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10692000" cx="7560000"/>
  <p:notesSz cx="6858000" cy="9144000"/>
  <p:embeddedFontLst>
    <p:embeddedFont>
      <p:font typeface="Mada Medium"/>
      <p:regular r:id="rId23"/>
      <p:bold r:id="rId24"/>
    </p:embeddedFont>
    <p:embeddedFont>
      <p:font typeface="Cabin"/>
      <p:regular r:id="rId25"/>
      <p:bold r:id="rId26"/>
      <p:italic r:id="rId27"/>
      <p:boldItalic r:id="rId28"/>
    </p:embeddedFont>
    <p:embeddedFont>
      <p:font typeface="Lato"/>
      <p:regular r:id="rId29"/>
      <p:bold r:id="rId30"/>
      <p:italic r:id="rId31"/>
      <p:boldItalic r:id="rId32"/>
    </p:embeddedFont>
    <p:embeddedFont>
      <p:font typeface="Mada"/>
      <p:regular r:id="rId33"/>
      <p:bold r:id="rId34"/>
    </p:embeddedFont>
    <p:embeddedFont>
      <p:font typeface="Mada Black"/>
      <p:bold r:id="rId35"/>
    </p:embeddedFont>
    <p:embeddedFont>
      <p:font typeface="Pacifico"/>
      <p:regular r:id="rId36"/>
    </p:embeddedFont>
    <p:embeddedFont>
      <p:font typeface="Exo Thin"/>
      <p:bold r:id="rId37"/>
      <p:boldItalic r:id="rId38"/>
    </p:embeddedFont>
    <p:embeddedFont>
      <p:font typeface="Exo"/>
      <p:regular r:id="rId39"/>
      <p:bold r:id="rId40"/>
      <p:italic r:id="rId41"/>
      <p:boldItalic r:id="rId42"/>
    </p:embeddedFont>
    <p:embeddedFont>
      <p:font typeface="Alegreya"/>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1ACFA2-4097-4B6F-8C34-C8E1E550DA42}">
  <a:tblStyle styleId="{121ACFA2-4097-4B6F-8C34-C8E1E550DA4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xo-bold.fntdata"/><Relationship Id="rId20" Type="http://schemas.openxmlformats.org/officeDocument/2006/relationships/slide" Target="slides/slide13.xml"/><Relationship Id="rId42" Type="http://schemas.openxmlformats.org/officeDocument/2006/relationships/font" Target="fonts/Exo-boldItalic.fntdata"/><Relationship Id="rId41" Type="http://schemas.openxmlformats.org/officeDocument/2006/relationships/font" Target="fonts/Exo-italic.fntdata"/><Relationship Id="rId22" Type="http://schemas.openxmlformats.org/officeDocument/2006/relationships/slide" Target="slides/slide15.xml"/><Relationship Id="rId44" Type="http://schemas.openxmlformats.org/officeDocument/2006/relationships/font" Target="fonts/Alegreya-bold.fntdata"/><Relationship Id="rId21" Type="http://schemas.openxmlformats.org/officeDocument/2006/relationships/slide" Target="slides/slide14.xml"/><Relationship Id="rId43" Type="http://schemas.openxmlformats.org/officeDocument/2006/relationships/font" Target="fonts/Alegreya-regular.fntdata"/><Relationship Id="rId24" Type="http://schemas.openxmlformats.org/officeDocument/2006/relationships/font" Target="fonts/MadaMedium-bold.fntdata"/><Relationship Id="rId46" Type="http://schemas.openxmlformats.org/officeDocument/2006/relationships/font" Target="fonts/Alegreya-boldItalic.fntdata"/><Relationship Id="rId23" Type="http://schemas.openxmlformats.org/officeDocument/2006/relationships/font" Target="fonts/MadaMedium-regular.fntdata"/><Relationship Id="rId45" Type="http://schemas.openxmlformats.org/officeDocument/2006/relationships/font" Target="fonts/Alegrey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Cabin-bold.fntdata"/><Relationship Id="rId25" Type="http://schemas.openxmlformats.org/officeDocument/2006/relationships/font" Target="fonts/Cabin-regular.fntdata"/><Relationship Id="rId28" Type="http://schemas.openxmlformats.org/officeDocument/2006/relationships/font" Target="fonts/Cabin-boldItalic.fntdata"/><Relationship Id="rId27" Type="http://schemas.openxmlformats.org/officeDocument/2006/relationships/font" Target="fonts/Cabin-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ato-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4.xml"/><Relationship Id="rId33" Type="http://schemas.openxmlformats.org/officeDocument/2006/relationships/font" Target="fonts/Mada-regular.fntdata"/><Relationship Id="rId10" Type="http://schemas.openxmlformats.org/officeDocument/2006/relationships/slide" Target="slides/slide3.xml"/><Relationship Id="rId32" Type="http://schemas.openxmlformats.org/officeDocument/2006/relationships/font" Target="fonts/Lato-boldItalic.fntdata"/><Relationship Id="rId13" Type="http://schemas.openxmlformats.org/officeDocument/2006/relationships/slide" Target="slides/slide6.xml"/><Relationship Id="rId35" Type="http://schemas.openxmlformats.org/officeDocument/2006/relationships/font" Target="fonts/MadaBlack-bold.fntdata"/><Relationship Id="rId12" Type="http://schemas.openxmlformats.org/officeDocument/2006/relationships/slide" Target="slides/slide5.xml"/><Relationship Id="rId34" Type="http://schemas.openxmlformats.org/officeDocument/2006/relationships/font" Target="fonts/Mada-bold.fntdata"/><Relationship Id="rId15" Type="http://schemas.openxmlformats.org/officeDocument/2006/relationships/slide" Target="slides/slide8.xml"/><Relationship Id="rId37" Type="http://schemas.openxmlformats.org/officeDocument/2006/relationships/font" Target="fonts/ExoThin-bold.fntdata"/><Relationship Id="rId14" Type="http://schemas.openxmlformats.org/officeDocument/2006/relationships/slide" Target="slides/slide7.xml"/><Relationship Id="rId36" Type="http://schemas.openxmlformats.org/officeDocument/2006/relationships/font" Target="fonts/Pacifico-regular.fntdata"/><Relationship Id="rId17" Type="http://schemas.openxmlformats.org/officeDocument/2006/relationships/slide" Target="slides/slide10.xml"/><Relationship Id="rId39" Type="http://schemas.openxmlformats.org/officeDocument/2006/relationships/font" Target="fonts/Exo-regular.fntdata"/><Relationship Id="rId16" Type="http://schemas.openxmlformats.org/officeDocument/2006/relationships/slide" Target="slides/slide9.xml"/><Relationship Id="rId38" Type="http://schemas.openxmlformats.org/officeDocument/2006/relationships/font" Target="fonts/ExoThin-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9a6265bfd8_0_2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9a6265bfd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999c2087a8_1_4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999c2087a8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9cb96e69bc_1_10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9cb96e69bc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6279ee66d8cd995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6279ee66d8cd99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8b917abae2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8b917abae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7c9670094_1_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7c9670094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a1b360c591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a1b360c5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9a6265bfd8_0_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9a6265bfd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9a6265bfd8_0_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9a6265bfd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9a6265bfd8_0_2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9a6265bfd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a384e46e21_0_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a384e46e2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9a6265bfd8_0_1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9a6265bfd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 name="Shape 47"/>
        <p:cNvGrpSpPr/>
        <p:nvPr/>
      </p:nvGrpSpPr>
      <p:grpSpPr>
        <a:xfrm>
          <a:off x="0" y="0"/>
          <a:ext cx="0" cy="0"/>
          <a:chOff x="0" y="0"/>
          <a:chExt cx="0" cy="0"/>
        </a:xfrm>
      </p:grpSpPr>
      <p:sp>
        <p:nvSpPr>
          <p:cNvPr id="48" name="Google Shape;48;p12"/>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49" name="Google Shape;49;p12"/>
          <p:cNvSpPr txBox="1"/>
          <p:nvPr/>
        </p:nvSpPr>
        <p:spPr>
          <a:xfrm>
            <a:off x="7093074" y="0"/>
            <a:ext cx="513000" cy="561900"/>
          </a:xfrm>
          <a:prstGeom prst="rect">
            <a:avLst/>
          </a:prstGeom>
          <a:solidFill>
            <a:srgbClr val="9C254D"/>
          </a:solidFill>
          <a:ln>
            <a:noFill/>
          </a:ln>
        </p:spPr>
        <p:txBody>
          <a:bodyPr anchorCtr="0" anchor="ctr" bIns="111400" lIns="111400" spcFirstLastPara="1" rIns="111400" wrap="square" tIns="111400">
            <a:noAutofit/>
          </a:bodyPr>
          <a:lstStyle/>
          <a:p>
            <a:pPr indent="0" lvl="0" marL="0" rtl="0" algn="r">
              <a:spcBef>
                <a:spcPts val="0"/>
              </a:spcBef>
              <a:spcAft>
                <a:spcPts val="0"/>
              </a:spcAft>
              <a:buNone/>
            </a:pPr>
            <a:fld id="{00000000-1234-1234-1234-123412341234}" type="slidenum">
              <a:rPr b="1" lang="ar" sz="1400">
                <a:solidFill>
                  <a:srgbClr val="FFFFFF"/>
                </a:solidFill>
                <a:latin typeface="Exo"/>
                <a:ea typeface="Exo"/>
                <a:cs typeface="Exo"/>
                <a:sym typeface="Exo"/>
              </a:rPr>
              <a:t>‹#›</a:t>
            </a:fld>
            <a:endParaRPr b="1" sz="1400">
              <a:solidFill>
                <a:srgbClr val="FFFFFF"/>
              </a:solidFill>
              <a:latin typeface="Exo"/>
              <a:ea typeface="Exo"/>
              <a:cs typeface="Exo"/>
              <a:sym typeface="Exo"/>
            </a:endParaRPr>
          </a:p>
        </p:txBody>
      </p:sp>
      <p:cxnSp>
        <p:nvCxnSpPr>
          <p:cNvPr id="50" name="Google Shape;50;p12"/>
          <p:cNvCxnSpPr/>
          <p:nvPr/>
        </p:nvCxnSpPr>
        <p:spPr>
          <a:xfrm rot="10800000">
            <a:off x="8950" y="9919843"/>
            <a:ext cx="7583100" cy="0"/>
          </a:xfrm>
          <a:prstGeom prst="straightConnector1">
            <a:avLst/>
          </a:prstGeom>
          <a:noFill/>
          <a:ln cap="flat" cmpd="sng" w="28575">
            <a:solidFill>
              <a:srgbClr val="9C254D"/>
            </a:solidFill>
            <a:prstDash val="dot"/>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 name="Shape 51"/>
        <p:cNvGrpSpPr/>
        <p:nvPr/>
      </p:nvGrpSpPr>
      <p:grpSpPr>
        <a:xfrm>
          <a:off x="0" y="0"/>
          <a:ext cx="0" cy="0"/>
          <a:chOff x="0" y="0"/>
          <a:chExt cx="0" cy="0"/>
        </a:xfrm>
      </p:grpSpPr>
      <p:cxnSp>
        <p:nvCxnSpPr>
          <p:cNvPr id="52" name="Google Shape;52;p13"/>
          <p:cNvCxnSpPr/>
          <p:nvPr/>
        </p:nvCxnSpPr>
        <p:spPr>
          <a:xfrm flipH="1" rot="10800000">
            <a:off x="1350028" y="587887"/>
            <a:ext cx="4808100" cy="12000"/>
          </a:xfrm>
          <a:prstGeom prst="straightConnector1">
            <a:avLst/>
          </a:prstGeom>
          <a:noFill/>
          <a:ln cap="flat" cmpd="sng" w="38100">
            <a:solidFill>
              <a:srgbClr val="9C254D"/>
            </a:solidFill>
            <a:prstDash val="solid"/>
            <a:round/>
            <a:headEnd len="med" w="med" type="diamond"/>
            <a:tailEnd len="med" w="med" type="diamond"/>
          </a:ln>
        </p:spPr>
      </p:cxnSp>
      <p:sp>
        <p:nvSpPr>
          <p:cNvPr id="53" name="Google Shape;53;p13"/>
          <p:cNvSpPr txBox="1"/>
          <p:nvPr/>
        </p:nvSpPr>
        <p:spPr>
          <a:xfrm>
            <a:off x="1350028" y="0"/>
            <a:ext cx="5065500" cy="411900"/>
          </a:xfrm>
          <a:prstGeom prst="rect">
            <a:avLst/>
          </a:prstGeom>
          <a:noFill/>
          <a:ln>
            <a:noFill/>
          </a:ln>
        </p:spPr>
        <p:txBody>
          <a:bodyPr anchorCtr="0" anchor="t" bIns="91175" lIns="91175" spcFirstLastPara="1" rIns="91175" wrap="square" tIns="91175">
            <a:noAutofit/>
          </a:bodyPr>
          <a:lstStyle/>
          <a:p>
            <a:pPr indent="0" lvl="0" marL="0" marR="0" rtl="0" algn="ctr">
              <a:lnSpc>
                <a:spcPct val="100000"/>
              </a:lnSpc>
              <a:spcBef>
                <a:spcPts val="0"/>
              </a:spcBef>
              <a:spcAft>
                <a:spcPts val="0"/>
              </a:spcAft>
              <a:buNone/>
            </a:pPr>
            <a:r>
              <a:rPr lang="ar" sz="2800">
                <a:latin typeface="Mada Black"/>
                <a:ea typeface="Mada Black"/>
                <a:cs typeface="Mada Black"/>
                <a:sym typeface="Mada Black"/>
              </a:rPr>
              <a:t>Summary</a:t>
            </a:r>
            <a:endParaRPr b="1" sz="2600">
              <a:latin typeface="Alegreya"/>
              <a:ea typeface="Alegreya"/>
              <a:cs typeface="Alegreya"/>
              <a:sym typeface="Alegrey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4"/>
          <p:cNvSpPr txBox="1"/>
          <p:nvPr>
            <p:ph type="title"/>
          </p:nvPr>
        </p:nvSpPr>
        <p:spPr>
          <a:xfrm>
            <a:off x="257705" y="925091"/>
            <a:ext cx="7044600" cy="1190700"/>
          </a:xfrm>
          <a:prstGeom prst="rect">
            <a:avLst/>
          </a:prstGeom>
        </p:spPr>
        <p:txBody>
          <a:bodyPr anchorCtr="0" anchor="t" bIns="91175" lIns="91175" spcFirstLastPara="1" rIns="91175" wrap="square" tIns="9117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 name="Google Shape;56;p14"/>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 name="Shape 57"/>
        <p:cNvGrpSpPr/>
        <p:nvPr/>
      </p:nvGrpSpPr>
      <p:grpSpPr>
        <a:xfrm>
          <a:off x="0" y="0"/>
          <a:ext cx="0" cy="0"/>
          <a:chOff x="0" y="0"/>
          <a:chExt cx="0" cy="0"/>
        </a:xfrm>
      </p:grpSpPr>
      <p:sp>
        <p:nvSpPr>
          <p:cNvPr id="58" name="Google Shape;58;p15"/>
          <p:cNvSpPr txBox="1"/>
          <p:nvPr>
            <p:ph type="title"/>
          </p:nvPr>
        </p:nvSpPr>
        <p:spPr>
          <a:xfrm>
            <a:off x="257705" y="1154948"/>
            <a:ext cx="2321700" cy="1571100"/>
          </a:xfrm>
          <a:prstGeom prst="rect">
            <a:avLst/>
          </a:prstGeom>
        </p:spPr>
        <p:txBody>
          <a:bodyPr anchorCtr="0" anchor="b" bIns="91175" lIns="91175" spcFirstLastPara="1" rIns="91175" wrap="square" tIns="9117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 name="Google Shape;59;p15"/>
          <p:cNvSpPr txBox="1"/>
          <p:nvPr>
            <p:ph idx="1" type="body"/>
          </p:nvPr>
        </p:nvSpPr>
        <p:spPr>
          <a:xfrm>
            <a:off x="257705" y="2888617"/>
            <a:ext cx="2321700" cy="6609300"/>
          </a:xfrm>
          <a:prstGeom prst="rect">
            <a:avLst/>
          </a:prstGeom>
        </p:spPr>
        <p:txBody>
          <a:bodyPr anchorCtr="0" anchor="t" bIns="91175" lIns="91175" spcFirstLastPara="1" rIns="91175" wrap="square" tIns="9117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0" name="Google Shape;60;p15"/>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1" name="Shape 61"/>
        <p:cNvGrpSpPr/>
        <p:nvPr/>
      </p:nvGrpSpPr>
      <p:grpSpPr>
        <a:xfrm>
          <a:off x="0" y="0"/>
          <a:ext cx="0" cy="0"/>
          <a:chOff x="0" y="0"/>
          <a:chExt cx="0" cy="0"/>
        </a:xfrm>
      </p:grpSpPr>
      <p:sp>
        <p:nvSpPr>
          <p:cNvPr id="62" name="Google Shape;62;p16"/>
          <p:cNvSpPr txBox="1"/>
          <p:nvPr>
            <p:ph type="title"/>
          </p:nvPr>
        </p:nvSpPr>
        <p:spPr>
          <a:xfrm>
            <a:off x="405325" y="935745"/>
            <a:ext cx="5264700" cy="8503800"/>
          </a:xfrm>
          <a:prstGeom prst="rect">
            <a:avLst/>
          </a:prstGeom>
        </p:spPr>
        <p:txBody>
          <a:bodyPr anchorCtr="0" anchor="ctr" bIns="91175" lIns="91175" spcFirstLastPara="1" rIns="91175" wrap="square" tIns="9117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3" name="Google Shape;63;p16"/>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17"/>
          <p:cNvSpPr/>
          <p:nvPr/>
        </p:nvSpPr>
        <p:spPr>
          <a:xfrm>
            <a:off x="3780000" y="-260"/>
            <a:ext cx="3780000" cy="10692000"/>
          </a:xfrm>
          <a:prstGeom prst="rect">
            <a:avLst/>
          </a:prstGeom>
          <a:solidFill>
            <a:schemeClr val="lt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 name="Google Shape;66;p17"/>
          <p:cNvSpPr txBox="1"/>
          <p:nvPr>
            <p:ph type="title"/>
          </p:nvPr>
        </p:nvSpPr>
        <p:spPr>
          <a:xfrm>
            <a:off x="219508" y="2563450"/>
            <a:ext cx="3344400" cy="3081300"/>
          </a:xfrm>
          <a:prstGeom prst="rect">
            <a:avLst/>
          </a:prstGeom>
        </p:spPr>
        <p:txBody>
          <a:bodyPr anchorCtr="0" anchor="b" bIns="91175" lIns="91175" spcFirstLastPara="1" rIns="91175" wrap="square" tIns="9117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 name="Google Shape;67;p17"/>
          <p:cNvSpPr txBox="1"/>
          <p:nvPr>
            <p:ph idx="1" type="subTitle"/>
          </p:nvPr>
        </p:nvSpPr>
        <p:spPr>
          <a:xfrm>
            <a:off x="219508" y="5826865"/>
            <a:ext cx="3344400" cy="2567400"/>
          </a:xfrm>
          <a:prstGeom prst="rect">
            <a:avLst/>
          </a:prstGeom>
        </p:spPr>
        <p:txBody>
          <a:bodyPr anchorCtr="0" anchor="t" bIns="91175" lIns="91175" spcFirstLastPara="1" rIns="91175" wrap="square" tIns="9117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 name="Google Shape;68;p17"/>
          <p:cNvSpPr txBox="1"/>
          <p:nvPr>
            <p:ph idx="2" type="body"/>
          </p:nvPr>
        </p:nvSpPr>
        <p:spPr>
          <a:xfrm>
            <a:off x="4083839" y="1505164"/>
            <a:ext cx="3172500" cy="7680900"/>
          </a:xfrm>
          <a:prstGeom prst="rect">
            <a:avLst/>
          </a:prstGeom>
        </p:spPr>
        <p:txBody>
          <a:bodyPr anchorCtr="0" anchor="ctr" bIns="91175" lIns="91175" spcFirstLastPara="1" rIns="91175" wrap="square" tIns="9117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 name="Google Shape;69;p17"/>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8"/>
          <p:cNvSpPr txBox="1"/>
          <p:nvPr>
            <p:ph idx="1" type="body"/>
          </p:nvPr>
        </p:nvSpPr>
        <p:spPr>
          <a:xfrm>
            <a:off x="257705" y="8794266"/>
            <a:ext cx="4959600" cy="1257600"/>
          </a:xfrm>
          <a:prstGeom prst="rect">
            <a:avLst/>
          </a:prstGeom>
        </p:spPr>
        <p:txBody>
          <a:bodyPr anchorCtr="0" anchor="ctr" bIns="91175" lIns="91175" spcFirstLastPara="1" rIns="91175" wrap="square" tIns="91175">
            <a:noAutofit/>
          </a:bodyPr>
          <a:lstStyle>
            <a:lvl1pPr indent="-228600" lvl="0" marL="457200" rtl="0">
              <a:lnSpc>
                <a:spcPct val="100000"/>
              </a:lnSpc>
              <a:spcBef>
                <a:spcPts val="0"/>
              </a:spcBef>
              <a:spcAft>
                <a:spcPts val="0"/>
              </a:spcAft>
              <a:buSzPts val="1800"/>
              <a:buNone/>
              <a:defRPr/>
            </a:lvl1pPr>
          </a:lstStyle>
          <a:p/>
        </p:txBody>
      </p:sp>
      <p:sp>
        <p:nvSpPr>
          <p:cNvPr id="72" name="Google Shape;72;p18"/>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9"/>
          <p:cNvSpPr txBox="1"/>
          <p:nvPr>
            <p:ph hasCustomPrompt="1" type="title"/>
          </p:nvPr>
        </p:nvSpPr>
        <p:spPr>
          <a:xfrm>
            <a:off x="257705" y="2299346"/>
            <a:ext cx="7044600" cy="4081800"/>
          </a:xfrm>
          <a:prstGeom prst="rect">
            <a:avLst/>
          </a:prstGeom>
        </p:spPr>
        <p:txBody>
          <a:bodyPr anchorCtr="0" anchor="b" bIns="91175" lIns="91175" spcFirstLastPara="1" rIns="91175" wrap="square" tIns="9117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9"/>
          <p:cNvSpPr txBox="1"/>
          <p:nvPr>
            <p:ph idx="1" type="body"/>
          </p:nvPr>
        </p:nvSpPr>
        <p:spPr>
          <a:xfrm>
            <a:off x="257705" y="6552657"/>
            <a:ext cx="7044600" cy="2704200"/>
          </a:xfrm>
          <a:prstGeom prst="rect">
            <a:avLst/>
          </a:prstGeom>
        </p:spPr>
        <p:txBody>
          <a:bodyPr anchorCtr="0" anchor="t" bIns="91175" lIns="91175" spcFirstLastPara="1" rIns="91175" wrap="square" tIns="9117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9"/>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20"/>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79" name="Shape 79"/>
        <p:cNvGrpSpPr/>
        <p:nvPr/>
      </p:nvGrpSpPr>
      <p:grpSpPr>
        <a:xfrm>
          <a:off x="0" y="0"/>
          <a:ext cx="0" cy="0"/>
          <a:chOff x="0" y="0"/>
          <a:chExt cx="0" cy="0"/>
        </a:xfrm>
      </p:grpSpPr>
      <p:sp>
        <p:nvSpPr>
          <p:cNvPr id="80" name="Google Shape;80;p21"/>
          <p:cNvSpPr txBox="1"/>
          <p:nvPr>
            <p:ph idx="12" type="sldNum"/>
          </p:nvPr>
        </p:nvSpPr>
        <p:spPr>
          <a:xfrm>
            <a:off x="7106400" y="-68"/>
            <a:ext cx="453600" cy="562200"/>
          </a:xfrm>
          <a:prstGeom prst="rect">
            <a:avLst/>
          </a:prstGeom>
        </p:spPr>
        <p:txBody>
          <a:bodyPr anchorCtr="0" anchor="ctr" bIns="91175" lIns="91175" spcFirstLastPara="1" rIns="91175" wrap="square" tIns="91175">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81" name="Google Shape;81;p21"/>
          <p:cNvSpPr/>
          <p:nvPr/>
        </p:nvSpPr>
        <p:spPr>
          <a:xfrm rot="-10799591">
            <a:off x="1747" y="382"/>
            <a:ext cx="7556400" cy="3960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82" name="Google Shape;82;p21"/>
          <p:cNvSpPr/>
          <p:nvPr/>
        </p:nvSpPr>
        <p:spPr>
          <a:xfrm>
            <a:off x="-95250" y="847725"/>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83" name="Google Shape;83;p21"/>
          <p:cNvSpPr/>
          <p:nvPr/>
        </p:nvSpPr>
        <p:spPr>
          <a:xfrm>
            <a:off x="-95252" y="1566127"/>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rgbClr val="9C254D"/>
          </a:solidFill>
          <a:ln>
            <a:noFill/>
          </a:ln>
        </p:spPr>
        <p:txBody>
          <a:bodyPr anchorCtr="0" anchor="ctr" bIns="111700" lIns="111700" spcFirstLastPara="1" rIns="111700" wrap="square" tIns="111700">
            <a:noAutofit/>
          </a:bodyPr>
          <a:lstStyle>
            <a:lvl1pPr lvl="0" algn="ctr">
              <a:buNone/>
              <a:defRPr b="1" sz="1700">
                <a:solidFill>
                  <a:schemeClr val="lt1"/>
                </a:solidFill>
                <a:latin typeface="Exo"/>
                <a:ea typeface="Exo"/>
                <a:cs typeface="Exo"/>
                <a:sym typeface="Exo"/>
              </a:defRPr>
            </a:lvl1pPr>
            <a:lvl2pPr lvl="1" algn="ctr">
              <a:buNone/>
              <a:defRPr b="1" sz="1700">
                <a:solidFill>
                  <a:schemeClr val="lt1"/>
                </a:solidFill>
                <a:latin typeface="Exo"/>
                <a:ea typeface="Exo"/>
                <a:cs typeface="Exo"/>
                <a:sym typeface="Exo"/>
              </a:defRPr>
            </a:lvl2pPr>
            <a:lvl3pPr lvl="2" algn="ctr">
              <a:buNone/>
              <a:defRPr b="1" sz="1700">
                <a:solidFill>
                  <a:schemeClr val="lt1"/>
                </a:solidFill>
                <a:latin typeface="Exo"/>
                <a:ea typeface="Exo"/>
                <a:cs typeface="Exo"/>
                <a:sym typeface="Exo"/>
              </a:defRPr>
            </a:lvl3pPr>
            <a:lvl4pPr lvl="3" algn="ctr">
              <a:buNone/>
              <a:defRPr b="1" sz="1700">
                <a:solidFill>
                  <a:schemeClr val="lt1"/>
                </a:solidFill>
                <a:latin typeface="Exo"/>
                <a:ea typeface="Exo"/>
                <a:cs typeface="Exo"/>
                <a:sym typeface="Exo"/>
              </a:defRPr>
            </a:lvl4pPr>
            <a:lvl5pPr lvl="4" algn="ctr">
              <a:buNone/>
              <a:defRPr b="1" sz="1700">
                <a:solidFill>
                  <a:schemeClr val="lt1"/>
                </a:solidFill>
                <a:latin typeface="Exo"/>
                <a:ea typeface="Exo"/>
                <a:cs typeface="Exo"/>
                <a:sym typeface="Exo"/>
              </a:defRPr>
            </a:lvl5pPr>
            <a:lvl6pPr lvl="5" algn="ctr">
              <a:buNone/>
              <a:defRPr b="1" sz="1700">
                <a:solidFill>
                  <a:schemeClr val="lt1"/>
                </a:solidFill>
                <a:latin typeface="Exo"/>
                <a:ea typeface="Exo"/>
                <a:cs typeface="Exo"/>
                <a:sym typeface="Exo"/>
              </a:defRPr>
            </a:lvl6pPr>
            <a:lvl7pPr lvl="6" algn="ctr">
              <a:buNone/>
              <a:defRPr b="1" sz="1700">
                <a:solidFill>
                  <a:schemeClr val="lt1"/>
                </a:solidFill>
                <a:latin typeface="Exo"/>
                <a:ea typeface="Exo"/>
                <a:cs typeface="Exo"/>
                <a:sym typeface="Exo"/>
              </a:defRPr>
            </a:lvl7pPr>
            <a:lvl8pPr lvl="7" algn="ctr">
              <a:buNone/>
              <a:defRPr b="1" sz="1700">
                <a:solidFill>
                  <a:schemeClr val="lt1"/>
                </a:solidFill>
                <a:latin typeface="Exo"/>
                <a:ea typeface="Exo"/>
                <a:cs typeface="Exo"/>
                <a:sym typeface="Exo"/>
              </a:defRPr>
            </a:lvl8pPr>
            <a:lvl9pPr lvl="8"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rgbClr val="B52B59"/>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7" name="Google Shape;27;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28" name="Google Shape;28;p6"/>
          <p:cNvCxnSpPr/>
          <p:nvPr/>
        </p:nvCxnSpPr>
        <p:spPr>
          <a:xfrm flipH="1" rot="10800000">
            <a:off x="1376930" y="663995"/>
            <a:ext cx="4808700" cy="12000"/>
          </a:xfrm>
          <a:prstGeom prst="straightConnector1">
            <a:avLst/>
          </a:prstGeom>
          <a:noFill/>
          <a:ln cap="flat" cmpd="sng" w="38100">
            <a:solidFill>
              <a:srgbClr val="9C254D"/>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rgbClr val="F5E9ED"/>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ar" sz="2800">
                <a:latin typeface="Mada Black"/>
                <a:ea typeface="Mada Black"/>
                <a:cs typeface="Mada Black"/>
                <a:sym typeface="Mada Black"/>
              </a:rPr>
              <a:t>Summary</a:t>
            </a:r>
            <a:endParaRPr b="1" sz="2600">
              <a:latin typeface="Alegreya"/>
              <a:ea typeface="Alegreya"/>
              <a:cs typeface="Alegreya"/>
              <a:sym typeface="Alegrey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5" name="Google Shape;35;p8"/>
          <p:cNvSpPr/>
          <p:nvPr/>
        </p:nvSpPr>
        <p:spPr>
          <a:xfrm>
            <a:off x="-91200" y="-91200"/>
            <a:ext cx="7751100" cy="10896900"/>
          </a:xfrm>
          <a:prstGeom prst="rect">
            <a:avLst/>
          </a:prstGeom>
          <a:solidFill>
            <a:srgbClr val="9C25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 name="Shape 40"/>
        <p:cNvGrpSpPr/>
        <p:nvPr/>
      </p:nvGrpSpPr>
      <p:grpSpPr>
        <a:xfrm>
          <a:off x="0" y="0"/>
          <a:ext cx="0" cy="0"/>
          <a:chOff x="0" y="0"/>
          <a:chExt cx="0" cy="0"/>
        </a:xfrm>
      </p:grpSpPr>
      <p:sp>
        <p:nvSpPr>
          <p:cNvPr id="41" name="Google Shape;41;p10"/>
          <p:cNvSpPr/>
          <p:nvPr/>
        </p:nvSpPr>
        <p:spPr>
          <a:xfrm flipH="1" rot="-274">
            <a:off x="-3487" y="10297226"/>
            <a:ext cx="7537500" cy="3879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0925" lIns="90925" spcFirstLastPara="1" rIns="90925" wrap="square" tIns="90925">
            <a:noAutofit/>
          </a:bodyPr>
          <a:lstStyle/>
          <a:p>
            <a:pPr indent="0" lvl="0" marL="0" marR="0" rtl="0" algn="l">
              <a:lnSpc>
                <a:spcPct val="100000"/>
              </a:lnSpc>
              <a:spcBef>
                <a:spcPts val="0"/>
              </a:spcBef>
              <a:spcAft>
                <a:spcPts val="0"/>
              </a:spcAft>
              <a:buNone/>
            </a:pPr>
            <a:r>
              <a:t/>
            </a:r>
            <a:endParaRPr sz="1400"/>
          </a:p>
        </p:txBody>
      </p:sp>
      <p:sp>
        <p:nvSpPr>
          <p:cNvPr id="42" name="Google Shape;42;p10"/>
          <p:cNvSpPr txBox="1"/>
          <p:nvPr/>
        </p:nvSpPr>
        <p:spPr>
          <a:xfrm>
            <a:off x="992454" y="105715"/>
            <a:ext cx="5548200" cy="646200"/>
          </a:xfrm>
          <a:prstGeom prst="rect">
            <a:avLst/>
          </a:prstGeom>
          <a:noFill/>
          <a:ln>
            <a:noFill/>
          </a:ln>
        </p:spPr>
        <p:txBody>
          <a:bodyPr anchorCtr="0" anchor="t" bIns="90925" lIns="90925" spcFirstLastPara="1" rIns="90925" wrap="square" tIns="90925">
            <a:noAutofit/>
          </a:bodyPr>
          <a:lstStyle/>
          <a:p>
            <a:pPr indent="0" lvl="0" marL="0" rtl="0" algn="ctr">
              <a:spcBef>
                <a:spcPts val="0"/>
              </a:spcBef>
              <a:spcAft>
                <a:spcPts val="0"/>
              </a:spcAft>
              <a:buNone/>
            </a:pPr>
            <a:r>
              <a:rPr lang="ar"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43" name="Google Shape;43;p10"/>
          <p:cNvCxnSpPr/>
          <p:nvPr/>
        </p:nvCxnSpPr>
        <p:spPr>
          <a:xfrm flipH="1" rot="10800000">
            <a:off x="1371573" y="663586"/>
            <a:ext cx="4790100" cy="12000"/>
          </a:xfrm>
          <a:prstGeom prst="straightConnector1">
            <a:avLst/>
          </a:prstGeom>
          <a:noFill/>
          <a:ln cap="flat" cmpd="sng" w="38100">
            <a:solidFill>
              <a:srgbClr val="9C254D"/>
            </a:solidFill>
            <a:prstDash val="solid"/>
            <a:round/>
            <a:headEnd len="med" w="med" type="diamond"/>
            <a:tailEnd len="med" w="med" type="diamond"/>
          </a:ln>
        </p:spPr>
      </p:cxnSp>
      <p:sp>
        <p:nvSpPr>
          <p:cNvPr id="44" name="Google Shape;44;p10"/>
          <p:cNvSpPr/>
          <p:nvPr/>
        </p:nvSpPr>
        <p:spPr>
          <a:xfrm>
            <a:off x="138182" y="817954"/>
            <a:ext cx="7252800" cy="9201600"/>
          </a:xfrm>
          <a:prstGeom prst="rect">
            <a:avLst/>
          </a:prstGeom>
          <a:noFill/>
          <a:ln cap="flat" cmpd="sng" w="9525">
            <a:solidFill>
              <a:srgbClr val="F5E9ED"/>
            </a:solidFill>
            <a:prstDash val="lgDash"/>
            <a:round/>
            <a:headEnd len="sm" w="sm" type="none"/>
            <a:tailEnd len="sm" w="sm" type="none"/>
          </a:ln>
        </p:spPr>
        <p:txBody>
          <a:bodyPr anchorCtr="0" anchor="ctr" bIns="90925" lIns="90925" spcFirstLastPara="1" rIns="90925" wrap="square" tIns="9092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11"/>
          <p:cNvSpPr/>
          <p:nvPr/>
        </p:nvSpPr>
        <p:spPr>
          <a:xfrm>
            <a:off x="-76725" y="-76978"/>
            <a:ext cx="7733700" cy="108885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theme" Target="../theme/theme3.xml"/><Relationship Id="rId12" Type="http://schemas.openxmlformats.org/officeDocument/2006/relationships/slideLayout" Target="../slideLayouts/slideLayout19.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 name="Shape 36"/>
        <p:cNvGrpSpPr/>
        <p:nvPr/>
      </p:nvGrpSpPr>
      <p:grpSpPr>
        <a:xfrm>
          <a:off x="0" y="0"/>
          <a:ext cx="0" cy="0"/>
          <a:chOff x="0" y="0"/>
          <a:chExt cx="0" cy="0"/>
        </a:xfrm>
      </p:grpSpPr>
      <p:sp>
        <p:nvSpPr>
          <p:cNvPr id="37" name="Google Shape;37;p9"/>
          <p:cNvSpPr txBox="1"/>
          <p:nvPr>
            <p:ph type="title"/>
          </p:nvPr>
        </p:nvSpPr>
        <p:spPr>
          <a:xfrm>
            <a:off x="257705" y="925091"/>
            <a:ext cx="7044600" cy="1190700"/>
          </a:xfrm>
          <a:prstGeom prst="rect">
            <a:avLst/>
          </a:prstGeom>
          <a:noFill/>
          <a:ln>
            <a:noFill/>
          </a:ln>
        </p:spPr>
        <p:txBody>
          <a:bodyPr anchorCtr="0" anchor="t" bIns="91175" lIns="91175" spcFirstLastPara="1" rIns="91175" wrap="square" tIns="9117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8" name="Google Shape;38;p9"/>
          <p:cNvSpPr txBox="1"/>
          <p:nvPr>
            <p:ph idx="1" type="body"/>
          </p:nvPr>
        </p:nvSpPr>
        <p:spPr>
          <a:xfrm>
            <a:off x="257705" y="2395696"/>
            <a:ext cx="7044600" cy="7101900"/>
          </a:xfrm>
          <a:prstGeom prst="rect">
            <a:avLst/>
          </a:prstGeom>
          <a:noFill/>
          <a:ln>
            <a:noFill/>
          </a:ln>
        </p:spPr>
        <p:txBody>
          <a:bodyPr anchorCtr="0" anchor="t" bIns="91175" lIns="91175" spcFirstLastPara="1" rIns="91175" wrap="square" tIns="9117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39" name="Google Shape;39;p9"/>
          <p:cNvSpPr txBox="1"/>
          <p:nvPr>
            <p:ph idx="12" type="sldNum"/>
          </p:nvPr>
        </p:nvSpPr>
        <p:spPr>
          <a:xfrm>
            <a:off x="7004788" y="9693616"/>
            <a:ext cx="453600" cy="818100"/>
          </a:xfrm>
          <a:prstGeom prst="rect">
            <a:avLst/>
          </a:prstGeom>
          <a:noFill/>
          <a:ln>
            <a:noFill/>
          </a:ln>
        </p:spPr>
        <p:txBody>
          <a:bodyPr anchorCtr="0" anchor="ctr" bIns="91175" lIns="91175" spcFirstLastPara="1" rIns="91175" wrap="square" tIns="9117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 TargetMode="External"/><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hyperlink" Target="https://drive.google.com/file/d/1nLxHGOQ0vLUkhjwo2_RXqWrAtsgxe03P/view?usp=sharing" TargetMode="External"/><Relationship Id="rId6" Type="http://schemas.openxmlformats.org/officeDocument/2006/relationships/hyperlink" Target="https://drive.google.com/file/d/1AoNLLiyP0yKJrIvtdLlLd5e8uVYfzzn5/view?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19.png"/><Relationship Id="rId5" Type="http://schemas.openxmlformats.org/officeDocument/2006/relationships/hyperlink" Target="https://docs.google.com/presentation/d/1sAJ_jtBDl2q7lr01asSwJl7SwQpgHFH5gsyUkEmUl2g/edit?usp=sharing" TargetMode="External"/><Relationship Id="rId6" Type="http://schemas.openxmlformats.org/officeDocument/2006/relationships/hyperlink" Target="https://docs.google.com/presentation/d/1sAJ_jtBDl2q7lr01asSwJl7SwQpgHFH5gsyUkEmUl2g/edit?usp=sha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hyperlink" Target="https://forms.gle/5bhKW2hufJ2NrmJP7"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hyperlink" Target="https://drive.google.com/file/d/1wAHXuvhP0EXFkP3f-S0fetNLPmWj8emL/view?usp=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4.png"/><Relationship Id="rId5" Type="http://schemas.openxmlformats.org/officeDocument/2006/relationships/hyperlink" Target="https://drive.google.com/file/d/1Zs-grbMkgAKJ29A9us5MYh0moYJABauy/view?usp=sharing" TargetMode="External"/></Relationships>
</file>

<file path=ppt/slides/_rels/slide6.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22.jpg"/><Relationship Id="rId7" Type="http://schemas.openxmlformats.org/officeDocument/2006/relationships/image" Target="../media/image29.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8.jpg"/><Relationship Id="rId7" Type="http://schemas.openxmlformats.org/officeDocument/2006/relationships/hyperlink" Target="https://next.amboss.com/us/article/CS0qbf#Zd1c6edf460701976c172357533193fca"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2"/>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rgbClr val="9C254D"/>
                </a:solidFill>
                <a:latin typeface="Mada Black"/>
                <a:ea typeface="Mada Black"/>
                <a:cs typeface="Mada Black"/>
                <a:sym typeface="Mada Black"/>
              </a:rPr>
              <a:t>Objectives:</a:t>
            </a:r>
            <a:endParaRPr sz="2400">
              <a:solidFill>
                <a:srgbClr val="9C254D"/>
              </a:solidFill>
              <a:latin typeface="Mada Black"/>
              <a:ea typeface="Mada Black"/>
              <a:cs typeface="Mada Black"/>
              <a:sym typeface="Mada Black"/>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Understand Infective Endocarditis definition</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Pathophysiology of endocarditis</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Diagnostic criteria of infective endocarditis</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Recognize the risk factors, signs, and symptoms of</a:t>
            </a:r>
            <a:br>
              <a:rPr lang="ar" sz="1700">
                <a:solidFill>
                  <a:schemeClr val="dk1"/>
                </a:solidFill>
                <a:latin typeface="Mada"/>
                <a:ea typeface="Mada"/>
                <a:cs typeface="Mada"/>
                <a:sym typeface="Mada"/>
              </a:rPr>
            </a:br>
            <a:r>
              <a:rPr lang="ar" sz="1700">
                <a:solidFill>
                  <a:schemeClr val="dk1"/>
                </a:solidFill>
                <a:latin typeface="Mada"/>
                <a:ea typeface="Mada"/>
                <a:cs typeface="Mada"/>
                <a:sym typeface="Mada"/>
              </a:rPr>
              <a:t>infectious endocarditis.</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Anticipate possible complications of infective endocarditis</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Treatment of endocarditis and appreciation of the necessity</a:t>
            </a:r>
            <a:br>
              <a:rPr lang="ar" sz="1700">
                <a:solidFill>
                  <a:schemeClr val="dk1"/>
                </a:solidFill>
                <a:latin typeface="Mada"/>
                <a:ea typeface="Mada"/>
                <a:cs typeface="Mada"/>
                <a:sym typeface="Mada"/>
              </a:rPr>
            </a:br>
            <a:r>
              <a:rPr lang="ar" sz="1700">
                <a:solidFill>
                  <a:schemeClr val="dk1"/>
                </a:solidFill>
                <a:latin typeface="Mada"/>
                <a:ea typeface="Mada"/>
                <a:cs typeface="Mada"/>
                <a:sym typeface="Mada"/>
              </a:rPr>
              <a:t>of rapid treatment.</a:t>
            </a:r>
            <a:endParaRPr sz="1700">
              <a:solidFill>
                <a:schemeClr val="dk1"/>
              </a:solidFill>
              <a:latin typeface="Mada"/>
              <a:ea typeface="Mada"/>
              <a:cs typeface="Mada"/>
              <a:sym typeface="Mada"/>
            </a:endParaRPr>
          </a:p>
          <a:p>
            <a:pPr indent="-336550" lvl="0" marL="457200" rtl="0" algn="l">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Endocarditis prophylaxis</a:t>
            </a:r>
            <a:endParaRPr sz="1700">
              <a:solidFill>
                <a:schemeClr val="dk1"/>
              </a:solidFill>
              <a:latin typeface="Mada"/>
              <a:ea typeface="Mada"/>
              <a:cs typeface="Mada"/>
              <a:sym typeface="Mada"/>
            </a:endParaRPr>
          </a:p>
        </p:txBody>
      </p:sp>
      <p:sp>
        <p:nvSpPr>
          <p:cNvPr id="89" name="Google Shape;89;p22"/>
          <p:cNvSpPr/>
          <p:nvPr/>
        </p:nvSpPr>
        <p:spPr>
          <a:xfrm>
            <a:off x="880125" y="4467225"/>
            <a:ext cx="5829300" cy="1149300"/>
          </a:xfrm>
          <a:prstGeom prst="snip2DiagRect">
            <a:avLst>
              <a:gd fmla="val 0" name="adj1"/>
              <a:gd fmla="val 16667" name="adj2"/>
            </a:avLst>
          </a:prstGeom>
          <a:noFill/>
          <a:ln cap="flat" cmpd="sng" w="28575">
            <a:solidFill>
              <a:srgbClr val="BA668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rgbClr val="9C254D"/>
                </a:solidFill>
                <a:latin typeface="Mada"/>
                <a:ea typeface="Mada"/>
                <a:cs typeface="Mada"/>
                <a:sym typeface="Mada"/>
              </a:rPr>
              <a:t>Infective Endocarditis</a:t>
            </a:r>
            <a:endParaRPr b="1" baseline="30000" sz="3600">
              <a:solidFill>
                <a:srgbClr val="9C254D"/>
              </a:solidFill>
              <a:latin typeface="Mada"/>
              <a:ea typeface="Mada"/>
              <a:cs typeface="Mada"/>
              <a:sym typeface="Mada"/>
            </a:endParaRPr>
          </a:p>
        </p:txBody>
      </p:sp>
      <p:sp>
        <p:nvSpPr>
          <p:cNvPr id="90" name="Google Shape;90;p22"/>
          <p:cNvSpPr/>
          <p:nvPr/>
        </p:nvSpPr>
        <p:spPr>
          <a:xfrm>
            <a:off x="-42750" y="1627150"/>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3">
                  <a:extLst>
                    <a:ext uri="{A12FA001-AC4F-418D-AE19-62706E023703}">
                      <ahyp:hlinkClr val="tx"/>
                    </a:ext>
                  </a:extLst>
                </a:hlinkClick>
              </a:rPr>
              <a:t> </a:t>
            </a:r>
            <a:r>
              <a:rPr b="1" lang="ar" sz="2000" u="sng">
                <a:solidFill>
                  <a:srgbClr val="FFFFFF"/>
                </a:solidFill>
                <a:latin typeface="Mada"/>
                <a:ea typeface="Mada"/>
                <a:cs typeface="Mada"/>
                <a:sym typeface="Mada"/>
                <a:hlinkClick r:id="rId4">
                  <a:extLst>
                    <a:ext uri="{A12FA001-AC4F-418D-AE19-62706E023703}">
                      <ahyp:hlinkClr val="tx"/>
                    </a:ext>
                  </a:extLst>
                </a:hlinkClick>
              </a:rPr>
              <a:t>Editing file</a:t>
            </a:r>
            <a:endParaRPr b="1" sz="2000" u="sng">
              <a:solidFill>
                <a:srgbClr val="FFFFFF"/>
              </a:solidFill>
              <a:latin typeface="Mada"/>
              <a:ea typeface="Mada"/>
              <a:cs typeface="Mada"/>
              <a:sym typeface="Mada"/>
            </a:endParaRPr>
          </a:p>
        </p:txBody>
      </p:sp>
      <p:sp>
        <p:nvSpPr>
          <p:cNvPr id="91" name="Google Shape;91;p22"/>
          <p:cNvSpPr txBox="1"/>
          <p:nvPr/>
        </p:nvSpPr>
        <p:spPr>
          <a:xfrm>
            <a:off x="-85500" y="812400"/>
            <a:ext cx="16770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2200">
                <a:solidFill>
                  <a:schemeClr val="lt1"/>
                </a:solidFill>
                <a:latin typeface="Mada Black"/>
                <a:ea typeface="Mada Black"/>
                <a:cs typeface="Mada Black"/>
                <a:sym typeface="Mada Black"/>
              </a:rPr>
              <a:t>Lecture 7</a:t>
            </a:r>
            <a:endParaRPr sz="2200">
              <a:latin typeface="Mada"/>
              <a:ea typeface="Mada"/>
              <a:cs typeface="Mada"/>
              <a:sym typeface="Mada"/>
            </a:endParaRPr>
          </a:p>
        </p:txBody>
      </p:sp>
      <p:sp>
        <p:nvSpPr>
          <p:cNvPr id="92" name="Google Shape;92;p22"/>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pic>
        <p:nvPicPr>
          <p:cNvPr id="93" name="Google Shape;93;p22"/>
          <p:cNvPicPr preferRelativeResize="0"/>
          <p:nvPr/>
        </p:nvPicPr>
        <p:blipFill>
          <a:blip r:embed="rId5">
            <a:alphaModFix/>
          </a:blip>
          <a:stretch>
            <a:fillRect/>
          </a:stretch>
        </p:blipFill>
        <p:spPr>
          <a:xfrm>
            <a:off x="2384487" y="1097338"/>
            <a:ext cx="3114675" cy="3114675"/>
          </a:xfrm>
          <a:prstGeom prst="rect">
            <a:avLst/>
          </a:prstGeom>
          <a:noFill/>
          <a:ln>
            <a:noFill/>
          </a:ln>
        </p:spPr>
      </p:pic>
      <p:sp>
        <p:nvSpPr>
          <p:cNvPr id="94" name="Google Shape;94;p22"/>
          <p:cNvSpPr/>
          <p:nvPr/>
        </p:nvSpPr>
        <p:spPr>
          <a:xfrm rot="566">
            <a:off x="1046687" y="9890250"/>
            <a:ext cx="5466600" cy="801300"/>
          </a:xfrm>
          <a:prstGeom prst="snip2SameRect">
            <a:avLst>
              <a:gd fmla="val 50000" name="adj1"/>
              <a:gd fmla="val 0" name="adj2"/>
            </a:avLst>
          </a:prstGeom>
          <a:solidFill>
            <a:srgbClr val="F5E9E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95" name="Google Shape;95;p22"/>
          <p:cNvSpPr txBox="1"/>
          <p:nvPr/>
        </p:nvSpPr>
        <p:spPr>
          <a:xfrm>
            <a:off x="2837625"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rgbClr val="9C254D"/>
                </a:solidFill>
                <a:latin typeface="Mada"/>
                <a:ea typeface="Mada"/>
                <a:cs typeface="Mada"/>
                <a:sym typeface="Mada"/>
              </a:rPr>
              <a:t>Color index:</a:t>
            </a:r>
            <a:endParaRPr b="1" sz="2200">
              <a:solidFill>
                <a:srgbClr val="9C254D"/>
              </a:solidFill>
              <a:latin typeface="Mada"/>
              <a:ea typeface="Mada"/>
              <a:cs typeface="Mada"/>
              <a:sym typeface="Mada"/>
            </a:endParaRPr>
          </a:p>
        </p:txBody>
      </p:sp>
      <p:grpSp>
        <p:nvGrpSpPr>
          <p:cNvPr id="96" name="Google Shape;96;p22"/>
          <p:cNvGrpSpPr/>
          <p:nvPr/>
        </p:nvGrpSpPr>
        <p:grpSpPr>
          <a:xfrm>
            <a:off x="1046700" y="9957725"/>
            <a:ext cx="5434699" cy="734050"/>
            <a:chOff x="1442323" y="11224701"/>
            <a:chExt cx="7792800" cy="734050"/>
          </a:xfrm>
        </p:grpSpPr>
        <p:sp>
          <p:nvSpPr>
            <p:cNvPr id="97" name="Google Shape;97;p22"/>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98" name="Google Shape;98;p22"/>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pic>
        <p:nvPicPr>
          <p:cNvPr id="99" name="Google Shape;99;p22"/>
          <p:cNvPicPr preferRelativeResize="0"/>
          <p:nvPr/>
        </p:nvPicPr>
        <p:blipFill rotWithShape="1">
          <a:blip r:embed="rId6">
            <a:alphaModFix/>
          </a:blip>
          <a:srcRect b="15002" l="0" r="0" t="0"/>
          <a:stretch/>
        </p:blipFill>
        <p:spPr>
          <a:xfrm>
            <a:off x="5181150" y="482025"/>
            <a:ext cx="872675" cy="484150"/>
          </a:xfrm>
          <a:prstGeom prst="rect">
            <a:avLst/>
          </a:prstGeom>
          <a:noFill/>
          <a:ln>
            <a:noFill/>
          </a:ln>
        </p:spPr>
      </p:pic>
      <p:pic>
        <p:nvPicPr>
          <p:cNvPr id="100" name="Google Shape;100;p22"/>
          <p:cNvPicPr preferRelativeResize="0"/>
          <p:nvPr/>
        </p:nvPicPr>
        <p:blipFill>
          <a:blip r:embed="rId7">
            <a:alphaModFix/>
          </a:blip>
          <a:stretch>
            <a:fillRect/>
          </a:stretch>
        </p:blipFill>
        <p:spPr>
          <a:xfrm>
            <a:off x="6053825" y="482025"/>
            <a:ext cx="1478450" cy="1149901"/>
          </a:xfrm>
          <a:prstGeom prst="rect">
            <a:avLst/>
          </a:prstGeom>
          <a:noFill/>
          <a:ln>
            <a:noFill/>
          </a:ln>
        </p:spPr>
      </p:pic>
      <p:pic>
        <p:nvPicPr>
          <p:cNvPr id="101" name="Google Shape;101;p22"/>
          <p:cNvPicPr preferRelativeResize="0"/>
          <p:nvPr/>
        </p:nvPicPr>
        <p:blipFill>
          <a:blip r:embed="rId8">
            <a:alphaModFix/>
          </a:blip>
          <a:stretch>
            <a:fillRect/>
          </a:stretch>
        </p:blipFill>
        <p:spPr>
          <a:xfrm>
            <a:off x="6481395" y="1818239"/>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28" name="Google Shape;328;p31"/>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Complications of IE</a:t>
            </a:r>
            <a:endParaRPr>
              <a:latin typeface="Mada Black"/>
              <a:ea typeface="Mada Black"/>
              <a:cs typeface="Mada Black"/>
              <a:sym typeface="Mada Black"/>
            </a:endParaRPr>
          </a:p>
        </p:txBody>
      </p:sp>
      <p:sp>
        <p:nvSpPr>
          <p:cNvPr id="329" name="Google Shape;329;p31"/>
          <p:cNvSpPr txBox="1"/>
          <p:nvPr/>
        </p:nvSpPr>
        <p:spPr>
          <a:xfrm>
            <a:off x="253350" y="764125"/>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Complications of IE</a:t>
            </a:r>
            <a:r>
              <a:rPr b="1" lang="ar" sz="2200">
                <a:highlight>
                  <a:srgbClr val="F5E9ED"/>
                </a:highlight>
                <a:latin typeface="Mada"/>
                <a:ea typeface="Mada"/>
                <a:cs typeface="Mada"/>
                <a:sym typeface="Mada"/>
              </a:rPr>
              <a:t> </a:t>
            </a:r>
            <a:endParaRPr b="1" sz="2200">
              <a:highlight>
                <a:srgbClr val="F5E9ED"/>
              </a:highlight>
              <a:latin typeface="Mada"/>
              <a:ea typeface="Mada"/>
              <a:cs typeface="Mada"/>
              <a:sym typeface="Mada"/>
            </a:endParaRPr>
          </a:p>
        </p:txBody>
      </p:sp>
      <p:graphicFrame>
        <p:nvGraphicFramePr>
          <p:cNvPr id="330" name="Google Shape;330;p31"/>
          <p:cNvGraphicFramePr/>
          <p:nvPr/>
        </p:nvGraphicFramePr>
        <p:xfrm>
          <a:off x="346225" y="1316775"/>
          <a:ext cx="3000000" cy="3000000"/>
        </p:xfrm>
        <a:graphic>
          <a:graphicData uri="http://schemas.openxmlformats.org/drawingml/2006/table">
            <a:tbl>
              <a:tblPr>
                <a:noFill/>
                <a:tableStyleId>{121ACFA2-4097-4B6F-8C34-C8E1E550DA42}</a:tableStyleId>
              </a:tblPr>
              <a:tblGrid>
                <a:gridCol w="843150"/>
                <a:gridCol w="1348450"/>
                <a:gridCol w="4568600"/>
              </a:tblGrid>
              <a:tr h="1116250">
                <a:tc row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Embolic</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Risk factors</a:t>
                      </a:r>
                      <a:endParaRPr b="1">
                        <a:solidFill>
                          <a:srgbClr val="9C254D"/>
                        </a:solidFill>
                        <a:latin typeface="Mada"/>
                        <a:ea typeface="Mada"/>
                        <a:cs typeface="Mada"/>
                        <a:sym typeface="Mada"/>
                      </a:endParaRPr>
                    </a:p>
                    <a:p>
                      <a:pPr indent="0" lvl="0" marL="0" rtl="0" algn="ctr">
                        <a:spcBef>
                          <a:spcPts val="0"/>
                        </a:spcBef>
                        <a:spcAft>
                          <a:spcPts val="0"/>
                        </a:spcAft>
                        <a:buNone/>
                      </a:pPr>
                      <a:r>
                        <a:rPr b="1" lang="ar">
                          <a:solidFill>
                            <a:srgbClr val="9C254D"/>
                          </a:solidFill>
                          <a:latin typeface="Mada"/>
                          <a:ea typeface="Mada"/>
                          <a:cs typeface="Mada"/>
                          <a:sym typeface="Mada"/>
                        </a:rPr>
                        <a:t>for embolic</a:t>
                      </a:r>
                      <a:endParaRPr b="1">
                        <a:solidFill>
                          <a:srgbClr val="9C254D"/>
                        </a:solidFill>
                        <a:latin typeface="Mada"/>
                        <a:ea typeface="Mada"/>
                        <a:cs typeface="Mada"/>
                        <a:sym typeface="Mada"/>
                      </a:endParaRPr>
                    </a:p>
                    <a:p>
                      <a:pPr indent="0" lvl="0" marL="0" rtl="0" algn="ctr">
                        <a:spcBef>
                          <a:spcPts val="0"/>
                        </a:spcBef>
                        <a:spcAft>
                          <a:spcPts val="0"/>
                        </a:spcAft>
                        <a:buNone/>
                      </a:pPr>
                      <a:r>
                        <a:rPr b="1" lang="ar" sz="900">
                          <a:solidFill>
                            <a:srgbClr val="FFFFFF"/>
                          </a:solidFill>
                          <a:highlight>
                            <a:srgbClr val="A64D79"/>
                          </a:highlight>
                          <a:latin typeface="Mada"/>
                          <a:ea typeface="Mada"/>
                          <a:cs typeface="Mada"/>
                          <a:sym typeface="Mada"/>
                        </a:rPr>
                        <a:t>(Females slides only)</a:t>
                      </a:r>
                      <a:endParaRPr b="1" sz="900">
                        <a:solidFill>
                          <a:srgbClr val="FFFFFF"/>
                        </a:solidFill>
                        <a:highlight>
                          <a:srgbClr val="A64D79"/>
                        </a:highlight>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Size of vegetation (&gt;10 mm)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Left side vegetations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Staph. Aureus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Fungal pathogens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Uncommon after 2 weeks of effective treatment</a:t>
                      </a:r>
                      <a:endParaRPr/>
                    </a:p>
                  </a:txBody>
                  <a:tcPr marT="91425" marB="91425" marR="91425" marL="91425"/>
                </a:tc>
              </a:tr>
              <a:tr h="1673400">
                <a:tc vMerge="1"/>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Complications</a:t>
                      </a:r>
                      <a:endParaRPr b="1">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Clr>
                          <a:schemeClr val="dk1"/>
                        </a:buClr>
                        <a:buSzPts val="1200"/>
                        <a:buFont typeface="Mada"/>
                        <a:buChar char="●"/>
                      </a:pPr>
                      <a:r>
                        <a:rPr b="1" lang="ar" sz="1300">
                          <a:solidFill>
                            <a:srgbClr val="9C254D"/>
                          </a:solidFill>
                          <a:latin typeface="Mada"/>
                          <a:ea typeface="Mada"/>
                          <a:cs typeface="Mada"/>
                          <a:sym typeface="Mada"/>
                        </a:rPr>
                        <a:t>Neurological manifestations (1⁄3 of cases):</a:t>
                      </a:r>
                      <a:r>
                        <a:rPr lang="ar" sz="1200">
                          <a:solidFill>
                            <a:schemeClr val="dk1"/>
                          </a:solidFill>
                          <a:latin typeface="Mada"/>
                          <a:ea typeface="Mada"/>
                          <a:cs typeface="Mada"/>
                          <a:sym typeface="Mada"/>
                        </a:rPr>
                        <a:t> caused by </a:t>
                      </a:r>
                      <a:r>
                        <a:rPr b="1" lang="ar" sz="1200">
                          <a:solidFill>
                            <a:srgbClr val="CC0000"/>
                          </a:solidFill>
                          <a:latin typeface="Mada"/>
                          <a:ea typeface="Mada"/>
                          <a:cs typeface="Mada"/>
                          <a:sym typeface="Mada"/>
                        </a:rPr>
                        <a:t>stroke</a:t>
                      </a:r>
                      <a:r>
                        <a:rPr lang="ar" sz="1200">
                          <a:solidFill>
                            <a:schemeClr val="dk1"/>
                          </a:solidFill>
                          <a:latin typeface="Mada"/>
                          <a:ea typeface="Mada"/>
                          <a:cs typeface="Mada"/>
                          <a:sym typeface="Mada"/>
                        </a:rPr>
                        <a:t> either  due to </a:t>
                      </a:r>
                      <a:r>
                        <a:rPr b="1" lang="ar" sz="1200">
                          <a:solidFill>
                            <a:schemeClr val="dk1"/>
                          </a:solidFill>
                          <a:latin typeface="Mada"/>
                          <a:ea typeface="Mada"/>
                          <a:cs typeface="Mada"/>
                          <a:sym typeface="Mada"/>
                        </a:rPr>
                        <a:t>major embolism to MCA (25%)</a:t>
                      </a:r>
                      <a:r>
                        <a:rPr lang="ar" sz="1200">
                          <a:solidFill>
                            <a:schemeClr val="dk1"/>
                          </a:solidFill>
                          <a:latin typeface="Mada"/>
                          <a:ea typeface="Mada"/>
                          <a:cs typeface="Mada"/>
                          <a:sym typeface="Mada"/>
                        </a:rPr>
                        <a:t> or ICH from a </a:t>
                      </a:r>
                      <a:r>
                        <a:rPr b="1" lang="ar" sz="1200">
                          <a:solidFill>
                            <a:schemeClr val="dk1"/>
                          </a:solidFill>
                          <a:latin typeface="Mada"/>
                          <a:ea typeface="Mada"/>
                          <a:cs typeface="Mada"/>
                          <a:sym typeface="Mada"/>
                        </a:rPr>
                        <a:t>ruptured mycotic aneurysm (2-10%)</a:t>
                      </a:r>
                      <a:r>
                        <a:rPr lang="ar" sz="1200">
                          <a:solidFill>
                            <a:schemeClr val="dk1"/>
                          </a:solidFill>
                          <a:latin typeface="Mada"/>
                          <a:ea typeface="Mada"/>
                          <a:cs typeface="Mada"/>
                          <a:sym typeface="Mada"/>
                        </a:rPr>
                        <a:t> or </a:t>
                      </a:r>
                      <a:r>
                        <a:rPr lang="ar" sz="1200">
                          <a:solidFill>
                            <a:srgbClr val="A64D79"/>
                          </a:solidFill>
                          <a:latin typeface="Mada"/>
                          <a:ea typeface="Mada"/>
                          <a:cs typeface="Mada"/>
                          <a:sym typeface="Mada"/>
                        </a:rPr>
                        <a:t>hemorrhagic transformation</a:t>
                      </a:r>
                      <a:r>
                        <a:rPr b="1" lang="ar" sz="1200">
                          <a:solidFill>
                            <a:srgbClr val="A64D79"/>
                          </a:solidFill>
                          <a:latin typeface="Mada"/>
                          <a:ea typeface="Mada"/>
                          <a:cs typeface="Mada"/>
                          <a:sym typeface="Mada"/>
                        </a:rPr>
                        <a:t> </a:t>
                      </a:r>
                      <a:r>
                        <a:rPr lang="ar" sz="1200">
                          <a:solidFill>
                            <a:srgbClr val="A64D79"/>
                          </a:solidFill>
                          <a:latin typeface="Mada"/>
                          <a:ea typeface="Mada"/>
                          <a:cs typeface="Mada"/>
                          <a:sym typeface="Mada"/>
                        </a:rPr>
                        <a:t>of stroke.</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MI, PE (Septic emboli “Pulmonary cavitation”) </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Ischemic limb, Mesenteric ischemia</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b="1" lang="ar" sz="1200">
                          <a:solidFill>
                            <a:srgbClr val="A64D79"/>
                          </a:solidFill>
                          <a:latin typeface="Mada"/>
                          <a:ea typeface="Mada"/>
                          <a:cs typeface="Mada"/>
                          <a:sym typeface="Mada"/>
                        </a:rPr>
                        <a:t>Splenic or renal infarction</a:t>
                      </a:r>
                      <a:r>
                        <a:rPr lang="ar" sz="1200">
                          <a:solidFill>
                            <a:srgbClr val="A64D79"/>
                          </a:solidFill>
                          <a:latin typeface="Mada"/>
                          <a:ea typeface="Mada"/>
                          <a:cs typeface="Mada"/>
                          <a:sym typeface="Mada"/>
                        </a:rPr>
                        <a:t> </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Digital infarcts </a:t>
                      </a:r>
                      <a:endParaRPr>
                        <a:solidFill>
                          <a:srgbClr val="A64D79"/>
                        </a:solidFill>
                      </a:endParaRPr>
                    </a:p>
                  </a:txBody>
                  <a:tcPr marT="91425" marB="91425" marR="91425" marL="91425"/>
                </a:tc>
              </a:tr>
              <a:tr h="406575">
                <a:tc grid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Local spread</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a:txBody>
                    <a:bodyPr/>
                    <a:lstStyle/>
                    <a:p>
                      <a:pPr indent="-304800" lvl="0" marL="457200" rtl="0" algn="l">
                        <a:spcBef>
                          <a:spcPts val="0"/>
                        </a:spcBef>
                        <a:spcAft>
                          <a:spcPts val="0"/>
                        </a:spcAft>
                        <a:buClr>
                          <a:schemeClr val="dk1"/>
                        </a:buClr>
                        <a:buSzPts val="1200"/>
                        <a:buFont typeface="Mada"/>
                        <a:buChar char="●"/>
                      </a:pPr>
                      <a:r>
                        <a:rPr b="1" lang="ar" sz="1300">
                          <a:solidFill>
                            <a:srgbClr val="9C254D"/>
                          </a:solidFill>
                          <a:latin typeface="Mada"/>
                          <a:ea typeface="Mada"/>
                          <a:cs typeface="Mada"/>
                          <a:sym typeface="Mada"/>
                        </a:rPr>
                        <a:t>Congestive Heart failure (</a:t>
                      </a:r>
                      <a:r>
                        <a:rPr b="1" lang="ar" sz="1200">
                          <a:solidFill>
                            <a:srgbClr val="CC0000"/>
                          </a:solidFill>
                          <a:latin typeface="Mada"/>
                          <a:ea typeface="Mada"/>
                          <a:cs typeface="Mada"/>
                          <a:sym typeface="Mada"/>
                        </a:rPr>
                        <a:t>The commonest complication</a:t>
                      </a:r>
                      <a:r>
                        <a:rPr b="1" lang="ar" sz="1300">
                          <a:solidFill>
                            <a:srgbClr val="9C254D"/>
                          </a:solidFill>
                          <a:latin typeface="Mada"/>
                          <a:ea typeface="Mada"/>
                          <a:cs typeface="Mada"/>
                          <a:sym typeface="Mada"/>
                        </a:rPr>
                        <a:t>):</a:t>
                      </a:r>
                      <a:r>
                        <a:rPr lang="ar" sz="1300">
                          <a:solidFill>
                            <a:schemeClr val="dk1"/>
                          </a:solidFill>
                          <a:latin typeface="Mada"/>
                          <a:ea typeface="Mada"/>
                          <a:cs typeface="Mada"/>
                          <a:sym typeface="Mada"/>
                        </a:rPr>
                        <a:t> </a:t>
                      </a:r>
                      <a:r>
                        <a:rPr lang="ar" sz="1200">
                          <a:solidFill>
                            <a:schemeClr val="dk1"/>
                          </a:solidFill>
                          <a:latin typeface="Mada"/>
                          <a:ea typeface="Mada"/>
                          <a:cs typeface="Mada"/>
                          <a:sym typeface="Mada"/>
                        </a:rPr>
                        <a:t>Caused by extensive valvular destruction, ruptured chordae tendineae, fistulas, valve obstruction, Myocarditis, Coronary artery embolism, MI and Myocardial Abscesses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300">
                          <a:solidFill>
                            <a:srgbClr val="9C254D"/>
                          </a:solidFill>
                          <a:latin typeface="Mada"/>
                          <a:ea typeface="Mada"/>
                          <a:cs typeface="Mada"/>
                          <a:sym typeface="Mada"/>
                        </a:rPr>
                        <a:t>Paravalvular abscess:</a:t>
                      </a:r>
                      <a:r>
                        <a:rPr b="1"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Most common in aortic valve</a:t>
                      </a:r>
                      <a:r>
                        <a:rPr lang="ar" sz="1200">
                          <a:solidFill>
                            <a:schemeClr val="dk1"/>
                          </a:solidFill>
                          <a:latin typeface="Mada"/>
                          <a:ea typeface="Mada"/>
                          <a:cs typeface="Mada"/>
                          <a:sym typeface="Mada"/>
                        </a:rPr>
                        <a:t>, </a:t>
                      </a:r>
                      <a:r>
                        <a:rPr lang="ar" sz="1200">
                          <a:solidFill>
                            <a:srgbClr val="A64D79"/>
                          </a:solidFill>
                          <a:latin typeface="Mada"/>
                          <a:ea typeface="Mada"/>
                          <a:cs typeface="Mada"/>
                          <a:sym typeface="Mada"/>
                        </a:rPr>
                        <a:t>IVDA, staph, aureus</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AV block / conduction disorders: Myocardial abscesses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Pericarditis</a:t>
                      </a:r>
                      <a:endParaRPr>
                        <a:solidFill>
                          <a:srgbClr val="A64D79"/>
                        </a:solidFill>
                      </a:endParaRPr>
                    </a:p>
                  </a:txBody>
                  <a:tcPr marT="91425" marB="91425" marR="91425" marL="91425"/>
                </a:tc>
              </a:tr>
              <a:tr h="406575">
                <a:tc grid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Metastatic spread</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a:txBody>
                    <a:bodyPr/>
                    <a:lstStyle/>
                    <a:p>
                      <a:pPr indent="-304800" lvl="0" marL="457200" rtl="0" algn="l">
                        <a:spcBef>
                          <a:spcPts val="0"/>
                        </a:spcBef>
                        <a:spcAft>
                          <a:spcPts val="0"/>
                        </a:spcAft>
                        <a:buClr>
                          <a:schemeClr val="dk1"/>
                        </a:buClr>
                        <a:buSzPts val="1200"/>
                        <a:buFont typeface="Mada"/>
                        <a:buChar char="●"/>
                      </a:pPr>
                      <a:r>
                        <a:rPr b="1" lang="ar" sz="1300">
                          <a:solidFill>
                            <a:srgbClr val="9C254D"/>
                          </a:solidFill>
                          <a:latin typeface="Mada"/>
                          <a:ea typeface="Mada"/>
                          <a:cs typeface="Mada"/>
                          <a:sym typeface="Mada"/>
                        </a:rPr>
                        <a:t>Rt. Sided vegetations:</a:t>
                      </a:r>
                      <a:r>
                        <a:rPr lang="ar" sz="1200">
                          <a:solidFill>
                            <a:schemeClr val="dk1"/>
                          </a:solidFill>
                          <a:latin typeface="Mada"/>
                          <a:ea typeface="Mada"/>
                          <a:cs typeface="Mada"/>
                          <a:sym typeface="Mada"/>
                        </a:rPr>
                        <a:t> Lung abscesses, Pyothorax / Pyo-pneumothorax</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300">
                          <a:solidFill>
                            <a:srgbClr val="9C254D"/>
                          </a:solidFill>
                          <a:latin typeface="Mada"/>
                          <a:ea typeface="Mada"/>
                          <a:cs typeface="Mada"/>
                          <a:sym typeface="Mada"/>
                        </a:rPr>
                        <a:t>Lt. Sided vegetations:</a:t>
                      </a:r>
                      <a:r>
                        <a:rPr lang="ar" sz="1300">
                          <a:solidFill>
                            <a:srgbClr val="9C254D"/>
                          </a:solidFill>
                          <a:latin typeface="Mada"/>
                          <a:ea typeface="Mada"/>
                          <a:cs typeface="Mada"/>
                          <a:sym typeface="Mada"/>
                        </a:rPr>
                        <a:t> </a:t>
                      </a:r>
                      <a:r>
                        <a:rPr lang="ar" sz="1200">
                          <a:solidFill>
                            <a:schemeClr val="dk1"/>
                          </a:solidFill>
                          <a:latin typeface="Mada"/>
                          <a:ea typeface="Mada"/>
                          <a:cs typeface="Mada"/>
                          <a:sym typeface="Mada"/>
                        </a:rPr>
                        <a:t>Pyogenic Meningitis, Splenic Abscesses, Pyelonephritis, Osteomyelitis</a:t>
                      </a:r>
                      <a:endParaRPr sz="1200">
                        <a:solidFill>
                          <a:schemeClr val="dk1"/>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Metastatic abscesses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Septic arthritis</a:t>
                      </a:r>
                      <a:endParaRPr>
                        <a:solidFill>
                          <a:srgbClr val="A64D79"/>
                        </a:solidFill>
                      </a:endParaRPr>
                    </a:p>
                  </a:txBody>
                  <a:tcPr marT="91425" marB="91425" marR="91425" marL="91425"/>
                </a:tc>
              </a:tr>
              <a:tr h="617725">
                <a:tc grid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Formation of immune complexes</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Immune complex </a:t>
                      </a:r>
                      <a:r>
                        <a:rPr b="1" lang="ar" sz="1200">
                          <a:solidFill>
                            <a:schemeClr val="dk1"/>
                          </a:solidFill>
                          <a:latin typeface="Mada"/>
                          <a:ea typeface="Mada"/>
                          <a:cs typeface="Mada"/>
                          <a:sym typeface="Mada"/>
                        </a:rPr>
                        <a:t>glomerulonephritis </a:t>
                      </a:r>
                      <a:r>
                        <a:rPr lang="ar" sz="1200">
                          <a:solidFill>
                            <a:schemeClr val="dk1"/>
                          </a:solidFill>
                          <a:latin typeface="Mada"/>
                          <a:ea typeface="Mada"/>
                          <a:cs typeface="Mada"/>
                          <a:sym typeface="Mada"/>
                        </a:rPr>
                        <a:t>leading to </a:t>
                      </a:r>
                      <a:r>
                        <a:rPr b="1" lang="ar" sz="1200">
                          <a:solidFill>
                            <a:schemeClr val="dk1"/>
                          </a:solidFill>
                          <a:latin typeface="Mada"/>
                          <a:ea typeface="Mada"/>
                          <a:cs typeface="Mada"/>
                          <a:sym typeface="Mada"/>
                        </a:rPr>
                        <a:t>Acute</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renal failure</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Immunologic </a:t>
                      </a:r>
                      <a:r>
                        <a:rPr b="1" lang="ar" sz="1200">
                          <a:solidFill>
                            <a:schemeClr val="dk1"/>
                          </a:solidFill>
                          <a:latin typeface="Mada"/>
                          <a:ea typeface="Mada"/>
                          <a:cs typeface="Mada"/>
                          <a:sym typeface="Mada"/>
                        </a:rPr>
                        <a:t>arthritis</a:t>
                      </a:r>
                      <a:endParaRPr b="1"/>
                    </a:p>
                  </a:txBody>
                  <a:tcPr marT="91425" marB="91425" marR="91425" marL="91425"/>
                </a:tc>
              </a:tr>
            </a:tbl>
          </a:graphicData>
        </a:graphic>
      </p:graphicFrame>
      <p:sp>
        <p:nvSpPr>
          <p:cNvPr id="331" name="Google Shape;331;p31"/>
          <p:cNvSpPr txBox="1"/>
          <p:nvPr/>
        </p:nvSpPr>
        <p:spPr>
          <a:xfrm>
            <a:off x="346375" y="7938763"/>
            <a:ext cx="6760200" cy="16854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600">
                <a:solidFill>
                  <a:srgbClr val="9C254D"/>
                </a:solidFill>
                <a:latin typeface="Mada"/>
                <a:ea typeface="Mada"/>
                <a:cs typeface="Mada"/>
                <a:sym typeface="Mada"/>
              </a:rPr>
              <a:t>Why would fever persist for a long time? </a:t>
            </a:r>
            <a:r>
              <a:rPr b="1" lang="ar" sz="1200">
                <a:solidFill>
                  <a:srgbClr val="FFFFFF"/>
                </a:solidFill>
                <a:highlight>
                  <a:srgbClr val="A64D79"/>
                </a:highlight>
                <a:latin typeface="Mada"/>
                <a:ea typeface="Mada"/>
                <a:cs typeface="Mada"/>
                <a:sym typeface="Mada"/>
              </a:rPr>
              <a:t>(Females slides only)</a:t>
            </a:r>
            <a:endParaRPr b="1" sz="1200">
              <a:solidFill>
                <a:srgbClr val="FFFFFF"/>
              </a:solidFill>
              <a:highlight>
                <a:srgbClr val="A64D79"/>
              </a:highlight>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Resolution of fever occurs in 5-7 days; persistence of fever indicates:</a:t>
            </a:r>
            <a:endParaRPr b="1" sz="1600">
              <a:solidFill>
                <a:srgbClr val="9C254D"/>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Abscess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Infected indwelling catheters or devices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Septic embolization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An extracardiac site of infection (native or prosthetic)</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Inadequate antibiotic treatment of resistant organism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An adverse reaction to the antibiotic therapy itself</a:t>
            </a:r>
            <a:endParaRPr b="1" sz="1200">
              <a:latin typeface="Mada"/>
              <a:ea typeface="Mada"/>
              <a:cs typeface="Mada"/>
              <a:sym typeface="Mada"/>
            </a:endParaRPr>
          </a:p>
          <a:p>
            <a:pPr indent="0" lvl="0" marL="0" rtl="0" algn="l">
              <a:spcBef>
                <a:spcPts val="0"/>
              </a:spcBef>
              <a:spcAft>
                <a:spcPts val="0"/>
              </a:spcAft>
              <a:buNone/>
            </a:pPr>
            <a:r>
              <a:t/>
            </a:r>
            <a:endParaRPr b="1" sz="1500">
              <a:solidFill>
                <a:srgbClr val="9C254D"/>
              </a:solidFill>
              <a:latin typeface="Mada"/>
              <a:ea typeface="Mada"/>
              <a:cs typeface="Mada"/>
              <a:sym typeface="Mada"/>
            </a:endParaRPr>
          </a:p>
        </p:txBody>
      </p:sp>
      <p:pic>
        <p:nvPicPr>
          <p:cNvPr id="332" name="Google Shape;332;p31"/>
          <p:cNvPicPr preferRelativeResize="0"/>
          <p:nvPr/>
        </p:nvPicPr>
        <p:blipFill>
          <a:blip r:embed="rId3">
            <a:alphaModFix/>
          </a:blip>
          <a:stretch>
            <a:fillRect/>
          </a:stretch>
        </p:blipFill>
        <p:spPr>
          <a:xfrm>
            <a:off x="5563775" y="7978775"/>
            <a:ext cx="1623650" cy="1623650"/>
          </a:xfrm>
          <a:prstGeom prst="rect">
            <a:avLst/>
          </a:prstGeom>
          <a:noFill/>
          <a:ln>
            <a:noFill/>
          </a:ln>
        </p:spPr>
      </p:pic>
      <p:cxnSp>
        <p:nvCxnSpPr>
          <p:cNvPr id="333" name="Google Shape;333;p31"/>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pic>
        <p:nvPicPr>
          <p:cNvPr id="334" name="Google Shape;334;p31"/>
          <p:cNvPicPr preferRelativeResize="0"/>
          <p:nvPr/>
        </p:nvPicPr>
        <p:blipFill>
          <a:blip r:embed="rId4">
            <a:alphaModFix/>
          </a:blip>
          <a:stretch>
            <a:fillRect/>
          </a:stretch>
        </p:blipFill>
        <p:spPr>
          <a:xfrm>
            <a:off x="5857876" y="1364349"/>
            <a:ext cx="1189225" cy="780775"/>
          </a:xfrm>
          <a:prstGeom prst="rect">
            <a:avLst/>
          </a:prstGeom>
          <a:noFill/>
          <a:ln>
            <a:noFill/>
          </a:ln>
        </p:spPr>
      </p:pic>
      <p:pic>
        <p:nvPicPr>
          <p:cNvPr id="335" name="Google Shape;335;p31"/>
          <p:cNvPicPr preferRelativeResize="0"/>
          <p:nvPr/>
        </p:nvPicPr>
        <p:blipFill>
          <a:blip r:embed="rId5">
            <a:alphaModFix/>
          </a:blip>
          <a:stretch>
            <a:fillRect/>
          </a:stretch>
        </p:blipFill>
        <p:spPr>
          <a:xfrm>
            <a:off x="5991647" y="3429200"/>
            <a:ext cx="1020502" cy="562200"/>
          </a:xfrm>
          <a:prstGeom prst="rect">
            <a:avLst/>
          </a:prstGeom>
          <a:noFill/>
          <a:ln>
            <a:noFill/>
          </a:ln>
        </p:spPr>
      </p:pic>
      <p:sp>
        <p:nvSpPr>
          <p:cNvPr id="336" name="Google Shape;336;p31"/>
          <p:cNvSpPr txBox="1"/>
          <p:nvPr/>
        </p:nvSpPr>
        <p:spPr>
          <a:xfrm>
            <a:off x="6067425" y="2076450"/>
            <a:ext cx="9447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solidFill>
                  <a:srgbClr val="9C254D"/>
                </a:solidFill>
                <a:latin typeface="Mada"/>
                <a:ea typeface="Mada"/>
                <a:cs typeface="Mada"/>
                <a:sym typeface="Mada"/>
              </a:rPr>
              <a:t>Septic Emboli</a:t>
            </a:r>
            <a:endParaRPr b="1" sz="900">
              <a:solidFill>
                <a:srgbClr val="9C254D"/>
              </a:solidFill>
              <a:latin typeface="Mada"/>
              <a:ea typeface="Mada"/>
              <a:cs typeface="Mada"/>
              <a:sym typeface="Mada"/>
            </a:endParaRPr>
          </a:p>
        </p:txBody>
      </p:sp>
      <p:pic>
        <p:nvPicPr>
          <p:cNvPr id="337" name="Google Shape;337;p31"/>
          <p:cNvPicPr preferRelativeResize="0"/>
          <p:nvPr/>
        </p:nvPicPr>
        <p:blipFill>
          <a:blip r:embed="rId6">
            <a:alphaModFix/>
          </a:blip>
          <a:stretch>
            <a:fillRect/>
          </a:stretch>
        </p:blipFill>
        <p:spPr>
          <a:xfrm>
            <a:off x="4837375" y="1601175"/>
            <a:ext cx="1020498" cy="4342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43" name="Google Shape;343;p32"/>
          <p:cNvSpPr txBox="1"/>
          <p:nvPr/>
        </p:nvSpPr>
        <p:spPr>
          <a:xfrm>
            <a:off x="1202275" y="49250"/>
            <a:ext cx="51402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Management </a:t>
            </a:r>
            <a:r>
              <a:rPr lang="ar" sz="2600">
                <a:latin typeface="Mada Black"/>
                <a:ea typeface="Mada Black"/>
                <a:cs typeface="Mada Black"/>
                <a:sym typeface="Mada Black"/>
              </a:rPr>
              <a:t>of IE</a:t>
            </a:r>
            <a:endParaRPr>
              <a:latin typeface="Mada Black"/>
              <a:ea typeface="Mada Black"/>
              <a:cs typeface="Mada Black"/>
              <a:sym typeface="Mada Black"/>
            </a:endParaRPr>
          </a:p>
        </p:txBody>
      </p:sp>
      <p:sp>
        <p:nvSpPr>
          <p:cNvPr id="344" name="Google Shape;344;p32"/>
          <p:cNvSpPr txBox="1"/>
          <p:nvPr/>
        </p:nvSpPr>
        <p:spPr>
          <a:xfrm>
            <a:off x="253350" y="687925"/>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Medical therapy (Antibiotics)</a:t>
            </a:r>
            <a:endParaRPr b="1" sz="2200">
              <a:highlight>
                <a:srgbClr val="F5E9ED"/>
              </a:highlight>
              <a:latin typeface="Mada"/>
              <a:ea typeface="Mada"/>
              <a:cs typeface="Mada"/>
              <a:sym typeface="Mada"/>
            </a:endParaRPr>
          </a:p>
        </p:txBody>
      </p:sp>
      <p:sp>
        <p:nvSpPr>
          <p:cNvPr id="345" name="Google Shape;345;p32"/>
          <p:cNvSpPr txBox="1"/>
          <p:nvPr/>
        </p:nvSpPr>
        <p:spPr>
          <a:xfrm>
            <a:off x="552300" y="1072000"/>
            <a:ext cx="6438900" cy="1185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9C254D"/>
              </a:buClr>
              <a:buSzPts val="1400"/>
              <a:buFont typeface="Mada"/>
              <a:buChar char="●"/>
            </a:pPr>
            <a:r>
              <a:rPr b="1" lang="ar">
                <a:solidFill>
                  <a:srgbClr val="9C254D"/>
                </a:solidFill>
                <a:latin typeface="Mada"/>
                <a:ea typeface="Mada"/>
                <a:cs typeface="Mada"/>
                <a:sym typeface="Mada"/>
              </a:rPr>
              <a:t>Empirical</a:t>
            </a:r>
            <a:r>
              <a:rPr b="1" lang="ar">
                <a:solidFill>
                  <a:srgbClr val="9C254D"/>
                </a:solidFill>
                <a:latin typeface="Mada"/>
                <a:ea typeface="Mada"/>
                <a:cs typeface="Mada"/>
                <a:sym typeface="Mada"/>
              </a:rPr>
              <a:t> therapy:</a:t>
            </a:r>
            <a:endParaRPr b="1">
              <a:solidFill>
                <a:srgbClr val="9C254D"/>
              </a:solidFill>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Empirical treatment depends on the </a:t>
            </a:r>
            <a:r>
              <a:rPr b="1" lang="ar" sz="1200">
                <a:solidFill>
                  <a:srgbClr val="6AA84F"/>
                </a:solidFill>
                <a:latin typeface="Mada"/>
                <a:ea typeface="Mada"/>
                <a:cs typeface="Mada"/>
                <a:sym typeface="Mada"/>
              </a:rPr>
              <a:t>mode of presentation</a:t>
            </a:r>
            <a:r>
              <a:rPr lang="ar" sz="1200">
                <a:solidFill>
                  <a:srgbClr val="6AA84F"/>
                </a:solidFill>
                <a:latin typeface="Mada"/>
                <a:ea typeface="Mada"/>
                <a:cs typeface="Mada"/>
                <a:sym typeface="Mada"/>
              </a:rPr>
              <a:t>, the </a:t>
            </a:r>
            <a:r>
              <a:rPr b="1" lang="ar" sz="1200">
                <a:solidFill>
                  <a:srgbClr val="6AA84F"/>
                </a:solidFill>
                <a:latin typeface="Mada"/>
                <a:ea typeface="Mada"/>
                <a:cs typeface="Mada"/>
                <a:sym typeface="Mada"/>
              </a:rPr>
              <a:t>suspected organism</a:t>
            </a:r>
            <a:r>
              <a:rPr lang="ar" sz="1200">
                <a:solidFill>
                  <a:srgbClr val="6AA84F"/>
                </a:solidFill>
                <a:latin typeface="Mada"/>
                <a:ea typeface="Mada"/>
                <a:cs typeface="Mada"/>
                <a:sym typeface="Mada"/>
              </a:rPr>
              <a:t> and the </a:t>
            </a:r>
            <a:r>
              <a:rPr b="1" lang="ar" sz="1200">
                <a:solidFill>
                  <a:srgbClr val="6AA84F"/>
                </a:solidFill>
                <a:latin typeface="Mada"/>
                <a:ea typeface="Mada"/>
                <a:cs typeface="Mada"/>
                <a:sym typeface="Mada"/>
              </a:rPr>
              <a:t>presence of a prosthetic valve</a:t>
            </a:r>
            <a:r>
              <a:rPr lang="ar" sz="1200">
                <a:solidFill>
                  <a:srgbClr val="6AA84F"/>
                </a:solidFill>
                <a:latin typeface="Mada"/>
                <a:ea typeface="Mada"/>
                <a:cs typeface="Mada"/>
                <a:sym typeface="Mada"/>
              </a:rPr>
              <a:t> or penicillin allergy</a:t>
            </a:r>
            <a:r>
              <a:rPr lang="ar" sz="1200">
                <a:solidFill>
                  <a:srgbClr val="1C4588"/>
                </a:solidFill>
                <a:latin typeface="Mada"/>
                <a:ea typeface="Mada"/>
                <a:cs typeface="Mada"/>
                <a:sym typeface="Mada"/>
              </a:rPr>
              <a:t>.</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b="1">
              <a:solidFill>
                <a:srgbClr val="9C254D"/>
              </a:solidFill>
              <a:latin typeface="Mada"/>
              <a:ea typeface="Mada"/>
              <a:cs typeface="Mada"/>
              <a:sym typeface="Mada"/>
            </a:endParaRPr>
          </a:p>
          <a:p>
            <a:pPr indent="0" lvl="0" marL="0" rtl="0" algn="l">
              <a:spcBef>
                <a:spcPts val="0"/>
              </a:spcBef>
              <a:spcAft>
                <a:spcPts val="0"/>
              </a:spcAft>
              <a:buNone/>
            </a:pPr>
            <a:r>
              <a:t/>
            </a:r>
            <a:endParaRPr b="1">
              <a:solidFill>
                <a:srgbClr val="9C254D"/>
              </a:solidFill>
              <a:latin typeface="Mada"/>
              <a:ea typeface="Mada"/>
              <a:cs typeface="Mada"/>
              <a:sym typeface="Mada"/>
            </a:endParaRPr>
          </a:p>
          <a:p>
            <a:pPr indent="0" lvl="0" marL="0" rtl="0" algn="l">
              <a:spcBef>
                <a:spcPts val="0"/>
              </a:spcBef>
              <a:spcAft>
                <a:spcPts val="0"/>
              </a:spcAft>
              <a:buNone/>
            </a:pPr>
            <a:r>
              <a:t/>
            </a:r>
            <a:endParaRPr b="1">
              <a:solidFill>
                <a:srgbClr val="9C254D"/>
              </a:solidFill>
              <a:latin typeface="Mada"/>
              <a:ea typeface="Mada"/>
              <a:cs typeface="Mada"/>
              <a:sym typeface="Mada"/>
            </a:endParaRPr>
          </a:p>
          <a:p>
            <a:pPr indent="0" lvl="0" marL="0" rtl="0" algn="l">
              <a:spcBef>
                <a:spcPts val="0"/>
              </a:spcBef>
              <a:spcAft>
                <a:spcPts val="0"/>
              </a:spcAft>
              <a:buNone/>
            </a:pPr>
            <a:r>
              <a:t/>
            </a:r>
            <a:endParaRPr b="1">
              <a:solidFill>
                <a:srgbClr val="9C254D"/>
              </a:solidFill>
              <a:latin typeface="Mada"/>
              <a:ea typeface="Mada"/>
              <a:cs typeface="Mada"/>
              <a:sym typeface="Mada"/>
            </a:endParaRPr>
          </a:p>
          <a:p>
            <a:pPr indent="0" lvl="0" marL="0" rtl="0" algn="l">
              <a:spcBef>
                <a:spcPts val="0"/>
              </a:spcBef>
              <a:spcAft>
                <a:spcPts val="0"/>
              </a:spcAft>
              <a:buNone/>
            </a:pPr>
            <a:r>
              <a:t/>
            </a:r>
            <a:endParaRPr b="1">
              <a:solidFill>
                <a:srgbClr val="9C254D"/>
              </a:solidFill>
              <a:latin typeface="Mada"/>
              <a:ea typeface="Mada"/>
              <a:cs typeface="Mada"/>
              <a:sym typeface="Mada"/>
            </a:endParaRPr>
          </a:p>
          <a:p>
            <a:pPr indent="0" lvl="0" marL="0" rtl="0" algn="l">
              <a:spcBef>
                <a:spcPts val="0"/>
              </a:spcBef>
              <a:spcAft>
                <a:spcPts val="0"/>
              </a:spcAft>
              <a:buNone/>
            </a:pPr>
            <a:r>
              <a:t/>
            </a:r>
            <a:endParaRPr b="1">
              <a:solidFill>
                <a:srgbClr val="9C254D"/>
              </a:solidFill>
              <a:latin typeface="Mada"/>
              <a:ea typeface="Mada"/>
              <a:cs typeface="Mada"/>
              <a:sym typeface="Mada"/>
            </a:endParaRPr>
          </a:p>
          <a:p>
            <a:pPr indent="0" lvl="0" marL="0" rtl="0" algn="l">
              <a:spcBef>
                <a:spcPts val="0"/>
              </a:spcBef>
              <a:spcAft>
                <a:spcPts val="0"/>
              </a:spcAft>
              <a:buNone/>
            </a:pPr>
            <a:r>
              <a:t/>
            </a:r>
            <a:endParaRPr b="1">
              <a:solidFill>
                <a:srgbClr val="9C254D"/>
              </a:solidFill>
              <a:latin typeface="Mada"/>
              <a:ea typeface="Mada"/>
              <a:cs typeface="Mada"/>
              <a:sym typeface="Mada"/>
            </a:endParaRPr>
          </a:p>
          <a:p>
            <a:pPr indent="-317500" lvl="0" marL="457200" rtl="0" algn="l">
              <a:spcBef>
                <a:spcPts val="0"/>
              </a:spcBef>
              <a:spcAft>
                <a:spcPts val="0"/>
              </a:spcAft>
              <a:buClr>
                <a:srgbClr val="9C254D"/>
              </a:buClr>
              <a:buSzPts val="1400"/>
              <a:buFont typeface="Mada"/>
              <a:buChar char="●"/>
            </a:pPr>
            <a:r>
              <a:rPr b="1" lang="ar">
                <a:solidFill>
                  <a:srgbClr val="9C254D"/>
                </a:solidFill>
                <a:latin typeface="Mada"/>
                <a:ea typeface="Mada"/>
                <a:cs typeface="Mada"/>
                <a:sym typeface="Mada"/>
              </a:rPr>
              <a:t>After identification of the causal organism:</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Principles of medical therapy: Treat vegetations with with high dose of IV bactericidal abx for prolonged duration (</a:t>
            </a:r>
            <a:r>
              <a:rPr b="1" lang="ar" sz="1200">
                <a:latin typeface="Mada"/>
                <a:ea typeface="Mada"/>
                <a:cs typeface="Mada"/>
                <a:sym typeface="Mada"/>
              </a:rPr>
              <a:t>Generally native valve → 2-4wks and Prosthetic valve → 6-8wks</a:t>
            </a:r>
            <a:r>
              <a:rPr lang="ar" sz="1200">
                <a:latin typeface="Mada"/>
                <a:ea typeface="Mada"/>
                <a:cs typeface="Mada"/>
                <a:sym typeface="Mada"/>
              </a:rPr>
              <a:t>.)</a:t>
            </a:r>
            <a:endParaRPr sz="1200">
              <a:latin typeface="Mada"/>
              <a:ea typeface="Mada"/>
              <a:cs typeface="Mada"/>
              <a:sym typeface="Mada"/>
            </a:endParaRPr>
          </a:p>
        </p:txBody>
      </p:sp>
      <p:sp>
        <p:nvSpPr>
          <p:cNvPr id="346" name="Google Shape;346;p32"/>
          <p:cNvSpPr txBox="1"/>
          <p:nvPr/>
        </p:nvSpPr>
        <p:spPr>
          <a:xfrm>
            <a:off x="189100" y="7428450"/>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Surgical</a:t>
            </a:r>
            <a:r>
              <a:rPr b="1" lang="ar" sz="2200">
                <a:highlight>
                  <a:srgbClr val="F5E9ED"/>
                </a:highlight>
                <a:latin typeface="Mada"/>
                <a:ea typeface="Mada"/>
                <a:cs typeface="Mada"/>
                <a:sym typeface="Mada"/>
              </a:rPr>
              <a:t> therapy</a:t>
            </a:r>
            <a:endParaRPr b="1" sz="2200">
              <a:highlight>
                <a:srgbClr val="F5E9ED"/>
              </a:highlight>
              <a:latin typeface="Mada"/>
              <a:ea typeface="Mada"/>
              <a:cs typeface="Mada"/>
              <a:sym typeface="Mada"/>
            </a:endParaRPr>
          </a:p>
        </p:txBody>
      </p:sp>
      <p:sp>
        <p:nvSpPr>
          <p:cNvPr id="347" name="Google Shape;347;p32"/>
          <p:cNvSpPr txBox="1"/>
          <p:nvPr/>
        </p:nvSpPr>
        <p:spPr>
          <a:xfrm>
            <a:off x="323675" y="7958625"/>
            <a:ext cx="7035900" cy="165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139299" lvl="0" marL="244800" rtl="0" algn="l">
              <a:spcBef>
                <a:spcPts val="0"/>
              </a:spcBef>
              <a:spcAft>
                <a:spcPts val="0"/>
              </a:spcAft>
              <a:buSzPts val="1400"/>
              <a:buFont typeface="Mada"/>
              <a:buChar char="●"/>
            </a:pPr>
            <a:r>
              <a:rPr b="1" lang="ar">
                <a:latin typeface="Mada"/>
                <a:ea typeface="Mada"/>
                <a:cs typeface="Mada"/>
                <a:sym typeface="Mada"/>
              </a:rPr>
              <a:t>Indications for cardiac surgery in IE:</a:t>
            </a:r>
            <a:endParaRPr b="1">
              <a:latin typeface="Mada"/>
              <a:ea typeface="Mada"/>
              <a:cs typeface="Mada"/>
              <a:sym typeface="Mada"/>
            </a:endParaRPr>
          </a:p>
          <a:p>
            <a:pPr indent="-126599" lvl="1" marL="485999" rtl="0" algn="l">
              <a:spcBef>
                <a:spcPts val="0"/>
              </a:spcBef>
              <a:spcAft>
                <a:spcPts val="0"/>
              </a:spcAft>
              <a:buSzPts val="1200"/>
              <a:buFont typeface="Mada"/>
              <a:buAutoNum type="alphaUcPeriod"/>
            </a:pPr>
            <a:r>
              <a:rPr b="1" lang="ar" sz="1200">
                <a:solidFill>
                  <a:srgbClr val="CC0000"/>
                </a:solidFill>
                <a:latin typeface="Mada"/>
                <a:ea typeface="Mada"/>
                <a:cs typeface="Mada"/>
                <a:sym typeface="Mada"/>
              </a:rPr>
              <a:t>Heart failure due to valve damage</a:t>
            </a:r>
            <a:r>
              <a:rPr lang="ar" sz="1200">
                <a:latin typeface="Mada"/>
                <a:ea typeface="Mada"/>
                <a:cs typeface="Mada"/>
                <a:sym typeface="Mada"/>
              </a:rPr>
              <a:t> e.g. D</a:t>
            </a:r>
            <a:r>
              <a:rPr lang="ar" sz="1200">
                <a:latin typeface="Mada"/>
                <a:ea typeface="Mada"/>
                <a:cs typeface="Mada"/>
                <a:sym typeface="Mada"/>
              </a:rPr>
              <a:t>ehiscence</a:t>
            </a:r>
            <a:r>
              <a:rPr lang="ar" sz="1200">
                <a:latin typeface="Mada"/>
                <a:ea typeface="Mada"/>
                <a:cs typeface="Mada"/>
                <a:sym typeface="Mada"/>
              </a:rPr>
              <a:t>, intracardiac fistula or prosthetic </a:t>
            </a:r>
            <a:r>
              <a:rPr lang="ar" sz="1200">
                <a:latin typeface="Mada"/>
                <a:ea typeface="Mada"/>
                <a:cs typeface="Mada"/>
                <a:sym typeface="Mada"/>
              </a:rPr>
              <a:t>dysfunction</a:t>
            </a:r>
            <a:endParaRPr sz="1200">
              <a:latin typeface="Mada"/>
              <a:ea typeface="Mada"/>
              <a:cs typeface="Mada"/>
              <a:sym typeface="Mada"/>
            </a:endParaRPr>
          </a:p>
          <a:p>
            <a:pPr indent="-126599" lvl="1" marL="485999" rtl="0" algn="l">
              <a:spcBef>
                <a:spcPts val="0"/>
              </a:spcBef>
              <a:spcAft>
                <a:spcPts val="0"/>
              </a:spcAft>
              <a:buSzPts val="1200"/>
              <a:buFont typeface="Mada"/>
              <a:buAutoNum type="alphaUcPeriod"/>
            </a:pPr>
            <a:r>
              <a:rPr lang="ar" sz="1200">
                <a:latin typeface="Mada"/>
                <a:ea typeface="Mada"/>
                <a:cs typeface="Mada"/>
                <a:sym typeface="Mada"/>
              </a:rPr>
              <a:t>Failure of abx therapy: persistent infection (</a:t>
            </a:r>
            <a:r>
              <a:rPr lang="ar" sz="1200">
                <a:latin typeface="Mada"/>
                <a:ea typeface="Mada"/>
                <a:cs typeface="Mada"/>
                <a:sym typeface="Mada"/>
              </a:rPr>
              <a:t>bacteremia</a:t>
            </a:r>
            <a:r>
              <a:rPr lang="ar" sz="1200">
                <a:latin typeface="Mada"/>
                <a:ea typeface="Mada"/>
                <a:cs typeface="Mada"/>
                <a:sym typeface="Mada"/>
              </a:rPr>
              <a:t> or fever) lasting &gt;5-7 days after starting abx</a:t>
            </a:r>
            <a:endParaRPr sz="1200">
              <a:latin typeface="Mada"/>
              <a:ea typeface="Mada"/>
              <a:cs typeface="Mada"/>
              <a:sym typeface="Mada"/>
            </a:endParaRPr>
          </a:p>
          <a:p>
            <a:pPr indent="-126599" lvl="1" marL="485999" rtl="0" algn="l">
              <a:spcBef>
                <a:spcPts val="0"/>
              </a:spcBef>
              <a:spcAft>
                <a:spcPts val="0"/>
              </a:spcAft>
              <a:buSzPts val="1200"/>
              <a:buFont typeface="Mada"/>
              <a:buAutoNum type="alphaUcPeriod"/>
            </a:pPr>
            <a:r>
              <a:rPr b="1" lang="ar" sz="1200">
                <a:latin typeface="Mada"/>
                <a:ea typeface="Mada"/>
                <a:cs typeface="Mada"/>
                <a:sym typeface="Mada"/>
              </a:rPr>
              <a:t>Large</a:t>
            </a:r>
            <a:r>
              <a:rPr b="1" lang="ar" sz="1200">
                <a:solidFill>
                  <a:srgbClr val="A64D79"/>
                </a:solidFill>
                <a:latin typeface="Mada"/>
                <a:ea typeface="Mada"/>
                <a:cs typeface="Mada"/>
                <a:sym typeface="Mada"/>
              </a:rPr>
              <a:t>/</a:t>
            </a:r>
            <a:r>
              <a:rPr b="1" lang="ar" sz="1200">
                <a:solidFill>
                  <a:srgbClr val="A64D79"/>
                </a:solidFill>
                <a:latin typeface="Mada"/>
                <a:ea typeface="Mada"/>
                <a:cs typeface="Mada"/>
                <a:sym typeface="Mada"/>
              </a:rPr>
              <a:t>persistent</a:t>
            </a:r>
            <a:r>
              <a:rPr b="1" lang="ar" sz="1200">
                <a:solidFill>
                  <a:srgbClr val="A64D79"/>
                </a:solidFill>
                <a:latin typeface="Mada"/>
                <a:ea typeface="Mada"/>
                <a:cs typeface="Mada"/>
                <a:sym typeface="Mada"/>
              </a:rPr>
              <a:t> </a:t>
            </a:r>
            <a:r>
              <a:rPr b="1" lang="ar" sz="1200">
                <a:latin typeface="Mada"/>
                <a:ea typeface="Mada"/>
                <a:cs typeface="Mada"/>
                <a:sym typeface="Mada"/>
              </a:rPr>
              <a:t>vegetations </a:t>
            </a:r>
            <a:r>
              <a:rPr lang="ar" sz="1200">
                <a:latin typeface="Mada"/>
                <a:ea typeface="Mada"/>
                <a:cs typeface="Mada"/>
                <a:sym typeface="Mada"/>
              </a:rPr>
              <a:t>on left-sided heart valves with echo appearance suggesting high risk of </a:t>
            </a:r>
            <a:r>
              <a:rPr b="1" lang="ar" sz="1200">
                <a:solidFill>
                  <a:srgbClr val="A64D79"/>
                </a:solidFill>
                <a:latin typeface="Mada"/>
                <a:ea typeface="Mada"/>
                <a:cs typeface="Mada"/>
                <a:sym typeface="Mada"/>
              </a:rPr>
              <a:t>recurrent</a:t>
            </a:r>
            <a:r>
              <a:rPr lang="ar" sz="1200">
                <a:solidFill>
                  <a:srgbClr val="A64D79"/>
                </a:solidFill>
                <a:latin typeface="Mada"/>
                <a:ea typeface="Mada"/>
                <a:cs typeface="Mada"/>
                <a:sym typeface="Mada"/>
              </a:rPr>
              <a:t> </a:t>
            </a:r>
            <a:r>
              <a:rPr b="1" lang="ar" sz="1200">
                <a:latin typeface="Mada"/>
                <a:ea typeface="Mada"/>
                <a:cs typeface="Mada"/>
                <a:sym typeface="Mada"/>
              </a:rPr>
              <a:t>emboli</a:t>
            </a:r>
            <a:r>
              <a:rPr lang="ar" sz="1200">
                <a:latin typeface="Mada"/>
                <a:ea typeface="Mada"/>
                <a:cs typeface="Mada"/>
                <a:sym typeface="Mada"/>
              </a:rPr>
              <a:t>.</a:t>
            </a:r>
            <a:endParaRPr sz="1200">
              <a:latin typeface="Mada"/>
              <a:ea typeface="Mada"/>
              <a:cs typeface="Mada"/>
              <a:sym typeface="Mada"/>
            </a:endParaRPr>
          </a:p>
          <a:p>
            <a:pPr indent="-126599" lvl="1" marL="485999" rtl="0" algn="l">
              <a:spcBef>
                <a:spcPts val="0"/>
              </a:spcBef>
              <a:spcAft>
                <a:spcPts val="0"/>
              </a:spcAft>
              <a:buSzPts val="1200"/>
              <a:buFont typeface="Mada"/>
              <a:buAutoNum type="alphaUcPeriod"/>
            </a:pPr>
            <a:r>
              <a:rPr lang="ar" sz="1200">
                <a:latin typeface="Mada"/>
                <a:ea typeface="Mada"/>
                <a:cs typeface="Mada"/>
                <a:sym typeface="Mada"/>
              </a:rPr>
              <a:t>IE complicated by heart block, annular abscess, or destructive perforating lesions. </a:t>
            </a:r>
            <a:endParaRPr sz="1200">
              <a:latin typeface="Mada"/>
              <a:ea typeface="Mada"/>
              <a:cs typeface="Mada"/>
              <a:sym typeface="Mada"/>
            </a:endParaRPr>
          </a:p>
          <a:p>
            <a:pPr indent="-126599" lvl="1" marL="485999" rtl="0" algn="l">
              <a:spcBef>
                <a:spcPts val="0"/>
              </a:spcBef>
              <a:spcAft>
                <a:spcPts val="0"/>
              </a:spcAft>
              <a:buSzPts val="1200"/>
              <a:buFont typeface="Mada"/>
              <a:buAutoNum type="alphaUcPeriod"/>
            </a:pPr>
            <a:r>
              <a:rPr lang="ar" sz="1200">
                <a:latin typeface="Mada"/>
                <a:ea typeface="Mada"/>
                <a:cs typeface="Mada"/>
                <a:sym typeface="Mada"/>
              </a:rPr>
              <a:t>Patients with </a:t>
            </a:r>
            <a:r>
              <a:rPr b="1" lang="ar" sz="1200">
                <a:solidFill>
                  <a:srgbClr val="CC0000"/>
                </a:solidFill>
                <a:latin typeface="Mada"/>
                <a:ea typeface="Mada"/>
                <a:cs typeface="Mada"/>
                <a:sym typeface="Mada"/>
              </a:rPr>
              <a:t>fungal endocarditis</a:t>
            </a:r>
            <a:r>
              <a:rPr lang="ar" sz="1200">
                <a:latin typeface="Mada"/>
                <a:ea typeface="Mada"/>
                <a:cs typeface="Mada"/>
                <a:sym typeface="Mada"/>
              </a:rPr>
              <a:t> often require cardiac surgery.</a:t>
            </a:r>
            <a:endParaRPr sz="1200">
              <a:latin typeface="Mada"/>
              <a:ea typeface="Mada"/>
              <a:cs typeface="Mada"/>
              <a:sym typeface="Mada"/>
            </a:endParaRPr>
          </a:p>
          <a:p>
            <a:pPr indent="-126599" lvl="1" marL="485999" rtl="0" algn="l">
              <a:spcBef>
                <a:spcPts val="0"/>
              </a:spcBef>
              <a:spcAft>
                <a:spcPts val="0"/>
              </a:spcAft>
              <a:buClr>
                <a:srgbClr val="A64D79"/>
              </a:buClr>
              <a:buSzPts val="1200"/>
              <a:buFont typeface="Mada"/>
              <a:buAutoNum type="alphaUcPeriod"/>
            </a:pPr>
            <a:r>
              <a:rPr lang="ar" sz="1200">
                <a:solidFill>
                  <a:srgbClr val="A64D79"/>
                </a:solidFill>
                <a:latin typeface="Mada"/>
                <a:ea typeface="Mada"/>
                <a:cs typeface="Mada"/>
                <a:sym typeface="Mada"/>
              </a:rPr>
              <a:t>Prosthetic valve IE caused by fungi or highly resistant organisms.</a:t>
            </a:r>
            <a:endParaRPr sz="1200">
              <a:solidFill>
                <a:srgbClr val="A64D79"/>
              </a:solidFill>
              <a:latin typeface="Mada"/>
              <a:ea typeface="Mada"/>
              <a:cs typeface="Mada"/>
              <a:sym typeface="Mada"/>
            </a:endParaRPr>
          </a:p>
        </p:txBody>
      </p:sp>
      <p:pic>
        <p:nvPicPr>
          <p:cNvPr id="348" name="Google Shape;348;p32"/>
          <p:cNvPicPr preferRelativeResize="0"/>
          <p:nvPr/>
        </p:nvPicPr>
        <p:blipFill>
          <a:blip r:embed="rId3">
            <a:alphaModFix/>
          </a:blip>
          <a:stretch>
            <a:fillRect/>
          </a:stretch>
        </p:blipFill>
        <p:spPr>
          <a:xfrm>
            <a:off x="6949950" y="7718300"/>
            <a:ext cx="562200" cy="562200"/>
          </a:xfrm>
          <a:prstGeom prst="rect">
            <a:avLst/>
          </a:prstGeom>
          <a:noFill/>
          <a:ln>
            <a:noFill/>
          </a:ln>
        </p:spPr>
      </p:pic>
      <p:pic>
        <p:nvPicPr>
          <p:cNvPr id="349" name="Google Shape;349;p32"/>
          <p:cNvPicPr preferRelativeResize="0"/>
          <p:nvPr/>
        </p:nvPicPr>
        <p:blipFill>
          <a:blip r:embed="rId4">
            <a:alphaModFix/>
          </a:blip>
          <a:stretch>
            <a:fillRect/>
          </a:stretch>
        </p:blipFill>
        <p:spPr>
          <a:xfrm>
            <a:off x="4702200" y="742075"/>
            <a:ext cx="460275" cy="460275"/>
          </a:xfrm>
          <a:prstGeom prst="rect">
            <a:avLst/>
          </a:prstGeom>
          <a:noFill/>
          <a:ln>
            <a:noFill/>
          </a:ln>
        </p:spPr>
      </p:pic>
      <p:graphicFrame>
        <p:nvGraphicFramePr>
          <p:cNvPr id="350" name="Google Shape;350;p32"/>
          <p:cNvGraphicFramePr/>
          <p:nvPr/>
        </p:nvGraphicFramePr>
        <p:xfrm>
          <a:off x="323750" y="1897950"/>
          <a:ext cx="3000000" cy="3000000"/>
        </p:xfrm>
        <a:graphic>
          <a:graphicData uri="http://schemas.openxmlformats.org/drawingml/2006/table">
            <a:tbl>
              <a:tblPr>
                <a:noFill/>
                <a:tableStyleId>{121ACFA2-4097-4B6F-8C34-C8E1E550DA42}</a:tableStyleId>
              </a:tblPr>
              <a:tblGrid>
                <a:gridCol w="2355400"/>
                <a:gridCol w="2669975"/>
                <a:gridCol w="2010625"/>
              </a:tblGrid>
              <a:tr h="381000">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Acute onset</a:t>
                      </a:r>
                      <a:endParaRPr b="1" sz="15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Subacute onset</a:t>
                      </a:r>
                      <a:r>
                        <a:rPr b="1" baseline="30000" lang="ar" sz="1500">
                          <a:solidFill>
                            <a:srgbClr val="FFFFFF"/>
                          </a:solidFill>
                          <a:latin typeface="Mada"/>
                          <a:ea typeface="Mada"/>
                          <a:cs typeface="Mada"/>
                          <a:sym typeface="Mada"/>
                        </a:rPr>
                        <a:t>1</a:t>
                      </a:r>
                      <a:endParaRPr b="1" baseline="30000" sz="15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500">
                          <a:solidFill>
                            <a:srgbClr val="FFFFFF"/>
                          </a:solidFill>
                          <a:highlight>
                            <a:srgbClr val="1C4588"/>
                          </a:highlight>
                          <a:latin typeface="Mada"/>
                          <a:ea typeface="Mada"/>
                          <a:cs typeface="Mada"/>
                          <a:sym typeface="Mada"/>
                        </a:rPr>
                        <a:t>Prosthetic valve IE</a:t>
                      </a:r>
                      <a:endParaRPr b="1" sz="1500">
                        <a:solidFill>
                          <a:srgbClr val="FFFFFF"/>
                        </a:solidFill>
                        <a:highlight>
                          <a:srgbClr val="1C4588"/>
                        </a:highlight>
                        <a:latin typeface="Mada"/>
                        <a:ea typeface="Mada"/>
                        <a:cs typeface="Mada"/>
                        <a:sym typeface="Mada"/>
                      </a:endParaRPr>
                    </a:p>
                  </a:txBody>
                  <a:tcPr marT="91425" marB="91425" marR="91425" marL="91425" anchor="ctr">
                    <a:solidFill>
                      <a:srgbClr val="9C254D"/>
                    </a:solidFill>
                  </a:tcPr>
                </a:tc>
              </a:tr>
              <a:tr h="381000">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Blood culture and start treatment within 3 hours.</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1C4588"/>
                          </a:solidFill>
                          <a:latin typeface="Mada"/>
                          <a:ea typeface="Mada"/>
                          <a:cs typeface="Mada"/>
                          <a:sym typeface="Mada"/>
                        </a:rPr>
                        <a:t>Abx: </a:t>
                      </a:r>
                      <a:r>
                        <a:rPr lang="ar" sz="1200">
                          <a:solidFill>
                            <a:srgbClr val="1C4588"/>
                          </a:solidFill>
                          <a:latin typeface="Mada"/>
                          <a:ea typeface="Mada"/>
                          <a:cs typeface="Mada"/>
                          <a:sym typeface="Mada"/>
                        </a:rPr>
                        <a:t>Vancomycin and Gentamicin</a:t>
                      </a:r>
                      <a:endParaRPr sz="1200">
                        <a:solidFill>
                          <a:srgbClr val="1C4588"/>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Blood culture then antibiotic can be started within 3d</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1C4588"/>
                          </a:solidFill>
                          <a:latin typeface="Mada"/>
                          <a:ea typeface="Mada"/>
                          <a:cs typeface="Mada"/>
                          <a:sym typeface="Mada"/>
                        </a:rPr>
                        <a:t>Abx: </a:t>
                      </a:r>
                      <a:r>
                        <a:rPr lang="ar" sz="1200">
                          <a:solidFill>
                            <a:srgbClr val="1C4588"/>
                          </a:solidFill>
                          <a:latin typeface="Mada"/>
                          <a:ea typeface="Mada"/>
                          <a:cs typeface="Mada"/>
                          <a:sym typeface="Mada"/>
                        </a:rPr>
                        <a:t>Amoxicillin with/without gentamicin</a:t>
                      </a:r>
                      <a:endParaRPr sz="1200">
                        <a:solidFill>
                          <a:srgbClr val="1C4588"/>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ar" sz="1200">
                          <a:solidFill>
                            <a:srgbClr val="1C4588"/>
                          </a:solidFill>
                          <a:latin typeface="Mada"/>
                          <a:ea typeface="Mada"/>
                          <a:cs typeface="Mada"/>
                          <a:sym typeface="Mada"/>
                        </a:rPr>
                        <a:t>Abx:</a:t>
                      </a:r>
                      <a:r>
                        <a:rPr lang="ar" sz="1200">
                          <a:solidFill>
                            <a:srgbClr val="1C4588"/>
                          </a:solidFill>
                          <a:latin typeface="Mada"/>
                          <a:ea typeface="Mada"/>
                          <a:cs typeface="Mada"/>
                          <a:sym typeface="Mada"/>
                        </a:rPr>
                        <a:t> Vancomycin, gentamicin and rifampicin</a:t>
                      </a:r>
                      <a:endParaRPr sz="1200">
                        <a:solidFill>
                          <a:srgbClr val="1C4588"/>
                        </a:solidFill>
                        <a:latin typeface="Mada"/>
                        <a:ea typeface="Mada"/>
                        <a:cs typeface="Mada"/>
                        <a:sym typeface="Mada"/>
                      </a:endParaRPr>
                    </a:p>
                  </a:txBody>
                  <a:tcPr marT="91425" marB="91425" marR="91425" marL="91425"/>
                </a:tc>
              </a:tr>
            </a:tbl>
          </a:graphicData>
        </a:graphic>
      </p:graphicFrame>
      <p:graphicFrame>
        <p:nvGraphicFramePr>
          <p:cNvPr id="351" name="Google Shape;351;p32"/>
          <p:cNvGraphicFramePr/>
          <p:nvPr/>
        </p:nvGraphicFramePr>
        <p:xfrm>
          <a:off x="388975" y="4041075"/>
          <a:ext cx="3000000" cy="3000000"/>
        </p:xfrm>
        <a:graphic>
          <a:graphicData uri="http://schemas.openxmlformats.org/drawingml/2006/table">
            <a:tbl>
              <a:tblPr>
                <a:noFill/>
                <a:tableStyleId>{121ACFA2-4097-4B6F-8C34-C8E1E550DA42}</a:tableStyleId>
              </a:tblPr>
              <a:tblGrid>
                <a:gridCol w="3133725"/>
                <a:gridCol w="3771825"/>
              </a:tblGrid>
              <a:tr h="329100">
                <a:tc>
                  <a:txBody>
                    <a:bodyPr/>
                    <a:lstStyle/>
                    <a:p>
                      <a:pPr indent="-228600" lvl="0" marL="457200" rtl="0" algn="ctr">
                        <a:spcBef>
                          <a:spcPts val="0"/>
                        </a:spcBef>
                        <a:spcAft>
                          <a:spcPts val="0"/>
                        </a:spcAft>
                        <a:buNone/>
                      </a:pPr>
                      <a:r>
                        <a:rPr b="1" lang="ar" sz="1300">
                          <a:solidFill>
                            <a:srgbClr val="9C254D"/>
                          </a:solidFill>
                          <a:latin typeface="Mada"/>
                          <a:ea typeface="Mada"/>
                          <a:cs typeface="Mada"/>
                          <a:sym typeface="Mada"/>
                        </a:rPr>
                        <a:t>Staphylococcus</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Strep. viridans or bovis</a:t>
                      </a:r>
                      <a:endParaRPr b="1" sz="1300">
                        <a:solidFill>
                          <a:srgbClr val="9C254D"/>
                        </a:solidFill>
                        <a:latin typeface="Mada"/>
                        <a:ea typeface="Mada"/>
                        <a:cs typeface="Mada"/>
                        <a:sym typeface="Mada"/>
                      </a:endParaRPr>
                    </a:p>
                  </a:txBody>
                  <a:tcPr marT="91425" marB="91425" marR="91425" marL="91425" anchor="ctr">
                    <a:solidFill>
                      <a:srgbClr val="F5E9ED"/>
                    </a:solidFill>
                  </a:tcPr>
                </a:tc>
              </a:tr>
              <a:tr h="1901100">
                <a:tc>
                  <a:txBody>
                    <a:bodyPr/>
                    <a:lstStyle/>
                    <a:p>
                      <a:pPr indent="0" lvl="0" marL="0" rtl="0" algn="l">
                        <a:spcBef>
                          <a:spcPts val="0"/>
                        </a:spcBef>
                        <a:spcAft>
                          <a:spcPts val="0"/>
                        </a:spcAft>
                        <a:buNone/>
                      </a:pPr>
                      <a:r>
                        <a:rPr b="1" lang="ar" sz="1300">
                          <a:solidFill>
                            <a:srgbClr val="9C254D"/>
                          </a:solidFill>
                          <a:latin typeface="Mada"/>
                          <a:ea typeface="Mada"/>
                          <a:cs typeface="Mada"/>
                          <a:sym typeface="Mada"/>
                        </a:rPr>
                        <a:t>Native valve</a:t>
                      </a:r>
                      <a:endParaRPr b="1" sz="1300">
                        <a:solidFill>
                          <a:srgbClr val="9C254D"/>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300">
                          <a:solidFill>
                            <a:srgbClr val="9C254D"/>
                          </a:solidFill>
                          <a:latin typeface="Mada"/>
                          <a:ea typeface="Mada"/>
                          <a:cs typeface="Mada"/>
                          <a:sym typeface="Mada"/>
                        </a:rPr>
                        <a:t>MSSA: </a:t>
                      </a:r>
                      <a:r>
                        <a:rPr b="1" lang="ar" sz="1200">
                          <a:solidFill>
                            <a:schemeClr val="dk1"/>
                          </a:solidFill>
                          <a:latin typeface="Mada"/>
                          <a:ea typeface="Mada"/>
                          <a:cs typeface="Mada"/>
                          <a:sym typeface="Mada"/>
                        </a:rPr>
                        <a:t>Flucloxacillin</a:t>
                      </a:r>
                      <a:r>
                        <a:rPr lang="ar" sz="1200">
                          <a:solidFill>
                            <a:schemeClr val="dk1"/>
                          </a:solidFill>
                          <a:latin typeface="Mada"/>
                          <a:ea typeface="Mada"/>
                          <a:cs typeface="Mada"/>
                          <a:sym typeface="Mada"/>
                        </a:rPr>
                        <a:t> </a:t>
                      </a:r>
                      <a:r>
                        <a:rPr b="1" i="1" lang="ar" sz="1200" u="sng">
                          <a:solidFill>
                            <a:schemeClr val="dk1"/>
                          </a:solidFill>
                          <a:latin typeface="Mada"/>
                          <a:ea typeface="Mada"/>
                          <a:cs typeface="Mada"/>
                          <a:sym typeface="Mada"/>
                        </a:rPr>
                        <a:t>OR</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Naficillin</a:t>
                      </a:r>
                      <a:r>
                        <a:rPr lang="ar" sz="1200">
                          <a:solidFill>
                            <a:schemeClr val="dk1"/>
                          </a:solidFill>
                          <a:latin typeface="Mada"/>
                          <a:ea typeface="Mada"/>
                          <a:cs typeface="Mada"/>
                          <a:sym typeface="Mada"/>
                        </a:rPr>
                        <a:t> </a:t>
                      </a:r>
                      <a:r>
                        <a:rPr b="1" i="1" lang="ar" sz="1200" u="sng">
                          <a:solidFill>
                            <a:schemeClr val="dk1"/>
                          </a:solidFill>
                          <a:latin typeface="Mada"/>
                          <a:ea typeface="Mada"/>
                          <a:cs typeface="Mada"/>
                          <a:sym typeface="Mada"/>
                        </a:rPr>
                        <a:t>OR</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Oxacillin </a:t>
                      </a:r>
                      <a:r>
                        <a:rPr lang="ar" sz="1200">
                          <a:solidFill>
                            <a:schemeClr val="dk1"/>
                          </a:solidFill>
                          <a:latin typeface="Mada"/>
                          <a:ea typeface="Mada"/>
                          <a:cs typeface="Mada"/>
                          <a:sym typeface="Mada"/>
                        </a:rPr>
                        <a:t>for 4wks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300">
                          <a:solidFill>
                            <a:srgbClr val="9C254D"/>
                          </a:solidFill>
                          <a:latin typeface="Mada"/>
                          <a:ea typeface="Mada"/>
                          <a:cs typeface="Mada"/>
                          <a:sym typeface="Mada"/>
                        </a:rPr>
                        <a:t>MRSA &amp; Penicillin allergic Pts: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Vancomycin </a:t>
                      </a:r>
                      <a:r>
                        <a:rPr lang="ar" sz="1200">
                          <a:solidFill>
                            <a:schemeClr val="dk1"/>
                          </a:solidFill>
                          <a:latin typeface="Mada"/>
                          <a:ea typeface="Mada"/>
                          <a:cs typeface="Mada"/>
                          <a:sym typeface="Mada"/>
                        </a:rPr>
                        <a:t>for 4-6wks</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300">
                          <a:solidFill>
                            <a:srgbClr val="9C254D"/>
                          </a:solidFill>
                          <a:latin typeface="Mada"/>
                          <a:ea typeface="Mada"/>
                          <a:cs typeface="Mada"/>
                          <a:sym typeface="Mada"/>
                        </a:rPr>
                        <a:t>Prosthetic valve</a:t>
                      </a:r>
                      <a:endParaRPr b="1" sz="1300">
                        <a:solidFill>
                          <a:srgbClr val="9C254D"/>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b="1" lang="ar" sz="1300">
                          <a:solidFill>
                            <a:srgbClr val="9C254D"/>
                          </a:solidFill>
                          <a:latin typeface="Mada"/>
                          <a:ea typeface="Mada"/>
                          <a:cs typeface="Mada"/>
                          <a:sym typeface="Mada"/>
                        </a:rPr>
                        <a:t>MSSA:</a:t>
                      </a:r>
                      <a:r>
                        <a:rPr b="1" lang="ar" sz="1200">
                          <a:solidFill>
                            <a:schemeClr val="dk1"/>
                          </a:solidFill>
                          <a:latin typeface="Mada"/>
                          <a:ea typeface="Mada"/>
                          <a:cs typeface="Mada"/>
                          <a:sym typeface="Mada"/>
                        </a:rPr>
                        <a:t> </a:t>
                      </a:r>
                      <a:r>
                        <a:rPr b="1" lang="ar" sz="1200">
                          <a:solidFill>
                            <a:srgbClr val="1C4588"/>
                          </a:solidFill>
                          <a:latin typeface="Mada"/>
                          <a:ea typeface="Mada"/>
                          <a:cs typeface="Mada"/>
                          <a:sym typeface="Mada"/>
                        </a:rPr>
                        <a:t>Flucloxacillin </a:t>
                      </a:r>
                      <a:r>
                        <a:rPr b="1" i="1" lang="ar" sz="1200" u="sng">
                          <a:solidFill>
                            <a:srgbClr val="1C4588"/>
                          </a:solidFill>
                          <a:latin typeface="Mada"/>
                          <a:ea typeface="Mada"/>
                          <a:cs typeface="Mada"/>
                          <a:sym typeface="Mada"/>
                        </a:rPr>
                        <a:t>with</a:t>
                      </a:r>
                      <a:r>
                        <a:rPr b="1" lang="ar" sz="1200">
                          <a:solidFill>
                            <a:srgbClr val="1C4588"/>
                          </a:solidFill>
                          <a:latin typeface="Mada"/>
                          <a:ea typeface="Mada"/>
                          <a:cs typeface="Mada"/>
                          <a:sym typeface="Mada"/>
                        </a:rPr>
                        <a:t> gentamicin and rifampicin</a:t>
                      </a:r>
                      <a:endParaRPr b="1" sz="1200">
                        <a:solidFill>
                          <a:srgbClr val="1C4588"/>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b="1" lang="ar" sz="1300">
                          <a:solidFill>
                            <a:srgbClr val="9C254D"/>
                          </a:solidFill>
                          <a:latin typeface="Mada"/>
                          <a:ea typeface="Mada"/>
                          <a:cs typeface="Mada"/>
                          <a:sym typeface="Mada"/>
                        </a:rPr>
                        <a:t>MRSA &amp; Penicillin allergic Pts</a:t>
                      </a:r>
                      <a:r>
                        <a:rPr b="1" lang="ar" sz="1300">
                          <a:solidFill>
                            <a:srgbClr val="9C254D"/>
                          </a:solidFill>
                          <a:latin typeface="Mada"/>
                          <a:ea typeface="Mada"/>
                          <a:cs typeface="Mada"/>
                          <a:sym typeface="Mada"/>
                        </a:rPr>
                        <a:t>:</a:t>
                      </a:r>
                      <a:r>
                        <a:rPr b="1" lang="ar" sz="1200">
                          <a:solidFill>
                            <a:schemeClr val="dk1"/>
                          </a:solidFill>
                          <a:latin typeface="Mada"/>
                          <a:ea typeface="Mada"/>
                          <a:cs typeface="Mada"/>
                          <a:sym typeface="Mada"/>
                        </a:rPr>
                        <a:t> </a:t>
                      </a:r>
                      <a:r>
                        <a:rPr b="1" lang="ar" sz="1200">
                          <a:solidFill>
                            <a:srgbClr val="1C4588"/>
                          </a:solidFill>
                          <a:latin typeface="Mada"/>
                          <a:ea typeface="Mada"/>
                          <a:cs typeface="Mada"/>
                          <a:sym typeface="Mada"/>
                        </a:rPr>
                        <a:t>Vancomycin, </a:t>
                      </a:r>
                      <a:r>
                        <a:rPr b="1" i="1" lang="ar" sz="1200" u="sng">
                          <a:solidFill>
                            <a:srgbClr val="1C4588"/>
                          </a:solidFill>
                          <a:latin typeface="Mada"/>
                          <a:ea typeface="Mada"/>
                          <a:cs typeface="Mada"/>
                          <a:sym typeface="Mada"/>
                        </a:rPr>
                        <a:t>with</a:t>
                      </a:r>
                      <a:r>
                        <a:rPr b="1" lang="ar" sz="1200">
                          <a:solidFill>
                            <a:srgbClr val="1C4588"/>
                          </a:solidFill>
                          <a:latin typeface="Mada"/>
                          <a:ea typeface="Mada"/>
                          <a:cs typeface="Mada"/>
                          <a:sym typeface="Mada"/>
                        </a:rPr>
                        <a:t> gentamicin and rifampicin</a:t>
                      </a:r>
                      <a:endParaRPr b="1" sz="1200">
                        <a:solidFill>
                          <a:srgbClr val="1C4588"/>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ar" sz="1300">
                          <a:solidFill>
                            <a:srgbClr val="9C254D"/>
                          </a:solidFill>
                          <a:latin typeface="Mada"/>
                          <a:ea typeface="Mada"/>
                          <a:cs typeface="Mada"/>
                          <a:sym typeface="Mada"/>
                        </a:rPr>
                        <a:t>Penicillin susceptible:</a:t>
                      </a:r>
                      <a:endParaRPr b="1"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IV Ceftriaxone</a:t>
                      </a:r>
                      <a:r>
                        <a:rPr lang="ar" sz="1200">
                          <a:solidFill>
                            <a:srgbClr val="CC0000"/>
                          </a:solidFill>
                          <a:latin typeface="Mada"/>
                          <a:ea typeface="Mada"/>
                          <a:cs typeface="Mada"/>
                          <a:sym typeface="Mada"/>
                        </a:rPr>
                        <a:t> once daily for 4 weeks (cure rate &gt;98%)</a:t>
                      </a:r>
                      <a:endParaRPr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i="1" lang="ar" sz="1200" u="sng">
                          <a:solidFill>
                            <a:schemeClr val="dk1"/>
                          </a:solidFill>
                          <a:latin typeface="Mada"/>
                          <a:ea typeface="Mada"/>
                          <a:cs typeface="Mada"/>
                          <a:sym typeface="Mada"/>
                        </a:rPr>
                        <a:t>OR </a:t>
                      </a:r>
                      <a:r>
                        <a:rPr b="1" lang="ar" sz="1200">
                          <a:solidFill>
                            <a:schemeClr val="dk1"/>
                          </a:solidFill>
                          <a:latin typeface="Mada"/>
                          <a:ea typeface="Mada"/>
                          <a:cs typeface="Mada"/>
                          <a:sym typeface="Mada"/>
                        </a:rPr>
                        <a:t>Ceftriaxone</a:t>
                      </a:r>
                      <a:r>
                        <a:rPr lang="ar" sz="1200">
                          <a:solidFill>
                            <a:schemeClr val="dk1"/>
                          </a:solidFill>
                          <a:latin typeface="Mada"/>
                          <a:ea typeface="Mada"/>
                          <a:cs typeface="Mada"/>
                          <a:sym typeface="Mada"/>
                        </a:rPr>
                        <a:t> 2g for 2 weeks </a:t>
                      </a:r>
                      <a:r>
                        <a:rPr b="1" i="1" lang="ar" sz="1200" u="sng">
                          <a:solidFill>
                            <a:schemeClr val="dk1"/>
                          </a:solidFill>
                          <a:latin typeface="Mada"/>
                          <a:ea typeface="Mada"/>
                          <a:cs typeface="Mada"/>
                          <a:sym typeface="Mada"/>
                        </a:rPr>
                        <a:t>followed</a:t>
                      </a:r>
                      <a:r>
                        <a:rPr lang="ar" sz="1200">
                          <a:solidFill>
                            <a:schemeClr val="dk1"/>
                          </a:solidFill>
                          <a:latin typeface="Mada"/>
                          <a:ea typeface="Mada"/>
                          <a:cs typeface="Mada"/>
                          <a:sym typeface="Mada"/>
                        </a:rPr>
                        <a:t> by </a:t>
                      </a:r>
                      <a:r>
                        <a:rPr b="1" lang="ar" sz="1200">
                          <a:solidFill>
                            <a:schemeClr val="dk1"/>
                          </a:solidFill>
                          <a:latin typeface="Mada"/>
                          <a:ea typeface="Mada"/>
                          <a:cs typeface="Mada"/>
                          <a:sym typeface="Mada"/>
                        </a:rPr>
                        <a:t>oral amoxicillin</a:t>
                      </a:r>
                      <a:r>
                        <a:rPr lang="ar" sz="1200">
                          <a:solidFill>
                            <a:schemeClr val="dk1"/>
                          </a:solidFill>
                          <a:latin typeface="Mada"/>
                          <a:ea typeface="Mada"/>
                          <a:cs typeface="Mada"/>
                          <a:sym typeface="Mada"/>
                        </a:rPr>
                        <a:t> for 2 weeks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i="1" lang="ar" sz="1200" u="sng">
                          <a:solidFill>
                            <a:schemeClr val="dk1"/>
                          </a:solidFill>
                          <a:latin typeface="Mada"/>
                          <a:ea typeface="Mada"/>
                          <a:cs typeface="Mada"/>
                          <a:sym typeface="Mada"/>
                        </a:rPr>
                        <a:t>OR </a:t>
                      </a:r>
                      <a:r>
                        <a:rPr b="1" lang="ar" sz="1200">
                          <a:solidFill>
                            <a:schemeClr val="dk1"/>
                          </a:solidFill>
                          <a:latin typeface="Mada"/>
                          <a:ea typeface="Mada"/>
                          <a:cs typeface="Mada"/>
                          <a:sym typeface="Mada"/>
                        </a:rPr>
                        <a:t>IV penicillin G</a:t>
                      </a:r>
                      <a:r>
                        <a:rPr lang="ar" sz="1200">
                          <a:solidFill>
                            <a:schemeClr val="dk1"/>
                          </a:solidFill>
                          <a:latin typeface="Mada"/>
                          <a:ea typeface="Mada"/>
                          <a:cs typeface="Mada"/>
                          <a:sym typeface="Mada"/>
                        </a:rPr>
                        <a:t> </a:t>
                      </a:r>
                      <a:r>
                        <a:rPr b="1" i="1" lang="ar" sz="1200" u="sng">
                          <a:solidFill>
                            <a:schemeClr val="dk1"/>
                          </a:solidFill>
                          <a:latin typeface="Mada"/>
                          <a:ea typeface="Mada"/>
                          <a:cs typeface="Mada"/>
                          <a:sym typeface="Mada"/>
                        </a:rPr>
                        <a:t>OR</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IV amoxicillin</a:t>
                      </a:r>
                      <a:r>
                        <a:rPr lang="ar" sz="1200">
                          <a:solidFill>
                            <a:schemeClr val="dk1"/>
                          </a:solidFill>
                          <a:latin typeface="Mada"/>
                          <a:ea typeface="Mada"/>
                          <a:cs typeface="Mada"/>
                          <a:sym typeface="Mada"/>
                        </a:rPr>
                        <a:t> for 4 weeks</a:t>
                      </a:r>
                      <a:endParaRPr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B-lactam allergic patients: </a:t>
                      </a:r>
                      <a:r>
                        <a:rPr b="1" lang="ar" sz="1200">
                          <a:solidFill>
                            <a:srgbClr val="1C4588"/>
                          </a:solidFill>
                          <a:latin typeface="Mada"/>
                          <a:ea typeface="Mada"/>
                          <a:cs typeface="Mada"/>
                          <a:sym typeface="Mada"/>
                        </a:rPr>
                        <a:t>Vancomycin</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0" lvl="0" marL="0" rtl="0" algn="l">
                        <a:spcBef>
                          <a:spcPts val="0"/>
                        </a:spcBef>
                        <a:spcAft>
                          <a:spcPts val="0"/>
                        </a:spcAft>
                        <a:buNone/>
                      </a:pPr>
                      <a:r>
                        <a:rPr b="1" lang="ar" sz="1300">
                          <a:solidFill>
                            <a:srgbClr val="9C254D"/>
                          </a:solidFill>
                          <a:latin typeface="Mada"/>
                          <a:ea typeface="Mada"/>
                          <a:cs typeface="Mada"/>
                          <a:sym typeface="Mada"/>
                        </a:rPr>
                        <a:t>Penicillin resistant:</a:t>
                      </a:r>
                      <a:endParaRPr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Ceftriaxone</a:t>
                      </a:r>
                      <a:r>
                        <a:rPr lang="ar" sz="1200">
                          <a:solidFill>
                            <a:srgbClr val="1C4588"/>
                          </a:solidFill>
                          <a:latin typeface="Mada"/>
                          <a:ea typeface="Mada"/>
                          <a:cs typeface="Mada"/>
                          <a:sym typeface="Mada"/>
                        </a:rPr>
                        <a:t> </a:t>
                      </a:r>
                      <a:r>
                        <a:rPr b="1" i="1" lang="ar" sz="1200" u="sng">
                          <a:solidFill>
                            <a:srgbClr val="1C4588"/>
                          </a:solidFill>
                          <a:latin typeface="Mada"/>
                          <a:ea typeface="Mada"/>
                          <a:cs typeface="Mada"/>
                          <a:sym typeface="Mada"/>
                        </a:rPr>
                        <a:t>with</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Gentamicin</a:t>
                      </a:r>
                      <a:r>
                        <a:rPr lang="ar" sz="1200">
                          <a:solidFill>
                            <a:srgbClr val="1C4588"/>
                          </a:solidFill>
                          <a:latin typeface="Mada"/>
                          <a:ea typeface="Mada"/>
                          <a:cs typeface="Mada"/>
                          <a:sym typeface="Mada"/>
                        </a:rPr>
                        <a:t> </a:t>
                      </a:r>
                      <a:r>
                        <a:rPr b="1" i="1" lang="ar" sz="1200" u="sng">
                          <a:solidFill>
                            <a:srgbClr val="1C4588"/>
                          </a:solidFill>
                          <a:latin typeface="Mada"/>
                          <a:ea typeface="Mada"/>
                          <a:cs typeface="Mada"/>
                          <a:sym typeface="Mada"/>
                        </a:rPr>
                        <a:t>OR</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Penicillin G</a:t>
                      </a:r>
                      <a:r>
                        <a:rPr lang="ar" sz="1200">
                          <a:solidFill>
                            <a:srgbClr val="1C4588"/>
                          </a:solidFill>
                          <a:latin typeface="Mada"/>
                          <a:ea typeface="Mada"/>
                          <a:cs typeface="Mada"/>
                          <a:sym typeface="Mada"/>
                        </a:rPr>
                        <a:t> </a:t>
                      </a:r>
                      <a:r>
                        <a:rPr b="1" i="1" lang="ar" sz="1200" u="sng">
                          <a:solidFill>
                            <a:srgbClr val="1C4588"/>
                          </a:solidFill>
                          <a:latin typeface="Mada"/>
                          <a:ea typeface="Mada"/>
                          <a:cs typeface="Mada"/>
                          <a:sym typeface="Mada"/>
                        </a:rPr>
                        <a:t>OR</a:t>
                      </a:r>
                      <a:r>
                        <a:rPr lang="ar" sz="1200">
                          <a:solidFill>
                            <a:srgbClr val="1C4588"/>
                          </a:solidFill>
                          <a:latin typeface="Mada"/>
                          <a:ea typeface="Mada"/>
                          <a:cs typeface="Mada"/>
                          <a:sym typeface="Mada"/>
                        </a:rPr>
                        <a:t> </a:t>
                      </a:r>
                      <a:r>
                        <a:rPr b="1" lang="ar" sz="1200">
                          <a:solidFill>
                            <a:srgbClr val="1C4588"/>
                          </a:solidFill>
                          <a:latin typeface="Mada"/>
                          <a:ea typeface="Mada"/>
                          <a:cs typeface="Mada"/>
                          <a:sym typeface="Mada"/>
                        </a:rPr>
                        <a:t>Amoxicillin</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B-lactam allergic patients: </a:t>
                      </a:r>
                      <a:r>
                        <a:rPr b="1" lang="ar" sz="1200">
                          <a:solidFill>
                            <a:srgbClr val="1C4588"/>
                          </a:solidFill>
                          <a:latin typeface="Mada"/>
                          <a:ea typeface="Mada"/>
                          <a:cs typeface="Mada"/>
                          <a:sym typeface="Mada"/>
                        </a:rPr>
                        <a:t>Vancomycin </a:t>
                      </a:r>
                      <a:r>
                        <a:rPr b="1" i="1" lang="ar" sz="1200" u="sng">
                          <a:solidFill>
                            <a:srgbClr val="1C4588"/>
                          </a:solidFill>
                          <a:latin typeface="Mada"/>
                          <a:ea typeface="Mada"/>
                          <a:cs typeface="Mada"/>
                          <a:sym typeface="Mada"/>
                        </a:rPr>
                        <a:t>with</a:t>
                      </a:r>
                      <a:r>
                        <a:rPr b="1" lang="ar" sz="1200">
                          <a:solidFill>
                            <a:srgbClr val="1C4588"/>
                          </a:solidFill>
                          <a:latin typeface="Mada"/>
                          <a:ea typeface="Mada"/>
                          <a:cs typeface="Mada"/>
                          <a:sym typeface="Mada"/>
                        </a:rPr>
                        <a:t> Gentamicin</a:t>
                      </a:r>
                      <a:endParaRPr b="1" sz="1200">
                        <a:solidFill>
                          <a:srgbClr val="1C4588"/>
                        </a:solidFill>
                        <a:latin typeface="Mada"/>
                        <a:ea typeface="Mada"/>
                        <a:cs typeface="Mada"/>
                        <a:sym typeface="Mada"/>
                      </a:endParaRPr>
                    </a:p>
                  </a:txBody>
                  <a:tcPr marT="91425" marB="91425" marR="91425" marL="91425"/>
                </a:tc>
              </a:tr>
            </a:tbl>
          </a:graphicData>
        </a:graphic>
      </p:graphicFrame>
      <p:sp>
        <p:nvSpPr>
          <p:cNvPr id="352" name="Google Shape;352;p32"/>
          <p:cNvSpPr txBox="1"/>
          <p:nvPr/>
        </p:nvSpPr>
        <p:spPr>
          <a:xfrm>
            <a:off x="18900" y="9787375"/>
            <a:ext cx="7560000" cy="9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If the presentation is subacute, </a:t>
            </a:r>
            <a:r>
              <a:rPr lang="ar" sz="1000">
                <a:solidFill>
                  <a:srgbClr val="1C4588"/>
                </a:solidFill>
                <a:latin typeface="Mada"/>
                <a:ea typeface="Mada"/>
                <a:cs typeface="Mada"/>
                <a:sym typeface="Mada"/>
              </a:rPr>
              <a:t>antibiotic treatment should </a:t>
            </a:r>
            <a:r>
              <a:rPr b="1" lang="ar" sz="1000">
                <a:solidFill>
                  <a:srgbClr val="1C4588"/>
                </a:solidFill>
                <a:latin typeface="Mada"/>
                <a:ea typeface="Mada"/>
                <a:cs typeface="Mada"/>
                <a:sym typeface="Mada"/>
              </a:rPr>
              <a:t>ideally be withheld until the results of blood cultures are available</a:t>
            </a:r>
            <a:r>
              <a:rPr lang="ar" sz="1000">
                <a:solidFill>
                  <a:srgbClr val="1C4588"/>
                </a:solidFill>
                <a:latin typeface="Mada"/>
                <a:ea typeface="Mada"/>
                <a:cs typeface="Mada"/>
                <a:sym typeface="Mada"/>
              </a:rPr>
              <a:t>. However, if empirical antibiotic treatment is considered necessary give the ones mentioned.</a:t>
            </a:r>
            <a:endParaRPr sz="1000">
              <a:solidFill>
                <a:srgbClr val="1C4588"/>
              </a:solidFill>
              <a:latin typeface="Mada"/>
              <a:ea typeface="Mada"/>
              <a:cs typeface="Mada"/>
              <a:sym typeface="Mada"/>
            </a:endParaRPr>
          </a:p>
        </p:txBody>
      </p:sp>
      <p:sp>
        <p:nvSpPr>
          <p:cNvPr id="353" name="Google Shape;353;p32"/>
          <p:cNvSpPr txBox="1"/>
          <p:nvPr/>
        </p:nvSpPr>
        <p:spPr>
          <a:xfrm>
            <a:off x="-5153025" y="4177150"/>
            <a:ext cx="44673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54" name="Google Shape;354;p32"/>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sp>
        <p:nvSpPr>
          <p:cNvPr id="355" name="Google Shape;355;p32"/>
          <p:cNvSpPr/>
          <p:nvPr/>
        </p:nvSpPr>
        <p:spPr>
          <a:xfrm>
            <a:off x="705975" y="1170625"/>
            <a:ext cx="245400" cy="177300"/>
          </a:xfrm>
          <a:prstGeom prst="star5">
            <a:avLst>
              <a:gd fmla="val 25104"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2"/>
          <p:cNvSpPr/>
          <p:nvPr/>
        </p:nvSpPr>
        <p:spPr>
          <a:xfrm>
            <a:off x="5343525" y="904875"/>
            <a:ext cx="1950900" cy="433200"/>
          </a:xfrm>
          <a:prstGeom prst="roundRect">
            <a:avLst>
              <a:gd fmla="val 16667" name="adj"/>
            </a:avLst>
          </a:prstGeom>
          <a:noFill/>
          <a:ln cap="flat" cmpd="sng" w="9525">
            <a:solidFill>
              <a:srgbClr val="A64D7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900" u="sng">
                <a:solidFill>
                  <a:schemeClr val="hlink"/>
                </a:solidFill>
                <a:latin typeface="Mada"/>
                <a:ea typeface="Mada"/>
                <a:cs typeface="Mada"/>
                <a:sym typeface="Mada"/>
                <a:hlinkClick r:id="rId5"/>
              </a:rPr>
              <a:t>Click here for a few treatment tables present in females slides only </a:t>
            </a:r>
            <a:endParaRPr sz="900">
              <a:latin typeface="Mada"/>
              <a:ea typeface="Mada"/>
              <a:cs typeface="Mada"/>
              <a:sym typeface="Mada"/>
            </a:endParaRPr>
          </a:p>
        </p:txBody>
      </p:sp>
      <p:sp>
        <p:nvSpPr>
          <p:cNvPr id="357" name="Google Shape;357;p32"/>
          <p:cNvSpPr txBox="1"/>
          <p:nvPr/>
        </p:nvSpPr>
        <p:spPr>
          <a:xfrm>
            <a:off x="257300" y="6790925"/>
            <a:ext cx="7035900" cy="4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1C4588"/>
                </a:solidFill>
                <a:latin typeface="Mada"/>
                <a:ea typeface="Mada"/>
                <a:cs typeface="Mada"/>
                <a:sym typeface="Mada"/>
              </a:rPr>
              <a:t>Enterococci: </a:t>
            </a:r>
            <a:r>
              <a:rPr lang="ar" sz="1200">
                <a:solidFill>
                  <a:srgbClr val="1C4588"/>
                </a:solidFill>
                <a:latin typeface="Mada"/>
                <a:ea typeface="Mada"/>
                <a:cs typeface="Mada"/>
                <a:sym typeface="Mada"/>
              </a:rPr>
              <a:t>Ampicillin and gentamicin</a:t>
            </a:r>
            <a:r>
              <a:rPr b="1" lang="ar" sz="1200">
                <a:solidFill>
                  <a:srgbClr val="1C4588"/>
                </a:solidFill>
                <a:latin typeface="Mada"/>
                <a:ea typeface="Mada"/>
                <a:cs typeface="Mada"/>
                <a:sym typeface="Mada"/>
              </a:rPr>
              <a:t> &amp; for HACEK group </a:t>
            </a:r>
            <a:r>
              <a:rPr lang="ar" sz="1200">
                <a:solidFill>
                  <a:srgbClr val="1C4588"/>
                </a:solidFill>
                <a:latin typeface="Mada"/>
                <a:ea typeface="Mada"/>
                <a:cs typeface="Mada"/>
                <a:sym typeface="Mada"/>
              </a:rPr>
              <a:t>use Ceftriaxone</a:t>
            </a:r>
            <a:endParaRPr/>
          </a:p>
        </p:txBody>
      </p:sp>
      <p:sp>
        <p:nvSpPr>
          <p:cNvPr id="358" name="Google Shape;358;p32"/>
          <p:cNvSpPr/>
          <p:nvPr/>
        </p:nvSpPr>
        <p:spPr>
          <a:xfrm>
            <a:off x="5736225" y="6959475"/>
            <a:ext cx="1518000" cy="367800"/>
          </a:xfrm>
          <a:prstGeom prst="roundRect">
            <a:avLst>
              <a:gd fmla="val 16667" name="adj"/>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u="sng">
                <a:solidFill>
                  <a:schemeClr val="hlink"/>
                </a:solidFill>
                <a:latin typeface="Mada"/>
                <a:ea typeface="Mada"/>
                <a:cs typeface="Mada"/>
                <a:sym typeface="Mada"/>
                <a:hlinkClick r:id="rId6"/>
              </a:rPr>
              <a:t>Feel lost? click here</a:t>
            </a:r>
            <a:endParaRPr sz="1200">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64" name="Google Shape;364;p33"/>
          <p:cNvSpPr txBox="1"/>
          <p:nvPr/>
        </p:nvSpPr>
        <p:spPr>
          <a:xfrm>
            <a:off x="1202275" y="49250"/>
            <a:ext cx="51402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Prevention</a:t>
            </a:r>
            <a:r>
              <a:rPr lang="ar" sz="2600">
                <a:latin typeface="Exo Thin"/>
                <a:ea typeface="Exo Thin"/>
                <a:cs typeface="Exo Thin"/>
                <a:sym typeface="Exo Thin"/>
              </a:rPr>
              <a:t> of IE</a:t>
            </a:r>
            <a:endParaRPr/>
          </a:p>
        </p:txBody>
      </p:sp>
      <p:sp>
        <p:nvSpPr>
          <p:cNvPr id="365" name="Google Shape;365;p33"/>
          <p:cNvSpPr txBox="1"/>
          <p:nvPr/>
        </p:nvSpPr>
        <p:spPr>
          <a:xfrm>
            <a:off x="140650" y="713950"/>
            <a:ext cx="620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Prevention</a:t>
            </a:r>
            <a:endParaRPr b="1" sz="2200">
              <a:highlight>
                <a:srgbClr val="F5E9ED"/>
              </a:highlight>
              <a:latin typeface="Mada"/>
              <a:ea typeface="Mada"/>
              <a:cs typeface="Mada"/>
              <a:sym typeface="Mada"/>
            </a:endParaRPr>
          </a:p>
        </p:txBody>
      </p:sp>
      <p:sp>
        <p:nvSpPr>
          <p:cNvPr id="366" name="Google Shape;366;p33"/>
          <p:cNvSpPr txBox="1"/>
          <p:nvPr/>
        </p:nvSpPr>
        <p:spPr>
          <a:xfrm>
            <a:off x="303150" y="1286900"/>
            <a:ext cx="7056600" cy="22308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9C254D"/>
              </a:buClr>
              <a:buSzPts val="1400"/>
              <a:buFont typeface="Mada"/>
              <a:buChar char="●"/>
            </a:pPr>
            <a:r>
              <a:rPr b="1" lang="ar">
                <a:solidFill>
                  <a:srgbClr val="9C254D"/>
                </a:solidFill>
                <a:latin typeface="Mada"/>
                <a:ea typeface="Mada"/>
                <a:cs typeface="Mada"/>
                <a:sym typeface="Mada"/>
              </a:rPr>
              <a:t>Main principles of prevention:</a:t>
            </a:r>
            <a:endParaRPr b="1">
              <a:solidFill>
                <a:srgbClr val="9C254D"/>
              </a:solidFill>
              <a:latin typeface="Mada"/>
              <a:ea typeface="Mada"/>
              <a:cs typeface="Mada"/>
              <a:sym typeface="Mada"/>
            </a:endParaRPr>
          </a:p>
          <a:p>
            <a:pPr indent="-132949" lvl="1" marL="557999" rtl="0" algn="l">
              <a:spcBef>
                <a:spcPts val="0"/>
              </a:spcBef>
              <a:spcAft>
                <a:spcPts val="0"/>
              </a:spcAft>
              <a:buSzPts val="1300"/>
              <a:buFont typeface="Mada"/>
              <a:buChar char="○"/>
            </a:pPr>
            <a:r>
              <a:rPr lang="ar" sz="1300">
                <a:solidFill>
                  <a:schemeClr val="dk1"/>
                </a:solidFill>
                <a:latin typeface="Mada"/>
                <a:ea typeface="Mada"/>
                <a:cs typeface="Mada"/>
                <a:sym typeface="Mada"/>
              </a:rPr>
              <a:t>The principle of antibiotic prophylaxis when performing procedures at risk of IE in patients with predisposing cardiac conditions is maintained. </a:t>
            </a:r>
            <a:endParaRPr sz="1300">
              <a:solidFill>
                <a:schemeClr val="dk1"/>
              </a:solidFill>
              <a:latin typeface="Mada"/>
              <a:ea typeface="Mada"/>
              <a:cs typeface="Mada"/>
              <a:sym typeface="Mada"/>
            </a:endParaRPr>
          </a:p>
          <a:p>
            <a:pPr indent="-132949" lvl="1" marL="557999" rtl="0" algn="l">
              <a:spcBef>
                <a:spcPts val="0"/>
              </a:spcBef>
              <a:spcAft>
                <a:spcPts val="0"/>
              </a:spcAft>
              <a:buSzPts val="1300"/>
              <a:buFont typeface="Mada"/>
              <a:buChar char="○"/>
            </a:pPr>
            <a:r>
              <a:rPr lang="ar" sz="1300">
                <a:solidFill>
                  <a:schemeClr val="dk1"/>
                </a:solidFill>
                <a:latin typeface="Mada"/>
                <a:ea typeface="Mada"/>
                <a:cs typeface="Mada"/>
                <a:sym typeface="Mada"/>
              </a:rPr>
              <a:t>Antibiotic prophylaxis must be limited to patients with highest risk of IE undergoing the highest risk dental procedures. </a:t>
            </a:r>
            <a:endParaRPr sz="1300">
              <a:solidFill>
                <a:schemeClr val="dk1"/>
              </a:solidFill>
              <a:latin typeface="Mada"/>
              <a:ea typeface="Mada"/>
              <a:cs typeface="Mada"/>
              <a:sym typeface="Mada"/>
            </a:endParaRPr>
          </a:p>
          <a:p>
            <a:pPr indent="-132949" lvl="1" marL="557999" rtl="0" algn="l">
              <a:spcBef>
                <a:spcPts val="0"/>
              </a:spcBef>
              <a:spcAft>
                <a:spcPts val="0"/>
              </a:spcAft>
              <a:buSzPts val="1300"/>
              <a:buFont typeface="Mada"/>
              <a:buChar char="○"/>
            </a:pPr>
            <a:r>
              <a:rPr lang="ar" sz="1300">
                <a:solidFill>
                  <a:schemeClr val="dk1"/>
                </a:solidFill>
                <a:latin typeface="Mada"/>
                <a:ea typeface="Mada"/>
                <a:cs typeface="Mada"/>
                <a:sym typeface="Mada"/>
              </a:rPr>
              <a:t>Good oral hygiene and regular dental review are more important than antibiotic prophylaxis Aseptic measures are mandatory during venous catheter manipulation and during any invasive procedures in order to reduce the rate of healthcare-associated IE. </a:t>
            </a:r>
            <a:endParaRPr sz="1300">
              <a:solidFill>
                <a:schemeClr val="dk1"/>
              </a:solidFill>
              <a:latin typeface="Mada"/>
              <a:ea typeface="Mada"/>
              <a:cs typeface="Mada"/>
              <a:sym typeface="Mada"/>
            </a:endParaRPr>
          </a:p>
          <a:p>
            <a:pPr indent="-132949" lvl="1" marL="557999" rtl="0" algn="l">
              <a:spcBef>
                <a:spcPts val="0"/>
              </a:spcBef>
              <a:spcAft>
                <a:spcPts val="0"/>
              </a:spcAft>
              <a:buSzPts val="1300"/>
              <a:buFont typeface="Mada"/>
              <a:buChar char="○"/>
            </a:pPr>
            <a:r>
              <a:rPr lang="ar" sz="1300">
                <a:solidFill>
                  <a:schemeClr val="dk1"/>
                </a:solidFill>
                <a:latin typeface="Mada"/>
                <a:ea typeface="Mada"/>
                <a:cs typeface="Mada"/>
                <a:sym typeface="Mada"/>
              </a:rPr>
              <a:t>Whether the use of antibiotic prophylaxis is really associated with a change is the incidence of IE needs further investigations.</a:t>
            </a:r>
            <a:endParaRPr sz="1300">
              <a:latin typeface="Mada"/>
              <a:ea typeface="Mada"/>
              <a:cs typeface="Mada"/>
              <a:sym typeface="Mada"/>
            </a:endParaRPr>
          </a:p>
        </p:txBody>
      </p:sp>
      <p:pic>
        <p:nvPicPr>
          <p:cNvPr id="367" name="Google Shape;367;p33"/>
          <p:cNvPicPr preferRelativeResize="0"/>
          <p:nvPr/>
        </p:nvPicPr>
        <p:blipFill>
          <a:blip r:embed="rId3">
            <a:alphaModFix/>
          </a:blip>
          <a:stretch>
            <a:fillRect/>
          </a:stretch>
        </p:blipFill>
        <p:spPr>
          <a:xfrm>
            <a:off x="6890575" y="1030175"/>
            <a:ext cx="562200" cy="562200"/>
          </a:xfrm>
          <a:prstGeom prst="rect">
            <a:avLst/>
          </a:prstGeom>
          <a:noFill/>
          <a:ln>
            <a:noFill/>
          </a:ln>
        </p:spPr>
      </p:pic>
      <p:cxnSp>
        <p:nvCxnSpPr>
          <p:cNvPr id="368" name="Google Shape;368;p33"/>
          <p:cNvCxnSpPr/>
          <p:nvPr/>
        </p:nvCxnSpPr>
        <p:spPr>
          <a:xfrm flipH="1" rot="10800000">
            <a:off x="1355300" y="4474450"/>
            <a:ext cx="4827000" cy="12000"/>
          </a:xfrm>
          <a:prstGeom prst="straightConnector1">
            <a:avLst/>
          </a:prstGeom>
          <a:noFill/>
          <a:ln cap="flat" cmpd="sng" w="38100">
            <a:solidFill>
              <a:srgbClr val="B52B59"/>
            </a:solidFill>
            <a:prstDash val="solid"/>
            <a:round/>
            <a:headEnd len="med" w="med" type="diamond"/>
            <a:tailEnd len="med" w="med" type="diamond"/>
          </a:ln>
        </p:spPr>
      </p:cxnSp>
      <p:sp>
        <p:nvSpPr>
          <p:cNvPr id="369" name="Google Shape;369;p33"/>
          <p:cNvSpPr txBox="1"/>
          <p:nvPr/>
        </p:nvSpPr>
        <p:spPr>
          <a:xfrm>
            <a:off x="1354675" y="3935450"/>
            <a:ext cx="51402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Clinical case</a:t>
            </a:r>
            <a:endParaRPr/>
          </a:p>
        </p:txBody>
      </p:sp>
      <p:sp>
        <p:nvSpPr>
          <p:cNvPr id="370" name="Google Shape;370;p33"/>
          <p:cNvSpPr txBox="1"/>
          <p:nvPr/>
        </p:nvSpPr>
        <p:spPr>
          <a:xfrm>
            <a:off x="-7583100" y="3986650"/>
            <a:ext cx="7333800" cy="51960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Case:</a:t>
            </a:r>
            <a:r>
              <a:rPr lang="ar" sz="1200">
                <a:solidFill>
                  <a:schemeClr val="dk1"/>
                </a:solidFill>
                <a:latin typeface="Mada Medium"/>
                <a:ea typeface="Mada Medium"/>
                <a:cs typeface="Mada Medium"/>
                <a:sym typeface="Mada Medium"/>
              </a:rPr>
              <a:t> A 77-year-old man is brought to the emergency department by his daughter after he developed weakness in his right upper extremity. She says that he has been sick for the past two weeks with fever, chills, and night sweats and that he has lost nearly 4.5 kg (10 lb) during that time. He had attributed these symptoms to the flu, but he could not move his left arm when he woke this morning. He denies other symptoms. On further questioning, his general health is good except for poorly controlled hypertension, and he underwent an aortic valve replacement 2 months ago. Physical examination is remarkable for upper left hemiplegia, the click of his prosthetic valve, and the image below on funduscopic exam. Vital signs include a temperature of 38.9°C (102.0 °F), blood pressure of 114/55 mm Hg, and pulse of 115/min.</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t/>
            </a:r>
            <a:endParaRPr sz="1200">
              <a:solidFill>
                <a:schemeClr val="dk1"/>
              </a:solidFill>
              <a:latin typeface="Mada Medium"/>
              <a:ea typeface="Mada Medium"/>
              <a:cs typeface="Mada Medium"/>
              <a:sym typeface="Mada Medium"/>
            </a:endParaRPr>
          </a:p>
          <a:p>
            <a:pPr indent="0" lvl="0" marL="0" rtl="0" algn="l">
              <a:spcBef>
                <a:spcPts val="0"/>
              </a:spcBef>
              <a:spcAft>
                <a:spcPts val="0"/>
              </a:spcAft>
              <a:buNone/>
            </a:pPr>
            <a:r>
              <a:rPr b="1" lang="ar" sz="1200">
                <a:solidFill>
                  <a:srgbClr val="9C254D"/>
                </a:solidFill>
                <a:latin typeface="Mada"/>
                <a:ea typeface="Mada"/>
                <a:cs typeface="Mada"/>
                <a:sym typeface="Mada"/>
              </a:rPr>
              <a:t>Q1: What’s the most likely diagnosis?</a:t>
            </a:r>
            <a:endParaRPr b="1" sz="1100">
              <a:solidFill>
                <a:srgbClr val="9C254D"/>
              </a:solidFill>
            </a:endParaRPr>
          </a:p>
          <a:p>
            <a:pPr indent="0" lvl="0" marL="0" rtl="0" algn="l">
              <a:spcBef>
                <a:spcPts val="0"/>
              </a:spcBef>
              <a:spcAft>
                <a:spcPts val="0"/>
              </a:spcAft>
              <a:buNone/>
            </a:pPr>
            <a:r>
              <a:rPr lang="ar" sz="1100">
                <a:solidFill>
                  <a:schemeClr val="dk1"/>
                </a:solidFill>
                <a:latin typeface="Mada"/>
                <a:ea typeface="Mada"/>
                <a:cs typeface="Mada"/>
                <a:sym typeface="Mada"/>
              </a:rPr>
              <a:t>Given the patient’s history and physical findings, the most likely diagnosis is infective endocarditis (IE)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9C254D"/>
                </a:solidFill>
                <a:latin typeface="Mada"/>
                <a:ea typeface="Mada"/>
                <a:cs typeface="Mada"/>
                <a:sym typeface="Mada"/>
              </a:rPr>
              <a:t>Q2: What tests and/or imaging tools could be used to confirm the diagnosis?</a:t>
            </a:r>
            <a:endParaRPr sz="1100">
              <a:solidFill>
                <a:schemeClr val="dk1"/>
              </a:solidFill>
            </a:endParaRPr>
          </a:p>
          <a:p>
            <a:pPr indent="0" lvl="0" marL="0" rtl="0" algn="l">
              <a:spcBef>
                <a:spcPts val="0"/>
              </a:spcBef>
              <a:spcAft>
                <a:spcPts val="0"/>
              </a:spcAft>
              <a:buNone/>
            </a:pPr>
            <a:r>
              <a:rPr b="1" lang="ar" sz="1000">
                <a:solidFill>
                  <a:schemeClr val="dk1"/>
                </a:solidFill>
                <a:latin typeface="Mada"/>
                <a:ea typeface="Mada"/>
                <a:cs typeface="Mada"/>
                <a:sym typeface="Mada"/>
              </a:rPr>
              <a:t>This diagnosis should be made by:</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Three </a:t>
            </a:r>
            <a:r>
              <a:rPr b="1" lang="ar" sz="1000">
                <a:solidFill>
                  <a:schemeClr val="dk1"/>
                </a:solidFill>
                <a:latin typeface="Mada"/>
                <a:ea typeface="Mada"/>
                <a:cs typeface="Mada"/>
                <a:sym typeface="Mada"/>
              </a:rPr>
              <a:t>blood cultures</a:t>
            </a:r>
            <a:r>
              <a:rPr lang="ar" sz="1000">
                <a:solidFill>
                  <a:schemeClr val="dk1"/>
                </a:solidFill>
                <a:latin typeface="Mada"/>
                <a:ea typeface="Mada"/>
                <a:cs typeface="Mada"/>
                <a:sym typeface="Mada"/>
              </a:rPr>
              <a:t> separated by at least 1 hour from different venipuncture sites.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Echocardiography</a:t>
            </a:r>
            <a:r>
              <a:rPr lang="ar" sz="1000">
                <a:solidFill>
                  <a:schemeClr val="dk1"/>
                </a:solidFill>
                <a:latin typeface="Mada"/>
                <a:ea typeface="Mada"/>
                <a:cs typeface="Mada"/>
                <a:sym typeface="Mada"/>
              </a:rPr>
              <a:t> should be done in all patients with moderate suspicion of IE.</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TTE should be attempted first in most cases. TEE should be used if TTE is nondiagnostic.</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ECG</a:t>
            </a:r>
            <a:r>
              <a:rPr lang="ar" sz="1000">
                <a:solidFill>
                  <a:schemeClr val="dk1"/>
                </a:solidFill>
                <a:latin typeface="Mada"/>
                <a:ea typeface="Mada"/>
                <a:cs typeface="Mada"/>
                <a:sym typeface="Mada"/>
              </a:rPr>
              <a:t> baseline should be obtained.</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Antibiotic treatment is organism specific and usually lasts 4–6 weeks for native valves and at least 6 weeks for prosthetic valves.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9C254D"/>
                </a:solidFill>
                <a:latin typeface="Mada"/>
                <a:ea typeface="Mada"/>
                <a:cs typeface="Mada"/>
                <a:sym typeface="Mada"/>
              </a:rPr>
              <a:t>Q3: What are the Duke criteria? </a:t>
            </a:r>
            <a:endParaRPr b="1" sz="1200">
              <a:solidFill>
                <a:srgbClr val="9C254D"/>
              </a:solidFill>
              <a:latin typeface="Mada"/>
              <a:ea typeface="Mada"/>
              <a:cs typeface="Mada"/>
              <a:sym typeface="Mada"/>
            </a:endParaRPr>
          </a:p>
          <a:p>
            <a:pPr indent="0" lvl="0" marL="0" rtl="0" algn="l">
              <a:spcBef>
                <a:spcPts val="0"/>
              </a:spcBef>
              <a:spcAft>
                <a:spcPts val="0"/>
              </a:spcAft>
              <a:buNone/>
            </a:pPr>
            <a:r>
              <a:rPr lang="ar" sz="1100" u="sng">
                <a:solidFill>
                  <a:srgbClr val="FF0000"/>
                </a:solidFill>
                <a:latin typeface="Mada Black"/>
                <a:ea typeface="Mada Black"/>
                <a:cs typeface="Mada Black"/>
                <a:sym typeface="Mada Black"/>
              </a:rPr>
              <a:t>B</a:t>
            </a:r>
            <a:r>
              <a:rPr lang="ar" sz="1100" u="sng">
                <a:solidFill>
                  <a:srgbClr val="6AA84F"/>
                </a:solidFill>
                <a:latin typeface="Mada Black"/>
                <a:ea typeface="Mada Black"/>
                <a:cs typeface="Mada Black"/>
                <a:sym typeface="Mada Black"/>
              </a:rPr>
              <a:t>E</a:t>
            </a:r>
            <a:r>
              <a:rPr lang="ar" sz="1100" u="sng">
                <a:solidFill>
                  <a:schemeClr val="dk1"/>
                </a:solidFill>
                <a:latin typeface="Mada Black"/>
                <a:ea typeface="Mada Black"/>
                <a:cs typeface="Mada Black"/>
                <a:sym typeface="Mada Black"/>
              </a:rPr>
              <a:t> </a:t>
            </a:r>
            <a:r>
              <a:rPr lang="ar" sz="1100" u="sng">
                <a:solidFill>
                  <a:srgbClr val="E69138"/>
                </a:solidFill>
                <a:latin typeface="Mada Black"/>
                <a:ea typeface="Mada Black"/>
                <a:cs typeface="Mada Black"/>
                <a:sym typeface="Mada Black"/>
              </a:rPr>
              <a:t>F</a:t>
            </a:r>
            <a:r>
              <a:rPr lang="ar" sz="1100" u="sng">
                <a:solidFill>
                  <a:srgbClr val="FFD966"/>
                </a:solidFill>
                <a:latin typeface="Mada Black"/>
                <a:ea typeface="Mada Black"/>
                <a:cs typeface="Mada Black"/>
                <a:sym typeface="Mada Black"/>
              </a:rPr>
              <a:t>E</a:t>
            </a:r>
            <a:r>
              <a:rPr lang="ar" sz="1100" u="sng">
                <a:solidFill>
                  <a:srgbClr val="FF00FF"/>
                </a:solidFill>
                <a:latin typeface="Mada Black"/>
                <a:ea typeface="Mada Black"/>
                <a:cs typeface="Mada Black"/>
                <a:sym typeface="Mada Black"/>
              </a:rPr>
              <a:t>V</a:t>
            </a:r>
            <a:r>
              <a:rPr lang="ar" sz="1100" u="sng">
                <a:solidFill>
                  <a:srgbClr val="FFD966"/>
                </a:solidFill>
                <a:latin typeface="Mada Black"/>
                <a:ea typeface="Mada Black"/>
                <a:cs typeface="Mada Black"/>
                <a:sym typeface="Mada Black"/>
              </a:rPr>
              <a:t>E</a:t>
            </a:r>
            <a:r>
              <a:rPr lang="ar" sz="1100" u="sng">
                <a:solidFill>
                  <a:srgbClr val="9E9E9E"/>
                </a:solidFill>
                <a:latin typeface="Mada Black"/>
                <a:ea typeface="Mada Black"/>
                <a:cs typeface="Mada Black"/>
                <a:sym typeface="Mada Black"/>
              </a:rPr>
              <a:t>R</a:t>
            </a:r>
            <a:r>
              <a:rPr b="1" lang="ar" sz="1100" u="sng">
                <a:solidFill>
                  <a:srgbClr val="1155CC"/>
                </a:solidFill>
                <a:latin typeface="Mada"/>
                <a:ea typeface="Mada"/>
                <a:cs typeface="Mada"/>
                <a:sym typeface="Mada"/>
              </a:rPr>
              <a:t> I</a:t>
            </a:r>
            <a:endParaRPr b="1" sz="1100" u="sng">
              <a:solidFill>
                <a:srgbClr val="1155CC"/>
              </a:solidFill>
              <a:latin typeface="Mada"/>
              <a:ea typeface="Mada"/>
              <a:cs typeface="Mada"/>
              <a:sym typeface="Mada"/>
            </a:endParaRPr>
          </a:p>
          <a:p>
            <a:pPr indent="0" lvl="0" marL="0" rtl="0" algn="l">
              <a:spcBef>
                <a:spcPts val="0"/>
              </a:spcBef>
              <a:spcAft>
                <a:spcPts val="0"/>
              </a:spcAft>
              <a:buNone/>
            </a:pPr>
            <a:r>
              <a:t/>
            </a:r>
            <a:endParaRPr b="1" sz="1500" u="sng">
              <a:solidFill>
                <a:srgbClr val="1155CC"/>
              </a:solidFill>
              <a:latin typeface="Mada"/>
              <a:ea typeface="Mada"/>
              <a:cs typeface="Mada"/>
              <a:sym typeface="Mada"/>
            </a:endParaRPr>
          </a:p>
          <a:p>
            <a:pPr indent="0" lvl="0" marL="0" rtl="0" algn="l">
              <a:spcBef>
                <a:spcPts val="0"/>
              </a:spcBef>
              <a:spcAft>
                <a:spcPts val="0"/>
              </a:spcAft>
              <a:buNone/>
            </a:pPr>
            <a:r>
              <a:rPr b="1" lang="ar" sz="1200">
                <a:solidFill>
                  <a:srgbClr val="9C254D"/>
                </a:solidFill>
                <a:latin typeface="Mada"/>
                <a:ea typeface="Mada"/>
                <a:cs typeface="Mada"/>
                <a:sym typeface="Mada"/>
              </a:rPr>
              <a:t>Q4: What are the indications for prompt surgical intervention?</a:t>
            </a:r>
            <a:endParaRPr b="1" sz="1200">
              <a:solidFill>
                <a:srgbClr val="9C254D"/>
              </a:solidFill>
              <a:latin typeface="Mada"/>
              <a:ea typeface="Mada"/>
              <a:cs typeface="Mada"/>
              <a:sym typeface="Mada"/>
            </a:endParaRPr>
          </a:p>
          <a:p>
            <a:pPr indent="-126599" lvl="1" marL="630000" rtl="0" algn="l">
              <a:spcBef>
                <a:spcPts val="0"/>
              </a:spcBef>
              <a:spcAft>
                <a:spcPts val="0"/>
              </a:spcAft>
              <a:buClr>
                <a:schemeClr val="dk1"/>
              </a:buClr>
              <a:buSzPts val="1200"/>
              <a:buFont typeface="Mada"/>
              <a:buAutoNum type="alphaUcPeriod"/>
            </a:pPr>
            <a:r>
              <a:rPr lang="ar" sz="1000">
                <a:solidFill>
                  <a:schemeClr val="dk1"/>
                </a:solidFill>
                <a:latin typeface="Mada"/>
                <a:ea typeface="Mada"/>
                <a:cs typeface="Mada"/>
                <a:sym typeface="Mada"/>
              </a:rPr>
              <a:t>Heart failure due to valve damage</a:t>
            </a:r>
            <a:endParaRPr sz="1000">
              <a:solidFill>
                <a:schemeClr val="dk1"/>
              </a:solidFill>
              <a:latin typeface="Mada"/>
              <a:ea typeface="Mada"/>
              <a:cs typeface="Mada"/>
              <a:sym typeface="Mada"/>
            </a:endParaRPr>
          </a:p>
          <a:p>
            <a:pPr indent="-126599" lvl="1" marL="630000" rtl="0" algn="l">
              <a:spcBef>
                <a:spcPts val="0"/>
              </a:spcBef>
              <a:spcAft>
                <a:spcPts val="0"/>
              </a:spcAft>
              <a:buClr>
                <a:schemeClr val="dk1"/>
              </a:buClr>
              <a:buSzPts val="1200"/>
              <a:buFont typeface="Mada"/>
              <a:buAutoNum type="alphaUcPeriod"/>
            </a:pPr>
            <a:r>
              <a:rPr lang="ar" sz="1000">
                <a:solidFill>
                  <a:schemeClr val="dk1"/>
                </a:solidFill>
                <a:latin typeface="Mada"/>
                <a:ea typeface="Mada"/>
                <a:cs typeface="Mada"/>
                <a:sym typeface="Mada"/>
              </a:rPr>
              <a:t>Failure of antibiotic therapy (persistent/uncontrolled infection)</a:t>
            </a:r>
            <a:endParaRPr sz="1000">
              <a:solidFill>
                <a:schemeClr val="dk1"/>
              </a:solidFill>
              <a:latin typeface="Mada"/>
              <a:ea typeface="Mada"/>
              <a:cs typeface="Mada"/>
              <a:sym typeface="Mada"/>
            </a:endParaRPr>
          </a:p>
          <a:p>
            <a:pPr indent="-126599" lvl="1" marL="630000" rtl="0" algn="l">
              <a:spcBef>
                <a:spcPts val="0"/>
              </a:spcBef>
              <a:spcAft>
                <a:spcPts val="0"/>
              </a:spcAft>
              <a:buClr>
                <a:schemeClr val="dk1"/>
              </a:buClr>
              <a:buSzPts val="1200"/>
              <a:buFont typeface="Mada"/>
              <a:buAutoNum type="alphaUcPeriod"/>
            </a:pPr>
            <a:r>
              <a:rPr lang="ar" sz="1000">
                <a:solidFill>
                  <a:schemeClr val="dk1"/>
                </a:solidFill>
                <a:latin typeface="Mada"/>
                <a:ea typeface="Mada"/>
                <a:cs typeface="Mada"/>
                <a:sym typeface="Mada"/>
              </a:rPr>
              <a:t>Large vegetations on left-sided heart valves with echo appearance suggesting high risk of emboli </a:t>
            </a:r>
            <a:endParaRPr sz="1000">
              <a:solidFill>
                <a:schemeClr val="dk1"/>
              </a:solidFill>
              <a:latin typeface="Mada"/>
              <a:ea typeface="Mada"/>
              <a:cs typeface="Mada"/>
              <a:sym typeface="Mada"/>
            </a:endParaRPr>
          </a:p>
          <a:p>
            <a:pPr indent="-126599" lvl="1" marL="630000" rtl="0" algn="l">
              <a:spcBef>
                <a:spcPts val="0"/>
              </a:spcBef>
              <a:spcAft>
                <a:spcPts val="0"/>
              </a:spcAft>
              <a:buClr>
                <a:schemeClr val="dk1"/>
              </a:buClr>
              <a:buSzPts val="1200"/>
              <a:buFont typeface="Mada"/>
              <a:buAutoNum type="alphaUcPeriod"/>
            </a:pPr>
            <a:r>
              <a:rPr lang="ar" sz="1000">
                <a:solidFill>
                  <a:schemeClr val="dk1"/>
                </a:solidFill>
                <a:latin typeface="Mada"/>
                <a:ea typeface="Mada"/>
                <a:cs typeface="Mada"/>
                <a:sym typeface="Mada"/>
              </a:rPr>
              <a:t>Previous evidence of systemic emboli or Abscess formation </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Patients with prosthetic valve endocarditis or fungal endocarditis often require cardiac surgery. </a:t>
            </a:r>
            <a:br>
              <a:rPr lang="ar" sz="1000">
                <a:solidFill>
                  <a:schemeClr val="dk1"/>
                </a:solidFill>
              </a:rPr>
            </a:br>
            <a:r>
              <a:rPr lang="ar" sz="1100">
                <a:solidFill>
                  <a:schemeClr val="dk1"/>
                </a:solidFill>
              </a:rPr>
              <a:t> 							</a:t>
            </a:r>
            <a:endParaRPr sz="1100">
              <a:solidFill>
                <a:schemeClr val="dk1"/>
              </a:solidFill>
            </a:endParaRPr>
          </a:p>
          <a:p>
            <a:pPr indent="0" lvl="0" marL="0" rtl="0" algn="l">
              <a:lnSpc>
                <a:spcPct val="115000"/>
              </a:lnSpc>
              <a:spcBef>
                <a:spcPts val="0"/>
              </a:spcBef>
              <a:spcAft>
                <a:spcPts val="0"/>
              </a:spcAft>
              <a:buNone/>
            </a:pPr>
            <a:r>
              <a:rPr lang="ar" sz="1100">
                <a:solidFill>
                  <a:schemeClr val="dk1"/>
                </a:solidFill>
              </a:rPr>
              <a:t>						 					</a:t>
            </a:r>
            <a:endParaRPr sz="1100">
              <a:solidFill>
                <a:schemeClr val="dk1"/>
              </a:solidFill>
            </a:endParaRPr>
          </a:p>
          <a:p>
            <a:pPr indent="0" lvl="0" marL="0" rtl="0" algn="l">
              <a:spcBef>
                <a:spcPts val="0"/>
              </a:spcBef>
              <a:spcAft>
                <a:spcPts val="0"/>
              </a:spcAft>
              <a:buNone/>
            </a:pPr>
            <a:r>
              <a:rPr lang="ar" sz="1100">
                <a:solidFill>
                  <a:schemeClr val="dk1"/>
                </a:solidFill>
              </a:rPr>
              <a:t>				</a:t>
            </a:r>
            <a:endParaRPr sz="1100">
              <a:solidFill>
                <a:schemeClr val="dk1"/>
              </a:solidFill>
            </a:endParaRPr>
          </a:p>
          <a:p>
            <a:pPr indent="0" lvl="0" marL="0" rtl="0" algn="l">
              <a:spcBef>
                <a:spcPts val="0"/>
              </a:spcBef>
              <a:spcAft>
                <a:spcPts val="0"/>
              </a:spcAft>
              <a:buNone/>
            </a:pPr>
            <a:r>
              <a:rPr lang="ar" sz="1100">
                <a:solidFill>
                  <a:schemeClr val="dk1"/>
                </a:solidFill>
              </a:rPr>
              <a:t>			</a:t>
            </a:r>
            <a:endParaRPr sz="1100">
              <a:solidFill>
                <a:schemeClr val="dk1"/>
              </a:solidFill>
            </a:endParaRPr>
          </a:p>
          <a:p>
            <a:pPr indent="0" lvl="0" marL="0" rtl="0" algn="l">
              <a:spcBef>
                <a:spcPts val="0"/>
              </a:spcBef>
              <a:spcAft>
                <a:spcPts val="0"/>
              </a:spcAft>
              <a:buNone/>
            </a:pPr>
            <a:r>
              <a:rPr lang="ar"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rgbClr val="9C254D"/>
              </a:solidFill>
              <a:latin typeface="Mada"/>
              <a:ea typeface="Mada"/>
              <a:cs typeface="Mada"/>
              <a:sym typeface="Mada"/>
            </a:endParaRPr>
          </a:p>
          <a:p>
            <a:pPr indent="0" lvl="0" marL="0" rtl="0" algn="l">
              <a:spcBef>
                <a:spcPts val="0"/>
              </a:spcBef>
              <a:spcAft>
                <a:spcPts val="0"/>
              </a:spcAft>
              <a:buNone/>
            </a:pPr>
            <a:r>
              <a:t/>
            </a:r>
            <a:endParaRPr b="1" sz="1200">
              <a:solidFill>
                <a:srgbClr val="9C254D"/>
              </a:solidFill>
              <a:latin typeface="Mada"/>
              <a:ea typeface="Mada"/>
              <a:cs typeface="Mada"/>
              <a:sym typeface="Mada"/>
            </a:endParaRPr>
          </a:p>
          <a:p>
            <a:pPr indent="0" lvl="0" marL="0" rtl="0" algn="l">
              <a:spcBef>
                <a:spcPts val="0"/>
              </a:spcBef>
              <a:spcAft>
                <a:spcPts val="0"/>
              </a:spcAft>
              <a:buNone/>
            </a:pPr>
            <a:r>
              <a:t/>
            </a:r>
            <a:endParaRPr b="1" sz="1200">
              <a:solidFill>
                <a:srgbClr val="9C254D"/>
              </a:solidFill>
              <a:latin typeface="Mada"/>
              <a:ea typeface="Mada"/>
              <a:cs typeface="Mada"/>
              <a:sym typeface="Mada"/>
            </a:endParaRPr>
          </a:p>
        </p:txBody>
      </p:sp>
      <p:sp>
        <p:nvSpPr>
          <p:cNvPr id="371" name="Google Shape;371;p33"/>
          <p:cNvSpPr txBox="1"/>
          <p:nvPr/>
        </p:nvSpPr>
        <p:spPr>
          <a:xfrm>
            <a:off x="6267300" y="4196200"/>
            <a:ext cx="900300" cy="3333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t>Extra</a:t>
            </a:r>
            <a:endParaRPr b="1"/>
          </a:p>
        </p:txBody>
      </p:sp>
      <p:sp>
        <p:nvSpPr>
          <p:cNvPr id="372" name="Google Shape;372;p33"/>
          <p:cNvSpPr/>
          <p:nvPr/>
        </p:nvSpPr>
        <p:spPr>
          <a:xfrm>
            <a:off x="7686675" y="191950"/>
            <a:ext cx="6953400" cy="18744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Medium"/>
                <a:ea typeface="Mada Medium"/>
                <a:cs typeface="Mada Medium"/>
                <a:sym typeface="Mada Medium"/>
              </a:rPr>
              <a:t>A 77-year-old man is brought to the emergency department by his daughter after he developed weakness in his right upper extremity. She says that he has been sick for the past two weeks with fever, chills, and night sweats and that he has lost nearly 4.5 kg (10 lb) during that time. He had attributed these symptoms to the flu, but he could not move his left arm when he woke this morning. He denies other symptoms. On further questioning, his general health is good except for poorly controlled hypertension, and he underwent an aortic valve replacement 2 months ago. Physical examination is remarkable for upper left hemiplegia, the click of his prosthetic valve, and the image below on fundoscopic exam. Vital signs include a temperature of 38.9°C (102.0 °F), blood pressure of 114/55 mm Hg, and pulse of 115/min.</a:t>
            </a:r>
            <a:endParaRPr/>
          </a:p>
        </p:txBody>
      </p:sp>
      <p:sp>
        <p:nvSpPr>
          <p:cNvPr id="373" name="Google Shape;373;p33"/>
          <p:cNvSpPr/>
          <p:nvPr/>
        </p:nvSpPr>
        <p:spPr>
          <a:xfrm>
            <a:off x="7686600" y="2190250"/>
            <a:ext cx="6953400" cy="2733600"/>
          </a:xfrm>
          <a:prstGeom prst="roundRect">
            <a:avLst>
              <a:gd fmla="val 16667" name="adj"/>
            </a:avLst>
          </a:prstGeom>
          <a:noFill/>
          <a:ln cap="flat" cmpd="sng" w="19050">
            <a:solidFill>
              <a:srgbClr val="F5E9E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Q1: What’s the most likely diagnosis?</a:t>
            </a:r>
            <a:endParaRPr b="1" sz="1100">
              <a:solidFill>
                <a:srgbClr val="9C254D"/>
              </a:solidFill>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Given the patient’s history and physical findings, the most likely diagnosis is infective endocarditis (IE)</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Q2: What tests and/or imaging tools could be used to confirm the diagnosis?</a:t>
            </a:r>
            <a:endParaRPr sz="1100">
              <a:solidFill>
                <a:schemeClr val="dk1"/>
              </a:solidFill>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This diagnosis should be made by:</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Three </a:t>
            </a:r>
            <a:r>
              <a:rPr b="1" lang="ar" sz="1000">
                <a:solidFill>
                  <a:schemeClr val="dk1"/>
                </a:solidFill>
                <a:latin typeface="Mada"/>
                <a:ea typeface="Mada"/>
                <a:cs typeface="Mada"/>
                <a:sym typeface="Mada"/>
              </a:rPr>
              <a:t>blood cultures</a:t>
            </a:r>
            <a:r>
              <a:rPr lang="ar" sz="1000">
                <a:solidFill>
                  <a:schemeClr val="dk1"/>
                </a:solidFill>
                <a:latin typeface="Mada"/>
                <a:ea typeface="Mada"/>
                <a:cs typeface="Mada"/>
                <a:sym typeface="Mada"/>
              </a:rPr>
              <a:t> separated by at least 1 hour from different venipuncture sites.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Echocardiography</a:t>
            </a:r>
            <a:r>
              <a:rPr lang="ar" sz="1000">
                <a:solidFill>
                  <a:schemeClr val="dk1"/>
                </a:solidFill>
                <a:latin typeface="Mada"/>
                <a:ea typeface="Mada"/>
                <a:cs typeface="Mada"/>
                <a:sym typeface="Mada"/>
              </a:rPr>
              <a:t> should be done in all patients with moderate suspicion of IE.</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TTE should be attempted first in most cases. TEE should be used if TTE is nondiagnostic.</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ECG</a:t>
            </a:r>
            <a:r>
              <a:rPr lang="ar" sz="1000">
                <a:solidFill>
                  <a:schemeClr val="dk1"/>
                </a:solidFill>
                <a:latin typeface="Mada"/>
                <a:ea typeface="Mada"/>
                <a:cs typeface="Mada"/>
                <a:sym typeface="Mada"/>
              </a:rPr>
              <a:t> baseline should be obtained.</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Antibiotic treatment is organism specific and usually lasts 4–6 weeks for native valves and at least 6 weeks for prosthetic valves.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Q3: What are the Duke criteria? </a:t>
            </a:r>
            <a:endParaRPr b="1" sz="1200">
              <a:solidFill>
                <a:srgbClr val="9C254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u="sng">
                <a:solidFill>
                  <a:srgbClr val="FF0000"/>
                </a:solidFill>
                <a:latin typeface="Mada Black"/>
                <a:ea typeface="Mada Black"/>
                <a:cs typeface="Mada Black"/>
                <a:sym typeface="Mada Black"/>
              </a:rPr>
              <a:t>B</a:t>
            </a:r>
            <a:r>
              <a:rPr lang="ar" sz="1100" u="sng">
                <a:solidFill>
                  <a:srgbClr val="6AA84F"/>
                </a:solidFill>
                <a:latin typeface="Mada Black"/>
                <a:ea typeface="Mada Black"/>
                <a:cs typeface="Mada Black"/>
                <a:sym typeface="Mada Black"/>
              </a:rPr>
              <a:t>E</a:t>
            </a:r>
            <a:r>
              <a:rPr lang="ar" sz="1100" u="sng">
                <a:solidFill>
                  <a:schemeClr val="dk1"/>
                </a:solidFill>
                <a:latin typeface="Mada Black"/>
                <a:ea typeface="Mada Black"/>
                <a:cs typeface="Mada Black"/>
                <a:sym typeface="Mada Black"/>
              </a:rPr>
              <a:t> </a:t>
            </a:r>
            <a:r>
              <a:rPr lang="ar" sz="1100" u="sng">
                <a:solidFill>
                  <a:srgbClr val="E69138"/>
                </a:solidFill>
                <a:latin typeface="Mada Black"/>
                <a:ea typeface="Mada Black"/>
                <a:cs typeface="Mada Black"/>
                <a:sym typeface="Mada Black"/>
              </a:rPr>
              <a:t>F</a:t>
            </a:r>
            <a:r>
              <a:rPr lang="ar" sz="1100" u="sng">
                <a:solidFill>
                  <a:srgbClr val="FFD966"/>
                </a:solidFill>
                <a:latin typeface="Mada Black"/>
                <a:ea typeface="Mada Black"/>
                <a:cs typeface="Mada Black"/>
                <a:sym typeface="Mada Black"/>
              </a:rPr>
              <a:t>E</a:t>
            </a:r>
            <a:r>
              <a:rPr lang="ar" sz="1100" u="sng">
                <a:solidFill>
                  <a:srgbClr val="FF00FF"/>
                </a:solidFill>
                <a:latin typeface="Mada Black"/>
                <a:ea typeface="Mada Black"/>
                <a:cs typeface="Mada Black"/>
                <a:sym typeface="Mada Black"/>
              </a:rPr>
              <a:t>V</a:t>
            </a:r>
            <a:r>
              <a:rPr lang="ar" sz="1100" u="sng">
                <a:solidFill>
                  <a:srgbClr val="FFD966"/>
                </a:solidFill>
                <a:latin typeface="Mada Black"/>
                <a:ea typeface="Mada Black"/>
                <a:cs typeface="Mada Black"/>
                <a:sym typeface="Mada Black"/>
              </a:rPr>
              <a:t>E</a:t>
            </a:r>
            <a:r>
              <a:rPr lang="ar" sz="1100" u="sng">
                <a:solidFill>
                  <a:srgbClr val="9E9E9E"/>
                </a:solidFill>
                <a:latin typeface="Mada Black"/>
                <a:ea typeface="Mada Black"/>
                <a:cs typeface="Mada Black"/>
                <a:sym typeface="Mada Black"/>
              </a:rPr>
              <a:t>R</a:t>
            </a:r>
            <a:r>
              <a:rPr b="1" lang="ar" sz="1100" u="sng">
                <a:solidFill>
                  <a:srgbClr val="1155CC"/>
                </a:solidFill>
                <a:latin typeface="Mada"/>
                <a:ea typeface="Mada"/>
                <a:cs typeface="Mada"/>
                <a:sym typeface="Mada"/>
              </a:rPr>
              <a:t> I</a:t>
            </a:r>
            <a:endParaRPr/>
          </a:p>
        </p:txBody>
      </p:sp>
      <p:sp>
        <p:nvSpPr>
          <p:cNvPr id="374" name="Google Shape;374;p33"/>
          <p:cNvSpPr/>
          <p:nvPr/>
        </p:nvSpPr>
        <p:spPr>
          <a:xfrm>
            <a:off x="86850" y="4647625"/>
            <a:ext cx="7386300" cy="4968300"/>
          </a:xfrm>
          <a:prstGeom prst="rect">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3"/>
          <p:cNvSpPr/>
          <p:nvPr/>
        </p:nvSpPr>
        <p:spPr>
          <a:xfrm>
            <a:off x="303338" y="4754425"/>
            <a:ext cx="6953400" cy="18744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Medium"/>
                <a:ea typeface="Mada Medium"/>
                <a:cs typeface="Mada Medium"/>
                <a:sym typeface="Mada Medium"/>
              </a:rPr>
              <a:t>A 77-year-old man is brought to the emergency department by his daughter after he developed weakness in his right upper extremity. She says that he has been sick for the past two weeks with fever, chills, and night sweats and that he has lost nearly 4.5 kg (10 lb) during that time. He had attributed these symptoms to the flu, but he could not move his left arm when he woke this morning. He denies other symptoms. On further questioning, his general health is good except for poorly controlled hypertension, and he underwent an aortic valve replacement 2 months ago. Physical examination is remarkable for upper left hemiplegia, the click of his prosthetic valve, and the image below on fundoscopic exam. Vital signs include a temperature of 38.9°C (102.0 °F), blood pressure of 114/55 mm Hg, and pulse of 115/min.</a:t>
            </a:r>
            <a:endParaRPr/>
          </a:p>
        </p:txBody>
      </p:sp>
      <p:sp>
        <p:nvSpPr>
          <p:cNvPr id="376" name="Google Shape;376;p33"/>
          <p:cNvSpPr/>
          <p:nvPr/>
        </p:nvSpPr>
        <p:spPr>
          <a:xfrm>
            <a:off x="303263" y="6752725"/>
            <a:ext cx="6953400" cy="2733600"/>
          </a:xfrm>
          <a:prstGeom prst="roundRect">
            <a:avLst>
              <a:gd fmla="val 16667" name="adj"/>
            </a:avLst>
          </a:prstGeom>
          <a:noFill/>
          <a:ln cap="flat" cmpd="sng" w="19050">
            <a:solidFill>
              <a:srgbClr val="F5E9E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9C254D"/>
                </a:solidFill>
                <a:latin typeface="Mada"/>
                <a:ea typeface="Mada"/>
                <a:cs typeface="Mada"/>
                <a:sym typeface="Mada"/>
              </a:rPr>
              <a:t>Q1: What’s the most likely diagnosis?</a:t>
            </a:r>
            <a:endParaRPr b="1" sz="1100">
              <a:solidFill>
                <a:srgbClr val="9C254D"/>
              </a:solidFill>
            </a:endParaRPr>
          </a:p>
          <a:p>
            <a:pPr indent="0" lvl="0" marL="0" rtl="0" algn="l">
              <a:spcBef>
                <a:spcPts val="0"/>
              </a:spcBef>
              <a:spcAft>
                <a:spcPts val="0"/>
              </a:spcAft>
              <a:buNone/>
            </a:pPr>
            <a:r>
              <a:rPr lang="ar" sz="1100">
                <a:solidFill>
                  <a:schemeClr val="dk1"/>
                </a:solidFill>
                <a:latin typeface="Mada"/>
                <a:ea typeface="Mada"/>
                <a:cs typeface="Mada"/>
                <a:sym typeface="Mada"/>
              </a:rPr>
              <a:t>Given the patient’s history and physical findings, the most likely diagnosis is infective endocarditis (IE)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9C254D"/>
                </a:solidFill>
                <a:latin typeface="Mada"/>
                <a:ea typeface="Mada"/>
                <a:cs typeface="Mada"/>
                <a:sym typeface="Mada"/>
              </a:rPr>
              <a:t>Q2: What tests and/or imaging tools could be used to confirm the diagnosis?</a:t>
            </a:r>
            <a:endParaRPr sz="1100">
              <a:solidFill>
                <a:schemeClr val="dk1"/>
              </a:solidFill>
            </a:endParaRPr>
          </a:p>
          <a:p>
            <a:pPr indent="0" lvl="0" marL="0" rtl="0" algn="l">
              <a:spcBef>
                <a:spcPts val="0"/>
              </a:spcBef>
              <a:spcAft>
                <a:spcPts val="0"/>
              </a:spcAft>
              <a:buNone/>
            </a:pPr>
            <a:r>
              <a:rPr b="1" lang="ar" sz="1000">
                <a:solidFill>
                  <a:schemeClr val="dk1"/>
                </a:solidFill>
                <a:latin typeface="Mada"/>
                <a:ea typeface="Mada"/>
                <a:cs typeface="Mada"/>
                <a:sym typeface="Mada"/>
              </a:rPr>
              <a:t>This diagnosis should be made by:</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Three </a:t>
            </a:r>
            <a:r>
              <a:rPr b="1" lang="ar" sz="1000">
                <a:solidFill>
                  <a:schemeClr val="dk1"/>
                </a:solidFill>
                <a:latin typeface="Mada"/>
                <a:ea typeface="Mada"/>
                <a:cs typeface="Mada"/>
                <a:sym typeface="Mada"/>
              </a:rPr>
              <a:t>blood cultures</a:t>
            </a:r>
            <a:r>
              <a:rPr lang="ar" sz="1000">
                <a:solidFill>
                  <a:schemeClr val="dk1"/>
                </a:solidFill>
                <a:latin typeface="Mada"/>
                <a:ea typeface="Mada"/>
                <a:cs typeface="Mada"/>
                <a:sym typeface="Mada"/>
              </a:rPr>
              <a:t> separated by at least 1 hour from different venipuncture sites.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Echocardiography</a:t>
            </a:r>
            <a:r>
              <a:rPr lang="ar" sz="1000">
                <a:solidFill>
                  <a:schemeClr val="dk1"/>
                </a:solidFill>
                <a:latin typeface="Mada"/>
                <a:ea typeface="Mada"/>
                <a:cs typeface="Mada"/>
                <a:sym typeface="Mada"/>
              </a:rPr>
              <a:t> should be done in all patients with moderate suspicion of IE.</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TTE should be attempted first in most cases. TEE should be used if TTE is nondiagnostic.</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ECG</a:t>
            </a:r>
            <a:r>
              <a:rPr lang="ar" sz="1000">
                <a:solidFill>
                  <a:schemeClr val="dk1"/>
                </a:solidFill>
                <a:latin typeface="Mada"/>
                <a:ea typeface="Mada"/>
                <a:cs typeface="Mada"/>
                <a:sym typeface="Mada"/>
              </a:rPr>
              <a:t> baseline should be obtained.</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Antibiotic treatment is organism specific and usually lasts 4–6 weeks for native valves and at least 6 weeks for prosthetic valves.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9C254D"/>
                </a:solidFill>
                <a:latin typeface="Mada"/>
                <a:ea typeface="Mada"/>
                <a:cs typeface="Mada"/>
                <a:sym typeface="Mada"/>
              </a:rPr>
              <a:t>Q3: What are the Duke criteria? </a:t>
            </a:r>
            <a:endParaRPr b="1" sz="1200">
              <a:solidFill>
                <a:srgbClr val="9C254D"/>
              </a:solidFill>
              <a:latin typeface="Mada"/>
              <a:ea typeface="Mada"/>
              <a:cs typeface="Mada"/>
              <a:sym typeface="Mada"/>
            </a:endParaRPr>
          </a:p>
          <a:p>
            <a:pPr indent="0" lvl="0" marL="0" rtl="0" algn="l">
              <a:spcBef>
                <a:spcPts val="0"/>
              </a:spcBef>
              <a:spcAft>
                <a:spcPts val="0"/>
              </a:spcAft>
              <a:buNone/>
            </a:pPr>
            <a:r>
              <a:rPr lang="ar" sz="1100" u="sng">
                <a:solidFill>
                  <a:srgbClr val="FF0000"/>
                </a:solidFill>
                <a:latin typeface="Mada Black"/>
                <a:ea typeface="Mada Black"/>
                <a:cs typeface="Mada Black"/>
                <a:sym typeface="Mada Black"/>
              </a:rPr>
              <a:t>B</a:t>
            </a:r>
            <a:r>
              <a:rPr lang="ar" sz="1100" u="sng">
                <a:solidFill>
                  <a:srgbClr val="6AA84F"/>
                </a:solidFill>
                <a:latin typeface="Mada Black"/>
                <a:ea typeface="Mada Black"/>
                <a:cs typeface="Mada Black"/>
                <a:sym typeface="Mada Black"/>
              </a:rPr>
              <a:t>E</a:t>
            </a:r>
            <a:r>
              <a:rPr lang="ar" sz="1100" u="sng">
                <a:solidFill>
                  <a:schemeClr val="dk1"/>
                </a:solidFill>
                <a:latin typeface="Mada Black"/>
                <a:ea typeface="Mada Black"/>
                <a:cs typeface="Mada Black"/>
                <a:sym typeface="Mada Black"/>
              </a:rPr>
              <a:t> </a:t>
            </a:r>
            <a:r>
              <a:rPr lang="ar" sz="1100" u="sng">
                <a:solidFill>
                  <a:srgbClr val="E69138"/>
                </a:solidFill>
                <a:latin typeface="Mada Black"/>
                <a:ea typeface="Mada Black"/>
                <a:cs typeface="Mada Black"/>
                <a:sym typeface="Mada Black"/>
              </a:rPr>
              <a:t>F</a:t>
            </a:r>
            <a:r>
              <a:rPr lang="ar" sz="1100" u="sng">
                <a:solidFill>
                  <a:srgbClr val="FFD966"/>
                </a:solidFill>
                <a:latin typeface="Mada Black"/>
                <a:ea typeface="Mada Black"/>
                <a:cs typeface="Mada Black"/>
                <a:sym typeface="Mada Black"/>
              </a:rPr>
              <a:t>E</a:t>
            </a:r>
            <a:r>
              <a:rPr lang="ar" sz="1100" u="sng">
                <a:solidFill>
                  <a:srgbClr val="FF00FF"/>
                </a:solidFill>
                <a:latin typeface="Mada Black"/>
                <a:ea typeface="Mada Black"/>
                <a:cs typeface="Mada Black"/>
                <a:sym typeface="Mada Black"/>
              </a:rPr>
              <a:t>V</a:t>
            </a:r>
            <a:r>
              <a:rPr lang="ar" sz="1100" u="sng">
                <a:solidFill>
                  <a:srgbClr val="FFD966"/>
                </a:solidFill>
                <a:latin typeface="Mada Black"/>
                <a:ea typeface="Mada Black"/>
                <a:cs typeface="Mada Black"/>
                <a:sym typeface="Mada Black"/>
              </a:rPr>
              <a:t>E</a:t>
            </a:r>
            <a:r>
              <a:rPr lang="ar" sz="1100" u="sng">
                <a:solidFill>
                  <a:srgbClr val="9E9E9E"/>
                </a:solidFill>
                <a:latin typeface="Mada Black"/>
                <a:ea typeface="Mada Black"/>
                <a:cs typeface="Mada Black"/>
                <a:sym typeface="Mada Black"/>
              </a:rPr>
              <a:t>R</a:t>
            </a:r>
            <a:r>
              <a:rPr b="1" lang="ar" sz="1100" u="sng">
                <a:solidFill>
                  <a:srgbClr val="1155CC"/>
                </a:solidFill>
                <a:latin typeface="Mada"/>
                <a:ea typeface="Mada"/>
                <a:cs typeface="Mada"/>
                <a:sym typeface="Mada"/>
              </a:rPr>
              <a:t> I</a:t>
            </a:r>
            <a:endParaRPr/>
          </a:p>
        </p:txBody>
      </p:sp>
      <p:cxnSp>
        <p:nvCxnSpPr>
          <p:cNvPr id="377" name="Google Shape;377;p33"/>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4"/>
          <p:cNvSpPr txBox="1"/>
          <p:nvPr>
            <p:ph idx="4294967295"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383" name="Google Shape;383;p34"/>
          <p:cNvGraphicFramePr/>
          <p:nvPr/>
        </p:nvGraphicFramePr>
        <p:xfrm>
          <a:off x="185750" y="859725"/>
          <a:ext cx="3000000" cy="3000000"/>
        </p:xfrm>
        <a:graphic>
          <a:graphicData uri="http://schemas.openxmlformats.org/drawingml/2006/table">
            <a:tbl>
              <a:tblPr>
                <a:noFill/>
                <a:tableStyleId>{121ACFA2-4097-4B6F-8C34-C8E1E550DA42}</a:tableStyleId>
              </a:tblPr>
              <a:tblGrid>
                <a:gridCol w="1332600"/>
                <a:gridCol w="2916950"/>
                <a:gridCol w="3018675"/>
              </a:tblGrid>
              <a:tr h="381000">
                <a:tc gridSpan="3">
                  <a:txBody>
                    <a:bodyPr/>
                    <a:lstStyle/>
                    <a:p>
                      <a:pPr indent="0" lvl="0" marL="0" rtl="0" algn="ctr">
                        <a:spcBef>
                          <a:spcPts val="0"/>
                        </a:spcBef>
                        <a:spcAft>
                          <a:spcPts val="0"/>
                        </a:spcAft>
                        <a:buNone/>
                      </a:pPr>
                      <a:r>
                        <a:rPr lang="ar" sz="1600">
                          <a:solidFill>
                            <a:srgbClr val="FFFFFF"/>
                          </a:solidFill>
                          <a:latin typeface="Mada Black"/>
                          <a:ea typeface="Mada Black"/>
                          <a:cs typeface="Mada Black"/>
                          <a:sym typeface="Mada Black"/>
                        </a:rPr>
                        <a:t>Infective endocarditis</a:t>
                      </a:r>
                      <a:endParaRPr sz="1600">
                        <a:solidFill>
                          <a:srgbClr val="FFFFFF"/>
                        </a:solidFill>
                        <a:latin typeface="Mada Black"/>
                        <a:ea typeface="Mada Black"/>
                        <a:cs typeface="Mada Black"/>
                        <a:sym typeface="Mada Black"/>
                      </a:endParaRPr>
                    </a:p>
                  </a:txBody>
                  <a:tcPr marT="91425" marB="91425" marR="91425" marL="91425" anchor="ctr">
                    <a:solidFill>
                      <a:srgbClr val="9C254D"/>
                    </a:solidFill>
                  </a:tcPr>
                </a:tc>
                <a:tc hMerge="1"/>
                <a:tc hMerge="1"/>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Definition</a:t>
                      </a:r>
                      <a:endParaRPr b="1" sz="1200">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l">
                        <a:spcBef>
                          <a:spcPts val="0"/>
                        </a:spcBef>
                        <a:spcAft>
                          <a:spcPts val="0"/>
                        </a:spcAft>
                        <a:buNone/>
                      </a:pPr>
                      <a:r>
                        <a:rPr lang="ar" sz="1000">
                          <a:solidFill>
                            <a:schemeClr val="dk1"/>
                          </a:solidFill>
                          <a:latin typeface="Mada"/>
                          <a:ea typeface="Mada"/>
                          <a:cs typeface="Mada"/>
                          <a:sym typeface="Mada"/>
                        </a:rPr>
                        <a:t>An infection of the endocardial surface of the heart, which may include; one or more heart valves (native or prosthetic), the mural endocardium</a:t>
                      </a:r>
                      <a:endParaRPr sz="1000">
                        <a:solidFill>
                          <a:schemeClr val="dk1"/>
                        </a:solidFill>
                        <a:latin typeface="Mada"/>
                        <a:ea typeface="Mada"/>
                        <a:cs typeface="Mada"/>
                        <a:sym typeface="Mada"/>
                      </a:endParaRPr>
                    </a:p>
                  </a:txBody>
                  <a:tcPr marT="91425" marB="91425" marR="91425" marL="91425"/>
                </a:tc>
                <a:tc hMerge="1"/>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Pathophysiology</a:t>
                      </a:r>
                      <a:endParaRPr b="1" sz="1200">
                        <a:solidFill>
                          <a:srgbClr val="9C254D"/>
                        </a:solidFill>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5E9ED"/>
                    </a:solidFill>
                  </a:tcPr>
                </a:tc>
                <a:tc gridSpan="2">
                  <a:txBody>
                    <a:bodyPr/>
                    <a:lstStyle/>
                    <a:p>
                      <a:pPr indent="0" lvl="0" marL="0" rtl="0" algn="l">
                        <a:spcBef>
                          <a:spcPts val="0"/>
                        </a:spcBef>
                        <a:spcAft>
                          <a:spcPts val="0"/>
                        </a:spcAft>
                        <a:buNone/>
                      </a:pPr>
                      <a:r>
                        <a:rPr lang="ar" sz="1000">
                          <a:latin typeface="Mada"/>
                          <a:ea typeface="Mada"/>
                          <a:cs typeface="Mada"/>
                          <a:sym typeface="Mada"/>
                        </a:rPr>
                        <a:t>Endothelial damage → NBTE formation → Bacterial adherence → Formation of vegetations (Hallmark of IE)</a:t>
                      </a:r>
                      <a:endParaRPr sz="10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c hMerge="1"/>
              </a:tr>
              <a:tr h="3962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Risk factors</a:t>
                      </a:r>
                      <a:endParaRPr b="1" sz="12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5E9ED"/>
                    </a:solidFill>
                  </a:tcPr>
                </a:tc>
                <a:tc gridSpan="2">
                  <a:txBody>
                    <a:bodyPr/>
                    <a:lstStyle/>
                    <a:p>
                      <a:pPr indent="0" lvl="0" marL="0" rtl="0" algn="l">
                        <a:spcBef>
                          <a:spcPts val="0"/>
                        </a:spcBef>
                        <a:spcAft>
                          <a:spcPts val="0"/>
                        </a:spcAft>
                        <a:buNone/>
                      </a:pPr>
                      <a:r>
                        <a:rPr lang="ar" sz="1000">
                          <a:latin typeface="Mada"/>
                          <a:ea typeface="Mada"/>
                          <a:cs typeface="Mada"/>
                          <a:sym typeface="Mada"/>
                        </a:rPr>
                        <a:t>Poor dentition, Cardiac issues (e.g. Congenital heart disease, VHD , prosthetic valve), IVDU.</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96200">
                <a:tc rowSpan="2">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Onset</a:t>
                      </a:r>
                      <a:endParaRPr b="1" sz="12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Acute</a:t>
                      </a:r>
                      <a:endParaRPr b="1" sz="11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100">
                          <a:latin typeface="Mada"/>
                          <a:ea typeface="Mada"/>
                          <a:cs typeface="Mada"/>
                          <a:sym typeface="Mada"/>
                        </a:rPr>
                        <a:t>Subacute</a:t>
                      </a:r>
                      <a:endParaRPr b="1" sz="11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396200">
                <a:tc vMerge="1"/>
                <a:tc>
                  <a:txBody>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Causative organism: </a:t>
                      </a:r>
                      <a:r>
                        <a:rPr lang="ar" sz="1000">
                          <a:latin typeface="Mada"/>
                          <a:ea typeface="Mada"/>
                          <a:cs typeface="Mada"/>
                          <a:sym typeface="Mada"/>
                        </a:rPr>
                        <a:t>Staph. aureus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Site: </a:t>
                      </a:r>
                      <a:r>
                        <a:rPr lang="ar" sz="1000">
                          <a:latin typeface="Mada"/>
                          <a:ea typeface="Mada"/>
                          <a:cs typeface="Mada"/>
                          <a:sym typeface="Mada"/>
                        </a:rPr>
                        <a:t>Normal valves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Prognosis:</a:t>
                      </a:r>
                      <a:r>
                        <a:rPr lang="ar" sz="1000">
                          <a:latin typeface="Mada"/>
                          <a:ea typeface="Mada"/>
                          <a:cs typeface="Mada"/>
                          <a:sym typeface="Mada"/>
                        </a:rPr>
                        <a:t> </a:t>
                      </a:r>
                      <a:r>
                        <a:rPr lang="ar" sz="1000">
                          <a:latin typeface="Mada"/>
                          <a:ea typeface="Mada"/>
                          <a:cs typeface="Mada"/>
                          <a:sym typeface="Mada"/>
                        </a:rPr>
                        <a:t>If untreated, fatal in  &lt;  6 weeks</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Causative organism: </a:t>
                      </a:r>
                      <a:r>
                        <a:rPr lang="ar" sz="1000">
                          <a:solidFill>
                            <a:schemeClr val="dk1"/>
                          </a:solidFill>
                          <a:latin typeface="Mada"/>
                          <a:ea typeface="Mada"/>
                          <a:cs typeface="Mada"/>
                          <a:sym typeface="Mada"/>
                        </a:rPr>
                        <a:t>Strep. viridans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Site: </a:t>
                      </a:r>
                      <a:r>
                        <a:rPr lang="ar" sz="1000">
                          <a:solidFill>
                            <a:schemeClr val="dk1"/>
                          </a:solidFill>
                          <a:latin typeface="Mada"/>
                          <a:ea typeface="Mada"/>
                          <a:cs typeface="Mada"/>
                          <a:sym typeface="Mada"/>
                        </a:rPr>
                        <a:t>Previously damaged valves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Prognosis: </a:t>
                      </a:r>
                      <a:r>
                        <a:rPr lang="ar" sz="1000">
                          <a:solidFill>
                            <a:schemeClr val="dk1"/>
                          </a:solidFill>
                          <a:latin typeface="Mada"/>
                          <a:ea typeface="Mada"/>
                          <a:cs typeface="Mada"/>
                          <a:sym typeface="Mada"/>
                        </a:rPr>
                        <a:t>If untreated, takes  &gt;  6 weeks to cause death</a:t>
                      </a:r>
                      <a:endParaRPr sz="10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Microbiology of IE</a:t>
                      </a:r>
                      <a:endParaRPr b="1" sz="12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5E9ED"/>
                    </a:solidFill>
                  </a:tcPr>
                </a:tc>
                <a:tc gridSpan="2">
                  <a:txBody>
                    <a:bodyPr/>
                    <a:lstStyle/>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What’s the most common overall causative agent? </a:t>
                      </a:r>
                      <a:r>
                        <a:rPr b="1" lang="ar" sz="1000">
                          <a:solidFill>
                            <a:srgbClr val="CC0000"/>
                          </a:solidFill>
                          <a:latin typeface="Mada"/>
                          <a:ea typeface="Mada"/>
                          <a:cs typeface="Mada"/>
                          <a:sym typeface="Mada"/>
                        </a:rPr>
                        <a:t>Streptococcus viridans</a:t>
                      </a:r>
                      <a:endParaRPr b="1" sz="1000">
                        <a:solidFill>
                          <a:srgbClr val="CC0000"/>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Patient with history of </a:t>
                      </a:r>
                      <a:r>
                        <a:rPr b="1" lang="ar" sz="1000">
                          <a:solidFill>
                            <a:srgbClr val="CC0000"/>
                          </a:solidFill>
                          <a:latin typeface="Mada"/>
                          <a:ea typeface="Mada"/>
                          <a:cs typeface="Mada"/>
                          <a:sym typeface="Mada"/>
                        </a:rPr>
                        <a:t>VHD</a:t>
                      </a:r>
                      <a:r>
                        <a:rPr lang="ar" sz="1000">
                          <a:solidFill>
                            <a:schemeClr val="dk1"/>
                          </a:solidFill>
                          <a:latin typeface="Mada"/>
                          <a:ea typeface="Mada"/>
                          <a:cs typeface="Mada"/>
                          <a:sym typeface="Mada"/>
                        </a:rPr>
                        <a:t> (e.g. Chronic rheumatic heart disease and MVP) and </a:t>
                      </a:r>
                      <a:r>
                        <a:rPr b="1" lang="ar" sz="1000">
                          <a:solidFill>
                            <a:srgbClr val="CC0000"/>
                          </a:solidFill>
                          <a:latin typeface="Mada"/>
                          <a:ea typeface="Mada"/>
                          <a:cs typeface="Mada"/>
                          <a:sym typeface="Mada"/>
                        </a:rPr>
                        <a:t>dental procedure</a:t>
                      </a:r>
                      <a:r>
                        <a:rPr lang="ar" sz="1000">
                          <a:solidFill>
                            <a:schemeClr val="dk1"/>
                          </a:solidFill>
                          <a:latin typeface="Mada"/>
                          <a:ea typeface="Mada"/>
                          <a:cs typeface="Mada"/>
                          <a:sym typeface="Mada"/>
                        </a:rPr>
                        <a:t> → </a:t>
                      </a:r>
                      <a:r>
                        <a:rPr b="1" i="1" lang="ar" sz="1000">
                          <a:solidFill>
                            <a:srgbClr val="CC0000"/>
                          </a:solidFill>
                          <a:latin typeface="Mada"/>
                          <a:ea typeface="Mada"/>
                          <a:cs typeface="Mada"/>
                          <a:sym typeface="Mada"/>
                        </a:rPr>
                        <a:t>Streptococcus viridans</a:t>
                      </a:r>
                      <a:endParaRPr b="1" i="1" sz="1000">
                        <a:solidFill>
                          <a:srgbClr val="CC0000"/>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ar" sz="1000">
                          <a:solidFill>
                            <a:srgbClr val="CC0000"/>
                          </a:solidFill>
                          <a:latin typeface="Mada"/>
                          <a:ea typeface="Mada"/>
                          <a:cs typeface="Mada"/>
                          <a:sym typeface="Mada"/>
                        </a:rPr>
                        <a:t>IV drug user</a:t>
                      </a:r>
                      <a:r>
                        <a:rPr lang="ar" sz="1000">
                          <a:solidFill>
                            <a:schemeClr val="dk1"/>
                          </a:solidFill>
                          <a:latin typeface="Mada"/>
                          <a:ea typeface="Mada"/>
                          <a:cs typeface="Mada"/>
                          <a:sym typeface="Mada"/>
                        </a:rPr>
                        <a:t> presented with endocarditis → </a:t>
                      </a:r>
                      <a:r>
                        <a:rPr b="1" i="1" lang="ar" sz="1000">
                          <a:solidFill>
                            <a:srgbClr val="CC0000"/>
                          </a:solidFill>
                          <a:latin typeface="Mada"/>
                          <a:ea typeface="Mada"/>
                          <a:cs typeface="Mada"/>
                          <a:sym typeface="Mada"/>
                        </a:rPr>
                        <a:t>Staphylococcus aureus</a:t>
                      </a:r>
                      <a:endParaRPr b="1" i="1" sz="1000">
                        <a:solidFill>
                          <a:srgbClr val="CC0000"/>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Patient who has done </a:t>
                      </a:r>
                      <a:r>
                        <a:rPr b="1" lang="ar" sz="1000">
                          <a:solidFill>
                            <a:srgbClr val="CC0000"/>
                          </a:solidFill>
                          <a:latin typeface="Mada"/>
                          <a:ea typeface="Mada"/>
                          <a:cs typeface="Mada"/>
                          <a:sym typeface="Mada"/>
                        </a:rPr>
                        <a:t>prosthetic valve</a:t>
                      </a:r>
                      <a:r>
                        <a:rPr lang="ar" sz="1000">
                          <a:solidFill>
                            <a:srgbClr val="CC0000"/>
                          </a:solidFill>
                          <a:latin typeface="Mada"/>
                          <a:ea typeface="Mada"/>
                          <a:cs typeface="Mada"/>
                          <a:sym typeface="Mada"/>
                        </a:rPr>
                        <a:t> </a:t>
                      </a:r>
                      <a:r>
                        <a:rPr b="1" lang="ar" sz="1000">
                          <a:solidFill>
                            <a:srgbClr val="CC0000"/>
                          </a:solidFill>
                          <a:latin typeface="Mada"/>
                          <a:ea typeface="Mada"/>
                          <a:cs typeface="Mada"/>
                          <a:sym typeface="Mada"/>
                        </a:rPr>
                        <a:t>surgery</a:t>
                      </a:r>
                      <a:r>
                        <a:rPr lang="ar" sz="1000">
                          <a:solidFill>
                            <a:schemeClr val="dk1"/>
                          </a:solidFill>
                          <a:latin typeface="Mada"/>
                          <a:ea typeface="Mada"/>
                          <a:cs typeface="Mada"/>
                          <a:sym typeface="Mada"/>
                        </a:rPr>
                        <a:t>, presented with endocarditis later → </a:t>
                      </a:r>
                      <a:endParaRPr sz="1000">
                        <a:solidFill>
                          <a:schemeClr val="dk1"/>
                        </a:solidFill>
                        <a:latin typeface="Mada"/>
                        <a:ea typeface="Mada"/>
                        <a:cs typeface="Mada"/>
                        <a:sym typeface="Mada"/>
                      </a:endParaRPr>
                    </a:p>
                    <a:p>
                      <a:pPr indent="0" lvl="0" marL="457200" rtl="0" algn="l">
                        <a:lnSpc>
                          <a:spcPct val="115000"/>
                        </a:lnSpc>
                        <a:spcBef>
                          <a:spcPts val="0"/>
                        </a:spcBef>
                        <a:spcAft>
                          <a:spcPts val="0"/>
                        </a:spcAft>
                        <a:buClr>
                          <a:schemeClr val="dk1"/>
                        </a:buClr>
                        <a:buSzPts val="1100"/>
                        <a:buFont typeface="Arial"/>
                        <a:buNone/>
                      </a:pPr>
                      <a:r>
                        <a:rPr b="1" i="1" lang="ar" sz="1000">
                          <a:solidFill>
                            <a:srgbClr val="CC0000"/>
                          </a:solidFill>
                          <a:latin typeface="Mada"/>
                          <a:ea typeface="Mada"/>
                          <a:cs typeface="Mada"/>
                          <a:sym typeface="Mada"/>
                        </a:rPr>
                        <a:t>Staphylococcus epidermidis or aureus</a:t>
                      </a:r>
                      <a:r>
                        <a:rPr b="1" lang="ar" sz="1000">
                          <a:solidFill>
                            <a:srgbClr val="FF0000"/>
                          </a:solidFill>
                          <a:latin typeface="Mada"/>
                          <a:ea typeface="Mada"/>
                          <a:cs typeface="Mada"/>
                          <a:sym typeface="Mada"/>
                        </a:rPr>
                        <a:t> </a:t>
                      </a:r>
                      <a:r>
                        <a:rPr lang="ar" sz="1000">
                          <a:solidFill>
                            <a:schemeClr val="dk1"/>
                          </a:solidFill>
                          <a:latin typeface="Mada"/>
                          <a:ea typeface="Mada"/>
                          <a:cs typeface="Mada"/>
                          <a:sym typeface="Mada"/>
                        </a:rPr>
                        <a:t>(If within 60d of surgery) or </a:t>
                      </a:r>
                      <a:r>
                        <a:rPr b="1" i="1" lang="ar" sz="1000">
                          <a:solidFill>
                            <a:srgbClr val="CC0000"/>
                          </a:solidFill>
                          <a:latin typeface="Mada"/>
                          <a:ea typeface="Mada"/>
                          <a:cs typeface="Mada"/>
                          <a:sym typeface="Mada"/>
                        </a:rPr>
                        <a:t>Streptococcus viridans</a:t>
                      </a:r>
                      <a:r>
                        <a:rPr b="1" lang="ar" sz="1000">
                          <a:solidFill>
                            <a:srgbClr val="FF0000"/>
                          </a:solidFill>
                          <a:latin typeface="Mada"/>
                          <a:ea typeface="Mada"/>
                          <a:cs typeface="Mada"/>
                          <a:sym typeface="Mada"/>
                        </a:rPr>
                        <a:t> </a:t>
                      </a:r>
                      <a:r>
                        <a:rPr lang="ar" sz="1000">
                          <a:solidFill>
                            <a:schemeClr val="dk1"/>
                          </a:solidFill>
                          <a:latin typeface="Mada"/>
                          <a:ea typeface="Mada"/>
                          <a:cs typeface="Mada"/>
                          <a:sym typeface="Mada"/>
                        </a:rPr>
                        <a:t>(If after 60d of surgery)</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Patient has </a:t>
                      </a:r>
                      <a:r>
                        <a:rPr b="1" lang="ar" sz="1000">
                          <a:solidFill>
                            <a:srgbClr val="CC0000"/>
                          </a:solidFill>
                          <a:latin typeface="Mada"/>
                          <a:ea typeface="Mada"/>
                          <a:cs typeface="Mada"/>
                          <a:sym typeface="Mada"/>
                        </a:rPr>
                        <a:t>colorectal cancer</a:t>
                      </a:r>
                      <a:r>
                        <a:rPr lang="ar" sz="1000">
                          <a:solidFill>
                            <a:schemeClr val="dk1"/>
                          </a:solidFill>
                          <a:latin typeface="Mada"/>
                          <a:ea typeface="Mada"/>
                          <a:cs typeface="Mada"/>
                          <a:sym typeface="Mada"/>
                        </a:rPr>
                        <a:t> and presented with endocarditis → </a:t>
                      </a:r>
                      <a:r>
                        <a:rPr b="1" i="1" lang="ar" sz="1000">
                          <a:solidFill>
                            <a:srgbClr val="CC0000"/>
                          </a:solidFill>
                          <a:latin typeface="Mada"/>
                          <a:ea typeface="Mada"/>
                          <a:cs typeface="Mada"/>
                          <a:sym typeface="Mada"/>
                        </a:rPr>
                        <a:t>Streptococcus bovis</a:t>
                      </a:r>
                      <a:endParaRPr b="1" i="1" sz="1000">
                        <a:solidFill>
                          <a:srgbClr val="CC0000"/>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Patient presented with endocarditis but all </a:t>
                      </a:r>
                      <a:r>
                        <a:rPr b="1" lang="ar" sz="1000">
                          <a:solidFill>
                            <a:srgbClr val="CC0000"/>
                          </a:solidFill>
                          <a:latin typeface="Mada"/>
                          <a:ea typeface="Mada"/>
                          <a:cs typeface="Mada"/>
                          <a:sym typeface="Mada"/>
                        </a:rPr>
                        <a:t>blood cultures are negative</a:t>
                      </a:r>
                      <a:r>
                        <a:rPr lang="ar" sz="1000">
                          <a:solidFill>
                            <a:schemeClr val="dk1"/>
                          </a:solidFill>
                          <a:latin typeface="Mada"/>
                          <a:ea typeface="Mada"/>
                          <a:cs typeface="Mada"/>
                          <a:sym typeface="Mada"/>
                        </a:rPr>
                        <a:t> → </a:t>
                      </a:r>
                      <a:r>
                        <a:rPr b="1" i="1" lang="ar" sz="1000" u="sng">
                          <a:solidFill>
                            <a:srgbClr val="CC0000"/>
                          </a:solidFill>
                          <a:latin typeface="Mada"/>
                          <a:ea typeface="Mada"/>
                          <a:cs typeface="Mada"/>
                          <a:sym typeface="Mada"/>
                        </a:rPr>
                        <a:t>HACEK</a:t>
                      </a:r>
                      <a:endParaRPr b="1" i="1" sz="1000" u="sng">
                        <a:solidFill>
                          <a:srgbClr val="CC0000"/>
                        </a:solidFill>
                        <a:latin typeface="Mada"/>
                        <a:ea typeface="Mada"/>
                        <a:cs typeface="Mada"/>
                        <a:sym typeface="Mada"/>
                      </a:endParaRPr>
                    </a:p>
                    <a:p>
                      <a:pPr indent="0" lvl="0" marL="457200" rtl="0" algn="l">
                        <a:lnSpc>
                          <a:spcPct val="115000"/>
                        </a:lnSpc>
                        <a:spcBef>
                          <a:spcPts val="0"/>
                        </a:spcBef>
                        <a:spcAft>
                          <a:spcPts val="0"/>
                        </a:spcAft>
                        <a:buNone/>
                      </a:pPr>
                      <a:r>
                        <a:rPr lang="ar" sz="1000">
                          <a:solidFill>
                            <a:schemeClr val="dk1"/>
                          </a:solidFill>
                          <a:latin typeface="Mada"/>
                          <a:ea typeface="Mada"/>
                          <a:cs typeface="Mada"/>
                          <a:sym typeface="Mada"/>
                        </a:rPr>
                        <a:t>(</a:t>
                      </a:r>
                      <a:r>
                        <a:rPr b="1" i="1" lang="ar" sz="1000" u="sng">
                          <a:solidFill>
                            <a:srgbClr val="FF0000"/>
                          </a:solidFill>
                          <a:latin typeface="Mada"/>
                          <a:ea typeface="Mada"/>
                          <a:cs typeface="Mada"/>
                          <a:sym typeface="Mada"/>
                        </a:rPr>
                        <a:t>H</a:t>
                      </a:r>
                      <a:r>
                        <a:rPr i="1" lang="ar" sz="1000">
                          <a:solidFill>
                            <a:schemeClr val="dk1"/>
                          </a:solidFill>
                          <a:latin typeface="Mada"/>
                          <a:ea typeface="Mada"/>
                          <a:cs typeface="Mada"/>
                          <a:sym typeface="Mada"/>
                        </a:rPr>
                        <a:t>aemophilus, </a:t>
                      </a:r>
                      <a:r>
                        <a:rPr b="1" i="1" lang="ar" sz="1000" u="sng">
                          <a:solidFill>
                            <a:srgbClr val="FF0000"/>
                          </a:solidFill>
                          <a:latin typeface="Mada"/>
                          <a:ea typeface="Mada"/>
                          <a:cs typeface="Mada"/>
                          <a:sym typeface="Mada"/>
                        </a:rPr>
                        <a:t>A</a:t>
                      </a:r>
                      <a:r>
                        <a:rPr i="1" lang="ar" sz="1000">
                          <a:solidFill>
                            <a:schemeClr val="dk1"/>
                          </a:solidFill>
                          <a:latin typeface="Mada"/>
                          <a:ea typeface="Mada"/>
                          <a:cs typeface="Mada"/>
                          <a:sym typeface="Mada"/>
                        </a:rPr>
                        <a:t>ctinobacillus, </a:t>
                      </a:r>
                      <a:r>
                        <a:rPr b="1" i="1" lang="ar" sz="1000" u="sng">
                          <a:solidFill>
                            <a:srgbClr val="FF0000"/>
                          </a:solidFill>
                          <a:latin typeface="Mada"/>
                          <a:ea typeface="Mada"/>
                          <a:cs typeface="Mada"/>
                          <a:sym typeface="Mada"/>
                        </a:rPr>
                        <a:t>C</a:t>
                      </a:r>
                      <a:r>
                        <a:rPr i="1" lang="ar" sz="1000">
                          <a:solidFill>
                            <a:schemeClr val="dk1"/>
                          </a:solidFill>
                          <a:latin typeface="Mada"/>
                          <a:ea typeface="Mada"/>
                          <a:cs typeface="Mada"/>
                          <a:sym typeface="Mada"/>
                        </a:rPr>
                        <a:t>ardiobacterium, </a:t>
                      </a:r>
                      <a:r>
                        <a:rPr b="1" i="1" lang="ar" sz="1000" u="sng">
                          <a:solidFill>
                            <a:srgbClr val="FF0000"/>
                          </a:solidFill>
                          <a:latin typeface="Mada"/>
                          <a:ea typeface="Mada"/>
                          <a:cs typeface="Mada"/>
                          <a:sym typeface="Mada"/>
                        </a:rPr>
                        <a:t>E</a:t>
                      </a:r>
                      <a:r>
                        <a:rPr i="1" lang="ar" sz="1000">
                          <a:solidFill>
                            <a:schemeClr val="dk1"/>
                          </a:solidFill>
                          <a:latin typeface="Mada"/>
                          <a:ea typeface="Mada"/>
                          <a:cs typeface="Mada"/>
                          <a:sym typeface="Mada"/>
                        </a:rPr>
                        <a:t>ikenella, </a:t>
                      </a:r>
                      <a:r>
                        <a:rPr b="1" i="1" lang="ar" sz="1000" u="sng">
                          <a:solidFill>
                            <a:srgbClr val="FF0000"/>
                          </a:solidFill>
                          <a:latin typeface="Mada"/>
                          <a:ea typeface="Mada"/>
                          <a:cs typeface="Mada"/>
                          <a:sym typeface="Mada"/>
                        </a:rPr>
                        <a:t>K</a:t>
                      </a:r>
                      <a:r>
                        <a:rPr i="1" lang="ar" sz="1000">
                          <a:solidFill>
                            <a:schemeClr val="dk1"/>
                          </a:solidFill>
                          <a:latin typeface="Mada"/>
                          <a:ea typeface="Mada"/>
                          <a:cs typeface="Mada"/>
                          <a:sym typeface="Mada"/>
                        </a:rPr>
                        <a:t>ingella</a:t>
                      </a:r>
                      <a:r>
                        <a:rPr lang="ar"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962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S &amp; S</a:t>
                      </a:r>
                      <a:endParaRPr b="1" sz="12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5E9ED"/>
                    </a:solidFill>
                  </a:tcPr>
                </a:tc>
                <a:tc gridSpan="2">
                  <a:txBody>
                    <a:bodyPr/>
                    <a:lstStyle/>
                    <a:p>
                      <a:pPr indent="0" lvl="0" marL="0" rtl="0" algn="l">
                        <a:spcBef>
                          <a:spcPts val="0"/>
                        </a:spcBef>
                        <a:spcAft>
                          <a:spcPts val="0"/>
                        </a:spcAft>
                        <a:buNone/>
                      </a:pPr>
                      <a:r>
                        <a:rPr lang="ar" sz="1000" u="sng">
                          <a:solidFill>
                            <a:srgbClr val="FF0000"/>
                          </a:solidFill>
                          <a:latin typeface="Mada Black"/>
                          <a:ea typeface="Mada Black"/>
                          <a:cs typeface="Mada Black"/>
                          <a:sym typeface="Mada Black"/>
                        </a:rPr>
                        <a:t>F</a:t>
                      </a:r>
                      <a:r>
                        <a:rPr lang="ar" sz="1000" u="sng">
                          <a:solidFill>
                            <a:srgbClr val="E69138"/>
                          </a:solidFill>
                          <a:latin typeface="Mada Black"/>
                          <a:ea typeface="Mada Black"/>
                          <a:cs typeface="Mada Black"/>
                          <a:sym typeface="Mada Black"/>
                        </a:rPr>
                        <a:t>R</a:t>
                      </a:r>
                      <a:r>
                        <a:rPr lang="ar" sz="1000" u="sng">
                          <a:solidFill>
                            <a:srgbClr val="3C78D8"/>
                          </a:solidFill>
                          <a:latin typeface="Mada Black"/>
                          <a:ea typeface="Mada Black"/>
                          <a:cs typeface="Mada Black"/>
                          <a:sym typeface="Mada Black"/>
                        </a:rPr>
                        <a:t>O</a:t>
                      </a:r>
                      <a:r>
                        <a:rPr lang="ar" sz="1000" u="sng">
                          <a:solidFill>
                            <a:srgbClr val="A64D79"/>
                          </a:solidFill>
                          <a:latin typeface="Mada Black"/>
                          <a:ea typeface="Mada Black"/>
                          <a:cs typeface="Mada Black"/>
                          <a:sym typeface="Mada Black"/>
                        </a:rPr>
                        <a:t>M</a:t>
                      </a:r>
                      <a:r>
                        <a:rPr lang="ar" sz="1000" u="sng">
                          <a:solidFill>
                            <a:schemeClr val="dk1"/>
                          </a:solidFill>
                          <a:latin typeface="Mada Black"/>
                          <a:ea typeface="Mada Black"/>
                          <a:cs typeface="Mada Black"/>
                          <a:sym typeface="Mada Black"/>
                        </a:rPr>
                        <a:t> </a:t>
                      </a:r>
                      <a:r>
                        <a:rPr lang="ar" sz="1000" u="sng">
                          <a:solidFill>
                            <a:srgbClr val="76A5AF"/>
                          </a:solidFill>
                          <a:latin typeface="Mada Black"/>
                          <a:ea typeface="Mada Black"/>
                          <a:cs typeface="Mada Black"/>
                          <a:sym typeface="Mada Black"/>
                        </a:rPr>
                        <a:t>J</a:t>
                      </a:r>
                      <a:r>
                        <a:rPr lang="ar" sz="1000" u="sng">
                          <a:solidFill>
                            <a:srgbClr val="6AA84F"/>
                          </a:solidFill>
                          <a:latin typeface="Mada Black"/>
                          <a:ea typeface="Mada Black"/>
                          <a:cs typeface="Mada Black"/>
                          <a:sym typeface="Mada Black"/>
                        </a:rPr>
                        <a:t>A</a:t>
                      </a:r>
                      <a:r>
                        <a:rPr lang="ar" sz="1000" u="sng">
                          <a:solidFill>
                            <a:srgbClr val="9900FF"/>
                          </a:solidFill>
                          <a:latin typeface="Mada Black"/>
                          <a:ea typeface="Mada Black"/>
                          <a:cs typeface="Mada Black"/>
                          <a:sym typeface="Mada Black"/>
                        </a:rPr>
                        <a:t>N</a:t>
                      </a:r>
                      <a:r>
                        <a:rPr lang="ar" sz="1000" u="sng">
                          <a:solidFill>
                            <a:schemeClr val="accent3"/>
                          </a:solidFill>
                          <a:latin typeface="Mada Black"/>
                          <a:ea typeface="Mada Black"/>
                          <a:cs typeface="Mada Black"/>
                          <a:sym typeface="Mada Black"/>
                        </a:rPr>
                        <a:t>E</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962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Duke criteria</a:t>
                      </a:r>
                      <a:endParaRPr b="1" sz="12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5E9ED"/>
                    </a:solidFill>
                  </a:tcPr>
                </a:tc>
                <a:tc gridSpan="2">
                  <a:txBody>
                    <a:bodyPr/>
                    <a:lstStyle/>
                    <a:p>
                      <a:pPr indent="0" lvl="0" marL="0" rtl="0" algn="l">
                        <a:spcBef>
                          <a:spcPts val="0"/>
                        </a:spcBef>
                        <a:spcAft>
                          <a:spcPts val="0"/>
                        </a:spcAft>
                        <a:buNone/>
                      </a:pPr>
                      <a:r>
                        <a:rPr lang="ar" sz="1000" u="sng">
                          <a:solidFill>
                            <a:srgbClr val="FF0000"/>
                          </a:solidFill>
                          <a:latin typeface="Mada Black"/>
                          <a:ea typeface="Mada Black"/>
                          <a:cs typeface="Mada Black"/>
                          <a:sym typeface="Mada Black"/>
                        </a:rPr>
                        <a:t>B</a:t>
                      </a:r>
                      <a:r>
                        <a:rPr lang="ar" sz="1000" u="sng">
                          <a:solidFill>
                            <a:srgbClr val="6AA84F"/>
                          </a:solidFill>
                          <a:latin typeface="Mada Black"/>
                          <a:ea typeface="Mada Black"/>
                          <a:cs typeface="Mada Black"/>
                          <a:sym typeface="Mada Black"/>
                        </a:rPr>
                        <a:t>E</a:t>
                      </a:r>
                      <a:r>
                        <a:rPr lang="ar" sz="1000" u="sng">
                          <a:solidFill>
                            <a:schemeClr val="dk1"/>
                          </a:solidFill>
                          <a:latin typeface="Mada Black"/>
                          <a:ea typeface="Mada Black"/>
                          <a:cs typeface="Mada Black"/>
                          <a:sym typeface="Mada Black"/>
                        </a:rPr>
                        <a:t> </a:t>
                      </a:r>
                      <a:r>
                        <a:rPr lang="ar" sz="1000" u="sng">
                          <a:solidFill>
                            <a:srgbClr val="E69138"/>
                          </a:solidFill>
                          <a:latin typeface="Mada Black"/>
                          <a:ea typeface="Mada Black"/>
                          <a:cs typeface="Mada Black"/>
                          <a:sym typeface="Mada Black"/>
                        </a:rPr>
                        <a:t>F</a:t>
                      </a:r>
                      <a:r>
                        <a:rPr lang="ar" sz="1000" u="sng">
                          <a:solidFill>
                            <a:srgbClr val="FFD966"/>
                          </a:solidFill>
                          <a:latin typeface="Mada Black"/>
                          <a:ea typeface="Mada Black"/>
                          <a:cs typeface="Mada Black"/>
                          <a:sym typeface="Mada Black"/>
                        </a:rPr>
                        <a:t>E</a:t>
                      </a:r>
                      <a:r>
                        <a:rPr lang="ar" sz="1000" u="sng">
                          <a:solidFill>
                            <a:srgbClr val="FF00FF"/>
                          </a:solidFill>
                          <a:latin typeface="Mada Black"/>
                          <a:ea typeface="Mada Black"/>
                          <a:cs typeface="Mada Black"/>
                          <a:sym typeface="Mada Black"/>
                        </a:rPr>
                        <a:t>V</a:t>
                      </a:r>
                      <a:r>
                        <a:rPr lang="ar" sz="1000" u="sng">
                          <a:solidFill>
                            <a:srgbClr val="FFD966"/>
                          </a:solidFill>
                          <a:latin typeface="Mada Black"/>
                          <a:ea typeface="Mada Black"/>
                          <a:cs typeface="Mada Black"/>
                          <a:sym typeface="Mada Black"/>
                        </a:rPr>
                        <a:t>E</a:t>
                      </a:r>
                      <a:r>
                        <a:rPr lang="ar" sz="1000" u="sng">
                          <a:solidFill>
                            <a:srgbClr val="9E9E9E"/>
                          </a:solidFill>
                          <a:latin typeface="Mada Black"/>
                          <a:ea typeface="Mada Black"/>
                          <a:cs typeface="Mada Black"/>
                          <a:sym typeface="Mada Black"/>
                        </a:rPr>
                        <a:t>R</a:t>
                      </a:r>
                      <a:r>
                        <a:rPr b="1" lang="ar" sz="1000" u="sng">
                          <a:solidFill>
                            <a:srgbClr val="1155CC"/>
                          </a:solidFill>
                          <a:latin typeface="Mada"/>
                          <a:ea typeface="Mada"/>
                          <a:cs typeface="Mada"/>
                          <a:sym typeface="Mada"/>
                        </a:rPr>
                        <a:t> I</a:t>
                      </a:r>
                      <a:endParaRPr b="1" sz="1000" u="sng">
                        <a:solidFill>
                          <a:srgbClr val="1155CC"/>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Definitive IE: </a:t>
                      </a:r>
                      <a:r>
                        <a:rPr lang="ar" sz="1000">
                          <a:solidFill>
                            <a:schemeClr val="dk1"/>
                          </a:solidFill>
                          <a:latin typeface="Mada"/>
                          <a:ea typeface="Mada"/>
                          <a:cs typeface="Mada"/>
                          <a:sym typeface="Mada"/>
                        </a:rPr>
                        <a:t>Clinical criteria: Patients with 2 major, or 1 major and 3 minor, or 5 minor</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dk1"/>
                          </a:solidFill>
                          <a:latin typeface="Mada"/>
                          <a:ea typeface="Mada"/>
                          <a:cs typeface="Mada"/>
                          <a:sym typeface="Mada"/>
                        </a:rPr>
                        <a:t>Possible IE: </a:t>
                      </a:r>
                      <a:r>
                        <a:rPr lang="ar" sz="1000">
                          <a:solidFill>
                            <a:schemeClr val="dk1"/>
                          </a:solidFill>
                          <a:latin typeface="Mada"/>
                          <a:ea typeface="Mada"/>
                          <a:cs typeface="Mada"/>
                          <a:sym typeface="Mada"/>
                        </a:rPr>
                        <a:t>Clinical criteria: Patients with 1 major and 1 minor, or 3 minor</a:t>
                      </a:r>
                      <a:endParaRPr sz="1000">
                        <a:solidFill>
                          <a:srgbClr val="FF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962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Investigations</a:t>
                      </a:r>
                      <a:endParaRPr b="1" sz="12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5E9ED"/>
                    </a:solidFill>
                  </a:tcPr>
                </a:tc>
                <a:tc gridSpan="2">
                  <a:txBody>
                    <a:bodyPr/>
                    <a:lstStyle/>
                    <a:p>
                      <a:pPr indent="-292100" lvl="0" marL="457200" rtl="0" algn="l">
                        <a:spcBef>
                          <a:spcPts val="0"/>
                        </a:spcBef>
                        <a:spcAft>
                          <a:spcPts val="0"/>
                        </a:spcAft>
                        <a:buSzPts val="1000"/>
                        <a:buFont typeface="Mada Black"/>
                        <a:buChar char="●"/>
                      </a:pPr>
                      <a:r>
                        <a:rPr b="1" lang="ar" sz="1000">
                          <a:solidFill>
                            <a:schemeClr val="dk1"/>
                          </a:solidFill>
                          <a:latin typeface="Mada"/>
                          <a:ea typeface="Mada"/>
                          <a:cs typeface="Mada"/>
                          <a:sym typeface="Mada"/>
                        </a:rPr>
                        <a:t>Blood cultures</a:t>
                      </a:r>
                      <a:endParaRPr b="1" sz="1000">
                        <a:solidFill>
                          <a:schemeClr val="dk1"/>
                        </a:solidFill>
                        <a:latin typeface="Mada"/>
                        <a:ea typeface="Mada"/>
                        <a:cs typeface="Mada"/>
                        <a:sym typeface="Mada"/>
                      </a:endParaRPr>
                    </a:p>
                    <a:p>
                      <a:pPr indent="-292100" lvl="0" marL="457200" rtl="0" algn="l">
                        <a:spcBef>
                          <a:spcPts val="0"/>
                        </a:spcBef>
                        <a:spcAft>
                          <a:spcPts val="0"/>
                        </a:spcAft>
                        <a:buSzPts val="1000"/>
                        <a:buFont typeface="Mada Black"/>
                        <a:buChar char="●"/>
                      </a:pPr>
                      <a:r>
                        <a:rPr b="1" lang="ar" sz="1000">
                          <a:solidFill>
                            <a:schemeClr val="dk1"/>
                          </a:solidFill>
                          <a:latin typeface="Mada"/>
                          <a:ea typeface="Mada"/>
                          <a:cs typeface="Mada"/>
                          <a:sym typeface="Mada"/>
                        </a:rPr>
                        <a:t>Echocardiography:</a:t>
                      </a:r>
                      <a:r>
                        <a:rPr lang="ar" sz="1000">
                          <a:solidFill>
                            <a:schemeClr val="dk1"/>
                          </a:solidFill>
                          <a:latin typeface="Mada"/>
                          <a:ea typeface="Mada"/>
                          <a:cs typeface="Mada"/>
                          <a:sym typeface="Mada"/>
                        </a:rPr>
                        <a:t> </a:t>
                      </a:r>
                      <a:r>
                        <a:rPr lang="ar" sz="1000">
                          <a:solidFill>
                            <a:schemeClr val="dk1"/>
                          </a:solidFill>
                          <a:latin typeface="Mada"/>
                          <a:ea typeface="Mada"/>
                          <a:cs typeface="Mada"/>
                          <a:sym typeface="Mada"/>
                        </a:rPr>
                        <a:t>TTE should be attempted first. TEE should be used if TTE is nondiagnostic</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Others: ECG, CBC, RFT, Inflammatory markers, CXR</a:t>
                      </a:r>
                      <a:endParaRPr sz="10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962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Complications</a:t>
                      </a:r>
                      <a:endParaRPr b="1" sz="12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5E9ED"/>
                    </a:solidFill>
                  </a:tcPr>
                </a:tc>
                <a:tc gridSpan="2">
                  <a:txBody>
                    <a:bodyPr/>
                    <a:lstStyle/>
                    <a:p>
                      <a:pPr indent="0" lvl="0" marL="0" rtl="0" algn="l">
                        <a:spcBef>
                          <a:spcPts val="0"/>
                        </a:spcBef>
                        <a:spcAft>
                          <a:spcPts val="0"/>
                        </a:spcAft>
                        <a:buNone/>
                      </a:pPr>
                      <a:r>
                        <a:rPr lang="ar" sz="1000">
                          <a:solidFill>
                            <a:schemeClr val="dk1"/>
                          </a:solidFill>
                          <a:latin typeface="Mada"/>
                          <a:ea typeface="Mada"/>
                          <a:cs typeface="Mada"/>
                          <a:sym typeface="Mada"/>
                        </a:rPr>
                        <a:t>Focal neurologic </a:t>
                      </a:r>
                      <a:r>
                        <a:rPr lang="ar" sz="1000">
                          <a:solidFill>
                            <a:schemeClr val="dk1"/>
                          </a:solidFill>
                          <a:latin typeface="Mada"/>
                          <a:ea typeface="Mada"/>
                          <a:cs typeface="Mada"/>
                          <a:sym typeface="Mada"/>
                        </a:rPr>
                        <a:t>deficits</a:t>
                      </a:r>
                      <a:r>
                        <a:rPr lang="ar" sz="1000">
                          <a:solidFill>
                            <a:schemeClr val="dk1"/>
                          </a:solidFill>
                          <a:latin typeface="Mada"/>
                          <a:ea typeface="Mada"/>
                          <a:cs typeface="Mada"/>
                          <a:sym typeface="Mada"/>
                        </a:rPr>
                        <a:t> from embolic </a:t>
                      </a:r>
                      <a:r>
                        <a:rPr b="1" lang="ar" sz="1000">
                          <a:solidFill>
                            <a:schemeClr val="dk1"/>
                          </a:solidFill>
                          <a:latin typeface="Mada"/>
                          <a:ea typeface="Mada"/>
                          <a:cs typeface="Mada"/>
                          <a:sym typeface="Mada"/>
                        </a:rPr>
                        <a:t>strokes</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splenic abscess</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Congestive heart failure</a:t>
                      </a:r>
                      <a:r>
                        <a:rPr lang="ar" sz="1000">
                          <a:solidFill>
                            <a:schemeClr val="dk1"/>
                          </a:solidFill>
                          <a:latin typeface="Mada"/>
                          <a:ea typeface="Mada"/>
                          <a:cs typeface="Mada"/>
                          <a:sym typeface="Mada"/>
                        </a:rPr>
                        <a:t> caused by valvular </a:t>
                      </a:r>
                      <a:r>
                        <a:rPr lang="ar" sz="1000">
                          <a:solidFill>
                            <a:schemeClr val="dk1"/>
                          </a:solidFill>
                          <a:latin typeface="Mada"/>
                          <a:ea typeface="Mada"/>
                          <a:cs typeface="Mada"/>
                          <a:sym typeface="Mada"/>
                        </a:rPr>
                        <a:t>insufficiency</a:t>
                      </a:r>
                      <a:r>
                        <a:rPr lang="ar" sz="1000">
                          <a:solidFill>
                            <a:schemeClr val="dk1"/>
                          </a:solidFill>
                          <a:latin typeface="Mada"/>
                          <a:ea typeface="Mada"/>
                          <a:cs typeface="Mada"/>
                          <a:sym typeface="Mada"/>
                        </a:rPr>
                        <a:t>, and </a:t>
                      </a:r>
                      <a:r>
                        <a:rPr b="1" lang="ar" sz="1000">
                          <a:solidFill>
                            <a:schemeClr val="dk1"/>
                          </a:solidFill>
                          <a:latin typeface="Mada"/>
                          <a:ea typeface="Mada"/>
                          <a:cs typeface="Mada"/>
                          <a:sym typeface="Mada"/>
                        </a:rPr>
                        <a:t>glomerulonephritis</a:t>
                      </a:r>
                      <a:r>
                        <a:rPr lang="ar"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396200">
                <a:tc gridSpan="3">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Treatment</a:t>
                      </a:r>
                      <a:endParaRPr b="1" sz="1200">
                        <a:solidFill>
                          <a:srgbClr val="9C254D"/>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5E9ED"/>
                    </a:solidFill>
                  </a:tcPr>
                </a:tc>
                <a:tc hMerge="1"/>
                <a:tc hMerge="1"/>
              </a:tr>
            </a:tbl>
          </a:graphicData>
        </a:graphic>
      </p:graphicFrame>
      <p:graphicFrame>
        <p:nvGraphicFramePr>
          <p:cNvPr id="384" name="Google Shape;384;p34"/>
          <p:cNvGraphicFramePr/>
          <p:nvPr/>
        </p:nvGraphicFramePr>
        <p:xfrm>
          <a:off x="185750" y="8182163"/>
          <a:ext cx="3000000" cy="3000000"/>
        </p:xfrm>
        <a:graphic>
          <a:graphicData uri="http://schemas.openxmlformats.org/drawingml/2006/table">
            <a:tbl>
              <a:tblPr>
                <a:noFill/>
                <a:tableStyleId>{121ACFA2-4097-4B6F-8C34-C8E1E550DA42}</a:tableStyleId>
              </a:tblPr>
              <a:tblGrid>
                <a:gridCol w="3298300"/>
                <a:gridCol w="3969925"/>
              </a:tblGrid>
              <a:tr h="463650">
                <a:tc>
                  <a:txBody>
                    <a:bodyPr/>
                    <a:lstStyle/>
                    <a:p>
                      <a:pPr indent="-228600" lvl="0" marL="457200" rtl="0" algn="ctr">
                        <a:spcBef>
                          <a:spcPts val="0"/>
                        </a:spcBef>
                        <a:spcAft>
                          <a:spcPts val="0"/>
                        </a:spcAft>
                        <a:buNone/>
                      </a:pPr>
                      <a:r>
                        <a:rPr b="1" lang="ar" sz="1300">
                          <a:solidFill>
                            <a:srgbClr val="9C254D"/>
                          </a:solidFill>
                          <a:latin typeface="Mada"/>
                          <a:ea typeface="Mada"/>
                          <a:cs typeface="Mada"/>
                          <a:sym typeface="Mada"/>
                        </a:rPr>
                        <a:t>Staphylococcus</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Strep. viridans or bovis</a:t>
                      </a:r>
                      <a:endParaRPr b="1" sz="1300">
                        <a:solidFill>
                          <a:srgbClr val="9C254D"/>
                        </a:solidFill>
                        <a:latin typeface="Mada"/>
                        <a:ea typeface="Mada"/>
                        <a:cs typeface="Mada"/>
                        <a:sym typeface="Mada"/>
                      </a:endParaRPr>
                    </a:p>
                  </a:txBody>
                  <a:tcPr marT="91425" marB="91425" marR="91425" marL="91425" anchor="ctr">
                    <a:solidFill>
                      <a:srgbClr val="F3F3F3"/>
                    </a:solidFill>
                  </a:tcPr>
                </a:tc>
              </a:tr>
              <a:tr h="1697925">
                <a:tc>
                  <a:txBody>
                    <a:bodyPr/>
                    <a:lstStyle/>
                    <a:p>
                      <a:pPr indent="0" lvl="0" marL="0" rtl="0" algn="l">
                        <a:spcBef>
                          <a:spcPts val="0"/>
                        </a:spcBef>
                        <a:spcAft>
                          <a:spcPts val="0"/>
                        </a:spcAft>
                        <a:buNone/>
                      </a:pPr>
                      <a:r>
                        <a:rPr b="1" lang="ar" sz="1000">
                          <a:solidFill>
                            <a:srgbClr val="9C254D"/>
                          </a:solidFill>
                          <a:latin typeface="Mada"/>
                          <a:ea typeface="Mada"/>
                          <a:cs typeface="Mada"/>
                          <a:sym typeface="Mada"/>
                        </a:rPr>
                        <a:t>Native valve</a:t>
                      </a:r>
                      <a:endParaRPr b="1" sz="1000">
                        <a:solidFill>
                          <a:srgbClr val="9C254D"/>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rgbClr val="9C254D"/>
                          </a:solidFill>
                          <a:latin typeface="Mada"/>
                          <a:ea typeface="Mada"/>
                          <a:cs typeface="Mada"/>
                          <a:sym typeface="Mada"/>
                        </a:rPr>
                        <a:t>MSSA: </a:t>
                      </a:r>
                      <a:r>
                        <a:rPr b="1" lang="ar" sz="1000">
                          <a:solidFill>
                            <a:schemeClr val="dk1"/>
                          </a:solidFill>
                          <a:latin typeface="Mada"/>
                          <a:ea typeface="Mada"/>
                          <a:cs typeface="Mada"/>
                          <a:sym typeface="Mada"/>
                        </a:rPr>
                        <a:t>Flucloxacillin</a:t>
                      </a:r>
                      <a:r>
                        <a:rPr lang="ar"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rgbClr val="9C254D"/>
                          </a:solidFill>
                          <a:latin typeface="Mada"/>
                          <a:ea typeface="Mada"/>
                          <a:cs typeface="Mada"/>
                          <a:sym typeface="Mada"/>
                        </a:rPr>
                        <a:t>MRSA &amp; Penicillin allergic Pts:</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Vancomycin</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rgbClr val="9C254D"/>
                          </a:solidFill>
                          <a:latin typeface="Mada"/>
                          <a:ea typeface="Mada"/>
                          <a:cs typeface="Mada"/>
                          <a:sym typeface="Mada"/>
                        </a:rPr>
                        <a:t>Prosthetic valve</a:t>
                      </a:r>
                      <a:endParaRPr b="1" sz="1000">
                        <a:solidFill>
                          <a:srgbClr val="9C254D"/>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rgbClr val="9C254D"/>
                          </a:solidFill>
                          <a:latin typeface="Mada"/>
                          <a:ea typeface="Mada"/>
                          <a:cs typeface="Mada"/>
                          <a:sym typeface="Mada"/>
                        </a:rPr>
                        <a:t>MSSA:</a:t>
                      </a:r>
                      <a:r>
                        <a:rPr b="1" lang="ar" sz="1000">
                          <a:solidFill>
                            <a:schemeClr val="dk1"/>
                          </a:solidFill>
                          <a:latin typeface="Mada"/>
                          <a:ea typeface="Mada"/>
                          <a:cs typeface="Mada"/>
                          <a:sym typeface="Mada"/>
                        </a:rPr>
                        <a:t> Flucloxacillin </a:t>
                      </a:r>
                      <a:r>
                        <a:rPr b="1" i="1" lang="ar" sz="1000" u="sng">
                          <a:solidFill>
                            <a:schemeClr val="dk1"/>
                          </a:solidFill>
                          <a:latin typeface="Mada"/>
                          <a:ea typeface="Mada"/>
                          <a:cs typeface="Mada"/>
                          <a:sym typeface="Mada"/>
                        </a:rPr>
                        <a:t>with</a:t>
                      </a:r>
                      <a:r>
                        <a:rPr b="1" lang="ar" sz="1000">
                          <a:solidFill>
                            <a:schemeClr val="dk1"/>
                          </a:solidFill>
                          <a:latin typeface="Mada"/>
                          <a:ea typeface="Mada"/>
                          <a:cs typeface="Mada"/>
                          <a:sym typeface="Mada"/>
                        </a:rPr>
                        <a:t> gentamicin and rifampicin</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rgbClr val="9C254D"/>
                          </a:solidFill>
                          <a:latin typeface="Mada"/>
                          <a:ea typeface="Mada"/>
                          <a:cs typeface="Mada"/>
                          <a:sym typeface="Mada"/>
                        </a:rPr>
                        <a:t>MRSA &amp; Penicillin allergic Pts:</a:t>
                      </a:r>
                      <a:r>
                        <a:rPr b="1" lang="ar" sz="1000">
                          <a:solidFill>
                            <a:schemeClr val="dk1"/>
                          </a:solidFill>
                          <a:latin typeface="Mada"/>
                          <a:ea typeface="Mada"/>
                          <a:cs typeface="Mada"/>
                          <a:sym typeface="Mada"/>
                        </a:rPr>
                        <a:t> Vancomycin, </a:t>
                      </a:r>
                      <a:r>
                        <a:rPr b="1" i="1" lang="ar" sz="1000" u="sng">
                          <a:solidFill>
                            <a:schemeClr val="dk1"/>
                          </a:solidFill>
                          <a:latin typeface="Mada"/>
                          <a:ea typeface="Mada"/>
                          <a:cs typeface="Mada"/>
                          <a:sym typeface="Mada"/>
                        </a:rPr>
                        <a:t>with</a:t>
                      </a:r>
                      <a:r>
                        <a:rPr b="1" lang="ar" sz="1000">
                          <a:solidFill>
                            <a:schemeClr val="dk1"/>
                          </a:solidFill>
                          <a:latin typeface="Mada"/>
                          <a:ea typeface="Mada"/>
                          <a:cs typeface="Mada"/>
                          <a:sym typeface="Mada"/>
                        </a:rPr>
                        <a:t> gentamicin and rifampicin</a:t>
                      </a:r>
                      <a:endParaRPr b="1" sz="1000">
                        <a:solidFill>
                          <a:schemeClr val="dk1"/>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ar" sz="1000">
                          <a:solidFill>
                            <a:srgbClr val="9C254D"/>
                          </a:solidFill>
                          <a:latin typeface="Mada"/>
                          <a:ea typeface="Mada"/>
                          <a:cs typeface="Mada"/>
                          <a:sym typeface="Mada"/>
                        </a:rPr>
                        <a:t>Penicillin susceptible:</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IV Ceftriaxone</a:t>
                      </a:r>
                      <a:r>
                        <a:rPr lang="ar" sz="1000">
                          <a:solidFill>
                            <a:schemeClr val="dk1"/>
                          </a:solidFill>
                          <a:latin typeface="Mada"/>
                          <a:ea typeface="Mada"/>
                          <a:cs typeface="Mada"/>
                          <a:sym typeface="Mada"/>
                        </a:rPr>
                        <a:t> once daily (third generation cephalosporin) </a:t>
                      </a:r>
                      <a:r>
                        <a:rPr b="1" i="1" lang="ar" sz="1000" u="sng">
                          <a:solidFill>
                            <a:schemeClr val="dk1"/>
                          </a:solidFill>
                          <a:latin typeface="Mada"/>
                          <a:ea typeface="Mada"/>
                          <a:cs typeface="Mada"/>
                          <a:sym typeface="Mada"/>
                        </a:rPr>
                        <a:t>OR</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IV penicillin G</a:t>
                      </a:r>
                      <a:r>
                        <a:rPr lang="ar" sz="1000">
                          <a:solidFill>
                            <a:schemeClr val="dk1"/>
                          </a:solidFill>
                          <a:latin typeface="Mada"/>
                          <a:ea typeface="Mada"/>
                          <a:cs typeface="Mada"/>
                          <a:sym typeface="Mada"/>
                        </a:rPr>
                        <a:t> </a:t>
                      </a:r>
                      <a:r>
                        <a:rPr b="1" i="1" lang="ar" sz="1000" u="sng">
                          <a:solidFill>
                            <a:schemeClr val="dk1"/>
                          </a:solidFill>
                          <a:latin typeface="Mada"/>
                          <a:ea typeface="Mada"/>
                          <a:cs typeface="Mada"/>
                          <a:sym typeface="Mada"/>
                        </a:rPr>
                        <a:t>OR</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IV amoxicillin</a:t>
                      </a:r>
                      <a:r>
                        <a:rPr lang="ar" sz="1000">
                          <a:solidFill>
                            <a:schemeClr val="dk1"/>
                          </a:solidFill>
                          <a:latin typeface="Mada"/>
                          <a:ea typeface="Mada"/>
                          <a:cs typeface="Mada"/>
                          <a:sym typeface="Mada"/>
                        </a:rPr>
                        <a:t> for 4 weeks ; </a:t>
                      </a:r>
                      <a:r>
                        <a:rPr b="1" i="1" lang="ar" sz="1000" u="sng">
                          <a:solidFill>
                            <a:schemeClr val="dk1"/>
                          </a:solidFill>
                          <a:latin typeface="Mada"/>
                          <a:ea typeface="Mada"/>
                          <a:cs typeface="Mada"/>
                          <a:sym typeface="Mada"/>
                        </a:rPr>
                        <a:t>OR</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Ceftriaxone</a:t>
                      </a:r>
                      <a:r>
                        <a:rPr lang="ar" sz="1000">
                          <a:solidFill>
                            <a:schemeClr val="dk1"/>
                          </a:solidFill>
                          <a:latin typeface="Mada"/>
                          <a:ea typeface="Mada"/>
                          <a:cs typeface="Mada"/>
                          <a:sym typeface="Mada"/>
                        </a:rPr>
                        <a:t> 2g for 2 weeks </a:t>
                      </a:r>
                      <a:r>
                        <a:rPr b="1" i="1" lang="ar" sz="1000" u="sng">
                          <a:solidFill>
                            <a:schemeClr val="dk1"/>
                          </a:solidFill>
                          <a:latin typeface="Mada"/>
                          <a:ea typeface="Mada"/>
                          <a:cs typeface="Mada"/>
                          <a:sym typeface="Mada"/>
                        </a:rPr>
                        <a:t>followed</a:t>
                      </a:r>
                      <a:r>
                        <a:rPr lang="ar" sz="1000">
                          <a:solidFill>
                            <a:schemeClr val="dk1"/>
                          </a:solidFill>
                          <a:latin typeface="Mada"/>
                          <a:ea typeface="Mada"/>
                          <a:cs typeface="Mada"/>
                          <a:sym typeface="Mada"/>
                        </a:rPr>
                        <a:t> by </a:t>
                      </a:r>
                      <a:r>
                        <a:rPr b="1" lang="ar" sz="1000">
                          <a:solidFill>
                            <a:schemeClr val="dk1"/>
                          </a:solidFill>
                          <a:latin typeface="Mada"/>
                          <a:ea typeface="Mada"/>
                          <a:cs typeface="Mada"/>
                          <a:sym typeface="Mada"/>
                        </a:rPr>
                        <a:t>oral amoxicillin</a:t>
                      </a:r>
                      <a:r>
                        <a:rPr lang="ar" sz="1000">
                          <a:solidFill>
                            <a:schemeClr val="dk1"/>
                          </a:solidFill>
                          <a:latin typeface="Mada"/>
                          <a:ea typeface="Mada"/>
                          <a:cs typeface="Mada"/>
                          <a:sym typeface="Mada"/>
                        </a:rPr>
                        <a:t> for 2 weeks.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In B-lactam allergic patients: </a:t>
                      </a:r>
                      <a:r>
                        <a:rPr b="1" lang="ar" sz="1000">
                          <a:solidFill>
                            <a:schemeClr val="dk1"/>
                          </a:solidFill>
                          <a:latin typeface="Mada"/>
                          <a:ea typeface="Mada"/>
                          <a:cs typeface="Mada"/>
                          <a:sym typeface="Mada"/>
                        </a:rPr>
                        <a:t>Vancomycin</a:t>
                      </a:r>
                      <a:r>
                        <a:rPr lang="ar"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rgbClr val="9C254D"/>
                          </a:solidFill>
                          <a:latin typeface="Mada"/>
                          <a:ea typeface="Mada"/>
                          <a:cs typeface="Mada"/>
                          <a:sym typeface="Mada"/>
                        </a:rPr>
                        <a:t>Penicillin resistant: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Ceftriaxone</a:t>
                      </a:r>
                      <a:r>
                        <a:rPr lang="ar" sz="1000">
                          <a:solidFill>
                            <a:schemeClr val="dk1"/>
                          </a:solidFill>
                          <a:latin typeface="Mada"/>
                          <a:ea typeface="Mada"/>
                          <a:cs typeface="Mada"/>
                          <a:sym typeface="Mada"/>
                        </a:rPr>
                        <a:t> </a:t>
                      </a:r>
                      <a:r>
                        <a:rPr b="1" i="1" lang="ar" sz="1000" u="sng">
                          <a:solidFill>
                            <a:schemeClr val="dk1"/>
                          </a:solidFill>
                          <a:latin typeface="Mada"/>
                          <a:ea typeface="Mada"/>
                          <a:cs typeface="Mada"/>
                          <a:sym typeface="Mada"/>
                        </a:rPr>
                        <a:t>with</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Gentamicin</a:t>
                      </a:r>
                      <a:r>
                        <a:rPr lang="ar" sz="1000">
                          <a:solidFill>
                            <a:schemeClr val="dk1"/>
                          </a:solidFill>
                          <a:latin typeface="Mada"/>
                          <a:ea typeface="Mada"/>
                          <a:cs typeface="Mada"/>
                          <a:sym typeface="Mada"/>
                        </a:rPr>
                        <a:t> </a:t>
                      </a:r>
                      <a:r>
                        <a:rPr b="1" i="1" lang="ar" sz="1000" u="sng">
                          <a:solidFill>
                            <a:schemeClr val="dk1"/>
                          </a:solidFill>
                          <a:latin typeface="Mada"/>
                          <a:ea typeface="Mada"/>
                          <a:cs typeface="Mada"/>
                          <a:sym typeface="Mada"/>
                        </a:rPr>
                        <a:t>OR</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Penicillin G</a:t>
                      </a:r>
                      <a:r>
                        <a:rPr lang="ar" sz="1000">
                          <a:solidFill>
                            <a:schemeClr val="dk1"/>
                          </a:solidFill>
                          <a:latin typeface="Mada"/>
                          <a:ea typeface="Mada"/>
                          <a:cs typeface="Mada"/>
                          <a:sym typeface="Mada"/>
                        </a:rPr>
                        <a:t> </a:t>
                      </a:r>
                      <a:r>
                        <a:rPr b="1" i="1" lang="ar" sz="1000" u="sng">
                          <a:solidFill>
                            <a:schemeClr val="dk1"/>
                          </a:solidFill>
                          <a:latin typeface="Mada"/>
                          <a:ea typeface="Mada"/>
                          <a:cs typeface="Mada"/>
                          <a:sym typeface="Mada"/>
                        </a:rPr>
                        <a:t>OR</a:t>
                      </a:r>
                      <a:r>
                        <a:rPr lang="ar" sz="1000">
                          <a:solidFill>
                            <a:schemeClr val="dk1"/>
                          </a:solidFill>
                          <a:latin typeface="Mada"/>
                          <a:ea typeface="Mada"/>
                          <a:cs typeface="Mada"/>
                          <a:sym typeface="Mada"/>
                        </a:rPr>
                        <a:t> </a:t>
                      </a:r>
                      <a:r>
                        <a:rPr b="1" lang="ar" sz="1000">
                          <a:solidFill>
                            <a:schemeClr val="dk1"/>
                          </a:solidFill>
                          <a:latin typeface="Mada"/>
                          <a:ea typeface="Mada"/>
                          <a:cs typeface="Mada"/>
                          <a:sym typeface="Mada"/>
                        </a:rPr>
                        <a:t>Amoxicillin</a:t>
                      </a:r>
                      <a:r>
                        <a:rPr lang="ar"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In B-lactam allergic patients: </a:t>
                      </a:r>
                      <a:r>
                        <a:rPr b="1" lang="ar" sz="1000">
                          <a:solidFill>
                            <a:schemeClr val="dk1"/>
                          </a:solidFill>
                          <a:latin typeface="Mada"/>
                          <a:ea typeface="Mada"/>
                          <a:cs typeface="Mada"/>
                          <a:sym typeface="Mada"/>
                        </a:rPr>
                        <a:t>Vancomycin </a:t>
                      </a:r>
                      <a:r>
                        <a:rPr b="1" i="1" lang="ar" sz="1000" u="sng">
                          <a:solidFill>
                            <a:schemeClr val="dk1"/>
                          </a:solidFill>
                          <a:latin typeface="Mada"/>
                          <a:ea typeface="Mada"/>
                          <a:cs typeface="Mada"/>
                          <a:sym typeface="Mada"/>
                        </a:rPr>
                        <a:t>with</a:t>
                      </a:r>
                      <a:r>
                        <a:rPr b="1" lang="ar" sz="1000">
                          <a:solidFill>
                            <a:schemeClr val="dk1"/>
                          </a:solidFill>
                          <a:latin typeface="Mada"/>
                          <a:ea typeface="Mada"/>
                          <a:cs typeface="Mada"/>
                          <a:sym typeface="Mada"/>
                        </a:rPr>
                        <a:t> Gentamicin</a:t>
                      </a:r>
                      <a:endParaRPr b="1" sz="1000">
                        <a:solidFill>
                          <a:schemeClr val="dk1"/>
                        </a:solidFill>
                        <a:latin typeface="Mada"/>
                        <a:ea typeface="Mada"/>
                        <a:cs typeface="Mada"/>
                        <a:sym typeface="Mada"/>
                      </a:endParaRPr>
                    </a:p>
                  </a:txBody>
                  <a:tcPr marT="91425" marB="91425" marR="91425" marL="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5"/>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Q1:C | Q2:B | Q3:A | Q4:C | Q5:D</a:t>
            </a:r>
            <a:endParaRPr sz="1200">
              <a:solidFill>
                <a:srgbClr val="FFFFFF"/>
              </a:solidFill>
              <a:latin typeface="Cabin"/>
              <a:ea typeface="Cabin"/>
              <a:cs typeface="Cabin"/>
              <a:sym typeface="Cabin"/>
            </a:endParaRPr>
          </a:p>
        </p:txBody>
      </p:sp>
      <p:sp>
        <p:nvSpPr>
          <p:cNvPr id="390" name="Google Shape;390;p35"/>
          <p:cNvSpPr txBox="1"/>
          <p:nvPr/>
        </p:nvSpPr>
        <p:spPr>
          <a:xfrm>
            <a:off x="362150" y="1051950"/>
            <a:ext cx="6846300" cy="88401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Q1: </a:t>
            </a:r>
            <a:r>
              <a:rPr b="1" lang="ar" sz="1200">
                <a:solidFill>
                  <a:schemeClr val="accent1"/>
                </a:solidFill>
                <a:latin typeface="Mada"/>
                <a:ea typeface="Mada"/>
                <a:cs typeface="Mada"/>
                <a:sym typeface="Mada"/>
              </a:rPr>
              <a:t>A 68-year-old man is hospitalized with Streptococcus bovis endocarditis of the mitral valve and recovers completely with appropriate therapy. Which of the following is the most important next step?</a:t>
            </a:r>
            <a:r>
              <a:rPr lang="ar" sz="1200">
                <a:solidFill>
                  <a:schemeClr val="dk1"/>
                </a:solidFill>
                <a:latin typeface="Mada"/>
                <a:ea typeface="Mada"/>
                <a:cs typeface="Mada"/>
                <a:sym typeface="Mada"/>
              </a:rPr>
              <a:t>			</a:t>
            </a:r>
            <a:br>
              <a:rPr lang="ar" sz="1200">
                <a:solidFill>
                  <a:schemeClr val="dk1"/>
                </a:solidFill>
                <a:latin typeface="Mada"/>
                <a:ea typeface="Mada"/>
                <a:cs typeface="Mada"/>
                <a:sym typeface="Mada"/>
              </a:rPr>
            </a:br>
            <a:r>
              <a:rPr lang="ar" sz="1000">
                <a:solidFill>
                  <a:schemeClr val="dk1"/>
                </a:solidFill>
                <a:latin typeface="Mada"/>
                <a:ea typeface="Mada"/>
                <a:cs typeface="Mada"/>
                <a:sym typeface="Mada"/>
              </a:rPr>
              <a:t>A- Good dental hygiene and proper denture fitting to prevent reinfection of damaged heart valves from oral flora.</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Repeat echocardiography in 6 weeks to ensure the vegetations have resolved.</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Colonoscopy to look for mucosal lesions.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Mitral valve replacement to prevent systemic emboli such as cerebral infarction.</a:t>
            </a:r>
            <a:endParaRPr b="1" sz="12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Q2: </a:t>
            </a:r>
            <a:r>
              <a:rPr b="1" lang="ar" sz="1200">
                <a:solidFill>
                  <a:schemeClr val="accent1"/>
                </a:solidFill>
                <a:latin typeface="Mada"/>
                <a:ea typeface="Mada"/>
                <a:cs typeface="Mada"/>
                <a:sym typeface="Mada"/>
              </a:rPr>
              <a:t>A 24-year-old intravenous drug user is admitted with 4 weeks of fever. He has three blood cultures positive with Candida spp and suddenly develops a cold blue toe. Which of the following is the appropriate next step?</a:t>
            </a:r>
            <a:r>
              <a:rPr lang="ar" sz="1200">
                <a:solidFill>
                  <a:schemeClr val="dk1"/>
                </a:solidFill>
              </a:rPr>
              <a:t>		</a:t>
            </a:r>
            <a:endParaRPr sz="1200">
              <a:solidFill>
                <a:schemeClr val="dk1"/>
              </a:solidFill>
            </a:endParaRPr>
          </a:p>
          <a:p>
            <a:pPr indent="0" lvl="0" marL="0" rtl="0" algn="just">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Repeat echocardiography to see if the large aortic vegetation previously seen has now embolized.</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Cardiovascular surgery consultation for aortic valve replacement.			</a:t>
            </a:r>
            <a:br>
              <a:rPr lang="ar" sz="1000">
                <a:solidFill>
                  <a:schemeClr val="dk1"/>
                </a:solidFill>
                <a:latin typeface="Mada"/>
                <a:ea typeface="Mada"/>
                <a:cs typeface="Mada"/>
                <a:sym typeface="Mada"/>
              </a:rPr>
            </a:br>
            <a:r>
              <a:rPr lang="ar" sz="1000">
                <a:solidFill>
                  <a:schemeClr val="dk1"/>
                </a:solidFill>
                <a:latin typeface="Mada"/>
                <a:ea typeface="Mada"/>
                <a:cs typeface="Mada"/>
                <a:sym typeface="Mada"/>
              </a:rPr>
              <a:t>C- Aortic angiography to evaluate for a mycotic aneurysm, which may be embolizing.	</a:t>
            </a:r>
            <a:br>
              <a:rPr lang="ar" sz="1000">
                <a:solidFill>
                  <a:schemeClr val="dk1"/>
                </a:solidFill>
                <a:latin typeface="Mada"/>
                <a:ea typeface="Mada"/>
                <a:cs typeface="Mada"/>
                <a:sym typeface="Mada"/>
              </a:rPr>
            </a:br>
            <a:r>
              <a:rPr lang="ar" sz="1000">
                <a:solidFill>
                  <a:schemeClr val="dk1"/>
                </a:solidFill>
                <a:latin typeface="Mada"/>
                <a:ea typeface="Mada"/>
                <a:cs typeface="Mada"/>
                <a:sym typeface="Mada"/>
              </a:rPr>
              <a:t>D- Switch from fluconazole to amphotericin B. </a:t>
            </a:r>
            <a:br>
              <a:rPr lang="ar" sz="1200">
                <a:solidFill>
                  <a:schemeClr val="dk1"/>
                </a:solidFill>
              </a:rPr>
            </a:br>
            <a:endParaRPr b="1" sz="12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Q3: </a:t>
            </a:r>
            <a:r>
              <a:rPr b="1" lang="ar" sz="1200">
                <a:solidFill>
                  <a:schemeClr val="accent1"/>
                </a:solidFill>
                <a:latin typeface="Mada"/>
                <a:ea typeface="Mada"/>
                <a:cs typeface="Mada"/>
                <a:sym typeface="Mada"/>
              </a:rPr>
              <a:t>A 25-year-old woman presents to the emergency department with fever and back pain. he patient has been using intravenous heroin for the past few years; she had one prior episode of soft tissue abscess after injection but no other illnesses in the past. She now complains of 2 weeks of fevers, sweats, muscle aches, and some low back pain. On examination she is tachycardic, diaphoretic, febrile (102°F), and ill appearing. Cardiac examination reveals a new systolic murmur. Blood is drawn for basic laboratory findings and blood cultures (two sets). Given her ill appearance, the admitting physician decides to start empiric antibiotics for the most likely pathogens immediately. The best empiric antibiotic regimen for this patient is:</a:t>
            </a:r>
            <a:endParaRPr b="1" sz="12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Vancomycin + Gentamicin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Vancomycin + gentamicin + rifampin</a:t>
            </a:r>
            <a:br>
              <a:rPr lang="ar" sz="1000">
                <a:solidFill>
                  <a:schemeClr val="dk1"/>
                </a:solidFill>
                <a:latin typeface="Mada"/>
                <a:ea typeface="Mada"/>
                <a:cs typeface="Mada"/>
                <a:sym typeface="Mada"/>
              </a:rPr>
            </a:br>
            <a:r>
              <a:rPr lang="ar" sz="1000">
                <a:solidFill>
                  <a:schemeClr val="dk1"/>
                </a:solidFill>
                <a:latin typeface="Mada"/>
                <a:ea typeface="Mada"/>
                <a:cs typeface="Mada"/>
                <a:sym typeface="Mada"/>
              </a:rPr>
              <a:t>C- Vancomycin + caspofungin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Ampicillin + gentamicin </a:t>
            </a:r>
            <a:endParaRPr sz="10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98678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Q4: </a:t>
            </a:r>
            <a:r>
              <a:rPr b="1" lang="ar" sz="1200">
                <a:solidFill>
                  <a:schemeClr val="accent1"/>
                </a:solidFill>
                <a:latin typeface="Mada"/>
                <a:ea typeface="Mada"/>
                <a:cs typeface="Mada"/>
                <a:sym typeface="Mada"/>
              </a:rPr>
              <a:t>A 32-year-old woman presents with fever. She has a salient medical history of intravenous drug abuse. On examination, her temperature is 102°F. She has a grade 2 of 6 diastolic blowing murmur at the base. here are splinter hemorrhages in the nails. Blood cultures grow methicillin-sensitive Staphylococcus aureus (MSSA). An electrocardiogram reveals normal sinus rhythm. A transthoracic echocardiogram reveals moderate aortic regurgitation and an 8-mm vegetation on the aortic valve. She is hospitalized for evaluation and treatment and is initiated on nafcillin. On hospital day 3, her fevers persist. An electrocardiogram demonstrates a prolonged PR interval with periods of Mobitz II AV block. What is the next step in diagnosis?</a:t>
            </a:r>
            <a:endParaRPr sz="1300">
              <a:solidFill>
                <a:schemeClr val="dk1"/>
              </a:solidFill>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Electrophysiologic testing</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Brain MRI</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Transesophageal echocardiogram</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Request blood cultures to be incubated for 14 days.</a:t>
            </a:r>
            <a:endParaRPr b="1" sz="12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990000"/>
                </a:solidFill>
                <a:latin typeface="Mada"/>
                <a:ea typeface="Mada"/>
                <a:cs typeface="Mada"/>
                <a:sym typeface="Mada"/>
              </a:rPr>
              <a:t>Q5: </a:t>
            </a:r>
            <a:r>
              <a:rPr b="1" lang="ar" sz="1200">
                <a:solidFill>
                  <a:schemeClr val="accent1"/>
                </a:solidFill>
                <a:latin typeface="Mada"/>
                <a:ea typeface="Mada"/>
                <a:cs typeface="Mada"/>
                <a:sym typeface="Mada"/>
              </a:rPr>
              <a:t>A 90-year-old man presents to accident and emergency with a 2-week history of fevers, lethargy and night sweats. He has recently had crowns fitted at the dentists. He has a past medical history of hypertension, gout and type 2 diabetes mellitus. On examination his temperature is 39°C, his pulse is 120bpm and splinter haemorrhages are seen in the nails. On auscultation of the heart a pansystolic murmur is audible. A diagnosis of endocarditis is suspected and blood cultures are taken. What organism is most likely to be grown?                         </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Staphylococcus aureus	</a:t>
            </a:r>
            <a:br>
              <a:rPr lang="ar" sz="1000">
                <a:solidFill>
                  <a:schemeClr val="dk1"/>
                </a:solidFill>
                <a:latin typeface="Mada"/>
                <a:ea typeface="Mada"/>
                <a:cs typeface="Mada"/>
                <a:sym typeface="Mada"/>
              </a:rPr>
            </a:br>
            <a:r>
              <a:rPr lang="ar" sz="1000">
                <a:solidFill>
                  <a:schemeClr val="dk1"/>
                </a:solidFill>
                <a:latin typeface="Mada"/>
                <a:ea typeface="Mada"/>
                <a:cs typeface="Mada"/>
                <a:sym typeface="Mada"/>
              </a:rPr>
              <a:t>B- Actinobacillus</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Enterococcus faecalis</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Streptococcus viridans </a:t>
            </a:r>
            <a:endParaRPr sz="1600">
              <a:latin typeface="Mada"/>
              <a:ea typeface="Mada"/>
              <a:cs typeface="Mada"/>
              <a:sym typeface="Mada"/>
            </a:endParaRPr>
          </a:p>
        </p:txBody>
      </p:sp>
      <p:sp>
        <p:nvSpPr>
          <p:cNvPr id="391" name="Google Shape;391;p35">
            <a:hlinkClick r:id="rId3"/>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pic>
        <p:nvPicPr>
          <p:cNvPr id="392" name="Google Shape;392;p35"/>
          <p:cNvPicPr preferRelativeResize="0"/>
          <p:nvPr/>
        </p:nvPicPr>
        <p:blipFill>
          <a:blip r:embed="rId4">
            <a:alphaModFix/>
          </a:blip>
          <a:stretch>
            <a:fillRect/>
          </a:stretch>
        </p:blipFill>
        <p:spPr>
          <a:xfrm>
            <a:off x="5755003" y="10430983"/>
            <a:ext cx="108516" cy="133125"/>
          </a:xfrm>
          <a:prstGeom prst="rect">
            <a:avLst/>
          </a:prstGeom>
          <a:noFill/>
          <a:ln>
            <a:noFill/>
          </a:ln>
        </p:spPr>
      </p:pic>
      <p:sp>
        <p:nvSpPr>
          <p:cNvPr id="393" name="Google Shape;393;p35">
            <a:hlinkClick r:id="rId5"/>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t>
            </a:r>
            <a:r>
              <a:rPr b="1" lang="ar" sz="700" u="sng">
                <a:solidFill>
                  <a:srgbClr val="FFFFFF"/>
                </a:solidFill>
                <a:latin typeface="Mada"/>
                <a:ea typeface="Mada"/>
                <a:cs typeface="Mada"/>
                <a:sym typeface="Mada"/>
                <a:hlinkClick r:id="rId6">
                  <a:extLst>
                    <a:ext uri="{A12FA001-AC4F-418D-AE19-62706E023703}">
                      <ahyp:hlinkClr val="tx"/>
                    </a:ext>
                  </a:extLst>
                </a:hlinkClick>
              </a:rPr>
              <a:t>Answers Explanation File! </a:t>
            </a:r>
            <a:endParaRPr b="1" sz="700" u="sng">
              <a:solidFill>
                <a:srgbClr val="FFFFFF"/>
              </a:solidFill>
              <a:latin typeface="Mada"/>
              <a:ea typeface="Mada"/>
              <a:cs typeface="Mada"/>
              <a:sym typeface="Mada"/>
            </a:endParaRPr>
          </a:p>
        </p:txBody>
      </p:sp>
      <p:sp>
        <p:nvSpPr>
          <p:cNvPr id="394" name="Google Shape;394;p35"/>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 name="Google Shape;395;p35"/>
          <p:cNvPicPr preferRelativeResize="0"/>
          <p:nvPr/>
        </p:nvPicPr>
        <p:blipFill>
          <a:blip r:embed="rId4">
            <a:alphaModFix/>
          </a:blip>
          <a:stretch>
            <a:fillRect/>
          </a:stretch>
        </p:blipFill>
        <p:spPr>
          <a:xfrm>
            <a:off x="5755003" y="10430983"/>
            <a:ext cx="108516" cy="133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grpSp>
        <p:nvGrpSpPr>
          <p:cNvPr id="400" name="Google Shape;400;p36"/>
          <p:cNvGrpSpPr/>
          <p:nvPr/>
        </p:nvGrpSpPr>
        <p:grpSpPr>
          <a:xfrm>
            <a:off x="-1679310" y="5750031"/>
            <a:ext cx="10343669" cy="4602603"/>
            <a:chOff x="-1557559" y="5606217"/>
            <a:chExt cx="10384167" cy="4605366"/>
          </a:xfrm>
        </p:grpSpPr>
        <p:sp>
          <p:nvSpPr>
            <p:cNvPr id="401" name="Google Shape;401;p36"/>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02" name="Google Shape;402;p36"/>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03" name="Google Shape;403;p36"/>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04" name="Google Shape;404;p36"/>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405" name="Google Shape;405;p36"/>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406" name="Google Shape;406;p36"/>
            <p:cNvGrpSpPr/>
            <p:nvPr/>
          </p:nvGrpSpPr>
          <p:grpSpPr>
            <a:xfrm>
              <a:off x="1656025" y="8761125"/>
              <a:ext cx="4020900" cy="998700"/>
              <a:chOff x="1656025" y="8761125"/>
              <a:chExt cx="4020900" cy="998700"/>
            </a:xfrm>
          </p:grpSpPr>
          <p:sp>
            <p:nvSpPr>
              <p:cNvPr id="407" name="Google Shape;407;p36"/>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408" name="Google Shape;408;p36">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409" name="Google Shape;409;p36"/>
          <p:cNvGrpSpPr/>
          <p:nvPr/>
        </p:nvGrpSpPr>
        <p:grpSpPr>
          <a:xfrm>
            <a:off x="-1767602" y="-1291949"/>
            <a:ext cx="10641954" cy="8822290"/>
            <a:chOff x="-1774523" y="-1292725"/>
            <a:chExt cx="10683620" cy="8827587"/>
          </a:xfrm>
        </p:grpSpPr>
        <p:sp>
          <p:nvSpPr>
            <p:cNvPr id="410" name="Google Shape;410;p36"/>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11" name="Google Shape;411;p36"/>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412" name="Google Shape;412;p36"/>
            <p:cNvGrpSpPr/>
            <p:nvPr/>
          </p:nvGrpSpPr>
          <p:grpSpPr>
            <a:xfrm>
              <a:off x="6233909" y="4499366"/>
              <a:ext cx="294716" cy="273655"/>
              <a:chOff x="4786297" y="2980907"/>
              <a:chExt cx="189564" cy="189564"/>
            </a:xfrm>
          </p:grpSpPr>
          <p:sp>
            <p:nvSpPr>
              <p:cNvPr id="413" name="Google Shape;413;p36"/>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14" name="Google Shape;414;p36"/>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15" name="Google Shape;415;p36"/>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16" name="Google Shape;416;p36"/>
            <p:cNvGrpSpPr/>
            <p:nvPr/>
          </p:nvGrpSpPr>
          <p:grpSpPr>
            <a:xfrm>
              <a:off x="6730897" y="2553643"/>
              <a:ext cx="323310" cy="273663"/>
              <a:chOff x="5099945" y="1562040"/>
              <a:chExt cx="215986" cy="196894"/>
            </a:xfrm>
          </p:grpSpPr>
          <p:sp>
            <p:nvSpPr>
              <p:cNvPr id="417" name="Google Shape;417;p36"/>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18" name="Google Shape;418;p36"/>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19" name="Google Shape;419;p36"/>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20" name="Google Shape;420;p36"/>
            <p:cNvGrpSpPr/>
            <p:nvPr/>
          </p:nvGrpSpPr>
          <p:grpSpPr>
            <a:xfrm>
              <a:off x="5510564" y="5207134"/>
              <a:ext cx="460558" cy="192901"/>
              <a:chOff x="5427392" y="3652956"/>
              <a:chExt cx="296236" cy="133625"/>
            </a:xfrm>
          </p:grpSpPr>
          <p:sp>
            <p:nvSpPr>
              <p:cNvPr id="421" name="Google Shape;421;p36"/>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2" name="Google Shape;422;p36"/>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3" name="Google Shape;423;p36"/>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24" name="Google Shape;424;p36"/>
            <p:cNvGrpSpPr/>
            <p:nvPr/>
          </p:nvGrpSpPr>
          <p:grpSpPr>
            <a:xfrm>
              <a:off x="7200498" y="2639841"/>
              <a:ext cx="271715" cy="241528"/>
              <a:chOff x="7456777" y="1936895"/>
              <a:chExt cx="174770" cy="167309"/>
            </a:xfrm>
          </p:grpSpPr>
          <p:sp>
            <p:nvSpPr>
              <p:cNvPr id="425" name="Google Shape;425;p36"/>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6" name="Google Shape;426;p36"/>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7" name="Google Shape;427;p36"/>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28" name="Google Shape;428;p36"/>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29" name="Google Shape;429;p36"/>
            <p:cNvGrpSpPr/>
            <p:nvPr/>
          </p:nvGrpSpPr>
          <p:grpSpPr>
            <a:xfrm>
              <a:off x="6187636" y="5036716"/>
              <a:ext cx="265989" cy="241390"/>
              <a:chOff x="3923092" y="3421606"/>
              <a:chExt cx="171087" cy="167214"/>
            </a:xfrm>
          </p:grpSpPr>
          <p:sp>
            <p:nvSpPr>
              <p:cNvPr id="430" name="Google Shape;430;p36"/>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1" name="Google Shape;431;p36"/>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2" name="Google Shape;432;p36"/>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3" name="Google Shape;433;p36"/>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34" name="Google Shape;434;p36"/>
            <p:cNvGrpSpPr/>
            <p:nvPr/>
          </p:nvGrpSpPr>
          <p:grpSpPr>
            <a:xfrm>
              <a:off x="5801382" y="4601754"/>
              <a:ext cx="120088" cy="295337"/>
              <a:chOff x="6689991" y="3974566"/>
              <a:chExt cx="77242" cy="204583"/>
            </a:xfrm>
          </p:grpSpPr>
          <p:sp>
            <p:nvSpPr>
              <p:cNvPr id="435" name="Google Shape;435;p36"/>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6" name="Google Shape;436;p36"/>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7" name="Google Shape;437;p36"/>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38" name="Google Shape;438;p36"/>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39" name="Google Shape;439;p36"/>
            <p:cNvGrpSpPr/>
            <p:nvPr/>
          </p:nvGrpSpPr>
          <p:grpSpPr>
            <a:xfrm>
              <a:off x="5193184" y="5104648"/>
              <a:ext cx="120038" cy="295379"/>
              <a:chOff x="4308549" y="4159596"/>
              <a:chExt cx="77210" cy="204613"/>
            </a:xfrm>
          </p:grpSpPr>
          <p:sp>
            <p:nvSpPr>
              <p:cNvPr id="440" name="Google Shape;440;p36"/>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1" name="Google Shape;441;p36"/>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2" name="Google Shape;442;p36"/>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3" name="Google Shape;443;p36"/>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44" name="Google Shape;444;p36"/>
            <p:cNvGrpSpPr/>
            <p:nvPr/>
          </p:nvGrpSpPr>
          <p:grpSpPr>
            <a:xfrm>
              <a:off x="6630902" y="3487361"/>
              <a:ext cx="265720" cy="232428"/>
              <a:chOff x="4366946" y="1834186"/>
              <a:chExt cx="177537" cy="173778"/>
            </a:xfrm>
          </p:grpSpPr>
          <p:sp>
            <p:nvSpPr>
              <p:cNvPr id="445" name="Google Shape;445;p36"/>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6" name="Google Shape;446;p36"/>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7" name="Google Shape;447;p36"/>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48" name="Google Shape;448;p36"/>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49" name="Google Shape;449;p36"/>
            <p:cNvGrpSpPr/>
            <p:nvPr/>
          </p:nvGrpSpPr>
          <p:grpSpPr>
            <a:xfrm>
              <a:off x="6693933" y="4917802"/>
              <a:ext cx="271715" cy="241530"/>
              <a:chOff x="7373945" y="2491538"/>
              <a:chExt cx="174770" cy="167311"/>
            </a:xfrm>
          </p:grpSpPr>
          <p:sp>
            <p:nvSpPr>
              <p:cNvPr id="450" name="Google Shape;450;p36"/>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1" name="Google Shape;451;p36"/>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2" name="Google Shape;452;p36"/>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3" name="Google Shape;453;p36"/>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54" name="Google Shape;454;p36"/>
            <p:cNvGrpSpPr/>
            <p:nvPr/>
          </p:nvGrpSpPr>
          <p:grpSpPr>
            <a:xfrm>
              <a:off x="7109737" y="3130115"/>
              <a:ext cx="120088" cy="295337"/>
              <a:chOff x="7089311" y="1211098"/>
              <a:chExt cx="77242" cy="204583"/>
            </a:xfrm>
          </p:grpSpPr>
          <p:sp>
            <p:nvSpPr>
              <p:cNvPr id="455" name="Google Shape;455;p36"/>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6" name="Google Shape;456;p36"/>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7" name="Google Shape;457;p36"/>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8" name="Google Shape;458;p36"/>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59" name="Google Shape;459;p36"/>
            <p:cNvGrpSpPr/>
            <p:nvPr/>
          </p:nvGrpSpPr>
          <p:grpSpPr>
            <a:xfrm>
              <a:off x="6390144" y="3813442"/>
              <a:ext cx="1082091" cy="1072938"/>
              <a:chOff x="4332233" y="3324392"/>
              <a:chExt cx="1191206" cy="1180090"/>
            </a:xfrm>
          </p:grpSpPr>
          <p:sp>
            <p:nvSpPr>
              <p:cNvPr id="460" name="Google Shape;460;p36"/>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1" name="Google Shape;461;p36"/>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2" name="Google Shape;462;p36"/>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3" name="Google Shape;463;p36"/>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4" name="Google Shape;464;p36"/>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5" name="Google Shape;465;p36"/>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6" name="Google Shape;466;p36"/>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7" name="Google Shape;467;p36"/>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8" name="Google Shape;468;p36"/>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9" name="Google Shape;469;p36"/>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0" name="Google Shape;470;p36"/>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1" name="Google Shape;471;p36"/>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2" name="Google Shape;472;p36"/>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3" name="Google Shape;473;p36"/>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4" name="Google Shape;474;p36"/>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5" name="Google Shape;475;p36"/>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6" name="Google Shape;476;p36"/>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7" name="Google Shape;477;p36"/>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8" name="Google Shape;478;p36"/>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9" name="Google Shape;479;p36"/>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0" name="Google Shape;480;p36"/>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1" name="Google Shape;481;p36"/>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2" name="Google Shape;482;p36"/>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483" name="Google Shape;483;p36"/>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4" name="Google Shape;484;p36"/>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5" name="Google Shape;485;p36"/>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86" name="Google Shape;486;p36"/>
            <p:cNvGrpSpPr/>
            <p:nvPr/>
          </p:nvGrpSpPr>
          <p:grpSpPr>
            <a:xfrm>
              <a:off x="7002589" y="3756903"/>
              <a:ext cx="460558" cy="192901"/>
              <a:chOff x="5427392" y="3652956"/>
              <a:chExt cx="296236" cy="133625"/>
            </a:xfrm>
          </p:grpSpPr>
          <p:sp>
            <p:nvSpPr>
              <p:cNvPr id="487" name="Google Shape;487;p36"/>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8" name="Google Shape;488;p36"/>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9" name="Google Shape;489;p36"/>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490" name="Google Shape;490;p36"/>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rgbClr val="741B47"/>
                </a:solidFill>
                <a:latin typeface="Mada"/>
                <a:ea typeface="Mada"/>
                <a:cs typeface="Mada"/>
                <a:sym typeface="Mada"/>
              </a:rPr>
              <a:t>THANKS!!</a:t>
            </a:r>
            <a:endParaRPr b="1" sz="6000">
              <a:solidFill>
                <a:srgbClr val="741B47"/>
              </a:solidFill>
              <a:latin typeface="Mada"/>
              <a:ea typeface="Mada"/>
              <a:cs typeface="Mada"/>
              <a:sym typeface="Mada"/>
            </a:endParaRPr>
          </a:p>
        </p:txBody>
      </p:sp>
      <p:grpSp>
        <p:nvGrpSpPr>
          <p:cNvPr id="491" name="Google Shape;491;p36"/>
          <p:cNvGrpSpPr/>
          <p:nvPr/>
        </p:nvGrpSpPr>
        <p:grpSpPr>
          <a:xfrm>
            <a:off x="795934" y="1783429"/>
            <a:ext cx="6516287" cy="2990193"/>
            <a:chOff x="799050" y="1818937"/>
            <a:chExt cx="6541800" cy="2991988"/>
          </a:xfrm>
        </p:grpSpPr>
        <p:sp>
          <p:nvSpPr>
            <p:cNvPr id="492" name="Google Shape;492;p36"/>
            <p:cNvSpPr txBox="1"/>
            <p:nvPr/>
          </p:nvSpPr>
          <p:spPr>
            <a:xfrm>
              <a:off x="799050" y="1818937"/>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493" name="Google Shape;493;p36"/>
            <p:cNvSpPr txBox="1"/>
            <p:nvPr/>
          </p:nvSpPr>
          <p:spPr>
            <a:xfrm>
              <a:off x="2266950" y="2498794"/>
              <a:ext cx="3026100" cy="911100"/>
            </a:xfrm>
            <a:prstGeom prst="rect">
              <a:avLst/>
            </a:prstGeom>
            <a:noFill/>
            <a:ln>
              <a:noFill/>
            </a:ln>
          </p:spPr>
          <p:txBody>
            <a:bodyPr anchorCtr="0" anchor="t" bIns="91175" lIns="91175" spcFirstLastPara="1" rIns="91175" wrap="square" tIns="91175">
              <a:noAutofit/>
            </a:bodyPr>
            <a:lstStyle/>
            <a:p>
              <a:pPr indent="0" lvl="0" marL="457200" rtl="0" algn="ctr">
                <a:spcBef>
                  <a:spcPts val="0"/>
                </a:spcBef>
                <a:spcAft>
                  <a:spcPts val="0"/>
                </a:spcAft>
                <a:buNone/>
              </a:pPr>
              <a:r>
                <a:rPr b="1" lang="ar" sz="2100">
                  <a:latin typeface="Mada"/>
                  <a:ea typeface="Mada"/>
                  <a:cs typeface="Mada"/>
                  <a:sym typeface="Mada"/>
                </a:rPr>
                <a:t>Mashal AbaAlkhail</a:t>
              </a:r>
              <a:endParaRPr b="1" sz="2100">
                <a:latin typeface="Mada"/>
                <a:ea typeface="Mada"/>
                <a:cs typeface="Mada"/>
                <a:sym typeface="Mada"/>
              </a:endParaRPr>
            </a:p>
          </p:txBody>
        </p:sp>
        <p:sp>
          <p:nvSpPr>
            <p:cNvPr id="494" name="Google Shape;494;p36"/>
            <p:cNvSpPr txBox="1"/>
            <p:nvPr/>
          </p:nvSpPr>
          <p:spPr>
            <a:xfrm>
              <a:off x="1518900" y="3227697"/>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495" name="Google Shape;495;p36"/>
            <p:cNvSpPr txBox="1"/>
            <p:nvPr/>
          </p:nvSpPr>
          <p:spPr>
            <a:xfrm>
              <a:off x="2266950" y="3899825"/>
              <a:ext cx="3026100" cy="911100"/>
            </a:xfrm>
            <a:prstGeom prst="rect">
              <a:avLst/>
            </a:prstGeom>
            <a:noFill/>
            <a:ln>
              <a:noFill/>
            </a:ln>
          </p:spPr>
          <p:txBody>
            <a:bodyPr anchorCtr="0" anchor="t" bIns="91175" lIns="91175" spcFirstLastPara="1" rIns="91175" wrap="square" tIns="91175">
              <a:noAutofit/>
            </a:bodyPr>
            <a:lstStyle/>
            <a:p>
              <a:pPr indent="-355600" lvl="0" marL="457200" rtl="0" algn="ctr">
                <a:spcBef>
                  <a:spcPts val="0"/>
                </a:spcBef>
                <a:spcAft>
                  <a:spcPts val="0"/>
                </a:spcAft>
                <a:buSzPts val="2000"/>
                <a:buFont typeface="Mada"/>
                <a:buChar char="-"/>
              </a:pPr>
              <a:r>
                <a:rPr b="1" lang="ar" sz="2000">
                  <a:solidFill>
                    <a:schemeClr val="dk1"/>
                  </a:solidFill>
                  <a:latin typeface="Mada"/>
                  <a:ea typeface="Mada"/>
                  <a:cs typeface="Mada"/>
                  <a:sym typeface="Mada"/>
                </a:rPr>
                <a:t>Raghad AlKhashan</a:t>
              </a:r>
              <a:endParaRPr b="1" sz="2000">
                <a:latin typeface="Mada"/>
                <a:ea typeface="Mada"/>
                <a:cs typeface="Mada"/>
                <a:sym typeface="Mada"/>
              </a:endParaRPr>
            </a:p>
            <a:p>
              <a:pPr indent="-355600" lvl="0" marL="457200" rtl="0" algn="ctr">
                <a:spcBef>
                  <a:spcPts val="0"/>
                </a:spcBef>
                <a:spcAft>
                  <a:spcPts val="0"/>
                </a:spcAft>
                <a:buSzPts val="2000"/>
                <a:buFont typeface="Mada"/>
                <a:buChar char="-"/>
              </a:pPr>
              <a:r>
                <a:rPr b="1" lang="ar" sz="2000">
                  <a:latin typeface="Mada"/>
                  <a:ea typeface="Mada"/>
                  <a:cs typeface="Mada"/>
                  <a:sym typeface="Mada"/>
                </a:rPr>
                <a:t>Mohaned Makkawi</a:t>
              </a:r>
              <a:endParaRPr b="1" sz="2000">
                <a:latin typeface="Mada"/>
                <a:ea typeface="Mada"/>
                <a:cs typeface="Mada"/>
                <a:sym typeface="Mada"/>
              </a:endParaRPr>
            </a:p>
          </p:txBody>
        </p:sp>
      </p:grpSp>
      <p:grpSp>
        <p:nvGrpSpPr>
          <p:cNvPr id="496" name="Google Shape;496;p36"/>
          <p:cNvGrpSpPr/>
          <p:nvPr/>
        </p:nvGrpSpPr>
        <p:grpSpPr>
          <a:xfrm>
            <a:off x="257081" y="3968927"/>
            <a:ext cx="1127457" cy="1357168"/>
            <a:chOff x="876055" y="2338940"/>
            <a:chExt cx="862498" cy="998652"/>
          </a:xfrm>
        </p:grpSpPr>
        <p:grpSp>
          <p:nvGrpSpPr>
            <p:cNvPr id="497" name="Google Shape;497;p36"/>
            <p:cNvGrpSpPr/>
            <p:nvPr/>
          </p:nvGrpSpPr>
          <p:grpSpPr>
            <a:xfrm>
              <a:off x="876055" y="2338940"/>
              <a:ext cx="431131" cy="998652"/>
              <a:chOff x="6094678" y="3600952"/>
              <a:chExt cx="431131" cy="998652"/>
            </a:xfrm>
          </p:grpSpPr>
          <p:sp>
            <p:nvSpPr>
              <p:cNvPr id="498" name="Google Shape;498;p36"/>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9" name="Google Shape;499;p36"/>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0" name="Google Shape;500;p36"/>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1" name="Google Shape;501;p36"/>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2" name="Google Shape;502;p36"/>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3" name="Google Shape;503;p36"/>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4" name="Google Shape;504;p36"/>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5" name="Google Shape;505;p36"/>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6" name="Google Shape;506;p36"/>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7" name="Google Shape;507;p36"/>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8" name="Google Shape;508;p36"/>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9" name="Google Shape;509;p36"/>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0" name="Google Shape;510;p36"/>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1" name="Google Shape;511;p36"/>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2" name="Google Shape;512;p36"/>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3" name="Google Shape;513;p36"/>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4" name="Google Shape;514;p36"/>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15" name="Google Shape;515;p36"/>
            <p:cNvGrpSpPr/>
            <p:nvPr/>
          </p:nvGrpSpPr>
          <p:grpSpPr>
            <a:xfrm>
              <a:off x="1396606" y="2521080"/>
              <a:ext cx="341947" cy="634395"/>
              <a:chOff x="5257252" y="2296731"/>
              <a:chExt cx="543549" cy="1048934"/>
            </a:xfrm>
          </p:grpSpPr>
          <p:sp>
            <p:nvSpPr>
              <p:cNvPr id="516" name="Google Shape;516;p36"/>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17" name="Google Shape;517;p36"/>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8" name="Google Shape;518;p36"/>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9" name="Google Shape;519;p36"/>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0" name="Google Shape;520;p36"/>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1" name="Google Shape;521;p36"/>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2" name="Google Shape;522;p36"/>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3" name="Google Shape;523;p36"/>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4" name="Google Shape;524;p36"/>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5" name="Google Shape;525;p36"/>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6" name="Google Shape;526;p36"/>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7" name="Google Shape;527;p36"/>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8" name="Google Shape;528;p36"/>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9" name="Google Shape;529;p36"/>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0" name="Google Shape;530;p36"/>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1" name="Google Shape;531;p36"/>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2" name="Google Shape;532;p36"/>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3" name="Google Shape;533;p36"/>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4" name="Google Shape;534;p36"/>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5" name="Google Shape;535;p36"/>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6" name="Google Shape;536;p36"/>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7" name="Google Shape;537;p36"/>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8" name="Google Shape;538;p36"/>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9" name="Google Shape;539;p36"/>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0" name="Google Shape;540;p36"/>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1" name="Google Shape;541;p36"/>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2" name="Google Shape;542;p36"/>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3" name="Google Shape;543;p36"/>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4" name="Google Shape;544;p36"/>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5" name="Google Shape;545;p36"/>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6" name="Google Shape;546;p36"/>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47" name="Google Shape;547;p36"/>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8" name="Google Shape;548;p36"/>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9" name="Google Shape;549;p36"/>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0" name="Google Shape;550;p36"/>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1" name="Google Shape;551;p36"/>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2" name="Google Shape;552;p36"/>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3" name="Google Shape;553;p36"/>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4" name="Google Shape;554;p36"/>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5" name="Google Shape;555;p36"/>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56" name="Google Shape;556;p36"/>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7" name="Google Shape;557;p36"/>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8" name="Google Shape;558;p36"/>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9" name="Google Shape;559;p36"/>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0" name="Google Shape;560;p36"/>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1" name="Google Shape;561;p36"/>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2" name="Google Shape;562;p36"/>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3" name="Google Shape;563;p36"/>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4" name="Google Shape;564;p36"/>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5" name="Google Shape;565;p36"/>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6" name="Google Shape;566;p36"/>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7" name="Google Shape;567;p36"/>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8" name="Google Shape;568;p36"/>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9" name="Google Shape;569;p36"/>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0" name="Google Shape;570;p36"/>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1" name="Google Shape;571;p36"/>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2" name="Google Shape;572;p36"/>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3" name="Google Shape;573;p36"/>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4" name="Google Shape;574;p36"/>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5" name="Google Shape;575;p36"/>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6" name="Google Shape;576;p36"/>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7" name="Google Shape;577;p36"/>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8" name="Google Shape;578;p36"/>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79" name="Google Shape;579;p36"/>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0" name="Google Shape;580;p36"/>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1" name="Google Shape;581;p36"/>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07" name="Google Shape;107;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Introduction to IE</a:t>
            </a:r>
            <a:endParaRPr sz="2600">
              <a:latin typeface="Mada Black"/>
              <a:ea typeface="Mada Black"/>
              <a:cs typeface="Mada Black"/>
              <a:sym typeface="Mada Black"/>
            </a:endParaRPr>
          </a:p>
        </p:txBody>
      </p:sp>
      <p:cxnSp>
        <p:nvCxnSpPr>
          <p:cNvPr id="108" name="Google Shape;108;p23"/>
          <p:cNvCxnSpPr>
            <a:stCxn id="109" idx="3"/>
            <a:endCxn id="109" idx="3"/>
          </p:cNvCxnSpPr>
          <p:nvPr/>
        </p:nvCxnSpPr>
        <p:spPr>
          <a:xfrm>
            <a:off x="10869200" y="7482013"/>
            <a:ext cx="0" cy="0"/>
          </a:xfrm>
          <a:prstGeom prst="straightConnector1">
            <a:avLst/>
          </a:prstGeom>
          <a:noFill/>
          <a:ln cap="flat" cmpd="sng" w="9525">
            <a:solidFill>
              <a:schemeClr val="dk2"/>
            </a:solidFill>
            <a:prstDash val="solid"/>
            <a:round/>
            <a:headEnd len="med" w="med" type="none"/>
            <a:tailEnd len="med" w="med" type="none"/>
          </a:ln>
        </p:spPr>
      </p:cxnSp>
      <p:sp>
        <p:nvSpPr>
          <p:cNvPr id="110" name="Google Shape;110;p23"/>
          <p:cNvSpPr txBox="1"/>
          <p:nvPr/>
        </p:nvSpPr>
        <p:spPr>
          <a:xfrm>
            <a:off x="161775" y="8974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What’s Infective Endocarditis (IE)?</a:t>
            </a:r>
            <a:endParaRPr b="1" sz="2200">
              <a:highlight>
                <a:srgbClr val="F5E9ED"/>
              </a:highlight>
              <a:latin typeface="Mada"/>
              <a:ea typeface="Mada"/>
              <a:cs typeface="Mada"/>
              <a:sym typeface="Mada"/>
            </a:endParaRPr>
          </a:p>
        </p:txBody>
      </p:sp>
      <p:sp>
        <p:nvSpPr>
          <p:cNvPr id="111" name="Google Shape;111;p23"/>
          <p:cNvSpPr txBox="1"/>
          <p:nvPr/>
        </p:nvSpPr>
        <p:spPr>
          <a:xfrm>
            <a:off x="430300" y="1367275"/>
            <a:ext cx="6608400" cy="1212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Infective Endocarditis is an </a:t>
            </a:r>
            <a:r>
              <a:rPr b="1" lang="ar" sz="1200">
                <a:solidFill>
                  <a:schemeClr val="dk1"/>
                </a:solidFill>
                <a:latin typeface="Mada"/>
                <a:ea typeface="Mada"/>
                <a:cs typeface="Mada"/>
                <a:sym typeface="Mada"/>
              </a:rPr>
              <a:t>infection of the endocardial surface of the heart</a:t>
            </a:r>
            <a:r>
              <a:rPr lang="ar" sz="1200">
                <a:solidFill>
                  <a:schemeClr val="dk1"/>
                </a:solidFill>
                <a:latin typeface="Mada"/>
                <a:ea typeface="Mada"/>
                <a:cs typeface="Mada"/>
                <a:sym typeface="Mada"/>
              </a:rPr>
              <a:t>, which may include; one or more heart valves (native or prosthetic), Chordae tendineae , a septal defect </a:t>
            </a:r>
            <a:r>
              <a:rPr lang="ar" sz="1200">
                <a:solidFill>
                  <a:srgbClr val="6AA84F"/>
                </a:solidFill>
                <a:latin typeface="Mada"/>
                <a:ea typeface="Mada"/>
                <a:cs typeface="Mada"/>
                <a:sym typeface="Mada"/>
              </a:rPr>
              <a:t>(e.g. ASD, VSD), </a:t>
            </a:r>
            <a:r>
              <a:rPr lang="ar" sz="1200">
                <a:solidFill>
                  <a:schemeClr val="dk1"/>
                </a:solidFill>
                <a:latin typeface="Mada"/>
                <a:ea typeface="Mada"/>
                <a:cs typeface="Mada"/>
                <a:sym typeface="Mada"/>
              </a:rPr>
              <a:t>AV shunt, </a:t>
            </a:r>
            <a:r>
              <a:rPr lang="ar" sz="1200">
                <a:solidFill>
                  <a:srgbClr val="A64D79"/>
                </a:solidFill>
                <a:latin typeface="Mada"/>
                <a:ea typeface="Mada"/>
                <a:cs typeface="Mada"/>
                <a:sym typeface="Mada"/>
              </a:rPr>
              <a:t>Mural endocardium</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(IE can extend to all layers of the heart)</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IE develops most commonly on the mitral valve</a:t>
            </a:r>
            <a:r>
              <a:rPr lang="ar" sz="1200">
                <a:solidFill>
                  <a:schemeClr val="dk1"/>
                </a:solidFill>
                <a:latin typeface="Mada"/>
                <a:ea typeface="Mada"/>
                <a:cs typeface="Mada"/>
                <a:sym typeface="Mada"/>
              </a:rPr>
              <a:t>, followed by the aortic valve, combined mitral &amp; aortic valve, </a:t>
            </a:r>
            <a:r>
              <a:rPr b="1" lang="ar" sz="1200">
                <a:solidFill>
                  <a:schemeClr val="dk1"/>
                </a:solidFill>
                <a:latin typeface="Mada"/>
                <a:ea typeface="Mada"/>
                <a:cs typeface="Mada"/>
                <a:sym typeface="Mada"/>
              </a:rPr>
              <a:t>tricuspid valve </a:t>
            </a:r>
            <a:r>
              <a:rPr lang="ar" sz="1200">
                <a:solidFill>
                  <a:srgbClr val="6AA84F"/>
                </a:solidFill>
                <a:latin typeface="Mada"/>
                <a:ea typeface="Mada"/>
                <a:cs typeface="Mada"/>
                <a:sym typeface="Mada"/>
              </a:rPr>
              <a:t>(especially In IVDU)</a:t>
            </a:r>
            <a:r>
              <a:rPr lang="ar" sz="1200">
                <a:solidFill>
                  <a:schemeClr val="dk1"/>
                </a:solidFill>
                <a:latin typeface="Mada"/>
                <a:ea typeface="Mada"/>
                <a:cs typeface="Mada"/>
                <a:sym typeface="Mada"/>
              </a:rPr>
              <a:t> &amp; rarely, the pulmonic valve.</a:t>
            </a:r>
            <a:endParaRPr b="1" sz="1200">
              <a:solidFill>
                <a:schemeClr val="dk1"/>
              </a:solidFill>
              <a:latin typeface="Mada"/>
              <a:ea typeface="Mada"/>
              <a:cs typeface="Mada"/>
              <a:sym typeface="Mada"/>
            </a:endParaRPr>
          </a:p>
        </p:txBody>
      </p:sp>
      <p:sp>
        <p:nvSpPr>
          <p:cNvPr id="112" name="Google Shape;112;p23"/>
          <p:cNvSpPr txBox="1"/>
          <p:nvPr/>
        </p:nvSpPr>
        <p:spPr>
          <a:xfrm>
            <a:off x="161775" y="447050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Pathogenesis of IE</a:t>
            </a:r>
            <a:endParaRPr b="1" sz="2200">
              <a:highlight>
                <a:srgbClr val="F5E9ED"/>
              </a:highlight>
              <a:latin typeface="Mada"/>
              <a:ea typeface="Mada"/>
              <a:cs typeface="Mada"/>
              <a:sym typeface="Mada"/>
            </a:endParaRPr>
          </a:p>
        </p:txBody>
      </p:sp>
      <p:grpSp>
        <p:nvGrpSpPr>
          <p:cNvPr id="113" name="Google Shape;113;p23"/>
          <p:cNvGrpSpPr/>
          <p:nvPr/>
        </p:nvGrpSpPr>
        <p:grpSpPr>
          <a:xfrm rot="10800000">
            <a:off x="350261" y="5641548"/>
            <a:ext cx="3416094" cy="1738368"/>
            <a:chOff x="735226" y="4050810"/>
            <a:chExt cx="2108700" cy="1890352"/>
          </a:xfrm>
        </p:grpSpPr>
        <p:sp>
          <p:nvSpPr>
            <p:cNvPr id="114" name="Google Shape;114;p23"/>
            <p:cNvSpPr/>
            <p:nvPr/>
          </p:nvSpPr>
          <p:spPr>
            <a:xfrm rot="-5400000">
              <a:off x="1501450" y="4096560"/>
              <a:ext cx="576000" cy="484500"/>
            </a:xfrm>
            <a:prstGeom prst="rightArrow">
              <a:avLst>
                <a:gd fmla="val 50000" name="adj1"/>
                <a:gd fmla="val 54388" name="adj2"/>
              </a:avLst>
            </a:prstGeom>
            <a:solidFill>
              <a:srgbClr val="F5E9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15" name="Google Shape;115;p23"/>
            <p:cNvSpPr/>
            <p:nvPr/>
          </p:nvSpPr>
          <p:spPr>
            <a:xfrm>
              <a:off x="735226" y="4422262"/>
              <a:ext cx="2108700" cy="1518900"/>
            </a:xfrm>
            <a:prstGeom prst="roundRect">
              <a:avLst>
                <a:gd fmla="val 16667" name="adj"/>
              </a:avLst>
            </a:prstGeom>
            <a:solidFill>
              <a:srgbClr val="FFFFFF"/>
            </a:solidFill>
            <a:ln cap="flat" cmpd="sng" w="63500">
              <a:solidFill>
                <a:srgbClr val="F5E9E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16" name="Google Shape;116;p23"/>
          <p:cNvGrpSpPr/>
          <p:nvPr/>
        </p:nvGrpSpPr>
        <p:grpSpPr>
          <a:xfrm>
            <a:off x="350676" y="5748087"/>
            <a:ext cx="3415069" cy="848974"/>
            <a:chOff x="3305542" y="1715063"/>
            <a:chExt cx="1467900" cy="923199"/>
          </a:xfrm>
        </p:grpSpPr>
        <p:sp>
          <p:nvSpPr>
            <p:cNvPr id="117" name="Google Shape;117;p23"/>
            <p:cNvSpPr txBox="1"/>
            <p:nvPr/>
          </p:nvSpPr>
          <p:spPr>
            <a:xfrm>
              <a:off x="3305542" y="1715063"/>
              <a:ext cx="1467900" cy="27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Endothelial damage</a:t>
              </a:r>
              <a:endParaRPr b="1" i="0" sz="1000" u="none" cap="none" strike="noStrike">
                <a:solidFill>
                  <a:srgbClr val="9C254D"/>
                </a:solidFill>
                <a:latin typeface="Exo"/>
                <a:ea typeface="Exo"/>
                <a:cs typeface="Exo"/>
                <a:sym typeface="Exo"/>
              </a:endParaRPr>
            </a:p>
          </p:txBody>
        </p:sp>
        <p:sp>
          <p:nvSpPr>
            <p:cNvPr id="118" name="Google Shape;118;p23"/>
            <p:cNvSpPr txBox="1"/>
            <p:nvPr/>
          </p:nvSpPr>
          <p:spPr>
            <a:xfrm>
              <a:off x="3305542" y="1992062"/>
              <a:ext cx="1467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Caused by </a:t>
              </a:r>
              <a:r>
                <a:rPr b="1" lang="ar" sz="1100">
                  <a:solidFill>
                    <a:srgbClr val="CC0000"/>
                  </a:solidFill>
                  <a:latin typeface="Mada"/>
                  <a:ea typeface="Mada"/>
                  <a:cs typeface="Mada"/>
                  <a:sym typeface="Mada"/>
                </a:rPr>
                <a:t>turbulent blood flow</a:t>
              </a:r>
              <a:r>
                <a:rPr lang="ar" sz="1100">
                  <a:solidFill>
                    <a:schemeClr val="dk1"/>
                  </a:solidFill>
                  <a:latin typeface="Mada"/>
                  <a:ea typeface="Mada"/>
                  <a:cs typeface="Mada"/>
                  <a:sym typeface="Mada"/>
                </a:rPr>
                <a:t> produced by either a congenital or acquired heart disease. This flow can be from a high to a low pressure chamber</a:t>
              </a:r>
              <a:r>
                <a:rPr baseline="30000" lang="ar" sz="1100">
                  <a:solidFill>
                    <a:schemeClr val="dk1"/>
                  </a:solidFill>
                  <a:latin typeface="Mada"/>
                  <a:ea typeface="Mada"/>
                  <a:cs typeface="Mada"/>
                  <a:sym typeface="Mada"/>
                </a:rPr>
                <a:t>2</a:t>
              </a:r>
              <a:r>
                <a:rPr lang="ar" sz="1100">
                  <a:solidFill>
                    <a:schemeClr val="dk1"/>
                  </a:solidFill>
                  <a:latin typeface="Mada"/>
                  <a:ea typeface="Mada"/>
                  <a:cs typeface="Mada"/>
                  <a:sym typeface="Mada"/>
                </a:rPr>
                <a:t>, High velocity jet or across a narrowed orifice </a:t>
              </a:r>
              <a:r>
                <a:rPr lang="ar" sz="1100">
                  <a:solidFill>
                    <a:srgbClr val="6AA84F"/>
                  </a:solidFill>
                  <a:latin typeface="Mada"/>
                  <a:ea typeface="Mada"/>
                  <a:cs typeface="Mada"/>
                  <a:sym typeface="Mada"/>
                </a:rPr>
                <a:t>(e.g. Aortic stenosis, Mitral stenosis)</a:t>
              </a:r>
              <a:r>
                <a:rPr lang="ar" sz="1100">
                  <a:solidFill>
                    <a:schemeClr val="dk1"/>
                  </a:solidFill>
                  <a:latin typeface="Mada"/>
                  <a:ea typeface="Mada"/>
                  <a:cs typeface="Mada"/>
                  <a:sym typeface="Mada"/>
                </a:rPr>
                <a:t> which traumatizes the endothelium.</a:t>
              </a:r>
              <a:endParaRPr sz="1100">
                <a:solidFill>
                  <a:schemeClr val="dk1"/>
                </a:solidFill>
                <a:latin typeface="Mada"/>
                <a:ea typeface="Mada"/>
                <a:cs typeface="Mada"/>
                <a:sym typeface="Mada"/>
              </a:endParaRPr>
            </a:p>
            <a:p>
              <a:pPr indent="0" lvl="0" marL="0" marR="0" rtl="0" algn="ctr">
                <a:spcBef>
                  <a:spcPts val="0"/>
                </a:spcBef>
                <a:spcAft>
                  <a:spcPts val="0"/>
                </a:spcAft>
                <a:buNone/>
              </a:pPr>
              <a:r>
                <a:t/>
              </a:r>
              <a:endParaRPr sz="1100">
                <a:solidFill>
                  <a:srgbClr val="3F3F3F"/>
                </a:solidFill>
                <a:latin typeface="Exo"/>
                <a:ea typeface="Exo"/>
                <a:cs typeface="Exo"/>
                <a:sym typeface="Exo"/>
              </a:endParaRPr>
            </a:p>
          </p:txBody>
        </p:sp>
      </p:grpSp>
      <p:cxnSp>
        <p:nvCxnSpPr>
          <p:cNvPr id="119" name="Google Shape;119;p23"/>
          <p:cNvCxnSpPr/>
          <p:nvPr/>
        </p:nvCxnSpPr>
        <p:spPr>
          <a:xfrm>
            <a:off x="49775" y="7554078"/>
            <a:ext cx="7460400" cy="0"/>
          </a:xfrm>
          <a:prstGeom prst="straightConnector1">
            <a:avLst/>
          </a:prstGeom>
          <a:noFill/>
          <a:ln cap="flat" cmpd="sng" w="63500">
            <a:solidFill>
              <a:srgbClr val="D9D9D9"/>
            </a:solidFill>
            <a:prstDash val="solid"/>
            <a:miter lim="800000"/>
            <a:headEnd len="med" w="med" type="oval"/>
            <a:tailEnd len="med" w="med" type="triangle"/>
          </a:ln>
        </p:spPr>
      </p:cxnSp>
      <p:sp>
        <p:nvSpPr>
          <p:cNvPr id="120" name="Google Shape;120;p23"/>
          <p:cNvSpPr txBox="1"/>
          <p:nvPr/>
        </p:nvSpPr>
        <p:spPr>
          <a:xfrm>
            <a:off x="1715697" y="7433713"/>
            <a:ext cx="616800" cy="262500"/>
          </a:xfrm>
          <a:prstGeom prst="rect">
            <a:avLst/>
          </a:prstGeom>
          <a:solidFill>
            <a:srgbClr val="F5E9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Exo"/>
                <a:ea typeface="Exo"/>
                <a:cs typeface="Exo"/>
                <a:sym typeface="Exo"/>
              </a:rPr>
              <a:t>01</a:t>
            </a:r>
            <a:endParaRPr b="1" i="0" sz="1600" u="none" cap="none" strike="noStrike">
              <a:solidFill>
                <a:srgbClr val="FFFFFF"/>
              </a:solidFill>
              <a:latin typeface="Exo"/>
              <a:ea typeface="Exo"/>
              <a:cs typeface="Exo"/>
              <a:sym typeface="Exo"/>
            </a:endParaRPr>
          </a:p>
        </p:txBody>
      </p:sp>
      <p:sp>
        <p:nvSpPr>
          <p:cNvPr id="121" name="Google Shape;121;p23"/>
          <p:cNvSpPr txBox="1"/>
          <p:nvPr/>
        </p:nvSpPr>
        <p:spPr>
          <a:xfrm>
            <a:off x="2982742" y="7433713"/>
            <a:ext cx="616800" cy="2625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Exo"/>
                <a:ea typeface="Exo"/>
                <a:cs typeface="Exo"/>
                <a:sym typeface="Exo"/>
              </a:rPr>
              <a:t>02</a:t>
            </a:r>
            <a:endParaRPr b="1" i="0" sz="1600" u="none" cap="none" strike="noStrike">
              <a:solidFill>
                <a:srgbClr val="FFFFFF"/>
              </a:solidFill>
              <a:latin typeface="Exo"/>
              <a:ea typeface="Exo"/>
              <a:cs typeface="Exo"/>
              <a:sym typeface="Exo"/>
            </a:endParaRPr>
          </a:p>
        </p:txBody>
      </p:sp>
      <p:sp>
        <p:nvSpPr>
          <p:cNvPr id="122" name="Google Shape;122;p23"/>
          <p:cNvSpPr txBox="1"/>
          <p:nvPr/>
        </p:nvSpPr>
        <p:spPr>
          <a:xfrm>
            <a:off x="5392787" y="7433713"/>
            <a:ext cx="616800" cy="262500"/>
          </a:xfrm>
          <a:prstGeom prst="rect">
            <a:avLst/>
          </a:prstGeom>
          <a:solidFill>
            <a:srgbClr val="B0517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Exo"/>
                <a:ea typeface="Exo"/>
                <a:cs typeface="Exo"/>
                <a:sym typeface="Exo"/>
              </a:rPr>
              <a:t>03</a:t>
            </a:r>
            <a:endParaRPr b="1" i="0" sz="1600" u="none" cap="none" strike="noStrike">
              <a:solidFill>
                <a:srgbClr val="FFFFFF"/>
              </a:solidFill>
              <a:latin typeface="Exo"/>
              <a:ea typeface="Exo"/>
              <a:cs typeface="Exo"/>
              <a:sym typeface="Exo"/>
            </a:endParaRPr>
          </a:p>
        </p:txBody>
      </p:sp>
      <p:grpSp>
        <p:nvGrpSpPr>
          <p:cNvPr id="123" name="Google Shape;123;p23"/>
          <p:cNvGrpSpPr/>
          <p:nvPr/>
        </p:nvGrpSpPr>
        <p:grpSpPr>
          <a:xfrm>
            <a:off x="609591" y="7739466"/>
            <a:ext cx="3214081" cy="1463174"/>
            <a:chOff x="3517708" y="4050810"/>
            <a:chExt cx="2108700" cy="1890650"/>
          </a:xfrm>
        </p:grpSpPr>
        <p:sp>
          <p:nvSpPr>
            <p:cNvPr id="124" name="Google Shape;124;p23"/>
            <p:cNvSpPr/>
            <p:nvPr/>
          </p:nvSpPr>
          <p:spPr>
            <a:xfrm rot="-5400000">
              <a:off x="4983842" y="4096560"/>
              <a:ext cx="576000" cy="484500"/>
            </a:xfrm>
            <a:prstGeom prst="rightArrow">
              <a:avLst>
                <a:gd fmla="val 50000" name="adj1"/>
                <a:gd fmla="val 54388" name="adj2"/>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25" name="Google Shape;125;p23"/>
            <p:cNvSpPr/>
            <p:nvPr/>
          </p:nvSpPr>
          <p:spPr>
            <a:xfrm>
              <a:off x="3517708" y="4422260"/>
              <a:ext cx="2108700" cy="1519200"/>
            </a:xfrm>
            <a:prstGeom prst="roundRect">
              <a:avLst>
                <a:gd fmla="val 16667" name="adj"/>
              </a:avLst>
            </a:prstGeom>
            <a:solidFill>
              <a:srgbClr val="FFFFFF"/>
            </a:solidFill>
            <a:ln cap="flat" cmpd="sng" w="635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26" name="Google Shape;126;p23"/>
          <p:cNvGrpSpPr/>
          <p:nvPr/>
        </p:nvGrpSpPr>
        <p:grpSpPr>
          <a:xfrm>
            <a:off x="687899" y="8121098"/>
            <a:ext cx="3108425" cy="714464"/>
            <a:chOff x="3305542" y="1715063"/>
            <a:chExt cx="1467900" cy="923199"/>
          </a:xfrm>
        </p:grpSpPr>
        <p:sp>
          <p:nvSpPr>
            <p:cNvPr id="127" name="Google Shape;127;p23"/>
            <p:cNvSpPr txBox="1"/>
            <p:nvPr/>
          </p:nvSpPr>
          <p:spPr>
            <a:xfrm>
              <a:off x="3305542" y="1715063"/>
              <a:ext cx="1467900" cy="27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100"/>
                <a:buNone/>
              </a:pPr>
              <a:r>
                <a:rPr b="1" lang="ar" sz="1200">
                  <a:solidFill>
                    <a:srgbClr val="9C254D"/>
                  </a:solidFill>
                  <a:latin typeface="Mada"/>
                  <a:ea typeface="Mada"/>
                  <a:cs typeface="Mada"/>
                  <a:sym typeface="Mada"/>
                </a:rPr>
                <a:t>Formation of NBTE</a:t>
              </a:r>
              <a:endParaRPr b="1" sz="1000">
                <a:solidFill>
                  <a:srgbClr val="9C254D"/>
                </a:solidFill>
                <a:latin typeface="Exo"/>
                <a:ea typeface="Exo"/>
                <a:cs typeface="Exo"/>
                <a:sym typeface="Exo"/>
              </a:endParaRPr>
            </a:p>
          </p:txBody>
        </p:sp>
        <p:sp>
          <p:nvSpPr>
            <p:cNvPr id="128" name="Google Shape;128;p23"/>
            <p:cNvSpPr txBox="1"/>
            <p:nvPr/>
          </p:nvSpPr>
          <p:spPr>
            <a:xfrm>
              <a:off x="3305542" y="1992062"/>
              <a:ext cx="1467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ar" sz="1100">
                  <a:solidFill>
                    <a:schemeClr val="dk1"/>
                  </a:solidFill>
                  <a:latin typeface="Mada"/>
                  <a:ea typeface="Mada"/>
                  <a:cs typeface="Mada"/>
                  <a:sym typeface="Mada"/>
                </a:rPr>
                <a:t>Endothelial damage creates a predisposition for </a:t>
              </a:r>
              <a:r>
                <a:rPr b="1" lang="ar" sz="1100">
                  <a:solidFill>
                    <a:schemeClr val="dk1"/>
                  </a:solidFill>
                  <a:latin typeface="Mada"/>
                  <a:ea typeface="Mada"/>
                  <a:cs typeface="Mada"/>
                  <a:sym typeface="Mada"/>
                </a:rPr>
                <a:t>deposition of platelets and fibrin</a:t>
              </a:r>
              <a:r>
                <a:rPr lang="ar" sz="1100">
                  <a:solidFill>
                    <a:schemeClr val="dk1"/>
                  </a:solidFill>
                  <a:latin typeface="Mada"/>
                  <a:ea typeface="Mada"/>
                  <a:cs typeface="Mada"/>
                  <a:sym typeface="Mada"/>
                </a:rPr>
                <a:t> on the surface of the endothelium, which results in </a:t>
              </a:r>
              <a:r>
                <a:rPr b="1" lang="ar" sz="1100">
                  <a:solidFill>
                    <a:srgbClr val="CC0000"/>
                  </a:solidFill>
                  <a:latin typeface="Mada"/>
                  <a:ea typeface="Mada"/>
                  <a:cs typeface="Mada"/>
                  <a:sym typeface="Mada"/>
                </a:rPr>
                <a:t>Nonbacterial Thrombotic Endocarditis (NBTE)</a:t>
              </a:r>
              <a:r>
                <a:rPr b="1" baseline="30000" lang="ar" sz="1100">
                  <a:solidFill>
                    <a:schemeClr val="dk1"/>
                  </a:solidFill>
                  <a:latin typeface="Mada"/>
                  <a:ea typeface="Mada"/>
                  <a:cs typeface="Mada"/>
                  <a:sym typeface="Mada"/>
                </a:rPr>
                <a:t>3</a:t>
              </a:r>
              <a:r>
                <a:rPr b="1" lang="ar" sz="1100">
                  <a:solidFill>
                    <a:schemeClr val="dk1"/>
                  </a:solidFill>
                  <a:latin typeface="Mada"/>
                  <a:ea typeface="Mada"/>
                  <a:cs typeface="Mada"/>
                  <a:sym typeface="Mada"/>
                </a:rPr>
                <a:t>.</a:t>
              </a:r>
              <a:r>
                <a:rPr lang="ar" sz="1100">
                  <a:solidFill>
                    <a:schemeClr val="dk1"/>
                  </a:solidFill>
                  <a:latin typeface="Mada"/>
                  <a:ea typeface="Mada"/>
                  <a:cs typeface="Mada"/>
                  <a:sym typeface="Mada"/>
                </a:rPr>
                <a:t> </a:t>
              </a:r>
              <a:endParaRPr sz="1100">
                <a:solidFill>
                  <a:srgbClr val="3F3F3F"/>
                </a:solidFill>
                <a:latin typeface="Exo"/>
                <a:ea typeface="Exo"/>
                <a:cs typeface="Exo"/>
                <a:sym typeface="Exo"/>
              </a:endParaRPr>
            </a:p>
          </p:txBody>
        </p:sp>
      </p:grpSp>
      <p:sp>
        <p:nvSpPr>
          <p:cNvPr id="129" name="Google Shape;129;p23"/>
          <p:cNvSpPr/>
          <p:nvPr/>
        </p:nvSpPr>
        <p:spPr>
          <a:xfrm rot="5400000">
            <a:off x="5536400" y="6899800"/>
            <a:ext cx="328200" cy="755100"/>
          </a:xfrm>
          <a:prstGeom prst="rightArrow">
            <a:avLst>
              <a:gd fmla="val 50000" name="adj1"/>
              <a:gd fmla="val 54388" name="adj2"/>
            </a:avLst>
          </a:prstGeom>
          <a:solidFill>
            <a:srgbClr val="B0517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30" name="Google Shape;130;p23"/>
          <p:cNvSpPr/>
          <p:nvPr/>
        </p:nvSpPr>
        <p:spPr>
          <a:xfrm rot="10800000">
            <a:off x="4057400" y="5482399"/>
            <a:ext cx="3286200" cy="1637100"/>
          </a:xfrm>
          <a:prstGeom prst="roundRect">
            <a:avLst>
              <a:gd fmla="val 16667" name="adj"/>
            </a:avLst>
          </a:prstGeom>
          <a:solidFill>
            <a:srgbClr val="FFFFFF"/>
          </a:solidFill>
          <a:ln cap="flat" cmpd="sng" w="63500">
            <a:solidFill>
              <a:srgbClr val="B0517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131" name="Google Shape;131;p23"/>
          <p:cNvGrpSpPr/>
          <p:nvPr/>
        </p:nvGrpSpPr>
        <p:grpSpPr>
          <a:xfrm>
            <a:off x="4057923" y="5518958"/>
            <a:ext cx="3285160" cy="789889"/>
            <a:chOff x="3305542" y="1616230"/>
            <a:chExt cx="1467900" cy="923199"/>
          </a:xfrm>
        </p:grpSpPr>
        <p:sp>
          <p:nvSpPr>
            <p:cNvPr id="132" name="Google Shape;132;p23"/>
            <p:cNvSpPr txBox="1"/>
            <p:nvPr/>
          </p:nvSpPr>
          <p:spPr>
            <a:xfrm>
              <a:off x="3305542" y="1616230"/>
              <a:ext cx="14679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200">
                  <a:solidFill>
                    <a:srgbClr val="9C254D"/>
                  </a:solidFill>
                  <a:latin typeface="Mada"/>
                  <a:ea typeface="Mada"/>
                  <a:cs typeface="Mada"/>
                  <a:sym typeface="Mada"/>
                </a:rPr>
                <a:t>Bacterial adherence</a:t>
              </a:r>
              <a:r>
                <a:rPr b="1" i="0" lang="ar" sz="1000" u="none" cap="none" strike="noStrike">
                  <a:solidFill>
                    <a:srgbClr val="3F3F3F"/>
                  </a:solidFill>
                  <a:latin typeface="Exo"/>
                  <a:ea typeface="Exo"/>
                  <a:cs typeface="Exo"/>
                  <a:sym typeface="Exo"/>
                </a:rPr>
                <a:t> </a:t>
              </a:r>
              <a:endParaRPr b="1" i="0" sz="1000" u="none" cap="none" strike="noStrike">
                <a:solidFill>
                  <a:srgbClr val="3F3F3F"/>
                </a:solidFill>
                <a:latin typeface="Exo"/>
                <a:ea typeface="Exo"/>
                <a:cs typeface="Exo"/>
                <a:sym typeface="Exo"/>
              </a:endParaRPr>
            </a:p>
          </p:txBody>
        </p:sp>
        <p:sp>
          <p:nvSpPr>
            <p:cNvPr id="133" name="Google Shape;133;p23"/>
            <p:cNvSpPr txBox="1"/>
            <p:nvPr/>
          </p:nvSpPr>
          <p:spPr>
            <a:xfrm>
              <a:off x="3305542" y="1893229"/>
              <a:ext cx="1467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Invasion of the bloodstream </a:t>
              </a:r>
              <a:r>
                <a:rPr lang="ar" sz="1100">
                  <a:solidFill>
                    <a:srgbClr val="A64D79"/>
                  </a:solidFill>
                  <a:latin typeface="Mada"/>
                  <a:ea typeface="Mada"/>
                  <a:cs typeface="Mada"/>
                  <a:sym typeface="Mada"/>
                </a:rPr>
                <a:t>(via mouth, skin or intravenous lines, or gastrointestinal tracts)</a:t>
              </a:r>
              <a:r>
                <a:rPr lang="ar" sz="1100">
                  <a:solidFill>
                    <a:schemeClr val="dk1"/>
                  </a:solidFill>
                  <a:latin typeface="Mada"/>
                  <a:ea typeface="Mada"/>
                  <a:cs typeface="Mada"/>
                  <a:sym typeface="Mada"/>
                </a:rPr>
                <a:t> by a microbial species that has the pathogenic potential to colonize this site (endocardium). This will result in the </a:t>
              </a:r>
              <a:r>
                <a:rPr b="1" lang="ar" sz="1100">
                  <a:solidFill>
                    <a:schemeClr val="dk1"/>
                  </a:solidFill>
                  <a:latin typeface="Mada"/>
                  <a:ea typeface="Mada"/>
                  <a:cs typeface="Mada"/>
                  <a:sym typeface="Mada"/>
                </a:rPr>
                <a:t>proliferation of bacteria within NBTE </a:t>
              </a:r>
              <a:r>
                <a:rPr lang="ar" sz="1100">
                  <a:solidFill>
                    <a:srgbClr val="A64D79"/>
                  </a:solidFill>
                  <a:latin typeface="Mada"/>
                  <a:ea typeface="Mada"/>
                  <a:cs typeface="Mada"/>
                  <a:sym typeface="Mada"/>
                </a:rPr>
                <a:t>(leading to infiltration by neutrophils and macrophages)</a:t>
              </a:r>
              <a:r>
                <a:rPr lang="ar" sz="1100">
                  <a:solidFill>
                    <a:srgbClr val="A64D79"/>
                  </a:solidFill>
                  <a:latin typeface="Mada"/>
                  <a:ea typeface="Mada"/>
                  <a:cs typeface="Mada"/>
                  <a:sym typeface="Mada"/>
                </a:rPr>
                <a:t> </a:t>
              </a:r>
              <a:r>
                <a:rPr b="1" lang="ar" sz="1100">
                  <a:solidFill>
                    <a:srgbClr val="CC0000"/>
                  </a:solidFill>
                  <a:latin typeface="Mada"/>
                  <a:ea typeface="Mada"/>
                  <a:cs typeface="Mada"/>
                  <a:sym typeface="Mada"/>
                </a:rPr>
                <a:t>forming </a:t>
              </a:r>
              <a:r>
                <a:rPr b="1" lang="ar" sz="1100" u="sng">
                  <a:solidFill>
                    <a:srgbClr val="CC0000"/>
                  </a:solidFill>
                  <a:latin typeface="Mada"/>
                  <a:ea typeface="Mada"/>
                  <a:cs typeface="Mada"/>
                  <a:sym typeface="Mada"/>
                </a:rPr>
                <a:t>vegetations</a:t>
              </a:r>
              <a:r>
                <a:rPr b="1" baseline="30000" lang="ar" sz="1100" u="sng">
                  <a:solidFill>
                    <a:srgbClr val="CC0000"/>
                  </a:solidFill>
                  <a:latin typeface="Mada"/>
                  <a:ea typeface="Mada"/>
                  <a:cs typeface="Mada"/>
                  <a:sym typeface="Mada"/>
                </a:rPr>
                <a:t>4</a:t>
              </a:r>
              <a:r>
                <a:rPr b="1" lang="ar" sz="1100">
                  <a:solidFill>
                    <a:srgbClr val="CC0000"/>
                  </a:solidFill>
                  <a:latin typeface="Mada"/>
                  <a:ea typeface="Mada"/>
                  <a:cs typeface="Mada"/>
                  <a:sym typeface="Mada"/>
                </a:rPr>
                <a:t> (hallmark of IE)</a:t>
              </a:r>
              <a:endParaRPr b="1" i="0" sz="1100" u="none" cap="none" strike="noStrike">
                <a:solidFill>
                  <a:srgbClr val="CC0000"/>
                </a:solidFill>
                <a:latin typeface="Exo"/>
                <a:ea typeface="Exo"/>
                <a:cs typeface="Exo"/>
                <a:sym typeface="Exo"/>
              </a:endParaRPr>
            </a:p>
          </p:txBody>
        </p:sp>
      </p:grpSp>
      <p:sp>
        <p:nvSpPr>
          <p:cNvPr id="134" name="Google Shape;134;p23"/>
          <p:cNvSpPr txBox="1"/>
          <p:nvPr/>
        </p:nvSpPr>
        <p:spPr>
          <a:xfrm>
            <a:off x="3924225" y="7922475"/>
            <a:ext cx="3585900" cy="1295400"/>
          </a:xfrm>
          <a:prstGeom prst="rect">
            <a:avLst/>
          </a:prstGeom>
          <a:noFill/>
          <a:ln cap="flat" cmpd="sng" w="9525">
            <a:solidFill>
              <a:srgbClr val="9C254D"/>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9C254D"/>
                </a:solidFill>
                <a:latin typeface="Mada"/>
                <a:ea typeface="Mada"/>
                <a:cs typeface="Mada"/>
                <a:sym typeface="Mada"/>
              </a:rPr>
              <a:t>What’s the source of the bacteremia in IE? </a:t>
            </a:r>
            <a:endParaRPr b="1" sz="1200">
              <a:solidFill>
                <a:srgbClr val="9C254D"/>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Trauma to a mucosal surface heavily populated by endogenous microflora; </a:t>
            </a:r>
            <a:r>
              <a:rPr lang="ar" sz="1000">
                <a:solidFill>
                  <a:schemeClr val="dk1"/>
                </a:solidFill>
                <a:latin typeface="Mada"/>
                <a:ea typeface="Mada"/>
                <a:cs typeface="Mada"/>
                <a:sym typeface="Mada"/>
              </a:rPr>
              <a:t>Such as the </a:t>
            </a:r>
            <a:r>
              <a:rPr b="1" lang="ar" sz="1000">
                <a:solidFill>
                  <a:srgbClr val="CC0000"/>
                </a:solidFill>
                <a:latin typeface="Mada"/>
                <a:ea typeface="Mada"/>
                <a:cs typeface="Mada"/>
                <a:sym typeface="Mada"/>
              </a:rPr>
              <a:t>gingiva around the teeth and oropharynx </a:t>
            </a:r>
            <a:r>
              <a:rPr lang="ar" sz="1000">
                <a:latin typeface="Mada"/>
                <a:ea typeface="Mada"/>
                <a:cs typeface="Mada"/>
                <a:sym typeface="Mada"/>
              </a:rPr>
              <a:t>(Old: GI tract, urethra and vagina).</a:t>
            </a:r>
            <a:r>
              <a:rPr lang="ar" sz="1000">
                <a:solidFill>
                  <a:schemeClr val="dk1"/>
                </a:solidFill>
                <a:latin typeface="Mada"/>
                <a:ea typeface="Mada"/>
                <a:cs typeface="Mada"/>
                <a:sym typeface="Mada"/>
              </a:rPr>
              <a:t> This will releases many different microbial species transiently into the bloodstream which will leads to </a:t>
            </a:r>
            <a:r>
              <a:rPr b="1" lang="ar" sz="1000">
                <a:solidFill>
                  <a:schemeClr val="dk1"/>
                </a:solidFill>
                <a:latin typeface="Mada"/>
                <a:ea typeface="Mada"/>
                <a:cs typeface="Mada"/>
                <a:sym typeface="Mada"/>
              </a:rPr>
              <a:t>transient bacteremia </a:t>
            </a:r>
            <a:r>
              <a:rPr lang="ar" sz="1000">
                <a:solidFill>
                  <a:schemeClr val="dk1"/>
                </a:solidFill>
                <a:latin typeface="Mada"/>
                <a:ea typeface="Mada"/>
                <a:cs typeface="Mada"/>
                <a:sym typeface="Mada"/>
              </a:rPr>
              <a:t>caused by organisms e.g. </a:t>
            </a:r>
            <a:r>
              <a:rPr b="1" i="1" lang="ar" sz="1000">
                <a:solidFill>
                  <a:schemeClr val="dk1"/>
                </a:solidFill>
                <a:latin typeface="Mada"/>
                <a:ea typeface="Mada"/>
                <a:cs typeface="Mada"/>
                <a:sym typeface="Mada"/>
              </a:rPr>
              <a:t>Viridans group streptococci </a:t>
            </a:r>
            <a:r>
              <a:rPr i="1" lang="ar" sz="1000">
                <a:solidFill>
                  <a:schemeClr val="dk1"/>
                </a:solidFill>
                <a:latin typeface="Mada"/>
                <a:ea typeface="Mada"/>
                <a:cs typeface="Mada"/>
                <a:sym typeface="Mada"/>
              </a:rPr>
              <a:t>.</a:t>
            </a:r>
            <a:endParaRPr b="1" sz="1000">
              <a:solidFill>
                <a:schemeClr val="dk1"/>
              </a:solidFill>
              <a:latin typeface="Mada"/>
              <a:ea typeface="Mada"/>
              <a:cs typeface="Mada"/>
              <a:sym typeface="Mada"/>
            </a:endParaRPr>
          </a:p>
          <a:p>
            <a:pPr indent="0" lvl="0" marL="0" rtl="0" algn="l">
              <a:spcBef>
                <a:spcPts val="0"/>
              </a:spcBef>
              <a:spcAft>
                <a:spcPts val="0"/>
              </a:spcAft>
              <a:buNone/>
            </a:pPr>
            <a:r>
              <a:t/>
            </a:r>
            <a:endParaRPr sz="1000"/>
          </a:p>
        </p:txBody>
      </p:sp>
      <p:sp>
        <p:nvSpPr>
          <p:cNvPr id="135" name="Google Shape;135;p23"/>
          <p:cNvSpPr txBox="1"/>
          <p:nvPr/>
        </p:nvSpPr>
        <p:spPr>
          <a:xfrm>
            <a:off x="125" y="9444700"/>
            <a:ext cx="75600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Mada"/>
                <a:ea typeface="Mada"/>
                <a:cs typeface="Mada"/>
                <a:sym typeface="Mada"/>
              </a:rPr>
              <a:t>1- </a:t>
            </a:r>
            <a:r>
              <a:rPr lang="ar" sz="800">
                <a:solidFill>
                  <a:srgbClr val="6AA84F"/>
                </a:solidFill>
                <a:latin typeface="Mada"/>
                <a:ea typeface="Mada"/>
                <a:cs typeface="Mada"/>
                <a:sym typeface="Mada"/>
              </a:rPr>
              <a:t>Why is it increased nowadays? Because of the increase in IVDU.</a:t>
            </a:r>
            <a:endParaRPr sz="800">
              <a:solidFill>
                <a:srgbClr val="6AA84F"/>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2- Like in Ventricular septal defect; the left side of the heart has higher pressure than the right, so there will be </a:t>
            </a:r>
            <a:r>
              <a:rPr b="1" lang="ar" sz="800">
                <a:solidFill>
                  <a:srgbClr val="6AA84F"/>
                </a:solidFill>
                <a:latin typeface="Mada"/>
                <a:ea typeface="Mada"/>
                <a:cs typeface="Mada"/>
                <a:sym typeface="Mada"/>
              </a:rPr>
              <a:t>turbulent blood flow</a:t>
            </a:r>
            <a:r>
              <a:rPr lang="ar" sz="800">
                <a:solidFill>
                  <a:srgbClr val="6AA84F"/>
                </a:solidFill>
                <a:latin typeface="Mada"/>
                <a:ea typeface="Mada"/>
                <a:cs typeface="Mada"/>
                <a:sym typeface="Mada"/>
              </a:rPr>
              <a:t> from Lt to Rt traumatizing the endothelium.</a:t>
            </a:r>
            <a:endParaRPr sz="800">
              <a:solidFill>
                <a:srgbClr val="6AA84F"/>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3- AKA Marantic Endocarditis, it’s associated with metastatic cancer (Has poor prognosis), It becomes IE when bacterial colonization occurs. Another form of Nonbacterial endocarditis (NBE) is Libman - Sacks Endocarditis, which typically occurs in individuals with SLE. Other causes of NBE include: Cancer of lungs, ovaries.</a:t>
            </a:r>
            <a:endParaRPr sz="800">
              <a:solidFill>
                <a:srgbClr val="6AA84F"/>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4- </a:t>
            </a:r>
            <a:r>
              <a:rPr b="1" lang="ar" sz="800">
                <a:solidFill>
                  <a:srgbClr val="6AA84F"/>
                </a:solidFill>
                <a:latin typeface="Mada"/>
                <a:ea typeface="Mada"/>
                <a:cs typeface="Mada"/>
                <a:sym typeface="Mada"/>
              </a:rPr>
              <a:t>(1) Local destruction:</a:t>
            </a:r>
            <a:r>
              <a:rPr lang="ar" sz="800">
                <a:solidFill>
                  <a:srgbClr val="6AA84F"/>
                </a:solidFill>
                <a:latin typeface="Mada"/>
                <a:ea typeface="Mada"/>
                <a:cs typeface="Mada"/>
                <a:sym typeface="Mada"/>
              </a:rPr>
              <a:t> Vegetations may destroy the valve itself which may lead to regurgitation, HF etc, It also may form perivalvular abscess if it’s in aortic valve (Dangerous and Surgery is required in this case). </a:t>
            </a:r>
            <a:r>
              <a:rPr b="1" lang="ar" sz="800">
                <a:solidFill>
                  <a:srgbClr val="6AA84F"/>
                </a:solidFill>
                <a:latin typeface="Mada"/>
                <a:ea typeface="Mada"/>
                <a:cs typeface="Mada"/>
                <a:sym typeface="Mada"/>
              </a:rPr>
              <a:t>(2) Septic embolization</a:t>
            </a:r>
            <a:r>
              <a:rPr lang="ar" sz="800">
                <a:solidFill>
                  <a:srgbClr val="6AA84F"/>
                </a:solidFill>
                <a:latin typeface="Mada"/>
                <a:ea typeface="Mada"/>
                <a:cs typeface="Mada"/>
                <a:sym typeface="Mada"/>
              </a:rPr>
              <a:t>: Vegetations may detach → Septic embolization to any part of the body e.g. Peripherally, spleen, liver, lung, eyes , brain (mycotic aneurysm). Septic embolization may lead to stroke, abscess formation, Gangrene, Hematuria (→  Anemia) and elevated ESR, septic arthritis. Vegetations may also cause</a:t>
            </a:r>
            <a:r>
              <a:rPr b="1" lang="ar" sz="800">
                <a:solidFill>
                  <a:srgbClr val="6AA84F"/>
                </a:solidFill>
                <a:latin typeface="Mada"/>
                <a:ea typeface="Mada"/>
                <a:cs typeface="Mada"/>
                <a:sym typeface="Mada"/>
              </a:rPr>
              <a:t>(3)</a:t>
            </a:r>
            <a:r>
              <a:rPr lang="ar" sz="800">
                <a:solidFill>
                  <a:srgbClr val="6AA84F"/>
                </a:solidFill>
                <a:latin typeface="Mada"/>
                <a:ea typeface="Mada"/>
                <a:cs typeface="Mada"/>
                <a:sym typeface="Mada"/>
              </a:rPr>
              <a:t> </a:t>
            </a:r>
            <a:r>
              <a:rPr b="1" lang="ar" sz="800">
                <a:solidFill>
                  <a:srgbClr val="6AA84F"/>
                </a:solidFill>
                <a:latin typeface="Mada"/>
                <a:ea typeface="Mada"/>
                <a:cs typeface="Mada"/>
                <a:sym typeface="Mada"/>
              </a:rPr>
              <a:t>immunological reaction</a:t>
            </a:r>
            <a:r>
              <a:rPr lang="ar" sz="800">
                <a:solidFill>
                  <a:srgbClr val="6AA84F"/>
                </a:solidFill>
                <a:latin typeface="Mada"/>
                <a:ea typeface="Mada"/>
                <a:cs typeface="Mada"/>
                <a:sym typeface="Mada"/>
              </a:rPr>
              <a:t> → Glomerulonephritis, arthritis, Rheumatoid factor, Antinuclear antibody, CRP and ESR.</a:t>
            </a:r>
            <a:endParaRPr sz="800">
              <a:solidFill>
                <a:srgbClr val="6AA84F"/>
              </a:solidFill>
              <a:latin typeface="Mada"/>
              <a:ea typeface="Mada"/>
              <a:cs typeface="Mada"/>
              <a:sym typeface="Mada"/>
            </a:endParaRPr>
          </a:p>
        </p:txBody>
      </p:sp>
      <p:cxnSp>
        <p:nvCxnSpPr>
          <p:cNvPr id="136" name="Google Shape;136;p23"/>
          <p:cNvCxnSpPr/>
          <p:nvPr/>
        </p:nvCxnSpPr>
        <p:spPr>
          <a:xfrm rot="10800000">
            <a:off x="8900" y="9468650"/>
            <a:ext cx="7612800" cy="0"/>
          </a:xfrm>
          <a:prstGeom prst="straightConnector1">
            <a:avLst/>
          </a:prstGeom>
          <a:noFill/>
          <a:ln cap="flat" cmpd="sng" w="28575">
            <a:solidFill>
              <a:srgbClr val="9C254D"/>
            </a:solidFill>
            <a:prstDash val="dot"/>
            <a:round/>
            <a:headEnd len="med" w="med" type="none"/>
            <a:tailEnd len="med" w="med" type="none"/>
          </a:ln>
        </p:spPr>
      </p:cxnSp>
      <p:sp>
        <p:nvSpPr>
          <p:cNvPr id="137" name="Google Shape;137;p23"/>
          <p:cNvSpPr txBox="1"/>
          <p:nvPr/>
        </p:nvSpPr>
        <p:spPr>
          <a:xfrm>
            <a:off x="161775" y="2479550"/>
            <a:ext cx="5231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Epidemiology of IE</a:t>
            </a:r>
            <a:endParaRPr b="1" sz="2200">
              <a:highlight>
                <a:srgbClr val="F5E9ED"/>
              </a:highlight>
              <a:latin typeface="Mada"/>
              <a:ea typeface="Mada"/>
              <a:cs typeface="Mada"/>
              <a:sym typeface="Mada"/>
            </a:endParaRPr>
          </a:p>
        </p:txBody>
      </p:sp>
      <p:sp>
        <p:nvSpPr>
          <p:cNvPr id="138" name="Google Shape;138;p23"/>
          <p:cNvSpPr txBox="1"/>
          <p:nvPr/>
        </p:nvSpPr>
        <p:spPr>
          <a:xfrm>
            <a:off x="390525" y="2962175"/>
            <a:ext cx="6811800" cy="143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Developing countries (endemic RF), Subacute course, viridans group streptococci.</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Developed countries, acute illness, Staphylococcus aureus, with numerous anatomic sites of metastatic foci of infection and worse outcomes.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Mechanical prosthetic &amp; bioprosthetic valves exhibit equal rates of infection.</a:t>
            </a:r>
            <a:endParaRPr sz="1200">
              <a:solidFill>
                <a:srgbClr val="A64D79"/>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More common in </a:t>
            </a:r>
            <a:r>
              <a:rPr b="1" lang="ar" sz="1200">
                <a:latin typeface="Mada"/>
                <a:ea typeface="Mada"/>
                <a:cs typeface="Mada"/>
                <a:sym typeface="Mada"/>
              </a:rPr>
              <a:t>males </a:t>
            </a:r>
            <a:endParaRPr b="1" sz="1200">
              <a:latin typeface="Mada"/>
              <a:ea typeface="Mada"/>
              <a:cs typeface="Mada"/>
              <a:sym typeface="Mada"/>
            </a:endParaRPr>
          </a:p>
          <a:p>
            <a:pPr indent="-304800" lvl="0" marL="457200" rtl="0" algn="l">
              <a:spcBef>
                <a:spcPts val="0"/>
              </a:spcBef>
              <a:spcAft>
                <a:spcPts val="0"/>
              </a:spcAft>
              <a:buClr>
                <a:srgbClr val="6D9EEB"/>
              </a:buClr>
              <a:buSzPts val="1200"/>
              <a:buFont typeface="Mada"/>
              <a:buChar char="●"/>
            </a:pPr>
            <a:r>
              <a:rPr lang="ar" sz="1200">
                <a:solidFill>
                  <a:srgbClr val="6D9EEB"/>
                </a:solidFill>
                <a:latin typeface="Mada"/>
                <a:ea typeface="Mada"/>
                <a:cs typeface="Mada"/>
                <a:sym typeface="Mada"/>
              </a:rPr>
              <a:t>It occurs in 5-7 per 100,000 person-years before 2000 and now 15 per 100,000 persons-years</a:t>
            </a:r>
            <a:r>
              <a:rPr baseline="30000" lang="ar" sz="1200">
                <a:solidFill>
                  <a:srgbClr val="6D9EEB"/>
                </a:solidFill>
                <a:latin typeface="Mada"/>
                <a:ea typeface="Mada"/>
                <a:cs typeface="Mada"/>
                <a:sym typeface="Mada"/>
              </a:rPr>
              <a:t>1</a:t>
            </a:r>
            <a:r>
              <a:rPr lang="ar" sz="1200">
                <a:solidFill>
                  <a:srgbClr val="6D9EEB"/>
                </a:solidFill>
                <a:latin typeface="Mada"/>
                <a:ea typeface="Mada"/>
                <a:cs typeface="Mada"/>
                <a:sym typeface="Mada"/>
              </a:rPr>
              <a:t>. </a:t>
            </a:r>
            <a:endParaRPr sz="1200">
              <a:solidFill>
                <a:srgbClr val="6D9EEB"/>
              </a:solidFill>
              <a:latin typeface="Mada"/>
              <a:ea typeface="Mada"/>
              <a:cs typeface="Mada"/>
              <a:sym typeface="Mada"/>
            </a:endParaRPr>
          </a:p>
          <a:p>
            <a:pPr indent="-304800" lvl="0" marL="457200" rtl="0" algn="l">
              <a:spcBef>
                <a:spcPts val="0"/>
              </a:spcBef>
              <a:spcAft>
                <a:spcPts val="0"/>
              </a:spcAft>
              <a:buClr>
                <a:srgbClr val="6D9EEB"/>
              </a:buClr>
              <a:buSzPts val="1200"/>
              <a:buFont typeface="Mada"/>
              <a:buChar char="●"/>
            </a:pPr>
            <a:r>
              <a:rPr lang="ar" sz="1200">
                <a:solidFill>
                  <a:srgbClr val="6D9EEB"/>
                </a:solidFill>
                <a:latin typeface="Mada"/>
                <a:ea typeface="Mada"/>
                <a:cs typeface="Mada"/>
                <a:sym typeface="Mada"/>
              </a:rPr>
              <a:t>It remains a life threatening disease with significant mortality (About 20%) and morbidity.</a:t>
            </a:r>
            <a:endParaRPr sz="1200">
              <a:solidFill>
                <a:srgbClr val="6D9EEB"/>
              </a:solidFill>
              <a:latin typeface="Mada"/>
              <a:ea typeface="Mada"/>
              <a:cs typeface="Mada"/>
              <a:sym typeface="Mada"/>
            </a:endParaRPr>
          </a:p>
        </p:txBody>
      </p:sp>
      <p:sp>
        <p:nvSpPr>
          <p:cNvPr id="139" name="Google Shape;139;p23"/>
          <p:cNvSpPr txBox="1"/>
          <p:nvPr/>
        </p:nvSpPr>
        <p:spPr>
          <a:xfrm>
            <a:off x="350250" y="4920100"/>
            <a:ext cx="6155400" cy="56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ar" sz="1200">
                <a:solidFill>
                  <a:schemeClr val="dk1"/>
                </a:solidFill>
                <a:latin typeface="Mada"/>
                <a:ea typeface="Mada"/>
                <a:cs typeface="Mada"/>
                <a:sym typeface="Mada"/>
              </a:rPr>
              <a:t>The IE is the net result of the complex interaction between the </a:t>
            </a:r>
            <a:r>
              <a:rPr b="1" lang="ar" sz="1200">
                <a:solidFill>
                  <a:schemeClr val="dk1"/>
                </a:solidFill>
                <a:latin typeface="Mada"/>
                <a:ea typeface="Mada"/>
                <a:cs typeface="Mada"/>
                <a:sym typeface="Mada"/>
              </a:rPr>
              <a:t>bloodstream pathogen</a:t>
            </a:r>
            <a:r>
              <a:rPr lang="ar" sz="1200">
                <a:solidFill>
                  <a:schemeClr val="dk1"/>
                </a:solidFill>
                <a:latin typeface="Mada"/>
                <a:ea typeface="Mada"/>
                <a:cs typeface="Mada"/>
                <a:sym typeface="Mada"/>
              </a:rPr>
              <a:t> with </a:t>
            </a:r>
            <a:r>
              <a:rPr b="1" lang="ar" sz="1200">
                <a:solidFill>
                  <a:schemeClr val="dk1"/>
                </a:solidFill>
                <a:latin typeface="Mada"/>
                <a:ea typeface="Mada"/>
                <a:cs typeface="Mada"/>
                <a:sym typeface="Mada"/>
              </a:rPr>
              <a:t>matrix molecules and platelets</a:t>
            </a:r>
            <a:r>
              <a:rPr lang="ar" sz="1200">
                <a:solidFill>
                  <a:schemeClr val="dk1"/>
                </a:solidFill>
                <a:latin typeface="Mada"/>
                <a:ea typeface="Mada"/>
                <a:cs typeface="Mada"/>
                <a:sym typeface="Mada"/>
              </a:rPr>
              <a:t> at sites of </a:t>
            </a:r>
            <a:r>
              <a:rPr b="1" lang="ar" sz="1200">
                <a:solidFill>
                  <a:schemeClr val="dk1"/>
                </a:solidFill>
                <a:latin typeface="Mada"/>
                <a:ea typeface="Mada"/>
                <a:cs typeface="Mada"/>
                <a:sym typeface="Mada"/>
              </a:rPr>
              <a:t>Endocardial cells damage</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p:txBody>
      </p:sp>
      <p:sp>
        <p:nvSpPr>
          <p:cNvPr id="140" name="Google Shape;140;p23"/>
          <p:cNvSpPr/>
          <p:nvPr/>
        </p:nvSpPr>
        <p:spPr>
          <a:xfrm>
            <a:off x="49775" y="4564550"/>
            <a:ext cx="247500" cy="2625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46" name="Google Shape;146;p24"/>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Risk factors for IE</a:t>
            </a:r>
            <a:endParaRPr/>
          </a:p>
        </p:txBody>
      </p:sp>
      <p:sp>
        <p:nvSpPr>
          <p:cNvPr id="147" name="Google Shape;147;p24"/>
          <p:cNvSpPr txBox="1"/>
          <p:nvPr/>
        </p:nvSpPr>
        <p:spPr>
          <a:xfrm>
            <a:off x="161775" y="74622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Risk factors for IE</a:t>
            </a:r>
            <a:endParaRPr b="1" sz="2200">
              <a:highlight>
                <a:srgbClr val="F5E9ED"/>
              </a:highlight>
              <a:latin typeface="Mada"/>
              <a:ea typeface="Mada"/>
              <a:cs typeface="Mada"/>
              <a:sym typeface="Mada"/>
            </a:endParaRPr>
          </a:p>
        </p:txBody>
      </p:sp>
      <p:graphicFrame>
        <p:nvGraphicFramePr>
          <p:cNvPr id="148" name="Google Shape;148;p24"/>
          <p:cNvGraphicFramePr/>
          <p:nvPr/>
        </p:nvGraphicFramePr>
        <p:xfrm>
          <a:off x="161875" y="1278825"/>
          <a:ext cx="3000000" cy="3000000"/>
        </p:xfrm>
        <a:graphic>
          <a:graphicData uri="http://schemas.openxmlformats.org/drawingml/2006/table">
            <a:tbl>
              <a:tblPr>
                <a:noFill/>
                <a:tableStyleId>{121ACFA2-4097-4B6F-8C34-C8E1E550DA42}</a:tableStyleId>
              </a:tblPr>
              <a:tblGrid>
                <a:gridCol w="3593250"/>
                <a:gridCol w="3593250"/>
              </a:tblGrid>
              <a:tr h="3924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Patient factors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Comorbid conditions</a:t>
                      </a:r>
                      <a:endParaRPr b="1">
                        <a:solidFill>
                          <a:srgbClr val="FFFFFF"/>
                        </a:solidFill>
                        <a:latin typeface="Mada"/>
                        <a:ea typeface="Mada"/>
                        <a:cs typeface="Mada"/>
                        <a:sym typeface="Mada"/>
                      </a:endParaRPr>
                    </a:p>
                  </a:txBody>
                  <a:tcPr marT="91425" marB="91425" marR="91425" marL="91425" anchor="ctr">
                    <a:solidFill>
                      <a:srgbClr val="9C254D"/>
                    </a:solidFill>
                  </a:tcPr>
                </a:tc>
              </a:tr>
              <a:tr h="136395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Age:  &gt; 60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Gender: Male</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IV drug abuser (IVDU) </a:t>
                      </a:r>
                      <a:r>
                        <a:rPr lang="ar" sz="1200">
                          <a:solidFill>
                            <a:srgbClr val="6AA84F"/>
                          </a:solidFill>
                          <a:latin typeface="Mada"/>
                          <a:ea typeface="Mada"/>
                          <a:cs typeface="Mada"/>
                          <a:sym typeface="Mada"/>
                        </a:rPr>
                        <a:t>(Staph. </a:t>
                      </a:r>
                      <a:r>
                        <a:rPr lang="ar" sz="1200">
                          <a:solidFill>
                            <a:srgbClr val="6AA84F"/>
                          </a:solidFill>
                          <a:latin typeface="Mada"/>
                          <a:ea typeface="Mada"/>
                          <a:cs typeface="Mada"/>
                          <a:sym typeface="Mada"/>
                        </a:rPr>
                        <a:t>aureus</a:t>
                      </a:r>
                      <a:r>
                        <a:rPr lang="ar" sz="1200">
                          <a:solidFill>
                            <a:srgbClr val="6AA84F"/>
                          </a:solidFill>
                          <a:latin typeface="Mada"/>
                          <a:ea typeface="Mada"/>
                          <a:cs typeface="Mada"/>
                          <a:sym typeface="Mada"/>
                        </a:rPr>
                        <a:t> mainly)</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Poor </a:t>
                      </a:r>
                      <a:r>
                        <a:rPr b="1" lang="ar" sz="1200">
                          <a:solidFill>
                            <a:srgbClr val="CC0000"/>
                          </a:solidFill>
                          <a:latin typeface="Mada"/>
                          <a:ea typeface="Mada"/>
                          <a:cs typeface="Mada"/>
                          <a:sym typeface="Mada"/>
                        </a:rPr>
                        <a:t>dentition</a:t>
                      </a:r>
                      <a:r>
                        <a:rPr b="1" lang="ar" sz="1200">
                          <a:solidFill>
                            <a:srgbClr val="CC0000"/>
                          </a:solidFill>
                          <a:latin typeface="Mada"/>
                          <a:ea typeface="Mada"/>
                          <a:cs typeface="Mada"/>
                          <a:sym typeface="Mada"/>
                        </a:rPr>
                        <a:t> or dental procedure /infection </a:t>
                      </a:r>
                      <a:r>
                        <a:rPr lang="ar" sz="1200">
                          <a:solidFill>
                            <a:srgbClr val="6AA84F"/>
                          </a:solidFill>
                          <a:latin typeface="Mada"/>
                          <a:ea typeface="Mada"/>
                          <a:cs typeface="Mada"/>
                          <a:sym typeface="Mada"/>
                        </a:rPr>
                        <a:t>(Strep. </a:t>
                      </a:r>
                      <a:r>
                        <a:rPr lang="ar" sz="1200">
                          <a:solidFill>
                            <a:srgbClr val="6AA84F"/>
                          </a:solidFill>
                          <a:latin typeface="Mada"/>
                          <a:ea typeface="Mada"/>
                          <a:cs typeface="Mada"/>
                          <a:sym typeface="Mada"/>
                        </a:rPr>
                        <a:t>Viridans</a:t>
                      </a:r>
                      <a:r>
                        <a:rPr lang="ar" sz="1200">
                          <a:solidFill>
                            <a:srgbClr val="6AA84F"/>
                          </a:solidFill>
                          <a:latin typeface="Mada"/>
                          <a:ea typeface="Mada"/>
                          <a:cs typeface="Mada"/>
                          <a:sym typeface="Mada"/>
                        </a:rPr>
                        <a:t> mainly)</a:t>
                      </a:r>
                      <a:endParaRPr sz="1200">
                        <a:solidFill>
                          <a:srgbClr val="6AA84F"/>
                        </a:solidFill>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Structural heart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Valvular heart disease (VHD</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Congenital heart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Prosthetic heart valves</a:t>
                      </a:r>
                      <a:r>
                        <a:rPr lang="ar" sz="1200">
                          <a:latin typeface="Mada"/>
                          <a:ea typeface="Mada"/>
                          <a:cs typeface="Mada"/>
                          <a:sym typeface="Mada"/>
                        </a:rPr>
                        <a:t> / TAVR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Previous endocarditis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Intravascular</a:t>
                      </a:r>
                      <a:r>
                        <a:rPr lang="ar" sz="1200">
                          <a:latin typeface="Mada"/>
                          <a:ea typeface="Mada"/>
                          <a:cs typeface="Mada"/>
                          <a:sym typeface="Mada"/>
                        </a:rPr>
                        <a:t> device e.g. </a:t>
                      </a:r>
                      <a:r>
                        <a:rPr lang="ar" sz="1200">
                          <a:latin typeface="Mada"/>
                          <a:ea typeface="Mada"/>
                          <a:cs typeface="Mada"/>
                          <a:sym typeface="Mada"/>
                        </a:rPr>
                        <a:t>indwelling</a:t>
                      </a:r>
                      <a:r>
                        <a:rPr lang="ar" sz="1200">
                          <a:latin typeface="Mada"/>
                          <a:ea typeface="Mada"/>
                          <a:cs typeface="Mada"/>
                          <a:sym typeface="Mada"/>
                        </a:rPr>
                        <a:t> catheters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Cardiac implantable electronic device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Chronic hemodialysis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HIV infection </a:t>
                      </a:r>
                      <a:endParaRPr sz="1200">
                        <a:latin typeface="Mada"/>
                        <a:ea typeface="Mada"/>
                        <a:cs typeface="Mada"/>
                        <a:sym typeface="Mada"/>
                      </a:endParaRPr>
                    </a:p>
                  </a:txBody>
                  <a:tcPr marT="91425" marB="91425" marR="91425" marL="91425"/>
                </a:tc>
              </a:tr>
            </a:tbl>
          </a:graphicData>
        </a:graphic>
      </p:graphicFrame>
      <p:sp>
        <p:nvSpPr>
          <p:cNvPr id="149" name="Google Shape;149;p24"/>
          <p:cNvSpPr txBox="1"/>
          <p:nvPr/>
        </p:nvSpPr>
        <p:spPr>
          <a:xfrm>
            <a:off x="161775" y="36029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Determining the risk of</a:t>
            </a:r>
            <a:r>
              <a:rPr b="1" lang="ar" sz="2200">
                <a:highlight>
                  <a:srgbClr val="F5E9ED"/>
                </a:highlight>
                <a:latin typeface="Mada"/>
                <a:ea typeface="Mada"/>
                <a:cs typeface="Mada"/>
                <a:sym typeface="Mada"/>
              </a:rPr>
              <a:t> IE</a:t>
            </a:r>
            <a:endParaRPr b="1" sz="2200">
              <a:highlight>
                <a:srgbClr val="F5E9ED"/>
              </a:highlight>
              <a:latin typeface="Mada"/>
              <a:ea typeface="Mada"/>
              <a:cs typeface="Mada"/>
              <a:sym typeface="Mada"/>
            </a:endParaRPr>
          </a:p>
        </p:txBody>
      </p:sp>
      <p:sp>
        <p:nvSpPr>
          <p:cNvPr id="150" name="Google Shape;150;p24"/>
          <p:cNvSpPr txBox="1"/>
          <p:nvPr/>
        </p:nvSpPr>
        <p:spPr>
          <a:xfrm>
            <a:off x="547675" y="4053550"/>
            <a:ext cx="6048300" cy="8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Determining the risk depends on:  </a:t>
            </a:r>
            <a:endParaRPr b="1">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1- Presence or </a:t>
            </a:r>
            <a:r>
              <a:rPr lang="ar" sz="1200">
                <a:latin typeface="Mada"/>
                <a:ea typeface="Mada"/>
                <a:cs typeface="Mada"/>
                <a:sym typeface="Mada"/>
              </a:rPr>
              <a:t>absence</a:t>
            </a:r>
            <a:r>
              <a:rPr lang="ar" sz="1200">
                <a:latin typeface="Mada"/>
                <a:ea typeface="Mada"/>
                <a:cs typeface="Mada"/>
                <a:sym typeface="Mada"/>
              </a:rPr>
              <a:t> of cardiac condition.   2- The type of procedure to be done.</a:t>
            </a:r>
            <a:endParaRPr sz="1200">
              <a:latin typeface="Mada"/>
              <a:ea typeface="Mada"/>
              <a:cs typeface="Mada"/>
              <a:sym typeface="Mada"/>
            </a:endParaRPr>
          </a:p>
        </p:txBody>
      </p:sp>
      <p:graphicFrame>
        <p:nvGraphicFramePr>
          <p:cNvPr id="151" name="Google Shape;151;p24"/>
          <p:cNvGraphicFramePr/>
          <p:nvPr/>
        </p:nvGraphicFramePr>
        <p:xfrm>
          <a:off x="161775" y="4644539"/>
          <a:ext cx="3000000" cy="3000000"/>
        </p:xfrm>
        <a:graphic>
          <a:graphicData uri="http://schemas.openxmlformats.org/drawingml/2006/table">
            <a:tbl>
              <a:tblPr>
                <a:noFill/>
                <a:tableStyleId>{121ACFA2-4097-4B6F-8C34-C8E1E550DA42}</a:tableStyleId>
              </a:tblPr>
              <a:tblGrid>
                <a:gridCol w="7186625"/>
              </a:tblGrid>
              <a:tr h="542900">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High risk</a:t>
                      </a:r>
                      <a:endParaRPr b="1" sz="1500">
                        <a:solidFill>
                          <a:srgbClr val="FFFFFF"/>
                        </a:solidFill>
                        <a:latin typeface="Mada"/>
                        <a:ea typeface="Mada"/>
                        <a:cs typeface="Mada"/>
                        <a:sym typeface="Mada"/>
                      </a:endParaRPr>
                    </a:p>
                    <a:p>
                      <a:pPr indent="0" lvl="0" marL="0" rtl="0" algn="ctr">
                        <a:spcBef>
                          <a:spcPts val="0"/>
                        </a:spcBef>
                        <a:spcAft>
                          <a:spcPts val="0"/>
                        </a:spcAft>
                        <a:buNone/>
                      </a:pPr>
                      <a:r>
                        <a:rPr b="1" lang="ar" sz="1100">
                          <a:solidFill>
                            <a:srgbClr val="FFFFFF"/>
                          </a:solidFill>
                          <a:latin typeface="Mada"/>
                          <a:ea typeface="Mada"/>
                          <a:cs typeface="Mada"/>
                          <a:sym typeface="Mada"/>
                        </a:rPr>
                        <a:t>(Need antibiotic prophylaxis)</a:t>
                      </a:r>
                      <a:endParaRPr b="1" sz="1100">
                        <a:solidFill>
                          <a:srgbClr val="FFFFFF"/>
                        </a:solidFill>
                        <a:latin typeface="Mada"/>
                        <a:ea typeface="Mada"/>
                        <a:cs typeface="Mada"/>
                        <a:sym typeface="Mada"/>
                      </a:endParaRPr>
                    </a:p>
                  </a:txBody>
                  <a:tcPr marT="91425" marB="91425" marR="91425" marL="91425" anchor="ctr">
                    <a:solidFill>
                      <a:srgbClr val="9C254D"/>
                    </a:solidFill>
                  </a:tcPr>
                </a:tc>
              </a:tr>
              <a:tr h="349475">
                <a:tc rowSpan="2">
                  <a:txBody>
                    <a:bodyPr/>
                    <a:lstStyle/>
                    <a:p>
                      <a:pPr indent="0" lvl="0" marL="0" rtl="0" algn="l">
                        <a:spcBef>
                          <a:spcPts val="0"/>
                        </a:spcBef>
                        <a:spcAft>
                          <a:spcPts val="0"/>
                        </a:spcAft>
                        <a:buNone/>
                      </a:pPr>
                      <a:r>
                        <a:rPr b="1" lang="ar" sz="1100">
                          <a:solidFill>
                            <a:srgbClr val="CC0000"/>
                          </a:solidFill>
                          <a:latin typeface="Mada"/>
                          <a:ea typeface="Mada"/>
                          <a:cs typeface="Mada"/>
                          <a:sym typeface="Mada"/>
                        </a:rPr>
                        <a:t>Antibiotic prophylaxis is reasonable before </a:t>
                      </a:r>
                      <a:r>
                        <a:rPr b="1" lang="ar" sz="1100" u="sng">
                          <a:solidFill>
                            <a:srgbClr val="CC0000"/>
                          </a:solidFill>
                          <a:latin typeface="Mada"/>
                          <a:ea typeface="Mada"/>
                          <a:cs typeface="Mada"/>
                          <a:sym typeface="Mada"/>
                        </a:rPr>
                        <a:t>dental procedures</a:t>
                      </a:r>
                      <a:r>
                        <a:rPr b="1" lang="ar" sz="1100">
                          <a:solidFill>
                            <a:srgbClr val="CC0000"/>
                          </a:solidFill>
                          <a:latin typeface="Mada"/>
                          <a:ea typeface="Mada"/>
                          <a:cs typeface="Mada"/>
                          <a:sym typeface="Mada"/>
                        </a:rPr>
                        <a:t> </a:t>
                      </a:r>
                      <a:r>
                        <a:rPr b="1" lang="ar" sz="1100">
                          <a:latin typeface="Mada"/>
                          <a:ea typeface="Mada"/>
                          <a:cs typeface="Mada"/>
                          <a:sym typeface="Mada"/>
                        </a:rPr>
                        <a:t>requiring manipulation of gingival or periapical region of teeth or perforation of oral mucosa in patients with the following:</a:t>
                      </a:r>
                      <a:endParaRPr b="1" sz="1100">
                        <a:latin typeface="Mada"/>
                        <a:ea typeface="Mada"/>
                        <a:cs typeface="Mada"/>
                        <a:sym typeface="Mada"/>
                      </a:endParaRPr>
                    </a:p>
                    <a:p>
                      <a:pPr indent="-192250" lvl="0" marL="244800" rtl="0" algn="l">
                        <a:spcBef>
                          <a:spcPts val="0"/>
                        </a:spcBef>
                        <a:spcAft>
                          <a:spcPts val="0"/>
                        </a:spcAft>
                        <a:buClr>
                          <a:srgbClr val="CC0000"/>
                        </a:buClr>
                        <a:buSzPts val="1100"/>
                        <a:buFont typeface="Mada"/>
                        <a:buAutoNum type="alphaUcPeriod"/>
                      </a:pPr>
                      <a:r>
                        <a:rPr b="1" lang="ar" sz="1100" u="sng">
                          <a:solidFill>
                            <a:srgbClr val="CC0000"/>
                          </a:solidFill>
                          <a:latin typeface="Mada"/>
                          <a:ea typeface="Mada"/>
                          <a:cs typeface="Mada"/>
                          <a:sym typeface="Mada"/>
                        </a:rPr>
                        <a:t>Prosthetic cardiac valves </a:t>
                      </a:r>
                      <a:r>
                        <a:rPr b="1" lang="ar" sz="1100">
                          <a:solidFill>
                            <a:srgbClr val="CC0000"/>
                          </a:solidFill>
                          <a:latin typeface="Mada"/>
                          <a:ea typeface="Mada"/>
                          <a:cs typeface="Mada"/>
                          <a:sym typeface="Mada"/>
                        </a:rPr>
                        <a:t>including transcatheter valve or prosthetic material used for cardiac valve repair (400x risk , </a:t>
                      </a:r>
                      <a:r>
                        <a:rPr b="1" lang="ar" sz="1100">
                          <a:solidFill>
                            <a:srgbClr val="CC0000"/>
                          </a:solidFill>
                          <a:latin typeface="Mada"/>
                          <a:ea typeface="Mada"/>
                          <a:cs typeface="Mada"/>
                          <a:sym typeface="Mada"/>
                        </a:rPr>
                        <a:t>Highest</a:t>
                      </a:r>
                      <a:r>
                        <a:rPr b="1" lang="ar" sz="1100">
                          <a:solidFill>
                            <a:srgbClr val="CC0000"/>
                          </a:solidFill>
                          <a:latin typeface="Mada"/>
                          <a:ea typeface="Mada"/>
                          <a:cs typeface="Mada"/>
                          <a:sym typeface="Mada"/>
                        </a:rPr>
                        <a:t> risk)</a:t>
                      </a:r>
                      <a:endParaRPr b="1" sz="1100">
                        <a:solidFill>
                          <a:srgbClr val="CC0000"/>
                        </a:solidFill>
                        <a:latin typeface="Mada"/>
                        <a:ea typeface="Mada"/>
                        <a:cs typeface="Mada"/>
                        <a:sym typeface="Mada"/>
                      </a:endParaRPr>
                    </a:p>
                    <a:p>
                      <a:pPr indent="-192250" lvl="0" marL="244800" rtl="0" algn="l">
                        <a:spcBef>
                          <a:spcPts val="0"/>
                        </a:spcBef>
                        <a:spcAft>
                          <a:spcPts val="0"/>
                        </a:spcAft>
                        <a:buClr>
                          <a:schemeClr val="dk1"/>
                        </a:buClr>
                        <a:buSzPts val="1100"/>
                        <a:buFont typeface="Mada"/>
                        <a:buAutoNum type="alphaUcPeriod"/>
                      </a:pPr>
                      <a:r>
                        <a:rPr b="1" lang="ar" sz="1100">
                          <a:solidFill>
                            <a:schemeClr val="dk1"/>
                          </a:solidFill>
                          <a:latin typeface="Mada"/>
                          <a:ea typeface="Mada"/>
                          <a:cs typeface="Mada"/>
                          <a:sym typeface="Mada"/>
                        </a:rPr>
                        <a:t>History of previous endocarditis.</a:t>
                      </a:r>
                      <a:endParaRPr b="1" sz="1100">
                        <a:solidFill>
                          <a:schemeClr val="dk1"/>
                        </a:solidFill>
                        <a:latin typeface="Mada"/>
                        <a:ea typeface="Mada"/>
                        <a:cs typeface="Mada"/>
                        <a:sym typeface="Mada"/>
                      </a:endParaRPr>
                    </a:p>
                    <a:p>
                      <a:pPr indent="-192250" lvl="0" marL="244800" rtl="0" algn="l">
                        <a:spcBef>
                          <a:spcPts val="0"/>
                        </a:spcBef>
                        <a:spcAft>
                          <a:spcPts val="0"/>
                        </a:spcAft>
                        <a:buClr>
                          <a:schemeClr val="dk1"/>
                        </a:buClr>
                        <a:buSzPts val="1100"/>
                        <a:buFont typeface="Mada"/>
                        <a:buAutoNum type="alphaUcPeriod"/>
                      </a:pPr>
                      <a:r>
                        <a:rPr b="1" lang="ar" sz="1100">
                          <a:solidFill>
                            <a:srgbClr val="CC0000"/>
                          </a:solidFill>
                          <a:latin typeface="Mada"/>
                          <a:ea typeface="Mada"/>
                          <a:cs typeface="Mada"/>
                          <a:sym typeface="Mada"/>
                        </a:rPr>
                        <a:t>Congenital heart defect(CHD)</a:t>
                      </a:r>
                      <a:r>
                        <a:rPr b="1" lang="ar" sz="1100">
                          <a:solidFill>
                            <a:schemeClr val="dk1"/>
                          </a:solidFill>
                          <a:latin typeface="Mada"/>
                          <a:ea typeface="Mada"/>
                          <a:cs typeface="Mada"/>
                          <a:sym typeface="Mada"/>
                        </a:rPr>
                        <a:t> such as </a:t>
                      </a:r>
                      <a:r>
                        <a:rPr b="1" lang="ar" sz="1100">
                          <a:solidFill>
                            <a:schemeClr val="dk1"/>
                          </a:solidFill>
                          <a:latin typeface="Mada"/>
                          <a:ea typeface="Mada"/>
                          <a:cs typeface="Mada"/>
                          <a:sym typeface="Mada"/>
                        </a:rPr>
                        <a:t>Ventricular</a:t>
                      </a:r>
                      <a:r>
                        <a:rPr b="1" lang="ar" sz="1100">
                          <a:solidFill>
                            <a:schemeClr val="dk1"/>
                          </a:solidFill>
                          <a:latin typeface="Mada"/>
                          <a:ea typeface="Mada"/>
                          <a:cs typeface="Mada"/>
                          <a:sym typeface="Mada"/>
                        </a:rPr>
                        <a:t> septal defect (</a:t>
                      </a:r>
                      <a:r>
                        <a:rPr b="1" lang="ar" sz="1100">
                          <a:latin typeface="Mada"/>
                          <a:ea typeface="Mada"/>
                          <a:cs typeface="Mada"/>
                          <a:sym typeface="Mada"/>
                        </a:rPr>
                        <a:t>VSD)</a:t>
                      </a:r>
                      <a:r>
                        <a:rPr b="1" lang="ar" sz="1100">
                          <a:solidFill>
                            <a:schemeClr val="dk1"/>
                          </a:solidFill>
                          <a:latin typeface="Mada"/>
                          <a:ea typeface="Mada"/>
                          <a:cs typeface="Mada"/>
                          <a:sym typeface="Mada"/>
                        </a:rPr>
                        <a:t>, Patent </a:t>
                      </a:r>
                      <a:r>
                        <a:rPr b="1" lang="ar" sz="1100">
                          <a:solidFill>
                            <a:schemeClr val="dk1"/>
                          </a:solidFill>
                          <a:latin typeface="Mada"/>
                          <a:ea typeface="Mada"/>
                          <a:cs typeface="Mada"/>
                          <a:sym typeface="Mada"/>
                        </a:rPr>
                        <a:t>Ductus</a:t>
                      </a:r>
                      <a:r>
                        <a:rPr b="1"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Arteriosus (PDA)</a:t>
                      </a:r>
                      <a:r>
                        <a:rPr b="1" lang="ar" sz="1100">
                          <a:solidFill>
                            <a:schemeClr val="dk1"/>
                          </a:solidFill>
                          <a:latin typeface="Mada"/>
                          <a:ea typeface="Mada"/>
                          <a:cs typeface="Mada"/>
                          <a:sym typeface="Mada"/>
                        </a:rPr>
                        <a:t> , Coarctation of aorta and  Complex cyanotic disease (Tetralogy, Transposition, Single ventricle): </a:t>
                      </a:r>
                      <a:endParaRPr b="1" sz="1100">
                        <a:solidFill>
                          <a:schemeClr val="dk1"/>
                        </a:solidFill>
                        <a:latin typeface="Mada"/>
                        <a:ea typeface="Mada"/>
                        <a:cs typeface="Mada"/>
                        <a:sym typeface="Mada"/>
                      </a:endParaRPr>
                    </a:p>
                    <a:p>
                      <a:pPr indent="-156249" lvl="1" marL="557999"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Unrepaired cyanotic CHD, including palliative shunts/conduits </a:t>
                      </a:r>
                      <a:endParaRPr sz="1100">
                        <a:solidFill>
                          <a:schemeClr val="dk1"/>
                        </a:solidFill>
                        <a:latin typeface="Mada"/>
                        <a:ea typeface="Mada"/>
                        <a:cs typeface="Mada"/>
                        <a:sym typeface="Mada"/>
                      </a:endParaRPr>
                    </a:p>
                    <a:p>
                      <a:pPr indent="-156249" lvl="1" marL="557999"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Any type of CHD </a:t>
                      </a:r>
                      <a:r>
                        <a:rPr lang="ar" sz="1100">
                          <a:solidFill>
                            <a:schemeClr val="dk1"/>
                          </a:solidFill>
                          <a:latin typeface="Mada"/>
                          <a:ea typeface="Mada"/>
                          <a:cs typeface="Mada"/>
                          <a:sym typeface="Mada"/>
                        </a:rPr>
                        <a:t>repaired</a:t>
                      </a:r>
                      <a:r>
                        <a:rPr lang="ar" sz="1100">
                          <a:solidFill>
                            <a:schemeClr val="dk1"/>
                          </a:solidFill>
                          <a:latin typeface="Mada"/>
                          <a:ea typeface="Mada"/>
                          <a:cs typeface="Mada"/>
                          <a:sym typeface="Mada"/>
                        </a:rPr>
                        <a:t> with prosthetic material</a:t>
                      </a:r>
                      <a:r>
                        <a:rPr lang="ar" sz="1100">
                          <a:solidFill>
                            <a:schemeClr val="dk1"/>
                          </a:solidFill>
                          <a:latin typeface="Mada"/>
                          <a:ea typeface="Mada"/>
                          <a:cs typeface="Mada"/>
                          <a:sym typeface="Mada"/>
                        </a:rPr>
                        <a:t> whether placed surgically or by catheter intervention during first 6 months after the procedure or lifelong if residual shunt or </a:t>
                      </a:r>
                      <a:r>
                        <a:rPr lang="ar" sz="1100">
                          <a:solidFill>
                            <a:schemeClr val="dk1"/>
                          </a:solidFill>
                          <a:latin typeface="Mada"/>
                          <a:ea typeface="Mada"/>
                          <a:cs typeface="Mada"/>
                          <a:sym typeface="Mada"/>
                        </a:rPr>
                        <a:t>valve</a:t>
                      </a:r>
                      <a:r>
                        <a:rPr lang="ar" sz="1100">
                          <a:solidFill>
                            <a:schemeClr val="dk1"/>
                          </a:solidFill>
                          <a:latin typeface="Mada"/>
                          <a:ea typeface="Mada"/>
                          <a:cs typeface="Mada"/>
                          <a:sym typeface="Mada"/>
                        </a:rPr>
                        <a:t> </a:t>
                      </a:r>
                      <a:r>
                        <a:rPr lang="ar" sz="1100">
                          <a:solidFill>
                            <a:schemeClr val="dk1"/>
                          </a:solidFill>
                          <a:latin typeface="Mada"/>
                          <a:ea typeface="Mada"/>
                          <a:cs typeface="Mada"/>
                          <a:sym typeface="Mada"/>
                        </a:rPr>
                        <a:t>regurgitation</a:t>
                      </a:r>
                      <a:r>
                        <a:rPr lang="ar" sz="1100">
                          <a:solidFill>
                            <a:schemeClr val="dk1"/>
                          </a:solidFill>
                          <a:latin typeface="Mada"/>
                          <a:ea typeface="Mada"/>
                          <a:cs typeface="Mada"/>
                          <a:sym typeface="Mada"/>
                        </a:rPr>
                        <a:t> remains </a:t>
                      </a:r>
                      <a:endParaRPr sz="1100">
                        <a:solidFill>
                          <a:schemeClr val="dk1"/>
                        </a:solidFill>
                        <a:latin typeface="Mada"/>
                        <a:ea typeface="Mada"/>
                        <a:cs typeface="Mada"/>
                        <a:sym typeface="Mada"/>
                      </a:endParaRPr>
                    </a:p>
                    <a:p>
                      <a:pPr indent="-156249" lvl="1" marL="557999"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Repaired CHD with residual defects at the site or adjacent to the site of a prosthetic patch/prosthetic device that inhibits endothelization</a:t>
                      </a:r>
                      <a:endParaRPr sz="1100">
                        <a:solidFill>
                          <a:schemeClr val="dk1"/>
                        </a:solidFill>
                        <a:latin typeface="Mada"/>
                        <a:ea typeface="Mada"/>
                        <a:cs typeface="Mada"/>
                        <a:sym typeface="Mada"/>
                      </a:endParaRPr>
                    </a:p>
                    <a:p>
                      <a:pPr indent="-192250" lvl="0" marL="244800" rtl="0" algn="l">
                        <a:spcBef>
                          <a:spcPts val="0"/>
                        </a:spcBef>
                        <a:spcAft>
                          <a:spcPts val="0"/>
                        </a:spcAft>
                        <a:buClr>
                          <a:schemeClr val="dk1"/>
                        </a:buClr>
                        <a:buSzPts val="1100"/>
                        <a:buFont typeface="Mada"/>
                        <a:buAutoNum type="alphaUcPeriod"/>
                      </a:pPr>
                      <a:r>
                        <a:rPr lang="ar" sz="1100">
                          <a:solidFill>
                            <a:schemeClr val="dk1"/>
                          </a:solidFill>
                          <a:latin typeface="Mada"/>
                          <a:ea typeface="Mada"/>
                          <a:cs typeface="Mada"/>
                          <a:sym typeface="Mada"/>
                        </a:rPr>
                        <a:t>Cardiac transplant with valve regurgitation due to a structurally abnormal valve (develop cardiac valvulopathy).</a:t>
                      </a:r>
                      <a:endParaRPr sz="1100">
                        <a:solidFill>
                          <a:schemeClr val="dk1"/>
                        </a:solidFill>
                        <a:latin typeface="Mada"/>
                        <a:ea typeface="Mada"/>
                        <a:cs typeface="Mada"/>
                        <a:sym typeface="Mada"/>
                      </a:endParaRPr>
                    </a:p>
                    <a:p>
                      <a:pPr indent="0" lvl="0" marL="0" rtl="0" algn="ctr">
                        <a:spcBef>
                          <a:spcPts val="0"/>
                        </a:spcBef>
                        <a:spcAft>
                          <a:spcPts val="0"/>
                        </a:spcAft>
                        <a:buNone/>
                      </a:pPr>
                      <a:r>
                        <a:rPr b="1" lang="ar" sz="1100">
                          <a:solidFill>
                            <a:schemeClr val="dk1"/>
                          </a:solidFill>
                          <a:latin typeface="Mada"/>
                          <a:ea typeface="Mada"/>
                          <a:cs typeface="Mada"/>
                          <a:sym typeface="Mada"/>
                        </a:rPr>
                        <a:t>Antibiotic prophylaxis is no longer recommended for any form of procedure  or  valvular or congenital heart disease, </a:t>
                      </a:r>
                      <a:r>
                        <a:rPr b="1" lang="ar" sz="1100">
                          <a:solidFill>
                            <a:srgbClr val="CC0000"/>
                          </a:solidFill>
                          <a:latin typeface="Mada"/>
                          <a:ea typeface="Mada"/>
                          <a:cs typeface="Mada"/>
                          <a:sym typeface="Mada"/>
                        </a:rPr>
                        <a:t>except for dental procedures </a:t>
                      </a:r>
                      <a:r>
                        <a:rPr b="1" lang="ar" sz="1100">
                          <a:latin typeface="Mada"/>
                          <a:ea typeface="Mada"/>
                          <a:cs typeface="Mada"/>
                          <a:sym typeface="Mada"/>
                        </a:rPr>
                        <a:t>that </a:t>
                      </a:r>
                      <a:r>
                        <a:rPr b="1" lang="ar" sz="1100">
                          <a:latin typeface="Mada"/>
                          <a:ea typeface="Mada"/>
                          <a:cs typeface="Mada"/>
                          <a:sym typeface="Mada"/>
                        </a:rPr>
                        <a:t>involve manipulation of gingival tissue, periapical region of teeth, Or perforation of oral mucosa</a:t>
                      </a:r>
                      <a:r>
                        <a:rPr b="1" lang="ar" sz="1100">
                          <a:solidFill>
                            <a:srgbClr val="CC0000"/>
                          </a:solidFill>
                          <a:latin typeface="Mada"/>
                          <a:ea typeface="Mada"/>
                          <a:cs typeface="Mada"/>
                          <a:sym typeface="Mada"/>
                        </a:rPr>
                        <a:t> </a:t>
                      </a:r>
                      <a:r>
                        <a:rPr b="1" lang="ar" sz="1100">
                          <a:solidFill>
                            <a:srgbClr val="CC0000"/>
                          </a:solidFill>
                          <a:latin typeface="Mada"/>
                          <a:ea typeface="Mada"/>
                          <a:cs typeface="Mada"/>
                          <a:sym typeface="Mada"/>
                        </a:rPr>
                        <a:t>and the conditions listed above</a:t>
                      </a:r>
                      <a:r>
                        <a:rPr b="1" lang="ar" sz="1100">
                          <a:solidFill>
                            <a:schemeClr val="dk1"/>
                          </a:solidFill>
                          <a:latin typeface="Mada"/>
                          <a:ea typeface="Mada"/>
                          <a:cs typeface="Mada"/>
                          <a:sym typeface="Mada"/>
                        </a:rPr>
                        <a:t>.</a:t>
                      </a:r>
                      <a:endParaRPr b="1" sz="1100">
                        <a:solidFill>
                          <a:srgbClr val="CC0000"/>
                        </a:solidFill>
                        <a:latin typeface="Mada"/>
                        <a:ea typeface="Mada"/>
                        <a:cs typeface="Mada"/>
                        <a:sym typeface="Mada"/>
                      </a:endParaRPr>
                    </a:p>
                  </a:txBody>
                  <a:tcPr marT="91425" marB="91425" marR="91425" marL="91425"/>
                </a:tc>
              </a:tr>
              <a:tr h="2216150">
                <a:tc vMerge="1"/>
              </a:tr>
            </a:tbl>
          </a:graphicData>
        </a:graphic>
      </p:graphicFrame>
      <p:sp>
        <p:nvSpPr>
          <p:cNvPr id="152" name="Google Shape;152;p24"/>
          <p:cNvSpPr txBox="1"/>
          <p:nvPr/>
        </p:nvSpPr>
        <p:spPr>
          <a:xfrm>
            <a:off x="4775" y="9873100"/>
            <a:ext cx="75600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ada"/>
              <a:ea typeface="Mada"/>
              <a:cs typeface="Mada"/>
              <a:sym typeface="Mada"/>
            </a:endParaRPr>
          </a:p>
        </p:txBody>
      </p:sp>
      <p:cxnSp>
        <p:nvCxnSpPr>
          <p:cNvPr id="153" name="Google Shape;153;p24"/>
          <p:cNvCxnSpPr/>
          <p:nvPr/>
        </p:nvCxnSpPr>
        <p:spPr>
          <a:xfrm rot="10800000">
            <a:off x="8900" y="9925850"/>
            <a:ext cx="7612800" cy="0"/>
          </a:xfrm>
          <a:prstGeom prst="straightConnector1">
            <a:avLst/>
          </a:prstGeom>
          <a:noFill/>
          <a:ln cap="flat" cmpd="sng" w="28575">
            <a:solidFill>
              <a:srgbClr val="9C254D"/>
            </a:solidFill>
            <a:prstDash val="dot"/>
            <a:round/>
            <a:headEnd len="med" w="med" type="none"/>
            <a:tailEnd len="med" w="med" type="none"/>
          </a:ln>
        </p:spPr>
      </p:cxnSp>
      <p:sp>
        <p:nvSpPr>
          <p:cNvPr id="154" name="Google Shape;154;p24"/>
          <p:cNvSpPr txBox="1"/>
          <p:nvPr/>
        </p:nvSpPr>
        <p:spPr>
          <a:xfrm>
            <a:off x="161850" y="8311875"/>
            <a:ext cx="7186500" cy="1536900"/>
          </a:xfrm>
          <a:prstGeom prst="rect">
            <a:avLst/>
          </a:prstGeom>
          <a:noFill/>
          <a:ln cap="flat" cmpd="sng" w="9525">
            <a:solidFill>
              <a:srgbClr val="9C254D"/>
            </a:solidFill>
            <a:prstDash val="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9C254D"/>
              </a:buClr>
              <a:buSzPts val="1400"/>
              <a:buFont typeface="Mada"/>
              <a:buChar char="●"/>
            </a:pPr>
            <a:r>
              <a:rPr b="1" lang="ar">
                <a:solidFill>
                  <a:srgbClr val="9C254D"/>
                </a:solidFill>
                <a:latin typeface="Mada"/>
                <a:ea typeface="Mada"/>
                <a:cs typeface="Mada"/>
                <a:sym typeface="Mada"/>
              </a:rPr>
              <a:t>Prophylaxis:</a:t>
            </a:r>
            <a:endParaRPr b="1">
              <a:solidFill>
                <a:srgbClr val="9C254D"/>
              </a:solidFill>
              <a:latin typeface="Mada"/>
              <a:ea typeface="Mada"/>
              <a:cs typeface="Mada"/>
              <a:sym typeface="Mada"/>
            </a:endParaRPr>
          </a:p>
          <a:p>
            <a:pPr indent="-126599" lvl="1" marL="557999" rtl="0" algn="l">
              <a:spcBef>
                <a:spcPts val="0"/>
              </a:spcBef>
              <a:spcAft>
                <a:spcPts val="0"/>
              </a:spcAft>
              <a:buClr>
                <a:schemeClr val="dk1"/>
              </a:buClr>
              <a:buSzPts val="1200"/>
              <a:buChar char="○"/>
            </a:pPr>
            <a:r>
              <a:rPr b="1" lang="ar" sz="1200">
                <a:solidFill>
                  <a:schemeClr val="dk1"/>
                </a:solidFill>
                <a:latin typeface="Mada"/>
                <a:ea typeface="Mada"/>
                <a:cs typeface="Mada"/>
                <a:sym typeface="Mada"/>
              </a:rPr>
              <a:t>For dental procedure at risk</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​Amoxicillin or Ampicillin</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Char char="■"/>
            </a:pPr>
            <a:r>
              <a:rPr lang="ar" sz="1200">
                <a:solidFill>
                  <a:schemeClr val="dk1"/>
                </a:solidFill>
                <a:latin typeface="Mada"/>
                <a:ea typeface="Mada"/>
                <a:cs typeface="Mada"/>
                <a:sym typeface="Mada"/>
              </a:rPr>
              <a:t>Adults: 2 g orally or IV, single dose </a:t>
            </a:r>
            <a:r>
              <a:rPr b="1" lang="ar" sz="1200">
                <a:solidFill>
                  <a:schemeClr val="dk1"/>
                </a:solidFill>
                <a:latin typeface="Mada"/>
                <a:ea typeface="Mada"/>
                <a:cs typeface="Mada"/>
                <a:sym typeface="Mada"/>
              </a:rPr>
              <a:t>30-60min  before</a:t>
            </a:r>
            <a:r>
              <a:rPr lang="ar" sz="1200">
                <a:solidFill>
                  <a:schemeClr val="dk1"/>
                </a:solidFill>
                <a:latin typeface="Mada"/>
                <a:ea typeface="Mada"/>
                <a:cs typeface="Mada"/>
                <a:sym typeface="Mada"/>
              </a:rPr>
              <a:t> the procedure​.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Children: 50mg/kg orally or IV, single dose </a:t>
            </a:r>
            <a:r>
              <a:rPr b="1" lang="ar" sz="1200">
                <a:solidFill>
                  <a:schemeClr val="dk1"/>
                </a:solidFill>
                <a:latin typeface="Mada"/>
                <a:ea typeface="Mada"/>
                <a:cs typeface="Mada"/>
                <a:sym typeface="Mada"/>
              </a:rPr>
              <a:t>30-60min  before</a:t>
            </a:r>
            <a:r>
              <a:rPr lang="ar" sz="1200">
                <a:solidFill>
                  <a:schemeClr val="dk1"/>
                </a:solidFill>
                <a:latin typeface="Mada"/>
                <a:ea typeface="Mada"/>
                <a:cs typeface="Mada"/>
                <a:sym typeface="Mada"/>
              </a:rPr>
              <a:t> the procedure​.</a:t>
            </a:r>
            <a:endParaRPr sz="1200">
              <a:solidFill>
                <a:schemeClr val="dk1"/>
              </a:solidFill>
              <a:latin typeface="Mada"/>
              <a:ea typeface="Mada"/>
              <a:cs typeface="Mada"/>
              <a:sym typeface="Mada"/>
            </a:endParaRPr>
          </a:p>
          <a:p>
            <a:pPr indent="-126599" lvl="1" marL="557999" rtl="0" algn="l">
              <a:spcBef>
                <a:spcPts val="0"/>
              </a:spcBef>
              <a:spcAft>
                <a:spcPts val="0"/>
              </a:spcAft>
              <a:buClr>
                <a:schemeClr val="dk1"/>
              </a:buClr>
              <a:buSzPts val="1200"/>
              <a:buChar char="○"/>
            </a:pPr>
            <a:r>
              <a:rPr b="1" lang="ar" sz="1200">
                <a:solidFill>
                  <a:schemeClr val="dk1"/>
                </a:solidFill>
                <a:latin typeface="Mada"/>
                <a:ea typeface="Mada"/>
                <a:cs typeface="Mada"/>
                <a:sym typeface="Mada"/>
              </a:rPr>
              <a:t>If Allergic to penicillin or ampicillin​:</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​Clindamycin​</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Char char="■"/>
            </a:pPr>
            <a:r>
              <a:rPr lang="ar" sz="1200">
                <a:solidFill>
                  <a:schemeClr val="dk1"/>
                </a:solidFill>
                <a:latin typeface="Mada"/>
                <a:ea typeface="Mada"/>
                <a:cs typeface="Mada"/>
                <a:sym typeface="Mada"/>
              </a:rPr>
              <a:t>Adults: 600 mg​ orally or IV,  single dose </a:t>
            </a:r>
            <a:r>
              <a:rPr b="1" lang="ar" sz="1200">
                <a:solidFill>
                  <a:schemeClr val="dk1"/>
                </a:solidFill>
                <a:latin typeface="Mada"/>
                <a:ea typeface="Mada"/>
                <a:cs typeface="Mada"/>
                <a:sym typeface="Mada"/>
              </a:rPr>
              <a:t>30-60min  before</a:t>
            </a:r>
            <a:r>
              <a:rPr lang="ar" sz="1200">
                <a:solidFill>
                  <a:schemeClr val="dk1"/>
                </a:solidFill>
                <a:latin typeface="Mada"/>
                <a:ea typeface="Mada"/>
                <a:cs typeface="Mada"/>
                <a:sym typeface="Mada"/>
              </a:rPr>
              <a:t> the procedure​.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Children:20mg/kg orally or IV, single dose </a:t>
            </a:r>
            <a:r>
              <a:rPr b="1" lang="ar" sz="1200">
                <a:solidFill>
                  <a:schemeClr val="dk1"/>
                </a:solidFill>
                <a:latin typeface="Mada"/>
                <a:ea typeface="Mada"/>
                <a:cs typeface="Mada"/>
                <a:sym typeface="Mada"/>
              </a:rPr>
              <a:t>30-60min  before</a:t>
            </a:r>
            <a:r>
              <a:rPr lang="ar" sz="1200">
                <a:solidFill>
                  <a:schemeClr val="dk1"/>
                </a:solidFill>
                <a:latin typeface="Mada"/>
                <a:ea typeface="Mada"/>
                <a:cs typeface="Mada"/>
                <a:sym typeface="Mada"/>
              </a:rPr>
              <a:t> the procedure​.</a:t>
            </a:r>
            <a:endParaRPr sz="1200">
              <a:solidFill>
                <a:schemeClr val="dk1"/>
              </a:solidFill>
              <a:latin typeface="Mada"/>
              <a:ea typeface="Mada"/>
              <a:cs typeface="Mada"/>
              <a:sym typeface="Mada"/>
            </a:endParaRPr>
          </a:p>
        </p:txBody>
      </p:sp>
      <p:pic>
        <p:nvPicPr>
          <p:cNvPr id="155" name="Google Shape;155;p24"/>
          <p:cNvPicPr preferRelativeResize="0"/>
          <p:nvPr/>
        </p:nvPicPr>
        <p:blipFill>
          <a:blip r:embed="rId3">
            <a:alphaModFix/>
          </a:blip>
          <a:stretch>
            <a:fillRect/>
          </a:stretch>
        </p:blipFill>
        <p:spPr>
          <a:xfrm>
            <a:off x="6971000" y="8083275"/>
            <a:ext cx="562200" cy="562200"/>
          </a:xfrm>
          <a:prstGeom prst="rect">
            <a:avLst/>
          </a:prstGeom>
          <a:noFill/>
          <a:ln>
            <a:noFill/>
          </a:ln>
        </p:spPr>
      </p:pic>
      <p:sp>
        <p:nvSpPr>
          <p:cNvPr id="156" name="Google Shape;156;p24"/>
          <p:cNvSpPr/>
          <p:nvPr/>
        </p:nvSpPr>
        <p:spPr>
          <a:xfrm>
            <a:off x="5400675" y="8353425"/>
            <a:ext cx="1570200" cy="342900"/>
          </a:xfrm>
          <a:prstGeom prst="roundRect">
            <a:avLst>
              <a:gd fmla="val 16667" name="adj"/>
            </a:avLst>
          </a:prstGeom>
          <a:noFill/>
          <a:ln cap="flat" cmpd="sng" w="9525">
            <a:solidFill>
              <a:srgbClr val="A64D7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000" u="sng">
                <a:solidFill>
                  <a:schemeClr val="hlink"/>
                </a:solidFill>
                <a:latin typeface="Mada"/>
                <a:ea typeface="Mada"/>
                <a:cs typeface="Mada"/>
                <a:sym typeface="Mada"/>
                <a:hlinkClick r:id="rId4"/>
              </a:rPr>
              <a:t>Click here to check the table in females slides</a:t>
            </a:r>
            <a:endParaRPr sz="1000">
              <a:latin typeface="Mada"/>
              <a:ea typeface="Mada"/>
              <a:cs typeface="Mada"/>
              <a:sym typeface="Mada"/>
            </a:endParaRPr>
          </a:p>
        </p:txBody>
      </p:sp>
      <p:sp>
        <p:nvSpPr>
          <p:cNvPr id="157" name="Google Shape;157;p24"/>
          <p:cNvSpPr/>
          <p:nvPr/>
        </p:nvSpPr>
        <p:spPr>
          <a:xfrm>
            <a:off x="371575" y="6209350"/>
            <a:ext cx="106800" cy="1062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p:nvPr/>
        </p:nvSpPr>
        <p:spPr>
          <a:xfrm>
            <a:off x="371575" y="5699750"/>
            <a:ext cx="106800" cy="1062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4"/>
          <p:cNvSpPr/>
          <p:nvPr/>
        </p:nvSpPr>
        <p:spPr>
          <a:xfrm>
            <a:off x="313075" y="8416875"/>
            <a:ext cx="223800" cy="2160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65" name="Google Shape;165;p25"/>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Classification of IE</a:t>
            </a:r>
            <a:endParaRPr>
              <a:latin typeface="Mada Black"/>
              <a:ea typeface="Mada Black"/>
              <a:cs typeface="Mada Black"/>
              <a:sym typeface="Mada Black"/>
            </a:endParaRPr>
          </a:p>
        </p:txBody>
      </p:sp>
      <p:sp>
        <p:nvSpPr>
          <p:cNvPr id="166" name="Google Shape;166;p25"/>
          <p:cNvSpPr/>
          <p:nvPr/>
        </p:nvSpPr>
        <p:spPr>
          <a:xfrm>
            <a:off x="1879800" y="757675"/>
            <a:ext cx="3800400" cy="5142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Classification of IE</a:t>
            </a:r>
            <a:endParaRPr b="1" sz="1700">
              <a:solidFill>
                <a:srgbClr val="FFFFFF"/>
              </a:solidFill>
              <a:latin typeface="Mada"/>
              <a:ea typeface="Mada"/>
              <a:cs typeface="Mada"/>
              <a:sym typeface="Mada"/>
            </a:endParaRPr>
          </a:p>
        </p:txBody>
      </p:sp>
      <p:sp>
        <p:nvSpPr>
          <p:cNvPr id="167" name="Google Shape;167;p25"/>
          <p:cNvSpPr/>
          <p:nvPr/>
        </p:nvSpPr>
        <p:spPr>
          <a:xfrm>
            <a:off x="190350" y="1567300"/>
            <a:ext cx="2162400" cy="56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B05171"/>
                </a:solidFill>
                <a:latin typeface="Mada"/>
                <a:ea typeface="Mada"/>
                <a:cs typeface="Mada"/>
                <a:sym typeface="Mada"/>
              </a:rPr>
              <a:t>Nature of the valve involved/ Type of lesion</a:t>
            </a:r>
            <a:r>
              <a:rPr b="1" baseline="30000" lang="ar">
                <a:solidFill>
                  <a:srgbClr val="B05171"/>
                </a:solidFill>
                <a:latin typeface="Mada"/>
                <a:ea typeface="Mada"/>
                <a:cs typeface="Mada"/>
                <a:sym typeface="Mada"/>
              </a:rPr>
              <a:t>1</a:t>
            </a:r>
            <a:endParaRPr b="1" baseline="30000">
              <a:solidFill>
                <a:srgbClr val="B05171"/>
              </a:solidFill>
              <a:latin typeface="Mada"/>
              <a:ea typeface="Mada"/>
              <a:cs typeface="Mada"/>
              <a:sym typeface="Mada"/>
            </a:endParaRPr>
          </a:p>
        </p:txBody>
      </p:sp>
      <p:sp>
        <p:nvSpPr>
          <p:cNvPr id="168" name="Google Shape;168;p25"/>
          <p:cNvSpPr/>
          <p:nvPr/>
        </p:nvSpPr>
        <p:spPr>
          <a:xfrm>
            <a:off x="2732250" y="1567300"/>
            <a:ext cx="2095500" cy="56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B05171"/>
                </a:solidFill>
                <a:latin typeface="Mada"/>
                <a:ea typeface="Mada"/>
                <a:cs typeface="Mada"/>
                <a:sym typeface="Mada"/>
              </a:rPr>
              <a:t>Onset and progression</a:t>
            </a:r>
            <a:endParaRPr b="1">
              <a:solidFill>
                <a:srgbClr val="B05171"/>
              </a:solidFill>
              <a:latin typeface="Mada"/>
              <a:ea typeface="Mada"/>
              <a:cs typeface="Mada"/>
              <a:sym typeface="Mada"/>
            </a:endParaRPr>
          </a:p>
        </p:txBody>
      </p:sp>
      <p:sp>
        <p:nvSpPr>
          <p:cNvPr id="169" name="Google Shape;169;p25"/>
          <p:cNvSpPr/>
          <p:nvPr/>
        </p:nvSpPr>
        <p:spPr>
          <a:xfrm>
            <a:off x="5308450" y="1567300"/>
            <a:ext cx="2095500" cy="56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B05171"/>
                </a:solidFill>
                <a:latin typeface="Mada"/>
                <a:ea typeface="Mada"/>
                <a:cs typeface="Mada"/>
                <a:sym typeface="Mada"/>
              </a:rPr>
              <a:t>Acquisition of the infection</a:t>
            </a:r>
            <a:endParaRPr b="1">
              <a:solidFill>
                <a:srgbClr val="B05171"/>
              </a:solidFill>
              <a:latin typeface="Mada"/>
              <a:ea typeface="Mada"/>
              <a:cs typeface="Mada"/>
              <a:sym typeface="Mada"/>
            </a:endParaRPr>
          </a:p>
        </p:txBody>
      </p:sp>
      <p:sp>
        <p:nvSpPr>
          <p:cNvPr id="170" name="Google Shape;170;p25"/>
          <p:cNvSpPr/>
          <p:nvPr/>
        </p:nvSpPr>
        <p:spPr>
          <a:xfrm>
            <a:off x="879950" y="2259478"/>
            <a:ext cx="1371600" cy="1851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Native</a:t>
            </a:r>
            <a:endParaRPr b="1">
              <a:latin typeface="Mada"/>
              <a:ea typeface="Mada"/>
              <a:cs typeface="Mada"/>
              <a:sym typeface="Mada"/>
            </a:endParaRPr>
          </a:p>
        </p:txBody>
      </p:sp>
      <p:sp>
        <p:nvSpPr>
          <p:cNvPr id="171" name="Google Shape;171;p25"/>
          <p:cNvSpPr/>
          <p:nvPr/>
        </p:nvSpPr>
        <p:spPr>
          <a:xfrm>
            <a:off x="879950" y="2955210"/>
            <a:ext cx="1371600" cy="1851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Prosthetic</a:t>
            </a:r>
            <a:endParaRPr b="1">
              <a:latin typeface="Mada"/>
              <a:ea typeface="Mada"/>
              <a:cs typeface="Mada"/>
              <a:sym typeface="Mada"/>
            </a:endParaRPr>
          </a:p>
        </p:txBody>
      </p:sp>
      <p:sp>
        <p:nvSpPr>
          <p:cNvPr id="172" name="Google Shape;172;p25"/>
          <p:cNvSpPr/>
          <p:nvPr/>
        </p:nvSpPr>
        <p:spPr>
          <a:xfrm>
            <a:off x="3456150" y="2335675"/>
            <a:ext cx="1625400" cy="3633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Acute </a:t>
            </a:r>
            <a:endParaRPr b="1">
              <a:solidFill>
                <a:srgbClr val="6FA8DC"/>
              </a:solidFill>
              <a:latin typeface="Mada"/>
              <a:ea typeface="Mada"/>
              <a:cs typeface="Mada"/>
              <a:sym typeface="Mada"/>
            </a:endParaRPr>
          </a:p>
          <a:p>
            <a:pPr indent="0" lvl="0" marL="0" rtl="0" algn="ctr">
              <a:spcBef>
                <a:spcPts val="0"/>
              </a:spcBef>
              <a:spcAft>
                <a:spcPts val="0"/>
              </a:spcAft>
              <a:buNone/>
            </a:pPr>
            <a:r>
              <a:rPr b="1" lang="ar" sz="800">
                <a:solidFill>
                  <a:srgbClr val="6FA8DC"/>
                </a:solidFill>
                <a:latin typeface="Mada"/>
                <a:ea typeface="Mada"/>
                <a:cs typeface="Mada"/>
                <a:sym typeface="Mada"/>
              </a:rPr>
              <a:t>(Symptoms up to 6wks)</a:t>
            </a:r>
            <a:endParaRPr b="1" sz="800">
              <a:solidFill>
                <a:srgbClr val="6FA8DC"/>
              </a:solidFill>
              <a:latin typeface="Mada"/>
              <a:ea typeface="Mada"/>
              <a:cs typeface="Mada"/>
              <a:sym typeface="Mada"/>
            </a:endParaRPr>
          </a:p>
        </p:txBody>
      </p:sp>
      <p:sp>
        <p:nvSpPr>
          <p:cNvPr id="173" name="Google Shape;173;p25"/>
          <p:cNvSpPr/>
          <p:nvPr/>
        </p:nvSpPr>
        <p:spPr>
          <a:xfrm>
            <a:off x="3456150" y="2860818"/>
            <a:ext cx="1625400" cy="3633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Subacute</a:t>
            </a:r>
            <a:endParaRPr b="1">
              <a:solidFill>
                <a:srgbClr val="6D9EEB"/>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800">
                <a:solidFill>
                  <a:srgbClr val="6D9EEB"/>
                </a:solidFill>
                <a:latin typeface="Mada"/>
                <a:ea typeface="Mada"/>
                <a:cs typeface="Mada"/>
                <a:sym typeface="Mada"/>
              </a:rPr>
              <a:t>(Symptoms up to 6wks-3m)</a:t>
            </a:r>
            <a:endParaRPr b="1">
              <a:solidFill>
                <a:srgbClr val="6D9EEB"/>
              </a:solidFill>
              <a:latin typeface="Mada"/>
              <a:ea typeface="Mada"/>
              <a:cs typeface="Mada"/>
              <a:sym typeface="Mada"/>
            </a:endParaRPr>
          </a:p>
        </p:txBody>
      </p:sp>
      <p:sp>
        <p:nvSpPr>
          <p:cNvPr id="174" name="Google Shape;174;p25"/>
          <p:cNvSpPr/>
          <p:nvPr/>
        </p:nvSpPr>
        <p:spPr>
          <a:xfrm>
            <a:off x="6032350" y="2259478"/>
            <a:ext cx="1371600" cy="3228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Nosocomial</a:t>
            </a:r>
            <a:endParaRPr b="1">
              <a:latin typeface="Mada"/>
              <a:ea typeface="Mada"/>
              <a:cs typeface="Mada"/>
              <a:sym typeface="Mada"/>
            </a:endParaRPr>
          </a:p>
        </p:txBody>
      </p:sp>
      <p:sp>
        <p:nvSpPr>
          <p:cNvPr id="175" name="Google Shape;175;p25"/>
          <p:cNvSpPr/>
          <p:nvPr/>
        </p:nvSpPr>
        <p:spPr>
          <a:xfrm>
            <a:off x="6032350" y="2725193"/>
            <a:ext cx="1371600" cy="3228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Community</a:t>
            </a:r>
            <a:endParaRPr b="1">
              <a:latin typeface="Mada"/>
              <a:ea typeface="Mada"/>
              <a:cs typeface="Mada"/>
              <a:sym typeface="Mada"/>
            </a:endParaRPr>
          </a:p>
        </p:txBody>
      </p:sp>
      <p:sp>
        <p:nvSpPr>
          <p:cNvPr id="176" name="Google Shape;176;p25"/>
          <p:cNvSpPr/>
          <p:nvPr/>
        </p:nvSpPr>
        <p:spPr>
          <a:xfrm>
            <a:off x="6032350" y="3190909"/>
            <a:ext cx="1371600" cy="3228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IV drug abuse</a:t>
            </a:r>
            <a:endParaRPr b="1">
              <a:latin typeface="Mada"/>
              <a:ea typeface="Mada"/>
              <a:cs typeface="Mada"/>
              <a:sym typeface="Mada"/>
            </a:endParaRPr>
          </a:p>
        </p:txBody>
      </p:sp>
      <p:cxnSp>
        <p:nvCxnSpPr>
          <p:cNvPr id="177" name="Google Shape;177;p25"/>
          <p:cNvCxnSpPr>
            <a:stCxn id="166" idx="2"/>
            <a:endCxn id="169" idx="0"/>
          </p:cNvCxnSpPr>
          <p:nvPr/>
        </p:nvCxnSpPr>
        <p:spPr>
          <a:xfrm flipH="1" rot="-5400000">
            <a:off x="4920300" y="131575"/>
            <a:ext cx="295500" cy="2576100"/>
          </a:xfrm>
          <a:prstGeom prst="bentConnector3">
            <a:avLst>
              <a:gd fmla="val 49987" name="adj1"/>
            </a:avLst>
          </a:prstGeom>
          <a:noFill/>
          <a:ln cap="flat" cmpd="sng" w="9525">
            <a:solidFill>
              <a:schemeClr val="dk2"/>
            </a:solidFill>
            <a:prstDash val="solid"/>
            <a:round/>
            <a:headEnd len="med" w="med" type="none"/>
            <a:tailEnd len="med" w="med" type="none"/>
          </a:ln>
        </p:spPr>
      </p:cxnSp>
      <p:cxnSp>
        <p:nvCxnSpPr>
          <p:cNvPr id="178" name="Google Shape;178;p25"/>
          <p:cNvCxnSpPr>
            <a:stCxn id="166" idx="2"/>
            <a:endCxn id="168" idx="0"/>
          </p:cNvCxnSpPr>
          <p:nvPr/>
        </p:nvCxnSpPr>
        <p:spPr>
          <a:xfrm flipH="1" rot="-5400000">
            <a:off x="3632550" y="1419325"/>
            <a:ext cx="295500" cy="600"/>
          </a:xfrm>
          <a:prstGeom prst="bentConnector3">
            <a:avLst>
              <a:gd fmla="val 49987" name="adj1"/>
            </a:avLst>
          </a:prstGeom>
          <a:noFill/>
          <a:ln cap="flat" cmpd="sng" w="9525">
            <a:solidFill>
              <a:schemeClr val="dk2"/>
            </a:solidFill>
            <a:prstDash val="solid"/>
            <a:round/>
            <a:headEnd len="med" w="med" type="none"/>
            <a:tailEnd len="med" w="med" type="none"/>
          </a:ln>
        </p:spPr>
      </p:cxnSp>
      <p:cxnSp>
        <p:nvCxnSpPr>
          <p:cNvPr id="179" name="Google Shape;179;p25"/>
          <p:cNvCxnSpPr>
            <a:stCxn id="166" idx="2"/>
            <a:endCxn id="167" idx="0"/>
          </p:cNvCxnSpPr>
          <p:nvPr/>
        </p:nvCxnSpPr>
        <p:spPr>
          <a:xfrm rot="5400000">
            <a:off x="2378100" y="165475"/>
            <a:ext cx="295500" cy="2508300"/>
          </a:xfrm>
          <a:prstGeom prst="bentConnector3">
            <a:avLst>
              <a:gd fmla="val 49987" name="adj1"/>
            </a:avLst>
          </a:prstGeom>
          <a:noFill/>
          <a:ln cap="flat" cmpd="sng" w="9525">
            <a:solidFill>
              <a:schemeClr val="dk2"/>
            </a:solidFill>
            <a:prstDash val="solid"/>
            <a:round/>
            <a:headEnd len="med" w="med" type="none"/>
            <a:tailEnd len="med" w="med" type="none"/>
          </a:ln>
        </p:spPr>
      </p:cxnSp>
      <p:cxnSp>
        <p:nvCxnSpPr>
          <p:cNvPr id="180" name="Google Shape;180;p25"/>
          <p:cNvCxnSpPr>
            <a:stCxn id="167" idx="2"/>
            <a:endCxn id="170" idx="1"/>
          </p:cNvCxnSpPr>
          <p:nvPr/>
        </p:nvCxnSpPr>
        <p:spPr>
          <a:xfrm rot="5400000">
            <a:off x="964500" y="2045050"/>
            <a:ext cx="222600" cy="391500"/>
          </a:xfrm>
          <a:prstGeom prst="bentConnector4">
            <a:avLst>
              <a:gd fmla="val 29195" name="adj1"/>
              <a:gd fmla="val 160849" name="adj2"/>
            </a:avLst>
          </a:prstGeom>
          <a:noFill/>
          <a:ln cap="flat" cmpd="sng" w="9525">
            <a:solidFill>
              <a:schemeClr val="dk2"/>
            </a:solidFill>
            <a:prstDash val="solid"/>
            <a:round/>
            <a:headEnd len="med" w="med" type="none"/>
            <a:tailEnd len="med" w="med" type="none"/>
          </a:ln>
        </p:spPr>
      </p:cxnSp>
      <p:cxnSp>
        <p:nvCxnSpPr>
          <p:cNvPr id="181" name="Google Shape;181;p25"/>
          <p:cNvCxnSpPr>
            <a:stCxn id="167" idx="2"/>
            <a:endCxn id="171" idx="1"/>
          </p:cNvCxnSpPr>
          <p:nvPr/>
        </p:nvCxnSpPr>
        <p:spPr>
          <a:xfrm rot="5400000">
            <a:off x="616650" y="2392900"/>
            <a:ext cx="918300" cy="391500"/>
          </a:xfrm>
          <a:prstGeom prst="bentConnector4">
            <a:avLst>
              <a:gd fmla="val 6650" name="adj1"/>
              <a:gd fmla="val 160849" name="adj2"/>
            </a:avLst>
          </a:prstGeom>
          <a:noFill/>
          <a:ln cap="flat" cmpd="sng" w="9525">
            <a:solidFill>
              <a:schemeClr val="dk2"/>
            </a:solidFill>
            <a:prstDash val="solid"/>
            <a:round/>
            <a:headEnd len="med" w="med" type="none"/>
            <a:tailEnd len="med" w="med" type="none"/>
          </a:ln>
        </p:spPr>
      </p:cxnSp>
      <p:cxnSp>
        <p:nvCxnSpPr>
          <p:cNvPr id="182" name="Google Shape;182;p25"/>
          <p:cNvCxnSpPr>
            <a:stCxn id="168" idx="2"/>
            <a:endCxn id="172" idx="1"/>
          </p:cNvCxnSpPr>
          <p:nvPr/>
        </p:nvCxnSpPr>
        <p:spPr>
          <a:xfrm rot="5400000">
            <a:off x="3424200" y="2161600"/>
            <a:ext cx="387900" cy="323700"/>
          </a:xfrm>
          <a:prstGeom prst="bentConnector4">
            <a:avLst>
              <a:gd fmla="val 26576" name="adj1"/>
              <a:gd fmla="val 173449" name="adj2"/>
            </a:avLst>
          </a:prstGeom>
          <a:noFill/>
          <a:ln cap="flat" cmpd="sng" w="9525">
            <a:solidFill>
              <a:schemeClr val="dk2"/>
            </a:solidFill>
            <a:prstDash val="solid"/>
            <a:round/>
            <a:headEnd len="med" w="med" type="none"/>
            <a:tailEnd len="med" w="med" type="none"/>
          </a:ln>
        </p:spPr>
      </p:cxnSp>
      <p:cxnSp>
        <p:nvCxnSpPr>
          <p:cNvPr id="183" name="Google Shape;183;p25"/>
          <p:cNvCxnSpPr>
            <a:stCxn id="168" idx="2"/>
            <a:endCxn id="173" idx="1"/>
          </p:cNvCxnSpPr>
          <p:nvPr/>
        </p:nvCxnSpPr>
        <p:spPr>
          <a:xfrm rot="5400000">
            <a:off x="3161700" y="2424100"/>
            <a:ext cx="912900" cy="323700"/>
          </a:xfrm>
          <a:prstGeom prst="bentConnector4">
            <a:avLst>
              <a:gd fmla="val 11453" name="adj1"/>
              <a:gd fmla="val 173449" name="adj2"/>
            </a:avLst>
          </a:prstGeom>
          <a:noFill/>
          <a:ln cap="flat" cmpd="sng" w="9525">
            <a:solidFill>
              <a:schemeClr val="dk2"/>
            </a:solidFill>
            <a:prstDash val="solid"/>
            <a:round/>
            <a:headEnd len="med" w="med" type="none"/>
            <a:tailEnd len="med" w="med" type="none"/>
          </a:ln>
        </p:spPr>
      </p:cxnSp>
      <p:cxnSp>
        <p:nvCxnSpPr>
          <p:cNvPr id="184" name="Google Shape;184;p25"/>
          <p:cNvCxnSpPr>
            <a:stCxn id="169" idx="2"/>
            <a:endCxn id="174" idx="1"/>
          </p:cNvCxnSpPr>
          <p:nvPr/>
        </p:nvCxnSpPr>
        <p:spPr>
          <a:xfrm rot="5400000">
            <a:off x="6048700" y="2113300"/>
            <a:ext cx="291300" cy="323700"/>
          </a:xfrm>
          <a:prstGeom prst="bentConnector4">
            <a:avLst>
              <a:gd fmla="val 22310" name="adj1"/>
              <a:gd fmla="val 173449" name="adj2"/>
            </a:avLst>
          </a:prstGeom>
          <a:noFill/>
          <a:ln cap="flat" cmpd="sng" w="9525">
            <a:solidFill>
              <a:schemeClr val="dk2"/>
            </a:solidFill>
            <a:prstDash val="solid"/>
            <a:round/>
            <a:headEnd len="med" w="med" type="none"/>
            <a:tailEnd len="med" w="med" type="none"/>
          </a:ln>
        </p:spPr>
      </p:cxnSp>
      <p:cxnSp>
        <p:nvCxnSpPr>
          <p:cNvPr id="185" name="Google Shape;185;p25"/>
          <p:cNvCxnSpPr>
            <a:stCxn id="169" idx="2"/>
            <a:endCxn id="175" idx="1"/>
          </p:cNvCxnSpPr>
          <p:nvPr/>
        </p:nvCxnSpPr>
        <p:spPr>
          <a:xfrm rot="5400000">
            <a:off x="5815750" y="2346250"/>
            <a:ext cx="757200" cy="323700"/>
          </a:xfrm>
          <a:prstGeom prst="bentConnector4">
            <a:avLst>
              <a:gd fmla="val 9079" name="adj1"/>
              <a:gd fmla="val 173449" name="adj2"/>
            </a:avLst>
          </a:prstGeom>
          <a:noFill/>
          <a:ln cap="flat" cmpd="sng" w="9525">
            <a:solidFill>
              <a:schemeClr val="dk2"/>
            </a:solidFill>
            <a:prstDash val="solid"/>
            <a:round/>
            <a:headEnd len="med" w="med" type="none"/>
            <a:tailEnd len="med" w="med" type="none"/>
          </a:ln>
        </p:spPr>
      </p:cxnSp>
      <p:cxnSp>
        <p:nvCxnSpPr>
          <p:cNvPr id="186" name="Google Shape;186;p25"/>
          <p:cNvCxnSpPr>
            <a:stCxn id="169" idx="2"/>
            <a:endCxn id="176" idx="1"/>
          </p:cNvCxnSpPr>
          <p:nvPr/>
        </p:nvCxnSpPr>
        <p:spPr>
          <a:xfrm rot="5400000">
            <a:off x="5582950" y="2579050"/>
            <a:ext cx="1222800" cy="323700"/>
          </a:xfrm>
          <a:prstGeom prst="bentConnector4">
            <a:avLst>
              <a:gd fmla="val 5620" name="adj1"/>
              <a:gd fmla="val 173449" name="adj2"/>
            </a:avLst>
          </a:prstGeom>
          <a:noFill/>
          <a:ln cap="flat" cmpd="sng" w="9525">
            <a:solidFill>
              <a:schemeClr val="dk2"/>
            </a:solidFill>
            <a:prstDash val="solid"/>
            <a:round/>
            <a:headEnd len="med" w="med" type="none"/>
            <a:tailEnd len="med" w="med" type="none"/>
          </a:ln>
        </p:spPr>
      </p:cxnSp>
      <p:sp>
        <p:nvSpPr>
          <p:cNvPr id="187" name="Google Shape;187;p25"/>
          <p:cNvSpPr/>
          <p:nvPr/>
        </p:nvSpPr>
        <p:spPr>
          <a:xfrm>
            <a:off x="295125" y="3333036"/>
            <a:ext cx="952500" cy="1827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Early</a:t>
            </a:r>
            <a:endParaRPr b="1">
              <a:latin typeface="Mada"/>
              <a:ea typeface="Mada"/>
              <a:cs typeface="Mada"/>
              <a:sym typeface="Mada"/>
            </a:endParaRPr>
          </a:p>
        </p:txBody>
      </p:sp>
      <p:sp>
        <p:nvSpPr>
          <p:cNvPr id="188" name="Google Shape;188;p25"/>
          <p:cNvSpPr/>
          <p:nvPr/>
        </p:nvSpPr>
        <p:spPr>
          <a:xfrm>
            <a:off x="1932150" y="3330769"/>
            <a:ext cx="952500" cy="1827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Late</a:t>
            </a:r>
            <a:endParaRPr b="1">
              <a:latin typeface="Mada"/>
              <a:ea typeface="Mada"/>
              <a:cs typeface="Mada"/>
              <a:sym typeface="Mada"/>
            </a:endParaRPr>
          </a:p>
        </p:txBody>
      </p:sp>
      <p:cxnSp>
        <p:nvCxnSpPr>
          <p:cNvPr id="189" name="Google Shape;189;p25"/>
          <p:cNvCxnSpPr>
            <a:stCxn id="171" idx="2"/>
            <a:endCxn id="187" idx="0"/>
          </p:cNvCxnSpPr>
          <p:nvPr/>
        </p:nvCxnSpPr>
        <p:spPr>
          <a:xfrm rot="5400000">
            <a:off x="1072250" y="2839410"/>
            <a:ext cx="192600" cy="794400"/>
          </a:xfrm>
          <a:prstGeom prst="bentConnector3">
            <a:avLst>
              <a:gd fmla="val 49987" name="adj1"/>
            </a:avLst>
          </a:prstGeom>
          <a:noFill/>
          <a:ln cap="flat" cmpd="sng" w="9525">
            <a:solidFill>
              <a:schemeClr val="dk2"/>
            </a:solidFill>
            <a:prstDash val="solid"/>
            <a:round/>
            <a:headEnd len="med" w="med" type="none"/>
            <a:tailEnd len="med" w="med" type="none"/>
          </a:ln>
        </p:spPr>
      </p:cxnSp>
      <p:cxnSp>
        <p:nvCxnSpPr>
          <p:cNvPr id="190" name="Google Shape;190;p25"/>
          <p:cNvCxnSpPr>
            <a:stCxn id="171" idx="2"/>
            <a:endCxn id="188" idx="0"/>
          </p:cNvCxnSpPr>
          <p:nvPr/>
        </p:nvCxnSpPr>
        <p:spPr>
          <a:xfrm flipH="1" rot="-5400000">
            <a:off x="1891850" y="2814210"/>
            <a:ext cx="190500" cy="842700"/>
          </a:xfrm>
          <a:prstGeom prst="bentConnector3">
            <a:avLst>
              <a:gd fmla="val 50025" name="adj1"/>
            </a:avLst>
          </a:prstGeom>
          <a:noFill/>
          <a:ln cap="flat" cmpd="sng" w="9525">
            <a:solidFill>
              <a:schemeClr val="dk2"/>
            </a:solidFill>
            <a:prstDash val="solid"/>
            <a:round/>
            <a:headEnd len="med" w="med" type="none"/>
            <a:tailEnd len="med" w="med" type="none"/>
          </a:ln>
        </p:spPr>
      </p:cxnSp>
      <p:sp>
        <p:nvSpPr>
          <p:cNvPr id="191" name="Google Shape;191;p25"/>
          <p:cNvSpPr txBox="1"/>
          <p:nvPr/>
        </p:nvSpPr>
        <p:spPr>
          <a:xfrm>
            <a:off x="161775" y="36406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Acute vs Subacute IE</a:t>
            </a:r>
            <a:endParaRPr b="1" sz="2200">
              <a:highlight>
                <a:srgbClr val="F5E9ED"/>
              </a:highlight>
              <a:latin typeface="Mada"/>
              <a:ea typeface="Mada"/>
              <a:cs typeface="Mada"/>
              <a:sym typeface="Mada"/>
            </a:endParaRPr>
          </a:p>
        </p:txBody>
      </p:sp>
      <p:graphicFrame>
        <p:nvGraphicFramePr>
          <p:cNvPr id="192" name="Google Shape;192;p25"/>
          <p:cNvGraphicFramePr/>
          <p:nvPr/>
        </p:nvGraphicFramePr>
        <p:xfrm>
          <a:off x="190350" y="4194695"/>
          <a:ext cx="3000000" cy="3000000"/>
        </p:xfrm>
        <a:graphic>
          <a:graphicData uri="http://schemas.openxmlformats.org/drawingml/2006/table">
            <a:tbl>
              <a:tblPr>
                <a:noFill/>
                <a:tableStyleId>{121ACFA2-4097-4B6F-8C34-C8E1E550DA42}</a:tableStyleId>
              </a:tblPr>
              <a:tblGrid>
                <a:gridCol w="1826550"/>
                <a:gridCol w="2544150"/>
                <a:gridCol w="2842925"/>
              </a:tblGrid>
              <a:tr h="298950">
                <a:tc>
                  <a:txBody>
                    <a:bodyPr/>
                    <a:lstStyle/>
                    <a:p>
                      <a:pPr indent="0" lvl="0" marL="0" rtl="0" algn="l">
                        <a:spcBef>
                          <a:spcPts val="0"/>
                        </a:spcBef>
                        <a:spcAft>
                          <a:spcPts val="0"/>
                        </a:spcAft>
                        <a:buNone/>
                      </a:pPr>
                      <a:r>
                        <a:t/>
                      </a:r>
                      <a:endParaRPr sz="1300"/>
                    </a:p>
                  </a:txBody>
                  <a:tcPr marT="91425" marB="91425" marR="91425" marL="91425">
                    <a:solidFill>
                      <a:srgbClr val="9C254D"/>
                    </a:solidFill>
                  </a:tcPr>
                </a:tc>
                <a:tc>
                  <a:txBody>
                    <a:bodyPr/>
                    <a:lstStyle/>
                    <a:p>
                      <a:pPr indent="0" lvl="0" marL="0" rtl="0" algn="ctr">
                        <a:spcBef>
                          <a:spcPts val="0"/>
                        </a:spcBef>
                        <a:spcAft>
                          <a:spcPts val="0"/>
                        </a:spcAft>
                        <a:buNone/>
                      </a:pPr>
                      <a:r>
                        <a:rPr b="1" lang="ar" sz="1500" u="sng">
                          <a:solidFill>
                            <a:srgbClr val="FF0000"/>
                          </a:solidFill>
                          <a:latin typeface="Mada"/>
                          <a:ea typeface="Mada"/>
                          <a:cs typeface="Mada"/>
                          <a:sym typeface="Mada"/>
                        </a:rPr>
                        <a:t>A</a:t>
                      </a:r>
                      <a:r>
                        <a:rPr b="1" lang="ar" sz="1500">
                          <a:solidFill>
                            <a:srgbClr val="FFFFFF"/>
                          </a:solidFill>
                          <a:latin typeface="Mada"/>
                          <a:ea typeface="Mada"/>
                          <a:cs typeface="Mada"/>
                          <a:sym typeface="Mada"/>
                        </a:rPr>
                        <a:t>cute</a:t>
                      </a:r>
                      <a:endParaRPr b="1" sz="15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Subacute</a:t>
                      </a:r>
                      <a:endParaRPr b="1" sz="1500">
                        <a:solidFill>
                          <a:srgbClr val="FFFFFF"/>
                        </a:solidFill>
                        <a:latin typeface="Mada"/>
                        <a:ea typeface="Mada"/>
                        <a:cs typeface="Mada"/>
                        <a:sym typeface="Mada"/>
                      </a:endParaRPr>
                    </a:p>
                  </a:txBody>
                  <a:tcPr marT="91425" marB="91425" marR="91425" marL="91425" anchor="ctr">
                    <a:solidFill>
                      <a:srgbClr val="9C254D"/>
                    </a:solidFill>
                  </a:tcPr>
                </a:tc>
              </a:tr>
              <a:tr h="382000">
                <a:tc>
                  <a:txBody>
                    <a:bodyPr/>
                    <a:lstStyle/>
                    <a:p>
                      <a:pPr indent="0" lvl="0" marL="0" rtl="0" algn="ctr">
                        <a:spcBef>
                          <a:spcPts val="0"/>
                        </a:spcBef>
                        <a:spcAft>
                          <a:spcPts val="0"/>
                        </a:spcAft>
                        <a:buNone/>
                      </a:pPr>
                      <a:r>
                        <a:rPr b="1" lang="ar" sz="1300">
                          <a:latin typeface="Mada"/>
                          <a:ea typeface="Mada"/>
                          <a:cs typeface="Mada"/>
                          <a:sym typeface="Mada"/>
                        </a:rPr>
                        <a:t>Causative organism</a:t>
                      </a:r>
                      <a:endParaRPr b="1" sz="13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Staphylococcus </a:t>
                      </a:r>
                      <a:r>
                        <a:rPr b="1" lang="ar" sz="1100" u="sng">
                          <a:solidFill>
                            <a:srgbClr val="FF0000"/>
                          </a:solidFill>
                          <a:latin typeface="Mada"/>
                          <a:ea typeface="Mada"/>
                          <a:cs typeface="Mada"/>
                          <a:sym typeface="Mada"/>
                        </a:rPr>
                        <a:t>a</a:t>
                      </a:r>
                      <a:r>
                        <a:rPr b="1" lang="ar" sz="1100">
                          <a:latin typeface="Mada"/>
                          <a:ea typeface="Mada"/>
                          <a:cs typeface="Mada"/>
                          <a:sym typeface="Mada"/>
                        </a:rPr>
                        <a:t>ureus</a:t>
                      </a:r>
                      <a:endParaRPr b="1"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(High virulence organism)</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100">
                          <a:latin typeface="Mada"/>
                          <a:ea typeface="Mada"/>
                          <a:cs typeface="Mada"/>
                          <a:sym typeface="Mada"/>
                        </a:rPr>
                        <a:t>Strept. viridans</a:t>
                      </a:r>
                      <a:r>
                        <a:rPr lang="ar" sz="1100">
                          <a:latin typeface="Mada"/>
                          <a:ea typeface="Mada"/>
                          <a:cs typeface="Mada"/>
                          <a:sym typeface="Mada"/>
                        </a:rPr>
                        <a:t> or </a:t>
                      </a:r>
                      <a:r>
                        <a:rPr lang="ar" sz="1100">
                          <a:latin typeface="Mada"/>
                          <a:ea typeface="Mada"/>
                          <a:cs typeface="Mada"/>
                          <a:sym typeface="Mada"/>
                        </a:rPr>
                        <a:t>bovis</a:t>
                      </a:r>
                      <a:r>
                        <a:rPr lang="ar" sz="1100">
                          <a:latin typeface="Mada"/>
                          <a:ea typeface="Mada"/>
                          <a:cs typeface="Mada"/>
                          <a:sym typeface="Mada"/>
                        </a:rPr>
                        <a:t> </a:t>
                      </a:r>
                      <a:endParaRPr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(Low virulence organisms)</a:t>
                      </a:r>
                      <a:endParaRPr sz="1100">
                        <a:latin typeface="Mada"/>
                        <a:ea typeface="Mada"/>
                        <a:cs typeface="Mada"/>
                        <a:sym typeface="Mada"/>
                      </a:endParaRPr>
                    </a:p>
                  </a:txBody>
                  <a:tcPr marT="91425" marB="91425" marR="91425" marL="91425" anchor="ctr"/>
                </a:tc>
              </a:tr>
              <a:tr h="382000">
                <a:tc>
                  <a:txBody>
                    <a:bodyPr/>
                    <a:lstStyle/>
                    <a:p>
                      <a:pPr indent="0" lvl="0" marL="0" rtl="0" algn="ctr">
                        <a:spcBef>
                          <a:spcPts val="0"/>
                        </a:spcBef>
                        <a:spcAft>
                          <a:spcPts val="0"/>
                        </a:spcAft>
                        <a:buNone/>
                      </a:pPr>
                      <a:r>
                        <a:rPr b="1" lang="ar" sz="1300">
                          <a:latin typeface="Mada"/>
                          <a:ea typeface="Mada"/>
                          <a:cs typeface="Mada"/>
                          <a:sym typeface="Mada"/>
                        </a:rPr>
                        <a:t>Site</a:t>
                      </a:r>
                      <a:endParaRPr b="1" sz="13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100">
                          <a:latin typeface="Mada"/>
                          <a:ea typeface="Mada"/>
                          <a:cs typeface="Mada"/>
                          <a:sym typeface="Mada"/>
                        </a:rPr>
                        <a:t>Normal heart valves</a:t>
                      </a:r>
                      <a:endParaRPr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(Most commonly Tricuspid)</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latin typeface="Mada"/>
                          <a:ea typeface="Mada"/>
                          <a:cs typeface="Mada"/>
                          <a:sym typeface="Mada"/>
                        </a:rPr>
                        <a:t>Previously damaged heart valves</a:t>
                      </a:r>
                      <a:endParaRPr sz="1100">
                        <a:latin typeface="Mada"/>
                        <a:ea typeface="Mada"/>
                        <a:cs typeface="Mada"/>
                        <a:sym typeface="Mada"/>
                      </a:endParaRPr>
                    </a:p>
                  </a:txBody>
                  <a:tcPr marT="91425" marB="91425" marR="91425" marL="91425" anchor="ctr"/>
                </a:tc>
              </a:tr>
              <a:tr h="382000">
                <a:tc>
                  <a:txBody>
                    <a:bodyPr/>
                    <a:lstStyle/>
                    <a:p>
                      <a:pPr indent="0" lvl="0" marL="0" rtl="0" algn="ctr">
                        <a:spcBef>
                          <a:spcPts val="0"/>
                        </a:spcBef>
                        <a:spcAft>
                          <a:spcPts val="0"/>
                        </a:spcAft>
                        <a:buNone/>
                      </a:pPr>
                      <a:r>
                        <a:rPr b="1" lang="ar" sz="1300">
                          <a:latin typeface="Mada"/>
                          <a:ea typeface="Mada"/>
                          <a:cs typeface="Mada"/>
                          <a:sym typeface="Mada"/>
                        </a:rPr>
                        <a:t>Prognosis</a:t>
                      </a:r>
                      <a:endParaRPr b="1" sz="13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100">
                          <a:latin typeface="Mada"/>
                          <a:ea typeface="Mada"/>
                          <a:cs typeface="Mada"/>
                          <a:sym typeface="Mada"/>
                        </a:rPr>
                        <a:t>If untreated, fatal in less than 6 weeks</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100">
                          <a:latin typeface="Mada"/>
                          <a:ea typeface="Mada"/>
                          <a:cs typeface="Mada"/>
                          <a:sym typeface="Mada"/>
                        </a:rPr>
                        <a:t>If untreated, takes much longer than 6 weeks to cause death</a:t>
                      </a:r>
                      <a:endParaRPr sz="1100">
                        <a:latin typeface="Mada"/>
                        <a:ea typeface="Mada"/>
                        <a:cs typeface="Mada"/>
                        <a:sym typeface="Mada"/>
                      </a:endParaRPr>
                    </a:p>
                  </a:txBody>
                  <a:tcPr marT="91425" marB="91425" marR="91425" marL="91425" anchor="ctr"/>
                </a:tc>
              </a:tr>
            </a:tbl>
          </a:graphicData>
        </a:graphic>
      </p:graphicFrame>
      <p:sp>
        <p:nvSpPr>
          <p:cNvPr id="193" name="Google Shape;193;p25"/>
          <p:cNvSpPr txBox="1"/>
          <p:nvPr/>
        </p:nvSpPr>
        <p:spPr>
          <a:xfrm>
            <a:off x="132250" y="61933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Overview on causative organisms</a:t>
            </a:r>
            <a:endParaRPr b="1" sz="2200">
              <a:highlight>
                <a:srgbClr val="F5E9ED"/>
              </a:highlight>
              <a:latin typeface="Mada"/>
              <a:ea typeface="Mada"/>
              <a:cs typeface="Mada"/>
              <a:sym typeface="Mada"/>
            </a:endParaRPr>
          </a:p>
        </p:txBody>
      </p:sp>
      <p:sp>
        <p:nvSpPr>
          <p:cNvPr id="194" name="Google Shape;194;p25"/>
          <p:cNvSpPr txBox="1"/>
          <p:nvPr/>
        </p:nvSpPr>
        <p:spPr>
          <a:xfrm>
            <a:off x="-21150" y="10258875"/>
            <a:ext cx="7581300" cy="433200"/>
          </a:xfrm>
          <a:prstGeom prst="rect">
            <a:avLst/>
          </a:prstGeom>
          <a:noFill/>
          <a:ln cap="flat" cmpd="sng" w="9525">
            <a:solidFill>
              <a:schemeClr val="accent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999999"/>
                </a:solidFill>
                <a:latin typeface="Mada"/>
                <a:ea typeface="Mada"/>
                <a:cs typeface="Mada"/>
                <a:sym typeface="Mada"/>
              </a:rPr>
              <a:t>1- What carries more risk of IE, native or prosthetic valve?</a:t>
            </a:r>
            <a:r>
              <a:rPr lang="ar" sz="1000">
                <a:solidFill>
                  <a:srgbClr val="999999"/>
                </a:solidFill>
                <a:latin typeface="Mada"/>
                <a:ea typeface="Mada"/>
                <a:cs typeface="Mada"/>
                <a:sym typeface="Mada"/>
              </a:rPr>
              <a:t> Prosthetic bc it’s metal so has no blood supply → no abx can reach it</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999999"/>
              </a:solidFill>
              <a:latin typeface="Mada"/>
              <a:ea typeface="Mada"/>
              <a:cs typeface="Mada"/>
              <a:sym typeface="Mada"/>
            </a:endParaRPr>
          </a:p>
        </p:txBody>
      </p:sp>
      <p:sp>
        <p:nvSpPr>
          <p:cNvPr id="195" name="Google Shape;195;p25"/>
          <p:cNvSpPr/>
          <p:nvPr/>
        </p:nvSpPr>
        <p:spPr>
          <a:xfrm>
            <a:off x="879950" y="2607341"/>
            <a:ext cx="1371600" cy="1851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Congenital</a:t>
            </a:r>
            <a:endParaRPr b="1">
              <a:latin typeface="Mada"/>
              <a:ea typeface="Mada"/>
              <a:cs typeface="Mada"/>
              <a:sym typeface="Mada"/>
            </a:endParaRPr>
          </a:p>
        </p:txBody>
      </p:sp>
      <p:cxnSp>
        <p:nvCxnSpPr>
          <p:cNvPr id="196" name="Google Shape;196;p25"/>
          <p:cNvCxnSpPr>
            <a:stCxn id="195" idx="1"/>
            <a:endCxn id="167" idx="2"/>
          </p:cNvCxnSpPr>
          <p:nvPr/>
        </p:nvCxnSpPr>
        <p:spPr>
          <a:xfrm flipH="1" rot="10800000">
            <a:off x="879950" y="2129591"/>
            <a:ext cx="391500" cy="570300"/>
          </a:xfrm>
          <a:prstGeom prst="bentConnector4">
            <a:avLst>
              <a:gd fmla="val -60824" name="adj1"/>
              <a:gd fmla="val 89294" name="adj2"/>
            </a:avLst>
          </a:prstGeom>
          <a:noFill/>
          <a:ln cap="flat" cmpd="sng" w="9525">
            <a:solidFill>
              <a:schemeClr val="dk2"/>
            </a:solidFill>
            <a:prstDash val="solid"/>
            <a:round/>
            <a:headEnd len="med" w="med" type="none"/>
            <a:tailEnd len="med" w="med" type="none"/>
          </a:ln>
        </p:spPr>
      </p:cxnSp>
      <p:sp>
        <p:nvSpPr>
          <p:cNvPr id="197" name="Google Shape;197;p25"/>
          <p:cNvSpPr/>
          <p:nvPr/>
        </p:nvSpPr>
        <p:spPr>
          <a:xfrm>
            <a:off x="3456150" y="3353474"/>
            <a:ext cx="1625400" cy="363300"/>
          </a:xfrm>
          <a:prstGeom prst="roundRect">
            <a:avLst>
              <a:gd fmla="val 16667" name="adj"/>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Chronic</a:t>
            </a:r>
            <a:endParaRPr b="1">
              <a:solidFill>
                <a:srgbClr val="6D9EEB"/>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800">
                <a:solidFill>
                  <a:srgbClr val="6D9EEB"/>
                </a:solidFill>
                <a:latin typeface="Mada"/>
                <a:ea typeface="Mada"/>
                <a:cs typeface="Mada"/>
                <a:sym typeface="Mada"/>
              </a:rPr>
              <a:t>(Symptoms -3months)</a:t>
            </a:r>
            <a:endParaRPr b="1">
              <a:solidFill>
                <a:srgbClr val="6D9EEB"/>
              </a:solidFill>
              <a:latin typeface="Mada"/>
              <a:ea typeface="Mada"/>
              <a:cs typeface="Mada"/>
              <a:sym typeface="Mada"/>
            </a:endParaRPr>
          </a:p>
        </p:txBody>
      </p:sp>
      <p:cxnSp>
        <p:nvCxnSpPr>
          <p:cNvPr id="198" name="Google Shape;198;p25"/>
          <p:cNvCxnSpPr>
            <a:stCxn id="197" idx="1"/>
            <a:endCxn id="168" idx="2"/>
          </p:cNvCxnSpPr>
          <p:nvPr/>
        </p:nvCxnSpPr>
        <p:spPr>
          <a:xfrm flipH="1" rot="10800000">
            <a:off x="3456150" y="2129624"/>
            <a:ext cx="324000" cy="1405500"/>
          </a:xfrm>
          <a:prstGeom prst="bentConnector4">
            <a:avLst>
              <a:gd fmla="val -73495" name="adj1"/>
              <a:gd fmla="val 91892" name="adj2"/>
            </a:avLst>
          </a:prstGeom>
          <a:noFill/>
          <a:ln cap="flat" cmpd="sng" w="9525">
            <a:solidFill>
              <a:schemeClr val="dk2"/>
            </a:solidFill>
            <a:prstDash val="solid"/>
            <a:round/>
            <a:headEnd len="med" w="med" type="none"/>
            <a:tailEnd len="med" w="med" type="none"/>
          </a:ln>
        </p:spPr>
      </p:cxnSp>
      <p:cxnSp>
        <p:nvCxnSpPr>
          <p:cNvPr id="199" name="Google Shape;199;p25"/>
          <p:cNvCxnSpPr/>
          <p:nvPr/>
        </p:nvCxnSpPr>
        <p:spPr>
          <a:xfrm rot="10800000">
            <a:off x="8900" y="103068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200" name="Google Shape;200;p25"/>
          <p:cNvGraphicFramePr/>
          <p:nvPr/>
        </p:nvGraphicFramePr>
        <p:xfrm>
          <a:off x="132250" y="6734863"/>
          <a:ext cx="3000000" cy="3000000"/>
        </p:xfrm>
        <a:graphic>
          <a:graphicData uri="http://schemas.openxmlformats.org/drawingml/2006/table">
            <a:tbl>
              <a:tblPr>
                <a:noFill/>
                <a:tableStyleId>{121ACFA2-4097-4B6F-8C34-C8E1E550DA42}</a:tableStyleId>
              </a:tblPr>
              <a:tblGrid>
                <a:gridCol w="2220500"/>
                <a:gridCol w="5051200"/>
              </a:tblGrid>
              <a:tr h="24707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Staph </a:t>
                      </a:r>
                      <a:r>
                        <a:rPr b="1" lang="ar" sz="1000">
                          <a:solidFill>
                            <a:srgbClr val="FFFFFF"/>
                          </a:solidFill>
                          <a:latin typeface="Mada"/>
                          <a:ea typeface="Mada"/>
                          <a:cs typeface="Mada"/>
                          <a:sym typeface="Mada"/>
                        </a:rPr>
                        <a:t>aureus</a:t>
                      </a:r>
                      <a:r>
                        <a:rPr b="1" lang="ar" sz="1000">
                          <a:solidFill>
                            <a:srgbClr val="FFFFFF"/>
                          </a:solidFill>
                          <a:latin typeface="Mada"/>
                          <a:ea typeface="Mada"/>
                          <a:cs typeface="Mada"/>
                          <a:sym typeface="Mada"/>
                        </a:rPr>
                        <a:t> (Including MRSA)</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Aggressive acute IE. Metastatic infection, valve destruction.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Mortality 25-40% (left heart)</a:t>
                      </a:r>
                      <a:endParaRPr sz="1000">
                        <a:latin typeface="Mada"/>
                        <a:ea typeface="Mada"/>
                        <a:cs typeface="Mada"/>
                        <a:sym typeface="Mada"/>
                      </a:endParaRPr>
                    </a:p>
                  </a:txBody>
                  <a:tcPr marT="91425" marB="91425" marR="91425" marL="91425"/>
                </a:tc>
              </a:tr>
              <a:tr h="24707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Coagulase negative Staph e.g. staph epidermidis</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Foreign body infection/prosthesis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Nosocomial infection</a:t>
                      </a:r>
                      <a:endParaRPr sz="1000">
                        <a:latin typeface="Mada"/>
                        <a:ea typeface="Mada"/>
                        <a:cs typeface="Mada"/>
                        <a:sym typeface="Mada"/>
                      </a:endParaRPr>
                    </a:p>
                  </a:txBody>
                  <a:tcPr marT="91425" marB="91425" marR="91425" marL="91425"/>
                </a:tc>
              </a:tr>
              <a:tr h="247075">
                <a:tc>
                  <a:txBody>
                    <a:bodyPr/>
                    <a:lstStyle/>
                    <a:p>
                      <a:pPr indent="0" lvl="0" marL="0" rtl="0" algn="ctr">
                        <a:spcBef>
                          <a:spcPts val="0"/>
                        </a:spcBef>
                        <a:spcAft>
                          <a:spcPts val="0"/>
                        </a:spcAft>
                        <a:buClr>
                          <a:schemeClr val="dk1"/>
                        </a:buClr>
                        <a:buSzPts val="1100"/>
                        <a:buFont typeface="Arial"/>
                        <a:buNone/>
                      </a:pPr>
                      <a:r>
                        <a:rPr b="1" lang="ar" sz="1000">
                          <a:solidFill>
                            <a:srgbClr val="FFFFFF"/>
                          </a:solidFill>
                          <a:latin typeface="Mada"/>
                          <a:ea typeface="Mada"/>
                          <a:cs typeface="Mada"/>
                          <a:sym typeface="Mada"/>
                        </a:rPr>
                        <a:t>Strep. gallolyticus (previously known as Strep. bovis),</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292100" lvl="0" marL="457200"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GI flora associated with polyps and colon cancer</a:t>
                      </a:r>
                      <a:r>
                        <a:rPr b="1" lang="ar" sz="900">
                          <a:solidFill>
                            <a:srgbClr val="CC0000"/>
                          </a:solidFill>
                          <a:latin typeface="Mada"/>
                          <a:ea typeface="Mada"/>
                          <a:cs typeface="Mada"/>
                          <a:sym typeface="Mada"/>
                        </a:rPr>
                        <a:t> </a:t>
                      </a:r>
                      <a:r>
                        <a:rPr b="1" lang="ar" sz="900">
                          <a:solidFill>
                            <a:srgbClr val="999999"/>
                          </a:solidFill>
                          <a:latin typeface="Mada"/>
                          <a:ea typeface="Mada"/>
                          <a:cs typeface="Mada"/>
                          <a:sym typeface="Mada"/>
                        </a:rPr>
                        <a:t>(do Colonoscopy)</a:t>
                      </a:r>
                      <a:endParaRPr b="1" sz="900">
                        <a:solidFill>
                          <a:srgbClr val="999999"/>
                        </a:solidFill>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Subacute endocarditis, Highly sensitive to penicillin.</a:t>
                      </a:r>
                      <a:endParaRPr sz="1000">
                        <a:latin typeface="Mada"/>
                        <a:ea typeface="Mada"/>
                        <a:cs typeface="Mada"/>
                        <a:sym typeface="Mada"/>
                      </a:endParaRPr>
                    </a:p>
                  </a:txBody>
                  <a:tcPr marT="91425" marB="91425" marR="91425" marL="91425"/>
                </a:tc>
              </a:tr>
              <a:tr h="169850">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Beta-hemolytic strept group A-B-C-G</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Frequent intracardiac &amp; extracardiac complications, </a:t>
                      </a:r>
                      <a:r>
                        <a:rPr lang="ar" sz="1000">
                          <a:latin typeface="Mada"/>
                          <a:ea typeface="Mada"/>
                          <a:cs typeface="Mada"/>
                          <a:sym typeface="Mada"/>
                        </a:rPr>
                        <a:t>abscesses</a:t>
                      </a:r>
                      <a:endParaRPr sz="1000">
                        <a:latin typeface="Mada"/>
                        <a:ea typeface="Mada"/>
                        <a:cs typeface="Mada"/>
                        <a:sym typeface="Mada"/>
                      </a:endParaRPr>
                    </a:p>
                  </a:txBody>
                  <a:tcPr marT="91425" marB="91425" marR="91425" marL="91425"/>
                </a:tc>
              </a:tr>
              <a:tr h="169850">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Enterococci (</a:t>
                      </a:r>
                      <a:r>
                        <a:rPr b="1" lang="ar" sz="1000">
                          <a:solidFill>
                            <a:srgbClr val="FFFFFF"/>
                          </a:solidFill>
                          <a:latin typeface="Mada"/>
                          <a:ea typeface="Mada"/>
                          <a:cs typeface="Mada"/>
                          <a:sym typeface="Mada"/>
                        </a:rPr>
                        <a:t>faecalis</a:t>
                      </a:r>
                      <a:r>
                        <a:rPr b="1" lang="ar" sz="1000">
                          <a:solidFill>
                            <a:srgbClr val="FFFFFF"/>
                          </a:solidFill>
                          <a:latin typeface="Mada"/>
                          <a:ea typeface="Mada"/>
                          <a:cs typeface="Mada"/>
                          <a:sym typeface="Mada"/>
                        </a:rPr>
                        <a:t>, Faecium)</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GI flora, associated with UTI/ nosocomial infection</a:t>
                      </a:r>
                      <a:endParaRPr sz="1000">
                        <a:latin typeface="Mada"/>
                        <a:ea typeface="Mada"/>
                        <a:cs typeface="Mada"/>
                        <a:sym typeface="Mada"/>
                      </a:endParaRPr>
                    </a:p>
                  </a:txBody>
                  <a:tcPr marT="91425" marB="91425" marR="91425" marL="91425"/>
                </a:tc>
              </a:tr>
            </a:tbl>
          </a:graphicData>
        </a:graphic>
      </p:graphicFrame>
      <p:sp>
        <p:nvSpPr>
          <p:cNvPr id="201" name="Google Shape;201;p25"/>
          <p:cNvSpPr/>
          <p:nvPr/>
        </p:nvSpPr>
        <p:spPr>
          <a:xfrm>
            <a:off x="7106400" y="7848600"/>
            <a:ext cx="247500" cy="2913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5"/>
          <p:cNvSpPr txBox="1"/>
          <p:nvPr/>
        </p:nvSpPr>
        <p:spPr>
          <a:xfrm>
            <a:off x="167750" y="8917675"/>
            <a:ext cx="7106400" cy="12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solidFill>
                  <a:schemeClr val="accent5"/>
                </a:solidFill>
                <a:latin typeface="Mada"/>
                <a:ea typeface="Mada"/>
                <a:cs typeface="Mada"/>
                <a:sym typeface="Mada"/>
              </a:rPr>
              <a:t>What’s the most common overall causative agent? Streptococcus viridans</a:t>
            </a:r>
            <a:endParaRPr b="1" sz="900">
              <a:solidFill>
                <a:schemeClr val="accent5"/>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ar" sz="900">
                <a:solidFill>
                  <a:schemeClr val="dk1"/>
                </a:solidFill>
                <a:latin typeface="Mada"/>
                <a:ea typeface="Mada"/>
                <a:cs typeface="Mada"/>
                <a:sym typeface="Mada"/>
              </a:rPr>
              <a:t>Patient with history of </a:t>
            </a:r>
            <a:r>
              <a:rPr b="1" lang="ar" sz="900">
                <a:solidFill>
                  <a:srgbClr val="CC0000"/>
                </a:solidFill>
                <a:latin typeface="Mada"/>
                <a:ea typeface="Mada"/>
                <a:cs typeface="Mada"/>
                <a:sym typeface="Mada"/>
              </a:rPr>
              <a:t>VHD</a:t>
            </a:r>
            <a:r>
              <a:rPr lang="ar" sz="900">
                <a:solidFill>
                  <a:schemeClr val="dk1"/>
                </a:solidFill>
                <a:latin typeface="Mada"/>
                <a:ea typeface="Mada"/>
                <a:cs typeface="Mada"/>
                <a:sym typeface="Mada"/>
              </a:rPr>
              <a:t> (e.g. Chronic rheumatic heart disease and MVP) and </a:t>
            </a:r>
            <a:r>
              <a:rPr b="1" lang="ar" sz="900">
                <a:solidFill>
                  <a:srgbClr val="CC0000"/>
                </a:solidFill>
                <a:latin typeface="Mada"/>
                <a:ea typeface="Mada"/>
                <a:cs typeface="Mada"/>
                <a:sym typeface="Mada"/>
              </a:rPr>
              <a:t>dental procedure</a:t>
            </a:r>
            <a:r>
              <a:rPr lang="ar" sz="900">
                <a:solidFill>
                  <a:schemeClr val="dk1"/>
                </a:solidFill>
                <a:latin typeface="Mada"/>
                <a:ea typeface="Mada"/>
                <a:cs typeface="Mada"/>
                <a:sym typeface="Mada"/>
              </a:rPr>
              <a:t> → </a:t>
            </a:r>
            <a:r>
              <a:rPr b="1" i="1" lang="ar" sz="900">
                <a:solidFill>
                  <a:srgbClr val="CC0000"/>
                </a:solidFill>
                <a:latin typeface="Mada"/>
                <a:ea typeface="Mada"/>
                <a:cs typeface="Mada"/>
                <a:sym typeface="Mada"/>
              </a:rPr>
              <a:t>Streptococcus viridans</a:t>
            </a:r>
            <a:endParaRPr b="1" i="1" sz="900">
              <a:solidFill>
                <a:srgbClr val="CC0000"/>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b="1" lang="ar" sz="900">
                <a:solidFill>
                  <a:srgbClr val="CC0000"/>
                </a:solidFill>
                <a:latin typeface="Mada"/>
                <a:ea typeface="Mada"/>
                <a:cs typeface="Mada"/>
                <a:sym typeface="Mada"/>
              </a:rPr>
              <a:t>IV drug user</a:t>
            </a:r>
            <a:r>
              <a:rPr lang="ar" sz="900">
                <a:solidFill>
                  <a:schemeClr val="dk1"/>
                </a:solidFill>
                <a:latin typeface="Mada"/>
                <a:ea typeface="Mada"/>
                <a:cs typeface="Mada"/>
                <a:sym typeface="Mada"/>
              </a:rPr>
              <a:t> presented with endocarditis → </a:t>
            </a:r>
            <a:r>
              <a:rPr b="1" i="1" lang="ar" sz="900">
                <a:solidFill>
                  <a:srgbClr val="CC0000"/>
                </a:solidFill>
                <a:latin typeface="Mada"/>
                <a:ea typeface="Mada"/>
                <a:cs typeface="Mada"/>
                <a:sym typeface="Mada"/>
              </a:rPr>
              <a:t>Staphylococcus aureus</a:t>
            </a:r>
            <a:endParaRPr b="1" i="1" sz="900">
              <a:solidFill>
                <a:srgbClr val="CC0000"/>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ar" sz="900">
                <a:solidFill>
                  <a:schemeClr val="dk1"/>
                </a:solidFill>
                <a:latin typeface="Mada"/>
                <a:ea typeface="Mada"/>
                <a:cs typeface="Mada"/>
                <a:sym typeface="Mada"/>
              </a:rPr>
              <a:t>Patient who has done </a:t>
            </a:r>
            <a:r>
              <a:rPr b="1" lang="ar" sz="900">
                <a:solidFill>
                  <a:srgbClr val="CC0000"/>
                </a:solidFill>
                <a:latin typeface="Mada"/>
                <a:ea typeface="Mada"/>
                <a:cs typeface="Mada"/>
                <a:sym typeface="Mada"/>
              </a:rPr>
              <a:t>prosthetic valve</a:t>
            </a:r>
            <a:r>
              <a:rPr lang="ar" sz="900">
                <a:solidFill>
                  <a:srgbClr val="CC0000"/>
                </a:solidFill>
                <a:latin typeface="Mada"/>
                <a:ea typeface="Mada"/>
                <a:cs typeface="Mada"/>
                <a:sym typeface="Mada"/>
              </a:rPr>
              <a:t> </a:t>
            </a:r>
            <a:r>
              <a:rPr b="1" lang="ar" sz="900">
                <a:solidFill>
                  <a:srgbClr val="CC0000"/>
                </a:solidFill>
                <a:latin typeface="Mada"/>
                <a:ea typeface="Mada"/>
                <a:cs typeface="Mada"/>
                <a:sym typeface="Mada"/>
              </a:rPr>
              <a:t>surgery</a:t>
            </a:r>
            <a:r>
              <a:rPr lang="ar" sz="900">
                <a:solidFill>
                  <a:schemeClr val="dk1"/>
                </a:solidFill>
                <a:latin typeface="Mada"/>
                <a:ea typeface="Mada"/>
                <a:cs typeface="Mada"/>
                <a:sym typeface="Mada"/>
              </a:rPr>
              <a:t>, presented with endocarditis later → </a:t>
            </a:r>
            <a:endParaRPr sz="9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b="1" i="1" lang="ar" sz="900">
                <a:solidFill>
                  <a:srgbClr val="CC0000"/>
                </a:solidFill>
                <a:latin typeface="Mada"/>
                <a:ea typeface="Mada"/>
                <a:cs typeface="Mada"/>
                <a:sym typeface="Mada"/>
              </a:rPr>
              <a:t>Staphylococcus epidermidis</a:t>
            </a:r>
            <a:r>
              <a:rPr b="1" lang="ar" sz="900">
                <a:solidFill>
                  <a:srgbClr val="FF0000"/>
                </a:solidFill>
                <a:latin typeface="Mada"/>
                <a:ea typeface="Mada"/>
                <a:cs typeface="Mada"/>
                <a:sym typeface="Mada"/>
              </a:rPr>
              <a:t> </a:t>
            </a:r>
            <a:r>
              <a:rPr b="1" lang="ar" sz="900">
                <a:solidFill>
                  <a:srgbClr val="CC0000"/>
                </a:solidFill>
                <a:latin typeface="Mada"/>
                <a:ea typeface="Mada"/>
                <a:cs typeface="Mada"/>
                <a:sym typeface="Mada"/>
              </a:rPr>
              <a:t>or aureus </a:t>
            </a:r>
            <a:r>
              <a:rPr lang="ar" sz="900">
                <a:solidFill>
                  <a:schemeClr val="dk1"/>
                </a:solidFill>
                <a:latin typeface="Mada"/>
                <a:ea typeface="Mada"/>
                <a:cs typeface="Mada"/>
                <a:sym typeface="Mada"/>
              </a:rPr>
              <a:t>(If within 60d of surgery) or </a:t>
            </a:r>
            <a:r>
              <a:rPr b="1" i="1" lang="ar" sz="900">
                <a:solidFill>
                  <a:srgbClr val="CC0000"/>
                </a:solidFill>
                <a:latin typeface="Mada"/>
                <a:ea typeface="Mada"/>
                <a:cs typeface="Mada"/>
                <a:sym typeface="Mada"/>
              </a:rPr>
              <a:t>Streptococcus viridans</a:t>
            </a:r>
            <a:r>
              <a:rPr b="1" lang="ar" sz="900">
                <a:solidFill>
                  <a:srgbClr val="FF0000"/>
                </a:solidFill>
                <a:latin typeface="Mada"/>
                <a:ea typeface="Mada"/>
                <a:cs typeface="Mada"/>
                <a:sym typeface="Mada"/>
              </a:rPr>
              <a:t> </a:t>
            </a:r>
            <a:r>
              <a:rPr lang="ar" sz="900">
                <a:solidFill>
                  <a:schemeClr val="dk1"/>
                </a:solidFill>
                <a:latin typeface="Mada"/>
                <a:ea typeface="Mada"/>
                <a:cs typeface="Mada"/>
                <a:sym typeface="Mada"/>
              </a:rPr>
              <a:t>(If after 60d of surgery)</a:t>
            </a:r>
            <a:endParaRPr sz="9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ar" sz="900">
                <a:solidFill>
                  <a:schemeClr val="dk1"/>
                </a:solidFill>
                <a:latin typeface="Mada"/>
                <a:ea typeface="Mada"/>
                <a:cs typeface="Mada"/>
                <a:sym typeface="Mada"/>
              </a:rPr>
              <a:t>Patient has </a:t>
            </a:r>
            <a:r>
              <a:rPr b="1" lang="ar" sz="900">
                <a:solidFill>
                  <a:srgbClr val="CC0000"/>
                </a:solidFill>
                <a:latin typeface="Mada"/>
                <a:ea typeface="Mada"/>
                <a:cs typeface="Mada"/>
                <a:sym typeface="Mada"/>
              </a:rPr>
              <a:t>colorectal cancer</a:t>
            </a:r>
            <a:r>
              <a:rPr lang="ar" sz="900">
                <a:solidFill>
                  <a:schemeClr val="dk1"/>
                </a:solidFill>
                <a:latin typeface="Mada"/>
                <a:ea typeface="Mada"/>
                <a:cs typeface="Mada"/>
                <a:sym typeface="Mada"/>
              </a:rPr>
              <a:t> and presented with endocarditis → </a:t>
            </a:r>
            <a:r>
              <a:rPr b="1" i="1" lang="ar" sz="900">
                <a:solidFill>
                  <a:srgbClr val="CC0000"/>
                </a:solidFill>
                <a:latin typeface="Mada"/>
                <a:ea typeface="Mada"/>
                <a:cs typeface="Mada"/>
                <a:sym typeface="Mada"/>
              </a:rPr>
              <a:t>Streptococcus bovis</a:t>
            </a:r>
            <a:endParaRPr b="1" i="1" sz="900">
              <a:solidFill>
                <a:srgbClr val="CC0000"/>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ar" sz="900">
                <a:solidFill>
                  <a:schemeClr val="dk1"/>
                </a:solidFill>
                <a:latin typeface="Mada"/>
                <a:ea typeface="Mada"/>
                <a:cs typeface="Mada"/>
                <a:sym typeface="Mada"/>
              </a:rPr>
              <a:t>Patient presented with endocarditis but all </a:t>
            </a:r>
            <a:r>
              <a:rPr b="1" lang="ar" sz="900">
                <a:solidFill>
                  <a:srgbClr val="CC0000"/>
                </a:solidFill>
                <a:latin typeface="Mada"/>
                <a:ea typeface="Mada"/>
                <a:cs typeface="Mada"/>
                <a:sym typeface="Mada"/>
              </a:rPr>
              <a:t>blood cultures are negative</a:t>
            </a:r>
            <a:r>
              <a:rPr lang="ar" sz="900">
                <a:solidFill>
                  <a:schemeClr val="dk1"/>
                </a:solidFill>
                <a:latin typeface="Mada"/>
                <a:ea typeface="Mada"/>
                <a:cs typeface="Mada"/>
                <a:sym typeface="Mada"/>
              </a:rPr>
              <a:t> → </a:t>
            </a:r>
            <a:r>
              <a:rPr b="1" i="1" lang="ar" sz="900" u="sng">
                <a:solidFill>
                  <a:srgbClr val="CC0000"/>
                </a:solidFill>
                <a:latin typeface="Mada"/>
                <a:ea typeface="Mada"/>
                <a:cs typeface="Mada"/>
                <a:sym typeface="Mada"/>
              </a:rPr>
              <a:t>HACEK</a:t>
            </a:r>
            <a:endParaRPr sz="900"/>
          </a:p>
        </p:txBody>
      </p:sp>
      <p:sp>
        <p:nvSpPr>
          <p:cNvPr id="203" name="Google Shape;203;p25"/>
          <p:cNvSpPr/>
          <p:nvPr/>
        </p:nvSpPr>
        <p:spPr>
          <a:xfrm>
            <a:off x="179450" y="8922050"/>
            <a:ext cx="7271700" cy="1283100"/>
          </a:xfrm>
          <a:prstGeom prst="roundRect">
            <a:avLst>
              <a:gd fmla="val 16667" name="adj"/>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09" name="Google Shape;209;p26"/>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Microbiology of IE</a:t>
            </a:r>
            <a:endParaRPr>
              <a:latin typeface="Mada Black"/>
              <a:ea typeface="Mada Black"/>
              <a:cs typeface="Mada Black"/>
              <a:sym typeface="Mada Black"/>
            </a:endParaRPr>
          </a:p>
        </p:txBody>
      </p:sp>
      <p:sp>
        <p:nvSpPr>
          <p:cNvPr id="210" name="Google Shape;210;p26"/>
          <p:cNvSpPr txBox="1"/>
          <p:nvPr/>
        </p:nvSpPr>
        <p:spPr>
          <a:xfrm>
            <a:off x="161775" y="745075"/>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How to determine the causative agent?</a:t>
            </a:r>
            <a:endParaRPr b="1" sz="2200">
              <a:highlight>
                <a:srgbClr val="F5E9ED"/>
              </a:highlight>
              <a:latin typeface="Mada"/>
              <a:ea typeface="Mada"/>
              <a:cs typeface="Mada"/>
              <a:sym typeface="Mada"/>
            </a:endParaRPr>
          </a:p>
        </p:txBody>
      </p:sp>
      <p:sp>
        <p:nvSpPr>
          <p:cNvPr id="211" name="Google Shape;211;p26"/>
          <p:cNvSpPr txBox="1"/>
          <p:nvPr/>
        </p:nvSpPr>
        <p:spPr>
          <a:xfrm>
            <a:off x="180825" y="1233925"/>
            <a:ext cx="5526900" cy="24861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b="1" lang="ar" sz="1300">
                <a:latin typeface="Mada"/>
                <a:ea typeface="Mada"/>
                <a:cs typeface="Mada"/>
                <a:sym typeface="Mada"/>
              </a:rPr>
              <a:t>It vary  depending on the </a:t>
            </a:r>
            <a:r>
              <a:rPr b="1" lang="ar" sz="1300" u="sng">
                <a:latin typeface="Mada"/>
                <a:ea typeface="Mada"/>
                <a:cs typeface="Mada"/>
                <a:sym typeface="Mada"/>
              </a:rPr>
              <a:t>population</a:t>
            </a:r>
            <a:r>
              <a:rPr b="1" lang="ar" sz="1300">
                <a:latin typeface="Mada"/>
                <a:ea typeface="Mada"/>
                <a:cs typeface="Mada"/>
                <a:sym typeface="Mada"/>
              </a:rPr>
              <a:t>:</a:t>
            </a:r>
            <a:endParaRPr b="1" sz="1300">
              <a:latin typeface="Mada"/>
              <a:ea typeface="Mada"/>
              <a:cs typeface="Mada"/>
              <a:sym typeface="Mada"/>
            </a:endParaRPr>
          </a:p>
          <a:p>
            <a:pPr indent="-304800" lvl="1" marL="914400" rtl="0" algn="l">
              <a:spcBef>
                <a:spcPts val="0"/>
              </a:spcBef>
              <a:spcAft>
                <a:spcPts val="0"/>
              </a:spcAft>
              <a:buSzPts val="1200"/>
              <a:buFont typeface="Mada"/>
              <a:buAutoNum type="arabicPeriod"/>
            </a:pPr>
            <a:r>
              <a:rPr lang="ar" sz="1200">
                <a:latin typeface="Mada"/>
                <a:ea typeface="Mada"/>
                <a:cs typeface="Mada"/>
                <a:sym typeface="Mada"/>
              </a:rPr>
              <a:t>IV drug abusers</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ar" sz="1200">
                <a:latin typeface="Mada"/>
                <a:ea typeface="Mada"/>
                <a:cs typeface="Mada"/>
                <a:sym typeface="Mada"/>
              </a:rPr>
              <a:t>Patients with Prosthetic Heart Valve (PHV)</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ar" sz="1200">
                <a:latin typeface="Mada"/>
                <a:ea typeface="Mada"/>
                <a:cs typeface="Mada"/>
                <a:sym typeface="Mada"/>
              </a:rPr>
              <a:t>Hospital acquired vs Community acquired</a:t>
            </a:r>
            <a:endParaRPr sz="1200">
              <a:latin typeface="Mada"/>
              <a:ea typeface="Mada"/>
              <a:cs typeface="Mada"/>
              <a:sym typeface="Mada"/>
            </a:endParaRPr>
          </a:p>
          <a:p>
            <a:pPr indent="-311150" lvl="0" marL="457200" rtl="0" algn="l">
              <a:spcBef>
                <a:spcPts val="0"/>
              </a:spcBef>
              <a:spcAft>
                <a:spcPts val="0"/>
              </a:spcAft>
              <a:buSzPts val="1300"/>
              <a:buFont typeface="Mada"/>
              <a:buChar char="●"/>
            </a:pPr>
            <a:r>
              <a:rPr b="1" lang="ar" sz="1300">
                <a:latin typeface="Mada"/>
                <a:ea typeface="Mada"/>
                <a:cs typeface="Mada"/>
                <a:sym typeface="Mada"/>
              </a:rPr>
              <a:t>What are the most common causative organisms of IE worldwide?</a:t>
            </a:r>
            <a:endParaRPr b="1" sz="1300">
              <a:latin typeface="Mada"/>
              <a:ea typeface="Mada"/>
              <a:cs typeface="Mada"/>
              <a:sym typeface="Mada"/>
            </a:endParaRPr>
          </a:p>
          <a:p>
            <a:pPr indent="-304800" lvl="1" marL="914400" rtl="0" algn="l">
              <a:spcBef>
                <a:spcPts val="0"/>
              </a:spcBef>
              <a:spcAft>
                <a:spcPts val="0"/>
              </a:spcAft>
              <a:buClr>
                <a:srgbClr val="9C254D"/>
              </a:buClr>
              <a:buSzPts val="1200"/>
              <a:buFont typeface="Mada"/>
              <a:buAutoNum type="arabicPeriod"/>
            </a:pPr>
            <a:r>
              <a:rPr b="1" lang="ar" sz="1200">
                <a:solidFill>
                  <a:srgbClr val="9C254D"/>
                </a:solidFill>
                <a:latin typeface="Mada"/>
                <a:ea typeface="Mada"/>
                <a:cs typeface="Mada"/>
                <a:sym typeface="Mada"/>
              </a:rPr>
              <a:t>Streptococci:</a:t>
            </a:r>
            <a:endParaRPr b="1" sz="1200">
              <a:solidFill>
                <a:srgbClr val="9C254D"/>
              </a:solidFill>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Common cause of community acquired IE</a:t>
            </a:r>
            <a:endParaRPr sz="1200">
              <a:latin typeface="Mada"/>
              <a:ea typeface="Mada"/>
              <a:cs typeface="Mada"/>
              <a:sym typeface="Mada"/>
            </a:endParaRPr>
          </a:p>
          <a:p>
            <a:pPr indent="-304800" lvl="1" marL="914400" rtl="0" algn="l">
              <a:spcBef>
                <a:spcPts val="0"/>
              </a:spcBef>
              <a:spcAft>
                <a:spcPts val="0"/>
              </a:spcAft>
              <a:buClr>
                <a:srgbClr val="9C254D"/>
              </a:buClr>
              <a:buSzPts val="1200"/>
              <a:buFont typeface="Mada"/>
              <a:buAutoNum type="arabicPeriod"/>
            </a:pPr>
            <a:r>
              <a:rPr b="1" lang="ar" sz="1200">
                <a:solidFill>
                  <a:srgbClr val="9C254D"/>
                </a:solidFill>
                <a:latin typeface="Mada"/>
                <a:ea typeface="Mada"/>
                <a:cs typeface="Mada"/>
                <a:sym typeface="Mada"/>
              </a:rPr>
              <a:t>Staphylococci: </a:t>
            </a:r>
            <a:endParaRPr b="1" sz="1200">
              <a:solidFill>
                <a:srgbClr val="9C254D"/>
              </a:solidFill>
              <a:latin typeface="Mada"/>
              <a:ea typeface="Mada"/>
              <a:cs typeface="Mada"/>
              <a:sym typeface="Mada"/>
            </a:endParaRPr>
          </a:p>
          <a:p>
            <a:pPr indent="-311150" lvl="2" marL="1371600" rtl="0" algn="l">
              <a:spcBef>
                <a:spcPts val="0"/>
              </a:spcBef>
              <a:spcAft>
                <a:spcPts val="0"/>
              </a:spcAft>
              <a:buSzPts val="1300"/>
              <a:buFont typeface="Mada"/>
              <a:buChar char="○"/>
            </a:pPr>
            <a:r>
              <a:rPr lang="ar" sz="1200">
                <a:latin typeface="Mada"/>
                <a:ea typeface="Mada"/>
                <a:cs typeface="Mada"/>
                <a:sym typeface="Mada"/>
              </a:rPr>
              <a:t>Most common cause in </a:t>
            </a:r>
            <a:r>
              <a:rPr lang="ar" sz="1200">
                <a:solidFill>
                  <a:schemeClr val="dk1"/>
                </a:solidFill>
                <a:latin typeface="Mada"/>
                <a:ea typeface="Mada"/>
                <a:cs typeface="Mada"/>
                <a:sym typeface="Mada"/>
              </a:rPr>
              <a:t>t</a:t>
            </a:r>
            <a:r>
              <a:rPr lang="ar" sz="1200">
                <a:solidFill>
                  <a:schemeClr val="dk1"/>
                </a:solidFill>
                <a:latin typeface="Mada"/>
                <a:ea typeface="Mada"/>
                <a:cs typeface="Mada"/>
                <a:sym typeface="Mada"/>
              </a:rPr>
              <a:t>he US &amp; most developed countries. </a:t>
            </a:r>
            <a:endParaRPr sz="1200">
              <a:solidFill>
                <a:schemeClr val="dk1"/>
              </a:solidFill>
              <a:latin typeface="Mada"/>
              <a:ea typeface="Mada"/>
              <a:cs typeface="Mada"/>
              <a:sym typeface="Mada"/>
            </a:endParaRPr>
          </a:p>
          <a:p>
            <a:pPr indent="-311150" lvl="2" marL="1371600" rtl="0" algn="l">
              <a:spcBef>
                <a:spcPts val="0"/>
              </a:spcBef>
              <a:spcAft>
                <a:spcPts val="0"/>
              </a:spcAft>
              <a:buSzPts val="1300"/>
              <a:buFont typeface="Mada"/>
              <a:buChar char="○"/>
            </a:pPr>
            <a:r>
              <a:rPr lang="ar" sz="1200">
                <a:solidFill>
                  <a:schemeClr val="dk1"/>
                </a:solidFill>
                <a:latin typeface="Mada"/>
                <a:ea typeface="Mada"/>
                <a:cs typeface="Mada"/>
                <a:sym typeface="Mada"/>
              </a:rPr>
              <a:t>Health care-associated IE</a:t>
            </a:r>
            <a:endParaRPr sz="1200">
              <a:latin typeface="Mada"/>
              <a:ea typeface="Mada"/>
              <a:cs typeface="Mada"/>
              <a:sym typeface="Mada"/>
            </a:endParaRPr>
          </a:p>
          <a:p>
            <a:pPr indent="-304800" lvl="1" marL="914400" rtl="0" algn="l">
              <a:spcBef>
                <a:spcPts val="0"/>
              </a:spcBef>
              <a:spcAft>
                <a:spcPts val="0"/>
              </a:spcAft>
              <a:buClr>
                <a:srgbClr val="9C254D"/>
              </a:buClr>
              <a:buSzPts val="1200"/>
              <a:buFont typeface="Mada"/>
              <a:buAutoNum type="arabicPeriod"/>
            </a:pPr>
            <a:r>
              <a:rPr b="1" lang="ar" sz="1200">
                <a:solidFill>
                  <a:srgbClr val="9C254D"/>
                </a:solidFill>
                <a:latin typeface="Mada"/>
                <a:ea typeface="Mada"/>
                <a:cs typeface="Mada"/>
                <a:sym typeface="Mada"/>
              </a:rPr>
              <a:t>Enterococci</a:t>
            </a:r>
            <a:endParaRPr b="1" sz="1200">
              <a:solidFill>
                <a:srgbClr val="9C254D"/>
              </a:solidFill>
              <a:latin typeface="Mada"/>
              <a:ea typeface="Mada"/>
              <a:cs typeface="Mada"/>
              <a:sym typeface="Mada"/>
            </a:endParaRPr>
          </a:p>
        </p:txBody>
      </p:sp>
      <p:sp>
        <p:nvSpPr>
          <p:cNvPr id="212" name="Google Shape;212;p26"/>
          <p:cNvSpPr txBox="1"/>
          <p:nvPr/>
        </p:nvSpPr>
        <p:spPr>
          <a:xfrm>
            <a:off x="-7727725" y="7570248"/>
            <a:ext cx="7186500" cy="114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9C254D"/>
                </a:solidFill>
                <a:latin typeface="Mada"/>
                <a:ea typeface="Mada"/>
                <a:cs typeface="Mada"/>
                <a:sym typeface="Mada"/>
              </a:rPr>
              <a:t>Description of the organisms: (EXTRA)</a:t>
            </a:r>
            <a:endParaRPr b="1">
              <a:solidFill>
                <a:srgbClr val="9C254D"/>
              </a:solidFill>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Streptococcus Viridans:  </a:t>
            </a:r>
            <a:r>
              <a:rPr lang="ar" sz="1200">
                <a:latin typeface="Mada"/>
                <a:ea typeface="Mada"/>
                <a:cs typeface="Mada"/>
                <a:sym typeface="Mada"/>
              </a:rPr>
              <a:t>Gram positive cocci,  </a:t>
            </a:r>
            <a:r>
              <a:rPr lang="ar" sz="1200">
                <a:latin typeface="Mada"/>
                <a:ea typeface="Mada"/>
                <a:cs typeface="Mada"/>
                <a:sym typeface="Mada"/>
              </a:rPr>
              <a:t>catalase</a:t>
            </a:r>
            <a:r>
              <a:rPr lang="ar" sz="1200">
                <a:latin typeface="Mada"/>
                <a:ea typeface="Mada"/>
                <a:cs typeface="Mada"/>
                <a:sym typeface="Mada"/>
              </a:rPr>
              <a:t> negative, </a:t>
            </a:r>
            <a:r>
              <a:rPr lang="ar" sz="1200">
                <a:solidFill>
                  <a:schemeClr val="dk1"/>
                </a:solidFill>
                <a:latin typeface="Mada"/>
                <a:ea typeface="Mada"/>
                <a:cs typeface="Mada"/>
                <a:sym typeface="Mada"/>
              </a:rPr>
              <a:t>alpha hemolytic</a:t>
            </a:r>
            <a:r>
              <a:rPr lang="ar" sz="1200">
                <a:latin typeface="Mada"/>
                <a:ea typeface="Mada"/>
                <a:cs typeface="Mada"/>
                <a:sym typeface="Mada"/>
              </a:rPr>
              <a:t> and optochin resistance.</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Staphylococcus</a:t>
            </a:r>
            <a:r>
              <a:rPr b="1" lang="ar" sz="1200">
                <a:latin typeface="Mada"/>
                <a:ea typeface="Mada"/>
                <a:cs typeface="Mada"/>
                <a:sym typeface="Mada"/>
              </a:rPr>
              <a:t> </a:t>
            </a:r>
            <a:r>
              <a:rPr b="1" lang="ar" sz="1200">
                <a:latin typeface="Mada"/>
                <a:ea typeface="Mada"/>
                <a:cs typeface="Mada"/>
                <a:sym typeface="Mada"/>
              </a:rPr>
              <a:t>aureus:</a:t>
            </a:r>
            <a:r>
              <a:rPr b="1" lang="ar" sz="1200">
                <a:latin typeface="Mada"/>
                <a:ea typeface="Mada"/>
                <a:cs typeface="Mada"/>
                <a:sym typeface="Mada"/>
              </a:rPr>
              <a:t> </a:t>
            </a:r>
            <a:r>
              <a:rPr lang="ar" sz="1200">
                <a:latin typeface="Mada"/>
                <a:ea typeface="Mada"/>
                <a:cs typeface="Mada"/>
                <a:sym typeface="Mada"/>
              </a:rPr>
              <a:t>Gram positive cocci, Catalase positive, coagulase positive</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Staphylococcus</a:t>
            </a:r>
            <a:r>
              <a:rPr b="1" lang="ar" sz="1200">
                <a:latin typeface="Mada"/>
                <a:ea typeface="Mada"/>
                <a:cs typeface="Mada"/>
                <a:sym typeface="Mada"/>
              </a:rPr>
              <a:t> </a:t>
            </a:r>
            <a:r>
              <a:rPr b="1" lang="ar" sz="1200">
                <a:latin typeface="Mada"/>
                <a:ea typeface="Mada"/>
                <a:cs typeface="Mada"/>
                <a:sym typeface="Mada"/>
              </a:rPr>
              <a:t>epidermidis: </a:t>
            </a:r>
            <a:r>
              <a:rPr lang="ar" sz="1200">
                <a:solidFill>
                  <a:schemeClr val="dk1"/>
                </a:solidFill>
                <a:latin typeface="Mada"/>
                <a:ea typeface="Mada"/>
                <a:cs typeface="Mada"/>
                <a:sym typeface="Mada"/>
              </a:rPr>
              <a:t>Gram positive cocci, Catalase positive, coagulase negative, novobiocin sensitive</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Strep. bovis: </a:t>
            </a:r>
            <a:r>
              <a:rPr lang="ar" sz="1200">
                <a:solidFill>
                  <a:schemeClr val="dk1"/>
                </a:solidFill>
                <a:latin typeface="Mada"/>
                <a:ea typeface="Mada"/>
                <a:cs typeface="Mada"/>
                <a:sym typeface="Mada"/>
              </a:rPr>
              <a:t>Gram positive cocci, catalase negative, oxidase negative, gamma hemolytic.</a:t>
            </a:r>
            <a:endParaRPr sz="1200">
              <a:solidFill>
                <a:schemeClr val="dk1"/>
              </a:solidFill>
              <a:latin typeface="Mada"/>
              <a:ea typeface="Mada"/>
              <a:cs typeface="Mada"/>
              <a:sym typeface="Mada"/>
            </a:endParaRPr>
          </a:p>
        </p:txBody>
      </p:sp>
      <p:pic>
        <p:nvPicPr>
          <p:cNvPr id="213" name="Google Shape;213;p26"/>
          <p:cNvPicPr preferRelativeResize="0"/>
          <p:nvPr/>
        </p:nvPicPr>
        <p:blipFill>
          <a:blip r:embed="rId3">
            <a:alphaModFix/>
          </a:blip>
          <a:stretch>
            <a:fillRect/>
          </a:stretch>
        </p:blipFill>
        <p:spPr>
          <a:xfrm>
            <a:off x="5543400" y="1472050"/>
            <a:ext cx="1933574" cy="1627325"/>
          </a:xfrm>
          <a:prstGeom prst="rect">
            <a:avLst/>
          </a:prstGeom>
          <a:noFill/>
          <a:ln>
            <a:noFill/>
          </a:ln>
        </p:spPr>
      </p:pic>
      <p:sp>
        <p:nvSpPr>
          <p:cNvPr id="214" name="Google Shape;214;p26"/>
          <p:cNvSpPr txBox="1"/>
          <p:nvPr/>
        </p:nvSpPr>
        <p:spPr>
          <a:xfrm>
            <a:off x="-15750" y="9621050"/>
            <a:ext cx="7575900" cy="10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CC0000"/>
                </a:solidFill>
                <a:latin typeface="Mada"/>
                <a:ea typeface="Mada"/>
                <a:cs typeface="Mada"/>
                <a:sym typeface="Mada"/>
              </a:rPr>
              <a:t>1- e.g. </a:t>
            </a:r>
            <a:r>
              <a:rPr lang="ar" sz="900">
                <a:solidFill>
                  <a:srgbClr val="CC0000"/>
                </a:solidFill>
                <a:latin typeface="Mada"/>
                <a:ea typeface="Mada"/>
                <a:cs typeface="Mada"/>
                <a:sym typeface="Mada"/>
              </a:rPr>
              <a:t> Enterococcus faecalis,  and </a:t>
            </a:r>
            <a:r>
              <a:rPr b="1" lang="ar" sz="900">
                <a:solidFill>
                  <a:srgbClr val="CC0000"/>
                </a:solidFill>
                <a:latin typeface="Mada"/>
                <a:ea typeface="Mada"/>
                <a:cs typeface="Mada"/>
                <a:sym typeface="Mada"/>
              </a:rPr>
              <a:t>Strep. gallolyticus (previously known as Strep. bovis),</a:t>
            </a:r>
            <a:r>
              <a:rPr lang="ar" sz="900">
                <a:solidFill>
                  <a:srgbClr val="CC0000"/>
                </a:solidFill>
                <a:latin typeface="Mada"/>
                <a:ea typeface="Mada"/>
                <a:cs typeface="Mada"/>
                <a:sym typeface="Mada"/>
              </a:rPr>
              <a:t> they enter blood through bowel and Urinary tract. Patients who are found to have </a:t>
            </a:r>
            <a:r>
              <a:rPr b="1" lang="ar" sz="900">
                <a:solidFill>
                  <a:srgbClr val="CC0000"/>
                </a:solidFill>
                <a:latin typeface="Mada"/>
                <a:ea typeface="Mada"/>
                <a:cs typeface="Mada"/>
                <a:sym typeface="Mada"/>
              </a:rPr>
              <a:t>endocarditis caused by Strep. gallolyticus should undergo colonoscopy</a:t>
            </a:r>
            <a:r>
              <a:rPr lang="ar" sz="900">
                <a:solidFill>
                  <a:srgbClr val="CC0000"/>
                </a:solidFill>
                <a:latin typeface="Mada"/>
                <a:ea typeface="Mada"/>
                <a:cs typeface="Mada"/>
                <a:sym typeface="Mada"/>
              </a:rPr>
              <a:t>, since this organism is associated with colon cancer.</a:t>
            </a:r>
            <a:endParaRPr sz="900">
              <a:solidFill>
                <a:srgbClr val="CC0000"/>
              </a:solidFill>
              <a:latin typeface="Mada"/>
              <a:ea typeface="Mada"/>
              <a:cs typeface="Mada"/>
              <a:sym typeface="Mada"/>
            </a:endParaRPr>
          </a:p>
          <a:p>
            <a:pPr indent="0" lvl="0" marL="0" rtl="0" algn="l">
              <a:spcBef>
                <a:spcPts val="0"/>
              </a:spcBef>
              <a:spcAft>
                <a:spcPts val="0"/>
              </a:spcAft>
              <a:buNone/>
            </a:pPr>
            <a:r>
              <a:rPr lang="ar" sz="900">
                <a:solidFill>
                  <a:srgbClr val="A64D79"/>
                </a:solidFill>
                <a:latin typeface="Mada"/>
                <a:ea typeface="Mada"/>
                <a:cs typeface="Mada"/>
                <a:sym typeface="Mada"/>
              </a:rPr>
              <a:t>2- In females slides it’s 12 months, </a:t>
            </a:r>
            <a:r>
              <a:rPr lang="ar" sz="900">
                <a:solidFill>
                  <a:srgbClr val="6AA84F"/>
                </a:solidFill>
                <a:latin typeface="Mada"/>
                <a:ea typeface="Mada"/>
                <a:cs typeface="Mada"/>
                <a:sym typeface="Mada"/>
              </a:rPr>
              <a:t>according to the female Dr, 60 days is the old classification, the new one is 12 months</a:t>
            </a:r>
            <a:r>
              <a:rPr lang="ar" sz="900">
                <a:solidFill>
                  <a:srgbClr val="A64D79"/>
                </a:solidFill>
                <a:latin typeface="Mada"/>
                <a:ea typeface="Mada"/>
                <a:cs typeface="Mada"/>
                <a:sym typeface="Mada"/>
              </a:rPr>
              <a:t>. </a:t>
            </a:r>
            <a:r>
              <a:rPr lang="ar" sz="900">
                <a:solidFill>
                  <a:srgbClr val="999999"/>
                </a:solidFill>
                <a:latin typeface="Mada"/>
                <a:ea typeface="Mada"/>
                <a:cs typeface="Mada"/>
                <a:sym typeface="Mada"/>
              </a:rPr>
              <a:t>(In Males slides and Kumar it’s 60d)</a:t>
            </a:r>
            <a:endParaRPr sz="900">
              <a:solidFill>
                <a:srgbClr val="999999"/>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3- Culture-negative endocarditis usually is caused by prior administration of antibiotics before obtaining blood cultures or by infection with fungi or fastidious organisms.</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4- In Q fever endocarditis due to Coxiella burnetii, the patient often has a history of contact with farm animals. The aortic valve is usually affected and there may also be hepatitis, pneumonia and purpura.</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1C4588"/>
              </a:solidFill>
              <a:latin typeface="Mada"/>
              <a:ea typeface="Mada"/>
              <a:cs typeface="Mada"/>
              <a:sym typeface="Mada"/>
            </a:endParaRPr>
          </a:p>
        </p:txBody>
      </p:sp>
      <p:pic>
        <p:nvPicPr>
          <p:cNvPr id="215" name="Google Shape;215;p26"/>
          <p:cNvPicPr preferRelativeResize="0"/>
          <p:nvPr/>
        </p:nvPicPr>
        <p:blipFill>
          <a:blip r:embed="rId4">
            <a:alphaModFix/>
          </a:blip>
          <a:stretch>
            <a:fillRect/>
          </a:stretch>
        </p:blipFill>
        <p:spPr>
          <a:xfrm>
            <a:off x="-923275" y="7381825"/>
            <a:ext cx="453600" cy="453600"/>
          </a:xfrm>
          <a:prstGeom prst="rect">
            <a:avLst/>
          </a:prstGeom>
          <a:noFill/>
          <a:ln>
            <a:noFill/>
          </a:ln>
        </p:spPr>
      </p:pic>
      <p:cxnSp>
        <p:nvCxnSpPr>
          <p:cNvPr id="216" name="Google Shape;216;p26"/>
          <p:cNvCxnSpPr/>
          <p:nvPr/>
        </p:nvCxnSpPr>
        <p:spPr>
          <a:xfrm rot="10800000">
            <a:off x="8900" y="9621050"/>
            <a:ext cx="7612800" cy="0"/>
          </a:xfrm>
          <a:prstGeom prst="straightConnector1">
            <a:avLst/>
          </a:prstGeom>
          <a:noFill/>
          <a:ln cap="flat" cmpd="sng" w="28575">
            <a:solidFill>
              <a:srgbClr val="9C254D"/>
            </a:solidFill>
            <a:prstDash val="dot"/>
            <a:round/>
            <a:headEnd len="med" w="med" type="none"/>
            <a:tailEnd len="med" w="med" type="none"/>
          </a:ln>
        </p:spPr>
      </p:cxnSp>
      <p:sp>
        <p:nvSpPr>
          <p:cNvPr id="217" name="Google Shape;217;p26"/>
          <p:cNvSpPr/>
          <p:nvPr/>
        </p:nvSpPr>
        <p:spPr>
          <a:xfrm>
            <a:off x="2186275" y="6215875"/>
            <a:ext cx="207600" cy="225300"/>
          </a:xfrm>
          <a:prstGeom prst="star5">
            <a:avLst>
              <a:gd fmla="val 25104"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6"/>
          <p:cNvSpPr/>
          <p:nvPr/>
        </p:nvSpPr>
        <p:spPr>
          <a:xfrm>
            <a:off x="4267200" y="3371850"/>
            <a:ext cx="3123900" cy="225300"/>
          </a:xfrm>
          <a:prstGeom prst="roundRect">
            <a:avLst>
              <a:gd fmla="val 16667"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000" u="sng">
                <a:solidFill>
                  <a:schemeClr val="hlink"/>
                </a:solidFill>
                <a:latin typeface="Mada"/>
                <a:ea typeface="Mada"/>
                <a:cs typeface="Mada"/>
                <a:sym typeface="Mada"/>
                <a:hlinkClick r:id="rId5"/>
              </a:rPr>
              <a:t>Click here for a few pics  present in females slides</a:t>
            </a:r>
            <a:r>
              <a:rPr lang="ar" sz="1000">
                <a:latin typeface="Mada"/>
                <a:ea typeface="Mada"/>
                <a:cs typeface="Mada"/>
                <a:sym typeface="Mada"/>
              </a:rPr>
              <a:t> only</a:t>
            </a:r>
            <a:endParaRPr sz="1000">
              <a:latin typeface="Mada"/>
              <a:ea typeface="Mada"/>
              <a:cs typeface="Mada"/>
              <a:sym typeface="Mada"/>
            </a:endParaRPr>
          </a:p>
        </p:txBody>
      </p:sp>
      <p:graphicFrame>
        <p:nvGraphicFramePr>
          <p:cNvPr id="219" name="Google Shape;219;p26"/>
          <p:cNvGraphicFramePr/>
          <p:nvPr/>
        </p:nvGraphicFramePr>
        <p:xfrm>
          <a:off x="197100" y="3669336"/>
          <a:ext cx="3000000" cy="3000000"/>
        </p:xfrm>
        <a:graphic>
          <a:graphicData uri="http://schemas.openxmlformats.org/drawingml/2006/table">
            <a:tbl>
              <a:tblPr>
                <a:noFill/>
                <a:tableStyleId>{121ACFA2-4097-4B6F-8C34-C8E1E550DA42}</a:tableStyleId>
              </a:tblPr>
              <a:tblGrid>
                <a:gridCol w="2490775"/>
                <a:gridCol w="2309800"/>
                <a:gridCol w="2386000"/>
              </a:tblGrid>
              <a:tr h="3767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Native valve IE</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IV drug abusers IE</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Prosthetic valve IE</a:t>
                      </a:r>
                      <a:endParaRPr b="1">
                        <a:solidFill>
                          <a:srgbClr val="FFFFFF"/>
                        </a:solidFill>
                        <a:latin typeface="Mada"/>
                        <a:ea typeface="Mada"/>
                        <a:cs typeface="Mada"/>
                        <a:sym typeface="Mada"/>
                      </a:endParaRPr>
                    </a:p>
                  </a:txBody>
                  <a:tcPr marT="91425" marB="91425" marR="91425" marL="91425" anchor="ctr">
                    <a:solidFill>
                      <a:srgbClr val="9C254D"/>
                    </a:solidFill>
                  </a:tcPr>
                </a:tc>
              </a:tr>
              <a:tr h="507600">
                <a:tc rowSpan="4">
                  <a:txBody>
                    <a:bodyPr/>
                    <a:lstStyle/>
                    <a:p>
                      <a:pPr indent="-120251" lvl="0" marL="136800" rtl="0" algn="l">
                        <a:spcBef>
                          <a:spcPts val="0"/>
                        </a:spcBef>
                        <a:spcAft>
                          <a:spcPts val="0"/>
                        </a:spcAft>
                        <a:buClr>
                          <a:schemeClr val="dk1"/>
                        </a:buClr>
                        <a:buSzPts val="1100"/>
                        <a:buFont typeface="Mada"/>
                        <a:buAutoNum type="arabicPeriod"/>
                      </a:pPr>
                      <a:r>
                        <a:rPr b="1" lang="ar" sz="1100">
                          <a:solidFill>
                            <a:schemeClr val="dk1"/>
                          </a:solidFill>
                          <a:latin typeface="Mada"/>
                          <a:ea typeface="Mada"/>
                          <a:cs typeface="Mada"/>
                          <a:sym typeface="Mada"/>
                        </a:rPr>
                        <a:t>Streptococci: (50-70%)</a:t>
                      </a:r>
                      <a:endParaRPr b="1" sz="1100">
                        <a:solidFill>
                          <a:schemeClr val="dk1"/>
                        </a:solidFill>
                        <a:latin typeface="Mada"/>
                        <a:ea typeface="Mada"/>
                        <a:cs typeface="Mada"/>
                        <a:sym typeface="Mada"/>
                      </a:endParaRPr>
                    </a:p>
                    <a:p>
                      <a:pPr indent="-156250" lvl="1" marL="378000" rtl="0" algn="l">
                        <a:spcBef>
                          <a:spcPts val="0"/>
                        </a:spcBef>
                        <a:spcAft>
                          <a:spcPts val="0"/>
                        </a:spcAft>
                        <a:buClr>
                          <a:schemeClr val="dk1"/>
                        </a:buClr>
                        <a:buSzPts val="1100"/>
                        <a:buFont typeface="Mada"/>
                        <a:buAutoNum type="alphaLcPeriod"/>
                      </a:pPr>
                      <a:r>
                        <a:rPr b="1" lang="ar" sz="1100">
                          <a:solidFill>
                            <a:srgbClr val="CC0000"/>
                          </a:solidFill>
                          <a:latin typeface="Mada"/>
                          <a:ea typeface="Mada"/>
                          <a:cs typeface="Mada"/>
                          <a:sym typeface="Mada"/>
                        </a:rPr>
                        <a:t>Streptococcus viridans</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(50%) </a:t>
                      </a:r>
                      <a:endParaRPr b="1" sz="1100">
                        <a:solidFill>
                          <a:srgbClr val="CC0000"/>
                        </a:solidFill>
                        <a:latin typeface="Mada"/>
                        <a:ea typeface="Mada"/>
                        <a:cs typeface="Mada"/>
                        <a:sym typeface="Mada"/>
                      </a:endParaRPr>
                    </a:p>
                    <a:p>
                      <a:pPr indent="-120251" lvl="0" marL="136800" rtl="0" algn="l">
                        <a:spcBef>
                          <a:spcPts val="0"/>
                        </a:spcBef>
                        <a:spcAft>
                          <a:spcPts val="0"/>
                        </a:spcAft>
                        <a:buClr>
                          <a:schemeClr val="dk1"/>
                        </a:buClr>
                        <a:buSzPts val="1100"/>
                        <a:buFont typeface="Mada"/>
                        <a:buAutoNum type="arabicPeriod"/>
                      </a:pPr>
                      <a:r>
                        <a:rPr b="1" lang="ar" sz="1100">
                          <a:solidFill>
                            <a:schemeClr val="dk1"/>
                          </a:solidFill>
                          <a:latin typeface="Mada"/>
                          <a:ea typeface="Mada"/>
                          <a:cs typeface="Mada"/>
                          <a:sym typeface="Mada"/>
                        </a:rPr>
                        <a:t>Staphylococci: </a:t>
                      </a:r>
                      <a:r>
                        <a:rPr b="1" lang="ar" sz="1100">
                          <a:solidFill>
                            <a:schemeClr val="dk1"/>
                          </a:solidFill>
                          <a:latin typeface="Mada"/>
                          <a:ea typeface="Mada"/>
                          <a:cs typeface="Mada"/>
                          <a:sym typeface="Mada"/>
                        </a:rPr>
                        <a:t>(~25%)</a:t>
                      </a:r>
                      <a:endParaRPr b="1" sz="1100">
                        <a:solidFill>
                          <a:schemeClr val="dk1"/>
                        </a:solidFill>
                        <a:latin typeface="Mada"/>
                        <a:ea typeface="Mada"/>
                        <a:cs typeface="Mada"/>
                        <a:sym typeface="Mada"/>
                      </a:endParaRPr>
                    </a:p>
                    <a:p>
                      <a:pPr indent="-156250" lvl="1" marL="378000" rtl="0" algn="l">
                        <a:spcBef>
                          <a:spcPts val="0"/>
                        </a:spcBef>
                        <a:spcAft>
                          <a:spcPts val="0"/>
                        </a:spcAft>
                        <a:buClr>
                          <a:schemeClr val="dk1"/>
                        </a:buClr>
                        <a:buSzPts val="1100"/>
                        <a:buFont typeface="Mada"/>
                        <a:buAutoNum type="alphaLcPeriod"/>
                      </a:pPr>
                      <a:r>
                        <a:rPr lang="ar" sz="1100">
                          <a:solidFill>
                            <a:schemeClr val="dk1"/>
                          </a:solidFill>
                          <a:latin typeface="Mada"/>
                          <a:ea typeface="Mada"/>
                          <a:cs typeface="Mada"/>
                          <a:sym typeface="Mada"/>
                        </a:rPr>
                        <a:t>Mostly Coagulase +ve Staph aureus Or Staph. Epidermidis </a:t>
                      </a:r>
                      <a:endParaRPr sz="1100">
                        <a:solidFill>
                          <a:schemeClr val="dk1"/>
                        </a:solidFill>
                        <a:latin typeface="Mada"/>
                        <a:ea typeface="Mada"/>
                        <a:cs typeface="Mada"/>
                        <a:sym typeface="Mada"/>
                      </a:endParaRPr>
                    </a:p>
                    <a:p>
                      <a:pPr indent="-120251" lvl="0" marL="136800"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Enterococci</a:t>
                      </a:r>
                      <a:r>
                        <a:rPr baseline="30000" lang="ar" sz="1100">
                          <a:solidFill>
                            <a:schemeClr val="dk1"/>
                          </a:solidFill>
                          <a:latin typeface="Mada"/>
                          <a:ea typeface="Mada"/>
                          <a:cs typeface="Mada"/>
                          <a:sym typeface="Mada"/>
                        </a:rPr>
                        <a:t>1</a:t>
                      </a:r>
                      <a:r>
                        <a:rPr lang="ar" sz="1100">
                          <a:solidFill>
                            <a:schemeClr val="dk1"/>
                          </a:solidFill>
                          <a:latin typeface="Mada"/>
                          <a:ea typeface="Mada"/>
                          <a:cs typeface="Mada"/>
                          <a:sym typeface="Mada"/>
                        </a:rPr>
                        <a:t> ( ~10%)</a:t>
                      </a:r>
                      <a:endParaRPr sz="1100">
                        <a:solidFill>
                          <a:schemeClr val="dk1"/>
                        </a:solidFill>
                        <a:latin typeface="Mada"/>
                        <a:ea typeface="Mada"/>
                        <a:cs typeface="Mada"/>
                        <a:sym typeface="Mada"/>
                      </a:endParaRPr>
                    </a:p>
                    <a:p>
                      <a:pPr indent="-120251" lvl="0" marL="136800" rtl="0" algn="l">
                        <a:spcBef>
                          <a:spcPts val="0"/>
                        </a:spcBef>
                        <a:spcAft>
                          <a:spcPts val="0"/>
                        </a:spcAft>
                        <a:buClr>
                          <a:schemeClr val="dk1"/>
                        </a:buClr>
                        <a:buSzPts val="1100"/>
                        <a:buFont typeface="Mada"/>
                        <a:buAutoNum type="arabicPeriod"/>
                      </a:pPr>
                      <a:r>
                        <a:rPr lang="ar" sz="1100">
                          <a:solidFill>
                            <a:schemeClr val="dk1"/>
                          </a:solidFill>
                          <a:latin typeface="Mada"/>
                          <a:ea typeface="Mada"/>
                          <a:cs typeface="Mada"/>
                          <a:sym typeface="Mada"/>
                        </a:rPr>
                        <a:t>HACEK:</a:t>
                      </a:r>
                      <a:endParaRPr baseline="30000" sz="1100">
                        <a:solidFill>
                          <a:schemeClr val="dk1"/>
                        </a:solidFill>
                        <a:latin typeface="Mada"/>
                        <a:ea typeface="Mada"/>
                        <a:cs typeface="Mada"/>
                        <a:sym typeface="Mada"/>
                      </a:endParaRPr>
                    </a:p>
                    <a:p>
                      <a:pPr indent="-156250" lvl="1" marL="306000" rtl="0" algn="l">
                        <a:spcBef>
                          <a:spcPts val="0"/>
                        </a:spcBef>
                        <a:spcAft>
                          <a:spcPts val="0"/>
                        </a:spcAft>
                        <a:buClr>
                          <a:schemeClr val="dk1"/>
                        </a:buClr>
                        <a:buSzPts val="1100"/>
                        <a:buFont typeface="Mada"/>
                        <a:buChar char="●"/>
                      </a:pPr>
                      <a:r>
                        <a:rPr b="1" lang="ar" sz="1100" u="sng">
                          <a:solidFill>
                            <a:schemeClr val="dk1"/>
                          </a:solidFill>
                          <a:latin typeface="Mada"/>
                          <a:ea typeface="Mada"/>
                          <a:cs typeface="Mada"/>
                          <a:sym typeface="Mada"/>
                        </a:rPr>
                        <a:t>H</a:t>
                      </a:r>
                      <a:r>
                        <a:rPr lang="ar" sz="1100">
                          <a:solidFill>
                            <a:schemeClr val="dk1"/>
                          </a:solidFill>
                          <a:latin typeface="Mada"/>
                          <a:ea typeface="Mada"/>
                          <a:cs typeface="Mada"/>
                          <a:sym typeface="Mada"/>
                        </a:rPr>
                        <a:t>aemophilus species, </a:t>
                      </a:r>
                      <a:r>
                        <a:rPr b="1" lang="ar" sz="1100" u="sng">
                          <a:solidFill>
                            <a:schemeClr val="dk1"/>
                          </a:solidFill>
                          <a:latin typeface="Mada"/>
                          <a:ea typeface="Mada"/>
                          <a:cs typeface="Mada"/>
                          <a:sym typeface="Mada"/>
                        </a:rPr>
                        <a:t>A</a:t>
                      </a:r>
                      <a:r>
                        <a:rPr lang="ar" sz="1100">
                          <a:solidFill>
                            <a:schemeClr val="dk1"/>
                          </a:solidFill>
                          <a:latin typeface="Mada"/>
                          <a:ea typeface="Mada"/>
                          <a:cs typeface="Mada"/>
                          <a:sym typeface="Mada"/>
                        </a:rPr>
                        <a:t>ctinobacillus, </a:t>
                      </a:r>
                      <a:r>
                        <a:rPr b="1" lang="ar" sz="1100" u="sng">
                          <a:solidFill>
                            <a:schemeClr val="dk1"/>
                          </a:solidFill>
                          <a:latin typeface="Mada"/>
                          <a:ea typeface="Mada"/>
                          <a:cs typeface="Mada"/>
                          <a:sym typeface="Mada"/>
                        </a:rPr>
                        <a:t>A</a:t>
                      </a:r>
                      <a:r>
                        <a:rPr lang="ar" sz="1100">
                          <a:solidFill>
                            <a:schemeClr val="dk1"/>
                          </a:solidFill>
                          <a:latin typeface="Mada"/>
                          <a:ea typeface="Mada"/>
                          <a:cs typeface="Mada"/>
                          <a:sym typeface="Mada"/>
                        </a:rPr>
                        <a:t>ctinomycetemcomitans, </a:t>
                      </a:r>
                      <a:r>
                        <a:rPr b="1" lang="ar" sz="1100" u="sng">
                          <a:solidFill>
                            <a:schemeClr val="dk1"/>
                          </a:solidFill>
                          <a:latin typeface="Mada"/>
                          <a:ea typeface="Mada"/>
                          <a:cs typeface="Mada"/>
                          <a:sym typeface="Mada"/>
                        </a:rPr>
                        <a:t>C</a:t>
                      </a:r>
                      <a:r>
                        <a:rPr lang="ar" sz="1100">
                          <a:solidFill>
                            <a:schemeClr val="dk1"/>
                          </a:solidFill>
                          <a:latin typeface="Mada"/>
                          <a:ea typeface="Mada"/>
                          <a:cs typeface="Mada"/>
                          <a:sym typeface="Mada"/>
                        </a:rPr>
                        <a:t>ardiobacterium hominis, </a:t>
                      </a:r>
                      <a:r>
                        <a:rPr b="1" lang="ar" sz="1100" u="sng">
                          <a:solidFill>
                            <a:schemeClr val="dk1"/>
                          </a:solidFill>
                          <a:latin typeface="Mada"/>
                          <a:ea typeface="Mada"/>
                          <a:cs typeface="Mada"/>
                          <a:sym typeface="Mada"/>
                        </a:rPr>
                        <a:t>E</a:t>
                      </a:r>
                      <a:r>
                        <a:rPr lang="ar" sz="1100">
                          <a:solidFill>
                            <a:schemeClr val="dk1"/>
                          </a:solidFill>
                          <a:latin typeface="Mada"/>
                          <a:ea typeface="Mada"/>
                          <a:cs typeface="Mada"/>
                          <a:sym typeface="Mada"/>
                        </a:rPr>
                        <a:t>ikenella, </a:t>
                      </a:r>
                      <a:r>
                        <a:rPr b="1" lang="ar" sz="1100" u="sng">
                          <a:solidFill>
                            <a:schemeClr val="dk1"/>
                          </a:solidFill>
                          <a:latin typeface="Mada"/>
                          <a:ea typeface="Mada"/>
                          <a:cs typeface="Mada"/>
                          <a:sym typeface="Mada"/>
                        </a:rPr>
                        <a:t>K</a:t>
                      </a:r>
                      <a:r>
                        <a:rPr lang="ar" sz="1100">
                          <a:solidFill>
                            <a:schemeClr val="dk1"/>
                          </a:solidFill>
                          <a:latin typeface="Mada"/>
                          <a:ea typeface="Mada"/>
                          <a:cs typeface="Mada"/>
                          <a:sym typeface="Mada"/>
                        </a:rPr>
                        <a:t>ingella</a:t>
                      </a:r>
                      <a:endParaRPr sz="1100">
                        <a:solidFill>
                          <a:schemeClr val="dk1"/>
                        </a:solidFill>
                        <a:latin typeface="Mada"/>
                        <a:ea typeface="Mada"/>
                        <a:cs typeface="Mada"/>
                        <a:sym typeface="Mada"/>
                      </a:endParaRPr>
                    </a:p>
                  </a:txBody>
                  <a:tcPr marT="91425" marB="91425" marR="91425" marL="91425"/>
                </a:tc>
                <a:tc rowSpan="4">
                  <a:txBody>
                    <a:bodyPr/>
                    <a:lstStyle/>
                    <a:p>
                      <a:pPr indent="-149900" lvl="1" marL="1260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Skin is the most predominant source of infection. </a:t>
                      </a:r>
                      <a:endParaRPr b="1" sz="1000">
                        <a:solidFill>
                          <a:schemeClr val="dk1"/>
                        </a:solidFill>
                        <a:latin typeface="Mada"/>
                        <a:ea typeface="Mada"/>
                        <a:cs typeface="Mada"/>
                        <a:sym typeface="Mada"/>
                      </a:endParaRPr>
                    </a:p>
                    <a:p>
                      <a:pPr indent="-149900" lvl="1" marL="1260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70 - 100% of Right sided IE results in pneumonia and septic emboli. </a:t>
                      </a:r>
                      <a:endParaRPr b="1" sz="1000">
                        <a:solidFill>
                          <a:schemeClr val="dk1"/>
                        </a:solidFill>
                        <a:latin typeface="Mada"/>
                        <a:ea typeface="Mada"/>
                        <a:cs typeface="Mada"/>
                        <a:sym typeface="Mada"/>
                      </a:endParaRPr>
                    </a:p>
                    <a:p>
                      <a:pPr indent="-149900" lvl="1" marL="1260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It commonly affects tricuspid valve.</a:t>
                      </a:r>
                      <a:endParaRPr b="1"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 </a:t>
                      </a:r>
                      <a:endParaRPr sz="1300"/>
                    </a:p>
                  </a:txBody>
                  <a:tcPr marT="91425" marB="91425" marR="91425" marL="91425"/>
                </a:tc>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A) </a:t>
                      </a:r>
                      <a:r>
                        <a:rPr b="1" lang="ar" sz="1200">
                          <a:solidFill>
                            <a:srgbClr val="9C254D"/>
                          </a:solidFill>
                          <a:latin typeface="Mada"/>
                          <a:ea typeface="Mada"/>
                          <a:cs typeface="Mada"/>
                          <a:sym typeface="Mada"/>
                        </a:rPr>
                        <a:t>Early onset:</a:t>
                      </a:r>
                      <a:endParaRPr b="1" sz="1200">
                        <a:solidFill>
                          <a:srgbClr val="9C254D"/>
                        </a:solidFill>
                        <a:latin typeface="Mada"/>
                        <a:ea typeface="Mada"/>
                        <a:cs typeface="Mada"/>
                        <a:sym typeface="Mada"/>
                      </a:endParaRPr>
                    </a:p>
                    <a:p>
                      <a:pPr indent="0" lvl="0" marL="0" rtl="0" algn="ctr">
                        <a:spcBef>
                          <a:spcPts val="0"/>
                        </a:spcBef>
                        <a:spcAft>
                          <a:spcPts val="0"/>
                        </a:spcAft>
                        <a:buNone/>
                      </a:pPr>
                      <a:r>
                        <a:rPr b="1" lang="ar" sz="1000">
                          <a:solidFill>
                            <a:srgbClr val="9C254D"/>
                          </a:solidFill>
                          <a:latin typeface="Mada"/>
                          <a:ea typeface="Mada"/>
                          <a:cs typeface="Mada"/>
                          <a:sym typeface="Mada"/>
                        </a:rPr>
                        <a:t>(&lt; </a:t>
                      </a:r>
                      <a:r>
                        <a:rPr b="1" lang="ar" sz="1000">
                          <a:solidFill>
                            <a:srgbClr val="9C254D"/>
                          </a:solidFill>
                          <a:latin typeface="Mada"/>
                          <a:ea typeface="Mada"/>
                          <a:cs typeface="Mada"/>
                          <a:sym typeface="Mada"/>
                        </a:rPr>
                        <a:t>60d</a:t>
                      </a:r>
                      <a:r>
                        <a:rPr b="1" baseline="30000" lang="ar" sz="1000">
                          <a:solidFill>
                            <a:srgbClr val="9C254D"/>
                          </a:solidFill>
                          <a:latin typeface="Mada"/>
                          <a:ea typeface="Mada"/>
                          <a:cs typeface="Mada"/>
                          <a:sym typeface="Mada"/>
                        </a:rPr>
                        <a:t>2</a:t>
                      </a:r>
                      <a:r>
                        <a:rPr b="1" lang="ar" sz="1000">
                          <a:solidFill>
                            <a:srgbClr val="9C254D"/>
                          </a:solidFill>
                          <a:latin typeface="Mada"/>
                          <a:ea typeface="Mada"/>
                          <a:cs typeface="Mada"/>
                          <a:sym typeface="Mada"/>
                        </a:rPr>
                        <a:t> after surgery)</a:t>
                      </a:r>
                      <a:endParaRPr b="1" sz="1000">
                        <a:solidFill>
                          <a:srgbClr val="9C254D"/>
                        </a:solidFill>
                        <a:latin typeface="Mada"/>
                        <a:ea typeface="Mada"/>
                        <a:cs typeface="Mada"/>
                        <a:sym typeface="Mada"/>
                      </a:endParaRPr>
                    </a:p>
                  </a:txBody>
                  <a:tcPr marT="91425" marB="91425" marR="91425" marL="91425" anchor="ctr">
                    <a:solidFill>
                      <a:srgbClr val="F5E9ED"/>
                    </a:solidFill>
                  </a:tcPr>
                </a:tc>
              </a:tr>
              <a:tr h="1449600">
                <a:tc vMerge="1"/>
                <a:tc vMerge="1"/>
                <a:tc>
                  <a:txBody>
                    <a:bodyPr/>
                    <a:lstStyle/>
                    <a:p>
                      <a:pPr indent="0" lvl="0" marL="0" rtl="0" algn="l">
                        <a:spcBef>
                          <a:spcPts val="0"/>
                        </a:spcBef>
                        <a:spcAft>
                          <a:spcPts val="0"/>
                        </a:spcAft>
                        <a:buNone/>
                      </a:pPr>
                      <a:r>
                        <a:rPr lang="ar" sz="1100">
                          <a:solidFill>
                            <a:schemeClr val="dk1"/>
                          </a:solidFill>
                          <a:latin typeface="Mada"/>
                          <a:ea typeface="Mada"/>
                          <a:cs typeface="Mada"/>
                          <a:sym typeface="Mada"/>
                        </a:rPr>
                        <a:t>It usually reflects perioperative contamination with Incidence around 1%.</a:t>
                      </a:r>
                      <a:endParaRPr b="1" sz="1100">
                        <a:solidFill>
                          <a:srgbClr val="FF0000"/>
                        </a:solidFill>
                        <a:latin typeface="Mada"/>
                        <a:ea typeface="Mada"/>
                        <a:cs typeface="Mada"/>
                        <a:sym typeface="Mada"/>
                      </a:endParaRPr>
                    </a:p>
                    <a:p>
                      <a:pPr indent="-113901" lvl="0" marL="136800" rtl="0" algn="l">
                        <a:spcBef>
                          <a:spcPts val="0"/>
                        </a:spcBef>
                        <a:spcAft>
                          <a:spcPts val="0"/>
                        </a:spcAft>
                        <a:buClr>
                          <a:schemeClr val="dk1"/>
                        </a:buClr>
                        <a:buSzPts val="1000"/>
                        <a:buFont typeface="Mada"/>
                        <a:buAutoNum type="arabicPeriod"/>
                      </a:pPr>
                      <a:r>
                        <a:rPr b="1" lang="ar" sz="1000">
                          <a:solidFill>
                            <a:srgbClr val="CC0000"/>
                          </a:solidFill>
                          <a:latin typeface="Mada"/>
                          <a:ea typeface="Mada"/>
                          <a:cs typeface="Mada"/>
                          <a:sym typeface="Mada"/>
                        </a:rPr>
                        <a:t>Staph. Epidermidis (30%) or Staph. Aureus (20%).</a:t>
                      </a:r>
                      <a:endParaRPr sz="1000">
                        <a:solidFill>
                          <a:schemeClr val="dk1"/>
                        </a:solidFill>
                        <a:latin typeface="Mada"/>
                        <a:ea typeface="Mada"/>
                        <a:cs typeface="Mada"/>
                        <a:sym typeface="Mada"/>
                      </a:endParaRPr>
                    </a:p>
                    <a:p>
                      <a:pPr indent="-113901" lvl="0" marL="136800" rtl="0" algn="l">
                        <a:spcBef>
                          <a:spcPts val="0"/>
                        </a:spcBef>
                        <a:spcAft>
                          <a:spcPts val="0"/>
                        </a:spcAft>
                        <a:buClr>
                          <a:schemeClr val="dk1"/>
                        </a:buClr>
                        <a:buSzPts val="1000"/>
                        <a:buFont typeface="Mada"/>
                        <a:buAutoNum type="arabicPeriod"/>
                      </a:pPr>
                      <a:r>
                        <a:rPr lang="ar" sz="1000">
                          <a:solidFill>
                            <a:schemeClr val="dk1"/>
                          </a:solidFill>
                          <a:latin typeface="Mada"/>
                          <a:ea typeface="Mada"/>
                          <a:cs typeface="Mada"/>
                          <a:sym typeface="Mada"/>
                        </a:rPr>
                        <a:t>Gram -ve aerobes (20%) </a:t>
                      </a:r>
                      <a:endParaRPr sz="1000">
                        <a:solidFill>
                          <a:schemeClr val="dk1"/>
                        </a:solidFill>
                        <a:latin typeface="Mada"/>
                        <a:ea typeface="Mada"/>
                        <a:cs typeface="Mada"/>
                        <a:sym typeface="Mada"/>
                      </a:endParaRPr>
                    </a:p>
                    <a:p>
                      <a:pPr indent="-113901" lvl="0" marL="136800" rtl="0" algn="l">
                        <a:spcBef>
                          <a:spcPts val="0"/>
                        </a:spcBef>
                        <a:spcAft>
                          <a:spcPts val="0"/>
                        </a:spcAft>
                        <a:buClr>
                          <a:schemeClr val="dk1"/>
                        </a:buClr>
                        <a:buSzPts val="1000"/>
                        <a:buFont typeface="Mada"/>
                        <a:buAutoNum type="arabicPeriod"/>
                      </a:pPr>
                      <a:r>
                        <a:rPr lang="ar" sz="1000">
                          <a:solidFill>
                            <a:schemeClr val="dk1"/>
                          </a:solidFill>
                          <a:latin typeface="Mada"/>
                          <a:ea typeface="Mada"/>
                          <a:cs typeface="Mada"/>
                          <a:sym typeface="Mada"/>
                        </a:rPr>
                        <a:t>Fungi (10%) </a:t>
                      </a:r>
                      <a:endParaRPr sz="1000">
                        <a:solidFill>
                          <a:schemeClr val="dk1"/>
                        </a:solidFill>
                        <a:latin typeface="Mada"/>
                        <a:ea typeface="Mada"/>
                        <a:cs typeface="Mada"/>
                        <a:sym typeface="Mada"/>
                      </a:endParaRPr>
                    </a:p>
                    <a:p>
                      <a:pPr indent="-113901" lvl="0" marL="136800" rtl="0" algn="l">
                        <a:spcBef>
                          <a:spcPts val="0"/>
                        </a:spcBef>
                        <a:spcAft>
                          <a:spcPts val="0"/>
                        </a:spcAft>
                        <a:buClr>
                          <a:schemeClr val="dk1"/>
                        </a:buClr>
                        <a:buSzPts val="1000"/>
                        <a:buFont typeface="Mada"/>
                        <a:buAutoNum type="arabicPeriod"/>
                      </a:pPr>
                      <a:r>
                        <a:rPr lang="ar" sz="1000">
                          <a:solidFill>
                            <a:schemeClr val="dk1"/>
                          </a:solidFill>
                          <a:latin typeface="Mada"/>
                          <a:ea typeface="Mada"/>
                          <a:cs typeface="Mada"/>
                          <a:sym typeface="Mada"/>
                        </a:rPr>
                        <a:t>Strep and Entero (5-10%)</a:t>
                      </a:r>
                      <a:endParaRPr sz="1000">
                        <a:solidFill>
                          <a:schemeClr val="dk1"/>
                        </a:solidFill>
                        <a:latin typeface="Mada"/>
                        <a:ea typeface="Mada"/>
                        <a:cs typeface="Mada"/>
                        <a:sym typeface="Mada"/>
                      </a:endParaRPr>
                    </a:p>
                  </a:txBody>
                  <a:tcPr marT="91425" marB="91425" marR="91425" marL="91425"/>
                </a:tc>
              </a:tr>
              <a:tr h="507600">
                <a:tc vMerge="1"/>
                <a:tc vMerge="1"/>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B) Late onset:</a:t>
                      </a:r>
                      <a:endParaRPr b="1" sz="1200">
                        <a:solidFill>
                          <a:srgbClr val="9C254D"/>
                        </a:solidFill>
                        <a:latin typeface="Mada"/>
                        <a:ea typeface="Mada"/>
                        <a:cs typeface="Mada"/>
                        <a:sym typeface="Mada"/>
                      </a:endParaRPr>
                    </a:p>
                    <a:p>
                      <a:pPr indent="0" lvl="0" marL="0" rtl="0" algn="ctr">
                        <a:spcBef>
                          <a:spcPts val="0"/>
                        </a:spcBef>
                        <a:spcAft>
                          <a:spcPts val="0"/>
                        </a:spcAft>
                        <a:buNone/>
                      </a:pPr>
                      <a:r>
                        <a:rPr b="1" lang="ar" sz="1000">
                          <a:solidFill>
                            <a:srgbClr val="9C254D"/>
                          </a:solidFill>
                          <a:latin typeface="Mada"/>
                          <a:ea typeface="Mada"/>
                          <a:cs typeface="Mada"/>
                          <a:sym typeface="Mada"/>
                        </a:rPr>
                        <a:t>(&gt;60d</a:t>
                      </a:r>
                      <a:r>
                        <a:rPr b="1" baseline="30000" lang="ar" sz="1000">
                          <a:solidFill>
                            <a:srgbClr val="9C254D"/>
                          </a:solidFill>
                          <a:latin typeface="Mada"/>
                          <a:ea typeface="Mada"/>
                          <a:cs typeface="Mada"/>
                          <a:sym typeface="Mada"/>
                        </a:rPr>
                        <a:t>2</a:t>
                      </a:r>
                      <a:r>
                        <a:rPr b="1" lang="ar" sz="1000">
                          <a:solidFill>
                            <a:srgbClr val="9C254D"/>
                          </a:solidFill>
                          <a:latin typeface="Mada"/>
                          <a:ea typeface="Mada"/>
                          <a:cs typeface="Mada"/>
                          <a:sym typeface="Mada"/>
                        </a:rPr>
                        <a:t> after surgery)</a:t>
                      </a:r>
                      <a:endParaRPr b="1" sz="1000">
                        <a:solidFill>
                          <a:srgbClr val="9C254D"/>
                        </a:solidFill>
                        <a:latin typeface="Mada"/>
                        <a:ea typeface="Mada"/>
                        <a:cs typeface="Mada"/>
                        <a:sym typeface="Mada"/>
                      </a:endParaRPr>
                    </a:p>
                  </a:txBody>
                  <a:tcPr marT="91425" marB="91425" marR="91425" marL="91425" anchor="ctr">
                    <a:solidFill>
                      <a:srgbClr val="F5E9ED"/>
                    </a:solidFill>
                  </a:tcPr>
                </a:tc>
              </a:tr>
              <a:tr h="1161775">
                <a:tc vMerge="1"/>
                <a:tc vMerge="1"/>
                <a:tc>
                  <a:txBody>
                    <a:bodyPr/>
                    <a:lstStyle/>
                    <a:p>
                      <a:pPr indent="0" lvl="0" marL="0" rtl="0" algn="l">
                        <a:spcBef>
                          <a:spcPts val="0"/>
                        </a:spcBef>
                        <a:spcAft>
                          <a:spcPts val="0"/>
                        </a:spcAft>
                        <a:buNone/>
                      </a:pPr>
                      <a:r>
                        <a:rPr lang="ar" sz="1100">
                          <a:solidFill>
                            <a:schemeClr val="dk1"/>
                          </a:solidFill>
                          <a:latin typeface="Mada"/>
                          <a:ea typeface="Mada"/>
                          <a:cs typeface="Mada"/>
                          <a:sym typeface="Mada"/>
                        </a:rPr>
                        <a:t>Occurs after endothelialization with of Incidence 0.2 -0.5 %، due to transient bacteraemia from dental, GI or GU.</a:t>
                      </a:r>
                      <a:endParaRPr sz="1100">
                        <a:solidFill>
                          <a:schemeClr val="dk1"/>
                        </a:solidFill>
                        <a:latin typeface="Mada"/>
                        <a:ea typeface="Mada"/>
                        <a:cs typeface="Mada"/>
                        <a:sym typeface="Mada"/>
                      </a:endParaRPr>
                    </a:p>
                    <a:p>
                      <a:pPr indent="-120251" lvl="0" marL="136800" rtl="0" algn="l">
                        <a:spcBef>
                          <a:spcPts val="0"/>
                        </a:spcBef>
                        <a:spcAft>
                          <a:spcPts val="0"/>
                        </a:spcAft>
                        <a:buClr>
                          <a:schemeClr val="dk1"/>
                        </a:buClr>
                        <a:buSzPts val="1100"/>
                        <a:buFont typeface="Mada"/>
                        <a:buAutoNum type="arabicPeriod"/>
                      </a:pPr>
                      <a:r>
                        <a:rPr b="1" lang="ar" sz="1100">
                          <a:solidFill>
                            <a:srgbClr val="CC0000"/>
                          </a:solidFill>
                          <a:latin typeface="Mada"/>
                          <a:ea typeface="Mada"/>
                          <a:cs typeface="Mada"/>
                          <a:sym typeface="Mada"/>
                        </a:rPr>
                        <a:t>Streptococcus viridans</a:t>
                      </a:r>
                      <a:r>
                        <a:rPr b="1" lang="ar" sz="1100">
                          <a:solidFill>
                            <a:srgbClr val="FF0000"/>
                          </a:solidFill>
                          <a:latin typeface="Mada"/>
                          <a:ea typeface="Mada"/>
                          <a:cs typeface="Mada"/>
                          <a:sym typeface="Mada"/>
                        </a:rPr>
                        <a:t> </a:t>
                      </a:r>
                      <a:r>
                        <a:rPr lang="ar" sz="1100">
                          <a:latin typeface="Mada"/>
                          <a:ea typeface="Mada"/>
                          <a:cs typeface="Mada"/>
                          <a:sym typeface="Mada"/>
                        </a:rPr>
                        <a:t>(resemble native valve  IE)</a:t>
                      </a:r>
                      <a:endParaRPr sz="1100">
                        <a:latin typeface="Mada"/>
                        <a:ea typeface="Mada"/>
                        <a:cs typeface="Mada"/>
                        <a:sym typeface="Mada"/>
                      </a:endParaRPr>
                    </a:p>
                  </a:txBody>
                  <a:tcPr marT="91425" marB="91425" marR="91425" marL="91425"/>
                </a:tc>
              </a:tr>
              <a:tr h="376775">
                <a:tc gridSpan="3">
                  <a:txBody>
                    <a:bodyPr/>
                    <a:lstStyle/>
                    <a:p>
                      <a:pPr indent="-50401" lvl="0" marL="136800" rtl="0" algn="ctr">
                        <a:spcBef>
                          <a:spcPts val="0"/>
                        </a:spcBef>
                        <a:spcAft>
                          <a:spcPts val="0"/>
                        </a:spcAft>
                        <a:buNone/>
                      </a:pPr>
                      <a:r>
                        <a:rPr b="1" lang="ar" sz="1300">
                          <a:solidFill>
                            <a:srgbClr val="FFFFFF"/>
                          </a:solidFill>
                          <a:latin typeface="Mada"/>
                          <a:ea typeface="Mada"/>
                          <a:cs typeface="Mada"/>
                          <a:sym typeface="Mada"/>
                        </a:rPr>
                        <a:t>Culture negative endocarditis</a:t>
                      </a:r>
                      <a:r>
                        <a:rPr b="1" baseline="30000" lang="ar" sz="1300">
                          <a:solidFill>
                            <a:srgbClr val="FFFFFF"/>
                          </a:solidFill>
                          <a:latin typeface="Mada"/>
                          <a:ea typeface="Mada"/>
                          <a:cs typeface="Mada"/>
                          <a:sym typeface="Mada"/>
                        </a:rPr>
                        <a:t>3</a:t>
                      </a:r>
                      <a:r>
                        <a:rPr b="1" lang="ar" sz="1300">
                          <a:solidFill>
                            <a:srgbClr val="FFFFFF"/>
                          </a:solidFill>
                          <a:latin typeface="Mada"/>
                          <a:ea typeface="Mada"/>
                          <a:cs typeface="Mada"/>
                          <a:sym typeface="Mada"/>
                        </a:rPr>
                        <a:t> </a:t>
                      </a:r>
                      <a:endParaRPr b="1" sz="1300">
                        <a:solidFill>
                          <a:srgbClr val="FFFFFF"/>
                        </a:solidFill>
                        <a:latin typeface="Mada"/>
                        <a:ea typeface="Mada"/>
                        <a:cs typeface="Mada"/>
                        <a:sym typeface="Mada"/>
                      </a:endParaRPr>
                    </a:p>
                    <a:p>
                      <a:pPr indent="-50401" lvl="0" marL="136800" rtl="0" algn="ctr">
                        <a:spcBef>
                          <a:spcPts val="0"/>
                        </a:spcBef>
                        <a:spcAft>
                          <a:spcPts val="0"/>
                        </a:spcAft>
                        <a:buNone/>
                      </a:pPr>
                      <a:r>
                        <a:rPr b="1" lang="ar" sz="1300">
                          <a:solidFill>
                            <a:srgbClr val="FFFFFF"/>
                          </a:solidFill>
                          <a:highlight>
                            <a:srgbClr val="A64D79"/>
                          </a:highlight>
                          <a:latin typeface="Mada"/>
                          <a:ea typeface="Mada"/>
                          <a:cs typeface="Mada"/>
                          <a:sym typeface="Mada"/>
                        </a:rPr>
                        <a:t>(Female slides only)</a:t>
                      </a:r>
                      <a:endParaRPr b="1" sz="1300">
                        <a:solidFill>
                          <a:srgbClr val="FFFFFF"/>
                        </a:solidFill>
                        <a:highlight>
                          <a:srgbClr val="A64D79"/>
                        </a:highlight>
                        <a:latin typeface="Mada"/>
                        <a:ea typeface="Mada"/>
                        <a:cs typeface="Mada"/>
                        <a:sym typeface="Mada"/>
                      </a:endParaRPr>
                    </a:p>
                  </a:txBody>
                  <a:tcPr marT="91425" marB="91425" marR="91425" marL="91425" anchor="ctr">
                    <a:solidFill>
                      <a:srgbClr val="9C254D"/>
                    </a:solidFill>
                  </a:tcPr>
                </a:tc>
                <a:tc hMerge="1"/>
                <a:tc hMerge="1"/>
              </a:tr>
              <a:tr h="996050">
                <a:tc gridSpan="3">
                  <a:txBody>
                    <a:bodyPr/>
                    <a:lstStyle/>
                    <a:p>
                      <a:pPr indent="-156249" lvl="0" marL="280799"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HACEK: </a:t>
                      </a:r>
                      <a:r>
                        <a:rPr lang="ar" sz="1100">
                          <a:solidFill>
                            <a:schemeClr val="dk1"/>
                          </a:solidFill>
                          <a:latin typeface="Mada"/>
                          <a:ea typeface="Mada"/>
                          <a:cs typeface="Mada"/>
                          <a:sym typeface="Mada"/>
                        </a:rPr>
                        <a:t>Fastidious gram-negative bacilli, Positive blood culture after 5 days of incubation &amp; maybe longer, </a:t>
                      </a:r>
                      <a:r>
                        <a:rPr lang="ar" sz="1100">
                          <a:solidFill>
                            <a:schemeClr val="dk1"/>
                          </a:solidFill>
                          <a:latin typeface="Mada"/>
                          <a:ea typeface="Mada"/>
                          <a:cs typeface="Mada"/>
                          <a:sym typeface="Mada"/>
                        </a:rPr>
                        <a:t>large vegetations.</a:t>
                      </a:r>
                      <a:endParaRPr sz="1100">
                        <a:solidFill>
                          <a:schemeClr val="dk1"/>
                        </a:solidFill>
                        <a:latin typeface="Mada"/>
                        <a:ea typeface="Mada"/>
                        <a:cs typeface="Mada"/>
                        <a:sym typeface="Mada"/>
                      </a:endParaRPr>
                    </a:p>
                    <a:p>
                      <a:pPr indent="-156249" lvl="0" marL="280799"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Coxiella </a:t>
                      </a:r>
                      <a:r>
                        <a:rPr b="1" lang="ar" sz="1100">
                          <a:solidFill>
                            <a:schemeClr val="dk1"/>
                          </a:solidFill>
                          <a:latin typeface="Mada"/>
                          <a:ea typeface="Mada"/>
                          <a:cs typeface="Mada"/>
                          <a:sym typeface="Mada"/>
                        </a:rPr>
                        <a:t>burnetii</a:t>
                      </a:r>
                      <a:r>
                        <a:rPr b="1" lang="ar" sz="1100">
                          <a:solidFill>
                            <a:schemeClr val="dk1"/>
                          </a:solidFill>
                          <a:latin typeface="Mada"/>
                          <a:ea typeface="Mada"/>
                          <a:cs typeface="Mada"/>
                          <a:sym typeface="Mada"/>
                        </a:rPr>
                        <a:t> (Q fever):</a:t>
                      </a:r>
                      <a:r>
                        <a:rPr b="1" baseline="30000" lang="ar" sz="1100">
                          <a:solidFill>
                            <a:schemeClr val="dk1"/>
                          </a:solidFill>
                          <a:latin typeface="Mada"/>
                          <a:ea typeface="Mada"/>
                          <a:cs typeface="Mada"/>
                          <a:sym typeface="Mada"/>
                        </a:rPr>
                        <a:t>4</a:t>
                      </a:r>
                      <a:r>
                        <a:rPr lang="ar" sz="1100">
                          <a:solidFill>
                            <a:schemeClr val="dk1"/>
                          </a:solidFill>
                          <a:latin typeface="Mada"/>
                          <a:ea typeface="Mada"/>
                          <a:cs typeface="Mada"/>
                          <a:sym typeface="Mada"/>
                        </a:rPr>
                        <a:t> Subacute endocarditis, elevated IgG</a:t>
                      </a:r>
                      <a:endParaRPr sz="1100">
                        <a:solidFill>
                          <a:schemeClr val="dk1"/>
                        </a:solidFill>
                        <a:latin typeface="Mada"/>
                        <a:ea typeface="Mada"/>
                        <a:cs typeface="Mada"/>
                        <a:sym typeface="Mada"/>
                      </a:endParaRPr>
                    </a:p>
                    <a:p>
                      <a:pPr indent="-156249" lvl="0" marL="280799"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Bartonella:</a:t>
                      </a:r>
                      <a:r>
                        <a:rPr lang="ar" sz="1100">
                          <a:solidFill>
                            <a:schemeClr val="dk1"/>
                          </a:solidFill>
                          <a:latin typeface="Mada"/>
                          <a:ea typeface="Mada"/>
                          <a:cs typeface="Mada"/>
                          <a:sym typeface="Mada"/>
                        </a:rPr>
                        <a:t> Cat scratch disease</a:t>
                      </a:r>
                      <a:endParaRPr sz="1100">
                        <a:solidFill>
                          <a:schemeClr val="dk1"/>
                        </a:solidFill>
                        <a:latin typeface="Mada"/>
                        <a:ea typeface="Mada"/>
                        <a:cs typeface="Mada"/>
                        <a:sym typeface="Mada"/>
                      </a:endParaRPr>
                    </a:p>
                    <a:p>
                      <a:pPr indent="-156249" lvl="0" marL="280799"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Fungi (candida): </a:t>
                      </a:r>
                      <a:r>
                        <a:rPr lang="ar" sz="1100">
                          <a:solidFill>
                            <a:schemeClr val="dk1"/>
                          </a:solidFill>
                          <a:latin typeface="Mada"/>
                          <a:ea typeface="Mada"/>
                          <a:cs typeface="Mada"/>
                          <a:sym typeface="Mada"/>
                        </a:rPr>
                        <a:t>risk factors are immunosuppression, prosthesis, central line, IVDU, invasive endocarditis</a:t>
                      </a:r>
                      <a:endParaRPr sz="1100">
                        <a:solidFill>
                          <a:schemeClr val="dk1"/>
                        </a:solidFill>
                        <a:latin typeface="Mada"/>
                        <a:ea typeface="Mada"/>
                        <a:cs typeface="Mada"/>
                        <a:sym typeface="Mada"/>
                      </a:endParaRPr>
                    </a:p>
                    <a:p>
                      <a:pPr indent="-156249" lvl="0" marL="280799"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Others</a:t>
                      </a:r>
                      <a:r>
                        <a:rPr lang="ar" sz="1100">
                          <a:solidFill>
                            <a:schemeClr val="dk1"/>
                          </a:solidFill>
                          <a:latin typeface="Mada"/>
                          <a:ea typeface="Mada"/>
                          <a:cs typeface="Mada"/>
                          <a:sym typeface="Mada"/>
                        </a:rPr>
                        <a:t>: Brucella </a:t>
                      </a:r>
                      <a:r>
                        <a:rPr lang="ar" sz="1100">
                          <a:solidFill>
                            <a:srgbClr val="1C4588"/>
                          </a:solidFill>
                          <a:latin typeface="Mada"/>
                          <a:ea typeface="Mada"/>
                          <a:cs typeface="Mada"/>
                          <a:sym typeface="Mada"/>
                        </a:rPr>
                        <a:t>(</a:t>
                      </a:r>
                      <a:r>
                        <a:rPr lang="ar" sz="1100">
                          <a:solidFill>
                            <a:srgbClr val="1C4588"/>
                          </a:solidFill>
                          <a:latin typeface="Mada"/>
                          <a:ea typeface="Mada"/>
                          <a:cs typeface="Mada"/>
                          <a:sym typeface="Mada"/>
                        </a:rPr>
                        <a:t>history of contact with goats or cattle), </a:t>
                      </a:r>
                      <a:r>
                        <a:rPr lang="ar" sz="1100">
                          <a:solidFill>
                            <a:srgbClr val="1C4588"/>
                          </a:solidFill>
                          <a:latin typeface="Mada"/>
                          <a:ea typeface="Mada"/>
                          <a:cs typeface="Mada"/>
                          <a:sym typeface="Mada"/>
                        </a:rPr>
                        <a:t> </a:t>
                      </a:r>
                      <a:r>
                        <a:rPr lang="ar" sz="1100">
                          <a:solidFill>
                            <a:schemeClr val="dk1"/>
                          </a:solidFill>
                          <a:latin typeface="Mada"/>
                          <a:ea typeface="Mada"/>
                          <a:cs typeface="Mada"/>
                          <a:sym typeface="Mada"/>
                        </a:rPr>
                        <a:t>tropheryma whipplei, Mycoplasma, legionella</a:t>
                      </a:r>
                      <a:endParaRPr sz="1100">
                        <a:solidFill>
                          <a:schemeClr val="dk1"/>
                        </a:solidFill>
                        <a:latin typeface="Mada"/>
                        <a:ea typeface="Mada"/>
                        <a:cs typeface="Mada"/>
                        <a:sym typeface="Mada"/>
                      </a:endParaRPr>
                    </a:p>
                  </a:txBody>
                  <a:tcPr marT="91425" marB="91425" marR="91425" marL="91425"/>
                </a:tc>
                <a:tc hMerge="1"/>
                <a:tc hMerge="1"/>
              </a:tr>
            </a:tbl>
          </a:graphicData>
        </a:graphic>
      </p:graphicFrame>
      <p:sp>
        <p:nvSpPr>
          <p:cNvPr id="220" name="Google Shape;220;p26"/>
          <p:cNvSpPr txBox="1"/>
          <p:nvPr/>
        </p:nvSpPr>
        <p:spPr>
          <a:xfrm>
            <a:off x="2654451" y="4928700"/>
            <a:ext cx="2427900" cy="1406700"/>
          </a:xfrm>
          <a:prstGeom prst="rect">
            <a:avLst/>
          </a:prstGeom>
          <a:noFill/>
          <a:ln>
            <a:noFill/>
          </a:ln>
        </p:spPr>
        <p:txBody>
          <a:bodyPr anchorCtr="0" anchor="t" bIns="91425" lIns="91425" spcFirstLastPara="1" rIns="91425" wrap="square" tIns="91425">
            <a:noAutofit/>
          </a:bodyPr>
          <a:lstStyle/>
          <a:p>
            <a:pPr indent="-113901" lvl="0" marL="136800" rtl="0" algn="l">
              <a:spcBef>
                <a:spcPts val="0"/>
              </a:spcBef>
              <a:spcAft>
                <a:spcPts val="0"/>
              </a:spcAft>
              <a:buSzPts val="1000"/>
              <a:buFont typeface="Mada"/>
              <a:buAutoNum type="arabicPeriod"/>
            </a:pPr>
            <a:r>
              <a:rPr b="1" lang="ar" sz="1100">
                <a:solidFill>
                  <a:srgbClr val="CC0000"/>
                </a:solidFill>
                <a:latin typeface="Mada"/>
                <a:ea typeface="Mada"/>
                <a:cs typeface="Mada"/>
                <a:sym typeface="Mada"/>
              </a:rPr>
              <a:t>Staphylococcus aureus</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60%</a:t>
            </a:r>
            <a:endParaRPr b="1" sz="1100">
              <a:solidFill>
                <a:srgbClr val="CC0000"/>
              </a:solidFill>
              <a:latin typeface="Mada"/>
              <a:ea typeface="Mada"/>
              <a:cs typeface="Mada"/>
              <a:sym typeface="Mada"/>
            </a:endParaRPr>
          </a:p>
          <a:p>
            <a:pPr indent="-113901" lvl="0" marL="136800" rtl="0" algn="l">
              <a:spcBef>
                <a:spcPts val="0"/>
              </a:spcBef>
              <a:spcAft>
                <a:spcPts val="0"/>
              </a:spcAft>
              <a:buSzPts val="1000"/>
              <a:buFont typeface="Mada"/>
              <a:buAutoNum type="arabicPeriod"/>
            </a:pPr>
            <a:r>
              <a:rPr lang="ar" sz="1100">
                <a:solidFill>
                  <a:schemeClr val="dk1"/>
                </a:solidFill>
                <a:latin typeface="Mada"/>
                <a:ea typeface="Mada"/>
                <a:cs typeface="Mada"/>
                <a:sym typeface="Mada"/>
              </a:rPr>
              <a:t>Streptococci and Enterococci (20%)</a:t>
            </a:r>
            <a:endParaRPr sz="1100">
              <a:solidFill>
                <a:schemeClr val="dk1"/>
              </a:solidFill>
              <a:latin typeface="Mada"/>
              <a:ea typeface="Mada"/>
              <a:cs typeface="Mada"/>
              <a:sym typeface="Mada"/>
            </a:endParaRPr>
          </a:p>
          <a:p>
            <a:pPr indent="-113901" lvl="0" marL="136800" rtl="0" algn="l">
              <a:spcBef>
                <a:spcPts val="0"/>
              </a:spcBef>
              <a:spcAft>
                <a:spcPts val="0"/>
              </a:spcAft>
              <a:buSzPts val="1000"/>
              <a:buFont typeface="Mada"/>
              <a:buAutoNum type="arabicPeriod"/>
            </a:pPr>
            <a:r>
              <a:rPr lang="ar" sz="1100">
                <a:solidFill>
                  <a:schemeClr val="dk1"/>
                </a:solidFill>
                <a:latin typeface="Mada"/>
                <a:ea typeface="Mada"/>
                <a:cs typeface="Mada"/>
                <a:sym typeface="Mada"/>
              </a:rPr>
              <a:t>Gram -ve bacilli (10%)</a:t>
            </a:r>
            <a:endParaRPr sz="1100">
              <a:solidFill>
                <a:schemeClr val="dk1"/>
              </a:solidFill>
              <a:latin typeface="Mada"/>
              <a:ea typeface="Mada"/>
              <a:cs typeface="Mada"/>
              <a:sym typeface="Mada"/>
            </a:endParaRPr>
          </a:p>
          <a:p>
            <a:pPr indent="-113901" lvl="0" marL="136800" rtl="0" algn="l">
              <a:spcBef>
                <a:spcPts val="0"/>
              </a:spcBef>
              <a:spcAft>
                <a:spcPts val="0"/>
              </a:spcAft>
              <a:buSzPts val="1000"/>
              <a:buFont typeface="Mada"/>
              <a:buAutoNum type="arabicPeriod"/>
            </a:pPr>
            <a:r>
              <a:rPr lang="ar" sz="1100">
                <a:solidFill>
                  <a:schemeClr val="dk1"/>
                </a:solidFill>
                <a:latin typeface="Mada"/>
                <a:ea typeface="Mada"/>
                <a:cs typeface="Mada"/>
                <a:sym typeface="Mada"/>
              </a:rPr>
              <a:t>Fungi (Candida and Aspergillus) (5%).</a:t>
            </a:r>
            <a:endParaRPr sz="1000">
              <a:latin typeface="Mada"/>
              <a:ea typeface="Mada"/>
              <a:cs typeface="Mada"/>
              <a:sym typeface="Mada"/>
            </a:endParaRPr>
          </a:p>
        </p:txBody>
      </p:sp>
      <p:sp>
        <p:nvSpPr>
          <p:cNvPr id="221" name="Google Shape;221;p26"/>
          <p:cNvSpPr/>
          <p:nvPr/>
        </p:nvSpPr>
        <p:spPr>
          <a:xfrm>
            <a:off x="2022325" y="6137625"/>
            <a:ext cx="453600" cy="50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6"/>
          <p:cNvSpPr/>
          <p:nvPr/>
        </p:nvSpPr>
        <p:spPr>
          <a:xfrm>
            <a:off x="2654450" y="5019850"/>
            <a:ext cx="245400" cy="177300"/>
          </a:xfrm>
          <a:prstGeom prst="star5">
            <a:avLst>
              <a:gd fmla="val 25104"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28" name="Google Shape;228;p27"/>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Clinical features of IE</a:t>
            </a:r>
            <a:endParaRPr>
              <a:latin typeface="Mada Black"/>
              <a:ea typeface="Mada Black"/>
              <a:cs typeface="Mada Black"/>
              <a:sym typeface="Mada Black"/>
            </a:endParaRPr>
          </a:p>
        </p:txBody>
      </p:sp>
      <p:sp>
        <p:nvSpPr>
          <p:cNvPr id="229" name="Google Shape;229;p27"/>
          <p:cNvSpPr txBox="1"/>
          <p:nvPr/>
        </p:nvSpPr>
        <p:spPr>
          <a:xfrm>
            <a:off x="161775" y="897475"/>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Signs</a:t>
            </a:r>
            <a:r>
              <a:rPr b="1" lang="ar" sz="2200">
                <a:highlight>
                  <a:srgbClr val="F5E9ED"/>
                </a:highlight>
                <a:latin typeface="Mada"/>
                <a:ea typeface="Mada"/>
                <a:cs typeface="Mada"/>
                <a:sym typeface="Mada"/>
              </a:rPr>
              <a:t> &amp; Symptoms</a:t>
            </a:r>
            <a:endParaRPr b="1" sz="2200">
              <a:highlight>
                <a:srgbClr val="F5E9ED"/>
              </a:highlight>
              <a:latin typeface="Mada"/>
              <a:ea typeface="Mada"/>
              <a:cs typeface="Mada"/>
              <a:sym typeface="Mada"/>
            </a:endParaRPr>
          </a:p>
        </p:txBody>
      </p:sp>
      <p:sp>
        <p:nvSpPr>
          <p:cNvPr id="230" name="Google Shape;230;p27"/>
          <p:cNvSpPr txBox="1"/>
          <p:nvPr/>
        </p:nvSpPr>
        <p:spPr>
          <a:xfrm>
            <a:off x="495075" y="1389025"/>
            <a:ext cx="61533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The onset of symptoms is usually within 2 weeks of infection.</a:t>
            </a:r>
            <a:endParaRPr b="1" sz="1200">
              <a:latin typeface="Mada"/>
              <a:ea typeface="Mada"/>
              <a:cs typeface="Mada"/>
              <a:sym typeface="Mada"/>
            </a:endParaRPr>
          </a:p>
        </p:txBody>
      </p:sp>
      <p:graphicFrame>
        <p:nvGraphicFramePr>
          <p:cNvPr id="231" name="Google Shape;231;p27"/>
          <p:cNvGraphicFramePr/>
          <p:nvPr/>
        </p:nvGraphicFramePr>
        <p:xfrm>
          <a:off x="216138" y="1824225"/>
          <a:ext cx="3000000" cy="3000000"/>
        </p:xfrm>
        <a:graphic>
          <a:graphicData uri="http://schemas.openxmlformats.org/drawingml/2006/table">
            <a:tbl>
              <a:tblPr>
                <a:noFill/>
                <a:tableStyleId>{121ACFA2-4097-4B6F-8C34-C8E1E550DA42}</a:tableStyleId>
              </a:tblPr>
              <a:tblGrid>
                <a:gridCol w="1046700"/>
                <a:gridCol w="1397375"/>
                <a:gridCol w="4790900"/>
              </a:tblGrid>
              <a:tr h="393625">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Indolent course</a:t>
                      </a:r>
                      <a:endParaRPr b="1" sz="1500">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0" lvl="0" marL="0" rtl="0" algn="l">
                        <a:spcBef>
                          <a:spcPts val="0"/>
                        </a:spcBef>
                        <a:spcAft>
                          <a:spcPts val="0"/>
                        </a:spcAft>
                        <a:buNone/>
                      </a:pPr>
                      <a:r>
                        <a:rPr b="1" lang="ar">
                          <a:solidFill>
                            <a:srgbClr val="6AA84F"/>
                          </a:solidFill>
                          <a:latin typeface="Mada"/>
                          <a:ea typeface="Mada"/>
                          <a:cs typeface="Mada"/>
                          <a:sym typeface="Mada"/>
                        </a:rPr>
                        <a:t>Subacute endocarditis:</a:t>
                      </a:r>
                      <a:endParaRPr b="1" u="sng">
                        <a:solidFill>
                          <a:srgbClr val="FF0000"/>
                        </a:solidFill>
                        <a:latin typeface="Mada"/>
                        <a:ea typeface="Mada"/>
                        <a:cs typeface="Mada"/>
                        <a:sym typeface="Mada"/>
                      </a:endParaRPr>
                    </a:p>
                    <a:p>
                      <a:pPr indent="-317500" lvl="0" marL="457200" rtl="0" algn="l">
                        <a:spcBef>
                          <a:spcPts val="0"/>
                        </a:spcBef>
                        <a:spcAft>
                          <a:spcPts val="0"/>
                        </a:spcAft>
                        <a:buSzPts val="1400"/>
                        <a:buFont typeface="Mada"/>
                        <a:buChar char="●"/>
                      </a:pPr>
                      <a:r>
                        <a:rPr b="1" lang="ar" u="sng">
                          <a:solidFill>
                            <a:srgbClr val="FF0000"/>
                          </a:solidFill>
                          <a:latin typeface="Mada"/>
                          <a:ea typeface="Mada"/>
                          <a:cs typeface="Mada"/>
                          <a:sym typeface="Mada"/>
                        </a:rPr>
                        <a:t>F</a:t>
                      </a:r>
                      <a:r>
                        <a:rPr lang="ar" sz="1200">
                          <a:solidFill>
                            <a:schemeClr val="dk1"/>
                          </a:solidFill>
                          <a:latin typeface="Mada"/>
                          <a:ea typeface="Mada"/>
                          <a:cs typeface="Mada"/>
                          <a:sym typeface="Mada"/>
                        </a:rPr>
                        <a:t>ever, malaise, fatigue, night sweats, anorexia and weight loss. </a:t>
                      </a:r>
                      <a:r>
                        <a:rPr lang="ar" sz="1200">
                          <a:solidFill>
                            <a:srgbClr val="6AA84F"/>
                          </a:solidFill>
                          <a:latin typeface="Mada"/>
                          <a:ea typeface="Mada"/>
                          <a:cs typeface="Mada"/>
                          <a:sym typeface="Mada"/>
                        </a:rPr>
                        <a:t>(Constitutional Sx)</a:t>
                      </a:r>
                      <a:endParaRPr sz="1200">
                        <a:solidFill>
                          <a:srgbClr val="6AA84F"/>
                        </a:solidFill>
                      </a:endParaRPr>
                    </a:p>
                  </a:txBody>
                  <a:tcPr marT="91425" marB="91425" marR="91425" marL="91425" anchor="ctr"/>
                </a:tc>
                <a:tc hMerge="1"/>
              </a:tr>
              <a:tr h="393625">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Explosive course</a:t>
                      </a:r>
                      <a:endParaRPr b="1" sz="1500">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0" lvl="0" marL="0" rtl="0" algn="l">
                        <a:spcBef>
                          <a:spcPts val="0"/>
                        </a:spcBef>
                        <a:spcAft>
                          <a:spcPts val="0"/>
                        </a:spcAft>
                        <a:buNone/>
                      </a:pPr>
                      <a:r>
                        <a:rPr b="1" lang="ar">
                          <a:solidFill>
                            <a:srgbClr val="6AA84F"/>
                          </a:solidFill>
                          <a:latin typeface="Mada"/>
                          <a:ea typeface="Mada"/>
                          <a:cs typeface="Mada"/>
                          <a:sym typeface="Mada"/>
                        </a:rPr>
                        <a:t>Acute endocarditis:</a:t>
                      </a:r>
                      <a:endParaRPr b="1">
                        <a:solidFill>
                          <a:srgbClr val="6AA84F"/>
                        </a:solidFill>
                        <a:latin typeface="Mada"/>
                        <a:ea typeface="Mada"/>
                        <a:cs typeface="Mada"/>
                        <a:sym typeface="Mada"/>
                      </a:endParaRPr>
                    </a:p>
                    <a:p>
                      <a:pPr indent="-304800" lvl="0" marL="457200" rtl="0" algn="l">
                        <a:spcBef>
                          <a:spcPts val="0"/>
                        </a:spcBef>
                        <a:spcAft>
                          <a:spcPts val="0"/>
                        </a:spcAft>
                        <a:buSzPts val="1200"/>
                        <a:buChar char="●"/>
                      </a:pPr>
                      <a:r>
                        <a:rPr b="1" lang="ar" sz="1200">
                          <a:solidFill>
                            <a:schemeClr val="dk1"/>
                          </a:solidFill>
                          <a:latin typeface="Mada"/>
                          <a:ea typeface="Mada"/>
                          <a:cs typeface="Mada"/>
                          <a:sym typeface="Mada"/>
                        </a:rPr>
                        <a:t>Congestive cardiac failure (CCF),</a:t>
                      </a:r>
                      <a:r>
                        <a:rPr lang="ar" sz="1200">
                          <a:solidFill>
                            <a:schemeClr val="dk1"/>
                          </a:solidFill>
                          <a:latin typeface="Mada"/>
                          <a:ea typeface="Mada"/>
                          <a:cs typeface="Mada"/>
                          <a:sym typeface="Mada"/>
                        </a:rPr>
                        <a:t> new/changing </a:t>
                      </a:r>
                      <a:r>
                        <a:rPr b="1" lang="ar" u="sng">
                          <a:solidFill>
                            <a:srgbClr val="A64D79"/>
                          </a:solidFill>
                          <a:latin typeface="Mada"/>
                          <a:ea typeface="Mada"/>
                          <a:cs typeface="Mada"/>
                          <a:sym typeface="Mada"/>
                        </a:rPr>
                        <a:t>m</a:t>
                      </a:r>
                      <a:r>
                        <a:rPr lang="ar" sz="1200">
                          <a:solidFill>
                            <a:schemeClr val="dk1"/>
                          </a:solidFill>
                          <a:latin typeface="Mada"/>
                          <a:ea typeface="Mada"/>
                          <a:cs typeface="Mada"/>
                          <a:sym typeface="Mada"/>
                        </a:rPr>
                        <a:t>urmur with severe systemic sepsis.</a:t>
                      </a:r>
                      <a:endParaRPr sz="1200"/>
                    </a:p>
                  </a:txBody>
                  <a:tcPr marT="91425" marB="91425" marR="91425" marL="91425" anchor="ctr"/>
                </a:tc>
                <a:tc hMerge="1"/>
              </a:tr>
              <a:tr h="780250">
                <a:tc rowSpan="3">
                  <a:txBody>
                    <a:bodyPr/>
                    <a:lstStyle/>
                    <a:p>
                      <a:pPr indent="0" lvl="0" marL="0" rtl="0" algn="ctr">
                        <a:spcBef>
                          <a:spcPts val="0"/>
                        </a:spcBef>
                        <a:spcAft>
                          <a:spcPts val="0"/>
                        </a:spcAft>
                        <a:buNone/>
                      </a:pPr>
                      <a:r>
                        <a:rPr b="1" lang="ar">
                          <a:solidFill>
                            <a:srgbClr val="FFFFFF"/>
                          </a:solidFill>
                          <a:latin typeface="Mada"/>
                          <a:ea typeface="Mada"/>
                          <a:cs typeface="Mada"/>
                          <a:sym typeface="Mada"/>
                        </a:rPr>
                        <a:t>Other </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FFFFFF"/>
                          </a:solidFill>
                          <a:latin typeface="Mada"/>
                          <a:ea typeface="Mada"/>
                          <a:cs typeface="Mada"/>
                          <a:sym typeface="Mada"/>
                        </a:rPr>
                        <a:t>Signs &amp; Symptoms</a:t>
                      </a:r>
                      <a:endParaRPr b="1">
                        <a:solidFill>
                          <a:srgbClr val="FFFFFF"/>
                        </a:solidFill>
                        <a:latin typeface="Mada"/>
                        <a:ea typeface="Mada"/>
                        <a:cs typeface="Mada"/>
                        <a:sym typeface="Mada"/>
                      </a:endParaRPr>
                    </a:p>
                    <a:p>
                      <a:pPr indent="0" lvl="0" marL="0" rtl="0" algn="ctr">
                        <a:spcBef>
                          <a:spcPts val="0"/>
                        </a:spcBef>
                        <a:spcAft>
                          <a:spcPts val="0"/>
                        </a:spcAft>
                        <a:buNone/>
                      </a:pPr>
                      <a:r>
                        <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CC0000"/>
                          </a:solidFill>
                          <a:latin typeface="Mada"/>
                          <a:ea typeface="Mada"/>
                          <a:cs typeface="Mada"/>
                          <a:sym typeface="Mada"/>
                        </a:rPr>
                        <a:t>Immunological</a:t>
                      </a:r>
                      <a:r>
                        <a:rPr b="1" lang="ar">
                          <a:solidFill>
                            <a:srgbClr val="CC0000"/>
                          </a:solidFill>
                          <a:latin typeface="Mada"/>
                          <a:ea typeface="Mada"/>
                          <a:cs typeface="Mada"/>
                          <a:sym typeface="Mada"/>
                        </a:rPr>
                        <a:t> features</a:t>
                      </a:r>
                      <a:r>
                        <a:rPr b="1" baseline="30000" lang="ar">
                          <a:solidFill>
                            <a:srgbClr val="CC0000"/>
                          </a:solidFill>
                          <a:latin typeface="Mada"/>
                          <a:ea typeface="Mada"/>
                          <a:cs typeface="Mada"/>
                          <a:sym typeface="Mada"/>
                        </a:rPr>
                        <a:t>1</a:t>
                      </a:r>
                      <a:r>
                        <a:rPr b="1" baseline="30000" lang="ar">
                          <a:solidFill>
                            <a:srgbClr val="6AA84F"/>
                          </a:solidFill>
                          <a:latin typeface="Mada"/>
                          <a:ea typeface="Mada"/>
                          <a:cs typeface="Mada"/>
                          <a:sym typeface="Mada"/>
                        </a:rPr>
                        <a:t>,2</a:t>
                      </a:r>
                      <a:endParaRPr b="1" baseline="30000">
                        <a:solidFill>
                          <a:srgbClr val="6AA84F"/>
                        </a:solidFill>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Clr>
                          <a:schemeClr val="dk1"/>
                        </a:buClr>
                        <a:buSzPts val="1200"/>
                        <a:buFont typeface="Mada"/>
                        <a:buChar char="●"/>
                      </a:pPr>
                      <a:r>
                        <a:rPr b="1" lang="ar" u="sng">
                          <a:solidFill>
                            <a:srgbClr val="3C78D8"/>
                          </a:solidFill>
                          <a:latin typeface="Mada"/>
                          <a:ea typeface="Mada"/>
                          <a:cs typeface="Mada"/>
                          <a:sym typeface="Mada"/>
                        </a:rPr>
                        <a:t>O</a:t>
                      </a:r>
                      <a:r>
                        <a:rPr b="1" lang="ar" sz="1200">
                          <a:solidFill>
                            <a:srgbClr val="CC0000"/>
                          </a:solidFill>
                          <a:latin typeface="Mada"/>
                          <a:ea typeface="Mada"/>
                          <a:cs typeface="Mada"/>
                          <a:sym typeface="Mada"/>
                        </a:rPr>
                        <a:t>sler’s Nodes (10-25%):</a:t>
                      </a:r>
                      <a:r>
                        <a:rPr lang="ar" sz="1200">
                          <a:solidFill>
                            <a:schemeClr val="dk1"/>
                          </a:solidFill>
                          <a:latin typeface="Mada"/>
                          <a:ea typeface="Mada"/>
                          <a:cs typeface="Mada"/>
                          <a:sym typeface="Mada"/>
                        </a:rPr>
                        <a:t> </a:t>
                      </a:r>
                      <a:r>
                        <a:rPr b="1" lang="ar" sz="1200" u="sng">
                          <a:solidFill>
                            <a:schemeClr val="dk1"/>
                          </a:solidFill>
                          <a:latin typeface="Mada"/>
                          <a:ea typeface="Mada"/>
                          <a:cs typeface="Mada"/>
                          <a:sym typeface="Mada"/>
                        </a:rPr>
                        <a:t>painful</a:t>
                      </a:r>
                      <a:r>
                        <a:rPr b="1" lang="ar" sz="1200">
                          <a:solidFill>
                            <a:schemeClr val="dk1"/>
                          </a:solidFill>
                          <a:latin typeface="Mada"/>
                          <a:ea typeface="Mada"/>
                          <a:cs typeface="Mada"/>
                          <a:sym typeface="Mada"/>
                        </a:rPr>
                        <a:t> </a:t>
                      </a:r>
                      <a:r>
                        <a:rPr b="1" lang="ar" sz="1200">
                          <a:solidFill>
                            <a:srgbClr val="A64D79"/>
                          </a:solidFill>
                          <a:latin typeface="Mada"/>
                          <a:ea typeface="Mada"/>
                          <a:cs typeface="Mada"/>
                          <a:sym typeface="Mada"/>
                        </a:rPr>
                        <a:t>(tender)</a:t>
                      </a:r>
                      <a:r>
                        <a:rPr lang="ar" sz="1200">
                          <a:solidFill>
                            <a:schemeClr val="dk1"/>
                          </a:solidFill>
                          <a:latin typeface="Mada"/>
                          <a:ea typeface="Mada"/>
                          <a:cs typeface="Mada"/>
                          <a:sym typeface="Mada"/>
                        </a:rPr>
                        <a:t>, red, raised </a:t>
                      </a:r>
                      <a:r>
                        <a:rPr lang="ar" sz="1200">
                          <a:solidFill>
                            <a:srgbClr val="A64D79"/>
                          </a:solidFill>
                          <a:latin typeface="Mada"/>
                          <a:ea typeface="Mada"/>
                          <a:cs typeface="Mada"/>
                          <a:sym typeface="Mada"/>
                        </a:rPr>
                        <a:t>subcutaneous</a:t>
                      </a:r>
                      <a:r>
                        <a:rPr lang="ar" sz="1200">
                          <a:solidFill>
                            <a:srgbClr val="A64D79"/>
                          </a:solidFill>
                          <a:latin typeface="Mada"/>
                          <a:ea typeface="Mada"/>
                          <a:cs typeface="Mada"/>
                          <a:sym typeface="Mada"/>
                        </a:rPr>
                        <a:t> </a:t>
                      </a:r>
                      <a:r>
                        <a:rPr lang="ar" sz="1200">
                          <a:solidFill>
                            <a:schemeClr val="dk1"/>
                          </a:solidFill>
                          <a:latin typeface="Mada"/>
                          <a:ea typeface="Mada"/>
                          <a:cs typeface="Mada"/>
                          <a:sym typeface="Mada"/>
                        </a:rPr>
                        <a:t>lesions found on the distal hands and feet. </a:t>
                      </a:r>
                      <a:r>
                        <a:rPr lang="ar" sz="1000">
                          <a:latin typeface="Mada"/>
                          <a:ea typeface="Mada"/>
                          <a:cs typeface="Mada"/>
                          <a:sym typeface="Mada"/>
                        </a:rPr>
                        <a:t>(</a:t>
                      </a:r>
                      <a:r>
                        <a:rPr b="1" lang="ar" sz="1000" u="sng">
                          <a:latin typeface="Mada"/>
                          <a:ea typeface="Mada"/>
                          <a:cs typeface="Mada"/>
                          <a:sym typeface="Mada"/>
                        </a:rPr>
                        <a:t>OUCH</a:t>
                      </a:r>
                      <a:r>
                        <a:rPr lang="ar" sz="1000">
                          <a:latin typeface="Mada"/>
                          <a:ea typeface="Mada"/>
                          <a:cs typeface="Mada"/>
                          <a:sym typeface="Mada"/>
                        </a:rPr>
                        <a:t>ler nodes to remember it’s painful)</a:t>
                      </a:r>
                      <a:endParaRPr sz="10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u="sng">
                          <a:solidFill>
                            <a:srgbClr val="E69138"/>
                          </a:solidFill>
                          <a:latin typeface="Mada"/>
                          <a:ea typeface="Mada"/>
                          <a:cs typeface="Mada"/>
                          <a:sym typeface="Mada"/>
                        </a:rPr>
                        <a:t>R</a:t>
                      </a:r>
                      <a:r>
                        <a:rPr b="1" lang="ar" sz="1200">
                          <a:solidFill>
                            <a:srgbClr val="CC0000"/>
                          </a:solidFill>
                          <a:latin typeface="Mada"/>
                          <a:ea typeface="Mada"/>
                          <a:cs typeface="Mada"/>
                          <a:sym typeface="Mada"/>
                        </a:rPr>
                        <a:t>oth Spots (5%)</a:t>
                      </a:r>
                      <a:r>
                        <a:rPr lang="ar" sz="1200">
                          <a:solidFill>
                            <a:schemeClr val="dk1"/>
                          </a:solidFill>
                          <a:latin typeface="Mada"/>
                          <a:ea typeface="Mada"/>
                          <a:cs typeface="Mada"/>
                          <a:sym typeface="Mada"/>
                        </a:rPr>
                        <a:t>: retinal hemorrhages with white or pale centers</a:t>
                      </a:r>
                      <a:r>
                        <a:rPr baseline="30000" lang="ar" sz="1200">
                          <a:solidFill>
                            <a:srgbClr val="6AA84F"/>
                          </a:solidFill>
                          <a:latin typeface="Mada"/>
                          <a:ea typeface="Mada"/>
                          <a:cs typeface="Mada"/>
                          <a:sym typeface="Mada"/>
                        </a:rPr>
                        <a:t>3</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(seen best in slit lamp exam)</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Glomerulonephritis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+ve Rheumatoid Factor</a:t>
                      </a:r>
                      <a:r>
                        <a:rPr lang="ar" sz="1200">
                          <a:solidFill>
                            <a:schemeClr val="dk1"/>
                          </a:solidFill>
                          <a:latin typeface="Mada"/>
                          <a:ea typeface="Mada"/>
                          <a:cs typeface="Mada"/>
                          <a:sym typeface="Mada"/>
                        </a:rPr>
                        <a:t> </a:t>
                      </a:r>
                      <a:endParaRPr/>
                    </a:p>
                  </a:txBody>
                  <a:tcPr marT="91425" marB="91425" marR="91425" marL="91425"/>
                </a:tc>
              </a:tr>
              <a:tr h="891550">
                <a:tc vMerge="1"/>
                <a:tc>
                  <a:txBody>
                    <a:bodyPr/>
                    <a:lstStyle/>
                    <a:p>
                      <a:pPr indent="0" lvl="0" marL="0" rtl="0" algn="ctr">
                        <a:spcBef>
                          <a:spcPts val="0"/>
                        </a:spcBef>
                        <a:spcAft>
                          <a:spcPts val="0"/>
                        </a:spcAft>
                        <a:buNone/>
                      </a:pPr>
                      <a:r>
                        <a:rPr b="1" lang="ar">
                          <a:solidFill>
                            <a:srgbClr val="CC0000"/>
                          </a:solidFill>
                          <a:latin typeface="Mada"/>
                          <a:ea typeface="Mada"/>
                          <a:cs typeface="Mada"/>
                          <a:sym typeface="Mada"/>
                        </a:rPr>
                        <a:t>Vascular</a:t>
                      </a:r>
                      <a:r>
                        <a:rPr b="1" baseline="30000" lang="ar">
                          <a:solidFill>
                            <a:srgbClr val="6AA84F"/>
                          </a:solidFill>
                          <a:latin typeface="Mada"/>
                          <a:ea typeface="Mada"/>
                          <a:cs typeface="Mada"/>
                          <a:sym typeface="Mada"/>
                        </a:rPr>
                        <a:t>2</a:t>
                      </a:r>
                      <a:r>
                        <a:rPr b="1" lang="ar">
                          <a:solidFill>
                            <a:srgbClr val="CC0000"/>
                          </a:solidFill>
                          <a:latin typeface="Mada"/>
                          <a:ea typeface="Mada"/>
                          <a:cs typeface="Mada"/>
                          <a:sym typeface="Mada"/>
                        </a:rPr>
                        <a:t> and septic</a:t>
                      </a:r>
                      <a:r>
                        <a:rPr b="1" lang="ar">
                          <a:solidFill>
                            <a:srgbClr val="9C254D"/>
                          </a:solidFill>
                          <a:latin typeface="Mada"/>
                          <a:ea typeface="Mada"/>
                          <a:cs typeface="Mada"/>
                          <a:sym typeface="Mada"/>
                        </a:rPr>
                        <a:t> </a:t>
                      </a:r>
                      <a:r>
                        <a:rPr b="1" lang="ar" sz="1500" u="sng">
                          <a:solidFill>
                            <a:schemeClr val="accent3"/>
                          </a:solidFill>
                          <a:latin typeface="Mada"/>
                          <a:ea typeface="Mada"/>
                          <a:cs typeface="Mada"/>
                          <a:sym typeface="Mada"/>
                        </a:rPr>
                        <a:t>E</a:t>
                      </a:r>
                      <a:r>
                        <a:rPr b="1" lang="ar">
                          <a:solidFill>
                            <a:srgbClr val="CC0000"/>
                          </a:solidFill>
                          <a:latin typeface="Mada"/>
                          <a:ea typeface="Mada"/>
                          <a:cs typeface="Mada"/>
                          <a:sym typeface="Mada"/>
                        </a:rPr>
                        <a:t>mboli</a:t>
                      </a:r>
                      <a:endParaRPr b="1">
                        <a:solidFill>
                          <a:srgbClr val="CC0000"/>
                        </a:solidFill>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Splinter/</a:t>
                      </a:r>
                      <a:r>
                        <a:rPr b="1" lang="ar" u="sng">
                          <a:solidFill>
                            <a:srgbClr val="9900FF"/>
                          </a:solidFill>
                          <a:latin typeface="Mada"/>
                          <a:ea typeface="Mada"/>
                          <a:cs typeface="Mada"/>
                          <a:sym typeface="Mada"/>
                        </a:rPr>
                        <a:t>N</a:t>
                      </a:r>
                      <a:r>
                        <a:rPr b="1" lang="ar" sz="1200">
                          <a:solidFill>
                            <a:srgbClr val="CC0000"/>
                          </a:solidFill>
                          <a:latin typeface="Mada"/>
                          <a:ea typeface="Mada"/>
                          <a:cs typeface="Mada"/>
                          <a:sym typeface="Mada"/>
                        </a:rPr>
                        <a:t>ail bed (Or subungual) Haemorrhages</a:t>
                      </a:r>
                      <a:r>
                        <a:rPr lang="ar" sz="1000">
                          <a:solidFill>
                            <a:srgbClr val="CC0000"/>
                          </a:solidFill>
                          <a:latin typeface="Mada"/>
                          <a:ea typeface="Mada"/>
                          <a:cs typeface="Mada"/>
                          <a:sym typeface="Mada"/>
                        </a:rPr>
                        <a:t>: </a:t>
                      </a:r>
                      <a:r>
                        <a:rPr lang="ar" sz="1000">
                          <a:solidFill>
                            <a:srgbClr val="A64D79"/>
                          </a:solidFill>
                          <a:latin typeface="Mada"/>
                          <a:ea typeface="Mada"/>
                          <a:cs typeface="Mada"/>
                          <a:sym typeface="Mada"/>
                        </a:rPr>
                        <a:t>Dark-red, linear lesions in the nail beds</a:t>
                      </a:r>
                      <a:r>
                        <a:rPr lang="ar" sz="1000">
                          <a:solidFill>
                            <a:srgbClr val="A64D79"/>
                          </a:solidFill>
                          <a:latin typeface="Mada"/>
                          <a:ea typeface="Mada"/>
                          <a:cs typeface="Mada"/>
                          <a:sym typeface="Mada"/>
                        </a:rPr>
                        <a:t>, </a:t>
                      </a:r>
                      <a:r>
                        <a:rPr lang="ar" sz="1000">
                          <a:solidFill>
                            <a:srgbClr val="6D9EEB"/>
                          </a:solidFill>
                          <a:latin typeface="Mada"/>
                          <a:ea typeface="Mada"/>
                          <a:cs typeface="Mada"/>
                          <a:sym typeface="Mada"/>
                        </a:rPr>
                        <a:t>(5-10%)</a:t>
                      </a:r>
                      <a:r>
                        <a:rPr lang="ar" sz="1000">
                          <a:solidFill>
                            <a:srgbClr val="6D9EEB"/>
                          </a:solidFill>
                          <a:latin typeface="Mada"/>
                          <a:ea typeface="Mada"/>
                          <a:cs typeface="Mada"/>
                          <a:sym typeface="Mada"/>
                        </a:rPr>
                        <a:t>.</a:t>
                      </a:r>
                      <a:endParaRPr sz="1000">
                        <a:solidFill>
                          <a:srgbClr val="6D9EEB"/>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Septic arthritis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u="sng">
                          <a:solidFill>
                            <a:srgbClr val="76A5AF"/>
                          </a:solidFill>
                          <a:latin typeface="Mada"/>
                          <a:ea typeface="Mada"/>
                          <a:cs typeface="Mada"/>
                          <a:sym typeface="Mada"/>
                        </a:rPr>
                        <a:t>J</a:t>
                      </a:r>
                      <a:r>
                        <a:rPr b="1" lang="ar" sz="1200">
                          <a:solidFill>
                            <a:srgbClr val="CC0000"/>
                          </a:solidFill>
                          <a:latin typeface="Mada"/>
                          <a:ea typeface="Mada"/>
                          <a:cs typeface="Mada"/>
                          <a:sym typeface="Mada"/>
                        </a:rPr>
                        <a:t>aneway Lesion</a:t>
                      </a:r>
                      <a:r>
                        <a:rPr lang="ar" sz="1200">
                          <a:solidFill>
                            <a:schemeClr val="dk1"/>
                          </a:solidFill>
                          <a:latin typeface="Mada"/>
                          <a:ea typeface="Mada"/>
                          <a:cs typeface="Mada"/>
                          <a:sym typeface="Mada"/>
                        </a:rPr>
                        <a:t> : </a:t>
                      </a:r>
                      <a:r>
                        <a:rPr b="1" lang="ar" sz="1200" u="sng">
                          <a:solidFill>
                            <a:schemeClr val="dk1"/>
                          </a:solidFill>
                          <a:latin typeface="Mada"/>
                          <a:ea typeface="Mada"/>
                          <a:cs typeface="Mada"/>
                          <a:sym typeface="Mada"/>
                        </a:rPr>
                        <a:t>painless</a:t>
                      </a:r>
                      <a:r>
                        <a:rPr lang="ar" sz="1200">
                          <a:solidFill>
                            <a:schemeClr val="dk1"/>
                          </a:solidFill>
                          <a:latin typeface="Mada"/>
                          <a:ea typeface="Mada"/>
                          <a:cs typeface="Mada"/>
                          <a:sym typeface="Mada"/>
                        </a:rPr>
                        <a:t> </a:t>
                      </a:r>
                      <a:r>
                        <a:rPr b="1" lang="ar" sz="1200">
                          <a:solidFill>
                            <a:srgbClr val="A64D79"/>
                          </a:solidFill>
                          <a:latin typeface="Mada"/>
                          <a:ea typeface="Mada"/>
                          <a:cs typeface="Mada"/>
                          <a:sym typeface="Mada"/>
                        </a:rPr>
                        <a:t>(nontender) </a:t>
                      </a:r>
                      <a:r>
                        <a:rPr lang="ar" sz="1200">
                          <a:solidFill>
                            <a:schemeClr val="dk1"/>
                          </a:solidFill>
                          <a:latin typeface="Mada"/>
                          <a:ea typeface="Mada"/>
                          <a:cs typeface="Mada"/>
                          <a:sym typeface="Mada"/>
                        </a:rPr>
                        <a:t>hemorrhagic skin lesion in the palm and sole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Subconjunctival Hemorrhage</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Mycotic Aneurysm</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Hematuria</a:t>
                      </a:r>
                      <a:r>
                        <a:rPr lang="ar" sz="1200">
                          <a:solidFill>
                            <a:schemeClr val="dk1"/>
                          </a:solidFill>
                          <a:latin typeface="Mada"/>
                          <a:ea typeface="Mada"/>
                          <a:cs typeface="Mada"/>
                          <a:sym typeface="Mada"/>
                        </a:rPr>
                        <a:t> → </a:t>
                      </a:r>
                      <a:r>
                        <a:rPr b="1" lang="ar" u="sng">
                          <a:solidFill>
                            <a:srgbClr val="6AA84F"/>
                          </a:solidFill>
                          <a:latin typeface="Mada"/>
                          <a:ea typeface="Mada"/>
                          <a:cs typeface="Mada"/>
                          <a:sym typeface="Mada"/>
                        </a:rPr>
                        <a:t>A</a:t>
                      </a:r>
                      <a:r>
                        <a:rPr lang="ar" sz="1200">
                          <a:solidFill>
                            <a:schemeClr val="dk1"/>
                          </a:solidFill>
                          <a:latin typeface="Mada"/>
                          <a:ea typeface="Mada"/>
                          <a:cs typeface="Mada"/>
                          <a:sym typeface="Mada"/>
                        </a:rPr>
                        <a:t>nemia</a:t>
                      </a:r>
                      <a:endParaRPr/>
                    </a:p>
                  </a:txBody>
                  <a:tcPr marT="91425" marB="91425" marR="91425" marL="91425"/>
                </a:tc>
              </a:tr>
              <a:tr h="446350">
                <a:tc vMerge="1"/>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Other</a:t>
                      </a:r>
                      <a:endParaRPr b="1">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Splenomegaly (30%)</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Petechiae</a:t>
                      </a:r>
                      <a:r>
                        <a:rPr b="1" baseline="30000" lang="ar" sz="1200">
                          <a:solidFill>
                            <a:srgbClr val="6AA84F"/>
                          </a:solidFill>
                          <a:latin typeface="Mada"/>
                          <a:ea typeface="Mada"/>
                          <a:cs typeface="Mada"/>
                          <a:sym typeface="Mada"/>
                        </a:rPr>
                        <a:t>3</a:t>
                      </a:r>
                      <a:r>
                        <a:rPr b="1" lang="ar" sz="1200">
                          <a:solidFill>
                            <a:schemeClr val="dk1"/>
                          </a:solidFill>
                          <a:latin typeface="Mada"/>
                          <a:ea typeface="Mada"/>
                          <a:cs typeface="Mada"/>
                          <a:sym typeface="Mada"/>
                        </a:rPr>
                        <a:t> (20-40%):</a:t>
                      </a:r>
                      <a:r>
                        <a:rPr lang="ar" sz="1200">
                          <a:solidFill>
                            <a:schemeClr val="dk1"/>
                          </a:solidFill>
                          <a:latin typeface="Mada"/>
                          <a:ea typeface="Mada"/>
                          <a:cs typeface="Mada"/>
                          <a:sym typeface="Mada"/>
                        </a:rPr>
                        <a:t> </a:t>
                      </a:r>
                      <a:r>
                        <a:rPr lang="ar" sz="1200">
                          <a:solidFill>
                            <a:srgbClr val="A64D79"/>
                          </a:solidFill>
                          <a:latin typeface="Mada"/>
                          <a:ea typeface="Mada"/>
                          <a:cs typeface="Mada"/>
                          <a:sym typeface="Mada"/>
                        </a:rPr>
                        <a:t>Nonblanching, pinpoint reddish brown macules</a:t>
                      </a:r>
                      <a:r>
                        <a:rPr lang="ar" sz="1200">
                          <a:solidFill>
                            <a:schemeClr val="dk1"/>
                          </a:solidFill>
                          <a:latin typeface="Mada"/>
                          <a:ea typeface="Mada"/>
                          <a:cs typeface="Mada"/>
                          <a:sym typeface="Mada"/>
                        </a:rPr>
                        <a:t> </a:t>
                      </a:r>
                      <a:r>
                        <a:rPr lang="ar" sz="1200">
                          <a:solidFill>
                            <a:srgbClr val="6D9EEB"/>
                          </a:solidFill>
                          <a:latin typeface="Mada"/>
                          <a:ea typeface="Mada"/>
                          <a:cs typeface="Mada"/>
                          <a:sym typeface="Mada"/>
                        </a:rPr>
                        <a:t>in </a:t>
                      </a:r>
                      <a:r>
                        <a:rPr lang="ar" sz="1200">
                          <a:solidFill>
                            <a:srgbClr val="6D9EEB"/>
                          </a:solidFill>
                          <a:latin typeface="Mada"/>
                          <a:ea typeface="Mada"/>
                          <a:cs typeface="Mada"/>
                          <a:sym typeface="Mada"/>
                        </a:rPr>
                        <a:t>conjunctival, buccal mucosa, palate &amp; skin in supraclavicular area</a:t>
                      </a:r>
                      <a:r>
                        <a:rPr lang="ar" sz="1200">
                          <a:solidFill>
                            <a:srgbClr val="6D9EEB"/>
                          </a:solidFill>
                          <a:latin typeface="Mada"/>
                          <a:ea typeface="Mada"/>
                          <a:cs typeface="Mada"/>
                          <a:sym typeface="Mada"/>
                        </a:rPr>
                        <a:t>.</a:t>
                      </a:r>
                      <a:endParaRPr sz="1200">
                        <a:solidFill>
                          <a:srgbClr val="6D9EEB"/>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ar" sz="1200">
                          <a:solidFill>
                            <a:srgbClr val="A64D79"/>
                          </a:solidFill>
                          <a:latin typeface="Mada"/>
                          <a:ea typeface="Mada"/>
                          <a:cs typeface="Mada"/>
                          <a:sym typeface="Mada"/>
                        </a:rPr>
                        <a:t>Delirium, Pallor, Cardiac arrhythmia, central neurologic abnormalities, Pericardial rub, and Pleural friction rub.</a:t>
                      </a:r>
                      <a:endParaRPr sz="1200">
                        <a:solidFill>
                          <a:srgbClr val="A64D79"/>
                        </a:solidFill>
                        <a:latin typeface="Mada"/>
                        <a:ea typeface="Mada"/>
                        <a:cs typeface="Mada"/>
                        <a:sym typeface="Mada"/>
                      </a:endParaRPr>
                    </a:p>
                  </a:txBody>
                  <a:tcPr marT="91425" marB="91425" marR="91425" marL="91425"/>
                </a:tc>
              </a:tr>
            </a:tbl>
          </a:graphicData>
        </a:graphic>
      </p:graphicFrame>
      <p:pic>
        <p:nvPicPr>
          <p:cNvPr id="232" name="Google Shape;232;p27"/>
          <p:cNvPicPr preferRelativeResize="0"/>
          <p:nvPr/>
        </p:nvPicPr>
        <p:blipFill>
          <a:blip r:embed="rId3">
            <a:alphaModFix/>
          </a:blip>
          <a:stretch>
            <a:fillRect/>
          </a:stretch>
        </p:blipFill>
        <p:spPr>
          <a:xfrm>
            <a:off x="5383050" y="852925"/>
            <a:ext cx="1427174" cy="904875"/>
          </a:xfrm>
          <a:prstGeom prst="rect">
            <a:avLst/>
          </a:prstGeom>
          <a:noFill/>
          <a:ln>
            <a:noFill/>
          </a:ln>
        </p:spPr>
      </p:pic>
      <p:pic>
        <p:nvPicPr>
          <p:cNvPr id="233" name="Google Shape;233;p27"/>
          <p:cNvPicPr preferRelativeResize="0"/>
          <p:nvPr/>
        </p:nvPicPr>
        <p:blipFill>
          <a:blip r:embed="rId4">
            <a:alphaModFix/>
          </a:blip>
          <a:stretch>
            <a:fillRect/>
          </a:stretch>
        </p:blipFill>
        <p:spPr>
          <a:xfrm>
            <a:off x="6997312" y="4907532"/>
            <a:ext cx="390525" cy="371650"/>
          </a:xfrm>
          <a:prstGeom prst="rect">
            <a:avLst/>
          </a:prstGeom>
          <a:noFill/>
          <a:ln>
            <a:noFill/>
          </a:ln>
        </p:spPr>
      </p:pic>
      <p:pic>
        <p:nvPicPr>
          <p:cNvPr id="234" name="Google Shape;234;p27"/>
          <p:cNvPicPr preferRelativeResize="0"/>
          <p:nvPr/>
        </p:nvPicPr>
        <p:blipFill>
          <a:blip r:embed="rId5">
            <a:alphaModFix/>
          </a:blip>
          <a:stretch>
            <a:fillRect/>
          </a:stretch>
        </p:blipFill>
        <p:spPr>
          <a:xfrm>
            <a:off x="6909559" y="3758175"/>
            <a:ext cx="453600" cy="371650"/>
          </a:xfrm>
          <a:prstGeom prst="rect">
            <a:avLst/>
          </a:prstGeom>
          <a:noFill/>
          <a:ln>
            <a:noFill/>
          </a:ln>
        </p:spPr>
      </p:pic>
      <p:sp>
        <p:nvSpPr>
          <p:cNvPr id="235" name="Google Shape;235;p27"/>
          <p:cNvSpPr txBox="1"/>
          <p:nvPr/>
        </p:nvSpPr>
        <p:spPr>
          <a:xfrm>
            <a:off x="3266925" y="976750"/>
            <a:ext cx="1133400" cy="4332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u="sng">
                <a:solidFill>
                  <a:srgbClr val="FF0000"/>
                </a:solidFill>
                <a:latin typeface="Mada Black"/>
                <a:ea typeface="Mada Black"/>
                <a:cs typeface="Mada Black"/>
                <a:sym typeface="Mada Black"/>
              </a:rPr>
              <a:t>F</a:t>
            </a:r>
            <a:r>
              <a:rPr lang="ar" u="sng">
                <a:solidFill>
                  <a:srgbClr val="E69138"/>
                </a:solidFill>
                <a:latin typeface="Mada Black"/>
                <a:ea typeface="Mada Black"/>
                <a:cs typeface="Mada Black"/>
                <a:sym typeface="Mada Black"/>
              </a:rPr>
              <a:t>R</a:t>
            </a:r>
            <a:r>
              <a:rPr lang="ar" u="sng">
                <a:solidFill>
                  <a:srgbClr val="3C78D8"/>
                </a:solidFill>
                <a:latin typeface="Mada Black"/>
                <a:ea typeface="Mada Black"/>
                <a:cs typeface="Mada Black"/>
                <a:sym typeface="Mada Black"/>
              </a:rPr>
              <a:t>O</a:t>
            </a:r>
            <a:r>
              <a:rPr lang="ar" u="sng">
                <a:solidFill>
                  <a:srgbClr val="A64D79"/>
                </a:solidFill>
                <a:latin typeface="Mada Black"/>
                <a:ea typeface="Mada Black"/>
                <a:cs typeface="Mada Black"/>
                <a:sym typeface="Mada Black"/>
              </a:rPr>
              <a:t>M</a:t>
            </a:r>
            <a:r>
              <a:rPr lang="ar" u="sng">
                <a:latin typeface="Mada Black"/>
                <a:ea typeface="Mada Black"/>
                <a:cs typeface="Mada Black"/>
                <a:sym typeface="Mada Black"/>
              </a:rPr>
              <a:t> </a:t>
            </a:r>
            <a:r>
              <a:rPr lang="ar" u="sng">
                <a:solidFill>
                  <a:srgbClr val="76A5AF"/>
                </a:solidFill>
                <a:latin typeface="Mada Black"/>
                <a:ea typeface="Mada Black"/>
                <a:cs typeface="Mada Black"/>
                <a:sym typeface="Mada Black"/>
              </a:rPr>
              <a:t>J</a:t>
            </a:r>
            <a:r>
              <a:rPr lang="ar" u="sng">
                <a:solidFill>
                  <a:srgbClr val="6AA84F"/>
                </a:solidFill>
                <a:latin typeface="Mada Black"/>
                <a:ea typeface="Mada Black"/>
                <a:cs typeface="Mada Black"/>
                <a:sym typeface="Mada Black"/>
              </a:rPr>
              <a:t>A</a:t>
            </a:r>
            <a:r>
              <a:rPr lang="ar" u="sng">
                <a:solidFill>
                  <a:srgbClr val="9900FF"/>
                </a:solidFill>
                <a:latin typeface="Mada Black"/>
                <a:ea typeface="Mada Black"/>
                <a:cs typeface="Mada Black"/>
                <a:sym typeface="Mada Black"/>
              </a:rPr>
              <a:t>N</a:t>
            </a:r>
            <a:r>
              <a:rPr lang="ar" u="sng">
                <a:solidFill>
                  <a:schemeClr val="accent3"/>
                </a:solidFill>
                <a:latin typeface="Mada Black"/>
                <a:ea typeface="Mada Black"/>
                <a:cs typeface="Mada Black"/>
                <a:sym typeface="Mada Black"/>
              </a:rPr>
              <a:t>E</a:t>
            </a:r>
            <a:endParaRPr u="sng">
              <a:solidFill>
                <a:schemeClr val="accent3"/>
              </a:solidFill>
              <a:latin typeface="Mada Black"/>
              <a:ea typeface="Mada Black"/>
              <a:cs typeface="Mada Black"/>
              <a:sym typeface="Mada Black"/>
            </a:endParaRPr>
          </a:p>
        </p:txBody>
      </p:sp>
      <p:pic>
        <p:nvPicPr>
          <p:cNvPr id="236" name="Google Shape;236;p27"/>
          <p:cNvPicPr preferRelativeResize="0"/>
          <p:nvPr/>
        </p:nvPicPr>
        <p:blipFill>
          <a:blip r:embed="rId6">
            <a:alphaModFix/>
          </a:blip>
          <a:stretch>
            <a:fillRect/>
          </a:stretch>
        </p:blipFill>
        <p:spPr>
          <a:xfrm>
            <a:off x="404813" y="7683449"/>
            <a:ext cx="2412232" cy="1945626"/>
          </a:xfrm>
          <a:prstGeom prst="rect">
            <a:avLst/>
          </a:prstGeom>
          <a:noFill/>
          <a:ln>
            <a:noFill/>
          </a:ln>
        </p:spPr>
      </p:pic>
      <p:cxnSp>
        <p:nvCxnSpPr>
          <p:cNvPr id="237" name="Google Shape;237;p27"/>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sp>
        <p:nvSpPr>
          <p:cNvPr id="238" name="Google Shape;238;p27"/>
          <p:cNvSpPr txBox="1"/>
          <p:nvPr/>
        </p:nvSpPr>
        <p:spPr>
          <a:xfrm>
            <a:off x="9525" y="9787375"/>
            <a:ext cx="7560000" cy="9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CC0000"/>
                </a:solidFill>
                <a:latin typeface="Mada"/>
                <a:ea typeface="Mada"/>
                <a:cs typeface="Mada"/>
                <a:sym typeface="Mada"/>
              </a:rPr>
              <a:t>1- You must </a:t>
            </a:r>
            <a:r>
              <a:rPr b="1" lang="ar" sz="1000">
                <a:solidFill>
                  <a:srgbClr val="CC0000"/>
                </a:solidFill>
                <a:latin typeface="Mada"/>
                <a:ea typeface="Mada"/>
                <a:cs typeface="Mada"/>
                <a:sym typeface="Mada"/>
              </a:rPr>
              <a:t>differentiate between Immunologic and Septic features.</a:t>
            </a:r>
            <a:endParaRPr b="1"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a:t>
            </a:r>
            <a:r>
              <a:rPr lang="ar" sz="1000">
                <a:solidFill>
                  <a:srgbClr val="6AA84F"/>
                </a:solidFill>
                <a:latin typeface="Mada"/>
                <a:ea typeface="Mada"/>
                <a:cs typeface="Mada"/>
                <a:sym typeface="Mada"/>
              </a:rPr>
              <a:t>splinter hemorrhage, Janeway lesions, Osler nodes and Roth spots are very specific regions (characteristic of IE) but are rarely seen nowadays due to earlier detection of IE. In clinical practice, one might not seen them unless treating a patient from a developing country where healthcare is insufficient.</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reflects embolization with loss of blood supply surrounded by an area of hemorrhage.</a:t>
            </a:r>
            <a:endParaRPr sz="1000">
              <a:solidFill>
                <a:srgbClr val="6AA84F"/>
              </a:solidFill>
              <a:latin typeface="Mada"/>
              <a:ea typeface="Mada"/>
              <a:cs typeface="Mada"/>
              <a:sym typeface="Mada"/>
            </a:endParaRPr>
          </a:p>
        </p:txBody>
      </p:sp>
      <p:sp>
        <p:nvSpPr>
          <p:cNvPr id="239" name="Google Shape;239;p27"/>
          <p:cNvSpPr/>
          <p:nvPr/>
        </p:nvSpPr>
        <p:spPr>
          <a:xfrm>
            <a:off x="1742850" y="4129832"/>
            <a:ext cx="390600" cy="3717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7"/>
          <p:cNvSpPr/>
          <p:nvPr/>
        </p:nvSpPr>
        <p:spPr>
          <a:xfrm>
            <a:off x="1742850" y="5676488"/>
            <a:ext cx="390600" cy="3717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7"/>
          <p:cNvSpPr/>
          <p:nvPr/>
        </p:nvSpPr>
        <p:spPr>
          <a:xfrm>
            <a:off x="2817061" y="3224116"/>
            <a:ext cx="245400" cy="206700"/>
          </a:xfrm>
          <a:prstGeom prst="star5">
            <a:avLst>
              <a:gd fmla="val 25875"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27"/>
          <p:cNvPicPr preferRelativeResize="0"/>
          <p:nvPr/>
        </p:nvPicPr>
        <p:blipFill>
          <a:blip r:embed="rId7">
            <a:alphaModFix/>
          </a:blip>
          <a:stretch>
            <a:fillRect/>
          </a:stretch>
        </p:blipFill>
        <p:spPr>
          <a:xfrm>
            <a:off x="6281975" y="5628878"/>
            <a:ext cx="1081180" cy="433201"/>
          </a:xfrm>
          <a:prstGeom prst="rect">
            <a:avLst/>
          </a:prstGeom>
          <a:noFill/>
          <a:ln>
            <a:noFill/>
          </a:ln>
        </p:spPr>
      </p:pic>
      <p:pic>
        <p:nvPicPr>
          <p:cNvPr id="243" name="Google Shape;243;p27"/>
          <p:cNvPicPr preferRelativeResize="0"/>
          <p:nvPr/>
        </p:nvPicPr>
        <p:blipFill>
          <a:blip r:embed="rId8">
            <a:alphaModFix/>
          </a:blip>
          <a:stretch>
            <a:fillRect/>
          </a:stretch>
        </p:blipFill>
        <p:spPr>
          <a:xfrm>
            <a:off x="5212225" y="5625725"/>
            <a:ext cx="994848" cy="450600"/>
          </a:xfrm>
          <a:prstGeom prst="rect">
            <a:avLst/>
          </a:prstGeom>
          <a:noFill/>
          <a:ln>
            <a:noFill/>
          </a:ln>
        </p:spPr>
      </p:pic>
      <p:pic>
        <p:nvPicPr>
          <p:cNvPr id="244" name="Google Shape;244;p27"/>
          <p:cNvPicPr preferRelativeResize="0"/>
          <p:nvPr/>
        </p:nvPicPr>
        <p:blipFill rotWithShape="1">
          <a:blip r:embed="rId9">
            <a:alphaModFix/>
          </a:blip>
          <a:srcRect b="0" l="0" r="0" t="1156"/>
          <a:stretch/>
        </p:blipFill>
        <p:spPr>
          <a:xfrm>
            <a:off x="3143250" y="7706850"/>
            <a:ext cx="1964899" cy="1974649"/>
          </a:xfrm>
          <a:prstGeom prst="rect">
            <a:avLst/>
          </a:prstGeom>
          <a:noFill/>
          <a:ln>
            <a:noFill/>
          </a:ln>
        </p:spPr>
      </p:pic>
      <p:pic>
        <p:nvPicPr>
          <p:cNvPr id="245" name="Google Shape;245;p27"/>
          <p:cNvPicPr preferRelativeResize="0"/>
          <p:nvPr/>
        </p:nvPicPr>
        <p:blipFill>
          <a:blip r:embed="rId10">
            <a:alphaModFix/>
          </a:blip>
          <a:stretch>
            <a:fillRect/>
          </a:stretch>
        </p:blipFill>
        <p:spPr>
          <a:xfrm>
            <a:off x="5224245" y="7691475"/>
            <a:ext cx="2242499" cy="19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51" name="Google Shape;251;p28"/>
          <p:cNvSpPr txBox="1"/>
          <p:nvPr/>
        </p:nvSpPr>
        <p:spPr>
          <a:xfrm>
            <a:off x="1505600" y="49250"/>
            <a:ext cx="44307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Diagnostic criteria of IE</a:t>
            </a:r>
            <a:endParaRPr>
              <a:latin typeface="Mada Black"/>
              <a:ea typeface="Mada Black"/>
              <a:cs typeface="Mada Black"/>
              <a:sym typeface="Mada Black"/>
            </a:endParaRPr>
          </a:p>
        </p:txBody>
      </p:sp>
      <p:sp>
        <p:nvSpPr>
          <p:cNvPr id="252" name="Google Shape;252;p28"/>
          <p:cNvSpPr txBox="1"/>
          <p:nvPr/>
        </p:nvSpPr>
        <p:spPr>
          <a:xfrm>
            <a:off x="253350" y="916525"/>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Duke criteria</a:t>
            </a:r>
            <a:r>
              <a:rPr b="1" lang="ar" sz="2200">
                <a:highlight>
                  <a:srgbClr val="F5E9ED"/>
                </a:highlight>
                <a:latin typeface="Mada"/>
                <a:ea typeface="Mada"/>
                <a:cs typeface="Mada"/>
                <a:sym typeface="Mada"/>
              </a:rPr>
              <a:t> </a:t>
            </a:r>
            <a:endParaRPr b="1" sz="2200">
              <a:highlight>
                <a:srgbClr val="F5E9ED"/>
              </a:highlight>
              <a:latin typeface="Mada"/>
              <a:ea typeface="Mada"/>
              <a:cs typeface="Mada"/>
              <a:sym typeface="Mada"/>
            </a:endParaRPr>
          </a:p>
        </p:txBody>
      </p:sp>
      <p:graphicFrame>
        <p:nvGraphicFramePr>
          <p:cNvPr id="253" name="Google Shape;253;p28"/>
          <p:cNvGraphicFramePr/>
          <p:nvPr/>
        </p:nvGraphicFramePr>
        <p:xfrm>
          <a:off x="253350" y="1583625"/>
          <a:ext cx="3000000" cy="3000000"/>
        </p:xfrm>
        <a:graphic>
          <a:graphicData uri="http://schemas.openxmlformats.org/drawingml/2006/table">
            <a:tbl>
              <a:tblPr>
                <a:noFill/>
                <a:tableStyleId>{121ACFA2-4097-4B6F-8C34-C8E1E550DA42}</a:tableStyleId>
              </a:tblPr>
              <a:tblGrid>
                <a:gridCol w="6939800"/>
              </a:tblGrid>
              <a:tr h="423200">
                <a:tc>
                  <a:txBody>
                    <a:bodyPr/>
                    <a:lstStyle/>
                    <a:p>
                      <a:pPr indent="0" lvl="0" marL="0" rtl="0" algn="ctr">
                        <a:spcBef>
                          <a:spcPts val="0"/>
                        </a:spcBef>
                        <a:spcAft>
                          <a:spcPts val="0"/>
                        </a:spcAft>
                        <a:buNone/>
                      </a:pPr>
                      <a:r>
                        <a:rPr b="1" lang="ar" sz="1800">
                          <a:solidFill>
                            <a:srgbClr val="FFFFFF"/>
                          </a:solidFill>
                          <a:latin typeface="Mada"/>
                          <a:ea typeface="Mada"/>
                          <a:cs typeface="Mada"/>
                          <a:sym typeface="Mada"/>
                        </a:rPr>
                        <a:t>Major criteria</a:t>
                      </a:r>
                      <a:endParaRPr b="1" sz="1800">
                        <a:solidFill>
                          <a:srgbClr val="FFFFFF"/>
                        </a:solidFill>
                        <a:latin typeface="Mada"/>
                        <a:ea typeface="Mada"/>
                        <a:cs typeface="Mada"/>
                        <a:sym typeface="Mada"/>
                      </a:endParaRPr>
                    </a:p>
                  </a:txBody>
                  <a:tcPr marT="91425" marB="91425" marR="91425" marL="91425" anchor="ctr">
                    <a:solidFill>
                      <a:srgbClr val="9C254D"/>
                    </a:solidFill>
                  </a:tcPr>
                </a:tc>
              </a:tr>
              <a:tr h="2889300">
                <a:tc>
                  <a:txBody>
                    <a:bodyPr/>
                    <a:lstStyle/>
                    <a:p>
                      <a:pPr indent="-175300" lvl="0" marL="244800" rtl="0" algn="l">
                        <a:spcBef>
                          <a:spcPts val="0"/>
                        </a:spcBef>
                        <a:spcAft>
                          <a:spcPts val="0"/>
                        </a:spcAft>
                        <a:buClr>
                          <a:srgbClr val="9C254D"/>
                        </a:buClr>
                        <a:buSzPts val="1400"/>
                        <a:buFont typeface="Mada"/>
                        <a:buAutoNum type="arabicParenR"/>
                      </a:pPr>
                      <a:r>
                        <a:rPr b="1" lang="ar" sz="1500">
                          <a:solidFill>
                            <a:srgbClr val="9C254D"/>
                          </a:solidFill>
                          <a:latin typeface="Mada"/>
                          <a:ea typeface="Mada"/>
                          <a:cs typeface="Mada"/>
                          <a:sym typeface="Mada"/>
                        </a:rPr>
                        <a:t>Positive </a:t>
                      </a:r>
                      <a:r>
                        <a:rPr b="1" lang="ar" sz="1600" u="sng">
                          <a:solidFill>
                            <a:srgbClr val="FF0000"/>
                          </a:solidFill>
                          <a:latin typeface="Mada"/>
                          <a:ea typeface="Mada"/>
                          <a:cs typeface="Mada"/>
                          <a:sym typeface="Mada"/>
                        </a:rPr>
                        <a:t>b</a:t>
                      </a:r>
                      <a:r>
                        <a:rPr b="1" lang="ar" sz="1500">
                          <a:solidFill>
                            <a:srgbClr val="9C254D"/>
                          </a:solidFill>
                          <a:latin typeface="Mada"/>
                          <a:ea typeface="Mada"/>
                          <a:cs typeface="Mada"/>
                          <a:sym typeface="Mada"/>
                        </a:rPr>
                        <a:t>lood culture:</a:t>
                      </a:r>
                      <a:endParaRPr b="1" sz="1500">
                        <a:solidFill>
                          <a:srgbClr val="9C254D"/>
                        </a:solidFill>
                        <a:latin typeface="Mada"/>
                        <a:ea typeface="Mada"/>
                        <a:cs typeface="Mada"/>
                        <a:sym typeface="Mada"/>
                      </a:endParaRPr>
                    </a:p>
                    <a:p>
                      <a:pPr indent="-168950" lvl="1" marL="630000" rtl="0" algn="l">
                        <a:spcBef>
                          <a:spcPts val="0"/>
                        </a:spcBef>
                        <a:spcAft>
                          <a:spcPts val="0"/>
                        </a:spcAft>
                        <a:buClr>
                          <a:srgbClr val="CC0000"/>
                        </a:buClr>
                        <a:buSzPts val="1300"/>
                        <a:buFont typeface="Mada"/>
                        <a:buAutoNum type="alphaLcParenR"/>
                      </a:pPr>
                      <a:r>
                        <a:rPr b="1" lang="ar" sz="1300">
                          <a:solidFill>
                            <a:srgbClr val="CC0000"/>
                          </a:solidFill>
                          <a:latin typeface="Mada"/>
                          <a:ea typeface="Mada"/>
                          <a:cs typeface="Mada"/>
                          <a:sym typeface="Mada"/>
                        </a:rPr>
                        <a:t>Typical organism from two separate cultures e.g. Strep, Staph, HACEK</a:t>
                      </a:r>
                      <a:endParaRPr b="1" sz="1300">
                        <a:solidFill>
                          <a:srgbClr val="CC0000"/>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b="1" lang="ar" sz="1300">
                          <a:solidFill>
                            <a:schemeClr val="dk1"/>
                          </a:solidFill>
                          <a:latin typeface="Mada"/>
                          <a:ea typeface="Mada"/>
                          <a:cs typeface="Mada"/>
                          <a:sym typeface="Mada"/>
                        </a:rPr>
                        <a:t>Persistent positive blood cultures</a:t>
                      </a:r>
                      <a:endParaRPr b="1" sz="1300">
                        <a:solidFill>
                          <a:schemeClr val="dk1"/>
                        </a:solidFill>
                        <a:latin typeface="Mada"/>
                        <a:ea typeface="Mada"/>
                        <a:cs typeface="Mada"/>
                        <a:sym typeface="Mada"/>
                      </a:endParaRPr>
                    </a:p>
                    <a:p>
                      <a:pPr indent="-240950" lvl="2" marL="1119600" rtl="0" algn="l">
                        <a:spcBef>
                          <a:spcPts val="0"/>
                        </a:spcBef>
                        <a:spcAft>
                          <a:spcPts val="0"/>
                        </a:spcAft>
                        <a:buClr>
                          <a:schemeClr val="dk1"/>
                        </a:buClr>
                        <a:buSzPts val="1300"/>
                        <a:buFont typeface="Mada"/>
                        <a:buAutoNum type="romanLcParenR"/>
                      </a:pPr>
                      <a:r>
                        <a:rPr lang="ar" sz="1300">
                          <a:solidFill>
                            <a:schemeClr val="dk1"/>
                          </a:solidFill>
                          <a:latin typeface="Mada"/>
                          <a:ea typeface="Mada"/>
                          <a:cs typeface="Mada"/>
                          <a:sym typeface="Mada"/>
                        </a:rPr>
                        <a:t>≥ 2 positive blood cultures of blood samples drawn &gt;12 hrs apart</a:t>
                      </a:r>
                      <a:endParaRPr sz="1300">
                        <a:solidFill>
                          <a:schemeClr val="dk1"/>
                        </a:solidFill>
                        <a:latin typeface="Mada"/>
                        <a:ea typeface="Mada"/>
                        <a:cs typeface="Mada"/>
                        <a:sym typeface="Mada"/>
                      </a:endParaRPr>
                    </a:p>
                    <a:p>
                      <a:pPr indent="-234600" lvl="2" marL="1119600" rtl="0" algn="l">
                        <a:spcBef>
                          <a:spcPts val="0"/>
                        </a:spcBef>
                        <a:spcAft>
                          <a:spcPts val="0"/>
                        </a:spcAft>
                        <a:buClr>
                          <a:schemeClr val="dk1"/>
                        </a:buClr>
                        <a:buSzPts val="1200"/>
                        <a:buFont typeface="Mada"/>
                        <a:buAutoNum type="romanLcParenR"/>
                      </a:pPr>
                      <a:r>
                        <a:rPr lang="ar" sz="1300">
                          <a:solidFill>
                            <a:schemeClr val="dk1"/>
                          </a:solidFill>
                          <a:latin typeface="Mada"/>
                          <a:ea typeface="Mada"/>
                          <a:cs typeface="Mada"/>
                          <a:sym typeface="Mada"/>
                        </a:rPr>
                        <a:t>All of 3 or a majority of ≥ 4 separate cultures of blood </a:t>
                      </a:r>
                      <a:r>
                        <a:rPr lang="ar" sz="1000">
                          <a:solidFill>
                            <a:schemeClr val="dk1"/>
                          </a:solidFill>
                          <a:latin typeface="Mada"/>
                          <a:ea typeface="Mada"/>
                          <a:cs typeface="Mada"/>
                          <a:sym typeface="Mada"/>
                        </a:rPr>
                        <a:t>(with 1st and last samples drawn ≥ 1h apart)</a:t>
                      </a:r>
                      <a:endParaRPr sz="1000">
                        <a:solidFill>
                          <a:schemeClr val="dk1"/>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b="1" lang="ar" sz="1300">
                          <a:solidFill>
                            <a:schemeClr val="dk1"/>
                          </a:solidFill>
                          <a:latin typeface="Mada"/>
                          <a:ea typeface="Mada"/>
                          <a:cs typeface="Mada"/>
                          <a:sym typeface="Mada"/>
                        </a:rPr>
                        <a:t>Single positive culture for coxiella burnetii or phase I IgG antibody titre &gt; 1:800</a:t>
                      </a:r>
                      <a:endParaRPr b="1" sz="1300">
                        <a:solidFill>
                          <a:schemeClr val="dk1"/>
                        </a:solidFill>
                        <a:latin typeface="Mada"/>
                        <a:ea typeface="Mada"/>
                        <a:cs typeface="Mada"/>
                        <a:sym typeface="Mada"/>
                      </a:endParaRPr>
                    </a:p>
                    <a:p>
                      <a:pPr indent="-175300" lvl="0" marL="244800" rtl="0" algn="l">
                        <a:spcBef>
                          <a:spcPts val="0"/>
                        </a:spcBef>
                        <a:spcAft>
                          <a:spcPts val="0"/>
                        </a:spcAft>
                        <a:buClr>
                          <a:srgbClr val="9C254D"/>
                        </a:buClr>
                        <a:buSzPts val="1400"/>
                        <a:buFont typeface="Mada"/>
                        <a:buAutoNum type="arabicParenR"/>
                      </a:pPr>
                      <a:r>
                        <a:rPr b="1" lang="ar" sz="1600" u="sng">
                          <a:solidFill>
                            <a:srgbClr val="6AA84F"/>
                          </a:solidFill>
                          <a:latin typeface="Mada"/>
                          <a:ea typeface="Mada"/>
                          <a:cs typeface="Mada"/>
                          <a:sym typeface="Mada"/>
                        </a:rPr>
                        <a:t>E</a:t>
                      </a:r>
                      <a:r>
                        <a:rPr b="1" lang="ar" sz="1500">
                          <a:solidFill>
                            <a:srgbClr val="9C254D"/>
                          </a:solidFill>
                          <a:latin typeface="Mada"/>
                          <a:ea typeface="Mada"/>
                          <a:cs typeface="Mada"/>
                          <a:sym typeface="Mada"/>
                        </a:rPr>
                        <a:t>ndocardial involvement:</a:t>
                      </a:r>
                      <a:r>
                        <a:rPr lang="ar" sz="1100">
                          <a:solidFill>
                            <a:srgbClr val="B7B7B7"/>
                          </a:solidFill>
                          <a:latin typeface="Mada"/>
                          <a:ea typeface="Mada"/>
                          <a:cs typeface="Mada"/>
                          <a:sym typeface="Mada"/>
                        </a:rPr>
                        <a:t> (Check definitions next page)</a:t>
                      </a:r>
                      <a:endParaRPr sz="1100">
                        <a:solidFill>
                          <a:srgbClr val="B7B7B7"/>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b="1" lang="ar" sz="1300">
                          <a:solidFill>
                            <a:srgbClr val="CC0000"/>
                          </a:solidFill>
                          <a:latin typeface="Mada"/>
                          <a:ea typeface="Mada"/>
                          <a:cs typeface="Mada"/>
                          <a:sym typeface="Mada"/>
                        </a:rPr>
                        <a:t>Positive</a:t>
                      </a:r>
                      <a:r>
                        <a:rPr b="1" lang="ar" sz="1300">
                          <a:solidFill>
                            <a:schemeClr val="dk1"/>
                          </a:solidFill>
                          <a:latin typeface="Mada"/>
                          <a:ea typeface="Mada"/>
                          <a:cs typeface="Mada"/>
                          <a:sym typeface="Mada"/>
                        </a:rPr>
                        <a:t> </a:t>
                      </a:r>
                      <a:r>
                        <a:rPr b="1" lang="ar" sz="1300">
                          <a:solidFill>
                            <a:srgbClr val="CC0000"/>
                          </a:solidFill>
                          <a:latin typeface="Mada"/>
                          <a:ea typeface="Mada"/>
                          <a:cs typeface="Mada"/>
                          <a:sym typeface="Mada"/>
                        </a:rPr>
                        <a:t>echocardiographic findings of</a:t>
                      </a:r>
                      <a:r>
                        <a:rPr b="1" lang="ar" sz="1300">
                          <a:solidFill>
                            <a:schemeClr val="dk1"/>
                          </a:solidFill>
                          <a:latin typeface="Mada"/>
                          <a:ea typeface="Mada"/>
                          <a:cs typeface="Mada"/>
                          <a:sym typeface="Mada"/>
                        </a:rPr>
                        <a:t> </a:t>
                      </a:r>
                      <a:r>
                        <a:rPr b="1" lang="ar" sz="1300">
                          <a:solidFill>
                            <a:srgbClr val="CC0000"/>
                          </a:solidFill>
                          <a:latin typeface="Mada"/>
                          <a:ea typeface="Mada"/>
                          <a:cs typeface="Mada"/>
                          <a:sym typeface="Mada"/>
                        </a:rPr>
                        <a:t>vegetations</a:t>
                      </a:r>
                      <a:r>
                        <a:rPr b="1" lang="ar" sz="1300">
                          <a:solidFill>
                            <a:schemeClr val="dk1"/>
                          </a:solidFill>
                          <a:latin typeface="Mada"/>
                          <a:ea typeface="Mada"/>
                          <a:cs typeface="Mada"/>
                          <a:sym typeface="Mada"/>
                        </a:rPr>
                        <a:t>,</a:t>
                      </a:r>
                      <a:r>
                        <a:rPr lang="ar" sz="1300">
                          <a:solidFill>
                            <a:schemeClr val="dk1"/>
                          </a:solidFill>
                          <a:latin typeface="Mada"/>
                          <a:ea typeface="Mada"/>
                          <a:cs typeface="Mada"/>
                          <a:sym typeface="Mada"/>
                        </a:rPr>
                        <a:t> Abscess , pseudoaneurysm ,intracardiac fistula , valvular perforation, aneurysm or </a:t>
                      </a:r>
                      <a:r>
                        <a:rPr b="1" lang="ar" sz="1300">
                          <a:solidFill>
                            <a:schemeClr val="dk1"/>
                          </a:solidFill>
                          <a:latin typeface="Mada"/>
                          <a:ea typeface="Mada"/>
                          <a:cs typeface="Mada"/>
                          <a:sym typeface="Mada"/>
                        </a:rPr>
                        <a:t>New partial dehiscence of prosthetic valve</a:t>
                      </a:r>
                      <a:endParaRPr b="1" sz="1300">
                        <a:solidFill>
                          <a:schemeClr val="dk1"/>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b="1" lang="ar" sz="1300">
                          <a:solidFill>
                            <a:schemeClr val="dk1"/>
                          </a:solidFill>
                          <a:latin typeface="Mada"/>
                          <a:ea typeface="Mada"/>
                          <a:cs typeface="Mada"/>
                          <a:sym typeface="Mada"/>
                        </a:rPr>
                        <a:t>Abnormal activity around the site of prosthetic valve implantation</a:t>
                      </a:r>
                      <a:r>
                        <a:rPr lang="ar" sz="1300">
                          <a:solidFill>
                            <a:schemeClr val="dk1"/>
                          </a:solidFill>
                          <a:latin typeface="Mada"/>
                          <a:ea typeface="Mada"/>
                          <a:cs typeface="Mada"/>
                          <a:sym typeface="Mada"/>
                        </a:rPr>
                        <a:t> detected by F-FDG PET/CT (only if the prosthesis was implanted for &gt;3 months) or radiolabeled leukocytes SPECT/CT.</a:t>
                      </a:r>
                      <a:endParaRPr sz="1300">
                        <a:solidFill>
                          <a:schemeClr val="dk1"/>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b="1" lang="ar" sz="1300">
                          <a:solidFill>
                            <a:schemeClr val="dk1"/>
                          </a:solidFill>
                          <a:latin typeface="Mada"/>
                          <a:ea typeface="Mada"/>
                          <a:cs typeface="Mada"/>
                          <a:sym typeface="Mada"/>
                        </a:rPr>
                        <a:t>Definite paravalvular lesion by cardiac CT</a:t>
                      </a:r>
                      <a:endParaRPr b="1" sz="1300">
                        <a:solidFill>
                          <a:schemeClr val="dk1"/>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b="1" lang="ar" sz="1300">
                          <a:solidFill>
                            <a:schemeClr val="dk1"/>
                          </a:solidFill>
                          <a:latin typeface="Mada"/>
                          <a:ea typeface="Mada"/>
                          <a:cs typeface="Mada"/>
                          <a:sym typeface="Mada"/>
                        </a:rPr>
                        <a:t>New valvular regurgitation</a:t>
                      </a:r>
                      <a:endParaRPr b="1" sz="1300">
                        <a:solidFill>
                          <a:schemeClr val="dk1"/>
                        </a:solidFill>
                        <a:latin typeface="Mada"/>
                        <a:ea typeface="Mada"/>
                        <a:cs typeface="Mada"/>
                        <a:sym typeface="Mada"/>
                      </a:endParaRPr>
                    </a:p>
                  </a:txBody>
                  <a:tcPr marT="91425" marB="91425" marR="91425" marL="91425"/>
                </a:tc>
              </a:tr>
              <a:tr h="423200">
                <a:tc>
                  <a:txBody>
                    <a:bodyPr/>
                    <a:lstStyle/>
                    <a:p>
                      <a:pPr indent="0" lvl="0" marL="0" rtl="0" algn="ctr">
                        <a:spcBef>
                          <a:spcPts val="0"/>
                        </a:spcBef>
                        <a:spcAft>
                          <a:spcPts val="0"/>
                        </a:spcAft>
                        <a:buNone/>
                      </a:pPr>
                      <a:r>
                        <a:rPr b="1" lang="ar" sz="1800">
                          <a:solidFill>
                            <a:srgbClr val="FFFFFF"/>
                          </a:solidFill>
                          <a:latin typeface="Mada"/>
                          <a:ea typeface="Mada"/>
                          <a:cs typeface="Mada"/>
                          <a:sym typeface="Mada"/>
                        </a:rPr>
                        <a:t>Minor criteria</a:t>
                      </a:r>
                      <a:endParaRPr sz="1500"/>
                    </a:p>
                  </a:txBody>
                  <a:tcPr marT="91425" marB="91425" marR="91425" marL="91425">
                    <a:solidFill>
                      <a:srgbClr val="9C254D"/>
                    </a:solidFill>
                  </a:tcPr>
                </a:tc>
              </a:tr>
              <a:tr h="3046575">
                <a:tc>
                  <a:txBody>
                    <a:bodyPr/>
                    <a:lstStyle/>
                    <a:p>
                      <a:pPr indent="-181650" lvl="0" marL="244800" rtl="0" algn="l">
                        <a:spcBef>
                          <a:spcPts val="0"/>
                        </a:spcBef>
                        <a:spcAft>
                          <a:spcPts val="0"/>
                        </a:spcAft>
                        <a:buClr>
                          <a:srgbClr val="9C254D"/>
                        </a:buClr>
                        <a:buSzPts val="1500"/>
                        <a:buFont typeface="Mada"/>
                        <a:buAutoNum type="arabicParenR"/>
                      </a:pPr>
                      <a:r>
                        <a:rPr b="1" lang="ar" sz="1600" u="sng">
                          <a:solidFill>
                            <a:srgbClr val="E69138"/>
                          </a:solidFill>
                          <a:latin typeface="Mada"/>
                          <a:ea typeface="Mada"/>
                          <a:cs typeface="Mada"/>
                          <a:sym typeface="Mada"/>
                        </a:rPr>
                        <a:t>F</a:t>
                      </a:r>
                      <a:r>
                        <a:rPr b="1" lang="ar" sz="1500">
                          <a:solidFill>
                            <a:srgbClr val="9C254D"/>
                          </a:solidFill>
                          <a:latin typeface="Mada"/>
                          <a:ea typeface="Mada"/>
                          <a:cs typeface="Mada"/>
                          <a:sym typeface="Mada"/>
                        </a:rPr>
                        <a:t>ever</a:t>
                      </a:r>
                      <a:r>
                        <a:rPr lang="ar">
                          <a:solidFill>
                            <a:schemeClr val="dk1"/>
                          </a:solidFill>
                          <a:latin typeface="Mada"/>
                          <a:ea typeface="Mada"/>
                          <a:cs typeface="Mada"/>
                          <a:sym typeface="Mada"/>
                        </a:rPr>
                        <a:t>: &gt; 38</a:t>
                      </a:r>
                      <a:r>
                        <a:rPr baseline="30000" lang="ar">
                          <a:solidFill>
                            <a:schemeClr val="dk1"/>
                          </a:solidFill>
                          <a:latin typeface="Mada"/>
                          <a:ea typeface="Mada"/>
                          <a:cs typeface="Mada"/>
                          <a:sym typeface="Mada"/>
                        </a:rPr>
                        <a:t>o</a:t>
                      </a:r>
                      <a:r>
                        <a:rPr lang="ar">
                          <a:solidFill>
                            <a:schemeClr val="dk1"/>
                          </a:solidFill>
                          <a:latin typeface="Mada"/>
                          <a:ea typeface="Mada"/>
                          <a:cs typeface="Mada"/>
                          <a:sym typeface="Mada"/>
                        </a:rPr>
                        <a:t>C</a:t>
                      </a:r>
                      <a:endParaRPr>
                        <a:solidFill>
                          <a:schemeClr val="dk1"/>
                        </a:solidFill>
                        <a:latin typeface="Mada"/>
                        <a:ea typeface="Mada"/>
                        <a:cs typeface="Mada"/>
                        <a:sym typeface="Mada"/>
                      </a:endParaRPr>
                    </a:p>
                    <a:p>
                      <a:pPr indent="-175300" lvl="0" marL="244800" rtl="0" algn="l">
                        <a:spcBef>
                          <a:spcPts val="0"/>
                        </a:spcBef>
                        <a:spcAft>
                          <a:spcPts val="0"/>
                        </a:spcAft>
                        <a:buClr>
                          <a:srgbClr val="9C254D"/>
                        </a:buClr>
                        <a:buSzPts val="1400"/>
                        <a:buFont typeface="Mada"/>
                        <a:buAutoNum type="arabicParenR"/>
                      </a:pPr>
                      <a:r>
                        <a:rPr b="1" lang="ar" sz="1600" u="sng">
                          <a:solidFill>
                            <a:srgbClr val="FFD966"/>
                          </a:solidFill>
                          <a:latin typeface="Mada"/>
                          <a:ea typeface="Mada"/>
                          <a:cs typeface="Mada"/>
                          <a:sym typeface="Mada"/>
                        </a:rPr>
                        <a:t>E</a:t>
                      </a:r>
                      <a:r>
                        <a:rPr b="1" lang="ar" sz="1500">
                          <a:solidFill>
                            <a:srgbClr val="9C254D"/>
                          </a:solidFill>
                          <a:latin typeface="Mada"/>
                          <a:ea typeface="Mada"/>
                          <a:cs typeface="Mada"/>
                          <a:sym typeface="Mada"/>
                        </a:rPr>
                        <a:t>cho findings</a:t>
                      </a:r>
                      <a:r>
                        <a:rPr lang="ar" sz="1300">
                          <a:solidFill>
                            <a:schemeClr val="dk1"/>
                          </a:solidFill>
                          <a:latin typeface="Mada"/>
                          <a:ea typeface="Mada"/>
                          <a:cs typeface="Mada"/>
                          <a:sym typeface="Mada"/>
                        </a:rPr>
                        <a:t>: Any finding not involved in the major criteria </a:t>
                      </a:r>
                      <a:r>
                        <a:rPr lang="ar" sz="1300">
                          <a:solidFill>
                            <a:srgbClr val="999999"/>
                          </a:solidFill>
                          <a:latin typeface="Mada"/>
                          <a:ea typeface="Mada"/>
                          <a:cs typeface="Mada"/>
                          <a:sym typeface="Mada"/>
                        </a:rPr>
                        <a:t>e.g. calcification</a:t>
                      </a:r>
                      <a:endParaRPr sz="1300">
                        <a:solidFill>
                          <a:srgbClr val="999999"/>
                        </a:solidFill>
                        <a:latin typeface="Mada"/>
                        <a:ea typeface="Mada"/>
                        <a:cs typeface="Mada"/>
                        <a:sym typeface="Mada"/>
                      </a:endParaRPr>
                    </a:p>
                    <a:p>
                      <a:pPr indent="-175300" lvl="0" marL="244800" rtl="0" algn="l">
                        <a:spcBef>
                          <a:spcPts val="0"/>
                        </a:spcBef>
                        <a:spcAft>
                          <a:spcPts val="0"/>
                        </a:spcAft>
                        <a:buClr>
                          <a:srgbClr val="9C254D"/>
                        </a:buClr>
                        <a:buSzPts val="1400"/>
                        <a:buFont typeface="Mada"/>
                        <a:buAutoNum type="arabicParenR"/>
                      </a:pPr>
                      <a:r>
                        <a:rPr b="1" lang="ar" sz="1600" u="sng">
                          <a:solidFill>
                            <a:srgbClr val="FF00FF"/>
                          </a:solidFill>
                          <a:latin typeface="Mada"/>
                          <a:ea typeface="Mada"/>
                          <a:cs typeface="Mada"/>
                          <a:sym typeface="Mada"/>
                        </a:rPr>
                        <a:t>V</a:t>
                      </a:r>
                      <a:r>
                        <a:rPr b="1" lang="ar" sz="1500">
                          <a:solidFill>
                            <a:srgbClr val="9C254D"/>
                          </a:solidFill>
                          <a:latin typeface="Mada"/>
                          <a:ea typeface="Mada"/>
                          <a:cs typeface="Mada"/>
                          <a:sym typeface="Mada"/>
                        </a:rPr>
                        <a:t>ascular phenomena</a:t>
                      </a:r>
                      <a:r>
                        <a:rPr lang="ar" sz="1300">
                          <a:solidFill>
                            <a:schemeClr val="dk1"/>
                          </a:solidFill>
                          <a:latin typeface="Mada"/>
                          <a:ea typeface="Mada"/>
                          <a:cs typeface="Mada"/>
                          <a:sym typeface="Mada"/>
                        </a:rPr>
                        <a:t> </a:t>
                      </a:r>
                      <a:r>
                        <a:rPr b="1" lang="ar" sz="1300">
                          <a:solidFill>
                            <a:schemeClr val="dk1"/>
                          </a:solidFill>
                          <a:latin typeface="Mada"/>
                          <a:ea typeface="Mada"/>
                          <a:cs typeface="Mada"/>
                          <a:sym typeface="Mada"/>
                        </a:rPr>
                        <a:t>(Including these detected only by imaging):</a:t>
                      </a:r>
                      <a:endParaRPr b="1" sz="1300">
                        <a:solidFill>
                          <a:schemeClr val="dk1"/>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lang="ar" sz="1300">
                          <a:solidFill>
                            <a:schemeClr val="dk1"/>
                          </a:solidFill>
                          <a:latin typeface="Mada"/>
                          <a:ea typeface="Mada"/>
                          <a:cs typeface="Mada"/>
                          <a:sym typeface="Mada"/>
                        </a:rPr>
                        <a:t>Major arterial emboli , septic pulmonary infarcts , infectious (mycotic) aneurysm , intracranial hemorrhage , conjunctival hemorrhage and janeway’s lesions.</a:t>
                      </a:r>
                      <a:endParaRPr sz="1300">
                        <a:solidFill>
                          <a:schemeClr val="dk1"/>
                        </a:solidFill>
                        <a:latin typeface="Mada"/>
                        <a:ea typeface="Mada"/>
                        <a:cs typeface="Mada"/>
                        <a:sym typeface="Mada"/>
                      </a:endParaRPr>
                    </a:p>
                    <a:p>
                      <a:pPr indent="-175300" lvl="0" marL="244800" rtl="0" algn="l">
                        <a:spcBef>
                          <a:spcPts val="0"/>
                        </a:spcBef>
                        <a:spcAft>
                          <a:spcPts val="0"/>
                        </a:spcAft>
                        <a:buClr>
                          <a:srgbClr val="9C254D"/>
                        </a:buClr>
                        <a:buSzPts val="1400"/>
                        <a:buFont typeface="Mada"/>
                        <a:buAutoNum type="arabicParenR"/>
                      </a:pPr>
                      <a:r>
                        <a:rPr b="1" lang="ar" sz="1600" u="sng">
                          <a:solidFill>
                            <a:srgbClr val="FFD966"/>
                          </a:solidFill>
                          <a:latin typeface="Mada"/>
                          <a:ea typeface="Mada"/>
                          <a:cs typeface="Mada"/>
                          <a:sym typeface="Mada"/>
                        </a:rPr>
                        <a:t>E</a:t>
                      </a:r>
                      <a:r>
                        <a:rPr b="1" lang="ar" sz="1500">
                          <a:solidFill>
                            <a:srgbClr val="9C254D"/>
                          </a:solidFill>
                          <a:latin typeface="Mada"/>
                          <a:ea typeface="Mada"/>
                          <a:cs typeface="Mada"/>
                          <a:sym typeface="Mada"/>
                        </a:rPr>
                        <a:t>vidence from microbiology:</a:t>
                      </a:r>
                      <a:endParaRPr sz="1300">
                        <a:solidFill>
                          <a:schemeClr val="dk1"/>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lang="ar" sz="1300">
                          <a:solidFill>
                            <a:schemeClr val="dk1"/>
                          </a:solidFill>
                          <a:latin typeface="Mada"/>
                          <a:ea typeface="Mada"/>
                          <a:cs typeface="Mada"/>
                          <a:sym typeface="Mada"/>
                        </a:rPr>
                        <a:t>Positive blood culture but does not meet a major criterion as noted above or serological evidence of active infection with organism consistent with IE. </a:t>
                      </a:r>
                      <a:endParaRPr sz="1300">
                        <a:solidFill>
                          <a:schemeClr val="dk1"/>
                        </a:solidFill>
                        <a:latin typeface="Mada"/>
                        <a:ea typeface="Mada"/>
                        <a:cs typeface="Mada"/>
                        <a:sym typeface="Mada"/>
                      </a:endParaRPr>
                    </a:p>
                    <a:p>
                      <a:pPr indent="-175300" lvl="0" marL="244800" rtl="0" algn="l">
                        <a:spcBef>
                          <a:spcPts val="0"/>
                        </a:spcBef>
                        <a:spcAft>
                          <a:spcPts val="0"/>
                        </a:spcAft>
                        <a:buClr>
                          <a:srgbClr val="9C254D"/>
                        </a:buClr>
                        <a:buSzPts val="1400"/>
                        <a:buFont typeface="Mada"/>
                        <a:buAutoNum type="arabicParenR"/>
                      </a:pPr>
                      <a:r>
                        <a:rPr b="1" lang="ar" sz="1600" u="sng">
                          <a:solidFill>
                            <a:srgbClr val="9E9E9E"/>
                          </a:solidFill>
                          <a:latin typeface="Mada"/>
                          <a:ea typeface="Mada"/>
                          <a:cs typeface="Mada"/>
                          <a:sym typeface="Mada"/>
                        </a:rPr>
                        <a:t>R</a:t>
                      </a:r>
                      <a:r>
                        <a:rPr b="1" lang="ar" sz="1500">
                          <a:solidFill>
                            <a:srgbClr val="9C254D"/>
                          </a:solidFill>
                          <a:latin typeface="Mada"/>
                          <a:ea typeface="Mada"/>
                          <a:cs typeface="Mada"/>
                          <a:sym typeface="Mada"/>
                        </a:rPr>
                        <a:t>isk factors and predisposition:</a:t>
                      </a:r>
                      <a:endParaRPr sz="1300">
                        <a:solidFill>
                          <a:schemeClr val="dk1"/>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lang="ar" sz="1300">
                          <a:solidFill>
                            <a:schemeClr val="dk1"/>
                          </a:solidFill>
                          <a:latin typeface="Mada"/>
                          <a:ea typeface="Mada"/>
                          <a:cs typeface="Mada"/>
                          <a:sym typeface="Mada"/>
                        </a:rPr>
                        <a:t>Such as heart conditions </a:t>
                      </a:r>
                      <a:r>
                        <a:rPr lang="ar" sz="1300">
                          <a:solidFill>
                            <a:srgbClr val="6AA84F"/>
                          </a:solidFill>
                          <a:latin typeface="Mada"/>
                          <a:ea typeface="Mada"/>
                          <a:cs typeface="Mada"/>
                          <a:sym typeface="Mada"/>
                        </a:rPr>
                        <a:t>(e.g. VHD</a:t>
                      </a:r>
                      <a:r>
                        <a:rPr lang="ar" sz="1300">
                          <a:solidFill>
                            <a:srgbClr val="1C4588"/>
                          </a:solidFill>
                          <a:latin typeface="Mada"/>
                          <a:ea typeface="Mada"/>
                          <a:cs typeface="Mada"/>
                          <a:sym typeface="Mada"/>
                        </a:rPr>
                        <a:t>, prosthetic valve, previous IE)</a:t>
                      </a:r>
                      <a:r>
                        <a:rPr lang="ar" sz="1300">
                          <a:solidFill>
                            <a:schemeClr val="dk1"/>
                          </a:solidFill>
                          <a:latin typeface="Mada"/>
                          <a:ea typeface="Mada"/>
                          <a:cs typeface="Mada"/>
                          <a:sym typeface="Mada"/>
                        </a:rPr>
                        <a:t> or IV drug users</a:t>
                      </a:r>
                      <a:endParaRPr sz="1300">
                        <a:solidFill>
                          <a:schemeClr val="dk1"/>
                        </a:solidFill>
                        <a:latin typeface="Mada"/>
                        <a:ea typeface="Mada"/>
                        <a:cs typeface="Mada"/>
                        <a:sym typeface="Mada"/>
                      </a:endParaRPr>
                    </a:p>
                    <a:p>
                      <a:pPr indent="-175300" lvl="0" marL="244800" rtl="0" algn="l">
                        <a:spcBef>
                          <a:spcPts val="0"/>
                        </a:spcBef>
                        <a:spcAft>
                          <a:spcPts val="0"/>
                        </a:spcAft>
                        <a:buClr>
                          <a:srgbClr val="9C254D"/>
                        </a:buClr>
                        <a:buSzPts val="1400"/>
                        <a:buFont typeface="Mada"/>
                        <a:buAutoNum type="arabicParenR"/>
                      </a:pPr>
                      <a:r>
                        <a:rPr b="1" lang="ar" sz="1600" u="sng">
                          <a:solidFill>
                            <a:srgbClr val="1155CC"/>
                          </a:solidFill>
                          <a:latin typeface="Mada"/>
                          <a:ea typeface="Mada"/>
                          <a:cs typeface="Mada"/>
                          <a:sym typeface="Mada"/>
                        </a:rPr>
                        <a:t>I</a:t>
                      </a:r>
                      <a:r>
                        <a:rPr b="1" lang="ar" sz="1500">
                          <a:solidFill>
                            <a:srgbClr val="9C254D"/>
                          </a:solidFill>
                          <a:latin typeface="Mada"/>
                          <a:ea typeface="Mada"/>
                          <a:cs typeface="Mada"/>
                          <a:sym typeface="Mada"/>
                        </a:rPr>
                        <a:t>mmunological phenomena:</a:t>
                      </a:r>
                      <a:endParaRPr sz="1300">
                        <a:solidFill>
                          <a:schemeClr val="dk1"/>
                        </a:solidFill>
                        <a:latin typeface="Mada"/>
                        <a:ea typeface="Mada"/>
                        <a:cs typeface="Mada"/>
                        <a:sym typeface="Mada"/>
                      </a:endParaRPr>
                    </a:p>
                    <a:p>
                      <a:pPr indent="-168950" lvl="1" marL="630000" rtl="0" algn="l">
                        <a:spcBef>
                          <a:spcPts val="0"/>
                        </a:spcBef>
                        <a:spcAft>
                          <a:spcPts val="0"/>
                        </a:spcAft>
                        <a:buClr>
                          <a:schemeClr val="dk1"/>
                        </a:buClr>
                        <a:buSzPts val="1300"/>
                        <a:buFont typeface="Mada"/>
                        <a:buAutoNum type="alphaLcParenR"/>
                      </a:pPr>
                      <a:r>
                        <a:rPr lang="ar" sz="1300">
                          <a:solidFill>
                            <a:schemeClr val="dk1"/>
                          </a:solidFill>
                          <a:latin typeface="Mada"/>
                          <a:ea typeface="Mada"/>
                          <a:cs typeface="Mada"/>
                          <a:sym typeface="Mada"/>
                        </a:rPr>
                        <a:t>Glomerulonephritis , osler’s nodes , Roth’s spots and Rheumatoid factor</a:t>
                      </a:r>
                      <a:endParaRPr sz="1500"/>
                    </a:p>
                  </a:txBody>
                  <a:tcPr marT="91425" marB="91425" marR="91425" marL="91425"/>
                </a:tc>
              </a:tr>
            </a:tbl>
          </a:graphicData>
        </a:graphic>
      </p:graphicFrame>
      <p:sp>
        <p:nvSpPr>
          <p:cNvPr id="254" name="Google Shape;254;p28"/>
          <p:cNvSpPr txBox="1"/>
          <p:nvPr/>
        </p:nvSpPr>
        <p:spPr>
          <a:xfrm>
            <a:off x="2833925" y="916525"/>
            <a:ext cx="1290000" cy="4506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1500" u="sng">
                <a:solidFill>
                  <a:srgbClr val="FF0000"/>
                </a:solidFill>
                <a:latin typeface="Mada Black"/>
                <a:ea typeface="Mada Black"/>
                <a:cs typeface="Mada Black"/>
                <a:sym typeface="Mada Black"/>
              </a:rPr>
              <a:t>B</a:t>
            </a:r>
            <a:r>
              <a:rPr lang="ar" sz="1500" u="sng">
                <a:solidFill>
                  <a:srgbClr val="6AA84F"/>
                </a:solidFill>
                <a:latin typeface="Mada Black"/>
                <a:ea typeface="Mada Black"/>
                <a:cs typeface="Mada Black"/>
                <a:sym typeface="Mada Black"/>
              </a:rPr>
              <a:t>E</a:t>
            </a:r>
            <a:r>
              <a:rPr lang="ar" sz="1500" u="sng">
                <a:latin typeface="Mada Black"/>
                <a:ea typeface="Mada Black"/>
                <a:cs typeface="Mada Black"/>
                <a:sym typeface="Mada Black"/>
              </a:rPr>
              <a:t> </a:t>
            </a:r>
            <a:r>
              <a:rPr lang="ar" sz="1500" u="sng">
                <a:solidFill>
                  <a:srgbClr val="E69138"/>
                </a:solidFill>
                <a:latin typeface="Mada Black"/>
                <a:ea typeface="Mada Black"/>
                <a:cs typeface="Mada Black"/>
                <a:sym typeface="Mada Black"/>
              </a:rPr>
              <a:t>F</a:t>
            </a:r>
            <a:r>
              <a:rPr lang="ar" sz="1500" u="sng">
                <a:solidFill>
                  <a:srgbClr val="FFD966"/>
                </a:solidFill>
                <a:latin typeface="Mada Black"/>
                <a:ea typeface="Mada Black"/>
                <a:cs typeface="Mada Black"/>
                <a:sym typeface="Mada Black"/>
              </a:rPr>
              <a:t>E</a:t>
            </a:r>
            <a:r>
              <a:rPr lang="ar" sz="1500" u="sng">
                <a:solidFill>
                  <a:srgbClr val="FF00FF"/>
                </a:solidFill>
                <a:latin typeface="Mada Black"/>
                <a:ea typeface="Mada Black"/>
                <a:cs typeface="Mada Black"/>
                <a:sym typeface="Mada Black"/>
              </a:rPr>
              <a:t>V</a:t>
            </a:r>
            <a:r>
              <a:rPr lang="ar" sz="1500" u="sng">
                <a:solidFill>
                  <a:srgbClr val="FFD966"/>
                </a:solidFill>
                <a:latin typeface="Mada Black"/>
                <a:ea typeface="Mada Black"/>
                <a:cs typeface="Mada Black"/>
                <a:sym typeface="Mada Black"/>
              </a:rPr>
              <a:t>E</a:t>
            </a:r>
            <a:r>
              <a:rPr lang="ar" sz="1500" u="sng">
                <a:solidFill>
                  <a:srgbClr val="9E9E9E"/>
                </a:solidFill>
                <a:latin typeface="Mada Black"/>
                <a:ea typeface="Mada Black"/>
                <a:cs typeface="Mada Black"/>
                <a:sym typeface="Mada Black"/>
              </a:rPr>
              <a:t>R</a:t>
            </a:r>
            <a:r>
              <a:rPr b="1" lang="ar" sz="1500" u="sng">
                <a:solidFill>
                  <a:srgbClr val="1155CC"/>
                </a:solidFill>
                <a:latin typeface="Mada"/>
                <a:ea typeface="Mada"/>
                <a:cs typeface="Mada"/>
                <a:sym typeface="Mada"/>
              </a:rPr>
              <a:t> I</a:t>
            </a:r>
            <a:endParaRPr sz="1500" u="sng">
              <a:solidFill>
                <a:srgbClr val="9E9E9E"/>
              </a:solidFill>
              <a:latin typeface="Mada Black"/>
              <a:ea typeface="Mada Black"/>
              <a:cs typeface="Mada Black"/>
              <a:sym typeface="Mada Black"/>
            </a:endParaRPr>
          </a:p>
        </p:txBody>
      </p:sp>
      <p:cxnSp>
        <p:nvCxnSpPr>
          <p:cNvPr id="255" name="Google Shape;255;p28"/>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sp>
        <p:nvSpPr>
          <p:cNvPr id="256" name="Google Shape;256;p28"/>
          <p:cNvSpPr/>
          <p:nvPr/>
        </p:nvSpPr>
        <p:spPr>
          <a:xfrm>
            <a:off x="2762100" y="1672075"/>
            <a:ext cx="271500" cy="2286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62" name="Google Shape;262;p29"/>
          <p:cNvSpPr txBox="1"/>
          <p:nvPr/>
        </p:nvSpPr>
        <p:spPr>
          <a:xfrm>
            <a:off x="1485900" y="49250"/>
            <a:ext cx="45882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Diagnostic criteria of IE cont’</a:t>
            </a:r>
            <a:endParaRPr>
              <a:latin typeface="Mada Black"/>
              <a:ea typeface="Mada Black"/>
              <a:cs typeface="Mada Black"/>
              <a:sym typeface="Mada Black"/>
            </a:endParaRPr>
          </a:p>
        </p:txBody>
      </p:sp>
      <p:sp>
        <p:nvSpPr>
          <p:cNvPr id="263" name="Google Shape;263;p29"/>
          <p:cNvSpPr txBox="1"/>
          <p:nvPr/>
        </p:nvSpPr>
        <p:spPr>
          <a:xfrm>
            <a:off x="253350" y="840325"/>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Duke criteria </a:t>
            </a:r>
            <a:endParaRPr b="1" sz="2200">
              <a:highlight>
                <a:srgbClr val="F5E9ED"/>
              </a:highlight>
              <a:latin typeface="Mada"/>
              <a:ea typeface="Mada"/>
              <a:cs typeface="Mada"/>
              <a:sym typeface="Mada"/>
            </a:endParaRPr>
          </a:p>
        </p:txBody>
      </p:sp>
      <p:sp>
        <p:nvSpPr>
          <p:cNvPr id="264" name="Google Shape;264;p29"/>
          <p:cNvSpPr txBox="1"/>
          <p:nvPr/>
        </p:nvSpPr>
        <p:spPr>
          <a:xfrm>
            <a:off x="253350" y="1362075"/>
            <a:ext cx="6939900" cy="2256600"/>
          </a:xfrm>
          <a:prstGeom prst="rect">
            <a:avLst/>
          </a:prstGeom>
          <a:noFill/>
          <a:ln cap="flat" cmpd="sng" w="9525">
            <a:solidFill>
              <a:srgbClr val="9C254D"/>
            </a:solidFill>
            <a:prstDash val="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9C254D"/>
              </a:buClr>
              <a:buSzPts val="1400"/>
              <a:buFont typeface="Mada"/>
              <a:buChar char="●"/>
            </a:pPr>
            <a:r>
              <a:rPr b="1" lang="ar">
                <a:solidFill>
                  <a:srgbClr val="9C254D"/>
                </a:solidFill>
                <a:latin typeface="Mada"/>
                <a:ea typeface="Mada"/>
                <a:cs typeface="Mada"/>
                <a:sym typeface="Mada"/>
              </a:rPr>
              <a:t>Definitive IE: </a:t>
            </a:r>
            <a:r>
              <a:rPr lang="ar" sz="1200">
                <a:solidFill>
                  <a:srgbClr val="6AA84F"/>
                </a:solidFill>
                <a:latin typeface="Mada"/>
                <a:ea typeface="Mada"/>
                <a:cs typeface="Mada"/>
                <a:sym typeface="Mada"/>
              </a:rPr>
              <a:t>(Begin treatment right away)</a:t>
            </a:r>
            <a:endParaRPr b="1">
              <a:solidFill>
                <a:srgbClr val="9C254D"/>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Clinical criteria: </a:t>
            </a:r>
            <a:r>
              <a:rPr lang="ar" sz="1200">
                <a:solidFill>
                  <a:srgbClr val="CC0000"/>
                </a:solidFill>
                <a:latin typeface="Mada"/>
                <a:ea typeface="Mada"/>
                <a:cs typeface="Mada"/>
                <a:sym typeface="Mada"/>
              </a:rPr>
              <a:t>Patients with 2 major, </a:t>
            </a:r>
            <a:r>
              <a:rPr b="1" lang="ar" sz="1200" u="sng">
                <a:solidFill>
                  <a:srgbClr val="CC0000"/>
                </a:solidFill>
                <a:latin typeface="Mada"/>
                <a:ea typeface="Mada"/>
                <a:cs typeface="Mada"/>
                <a:sym typeface="Mada"/>
              </a:rPr>
              <a:t>OR</a:t>
            </a:r>
            <a:r>
              <a:rPr lang="ar" sz="1200">
                <a:solidFill>
                  <a:srgbClr val="CC0000"/>
                </a:solidFill>
                <a:latin typeface="Mada"/>
                <a:ea typeface="Mada"/>
                <a:cs typeface="Mada"/>
                <a:sym typeface="Mada"/>
              </a:rPr>
              <a:t> 1 major and 3 minor, </a:t>
            </a:r>
            <a:r>
              <a:rPr b="1" lang="ar" sz="1200" u="sng">
                <a:solidFill>
                  <a:srgbClr val="CC0000"/>
                </a:solidFill>
                <a:latin typeface="Mada"/>
                <a:ea typeface="Mada"/>
                <a:cs typeface="Mada"/>
                <a:sym typeface="Mada"/>
              </a:rPr>
              <a:t>OR</a:t>
            </a:r>
            <a:r>
              <a:rPr lang="ar" sz="1200">
                <a:solidFill>
                  <a:srgbClr val="CC0000"/>
                </a:solidFill>
                <a:latin typeface="Mada"/>
                <a:ea typeface="Mada"/>
                <a:cs typeface="Mada"/>
                <a:sym typeface="Mada"/>
              </a:rPr>
              <a:t> 5 minor.</a:t>
            </a:r>
            <a:endParaRPr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Pathologic criteria: </a:t>
            </a:r>
            <a:r>
              <a:rPr lang="ar" sz="1200">
                <a:solidFill>
                  <a:schemeClr val="dk1"/>
                </a:solidFill>
                <a:latin typeface="Mada"/>
                <a:ea typeface="Mada"/>
                <a:cs typeface="Mada"/>
                <a:sym typeface="Mada"/>
              </a:rPr>
              <a:t>Microorganisms or pathologic lesions: demonstrated by culture or histology in a vegetation, or in a vegetation that has embolized, or in an intracardiac abscess</a:t>
            </a:r>
            <a:endParaRPr sz="1200">
              <a:solidFill>
                <a:schemeClr val="dk1"/>
              </a:solidFill>
              <a:latin typeface="Mada"/>
              <a:ea typeface="Mada"/>
              <a:cs typeface="Mada"/>
              <a:sym typeface="Mada"/>
            </a:endParaRPr>
          </a:p>
          <a:p>
            <a:pPr indent="-317500" lvl="0" marL="457200" rtl="0" algn="l">
              <a:spcBef>
                <a:spcPts val="0"/>
              </a:spcBef>
              <a:spcAft>
                <a:spcPts val="0"/>
              </a:spcAft>
              <a:buClr>
                <a:srgbClr val="9C254D"/>
              </a:buClr>
              <a:buSzPts val="1400"/>
              <a:buFont typeface="Mada"/>
              <a:buChar char="●"/>
            </a:pPr>
            <a:r>
              <a:rPr b="1" lang="ar">
                <a:solidFill>
                  <a:srgbClr val="9C254D"/>
                </a:solidFill>
                <a:latin typeface="Mada"/>
                <a:ea typeface="Mada"/>
                <a:cs typeface="Mada"/>
                <a:sym typeface="Mada"/>
              </a:rPr>
              <a:t>Possible IE: </a:t>
            </a:r>
            <a:r>
              <a:rPr lang="ar" sz="1200">
                <a:solidFill>
                  <a:srgbClr val="6AA84F"/>
                </a:solidFill>
                <a:latin typeface="Mada"/>
                <a:ea typeface="Mada"/>
                <a:cs typeface="Mada"/>
                <a:sym typeface="Mada"/>
              </a:rPr>
              <a:t>(Requires further tests)</a:t>
            </a:r>
            <a:endParaRPr sz="900">
              <a:solidFill>
                <a:srgbClr val="6AA84F"/>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Clinical criteria:</a:t>
            </a:r>
            <a:r>
              <a:rPr lang="ar" sz="1200">
                <a:solidFill>
                  <a:srgbClr val="CC0000"/>
                </a:solidFill>
                <a:latin typeface="Mada"/>
                <a:ea typeface="Mada"/>
                <a:cs typeface="Mada"/>
                <a:sym typeface="Mada"/>
              </a:rPr>
              <a:t> Patients with 1 major and 1 minor, </a:t>
            </a:r>
            <a:r>
              <a:rPr b="1" lang="ar" sz="1200" u="sng">
                <a:solidFill>
                  <a:srgbClr val="CC0000"/>
                </a:solidFill>
                <a:latin typeface="Mada"/>
                <a:ea typeface="Mada"/>
                <a:cs typeface="Mada"/>
                <a:sym typeface="Mada"/>
              </a:rPr>
              <a:t>OR</a:t>
            </a:r>
            <a:r>
              <a:rPr lang="ar" sz="1200">
                <a:solidFill>
                  <a:srgbClr val="CC0000"/>
                </a:solidFill>
                <a:latin typeface="Mada"/>
                <a:ea typeface="Mada"/>
                <a:cs typeface="Mada"/>
                <a:sym typeface="Mada"/>
              </a:rPr>
              <a:t> 3 minor.</a:t>
            </a:r>
            <a:endParaRPr sz="1200">
              <a:solidFill>
                <a:srgbClr val="CC0000"/>
              </a:solidFill>
              <a:latin typeface="Mada"/>
              <a:ea typeface="Mada"/>
              <a:cs typeface="Mada"/>
              <a:sym typeface="Mada"/>
            </a:endParaRPr>
          </a:p>
          <a:p>
            <a:pPr indent="-317500" lvl="0" marL="457200" rtl="0" algn="l">
              <a:spcBef>
                <a:spcPts val="0"/>
              </a:spcBef>
              <a:spcAft>
                <a:spcPts val="0"/>
              </a:spcAft>
              <a:buClr>
                <a:srgbClr val="9C254D"/>
              </a:buClr>
              <a:buSzPts val="1400"/>
              <a:buFont typeface="Mada"/>
              <a:buChar char="●"/>
            </a:pPr>
            <a:r>
              <a:rPr b="1" lang="ar">
                <a:solidFill>
                  <a:srgbClr val="9C254D"/>
                </a:solidFill>
                <a:latin typeface="Mada"/>
                <a:ea typeface="Mada"/>
                <a:cs typeface="Mada"/>
                <a:sym typeface="Mada"/>
              </a:rPr>
              <a:t>Rejected IE: </a:t>
            </a:r>
            <a:endParaRPr b="1">
              <a:solidFill>
                <a:srgbClr val="9C254D"/>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Firm alternate Diagnosis for manifestation of IE</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Resolution of manifestations of IE, with antibiotic therapy for ≤ 4 days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No pathologic evidence of IE at surgery or autopsy, after antibiotic </a:t>
            </a:r>
            <a:endParaRPr sz="1200">
              <a:solidFill>
                <a:schemeClr val="dk1"/>
              </a:solidFill>
              <a:latin typeface="Mada"/>
              <a:ea typeface="Mada"/>
              <a:cs typeface="Mada"/>
              <a:sym typeface="Mada"/>
            </a:endParaRPr>
          </a:p>
          <a:p>
            <a:pPr indent="0" lvl="0" marL="914400" rtl="0" algn="l">
              <a:spcBef>
                <a:spcPts val="0"/>
              </a:spcBef>
              <a:spcAft>
                <a:spcPts val="0"/>
              </a:spcAft>
              <a:buNone/>
            </a:pPr>
            <a:r>
              <a:rPr lang="ar" sz="1200">
                <a:solidFill>
                  <a:schemeClr val="dk1"/>
                </a:solidFill>
                <a:latin typeface="Mada"/>
                <a:ea typeface="Mada"/>
                <a:cs typeface="Mada"/>
                <a:sym typeface="Mada"/>
              </a:rPr>
              <a:t>therapy for ≤ 4 days) </a:t>
            </a:r>
            <a:endParaRPr sz="1200">
              <a:solidFill>
                <a:schemeClr val="dk1"/>
              </a:solidFill>
              <a:latin typeface="Mada"/>
              <a:ea typeface="Mada"/>
              <a:cs typeface="Mada"/>
              <a:sym typeface="Mada"/>
            </a:endParaRPr>
          </a:p>
        </p:txBody>
      </p:sp>
      <p:cxnSp>
        <p:nvCxnSpPr>
          <p:cNvPr id="265" name="Google Shape;265;p29"/>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pic>
        <p:nvPicPr>
          <p:cNvPr id="266" name="Google Shape;266;p29"/>
          <p:cNvPicPr preferRelativeResize="0"/>
          <p:nvPr/>
        </p:nvPicPr>
        <p:blipFill>
          <a:blip r:embed="rId3">
            <a:alphaModFix/>
          </a:blip>
          <a:stretch>
            <a:fillRect/>
          </a:stretch>
        </p:blipFill>
        <p:spPr>
          <a:xfrm>
            <a:off x="5749250" y="2235310"/>
            <a:ext cx="1404024" cy="1220209"/>
          </a:xfrm>
          <a:prstGeom prst="rect">
            <a:avLst/>
          </a:prstGeom>
          <a:noFill/>
          <a:ln>
            <a:noFill/>
          </a:ln>
        </p:spPr>
      </p:pic>
      <p:sp>
        <p:nvSpPr>
          <p:cNvPr id="267" name="Google Shape;267;p29"/>
          <p:cNvSpPr/>
          <p:nvPr/>
        </p:nvSpPr>
        <p:spPr>
          <a:xfrm>
            <a:off x="399900" y="1462525"/>
            <a:ext cx="271500" cy="2286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9"/>
          <p:cNvSpPr txBox="1"/>
          <p:nvPr/>
        </p:nvSpPr>
        <p:spPr>
          <a:xfrm>
            <a:off x="253350" y="3707350"/>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6D9EEB"/>
              </a:buClr>
              <a:buSzPts val="2200"/>
              <a:buFont typeface="Mada"/>
              <a:buChar char="◄"/>
            </a:pPr>
            <a:r>
              <a:rPr b="1" lang="ar" sz="2200">
                <a:solidFill>
                  <a:srgbClr val="6D9EEB"/>
                </a:solidFill>
                <a:highlight>
                  <a:srgbClr val="F5E9ED"/>
                </a:highlight>
                <a:latin typeface="Mada"/>
                <a:ea typeface="Mada"/>
                <a:cs typeface="Mada"/>
                <a:sym typeface="Mada"/>
              </a:rPr>
              <a:t>Anatomic and echographic </a:t>
            </a:r>
            <a:r>
              <a:rPr b="1" lang="ar" sz="2200">
                <a:solidFill>
                  <a:srgbClr val="6D9EEB"/>
                </a:solidFill>
                <a:highlight>
                  <a:srgbClr val="F5E9ED"/>
                </a:highlight>
                <a:latin typeface="Mada"/>
                <a:ea typeface="Mada"/>
                <a:cs typeface="Mada"/>
                <a:sym typeface="Mada"/>
              </a:rPr>
              <a:t>definitions</a:t>
            </a:r>
            <a:r>
              <a:rPr b="1" lang="ar" sz="2200">
                <a:highlight>
                  <a:srgbClr val="F5E9ED"/>
                </a:highlight>
                <a:latin typeface="Mada"/>
                <a:ea typeface="Mada"/>
                <a:cs typeface="Mada"/>
                <a:sym typeface="Mada"/>
              </a:rPr>
              <a:t> </a:t>
            </a:r>
            <a:endParaRPr b="1" sz="2200">
              <a:highlight>
                <a:srgbClr val="F5E9ED"/>
              </a:highlight>
              <a:latin typeface="Mada"/>
              <a:ea typeface="Mada"/>
              <a:cs typeface="Mada"/>
              <a:sym typeface="Mada"/>
            </a:endParaRPr>
          </a:p>
        </p:txBody>
      </p:sp>
      <p:graphicFrame>
        <p:nvGraphicFramePr>
          <p:cNvPr id="269" name="Google Shape;269;p29"/>
          <p:cNvGraphicFramePr/>
          <p:nvPr/>
        </p:nvGraphicFramePr>
        <p:xfrm>
          <a:off x="253325" y="4234150"/>
          <a:ext cx="3000000" cy="3000000"/>
        </p:xfrm>
        <a:graphic>
          <a:graphicData uri="http://schemas.openxmlformats.org/drawingml/2006/table">
            <a:tbl>
              <a:tblPr>
                <a:noFill/>
                <a:tableStyleId>{121ACFA2-4097-4B6F-8C34-C8E1E550DA42}</a:tableStyleId>
              </a:tblPr>
              <a:tblGrid>
                <a:gridCol w="1913250"/>
                <a:gridCol w="2332350"/>
                <a:gridCol w="2694300"/>
              </a:tblGrid>
              <a:tr h="2966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Pathology</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Surgery/necropsy</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Echocardiography</a:t>
                      </a:r>
                      <a:endParaRPr b="1" sz="1300">
                        <a:solidFill>
                          <a:srgbClr val="FFFFFF"/>
                        </a:solidFill>
                        <a:latin typeface="Mada"/>
                        <a:ea typeface="Mada"/>
                        <a:cs typeface="Mada"/>
                        <a:sym typeface="Mada"/>
                      </a:endParaRPr>
                    </a:p>
                  </a:txBody>
                  <a:tcPr marT="91425" marB="91425" marR="91425" marL="91425" anchor="ctr">
                    <a:solidFill>
                      <a:srgbClr val="9C254D"/>
                    </a:solidFill>
                  </a:tcPr>
                </a:tc>
              </a:tr>
              <a:tr h="88675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Vegetation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Infected mass attached to an endocardial structure or an implanted intracardiac material</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100">
                          <a:latin typeface="Mada"/>
                          <a:ea typeface="Mada"/>
                          <a:cs typeface="Mada"/>
                          <a:sym typeface="Mada"/>
                        </a:rPr>
                        <a:t>Oscillating or non-oscillating intracardiac mass on valve or other endocardial </a:t>
                      </a:r>
                      <a:r>
                        <a:rPr lang="ar" sz="1100">
                          <a:latin typeface="Mada"/>
                          <a:ea typeface="Mada"/>
                          <a:cs typeface="Mada"/>
                          <a:sym typeface="Mada"/>
                        </a:rPr>
                        <a:t>structures</a:t>
                      </a:r>
                      <a:r>
                        <a:rPr lang="ar" sz="1100">
                          <a:latin typeface="Mada"/>
                          <a:ea typeface="Mada"/>
                          <a:cs typeface="Mada"/>
                          <a:sym typeface="Mada"/>
                        </a:rPr>
                        <a:t>, or on implanted intracardiac material</a:t>
                      </a:r>
                      <a:endParaRPr sz="1100">
                        <a:latin typeface="Mada"/>
                        <a:ea typeface="Mada"/>
                        <a:cs typeface="Mada"/>
                        <a:sym typeface="Mada"/>
                      </a:endParaRPr>
                    </a:p>
                  </a:txBody>
                  <a:tcPr marT="91425" marB="91425" marR="91425" marL="91425"/>
                </a:tc>
              </a:tr>
              <a:tr h="73922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Abscess</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Perivalvular cavity with necrosis and purulent material not communicating with the cardiovascular lumen</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100">
                          <a:latin typeface="Mada"/>
                          <a:ea typeface="Mada"/>
                          <a:cs typeface="Mada"/>
                          <a:sym typeface="Mada"/>
                        </a:rPr>
                        <a:t>Thickened, non-homogeneous perivalvular area with echodense or echolucent appearance </a:t>
                      </a:r>
                      <a:endParaRPr sz="1100">
                        <a:latin typeface="Mada"/>
                        <a:ea typeface="Mada"/>
                        <a:cs typeface="Mada"/>
                        <a:sym typeface="Mada"/>
                      </a:endParaRPr>
                    </a:p>
                  </a:txBody>
                  <a:tcPr marT="91425" marB="91425" marR="91425" marL="91425"/>
                </a:tc>
              </a:tr>
              <a:tr h="5916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Pseudoaneurysm</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Perivalvular cavity communicating with the cardiovascular lumen</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100">
                          <a:latin typeface="Mada"/>
                          <a:ea typeface="Mada"/>
                          <a:cs typeface="Mada"/>
                          <a:sym typeface="Mada"/>
                        </a:rPr>
                        <a:t>Pulsatile perivalvular echo-free space, with colour doppler flow detected</a:t>
                      </a:r>
                      <a:endParaRPr sz="1100">
                        <a:latin typeface="Mada"/>
                        <a:ea typeface="Mada"/>
                        <a:cs typeface="Mada"/>
                        <a:sym typeface="Mada"/>
                      </a:endParaRPr>
                    </a:p>
                  </a:txBody>
                  <a:tcPr marT="91425" marB="91425" marR="91425" marL="91425"/>
                </a:tc>
              </a:tr>
              <a:tr h="5916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Perforation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Interruption of endocardial tissue continuity</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100">
                          <a:latin typeface="Mada"/>
                          <a:ea typeface="Mada"/>
                          <a:cs typeface="Mada"/>
                          <a:sym typeface="Mada"/>
                        </a:rPr>
                        <a:t>Interruption of endocardial tissue continuity traversed by colour doppler flow</a:t>
                      </a:r>
                      <a:endParaRPr sz="1100">
                        <a:latin typeface="Mada"/>
                        <a:ea typeface="Mada"/>
                        <a:cs typeface="Mada"/>
                        <a:sym typeface="Mada"/>
                      </a:endParaRPr>
                    </a:p>
                  </a:txBody>
                  <a:tcPr marT="91425" marB="91425" marR="91425" marL="91425"/>
                </a:tc>
              </a:tr>
              <a:tr h="5916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Fistula</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Communication between 2 neighbouring cavities through a perforation</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100">
                          <a:latin typeface="Mada"/>
                          <a:ea typeface="Mada"/>
                          <a:cs typeface="Mada"/>
                          <a:sym typeface="Mada"/>
                        </a:rPr>
                        <a:t>Colour-doppler communication between two neighbouring cavities through a perforation</a:t>
                      </a:r>
                      <a:endParaRPr sz="1100">
                        <a:latin typeface="Mada"/>
                        <a:ea typeface="Mada"/>
                        <a:cs typeface="Mada"/>
                        <a:sym typeface="Mada"/>
                      </a:endParaRPr>
                    </a:p>
                  </a:txBody>
                  <a:tcPr marT="91425" marB="91425" marR="91425" marL="91425"/>
                </a:tc>
              </a:tr>
              <a:tr h="44415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Valve aneurysm</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Saccular outpouching of valvular tissue</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100">
                          <a:latin typeface="Mada"/>
                          <a:ea typeface="Mada"/>
                          <a:cs typeface="Mada"/>
                          <a:sym typeface="Mada"/>
                        </a:rPr>
                        <a:t>Saccular bilging of valvular tissue</a:t>
                      </a:r>
                      <a:endParaRPr sz="1100">
                        <a:latin typeface="Mada"/>
                        <a:ea typeface="Mada"/>
                        <a:cs typeface="Mada"/>
                        <a:sym typeface="Mada"/>
                      </a:endParaRPr>
                    </a:p>
                  </a:txBody>
                  <a:tcPr marT="91425" marB="91425" marR="91425" marL="91425"/>
                </a:tc>
              </a:tr>
              <a:tr h="73922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Dehiscence of a prosthetic valve</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100">
                          <a:latin typeface="Mada"/>
                          <a:ea typeface="Mada"/>
                          <a:cs typeface="Mada"/>
                          <a:sym typeface="Mada"/>
                        </a:rPr>
                        <a:t>Dehiscence of the prosthesis</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ar" sz="1100">
                          <a:latin typeface="Mada"/>
                          <a:ea typeface="Mada"/>
                          <a:cs typeface="Mada"/>
                          <a:sym typeface="Mada"/>
                        </a:rPr>
                        <a:t>Paravalvular </a:t>
                      </a:r>
                      <a:r>
                        <a:rPr lang="ar" sz="1100">
                          <a:latin typeface="Mada"/>
                          <a:ea typeface="Mada"/>
                          <a:cs typeface="Mada"/>
                          <a:sym typeface="Mada"/>
                        </a:rPr>
                        <a:t>regurgitation</a:t>
                      </a:r>
                      <a:r>
                        <a:rPr lang="ar" sz="1100">
                          <a:latin typeface="Mada"/>
                          <a:ea typeface="Mada"/>
                          <a:cs typeface="Mada"/>
                          <a:sym typeface="Mada"/>
                        </a:rPr>
                        <a:t> identified by TEE/TOE, with or without rocking motion of the prosthesis</a:t>
                      </a:r>
                      <a:endParaRPr sz="1100">
                        <a:latin typeface="Mada"/>
                        <a:ea typeface="Mada"/>
                        <a:cs typeface="Mada"/>
                        <a:sym typeface="Mada"/>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75" name="Google Shape;275;p30"/>
          <p:cNvSpPr txBox="1"/>
          <p:nvPr/>
        </p:nvSpPr>
        <p:spPr>
          <a:xfrm>
            <a:off x="542775" y="49250"/>
            <a:ext cx="6372300" cy="4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Clinical suspicion &amp; </a:t>
            </a:r>
            <a:r>
              <a:rPr lang="ar" sz="2600">
                <a:latin typeface="Mada Black"/>
                <a:ea typeface="Mada Black"/>
                <a:cs typeface="Mada Black"/>
                <a:sym typeface="Mada Black"/>
              </a:rPr>
              <a:t>Investigations</a:t>
            </a:r>
            <a:endParaRPr>
              <a:latin typeface="Mada Black"/>
              <a:ea typeface="Mada Black"/>
              <a:cs typeface="Mada Black"/>
              <a:sym typeface="Mada Black"/>
            </a:endParaRPr>
          </a:p>
        </p:txBody>
      </p:sp>
      <p:sp>
        <p:nvSpPr>
          <p:cNvPr id="276" name="Google Shape;276;p30"/>
          <p:cNvSpPr txBox="1"/>
          <p:nvPr/>
        </p:nvSpPr>
        <p:spPr>
          <a:xfrm>
            <a:off x="-7671450" y="562200"/>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Clinical suspicion </a:t>
            </a:r>
            <a:endParaRPr sz="2200">
              <a:highlight>
                <a:srgbClr val="F5E9ED"/>
              </a:highlight>
              <a:latin typeface="Exo Thin"/>
              <a:ea typeface="Exo Thin"/>
              <a:cs typeface="Exo Thin"/>
              <a:sym typeface="Exo Thin"/>
            </a:endParaRPr>
          </a:p>
        </p:txBody>
      </p:sp>
      <p:sp>
        <p:nvSpPr>
          <p:cNvPr id="277" name="Google Shape;277;p30"/>
          <p:cNvSpPr txBox="1"/>
          <p:nvPr/>
        </p:nvSpPr>
        <p:spPr>
          <a:xfrm>
            <a:off x="-7522425" y="1060550"/>
            <a:ext cx="6904200" cy="1066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clinical presentation of infective endocarditis is dependent on the organism and the presence of predisposing cardiac conditions. Infective endocarditis may occur as an acute, fulminating infection but also as a chronic or subacute illness with low-grade fever and nonspecific symptoms.A high index of clinical suspicion is required to identify patients with infective endocarditis and certain criteria should alert the physician.</a:t>
            </a:r>
            <a:endParaRPr sz="1200">
              <a:solidFill>
                <a:schemeClr val="dk1"/>
              </a:solidFill>
              <a:latin typeface="Mada"/>
              <a:ea typeface="Mada"/>
              <a:cs typeface="Mada"/>
              <a:sym typeface="Mada"/>
            </a:endParaRPr>
          </a:p>
        </p:txBody>
      </p:sp>
      <p:graphicFrame>
        <p:nvGraphicFramePr>
          <p:cNvPr id="278" name="Google Shape;278;p30"/>
          <p:cNvGraphicFramePr/>
          <p:nvPr/>
        </p:nvGraphicFramePr>
        <p:xfrm>
          <a:off x="-7176400" y="2976925"/>
          <a:ext cx="3000000" cy="3000000"/>
        </p:xfrm>
        <a:graphic>
          <a:graphicData uri="http://schemas.openxmlformats.org/drawingml/2006/table">
            <a:tbl>
              <a:tblPr>
                <a:noFill/>
                <a:tableStyleId>{121ACFA2-4097-4B6F-8C34-C8E1E550DA42}</a:tableStyleId>
              </a:tblPr>
              <a:tblGrid>
                <a:gridCol w="5009000"/>
                <a:gridCol w="1895275"/>
              </a:tblGrid>
              <a:tr h="2419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High clinical suspicion if pt has:</a:t>
                      </a:r>
                      <a:endParaRPr b="1">
                        <a:solidFill>
                          <a:srgbClr val="FFFFFF"/>
                        </a:solidFill>
                        <a:latin typeface="Mada"/>
                        <a:ea typeface="Mada"/>
                        <a:cs typeface="Mada"/>
                        <a:sym typeface="Mada"/>
                      </a:endParaRPr>
                    </a:p>
                  </a:txBody>
                  <a:tcPr marT="91425" marB="91425" marR="91425" marL="91425" anchor="ctr">
                    <a:lnB cap="flat" cmpd="sng" w="9525">
                      <a:solidFill>
                        <a:srgbClr val="9E9E9E">
                          <a:alpha val="0"/>
                        </a:srgbClr>
                      </a:solidFill>
                      <a:prstDash val="solid"/>
                      <a:round/>
                      <a:headEnd len="sm" w="sm" type="none"/>
                      <a:tailEnd len="sm" w="sm" type="none"/>
                    </a:lnB>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Low clinical suspicion</a:t>
                      </a:r>
                      <a:endParaRPr b="1">
                        <a:solidFill>
                          <a:srgbClr val="FFFFFF"/>
                        </a:solidFill>
                        <a:latin typeface="Mada"/>
                        <a:ea typeface="Mada"/>
                        <a:cs typeface="Mada"/>
                        <a:sym typeface="Mada"/>
                      </a:endParaRPr>
                    </a:p>
                  </a:txBody>
                  <a:tcPr marT="91425" marB="91425" marR="91425" marL="91425" anchor="ctr">
                    <a:lnB cap="flat" cmpd="sng" w="9525">
                      <a:solidFill>
                        <a:srgbClr val="9E9E9E">
                          <a:alpha val="0"/>
                        </a:srgbClr>
                      </a:solidFill>
                      <a:prstDash val="solid"/>
                      <a:round/>
                      <a:headEnd len="sm" w="sm" type="none"/>
                      <a:tailEnd len="sm" w="sm" type="none"/>
                    </a:lnB>
                    <a:solidFill>
                      <a:srgbClr val="9C254D"/>
                    </a:solidFill>
                  </a:tcPr>
                </a:tc>
              </a:tr>
              <a:tr h="1381475">
                <a:tc>
                  <a:txBody>
                    <a:bodyPr/>
                    <a:lstStyle/>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New valve lesion/(regurgitant) murmur, Sepsis of unknown origin,  Embolic event(s) of unknown origin, Haematuria, glomerulonephritis and suspected renal infarction</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Fever plus:</a:t>
                      </a:r>
                      <a:endParaRPr b="1" sz="1100">
                        <a:solidFill>
                          <a:schemeClr val="dk1"/>
                        </a:solidFill>
                        <a:latin typeface="Mada"/>
                        <a:ea typeface="Mada"/>
                        <a:cs typeface="Mada"/>
                        <a:sym typeface="Mada"/>
                      </a:endParaRPr>
                    </a:p>
                    <a:p>
                      <a:pPr indent="-113899" lvl="1" marL="378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Prosthetic material inside the heart</a:t>
                      </a:r>
                      <a:endParaRPr sz="1000">
                        <a:solidFill>
                          <a:schemeClr val="dk1"/>
                        </a:solidFill>
                        <a:latin typeface="Mada"/>
                        <a:ea typeface="Mada"/>
                        <a:cs typeface="Mada"/>
                        <a:sym typeface="Mada"/>
                      </a:endParaRPr>
                    </a:p>
                    <a:p>
                      <a:pPr indent="-113899" lvl="1" marL="378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First manifestation of congestive cardiac failure </a:t>
                      </a:r>
                      <a:endParaRPr sz="1000">
                        <a:solidFill>
                          <a:schemeClr val="dk1"/>
                        </a:solidFill>
                        <a:latin typeface="Mada"/>
                        <a:ea typeface="Mada"/>
                        <a:cs typeface="Mada"/>
                        <a:sym typeface="Mada"/>
                      </a:endParaRPr>
                    </a:p>
                    <a:p>
                      <a:pPr indent="-113899" lvl="1" marL="378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Positive blood cultures (with typical organism)</a:t>
                      </a:r>
                      <a:endParaRPr sz="1000">
                        <a:solidFill>
                          <a:schemeClr val="dk1"/>
                        </a:solidFill>
                        <a:latin typeface="Mada"/>
                        <a:ea typeface="Mada"/>
                        <a:cs typeface="Mada"/>
                        <a:sym typeface="Mada"/>
                      </a:endParaRPr>
                    </a:p>
                    <a:p>
                      <a:pPr indent="-113899" lvl="1" marL="378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Cutaneous (Osler, Janeway) or ophthalmic (Roth) lesions</a:t>
                      </a:r>
                      <a:endParaRPr sz="1000">
                        <a:solidFill>
                          <a:schemeClr val="dk1"/>
                        </a:solidFill>
                        <a:latin typeface="Mada"/>
                        <a:ea typeface="Mada"/>
                        <a:cs typeface="Mada"/>
                        <a:sym typeface="Mada"/>
                      </a:endParaRPr>
                    </a:p>
                    <a:p>
                      <a:pPr indent="-113899" lvl="1" marL="378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Peripheral abscesses (renal, splenic, spine) of unknown origin </a:t>
                      </a:r>
                      <a:endParaRPr sz="1000">
                        <a:solidFill>
                          <a:schemeClr val="dk1"/>
                        </a:solidFill>
                        <a:latin typeface="Mada"/>
                        <a:ea typeface="Mada"/>
                        <a:cs typeface="Mada"/>
                        <a:sym typeface="Mada"/>
                      </a:endParaRPr>
                    </a:p>
                    <a:p>
                      <a:pPr indent="-113899" lvl="1" marL="378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Other high predisposition for infective endocarditis, e.g. IV drug use</a:t>
                      </a:r>
                      <a:endParaRPr sz="1000">
                        <a:solidFill>
                          <a:schemeClr val="dk1"/>
                        </a:solidFill>
                        <a:latin typeface="Mada"/>
                        <a:ea typeface="Mada"/>
                        <a:cs typeface="Mada"/>
                        <a:sym typeface="Mada"/>
                      </a:endParaRPr>
                    </a:p>
                    <a:p>
                      <a:pPr indent="-113899" lvl="1" marL="378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Newly developed ventricular arrhythmias or conduction disturbances</a:t>
                      </a:r>
                      <a:endParaRPr sz="1000">
                        <a:solidFill>
                          <a:schemeClr val="dk1"/>
                        </a:solidFill>
                        <a:latin typeface="Mada"/>
                        <a:ea typeface="Mada"/>
                        <a:cs typeface="Mada"/>
                        <a:sym typeface="Mada"/>
                      </a:endParaRPr>
                    </a:p>
                    <a:p>
                      <a:pPr indent="-113899" lvl="1" marL="3780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Predisposition and recent diagnostic/therapeutic interventions known to result in significant bacteraemia</a:t>
                      </a:r>
                      <a:endParaRPr sz="10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Fever plus none of the mentioned in high clinical suspicion,</a:t>
                      </a:r>
                      <a:endParaRPr sz="11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79" name="Google Shape;279;p30"/>
          <p:cNvSpPr txBox="1"/>
          <p:nvPr/>
        </p:nvSpPr>
        <p:spPr>
          <a:xfrm>
            <a:off x="123825" y="716500"/>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F5E9ED"/>
                </a:highlight>
                <a:latin typeface="Mada"/>
                <a:ea typeface="Mada"/>
                <a:cs typeface="Mada"/>
                <a:sym typeface="Mada"/>
              </a:rPr>
              <a:t>Investigations</a:t>
            </a:r>
            <a:r>
              <a:rPr b="1" lang="ar" sz="2200">
                <a:highlight>
                  <a:srgbClr val="F5E9ED"/>
                </a:highlight>
                <a:latin typeface="Mada"/>
                <a:ea typeface="Mada"/>
                <a:cs typeface="Mada"/>
                <a:sym typeface="Mada"/>
              </a:rPr>
              <a:t> </a:t>
            </a:r>
            <a:endParaRPr b="1" sz="2200">
              <a:highlight>
                <a:srgbClr val="F5E9ED"/>
              </a:highlight>
              <a:latin typeface="Mada"/>
              <a:ea typeface="Mada"/>
              <a:cs typeface="Mada"/>
              <a:sym typeface="Mada"/>
            </a:endParaRPr>
          </a:p>
        </p:txBody>
      </p:sp>
      <p:graphicFrame>
        <p:nvGraphicFramePr>
          <p:cNvPr id="280" name="Google Shape;280;p30"/>
          <p:cNvGraphicFramePr/>
          <p:nvPr/>
        </p:nvGraphicFramePr>
        <p:xfrm>
          <a:off x="-7535150" y="7111000"/>
          <a:ext cx="3000000" cy="3000000"/>
        </p:xfrm>
        <a:graphic>
          <a:graphicData uri="http://schemas.openxmlformats.org/drawingml/2006/table">
            <a:tbl>
              <a:tblPr>
                <a:noFill/>
                <a:tableStyleId>{121ACFA2-4097-4B6F-8C34-C8E1E550DA42}</a:tableStyleId>
              </a:tblPr>
              <a:tblGrid>
                <a:gridCol w="2281875"/>
                <a:gridCol w="2281875"/>
                <a:gridCol w="2281875"/>
              </a:tblGrid>
              <a:tr h="0">
                <a:tc>
                  <a:txBody>
                    <a:bodyPr/>
                    <a:lstStyle/>
                    <a:p>
                      <a:pPr indent="0" lvl="0" marL="0" rtl="0" algn="l">
                        <a:spcBef>
                          <a:spcPts val="0"/>
                        </a:spcBef>
                        <a:spcAft>
                          <a:spcPts val="0"/>
                        </a:spcAft>
                        <a:buNone/>
                      </a:pPr>
                      <a:r>
                        <a:rPr lang="ar"/>
                        <a:t>          </a:t>
                      </a:r>
                      <a:r>
                        <a:rPr b="1" lang="ar">
                          <a:solidFill>
                            <a:srgbClr val="FFFFFF"/>
                          </a:solidFill>
                          <a:latin typeface="Mada"/>
                          <a:ea typeface="Mada"/>
                          <a:cs typeface="Mada"/>
                          <a:sym typeface="Mada"/>
                        </a:rPr>
                        <a:t>Hematology</a:t>
                      </a:r>
                      <a:endParaRPr b="1">
                        <a:solidFill>
                          <a:srgbClr val="FFFFFF"/>
                        </a:solidFill>
                        <a:latin typeface="Mada"/>
                        <a:ea typeface="Mada"/>
                        <a:cs typeface="Mada"/>
                        <a:sym typeface="Mada"/>
                      </a:endParaRPr>
                    </a:p>
                  </a:txBody>
                  <a:tcPr marT="91425" marB="91425" marR="91425" marL="91425">
                    <a:lnB cap="flat" cmpd="sng" w="9525">
                      <a:solidFill>
                        <a:srgbClr val="9E9E9E">
                          <a:alpha val="0"/>
                        </a:srgbClr>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lang="ar"/>
                        <a:t>          </a:t>
                      </a:r>
                      <a:r>
                        <a:rPr b="1" lang="ar">
                          <a:solidFill>
                            <a:srgbClr val="FFFFFF"/>
                          </a:solidFill>
                          <a:latin typeface="Mada"/>
                          <a:ea typeface="Mada"/>
                          <a:cs typeface="Mada"/>
                          <a:sym typeface="Mada"/>
                        </a:rPr>
                        <a:t>Nephrology</a:t>
                      </a:r>
                      <a:endParaRPr b="1">
                        <a:solidFill>
                          <a:srgbClr val="FFFFFF"/>
                        </a:solidFill>
                        <a:latin typeface="Mada"/>
                        <a:ea typeface="Mada"/>
                        <a:cs typeface="Mada"/>
                        <a:sym typeface="Mada"/>
                      </a:endParaRPr>
                    </a:p>
                  </a:txBody>
                  <a:tcPr marT="91425" marB="91425" marR="91425" marL="91425">
                    <a:lnB cap="flat" cmpd="sng" w="9525">
                      <a:solidFill>
                        <a:srgbClr val="9E9E9E">
                          <a:alpha val="0"/>
                        </a:srgbClr>
                      </a:solidFill>
                      <a:prstDash val="solid"/>
                      <a:round/>
                      <a:headEnd len="sm" w="sm" type="none"/>
                      <a:tailEnd len="sm" w="sm" type="none"/>
                    </a:lnB>
                    <a:solidFill>
                      <a:srgbClr val="1C4587"/>
                    </a:solidFill>
                  </a:tcPr>
                </a:tc>
                <a:tc>
                  <a:txBody>
                    <a:bodyPr/>
                    <a:lstStyle/>
                    <a:p>
                      <a:pPr indent="0" lvl="0" marL="0" rtl="0" algn="l">
                        <a:spcBef>
                          <a:spcPts val="0"/>
                        </a:spcBef>
                        <a:spcAft>
                          <a:spcPts val="0"/>
                        </a:spcAft>
                        <a:buNone/>
                      </a:pPr>
                      <a:r>
                        <a:rPr lang="ar"/>
                        <a:t>    </a:t>
                      </a:r>
                      <a:r>
                        <a:rPr b="1" lang="ar">
                          <a:solidFill>
                            <a:srgbClr val="FFFFFF"/>
                          </a:solidFill>
                        </a:rPr>
                        <a:t> </a:t>
                      </a:r>
                      <a:r>
                        <a:rPr b="1" lang="ar">
                          <a:solidFill>
                            <a:srgbClr val="FFFFFF"/>
                          </a:solidFill>
                          <a:latin typeface="Mada"/>
                          <a:ea typeface="Mada"/>
                          <a:cs typeface="Mada"/>
                          <a:sym typeface="Mada"/>
                        </a:rPr>
                        <a:t>              Cardiac</a:t>
                      </a:r>
                      <a:endParaRPr b="1">
                        <a:solidFill>
                          <a:srgbClr val="FFFFFF"/>
                        </a:solidFill>
                        <a:latin typeface="Mada"/>
                        <a:ea typeface="Mada"/>
                        <a:cs typeface="Mada"/>
                        <a:sym typeface="Mada"/>
                      </a:endParaRPr>
                    </a:p>
                  </a:txBody>
                  <a:tcPr marT="91425" marB="91425" marR="91425" marL="91425">
                    <a:lnB cap="flat" cmpd="sng" w="9525">
                      <a:solidFill>
                        <a:srgbClr val="9E9E9E">
                          <a:alpha val="0"/>
                        </a:srgbClr>
                      </a:solidFill>
                      <a:prstDash val="solid"/>
                      <a:round/>
                      <a:headEnd len="sm" w="sm" type="none"/>
                      <a:tailEnd len="sm" w="sm" type="none"/>
                    </a:lnB>
                    <a:solidFill>
                      <a:srgbClr val="9C254D"/>
                    </a:solidFill>
                  </a:tcPr>
                </a:tc>
              </a:tr>
              <a:tr h="1215350">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CBC for leukocytosis or anemia (anemia because of hematuria and bleeding under the skin and eyes)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ESR High (sensitive), all IE patients will have high ESR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Blood cultures +ve for suspected organisms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04800" lvl="0" marL="457200" rtl="0" algn="l">
                        <a:lnSpc>
                          <a:spcPct val="115000"/>
                        </a:lnSpc>
                        <a:spcBef>
                          <a:spcPts val="1200"/>
                        </a:spcBef>
                        <a:spcAft>
                          <a:spcPts val="0"/>
                        </a:spcAft>
                        <a:buClr>
                          <a:schemeClr val="dk1"/>
                        </a:buClr>
                        <a:buSzPts val="1200"/>
                        <a:buFont typeface="Mada"/>
                        <a:buChar char="●"/>
                      </a:pPr>
                      <a:r>
                        <a:rPr lang="ar" sz="1200">
                          <a:solidFill>
                            <a:schemeClr val="dk1"/>
                          </a:solidFill>
                          <a:latin typeface="Mada"/>
                          <a:ea typeface="Mada"/>
                          <a:cs typeface="Mada"/>
                          <a:sym typeface="Mada"/>
                        </a:rPr>
                        <a:t>Renal Function Because there could be glomerulonephritis and causes AKI (increase in creatinine)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Urinalysis for hematuria or bacteriuria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04800" lvl="0" marL="457200" rtl="0" algn="l">
                        <a:lnSpc>
                          <a:spcPct val="115000"/>
                        </a:lnSpc>
                        <a:spcBef>
                          <a:spcPts val="1200"/>
                        </a:spcBef>
                        <a:spcAft>
                          <a:spcPts val="0"/>
                        </a:spcAft>
                        <a:buClr>
                          <a:schemeClr val="dk1"/>
                        </a:buClr>
                        <a:buSzPts val="1200"/>
                        <a:buFont typeface="Mada"/>
                        <a:buChar char="●"/>
                      </a:pPr>
                      <a:r>
                        <a:rPr b="1" lang="ar" sz="1200">
                          <a:solidFill>
                            <a:schemeClr val="dk1"/>
                          </a:solidFill>
                          <a:latin typeface="Mada"/>
                          <a:ea typeface="Mada"/>
                          <a:cs typeface="Mada"/>
                          <a:sym typeface="Mada"/>
                        </a:rPr>
                        <a:t>Echocardiogram: </a:t>
                      </a:r>
                      <a:r>
                        <a:rPr b="1" lang="ar" sz="1200">
                          <a:solidFill>
                            <a:srgbClr val="FF0000"/>
                          </a:solidFill>
                          <a:latin typeface="Mada"/>
                          <a:ea typeface="Mada"/>
                          <a:cs typeface="Mada"/>
                          <a:sym typeface="Mada"/>
                        </a:rPr>
                        <a:t>GOLD STANDARD</a:t>
                      </a:r>
                      <a:r>
                        <a:rPr lang="ar" sz="1200">
                          <a:solidFill>
                            <a:schemeClr val="dk1"/>
                          </a:solidFill>
                          <a:latin typeface="Mada"/>
                          <a:ea typeface="Mada"/>
                          <a:cs typeface="Mada"/>
                          <a:sym typeface="Mada"/>
                        </a:rPr>
                        <a:t> for vegetations. If TTE (first line) does not detect it, we can do TEE (more sensitive) </a:t>
                      </a:r>
                      <a:endParaRPr sz="1200">
                        <a:solidFill>
                          <a:schemeClr val="dk1"/>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281" name="Google Shape;281;p30"/>
          <p:cNvGrpSpPr/>
          <p:nvPr/>
        </p:nvGrpSpPr>
        <p:grpSpPr>
          <a:xfrm>
            <a:off x="-7654346" y="7060451"/>
            <a:ext cx="310950" cy="366761"/>
            <a:chOff x="1918926" y="3907675"/>
            <a:chExt cx="410495" cy="463024"/>
          </a:xfrm>
        </p:grpSpPr>
        <p:sp>
          <p:nvSpPr>
            <p:cNvPr id="282" name="Google Shape;282;p30"/>
            <p:cNvSpPr/>
            <p:nvPr/>
          </p:nvSpPr>
          <p:spPr>
            <a:xfrm>
              <a:off x="1918926" y="3907675"/>
              <a:ext cx="252195" cy="248079"/>
            </a:xfrm>
            <a:custGeom>
              <a:rect b="b" l="l" r="r" t="t"/>
              <a:pathLst>
                <a:path extrusionOk="0" h="7957" w="8089">
                  <a:moveTo>
                    <a:pt x="835" y="0"/>
                  </a:moveTo>
                  <a:cubicBezTo>
                    <a:pt x="365" y="0"/>
                    <a:pt x="1" y="405"/>
                    <a:pt x="46" y="872"/>
                  </a:cubicBezTo>
                  <a:lnTo>
                    <a:pt x="640" y="6894"/>
                  </a:lnTo>
                  <a:cubicBezTo>
                    <a:pt x="721" y="7715"/>
                    <a:pt x="1412" y="7957"/>
                    <a:pt x="2237" y="7957"/>
                  </a:cubicBezTo>
                  <a:lnTo>
                    <a:pt x="5851" y="7957"/>
                  </a:lnTo>
                  <a:cubicBezTo>
                    <a:pt x="6678" y="7957"/>
                    <a:pt x="7367" y="7717"/>
                    <a:pt x="7448" y="6894"/>
                  </a:cubicBezTo>
                  <a:lnTo>
                    <a:pt x="8044" y="872"/>
                  </a:lnTo>
                  <a:cubicBezTo>
                    <a:pt x="8089" y="405"/>
                    <a:pt x="7723" y="0"/>
                    <a:pt x="7253"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0"/>
            <p:cNvSpPr/>
            <p:nvPr/>
          </p:nvSpPr>
          <p:spPr>
            <a:xfrm>
              <a:off x="2043047" y="3907675"/>
              <a:ext cx="128140" cy="248079"/>
            </a:xfrm>
            <a:custGeom>
              <a:rect b="b" l="l" r="r" t="t"/>
              <a:pathLst>
                <a:path extrusionOk="0" h="7957" w="4110">
                  <a:moveTo>
                    <a:pt x="1403" y="0"/>
                  </a:moveTo>
                  <a:cubicBezTo>
                    <a:pt x="1870" y="0"/>
                    <a:pt x="2237" y="405"/>
                    <a:pt x="2192" y="872"/>
                  </a:cubicBezTo>
                  <a:lnTo>
                    <a:pt x="1598" y="6894"/>
                  </a:lnTo>
                  <a:cubicBezTo>
                    <a:pt x="1516" y="7717"/>
                    <a:pt x="826" y="7957"/>
                    <a:pt x="1" y="7957"/>
                  </a:cubicBezTo>
                  <a:lnTo>
                    <a:pt x="1870" y="7957"/>
                  </a:lnTo>
                  <a:cubicBezTo>
                    <a:pt x="2695" y="7957"/>
                    <a:pt x="3386" y="7715"/>
                    <a:pt x="3467" y="6894"/>
                  </a:cubicBezTo>
                  <a:lnTo>
                    <a:pt x="4063" y="872"/>
                  </a:lnTo>
                  <a:cubicBezTo>
                    <a:pt x="4109" y="405"/>
                    <a:pt x="3742" y="0"/>
                    <a:pt x="3272" y="0"/>
                  </a:cubicBezTo>
                  <a:close/>
                </a:path>
              </a:pathLst>
            </a:custGeom>
            <a:solidFill>
              <a:srgbClr val="CDCD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
            <p:cNvSpPr/>
            <p:nvPr/>
          </p:nvSpPr>
          <p:spPr>
            <a:xfrm>
              <a:off x="1922636" y="3957686"/>
              <a:ext cx="244837" cy="198133"/>
            </a:xfrm>
            <a:custGeom>
              <a:rect b="b" l="l" r="r" t="t"/>
              <a:pathLst>
                <a:path extrusionOk="0" h="6355" w="7853">
                  <a:moveTo>
                    <a:pt x="19" y="1"/>
                  </a:moveTo>
                  <a:lnTo>
                    <a:pt x="0" y="26"/>
                  </a:lnTo>
                  <a:lnTo>
                    <a:pt x="521" y="5292"/>
                  </a:lnTo>
                  <a:cubicBezTo>
                    <a:pt x="603" y="6114"/>
                    <a:pt x="1293" y="6354"/>
                    <a:pt x="2118" y="6354"/>
                  </a:cubicBezTo>
                  <a:lnTo>
                    <a:pt x="5732" y="6354"/>
                  </a:lnTo>
                  <a:cubicBezTo>
                    <a:pt x="6559" y="6354"/>
                    <a:pt x="7248" y="6113"/>
                    <a:pt x="7329" y="5292"/>
                  </a:cubicBezTo>
                  <a:lnTo>
                    <a:pt x="7853" y="1"/>
                  </a:lnTo>
                  <a:close/>
                </a:path>
              </a:pathLst>
            </a:custGeom>
            <a:solidFill>
              <a:srgbClr val="FD6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0"/>
            <p:cNvSpPr/>
            <p:nvPr/>
          </p:nvSpPr>
          <p:spPr>
            <a:xfrm>
              <a:off x="2043047" y="3957686"/>
              <a:ext cx="124429" cy="198133"/>
            </a:xfrm>
            <a:custGeom>
              <a:rect b="b" l="l" r="r" t="t"/>
              <a:pathLst>
                <a:path extrusionOk="0" h="6355" w="3991">
                  <a:moveTo>
                    <a:pt x="2120" y="1"/>
                  </a:moveTo>
                  <a:lnTo>
                    <a:pt x="1598" y="5292"/>
                  </a:lnTo>
                  <a:cubicBezTo>
                    <a:pt x="1516" y="6114"/>
                    <a:pt x="826" y="6354"/>
                    <a:pt x="1" y="6354"/>
                  </a:cubicBezTo>
                  <a:lnTo>
                    <a:pt x="1870" y="6354"/>
                  </a:lnTo>
                  <a:cubicBezTo>
                    <a:pt x="2695" y="6354"/>
                    <a:pt x="3386" y="6113"/>
                    <a:pt x="3467" y="5292"/>
                  </a:cubicBezTo>
                  <a:lnTo>
                    <a:pt x="3991" y="1"/>
                  </a:lnTo>
                  <a:close/>
                </a:path>
              </a:pathLst>
            </a:custGeom>
            <a:solidFill>
              <a:srgbClr val="FC55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0"/>
            <p:cNvSpPr/>
            <p:nvPr/>
          </p:nvSpPr>
          <p:spPr>
            <a:xfrm>
              <a:off x="1986708" y="4155794"/>
              <a:ext cx="116635" cy="38255"/>
            </a:xfrm>
            <a:custGeom>
              <a:rect b="b" l="l" r="r" t="t"/>
              <a:pathLst>
                <a:path extrusionOk="0" h="1227" w="3741">
                  <a:moveTo>
                    <a:pt x="1" y="0"/>
                  </a:moveTo>
                  <a:lnTo>
                    <a:pt x="1" y="599"/>
                  </a:lnTo>
                  <a:cubicBezTo>
                    <a:pt x="1" y="946"/>
                    <a:pt x="280" y="1226"/>
                    <a:pt x="627" y="1226"/>
                  </a:cubicBezTo>
                  <a:lnTo>
                    <a:pt x="3113" y="1226"/>
                  </a:lnTo>
                  <a:cubicBezTo>
                    <a:pt x="3460" y="1226"/>
                    <a:pt x="3741" y="944"/>
                    <a:pt x="3741" y="599"/>
                  </a:cubicBezTo>
                  <a:lnTo>
                    <a:pt x="3741" y="0"/>
                  </a:lnTo>
                  <a:close/>
                </a:path>
              </a:pathLst>
            </a:custGeom>
            <a:solidFill>
              <a:srgbClr val="FD6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0"/>
            <p:cNvSpPr/>
            <p:nvPr/>
          </p:nvSpPr>
          <p:spPr>
            <a:xfrm>
              <a:off x="2042393" y="4155794"/>
              <a:ext cx="60952" cy="38255"/>
            </a:xfrm>
            <a:custGeom>
              <a:rect b="b" l="l" r="r" t="t"/>
              <a:pathLst>
                <a:path extrusionOk="0" h="1227" w="1955">
                  <a:moveTo>
                    <a:pt x="639" y="0"/>
                  </a:moveTo>
                  <a:lnTo>
                    <a:pt x="639" y="586"/>
                  </a:lnTo>
                  <a:cubicBezTo>
                    <a:pt x="639" y="938"/>
                    <a:pt x="354" y="1226"/>
                    <a:pt x="0" y="1226"/>
                  </a:cubicBezTo>
                  <a:lnTo>
                    <a:pt x="1316" y="1226"/>
                  </a:lnTo>
                  <a:cubicBezTo>
                    <a:pt x="1667" y="1226"/>
                    <a:pt x="1955" y="940"/>
                    <a:pt x="1955" y="586"/>
                  </a:cubicBezTo>
                  <a:lnTo>
                    <a:pt x="1955" y="0"/>
                  </a:lnTo>
                  <a:close/>
                </a:path>
              </a:pathLst>
            </a:custGeom>
            <a:solidFill>
              <a:srgbClr val="FC55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0"/>
            <p:cNvSpPr/>
            <p:nvPr/>
          </p:nvSpPr>
          <p:spPr>
            <a:xfrm>
              <a:off x="2291540" y="3964607"/>
              <a:ext cx="18488" cy="72581"/>
            </a:xfrm>
            <a:custGeom>
              <a:rect b="b" l="l" r="r" t="t"/>
              <a:pathLst>
                <a:path extrusionOk="0" h="2328" w="593">
                  <a:moveTo>
                    <a:pt x="297" y="0"/>
                  </a:moveTo>
                  <a:cubicBezTo>
                    <a:pt x="133" y="0"/>
                    <a:pt x="0" y="133"/>
                    <a:pt x="0" y="296"/>
                  </a:cubicBezTo>
                  <a:lnTo>
                    <a:pt x="0" y="2031"/>
                  </a:lnTo>
                  <a:cubicBezTo>
                    <a:pt x="0" y="2196"/>
                    <a:pt x="135" y="2327"/>
                    <a:pt x="297" y="2327"/>
                  </a:cubicBezTo>
                  <a:cubicBezTo>
                    <a:pt x="461" y="2327"/>
                    <a:pt x="593" y="2193"/>
                    <a:pt x="593" y="2031"/>
                  </a:cubicBezTo>
                  <a:lnTo>
                    <a:pt x="593" y="296"/>
                  </a:lnTo>
                  <a:cubicBezTo>
                    <a:pt x="593" y="132"/>
                    <a:pt x="461" y="0"/>
                    <a:pt x="297" y="0"/>
                  </a:cubicBezTo>
                  <a:close/>
                </a:path>
              </a:pathLst>
            </a:custGeom>
            <a:solidFill>
              <a:srgbClr val="8989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0"/>
            <p:cNvSpPr/>
            <p:nvPr/>
          </p:nvSpPr>
          <p:spPr>
            <a:xfrm>
              <a:off x="2272210" y="4009473"/>
              <a:ext cx="57180" cy="121468"/>
            </a:xfrm>
            <a:custGeom>
              <a:rect b="b" l="l" r="r" t="t"/>
              <a:pathLst>
                <a:path extrusionOk="0" h="3896" w="1834">
                  <a:moveTo>
                    <a:pt x="395" y="1"/>
                  </a:moveTo>
                  <a:cubicBezTo>
                    <a:pt x="176" y="1"/>
                    <a:pt x="0" y="179"/>
                    <a:pt x="0" y="396"/>
                  </a:cubicBezTo>
                  <a:lnTo>
                    <a:pt x="0" y="2210"/>
                  </a:lnTo>
                  <a:lnTo>
                    <a:pt x="2" y="2210"/>
                  </a:lnTo>
                  <a:lnTo>
                    <a:pt x="2" y="3501"/>
                  </a:lnTo>
                  <a:cubicBezTo>
                    <a:pt x="2" y="3717"/>
                    <a:pt x="178" y="3895"/>
                    <a:pt x="395" y="3895"/>
                  </a:cubicBezTo>
                  <a:lnTo>
                    <a:pt x="1440" y="3895"/>
                  </a:lnTo>
                  <a:cubicBezTo>
                    <a:pt x="1657" y="3895"/>
                    <a:pt x="1833" y="3717"/>
                    <a:pt x="1833" y="3501"/>
                  </a:cubicBezTo>
                  <a:lnTo>
                    <a:pt x="1833" y="396"/>
                  </a:lnTo>
                  <a:cubicBezTo>
                    <a:pt x="1833" y="179"/>
                    <a:pt x="1657" y="1"/>
                    <a:pt x="1440" y="1"/>
                  </a:cubicBezTo>
                  <a:close/>
                </a:path>
              </a:pathLst>
            </a:custGeom>
            <a:solidFill>
              <a:srgbClr val="BFB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0"/>
            <p:cNvSpPr/>
            <p:nvPr/>
          </p:nvSpPr>
          <p:spPr>
            <a:xfrm>
              <a:off x="2288516" y="4009442"/>
              <a:ext cx="40905" cy="121436"/>
            </a:xfrm>
            <a:custGeom>
              <a:rect b="b" l="l" r="r" t="t"/>
              <a:pathLst>
                <a:path extrusionOk="0" h="3895" w="1312">
                  <a:moveTo>
                    <a:pt x="0" y="0"/>
                  </a:moveTo>
                  <a:cubicBezTo>
                    <a:pt x="217" y="0"/>
                    <a:pt x="394" y="177"/>
                    <a:pt x="394" y="394"/>
                  </a:cubicBezTo>
                  <a:lnTo>
                    <a:pt x="394" y="3500"/>
                  </a:lnTo>
                  <a:cubicBezTo>
                    <a:pt x="394" y="3718"/>
                    <a:pt x="217" y="3895"/>
                    <a:pt x="0" y="3895"/>
                  </a:cubicBezTo>
                  <a:lnTo>
                    <a:pt x="917" y="3895"/>
                  </a:lnTo>
                  <a:cubicBezTo>
                    <a:pt x="1134" y="3895"/>
                    <a:pt x="1310" y="3717"/>
                    <a:pt x="1310" y="3500"/>
                  </a:cubicBezTo>
                  <a:lnTo>
                    <a:pt x="1310" y="394"/>
                  </a:lnTo>
                  <a:cubicBezTo>
                    <a:pt x="1312" y="177"/>
                    <a:pt x="1135" y="0"/>
                    <a:pt x="917" y="0"/>
                  </a:cubicBezTo>
                  <a:close/>
                </a:path>
              </a:pathLst>
            </a:custGeom>
            <a:solidFill>
              <a:srgbClr val="AEA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0"/>
            <p:cNvSpPr/>
            <p:nvPr/>
          </p:nvSpPr>
          <p:spPr>
            <a:xfrm>
              <a:off x="2035845" y="4130913"/>
              <a:ext cx="272710" cy="239786"/>
            </a:xfrm>
            <a:custGeom>
              <a:rect b="b" l="l" r="r" t="t"/>
              <a:pathLst>
                <a:path extrusionOk="0" h="7691" w="8747">
                  <a:moveTo>
                    <a:pt x="8154" y="0"/>
                  </a:moveTo>
                  <a:lnTo>
                    <a:pt x="8154" y="4656"/>
                  </a:lnTo>
                  <a:cubicBezTo>
                    <a:pt x="8154" y="6002"/>
                    <a:pt x="7058" y="7099"/>
                    <a:pt x="5711" y="7099"/>
                  </a:cubicBezTo>
                  <a:lnTo>
                    <a:pt x="3032" y="7099"/>
                  </a:lnTo>
                  <a:cubicBezTo>
                    <a:pt x="1686" y="7099"/>
                    <a:pt x="589" y="6004"/>
                    <a:pt x="589" y="4656"/>
                  </a:cubicBezTo>
                  <a:lnTo>
                    <a:pt x="589" y="2024"/>
                  </a:lnTo>
                  <a:lnTo>
                    <a:pt x="1" y="2024"/>
                  </a:lnTo>
                  <a:lnTo>
                    <a:pt x="1" y="4656"/>
                  </a:lnTo>
                  <a:cubicBezTo>
                    <a:pt x="1" y="6330"/>
                    <a:pt x="1361" y="7691"/>
                    <a:pt x="3033" y="7691"/>
                  </a:cubicBezTo>
                  <a:lnTo>
                    <a:pt x="5712" y="7691"/>
                  </a:lnTo>
                  <a:cubicBezTo>
                    <a:pt x="7384" y="7691"/>
                    <a:pt x="8746" y="6329"/>
                    <a:pt x="8746" y="4656"/>
                  </a:cubicBezTo>
                  <a:lnTo>
                    <a:pt x="8746" y="0"/>
                  </a:lnTo>
                  <a:close/>
                </a:path>
              </a:pathLst>
            </a:custGeom>
            <a:solidFill>
              <a:srgbClr val="8989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0"/>
            <p:cNvSpPr/>
            <p:nvPr/>
          </p:nvSpPr>
          <p:spPr>
            <a:xfrm>
              <a:off x="2125140" y="3948426"/>
              <a:ext cx="43274" cy="18488"/>
            </a:xfrm>
            <a:custGeom>
              <a:rect b="b" l="l" r="r" t="t"/>
              <a:pathLst>
                <a:path extrusionOk="0" h="593" w="1388">
                  <a:moveTo>
                    <a:pt x="297" y="0"/>
                  </a:moveTo>
                  <a:cubicBezTo>
                    <a:pt x="133" y="0"/>
                    <a:pt x="0" y="132"/>
                    <a:pt x="0" y="297"/>
                  </a:cubicBezTo>
                  <a:cubicBezTo>
                    <a:pt x="0" y="460"/>
                    <a:pt x="132" y="593"/>
                    <a:pt x="297" y="593"/>
                  </a:cubicBezTo>
                  <a:lnTo>
                    <a:pt x="1330" y="593"/>
                  </a:lnTo>
                  <a:lnTo>
                    <a:pt x="1388" y="0"/>
                  </a:lnTo>
                  <a:close/>
                </a:path>
              </a:pathLst>
            </a:custGeom>
            <a:solidFill>
              <a:srgbClr val="38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0"/>
            <p:cNvSpPr/>
            <p:nvPr/>
          </p:nvSpPr>
          <p:spPr>
            <a:xfrm>
              <a:off x="2097267" y="4013090"/>
              <a:ext cx="64724" cy="18519"/>
            </a:xfrm>
            <a:custGeom>
              <a:rect b="b" l="l" r="r" t="t"/>
              <a:pathLst>
                <a:path extrusionOk="0" h="594" w="2076">
                  <a:moveTo>
                    <a:pt x="297" y="1"/>
                  </a:moveTo>
                  <a:cubicBezTo>
                    <a:pt x="135" y="1"/>
                    <a:pt x="1" y="132"/>
                    <a:pt x="1" y="297"/>
                  </a:cubicBezTo>
                  <a:cubicBezTo>
                    <a:pt x="1" y="460"/>
                    <a:pt x="132" y="593"/>
                    <a:pt x="297" y="593"/>
                  </a:cubicBezTo>
                  <a:lnTo>
                    <a:pt x="2017" y="592"/>
                  </a:lnTo>
                  <a:lnTo>
                    <a:pt x="2075" y="1"/>
                  </a:lnTo>
                  <a:close/>
                </a:path>
              </a:pathLst>
            </a:custGeom>
            <a:solidFill>
              <a:srgbClr val="38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0"/>
            <p:cNvSpPr/>
            <p:nvPr/>
          </p:nvSpPr>
          <p:spPr>
            <a:xfrm>
              <a:off x="2125140" y="3980789"/>
              <a:ext cx="40094" cy="18457"/>
            </a:xfrm>
            <a:custGeom>
              <a:rect b="b" l="l" r="r" t="t"/>
              <a:pathLst>
                <a:path extrusionOk="0" h="592" w="1286">
                  <a:moveTo>
                    <a:pt x="297" y="0"/>
                  </a:moveTo>
                  <a:cubicBezTo>
                    <a:pt x="133" y="0"/>
                    <a:pt x="0" y="132"/>
                    <a:pt x="0" y="295"/>
                  </a:cubicBezTo>
                  <a:cubicBezTo>
                    <a:pt x="0" y="458"/>
                    <a:pt x="132" y="591"/>
                    <a:pt x="297" y="591"/>
                  </a:cubicBezTo>
                  <a:lnTo>
                    <a:pt x="1227" y="591"/>
                  </a:lnTo>
                  <a:lnTo>
                    <a:pt x="1285" y="0"/>
                  </a:lnTo>
                  <a:close/>
                </a:path>
              </a:pathLst>
            </a:custGeom>
            <a:solidFill>
              <a:srgbClr val="38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0"/>
            <p:cNvSpPr/>
            <p:nvPr/>
          </p:nvSpPr>
          <p:spPr>
            <a:xfrm>
              <a:off x="2125140" y="4045453"/>
              <a:ext cx="33703" cy="18457"/>
            </a:xfrm>
            <a:custGeom>
              <a:rect b="b" l="l" r="r" t="t"/>
              <a:pathLst>
                <a:path extrusionOk="0" h="592" w="1081">
                  <a:moveTo>
                    <a:pt x="297" y="0"/>
                  </a:moveTo>
                  <a:cubicBezTo>
                    <a:pt x="133" y="0"/>
                    <a:pt x="0" y="132"/>
                    <a:pt x="0" y="297"/>
                  </a:cubicBezTo>
                  <a:cubicBezTo>
                    <a:pt x="0" y="459"/>
                    <a:pt x="132" y="592"/>
                    <a:pt x="297" y="592"/>
                  </a:cubicBezTo>
                  <a:lnTo>
                    <a:pt x="1022" y="592"/>
                  </a:lnTo>
                  <a:lnTo>
                    <a:pt x="1080" y="0"/>
                  </a:lnTo>
                  <a:close/>
                </a:path>
              </a:pathLst>
            </a:custGeom>
            <a:solidFill>
              <a:srgbClr val="38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0"/>
            <p:cNvSpPr/>
            <p:nvPr/>
          </p:nvSpPr>
          <p:spPr>
            <a:xfrm>
              <a:off x="2097267" y="4077817"/>
              <a:ext cx="58364" cy="18519"/>
            </a:xfrm>
            <a:custGeom>
              <a:rect b="b" l="l" r="r" t="t"/>
              <a:pathLst>
                <a:path extrusionOk="0" h="594" w="1872">
                  <a:moveTo>
                    <a:pt x="297" y="0"/>
                  </a:moveTo>
                  <a:cubicBezTo>
                    <a:pt x="135" y="0"/>
                    <a:pt x="1" y="133"/>
                    <a:pt x="1" y="297"/>
                  </a:cubicBezTo>
                  <a:cubicBezTo>
                    <a:pt x="1" y="460"/>
                    <a:pt x="134" y="593"/>
                    <a:pt x="297" y="593"/>
                  </a:cubicBezTo>
                  <a:lnTo>
                    <a:pt x="1814" y="592"/>
                  </a:lnTo>
                  <a:lnTo>
                    <a:pt x="1871" y="0"/>
                  </a:lnTo>
                  <a:close/>
                </a:path>
              </a:pathLst>
            </a:custGeom>
            <a:solidFill>
              <a:srgbClr val="38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 name="Google Shape;297;p30"/>
          <p:cNvGrpSpPr/>
          <p:nvPr/>
        </p:nvGrpSpPr>
        <p:grpSpPr>
          <a:xfrm>
            <a:off x="-5309984" y="7005935"/>
            <a:ext cx="322829" cy="382392"/>
            <a:chOff x="1955342" y="1832341"/>
            <a:chExt cx="463902" cy="358045"/>
          </a:xfrm>
        </p:grpSpPr>
        <p:sp>
          <p:nvSpPr>
            <p:cNvPr id="298" name="Google Shape;298;p30"/>
            <p:cNvSpPr/>
            <p:nvPr/>
          </p:nvSpPr>
          <p:spPr>
            <a:xfrm>
              <a:off x="2097766" y="1911098"/>
              <a:ext cx="79440" cy="279288"/>
            </a:xfrm>
            <a:custGeom>
              <a:rect b="b" l="l" r="r" t="t"/>
              <a:pathLst>
                <a:path extrusionOk="0" h="8958" w="2548">
                  <a:moveTo>
                    <a:pt x="1789" y="0"/>
                  </a:moveTo>
                  <a:cubicBezTo>
                    <a:pt x="1663" y="0"/>
                    <a:pt x="1565" y="102"/>
                    <a:pt x="1565" y="224"/>
                  </a:cubicBezTo>
                  <a:lnTo>
                    <a:pt x="1565" y="518"/>
                  </a:lnTo>
                  <a:cubicBezTo>
                    <a:pt x="1565" y="1116"/>
                    <a:pt x="1170" y="1604"/>
                    <a:pt x="686" y="1604"/>
                  </a:cubicBezTo>
                  <a:lnTo>
                    <a:pt x="225" y="1604"/>
                  </a:lnTo>
                  <a:cubicBezTo>
                    <a:pt x="101" y="1604"/>
                    <a:pt x="1" y="1705"/>
                    <a:pt x="1" y="1828"/>
                  </a:cubicBezTo>
                  <a:cubicBezTo>
                    <a:pt x="1" y="1904"/>
                    <a:pt x="40" y="1971"/>
                    <a:pt x="98" y="2013"/>
                  </a:cubicBezTo>
                  <a:cubicBezTo>
                    <a:pt x="54" y="2055"/>
                    <a:pt x="27" y="2112"/>
                    <a:pt x="27" y="2175"/>
                  </a:cubicBezTo>
                  <a:cubicBezTo>
                    <a:pt x="27" y="2300"/>
                    <a:pt x="128" y="2399"/>
                    <a:pt x="251" y="2399"/>
                  </a:cubicBezTo>
                  <a:lnTo>
                    <a:pt x="713" y="2399"/>
                  </a:lnTo>
                  <a:cubicBezTo>
                    <a:pt x="1478" y="2399"/>
                    <a:pt x="2100" y="3020"/>
                    <a:pt x="2100" y="3785"/>
                  </a:cubicBezTo>
                  <a:lnTo>
                    <a:pt x="2100" y="8733"/>
                  </a:lnTo>
                  <a:cubicBezTo>
                    <a:pt x="2100" y="8857"/>
                    <a:pt x="2201" y="8957"/>
                    <a:pt x="2324" y="8957"/>
                  </a:cubicBezTo>
                  <a:cubicBezTo>
                    <a:pt x="2447" y="8957"/>
                    <a:pt x="2548" y="8856"/>
                    <a:pt x="2548" y="8733"/>
                  </a:cubicBezTo>
                  <a:lnTo>
                    <a:pt x="2548" y="3786"/>
                  </a:lnTo>
                  <a:cubicBezTo>
                    <a:pt x="2548" y="2897"/>
                    <a:pt x="1912" y="2153"/>
                    <a:pt x="1072" y="1987"/>
                  </a:cubicBezTo>
                  <a:cubicBezTo>
                    <a:pt x="1615" y="1796"/>
                    <a:pt x="2013" y="1210"/>
                    <a:pt x="2013" y="518"/>
                  </a:cubicBezTo>
                  <a:lnTo>
                    <a:pt x="2013" y="224"/>
                  </a:lnTo>
                  <a:cubicBezTo>
                    <a:pt x="2013" y="100"/>
                    <a:pt x="1912" y="0"/>
                    <a:pt x="1789" y="0"/>
                  </a:cubicBezTo>
                  <a:close/>
                </a:path>
              </a:pathLst>
            </a:custGeom>
            <a:solidFill>
              <a:srgbClr val="F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0"/>
            <p:cNvSpPr/>
            <p:nvPr/>
          </p:nvSpPr>
          <p:spPr>
            <a:xfrm>
              <a:off x="1955342" y="1832372"/>
              <a:ext cx="167641" cy="285711"/>
            </a:xfrm>
            <a:custGeom>
              <a:rect b="b" l="l" r="r" t="t"/>
              <a:pathLst>
                <a:path extrusionOk="0" h="9164" w="5377">
                  <a:moveTo>
                    <a:pt x="2954" y="0"/>
                  </a:moveTo>
                  <a:cubicBezTo>
                    <a:pt x="2626" y="0"/>
                    <a:pt x="2302" y="76"/>
                    <a:pt x="2007" y="221"/>
                  </a:cubicBezTo>
                  <a:cubicBezTo>
                    <a:pt x="1542" y="458"/>
                    <a:pt x="1295" y="789"/>
                    <a:pt x="1290" y="789"/>
                  </a:cubicBezTo>
                  <a:cubicBezTo>
                    <a:pt x="1290" y="789"/>
                    <a:pt x="1290" y="789"/>
                    <a:pt x="1290" y="789"/>
                  </a:cubicBezTo>
                  <a:cubicBezTo>
                    <a:pt x="1250" y="840"/>
                    <a:pt x="1211" y="893"/>
                    <a:pt x="1175" y="947"/>
                  </a:cubicBezTo>
                  <a:cubicBezTo>
                    <a:pt x="397" y="2118"/>
                    <a:pt x="1" y="3339"/>
                    <a:pt x="1" y="4580"/>
                  </a:cubicBezTo>
                  <a:cubicBezTo>
                    <a:pt x="1" y="5820"/>
                    <a:pt x="397" y="7044"/>
                    <a:pt x="1176" y="8212"/>
                  </a:cubicBezTo>
                  <a:cubicBezTo>
                    <a:pt x="1587" y="8831"/>
                    <a:pt x="2263" y="9163"/>
                    <a:pt x="2953" y="9163"/>
                  </a:cubicBezTo>
                  <a:cubicBezTo>
                    <a:pt x="3352" y="9163"/>
                    <a:pt x="3756" y="9051"/>
                    <a:pt x="4116" y="8817"/>
                  </a:cubicBezTo>
                  <a:cubicBezTo>
                    <a:pt x="5108" y="8169"/>
                    <a:pt x="5359" y="6813"/>
                    <a:pt x="4709" y="5824"/>
                  </a:cubicBezTo>
                  <a:cubicBezTo>
                    <a:pt x="4703" y="5816"/>
                    <a:pt x="4696" y="5804"/>
                    <a:pt x="4690" y="5795"/>
                  </a:cubicBezTo>
                  <a:cubicBezTo>
                    <a:pt x="4551" y="5580"/>
                    <a:pt x="4557" y="5310"/>
                    <a:pt x="4690" y="5093"/>
                  </a:cubicBezTo>
                  <a:cubicBezTo>
                    <a:pt x="4781" y="4948"/>
                    <a:pt x="4833" y="4770"/>
                    <a:pt x="4833" y="4581"/>
                  </a:cubicBezTo>
                  <a:cubicBezTo>
                    <a:pt x="4833" y="4392"/>
                    <a:pt x="4781" y="4215"/>
                    <a:pt x="4690" y="4069"/>
                  </a:cubicBezTo>
                  <a:cubicBezTo>
                    <a:pt x="4557" y="3857"/>
                    <a:pt x="4550" y="3585"/>
                    <a:pt x="4687" y="3373"/>
                  </a:cubicBezTo>
                  <a:cubicBezTo>
                    <a:pt x="4700" y="3352"/>
                    <a:pt x="4712" y="3334"/>
                    <a:pt x="4725" y="3315"/>
                  </a:cubicBezTo>
                  <a:cubicBezTo>
                    <a:pt x="5377" y="2335"/>
                    <a:pt x="5114" y="1010"/>
                    <a:pt x="4132" y="359"/>
                  </a:cubicBezTo>
                  <a:cubicBezTo>
                    <a:pt x="3769" y="116"/>
                    <a:pt x="3359" y="0"/>
                    <a:pt x="2954" y="0"/>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0"/>
            <p:cNvSpPr/>
            <p:nvPr/>
          </p:nvSpPr>
          <p:spPr>
            <a:xfrm>
              <a:off x="1955405" y="1832341"/>
              <a:ext cx="106440" cy="285835"/>
            </a:xfrm>
            <a:custGeom>
              <a:rect b="b" l="l" r="r" t="t"/>
              <a:pathLst>
                <a:path extrusionOk="0" h="9168" w="3414">
                  <a:moveTo>
                    <a:pt x="2950" y="1"/>
                  </a:moveTo>
                  <a:cubicBezTo>
                    <a:pt x="2623" y="1"/>
                    <a:pt x="2299" y="76"/>
                    <a:pt x="2004" y="221"/>
                  </a:cubicBezTo>
                  <a:cubicBezTo>
                    <a:pt x="1732" y="354"/>
                    <a:pt x="1498" y="550"/>
                    <a:pt x="1288" y="795"/>
                  </a:cubicBezTo>
                  <a:cubicBezTo>
                    <a:pt x="1248" y="845"/>
                    <a:pt x="1209" y="897"/>
                    <a:pt x="1173" y="952"/>
                  </a:cubicBezTo>
                  <a:cubicBezTo>
                    <a:pt x="393" y="2120"/>
                    <a:pt x="0" y="3342"/>
                    <a:pt x="0" y="4583"/>
                  </a:cubicBezTo>
                  <a:cubicBezTo>
                    <a:pt x="0" y="5825"/>
                    <a:pt x="393" y="7048"/>
                    <a:pt x="1174" y="8218"/>
                  </a:cubicBezTo>
                  <a:cubicBezTo>
                    <a:pt x="1585" y="8833"/>
                    <a:pt x="2261" y="9167"/>
                    <a:pt x="2951" y="9167"/>
                  </a:cubicBezTo>
                  <a:cubicBezTo>
                    <a:pt x="3104" y="9167"/>
                    <a:pt x="3260" y="9151"/>
                    <a:pt x="3413" y="9117"/>
                  </a:cubicBezTo>
                  <a:cubicBezTo>
                    <a:pt x="2894" y="9000"/>
                    <a:pt x="2417" y="8693"/>
                    <a:pt x="2099" y="8216"/>
                  </a:cubicBezTo>
                  <a:cubicBezTo>
                    <a:pt x="1320" y="7047"/>
                    <a:pt x="925" y="5822"/>
                    <a:pt x="925" y="4582"/>
                  </a:cubicBezTo>
                  <a:cubicBezTo>
                    <a:pt x="925" y="3342"/>
                    <a:pt x="1320" y="2120"/>
                    <a:pt x="2098" y="952"/>
                  </a:cubicBezTo>
                  <a:cubicBezTo>
                    <a:pt x="2134" y="897"/>
                    <a:pt x="2173" y="845"/>
                    <a:pt x="2213" y="795"/>
                  </a:cubicBezTo>
                  <a:lnTo>
                    <a:pt x="2929" y="221"/>
                  </a:lnTo>
                  <a:cubicBezTo>
                    <a:pt x="3082" y="146"/>
                    <a:pt x="3246" y="89"/>
                    <a:pt x="3412" y="52"/>
                  </a:cubicBezTo>
                  <a:cubicBezTo>
                    <a:pt x="3259" y="17"/>
                    <a:pt x="3104" y="1"/>
                    <a:pt x="2950" y="1"/>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0"/>
            <p:cNvSpPr/>
            <p:nvPr/>
          </p:nvSpPr>
          <p:spPr>
            <a:xfrm>
              <a:off x="2197194" y="1911098"/>
              <a:ext cx="79409" cy="279288"/>
            </a:xfrm>
            <a:custGeom>
              <a:rect b="b" l="l" r="r" t="t"/>
              <a:pathLst>
                <a:path extrusionOk="0" h="8958" w="2547">
                  <a:moveTo>
                    <a:pt x="760" y="0"/>
                  </a:moveTo>
                  <a:cubicBezTo>
                    <a:pt x="637" y="0"/>
                    <a:pt x="536" y="100"/>
                    <a:pt x="536" y="224"/>
                  </a:cubicBezTo>
                  <a:lnTo>
                    <a:pt x="536" y="518"/>
                  </a:lnTo>
                  <a:cubicBezTo>
                    <a:pt x="536" y="1210"/>
                    <a:pt x="933" y="1796"/>
                    <a:pt x="1477" y="1987"/>
                  </a:cubicBezTo>
                  <a:cubicBezTo>
                    <a:pt x="637" y="2153"/>
                    <a:pt x="1" y="2897"/>
                    <a:pt x="1" y="3786"/>
                  </a:cubicBezTo>
                  <a:lnTo>
                    <a:pt x="1" y="8733"/>
                  </a:lnTo>
                  <a:cubicBezTo>
                    <a:pt x="1" y="8856"/>
                    <a:pt x="102" y="8957"/>
                    <a:pt x="225" y="8957"/>
                  </a:cubicBezTo>
                  <a:cubicBezTo>
                    <a:pt x="348" y="8957"/>
                    <a:pt x="449" y="8857"/>
                    <a:pt x="449" y="8733"/>
                  </a:cubicBezTo>
                  <a:lnTo>
                    <a:pt x="449" y="3785"/>
                  </a:lnTo>
                  <a:cubicBezTo>
                    <a:pt x="449" y="3020"/>
                    <a:pt x="1070" y="2399"/>
                    <a:pt x="1834" y="2399"/>
                  </a:cubicBezTo>
                  <a:lnTo>
                    <a:pt x="2296" y="2399"/>
                  </a:lnTo>
                  <a:cubicBezTo>
                    <a:pt x="2419" y="2399"/>
                    <a:pt x="2520" y="2300"/>
                    <a:pt x="2520" y="2175"/>
                  </a:cubicBezTo>
                  <a:cubicBezTo>
                    <a:pt x="2520" y="2112"/>
                    <a:pt x="2494" y="2055"/>
                    <a:pt x="2451" y="2013"/>
                  </a:cubicBezTo>
                  <a:cubicBezTo>
                    <a:pt x="2509" y="1971"/>
                    <a:pt x="2546" y="1904"/>
                    <a:pt x="2546" y="1828"/>
                  </a:cubicBezTo>
                  <a:cubicBezTo>
                    <a:pt x="2546" y="1705"/>
                    <a:pt x="2447" y="1604"/>
                    <a:pt x="2322" y="1604"/>
                  </a:cubicBezTo>
                  <a:lnTo>
                    <a:pt x="1861" y="1604"/>
                  </a:lnTo>
                  <a:cubicBezTo>
                    <a:pt x="1377" y="1604"/>
                    <a:pt x="984" y="1116"/>
                    <a:pt x="984" y="518"/>
                  </a:cubicBezTo>
                  <a:lnTo>
                    <a:pt x="984" y="224"/>
                  </a:lnTo>
                  <a:cubicBezTo>
                    <a:pt x="984" y="102"/>
                    <a:pt x="882" y="0"/>
                    <a:pt x="760" y="0"/>
                  </a:cubicBezTo>
                  <a:close/>
                </a:path>
              </a:pathLst>
            </a:custGeom>
            <a:solidFill>
              <a:srgbClr val="57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0"/>
            <p:cNvSpPr/>
            <p:nvPr/>
          </p:nvSpPr>
          <p:spPr>
            <a:xfrm>
              <a:off x="2251601" y="1832466"/>
              <a:ext cx="167641" cy="285711"/>
            </a:xfrm>
            <a:custGeom>
              <a:rect b="b" l="l" r="r" t="t"/>
              <a:pathLst>
                <a:path extrusionOk="0" h="9164" w="5377">
                  <a:moveTo>
                    <a:pt x="2425" y="1"/>
                  </a:moveTo>
                  <a:cubicBezTo>
                    <a:pt x="2019" y="1"/>
                    <a:pt x="1609" y="117"/>
                    <a:pt x="1245" y="358"/>
                  </a:cubicBezTo>
                  <a:cubicBezTo>
                    <a:pt x="266" y="1010"/>
                    <a:pt x="0" y="2336"/>
                    <a:pt x="652" y="3315"/>
                  </a:cubicBezTo>
                  <a:cubicBezTo>
                    <a:pt x="665" y="3335"/>
                    <a:pt x="678" y="3352"/>
                    <a:pt x="690" y="3372"/>
                  </a:cubicBezTo>
                  <a:cubicBezTo>
                    <a:pt x="826" y="3583"/>
                    <a:pt x="819" y="3855"/>
                    <a:pt x="687" y="4071"/>
                  </a:cubicBezTo>
                  <a:cubicBezTo>
                    <a:pt x="596" y="4215"/>
                    <a:pt x="544" y="4392"/>
                    <a:pt x="544" y="4581"/>
                  </a:cubicBezTo>
                  <a:cubicBezTo>
                    <a:pt x="544" y="4772"/>
                    <a:pt x="596" y="4947"/>
                    <a:pt x="687" y="5093"/>
                  </a:cubicBezTo>
                  <a:cubicBezTo>
                    <a:pt x="820" y="5309"/>
                    <a:pt x="824" y="5583"/>
                    <a:pt x="687" y="5795"/>
                  </a:cubicBezTo>
                  <a:cubicBezTo>
                    <a:pt x="681" y="5805"/>
                    <a:pt x="676" y="5815"/>
                    <a:pt x="668" y="5824"/>
                  </a:cubicBezTo>
                  <a:cubicBezTo>
                    <a:pt x="18" y="6813"/>
                    <a:pt x="269" y="8170"/>
                    <a:pt x="1261" y="8816"/>
                  </a:cubicBezTo>
                  <a:cubicBezTo>
                    <a:pt x="1621" y="9052"/>
                    <a:pt x="2026" y="9163"/>
                    <a:pt x="2425" y="9163"/>
                  </a:cubicBezTo>
                  <a:cubicBezTo>
                    <a:pt x="3114" y="9163"/>
                    <a:pt x="3791" y="8829"/>
                    <a:pt x="4201" y="8214"/>
                  </a:cubicBezTo>
                  <a:cubicBezTo>
                    <a:pt x="4980" y="7044"/>
                    <a:pt x="5377" y="5821"/>
                    <a:pt x="5377" y="4579"/>
                  </a:cubicBezTo>
                  <a:cubicBezTo>
                    <a:pt x="5377" y="3338"/>
                    <a:pt x="4982" y="2116"/>
                    <a:pt x="4203" y="948"/>
                  </a:cubicBezTo>
                  <a:cubicBezTo>
                    <a:pt x="4167" y="893"/>
                    <a:pt x="4126" y="843"/>
                    <a:pt x="4089" y="791"/>
                  </a:cubicBezTo>
                  <a:cubicBezTo>
                    <a:pt x="3896" y="516"/>
                    <a:pt x="3378" y="221"/>
                    <a:pt x="3370" y="221"/>
                  </a:cubicBezTo>
                  <a:cubicBezTo>
                    <a:pt x="3370" y="221"/>
                    <a:pt x="3370" y="221"/>
                    <a:pt x="3370" y="221"/>
                  </a:cubicBezTo>
                  <a:cubicBezTo>
                    <a:pt x="3076" y="76"/>
                    <a:pt x="2752" y="1"/>
                    <a:pt x="2425" y="1"/>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0"/>
            <p:cNvSpPr/>
            <p:nvPr/>
          </p:nvSpPr>
          <p:spPr>
            <a:xfrm>
              <a:off x="2310653" y="1832372"/>
              <a:ext cx="108591" cy="285742"/>
            </a:xfrm>
            <a:custGeom>
              <a:rect b="b" l="l" r="r" t="t"/>
              <a:pathLst>
                <a:path extrusionOk="0" h="9165" w="3483">
                  <a:moveTo>
                    <a:pt x="533" y="0"/>
                  </a:moveTo>
                  <a:cubicBezTo>
                    <a:pt x="355" y="0"/>
                    <a:pt x="177" y="22"/>
                    <a:pt x="2" y="67"/>
                  </a:cubicBezTo>
                  <a:cubicBezTo>
                    <a:pt x="145" y="103"/>
                    <a:pt x="283" y="153"/>
                    <a:pt x="416" y="220"/>
                  </a:cubicBezTo>
                  <a:lnTo>
                    <a:pt x="1132" y="794"/>
                  </a:lnTo>
                  <a:cubicBezTo>
                    <a:pt x="1171" y="844"/>
                    <a:pt x="1212" y="896"/>
                    <a:pt x="1248" y="951"/>
                  </a:cubicBezTo>
                  <a:cubicBezTo>
                    <a:pt x="2025" y="2119"/>
                    <a:pt x="2420" y="3341"/>
                    <a:pt x="2420" y="4582"/>
                  </a:cubicBezTo>
                  <a:cubicBezTo>
                    <a:pt x="2420" y="5824"/>
                    <a:pt x="2024" y="7047"/>
                    <a:pt x="1245" y="8217"/>
                  </a:cubicBezTo>
                  <a:cubicBezTo>
                    <a:pt x="941" y="8672"/>
                    <a:pt x="492" y="8974"/>
                    <a:pt x="0" y="9098"/>
                  </a:cubicBezTo>
                  <a:cubicBezTo>
                    <a:pt x="175" y="9143"/>
                    <a:pt x="353" y="9165"/>
                    <a:pt x="529" y="9165"/>
                  </a:cubicBezTo>
                  <a:cubicBezTo>
                    <a:pt x="1219" y="9165"/>
                    <a:pt x="1895" y="8832"/>
                    <a:pt x="2306" y="8215"/>
                  </a:cubicBezTo>
                  <a:cubicBezTo>
                    <a:pt x="3085" y="7046"/>
                    <a:pt x="3481" y="5821"/>
                    <a:pt x="3481" y="4581"/>
                  </a:cubicBezTo>
                  <a:cubicBezTo>
                    <a:pt x="3483" y="3341"/>
                    <a:pt x="3088" y="2119"/>
                    <a:pt x="2310" y="951"/>
                  </a:cubicBezTo>
                  <a:cubicBezTo>
                    <a:pt x="2274" y="896"/>
                    <a:pt x="2234" y="844"/>
                    <a:pt x="2195" y="794"/>
                  </a:cubicBezTo>
                  <a:cubicBezTo>
                    <a:pt x="1979" y="554"/>
                    <a:pt x="1742" y="360"/>
                    <a:pt x="1479" y="220"/>
                  </a:cubicBezTo>
                  <a:cubicBezTo>
                    <a:pt x="1185" y="75"/>
                    <a:pt x="860" y="0"/>
                    <a:pt x="533" y="0"/>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 name="Google Shape;304;p30"/>
          <p:cNvGrpSpPr/>
          <p:nvPr/>
        </p:nvGrpSpPr>
        <p:grpSpPr>
          <a:xfrm>
            <a:off x="-3089102" y="7006239"/>
            <a:ext cx="330831" cy="361293"/>
            <a:chOff x="5590166" y="2547077"/>
            <a:chExt cx="463868" cy="347130"/>
          </a:xfrm>
        </p:grpSpPr>
        <p:sp>
          <p:nvSpPr>
            <p:cNvPr id="305" name="Google Shape;305;p30"/>
            <p:cNvSpPr/>
            <p:nvPr/>
          </p:nvSpPr>
          <p:spPr>
            <a:xfrm>
              <a:off x="5616792" y="2547077"/>
              <a:ext cx="410514" cy="347130"/>
            </a:xfrm>
            <a:custGeom>
              <a:rect b="b" l="l" r="r" t="t"/>
              <a:pathLst>
                <a:path extrusionOk="0" h="11134" w="13167">
                  <a:moveTo>
                    <a:pt x="9349" y="1"/>
                  </a:moveTo>
                  <a:cubicBezTo>
                    <a:pt x="9346" y="1"/>
                    <a:pt x="9344" y="1"/>
                    <a:pt x="9344" y="1"/>
                  </a:cubicBezTo>
                  <a:cubicBezTo>
                    <a:pt x="8259" y="1"/>
                    <a:pt x="7279" y="453"/>
                    <a:pt x="6583" y="1180"/>
                  </a:cubicBezTo>
                  <a:cubicBezTo>
                    <a:pt x="5888" y="453"/>
                    <a:pt x="4908" y="1"/>
                    <a:pt x="3822" y="1"/>
                  </a:cubicBezTo>
                  <a:cubicBezTo>
                    <a:pt x="1712" y="1"/>
                    <a:pt x="0" y="1711"/>
                    <a:pt x="0" y="3821"/>
                  </a:cubicBezTo>
                  <a:cubicBezTo>
                    <a:pt x="0" y="5961"/>
                    <a:pt x="1482" y="7456"/>
                    <a:pt x="2774" y="8518"/>
                  </a:cubicBezTo>
                  <a:cubicBezTo>
                    <a:pt x="3611" y="9206"/>
                    <a:pt x="4418" y="9734"/>
                    <a:pt x="4509" y="9792"/>
                  </a:cubicBezTo>
                  <a:lnTo>
                    <a:pt x="6583" y="11133"/>
                  </a:lnTo>
                  <a:lnTo>
                    <a:pt x="8658" y="9792"/>
                  </a:lnTo>
                  <a:cubicBezTo>
                    <a:pt x="8747" y="9734"/>
                    <a:pt x="9556" y="9206"/>
                    <a:pt x="10392" y="8518"/>
                  </a:cubicBezTo>
                  <a:cubicBezTo>
                    <a:pt x="11685" y="7456"/>
                    <a:pt x="13167" y="5961"/>
                    <a:pt x="13167" y="3821"/>
                  </a:cubicBezTo>
                  <a:cubicBezTo>
                    <a:pt x="13167" y="2000"/>
                    <a:pt x="11892" y="478"/>
                    <a:pt x="10186" y="95"/>
                  </a:cubicBezTo>
                  <a:cubicBezTo>
                    <a:pt x="9862" y="3"/>
                    <a:pt x="9400" y="1"/>
                    <a:pt x="9349" y="1"/>
                  </a:cubicBezTo>
                  <a:close/>
                </a:path>
              </a:pathLst>
            </a:custGeom>
            <a:solidFill>
              <a:srgbClr val="FD6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0"/>
            <p:cNvSpPr/>
            <p:nvPr/>
          </p:nvSpPr>
          <p:spPr>
            <a:xfrm>
              <a:off x="5753947" y="2552034"/>
              <a:ext cx="273364" cy="342111"/>
            </a:xfrm>
            <a:custGeom>
              <a:rect b="b" l="l" r="r" t="t"/>
              <a:pathLst>
                <a:path extrusionOk="0" h="10973" w="8768">
                  <a:moveTo>
                    <a:pt x="6040" y="1"/>
                  </a:moveTo>
                  <a:cubicBezTo>
                    <a:pt x="6478" y="2338"/>
                    <a:pt x="6774" y="7969"/>
                    <a:pt x="0" y="9559"/>
                  </a:cubicBezTo>
                  <a:cubicBezTo>
                    <a:pt x="55" y="9596"/>
                    <a:pt x="94" y="9622"/>
                    <a:pt x="110" y="9631"/>
                  </a:cubicBezTo>
                  <a:lnTo>
                    <a:pt x="2184" y="10973"/>
                  </a:lnTo>
                  <a:lnTo>
                    <a:pt x="4259" y="9631"/>
                  </a:lnTo>
                  <a:cubicBezTo>
                    <a:pt x="4348" y="9573"/>
                    <a:pt x="5157" y="9046"/>
                    <a:pt x="5993" y="8358"/>
                  </a:cubicBezTo>
                  <a:cubicBezTo>
                    <a:pt x="7286" y="7295"/>
                    <a:pt x="8768" y="5800"/>
                    <a:pt x="8768" y="3661"/>
                  </a:cubicBezTo>
                  <a:cubicBezTo>
                    <a:pt x="8768" y="1933"/>
                    <a:pt x="7618" y="472"/>
                    <a:pt x="6040" y="1"/>
                  </a:cubicBezTo>
                  <a:close/>
                </a:path>
              </a:pathLst>
            </a:custGeom>
            <a:solidFill>
              <a:srgbClr val="FC5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0"/>
            <p:cNvSpPr/>
            <p:nvPr/>
          </p:nvSpPr>
          <p:spPr>
            <a:xfrm>
              <a:off x="5880033" y="2697201"/>
              <a:ext cx="121686" cy="97897"/>
            </a:xfrm>
            <a:custGeom>
              <a:rect b="b" l="l" r="r" t="t"/>
              <a:pathLst>
                <a:path extrusionOk="0" h="3140" w="3903">
                  <a:moveTo>
                    <a:pt x="2209" y="0"/>
                  </a:moveTo>
                  <a:cubicBezTo>
                    <a:pt x="2204" y="0"/>
                    <a:pt x="2199" y="1"/>
                    <a:pt x="2194" y="1"/>
                  </a:cubicBezTo>
                  <a:cubicBezTo>
                    <a:pt x="2104" y="8"/>
                    <a:pt x="2029" y="67"/>
                    <a:pt x="2002" y="151"/>
                  </a:cubicBezTo>
                  <a:lnTo>
                    <a:pt x="1306" y="2307"/>
                  </a:lnTo>
                  <a:lnTo>
                    <a:pt x="449" y="351"/>
                  </a:lnTo>
                  <a:cubicBezTo>
                    <a:pt x="413" y="269"/>
                    <a:pt x="334" y="221"/>
                    <a:pt x="250" y="221"/>
                  </a:cubicBezTo>
                  <a:cubicBezTo>
                    <a:pt x="221" y="221"/>
                    <a:pt x="191" y="227"/>
                    <a:pt x="163" y="239"/>
                  </a:cubicBezTo>
                  <a:cubicBezTo>
                    <a:pt x="51" y="289"/>
                    <a:pt x="1" y="416"/>
                    <a:pt x="50" y="527"/>
                  </a:cubicBezTo>
                  <a:lnTo>
                    <a:pt x="1139" y="3009"/>
                  </a:lnTo>
                  <a:cubicBezTo>
                    <a:pt x="1172" y="3089"/>
                    <a:pt x="1251" y="3139"/>
                    <a:pt x="1337" y="3139"/>
                  </a:cubicBezTo>
                  <a:lnTo>
                    <a:pt x="1348" y="3139"/>
                  </a:lnTo>
                  <a:cubicBezTo>
                    <a:pt x="1438" y="3133"/>
                    <a:pt x="1516" y="3074"/>
                    <a:pt x="1545" y="2989"/>
                  </a:cubicBezTo>
                  <a:lnTo>
                    <a:pt x="2253" y="796"/>
                  </a:lnTo>
                  <a:lnTo>
                    <a:pt x="2827" y="1952"/>
                  </a:lnTo>
                  <a:cubicBezTo>
                    <a:pt x="2863" y="2026"/>
                    <a:pt x="2940" y="2074"/>
                    <a:pt x="3022" y="2074"/>
                  </a:cubicBezTo>
                  <a:lnTo>
                    <a:pt x="3592" y="2074"/>
                  </a:lnTo>
                  <a:cubicBezTo>
                    <a:pt x="3700" y="1932"/>
                    <a:pt x="3804" y="1788"/>
                    <a:pt x="3902" y="1637"/>
                  </a:cubicBezTo>
                  <a:lnTo>
                    <a:pt x="3158" y="1637"/>
                  </a:lnTo>
                  <a:lnTo>
                    <a:pt x="3158" y="1636"/>
                  </a:lnTo>
                  <a:lnTo>
                    <a:pt x="2405" y="122"/>
                  </a:lnTo>
                  <a:cubicBezTo>
                    <a:pt x="2367" y="46"/>
                    <a:pt x="2291" y="0"/>
                    <a:pt x="2209" y="0"/>
                  </a:cubicBezTo>
                  <a:close/>
                </a:path>
              </a:pathLst>
            </a:custGeom>
            <a:solidFill>
              <a:srgbClr val="FC60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0"/>
            <p:cNvSpPr/>
            <p:nvPr/>
          </p:nvSpPr>
          <p:spPr>
            <a:xfrm>
              <a:off x="5642421" y="2649155"/>
              <a:ext cx="244775" cy="160346"/>
            </a:xfrm>
            <a:custGeom>
              <a:rect b="b" l="l" r="r" t="t"/>
              <a:pathLst>
                <a:path extrusionOk="0" h="5143" w="7851">
                  <a:moveTo>
                    <a:pt x="7104" y="1"/>
                  </a:moveTo>
                  <a:cubicBezTo>
                    <a:pt x="7102" y="1"/>
                    <a:pt x="7099" y="1"/>
                    <a:pt x="7097" y="1"/>
                  </a:cubicBezTo>
                  <a:cubicBezTo>
                    <a:pt x="7010" y="2"/>
                    <a:pt x="6929" y="54"/>
                    <a:pt x="6898" y="135"/>
                  </a:cubicBezTo>
                  <a:lnTo>
                    <a:pt x="5871" y="2665"/>
                  </a:lnTo>
                  <a:lnTo>
                    <a:pt x="5010" y="1217"/>
                  </a:lnTo>
                  <a:cubicBezTo>
                    <a:pt x="4969" y="1150"/>
                    <a:pt x="4897" y="1110"/>
                    <a:pt x="4820" y="1110"/>
                  </a:cubicBezTo>
                  <a:cubicBezTo>
                    <a:pt x="4812" y="1110"/>
                    <a:pt x="4803" y="1110"/>
                    <a:pt x="4794" y="1111"/>
                  </a:cubicBezTo>
                  <a:cubicBezTo>
                    <a:pt x="4708" y="1123"/>
                    <a:pt x="4637" y="1183"/>
                    <a:pt x="4612" y="1266"/>
                  </a:cubicBezTo>
                  <a:lnTo>
                    <a:pt x="3742" y="4208"/>
                  </a:lnTo>
                  <a:lnTo>
                    <a:pt x="2627" y="933"/>
                  </a:lnTo>
                  <a:cubicBezTo>
                    <a:pt x="2599" y="850"/>
                    <a:pt x="2523" y="792"/>
                    <a:pt x="2434" y="786"/>
                  </a:cubicBezTo>
                  <a:cubicBezTo>
                    <a:pt x="2430" y="786"/>
                    <a:pt x="2426" y="786"/>
                    <a:pt x="2423" y="786"/>
                  </a:cubicBezTo>
                  <a:cubicBezTo>
                    <a:pt x="2339" y="786"/>
                    <a:pt x="2262" y="833"/>
                    <a:pt x="2224" y="909"/>
                  </a:cubicBezTo>
                  <a:lnTo>
                    <a:pt x="1123" y="3177"/>
                  </a:lnTo>
                  <a:lnTo>
                    <a:pt x="1" y="3177"/>
                  </a:lnTo>
                  <a:cubicBezTo>
                    <a:pt x="98" y="3327"/>
                    <a:pt x="203" y="3472"/>
                    <a:pt x="312" y="3612"/>
                  </a:cubicBezTo>
                  <a:lnTo>
                    <a:pt x="1259" y="3612"/>
                  </a:lnTo>
                  <a:cubicBezTo>
                    <a:pt x="1341" y="3612"/>
                    <a:pt x="1418" y="3566"/>
                    <a:pt x="1454" y="3489"/>
                  </a:cubicBezTo>
                  <a:lnTo>
                    <a:pt x="2383" y="1574"/>
                  </a:lnTo>
                  <a:lnTo>
                    <a:pt x="3550" y="4995"/>
                  </a:lnTo>
                  <a:cubicBezTo>
                    <a:pt x="3580" y="5084"/>
                    <a:pt x="3662" y="5143"/>
                    <a:pt x="3755" y="5143"/>
                  </a:cubicBezTo>
                  <a:lnTo>
                    <a:pt x="3759" y="5143"/>
                  </a:lnTo>
                  <a:cubicBezTo>
                    <a:pt x="3855" y="5141"/>
                    <a:pt x="3936" y="5078"/>
                    <a:pt x="3963" y="4988"/>
                  </a:cubicBezTo>
                  <a:lnTo>
                    <a:pt x="4884" y="1867"/>
                  </a:lnTo>
                  <a:lnTo>
                    <a:pt x="5715" y="3265"/>
                  </a:lnTo>
                  <a:cubicBezTo>
                    <a:pt x="5755" y="3332"/>
                    <a:pt x="5827" y="3373"/>
                    <a:pt x="5905" y="3373"/>
                  </a:cubicBezTo>
                  <a:cubicBezTo>
                    <a:pt x="5910" y="3373"/>
                    <a:pt x="5915" y="3372"/>
                    <a:pt x="5920" y="3372"/>
                  </a:cubicBezTo>
                  <a:cubicBezTo>
                    <a:pt x="6003" y="3366"/>
                    <a:pt x="6074" y="3314"/>
                    <a:pt x="6105" y="3236"/>
                  </a:cubicBezTo>
                  <a:lnTo>
                    <a:pt x="7103" y="779"/>
                  </a:lnTo>
                  <a:lnTo>
                    <a:pt x="7402" y="1458"/>
                  </a:lnTo>
                  <a:cubicBezTo>
                    <a:pt x="7437" y="1540"/>
                    <a:pt x="7517" y="1590"/>
                    <a:pt x="7601" y="1590"/>
                  </a:cubicBezTo>
                  <a:cubicBezTo>
                    <a:pt x="7630" y="1590"/>
                    <a:pt x="7660" y="1584"/>
                    <a:pt x="7688" y="1571"/>
                  </a:cubicBezTo>
                  <a:cubicBezTo>
                    <a:pt x="7800" y="1522"/>
                    <a:pt x="7850" y="1393"/>
                    <a:pt x="7801" y="1283"/>
                  </a:cubicBezTo>
                  <a:lnTo>
                    <a:pt x="7300" y="131"/>
                  </a:lnTo>
                  <a:cubicBezTo>
                    <a:pt x="7266" y="54"/>
                    <a:pt x="7189" y="1"/>
                    <a:pt x="7104" y="1"/>
                  </a:cubicBezTo>
                  <a:close/>
                </a:path>
              </a:pathLst>
            </a:custGeom>
            <a:solidFill>
              <a:srgbClr val="FC60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0"/>
            <p:cNvSpPr/>
            <p:nvPr/>
          </p:nvSpPr>
          <p:spPr>
            <a:xfrm>
              <a:off x="5880033" y="2679929"/>
              <a:ext cx="174002" cy="97960"/>
            </a:xfrm>
            <a:custGeom>
              <a:rect b="b" l="l" r="r" t="t"/>
              <a:pathLst>
                <a:path extrusionOk="0" h="3142" w="5581">
                  <a:moveTo>
                    <a:pt x="2211" y="1"/>
                  </a:moveTo>
                  <a:cubicBezTo>
                    <a:pt x="2205" y="1"/>
                    <a:pt x="2200" y="1"/>
                    <a:pt x="2194" y="1"/>
                  </a:cubicBezTo>
                  <a:cubicBezTo>
                    <a:pt x="2104" y="7"/>
                    <a:pt x="2029" y="66"/>
                    <a:pt x="2002" y="152"/>
                  </a:cubicBezTo>
                  <a:lnTo>
                    <a:pt x="1306" y="2307"/>
                  </a:lnTo>
                  <a:lnTo>
                    <a:pt x="449" y="353"/>
                  </a:lnTo>
                  <a:cubicBezTo>
                    <a:pt x="413" y="271"/>
                    <a:pt x="333" y="222"/>
                    <a:pt x="249" y="222"/>
                  </a:cubicBezTo>
                  <a:cubicBezTo>
                    <a:pt x="220" y="222"/>
                    <a:pt x="191" y="228"/>
                    <a:pt x="163" y="240"/>
                  </a:cubicBezTo>
                  <a:cubicBezTo>
                    <a:pt x="51" y="289"/>
                    <a:pt x="1" y="418"/>
                    <a:pt x="50" y="527"/>
                  </a:cubicBezTo>
                  <a:lnTo>
                    <a:pt x="1139" y="3011"/>
                  </a:lnTo>
                  <a:cubicBezTo>
                    <a:pt x="1172" y="3089"/>
                    <a:pt x="1250" y="3141"/>
                    <a:pt x="1337" y="3141"/>
                  </a:cubicBezTo>
                  <a:cubicBezTo>
                    <a:pt x="1340" y="3141"/>
                    <a:pt x="1343" y="3139"/>
                    <a:pt x="1346" y="3139"/>
                  </a:cubicBezTo>
                  <a:cubicBezTo>
                    <a:pt x="1347" y="3139"/>
                    <a:pt x="1348" y="3139"/>
                    <a:pt x="1350" y="3140"/>
                  </a:cubicBezTo>
                  <a:cubicBezTo>
                    <a:pt x="1439" y="3137"/>
                    <a:pt x="1519" y="3077"/>
                    <a:pt x="1546" y="2991"/>
                  </a:cubicBezTo>
                  <a:lnTo>
                    <a:pt x="2255" y="796"/>
                  </a:lnTo>
                  <a:lnTo>
                    <a:pt x="2830" y="1953"/>
                  </a:lnTo>
                  <a:cubicBezTo>
                    <a:pt x="2866" y="2027"/>
                    <a:pt x="2941" y="2074"/>
                    <a:pt x="3025" y="2074"/>
                  </a:cubicBezTo>
                  <a:lnTo>
                    <a:pt x="5362" y="2074"/>
                  </a:lnTo>
                  <a:cubicBezTo>
                    <a:pt x="5484" y="2074"/>
                    <a:pt x="5581" y="1976"/>
                    <a:pt x="5581" y="1856"/>
                  </a:cubicBezTo>
                  <a:cubicBezTo>
                    <a:pt x="5581" y="1735"/>
                    <a:pt x="5484" y="1636"/>
                    <a:pt x="5362" y="1636"/>
                  </a:cubicBezTo>
                  <a:lnTo>
                    <a:pt x="3158" y="1636"/>
                  </a:lnTo>
                  <a:lnTo>
                    <a:pt x="2405" y="123"/>
                  </a:lnTo>
                  <a:cubicBezTo>
                    <a:pt x="2367" y="48"/>
                    <a:pt x="2293" y="1"/>
                    <a:pt x="2211" y="1"/>
                  </a:cubicBezTo>
                  <a:close/>
                </a:path>
              </a:pathLst>
            </a:custGeom>
            <a:solidFill>
              <a:srgbClr val="FBD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0"/>
            <p:cNvSpPr/>
            <p:nvPr/>
          </p:nvSpPr>
          <p:spPr>
            <a:xfrm>
              <a:off x="5590166" y="2631914"/>
              <a:ext cx="297122" cy="160439"/>
            </a:xfrm>
            <a:custGeom>
              <a:rect b="b" l="l" r="r" t="t"/>
              <a:pathLst>
                <a:path extrusionOk="0" h="5146" w="9530">
                  <a:moveTo>
                    <a:pt x="8777" y="0"/>
                  </a:moveTo>
                  <a:cubicBezTo>
                    <a:pt x="8776" y="0"/>
                    <a:pt x="8774" y="0"/>
                    <a:pt x="8773" y="0"/>
                  </a:cubicBezTo>
                  <a:cubicBezTo>
                    <a:pt x="8686" y="0"/>
                    <a:pt x="8607" y="55"/>
                    <a:pt x="8574" y="136"/>
                  </a:cubicBezTo>
                  <a:lnTo>
                    <a:pt x="7547" y="2666"/>
                  </a:lnTo>
                  <a:lnTo>
                    <a:pt x="6686" y="1216"/>
                  </a:lnTo>
                  <a:cubicBezTo>
                    <a:pt x="6646" y="1150"/>
                    <a:pt x="6574" y="1110"/>
                    <a:pt x="6499" y="1110"/>
                  </a:cubicBezTo>
                  <a:cubicBezTo>
                    <a:pt x="6489" y="1110"/>
                    <a:pt x="6480" y="1111"/>
                    <a:pt x="6470" y="1112"/>
                  </a:cubicBezTo>
                  <a:cubicBezTo>
                    <a:pt x="6384" y="1121"/>
                    <a:pt x="6313" y="1183"/>
                    <a:pt x="6288" y="1265"/>
                  </a:cubicBezTo>
                  <a:lnTo>
                    <a:pt x="5419" y="4207"/>
                  </a:lnTo>
                  <a:lnTo>
                    <a:pt x="4303" y="933"/>
                  </a:lnTo>
                  <a:cubicBezTo>
                    <a:pt x="4275" y="850"/>
                    <a:pt x="4199" y="792"/>
                    <a:pt x="4111" y="787"/>
                  </a:cubicBezTo>
                  <a:cubicBezTo>
                    <a:pt x="4106" y="786"/>
                    <a:pt x="4102" y="786"/>
                    <a:pt x="4097" y="786"/>
                  </a:cubicBezTo>
                  <a:cubicBezTo>
                    <a:pt x="4013" y="786"/>
                    <a:pt x="3937" y="834"/>
                    <a:pt x="3900" y="910"/>
                  </a:cubicBezTo>
                  <a:lnTo>
                    <a:pt x="2799" y="3178"/>
                  </a:lnTo>
                  <a:lnTo>
                    <a:pt x="218" y="3178"/>
                  </a:lnTo>
                  <a:cubicBezTo>
                    <a:pt x="97" y="3178"/>
                    <a:pt x="0" y="3275"/>
                    <a:pt x="0" y="3396"/>
                  </a:cubicBezTo>
                  <a:cubicBezTo>
                    <a:pt x="0" y="3517"/>
                    <a:pt x="97" y="3614"/>
                    <a:pt x="218" y="3614"/>
                  </a:cubicBezTo>
                  <a:lnTo>
                    <a:pt x="2936" y="3614"/>
                  </a:lnTo>
                  <a:cubicBezTo>
                    <a:pt x="3020" y="3614"/>
                    <a:pt x="3095" y="3568"/>
                    <a:pt x="3131" y="3491"/>
                  </a:cubicBezTo>
                  <a:lnTo>
                    <a:pt x="4062" y="1576"/>
                  </a:lnTo>
                  <a:lnTo>
                    <a:pt x="5227" y="4996"/>
                  </a:lnTo>
                  <a:cubicBezTo>
                    <a:pt x="5258" y="5086"/>
                    <a:pt x="5340" y="5145"/>
                    <a:pt x="5434" y="5145"/>
                  </a:cubicBezTo>
                  <a:cubicBezTo>
                    <a:pt x="5435" y="5145"/>
                    <a:pt x="5437" y="5145"/>
                    <a:pt x="5438" y="5144"/>
                  </a:cubicBezTo>
                  <a:cubicBezTo>
                    <a:pt x="5532" y="5141"/>
                    <a:pt x="5616" y="5079"/>
                    <a:pt x="5643" y="4987"/>
                  </a:cubicBezTo>
                  <a:lnTo>
                    <a:pt x="6564" y="1867"/>
                  </a:lnTo>
                  <a:lnTo>
                    <a:pt x="7396" y="3266"/>
                  </a:lnTo>
                  <a:cubicBezTo>
                    <a:pt x="7436" y="3333"/>
                    <a:pt x="7505" y="3374"/>
                    <a:pt x="7581" y="3374"/>
                  </a:cubicBezTo>
                  <a:cubicBezTo>
                    <a:pt x="7587" y="3374"/>
                    <a:pt x="7593" y="3373"/>
                    <a:pt x="7599" y="3373"/>
                  </a:cubicBezTo>
                  <a:cubicBezTo>
                    <a:pt x="7683" y="3366"/>
                    <a:pt x="7755" y="3312"/>
                    <a:pt x="7786" y="3237"/>
                  </a:cubicBezTo>
                  <a:lnTo>
                    <a:pt x="8783" y="779"/>
                  </a:lnTo>
                  <a:lnTo>
                    <a:pt x="9081" y="1459"/>
                  </a:lnTo>
                  <a:cubicBezTo>
                    <a:pt x="9117" y="1540"/>
                    <a:pt x="9197" y="1589"/>
                    <a:pt x="9281" y="1589"/>
                  </a:cubicBezTo>
                  <a:cubicBezTo>
                    <a:pt x="9310" y="1589"/>
                    <a:pt x="9340" y="1583"/>
                    <a:pt x="9369" y="1570"/>
                  </a:cubicBezTo>
                  <a:cubicBezTo>
                    <a:pt x="9479" y="1521"/>
                    <a:pt x="9529" y="1394"/>
                    <a:pt x="9481" y="1284"/>
                  </a:cubicBezTo>
                  <a:lnTo>
                    <a:pt x="8976" y="130"/>
                  </a:lnTo>
                  <a:cubicBezTo>
                    <a:pt x="8941" y="52"/>
                    <a:pt x="8863" y="0"/>
                    <a:pt x="8777" y="0"/>
                  </a:cubicBezTo>
                  <a:close/>
                </a:path>
              </a:pathLst>
            </a:custGeom>
            <a:solidFill>
              <a:srgbClr val="FBD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1" name="Google Shape;311;p30"/>
          <p:cNvSpPr txBox="1"/>
          <p:nvPr/>
        </p:nvSpPr>
        <p:spPr>
          <a:xfrm>
            <a:off x="8315175" y="2767450"/>
            <a:ext cx="3476700" cy="3990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CBC for leukocytosis or anemia (anemia because of hematuria and bleeding under the skin and eyes) -ESR High (sensitive), all IE patients will have high ESR -Blood cultures +ve for suspected organisms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Renal Function Because there could be glomerulonephritis and causes AKI (increase in creatinine) -Urinalysis for hematuria or bacteriuria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ECG for conduction defects (AV blocks due to paravalvular abscess compression) ➔ Chest X-ray for septic abscess in the lung secondary to embolization, Heart failure ★ Echocardiogram: GOLD STANDARD for vegetations. If TTE does not detect it, we can do TEE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t/>
            </a:r>
            <a:endParaRPr sz="1200">
              <a:solidFill>
                <a:schemeClr val="dk1"/>
              </a:solidFill>
              <a:latin typeface="Mada"/>
              <a:ea typeface="Mada"/>
              <a:cs typeface="Mada"/>
              <a:sym typeface="Mada"/>
            </a:endParaRPr>
          </a:p>
        </p:txBody>
      </p:sp>
      <p:pic>
        <p:nvPicPr>
          <p:cNvPr id="312" name="Google Shape;312;p30"/>
          <p:cNvPicPr preferRelativeResize="0"/>
          <p:nvPr/>
        </p:nvPicPr>
        <p:blipFill>
          <a:blip r:embed="rId3">
            <a:alphaModFix/>
          </a:blip>
          <a:stretch>
            <a:fillRect/>
          </a:stretch>
        </p:blipFill>
        <p:spPr>
          <a:xfrm>
            <a:off x="7991475" y="2601251"/>
            <a:ext cx="5302975" cy="6910326"/>
          </a:xfrm>
          <a:prstGeom prst="rect">
            <a:avLst/>
          </a:prstGeom>
          <a:noFill/>
          <a:ln>
            <a:noFill/>
          </a:ln>
        </p:spPr>
      </p:pic>
      <p:graphicFrame>
        <p:nvGraphicFramePr>
          <p:cNvPr id="313" name="Google Shape;313;p30"/>
          <p:cNvGraphicFramePr/>
          <p:nvPr/>
        </p:nvGraphicFramePr>
        <p:xfrm>
          <a:off x="211225" y="1288350"/>
          <a:ext cx="3000000" cy="3000000"/>
        </p:xfrm>
        <a:graphic>
          <a:graphicData uri="http://schemas.openxmlformats.org/drawingml/2006/table">
            <a:tbl>
              <a:tblPr>
                <a:noFill/>
                <a:tableStyleId>{121ACFA2-4097-4B6F-8C34-C8E1E550DA42}</a:tableStyleId>
              </a:tblPr>
              <a:tblGrid>
                <a:gridCol w="1430275"/>
                <a:gridCol w="1711300"/>
                <a:gridCol w="4025625"/>
              </a:tblGrid>
              <a:tr h="251375">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Investigation</a:t>
                      </a:r>
                      <a:endParaRPr b="1" sz="1500">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Findings and notes</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r>
              <a:tr h="239725">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Blood cultures</a:t>
                      </a:r>
                      <a:endParaRPr b="1">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It’s the key </a:t>
                      </a:r>
                      <a:r>
                        <a:rPr b="1" lang="ar" sz="1200">
                          <a:solidFill>
                            <a:srgbClr val="CC0000"/>
                          </a:solidFill>
                          <a:latin typeface="Mada"/>
                          <a:ea typeface="Mada"/>
                          <a:cs typeface="Mada"/>
                          <a:sym typeface="Mada"/>
                        </a:rPr>
                        <a:t>diagnostic</a:t>
                      </a: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investigation </a:t>
                      </a:r>
                      <a:r>
                        <a:rPr b="1" lang="ar" sz="1200">
                          <a:solidFill>
                            <a:srgbClr val="2A4271"/>
                          </a:solidFill>
                          <a:latin typeface="Mada"/>
                          <a:ea typeface="Mada"/>
                          <a:cs typeface="Mada"/>
                          <a:sym typeface="Mada"/>
                        </a:rPr>
                        <a:t>(Best initial)</a:t>
                      </a:r>
                      <a:endParaRPr b="1" sz="1200">
                        <a:solidFill>
                          <a:srgbClr val="2A427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At</a:t>
                      </a:r>
                      <a:r>
                        <a:rPr lang="ar" sz="1200">
                          <a:latin typeface="Mada"/>
                          <a:ea typeface="Mada"/>
                          <a:cs typeface="Mada"/>
                          <a:sym typeface="Mada"/>
                        </a:rPr>
                        <a:t> least 3 sets of samples taken from different venipuncture sites</a:t>
                      </a:r>
                      <a:r>
                        <a:rPr baseline="30000" lang="ar" sz="1200">
                          <a:solidFill>
                            <a:srgbClr val="6AA84F"/>
                          </a:solidFill>
                          <a:latin typeface="Mada"/>
                          <a:ea typeface="Mada"/>
                          <a:cs typeface="Mada"/>
                          <a:sym typeface="Mada"/>
                        </a:rPr>
                        <a:t>1</a:t>
                      </a:r>
                      <a:r>
                        <a:rPr lang="ar" sz="1200">
                          <a:latin typeface="Mada"/>
                          <a:ea typeface="Mada"/>
                          <a:cs typeface="Mada"/>
                          <a:sym typeface="Mada"/>
                        </a:rPr>
                        <a:t> over 24h under a meticulous aseptic technique.</a:t>
                      </a:r>
                      <a:endParaRPr sz="1200">
                        <a:latin typeface="Mada"/>
                        <a:ea typeface="Mada"/>
                        <a:cs typeface="Mada"/>
                        <a:sym typeface="Mada"/>
                      </a:endParaRPr>
                    </a:p>
                  </a:txBody>
                  <a:tcPr marT="91425" marB="91425" marR="91425" marL="91425"/>
                </a:tc>
                <a:tc hMerge="1"/>
              </a:tr>
              <a:tr h="36775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Serological tests</a:t>
                      </a:r>
                      <a:endParaRPr b="1" sz="1300">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l">
                        <a:spcBef>
                          <a:spcPts val="0"/>
                        </a:spcBef>
                        <a:spcAft>
                          <a:spcPts val="0"/>
                        </a:spcAft>
                        <a:buNone/>
                      </a:pPr>
                      <a:r>
                        <a:rPr lang="ar" sz="1200">
                          <a:latin typeface="Mada"/>
                          <a:ea typeface="Mada"/>
                          <a:cs typeface="Mada"/>
                          <a:sym typeface="Mada"/>
                        </a:rPr>
                        <a:t>Consider in culture-negative cases for Coxiella,  Bartonella, Legionella, Chlamydia</a:t>
                      </a:r>
                      <a:endParaRPr sz="1200">
                        <a:latin typeface="Mada"/>
                        <a:ea typeface="Mada"/>
                        <a:cs typeface="Mada"/>
                        <a:sym typeface="Mada"/>
                      </a:endParaRPr>
                    </a:p>
                  </a:txBody>
                  <a:tcPr marT="91425" marB="91425" marR="91425" marL="91425"/>
                </a:tc>
                <a:tc hMerge="1"/>
              </a:tr>
              <a:tr h="239725">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CBC</a:t>
                      </a:r>
                      <a:endParaRPr b="1">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l">
                        <a:spcBef>
                          <a:spcPts val="0"/>
                        </a:spcBef>
                        <a:spcAft>
                          <a:spcPts val="0"/>
                        </a:spcAft>
                        <a:buNone/>
                      </a:pPr>
                      <a:r>
                        <a:rPr lang="ar" sz="1200">
                          <a:latin typeface="Mada"/>
                          <a:ea typeface="Mada"/>
                          <a:cs typeface="Mada"/>
                          <a:sym typeface="Mada"/>
                        </a:rPr>
                        <a:t>Reduced haemoglobin (anemia), increased white cells, increased or reduced platelets </a:t>
                      </a:r>
                      <a:endParaRPr sz="1200">
                        <a:latin typeface="Mada"/>
                        <a:ea typeface="Mada"/>
                        <a:cs typeface="Mada"/>
                        <a:sym typeface="Mada"/>
                      </a:endParaRPr>
                    </a:p>
                  </a:txBody>
                  <a:tcPr marT="91425" marB="91425" marR="91425" marL="91425"/>
                </a:tc>
                <a:tc hMerge="1"/>
              </a:tr>
              <a:tr h="367750">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Inflammatory markers</a:t>
                      </a:r>
                      <a:endParaRPr b="1">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l">
                        <a:spcBef>
                          <a:spcPts val="0"/>
                        </a:spcBef>
                        <a:spcAft>
                          <a:spcPts val="0"/>
                        </a:spcAft>
                        <a:buNone/>
                      </a:pPr>
                      <a:r>
                        <a:rPr lang="ar" sz="1200">
                          <a:latin typeface="Mada"/>
                          <a:ea typeface="Mada"/>
                          <a:cs typeface="Mada"/>
                          <a:sym typeface="Mada"/>
                        </a:rPr>
                        <a:t>Increased erythrocyte sedimentation rate and C-reactive protein (CRP reduces in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response to therapy and increases with relapse</a:t>
                      </a:r>
                      <a:r>
                        <a:rPr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making it helpful in </a:t>
                      </a:r>
                      <a:r>
                        <a:rPr lang="ar" sz="1200">
                          <a:solidFill>
                            <a:srgbClr val="6AA84F"/>
                          </a:solidFill>
                          <a:latin typeface="Mada"/>
                          <a:ea typeface="Mada"/>
                          <a:cs typeface="Mada"/>
                          <a:sym typeface="Mada"/>
                        </a:rPr>
                        <a:t>monitoring therapy</a:t>
                      </a:r>
                      <a:r>
                        <a:rPr lang="ar" sz="1200">
                          <a:latin typeface="Mada"/>
                          <a:ea typeface="Mada"/>
                          <a:cs typeface="Mada"/>
                          <a:sym typeface="Mada"/>
                        </a:rPr>
                        <a:t>)</a:t>
                      </a:r>
                      <a:endParaRPr sz="1200">
                        <a:latin typeface="Mada"/>
                        <a:ea typeface="Mada"/>
                        <a:cs typeface="Mada"/>
                        <a:sym typeface="Mada"/>
                      </a:endParaRPr>
                    </a:p>
                  </a:txBody>
                  <a:tcPr marT="91425" marB="91425" marR="91425" marL="91425"/>
                </a:tc>
                <a:tc hMerge="1"/>
              </a:tr>
              <a:tr h="239725">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RFT</a:t>
                      </a:r>
                      <a:endParaRPr b="1">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l">
                        <a:spcBef>
                          <a:spcPts val="0"/>
                        </a:spcBef>
                        <a:spcAft>
                          <a:spcPts val="0"/>
                        </a:spcAft>
                        <a:buNone/>
                      </a:pPr>
                      <a:r>
                        <a:rPr lang="ar" sz="1200">
                          <a:latin typeface="Mada"/>
                          <a:ea typeface="Mada"/>
                          <a:cs typeface="Mada"/>
                          <a:sym typeface="Mada"/>
                        </a:rPr>
                        <a:t>Increased  urea and  creatinine </a:t>
                      </a:r>
                      <a:r>
                        <a:rPr lang="ar" sz="1200">
                          <a:solidFill>
                            <a:srgbClr val="6AA84F"/>
                          </a:solidFill>
                          <a:latin typeface="Mada"/>
                          <a:ea typeface="Mada"/>
                          <a:cs typeface="Mada"/>
                          <a:sym typeface="Mada"/>
                        </a:rPr>
                        <a:t>due to </a:t>
                      </a:r>
                      <a:r>
                        <a:rPr lang="ar" sz="1200">
                          <a:solidFill>
                            <a:srgbClr val="6AA84F"/>
                          </a:solidFill>
                          <a:latin typeface="Mada"/>
                          <a:ea typeface="Mada"/>
                          <a:cs typeface="Mada"/>
                          <a:sym typeface="Mada"/>
                        </a:rPr>
                        <a:t>glomerulonephritis</a:t>
                      </a:r>
                      <a:endParaRPr sz="1200">
                        <a:solidFill>
                          <a:srgbClr val="6AA84F"/>
                        </a:solidFill>
                        <a:latin typeface="Mada"/>
                        <a:ea typeface="Mada"/>
                        <a:cs typeface="Mada"/>
                        <a:sym typeface="Mada"/>
                      </a:endParaRPr>
                    </a:p>
                  </a:txBody>
                  <a:tcPr marT="91425" marB="91425" marR="91425" marL="91425"/>
                </a:tc>
                <a:tc hMerge="1"/>
              </a:tr>
              <a:tr h="239725">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Urine</a:t>
                      </a:r>
                      <a:endParaRPr b="1">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l">
                        <a:spcBef>
                          <a:spcPts val="0"/>
                        </a:spcBef>
                        <a:spcAft>
                          <a:spcPts val="0"/>
                        </a:spcAft>
                        <a:buNone/>
                      </a:pPr>
                      <a:r>
                        <a:rPr lang="ar" sz="1200">
                          <a:latin typeface="Mada"/>
                          <a:ea typeface="Mada"/>
                          <a:cs typeface="Mada"/>
                          <a:sym typeface="Mada"/>
                        </a:rPr>
                        <a:t>Proteinuria and  haematuria </a:t>
                      </a:r>
                      <a:r>
                        <a:rPr lang="ar" sz="1200">
                          <a:solidFill>
                            <a:srgbClr val="6AA84F"/>
                          </a:solidFill>
                          <a:latin typeface="Mada"/>
                          <a:ea typeface="Mada"/>
                          <a:cs typeface="Mada"/>
                          <a:sym typeface="Mada"/>
                        </a:rPr>
                        <a:t>(Could be due to glomerulonephritis or sepsis)</a:t>
                      </a:r>
                      <a:endParaRPr sz="1200">
                        <a:solidFill>
                          <a:srgbClr val="6AA84F"/>
                        </a:solidFill>
                        <a:latin typeface="Mada"/>
                        <a:ea typeface="Mada"/>
                        <a:cs typeface="Mada"/>
                        <a:sym typeface="Mada"/>
                      </a:endParaRPr>
                    </a:p>
                  </a:txBody>
                  <a:tcPr marT="91425" marB="91425" marR="91425" marL="91425"/>
                </a:tc>
                <a:tc hMerge="1"/>
              </a:tr>
              <a:tr h="239725">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ECG</a:t>
                      </a:r>
                      <a:endParaRPr b="1">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l">
                        <a:spcBef>
                          <a:spcPts val="0"/>
                        </a:spcBef>
                        <a:spcAft>
                          <a:spcPts val="0"/>
                        </a:spcAft>
                        <a:buNone/>
                      </a:pPr>
                      <a:r>
                        <a:rPr lang="ar" sz="1200">
                          <a:latin typeface="Mada"/>
                          <a:ea typeface="Mada"/>
                          <a:cs typeface="Mada"/>
                          <a:sym typeface="Mada"/>
                        </a:rPr>
                        <a:t>PR  prolongation/heart block is associated with aortic root abscess</a:t>
                      </a:r>
                      <a:endParaRPr sz="1200">
                        <a:latin typeface="Mada"/>
                        <a:ea typeface="Mada"/>
                        <a:cs typeface="Mada"/>
                        <a:sym typeface="Mada"/>
                      </a:endParaRPr>
                    </a:p>
                  </a:txBody>
                  <a:tcPr marT="91425" marB="91425" marR="91425" marL="91425"/>
                </a:tc>
                <a:tc hMerge="1"/>
              </a:tr>
              <a:tr h="332850">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CXR</a:t>
                      </a:r>
                      <a:endParaRPr b="1">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l">
                        <a:spcBef>
                          <a:spcPts val="0"/>
                        </a:spcBef>
                        <a:spcAft>
                          <a:spcPts val="0"/>
                        </a:spcAft>
                        <a:buNone/>
                      </a:pPr>
                      <a:r>
                        <a:rPr lang="ar" sz="1200">
                          <a:latin typeface="Mada"/>
                          <a:ea typeface="Mada"/>
                          <a:cs typeface="Mada"/>
                          <a:sym typeface="Mada"/>
                        </a:rPr>
                        <a:t>Pulmonary oedema in  left-sided disease, pulmonary emboli/abscess in  right-sided disease</a:t>
                      </a:r>
                      <a:endParaRPr sz="1200">
                        <a:latin typeface="Mada"/>
                        <a:ea typeface="Mada"/>
                        <a:cs typeface="Mada"/>
                        <a:sym typeface="Mada"/>
                      </a:endParaRPr>
                    </a:p>
                  </a:txBody>
                  <a:tcPr marT="91425" marB="91425" marR="91425" marL="91425"/>
                </a:tc>
                <a:tc hMerge="1"/>
              </a:tr>
              <a:tr h="553975">
                <a:tc rowSpan="2">
                  <a:txBody>
                    <a:bodyPr/>
                    <a:lstStyle/>
                    <a:p>
                      <a:pPr indent="0" lvl="0" marL="0" rtl="0" algn="ctr">
                        <a:spcBef>
                          <a:spcPts val="0"/>
                        </a:spcBef>
                        <a:spcAft>
                          <a:spcPts val="0"/>
                        </a:spcAft>
                        <a:buNone/>
                      </a:pPr>
                      <a:r>
                        <a:rPr b="1" lang="ar">
                          <a:solidFill>
                            <a:srgbClr val="9C254D"/>
                          </a:solidFill>
                          <a:latin typeface="Mada"/>
                          <a:ea typeface="Mada"/>
                          <a:cs typeface="Mada"/>
                          <a:sym typeface="Mada"/>
                        </a:rPr>
                        <a:t>Echo</a:t>
                      </a:r>
                      <a:endParaRPr b="1">
                        <a:solidFill>
                          <a:srgbClr val="9C254D"/>
                        </a:solidFill>
                        <a:latin typeface="Mada"/>
                        <a:ea typeface="Mada"/>
                        <a:cs typeface="Mada"/>
                        <a:sym typeface="Mada"/>
                      </a:endParaRPr>
                    </a:p>
                    <a:p>
                      <a:pPr indent="0" lvl="0" marL="0" rtl="0" algn="ctr">
                        <a:spcBef>
                          <a:spcPts val="0"/>
                        </a:spcBef>
                        <a:spcAft>
                          <a:spcPts val="0"/>
                        </a:spcAft>
                        <a:buNone/>
                      </a:pPr>
                      <a:r>
                        <a:rPr b="1" lang="ar">
                          <a:solidFill>
                            <a:srgbClr val="CC0000"/>
                          </a:solidFill>
                          <a:latin typeface="Mada"/>
                          <a:ea typeface="Mada"/>
                          <a:cs typeface="Mada"/>
                          <a:sym typeface="Mada"/>
                        </a:rPr>
                        <a:t>(Cornerstone of diagnosis)</a:t>
                      </a:r>
                      <a:endParaRPr b="1">
                        <a:solidFill>
                          <a:srgbClr val="CC0000"/>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200">
                          <a:latin typeface="Mada"/>
                          <a:ea typeface="Mada"/>
                          <a:cs typeface="Mada"/>
                          <a:sym typeface="Mada"/>
                        </a:rPr>
                        <a:t>Transthoracic echocardiography</a:t>
                      </a:r>
                      <a:r>
                        <a:rPr b="1" baseline="30000" lang="ar" sz="1200">
                          <a:latin typeface="Mada"/>
                          <a:ea typeface="Mada"/>
                          <a:cs typeface="Mada"/>
                          <a:sym typeface="Mada"/>
                        </a:rPr>
                        <a:t>2</a:t>
                      </a:r>
                      <a:r>
                        <a:rPr b="1" lang="ar" sz="1200">
                          <a:latin typeface="Mada"/>
                          <a:ea typeface="Mada"/>
                          <a:cs typeface="Mada"/>
                          <a:sym typeface="Mada"/>
                        </a:rPr>
                        <a:t> (TTE)</a:t>
                      </a:r>
                      <a:endParaRPr b="1" sz="12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b="1" lang="ar" sz="1200">
                          <a:solidFill>
                            <a:srgbClr val="CC0000"/>
                          </a:solidFill>
                          <a:latin typeface="Mada"/>
                          <a:ea typeface="Mada"/>
                          <a:cs typeface="Mada"/>
                          <a:sym typeface="Mada"/>
                        </a:rPr>
                        <a:t>First-line non-invasive  imaging test</a:t>
                      </a:r>
                      <a:r>
                        <a:rPr lang="ar" sz="1200">
                          <a:latin typeface="Mada"/>
                          <a:ea typeface="Mada"/>
                          <a:cs typeface="Mada"/>
                          <a:sym typeface="Mada"/>
                        </a:rPr>
                        <a:t> with sensitivity of 70%; demonstrates </a:t>
                      </a:r>
                      <a:r>
                        <a:rPr b="1" lang="ar" sz="1200">
                          <a:solidFill>
                            <a:srgbClr val="CC0000"/>
                          </a:solidFill>
                          <a:latin typeface="Mada"/>
                          <a:ea typeface="Mada"/>
                          <a:cs typeface="Mada"/>
                          <a:sym typeface="Mada"/>
                        </a:rPr>
                        <a:t>vegetations</a:t>
                      </a:r>
                      <a:r>
                        <a:rPr lang="ar" sz="1200">
                          <a:latin typeface="Mada"/>
                          <a:ea typeface="Mada"/>
                          <a:cs typeface="Mada"/>
                          <a:sym typeface="Mada"/>
                        </a:rPr>
                        <a:t>, valvular dysfunction, ventricular function,  abscesses</a:t>
                      </a:r>
                      <a:endParaRPr sz="1200">
                        <a:latin typeface="Mada"/>
                        <a:ea typeface="Mada"/>
                        <a:cs typeface="Mada"/>
                        <a:sym typeface="Mada"/>
                      </a:endParaRPr>
                    </a:p>
                  </a:txBody>
                  <a:tcPr marT="91425" marB="91425" marR="91425" marL="91425"/>
                </a:tc>
              </a:tr>
              <a:tr h="553975">
                <a:tc vMerge="1"/>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Transesophageal</a:t>
                      </a:r>
                      <a:r>
                        <a:rPr b="1" lang="ar" sz="1200">
                          <a:solidFill>
                            <a:schemeClr val="dk1"/>
                          </a:solidFill>
                          <a:latin typeface="Mada"/>
                          <a:ea typeface="Mada"/>
                          <a:cs typeface="Mada"/>
                          <a:sym typeface="Mada"/>
                        </a:rPr>
                        <a:t> echocardiography</a:t>
                      </a:r>
                      <a:r>
                        <a:rPr b="1" baseline="30000" lang="ar" sz="1200">
                          <a:solidFill>
                            <a:srgbClr val="073763"/>
                          </a:solidFill>
                          <a:latin typeface="Mada"/>
                          <a:ea typeface="Mada"/>
                          <a:cs typeface="Mada"/>
                          <a:sym typeface="Mada"/>
                        </a:rPr>
                        <a:t>3</a:t>
                      </a:r>
                      <a:r>
                        <a:rPr b="1" lang="ar" sz="1200">
                          <a:solidFill>
                            <a:schemeClr val="dk1"/>
                          </a:solidFill>
                          <a:latin typeface="Mada"/>
                          <a:ea typeface="Mada"/>
                          <a:cs typeface="Mada"/>
                          <a:sym typeface="Mada"/>
                        </a:rPr>
                        <a:t> (TEE/TOE)</a:t>
                      </a:r>
                      <a:endParaRPr b="1" sz="12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b="1" lang="ar" sz="1200">
                          <a:latin typeface="Mada"/>
                          <a:ea typeface="Mada"/>
                          <a:cs typeface="Mada"/>
                          <a:sym typeface="Mada"/>
                        </a:rPr>
                        <a:t>Second-line invasive imaging</a:t>
                      </a:r>
                      <a:r>
                        <a:rPr lang="ar" sz="1200">
                          <a:latin typeface="Mada"/>
                          <a:ea typeface="Mada"/>
                          <a:cs typeface="Mada"/>
                          <a:sym typeface="Mada"/>
                        </a:rPr>
                        <a:t> test with </a:t>
                      </a:r>
                      <a:r>
                        <a:rPr b="1" lang="ar" sz="1200">
                          <a:solidFill>
                            <a:srgbClr val="CC0000"/>
                          </a:solidFill>
                          <a:latin typeface="Mada"/>
                          <a:ea typeface="Mada"/>
                          <a:cs typeface="Mada"/>
                          <a:sym typeface="Mada"/>
                        </a:rPr>
                        <a:t>greater sensitivity (96%)  and  specificity;</a:t>
                      </a:r>
                      <a:r>
                        <a:rPr lang="ar" sz="1200">
                          <a:latin typeface="Mada"/>
                          <a:ea typeface="Mada"/>
                          <a:cs typeface="Mada"/>
                          <a:sym typeface="Mada"/>
                        </a:rPr>
                        <a:t> useful  in  suspected aortic root abscess and  essential  in  prosthetic valve endocarditis, intracardiac devices or complications</a:t>
                      </a:r>
                      <a:endParaRPr sz="1200">
                        <a:latin typeface="Mada"/>
                        <a:ea typeface="Mada"/>
                        <a:cs typeface="Mada"/>
                        <a:sym typeface="Mada"/>
                      </a:endParaRPr>
                    </a:p>
                  </a:txBody>
                  <a:tcPr marT="91425" marB="91425" marR="91425" marL="91425"/>
                </a:tc>
              </a:tr>
            </a:tbl>
          </a:graphicData>
        </a:graphic>
      </p:graphicFrame>
      <p:pic>
        <p:nvPicPr>
          <p:cNvPr id="314" name="Google Shape;314;p30"/>
          <p:cNvPicPr preferRelativeResize="0"/>
          <p:nvPr/>
        </p:nvPicPr>
        <p:blipFill>
          <a:blip r:embed="rId4">
            <a:alphaModFix/>
          </a:blip>
          <a:stretch>
            <a:fillRect/>
          </a:stretch>
        </p:blipFill>
        <p:spPr>
          <a:xfrm>
            <a:off x="8097925" y="9511575"/>
            <a:ext cx="2032536" cy="2528274"/>
          </a:xfrm>
          <a:prstGeom prst="rect">
            <a:avLst/>
          </a:prstGeom>
          <a:noFill/>
          <a:ln>
            <a:noFill/>
          </a:ln>
        </p:spPr>
      </p:pic>
      <p:pic>
        <p:nvPicPr>
          <p:cNvPr id="315" name="Google Shape;315;p30"/>
          <p:cNvPicPr preferRelativeResize="0"/>
          <p:nvPr/>
        </p:nvPicPr>
        <p:blipFill>
          <a:blip r:embed="rId5">
            <a:alphaModFix/>
          </a:blip>
          <a:stretch>
            <a:fillRect/>
          </a:stretch>
        </p:blipFill>
        <p:spPr>
          <a:xfrm>
            <a:off x="11113057" y="9511575"/>
            <a:ext cx="2230043" cy="2528274"/>
          </a:xfrm>
          <a:prstGeom prst="rect">
            <a:avLst/>
          </a:prstGeom>
          <a:noFill/>
          <a:ln>
            <a:noFill/>
          </a:ln>
        </p:spPr>
      </p:pic>
      <p:sp>
        <p:nvSpPr>
          <p:cNvPr id="316" name="Google Shape;316;p30"/>
          <p:cNvSpPr/>
          <p:nvPr/>
        </p:nvSpPr>
        <p:spPr>
          <a:xfrm>
            <a:off x="211225" y="7514650"/>
            <a:ext cx="7205700" cy="2152800"/>
          </a:xfrm>
          <a:prstGeom prst="rect">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0"/>
          <p:cNvSpPr txBox="1"/>
          <p:nvPr/>
        </p:nvSpPr>
        <p:spPr>
          <a:xfrm>
            <a:off x="214600" y="7514650"/>
            <a:ext cx="3876300" cy="20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500">
                <a:solidFill>
                  <a:srgbClr val="9C254D"/>
                </a:solidFill>
                <a:latin typeface="Mada Black"/>
                <a:ea typeface="Mada Black"/>
                <a:cs typeface="Mada Black"/>
                <a:sym typeface="Mada Black"/>
              </a:rPr>
              <a:t>D</a:t>
            </a:r>
            <a:r>
              <a:rPr lang="ar" sz="1500">
                <a:solidFill>
                  <a:srgbClr val="9C254D"/>
                </a:solidFill>
                <a:latin typeface="Mada Black"/>
                <a:ea typeface="Mada Black"/>
                <a:cs typeface="Mada Black"/>
                <a:sym typeface="Mada Black"/>
              </a:rPr>
              <a:t>iagnosis of IE:</a:t>
            </a:r>
            <a:endParaRPr sz="1500">
              <a:solidFill>
                <a:srgbClr val="9C254D"/>
              </a:solidFill>
              <a:latin typeface="Mada Black"/>
              <a:ea typeface="Mada Black"/>
              <a:cs typeface="Mada Black"/>
              <a:sym typeface="Mada Black"/>
            </a:endParaRPr>
          </a:p>
          <a:p>
            <a:pPr indent="-304800" lvl="0" marL="457200" rtl="0" algn="l">
              <a:spcBef>
                <a:spcPts val="0"/>
              </a:spcBef>
              <a:spcAft>
                <a:spcPts val="0"/>
              </a:spcAft>
              <a:buSzPts val="1200"/>
              <a:buChar char="●"/>
            </a:pPr>
            <a:r>
              <a:rPr lang="ar" sz="1200">
                <a:latin typeface="Mada Medium"/>
                <a:ea typeface="Mada Medium"/>
                <a:cs typeface="Mada Medium"/>
                <a:sym typeface="Mada Medium"/>
              </a:rPr>
              <a:t>Diagnosis of IE depends on</a:t>
            </a:r>
            <a:r>
              <a:rPr b="1" lang="ar" sz="1200">
                <a:latin typeface="Mada"/>
                <a:ea typeface="Mada"/>
                <a:cs typeface="Mada"/>
                <a:sym typeface="Mada"/>
              </a:rPr>
              <a:t> clinical suspicion</a:t>
            </a:r>
            <a:r>
              <a:rPr b="1" baseline="30000" lang="ar" sz="1200">
                <a:solidFill>
                  <a:srgbClr val="6AA84F"/>
                </a:solidFill>
                <a:latin typeface="Mada"/>
                <a:ea typeface="Mada"/>
                <a:cs typeface="Mada"/>
                <a:sym typeface="Mada"/>
              </a:rPr>
              <a:t>4</a:t>
            </a:r>
            <a:r>
              <a:rPr b="1" lang="ar" sz="1200">
                <a:latin typeface="Mada"/>
                <a:ea typeface="Mada"/>
                <a:cs typeface="Mada"/>
                <a:sym typeface="Mada"/>
              </a:rPr>
              <a:t>, blood culture, Echocardiography</a:t>
            </a:r>
            <a:endParaRPr b="1" sz="1200">
              <a:latin typeface="Mada"/>
              <a:ea typeface="Mada"/>
              <a:cs typeface="Mada"/>
              <a:sym typeface="Mada"/>
            </a:endParaRPr>
          </a:p>
          <a:p>
            <a:pPr indent="-304800" lvl="0" marL="457200" rtl="0" algn="l">
              <a:spcBef>
                <a:spcPts val="0"/>
              </a:spcBef>
              <a:spcAft>
                <a:spcPts val="0"/>
              </a:spcAft>
              <a:buClr>
                <a:srgbClr val="1C4588"/>
              </a:buClr>
              <a:buSzPts val="1200"/>
              <a:buChar char="●"/>
            </a:pPr>
            <a:r>
              <a:rPr b="1" lang="ar" sz="1200">
                <a:solidFill>
                  <a:srgbClr val="1C4588"/>
                </a:solidFill>
                <a:latin typeface="Mada"/>
                <a:ea typeface="Mada"/>
                <a:cs typeface="Mada"/>
                <a:sym typeface="Mada"/>
              </a:rPr>
              <a:t>When IE is suspected the </a:t>
            </a:r>
            <a:r>
              <a:rPr b="1" lang="ar" sz="1200">
                <a:solidFill>
                  <a:srgbClr val="CC0000"/>
                </a:solidFill>
                <a:latin typeface="Mada"/>
                <a:ea typeface="Mada"/>
                <a:cs typeface="Mada"/>
                <a:sym typeface="Mada"/>
              </a:rPr>
              <a:t>best initial test  is to obtain serial blood cultures</a:t>
            </a:r>
            <a:r>
              <a:rPr lang="ar" sz="1200">
                <a:solidFill>
                  <a:srgbClr val="CC0000"/>
                </a:solidFill>
                <a:latin typeface="Mada"/>
                <a:ea typeface="Mada"/>
                <a:cs typeface="Mada"/>
                <a:sym typeface="Mada"/>
              </a:rPr>
              <a:t>. </a:t>
            </a:r>
            <a:endParaRPr sz="1200">
              <a:solidFill>
                <a:srgbClr val="CC0000"/>
              </a:solidFill>
              <a:latin typeface="Mada"/>
              <a:ea typeface="Mada"/>
              <a:cs typeface="Mada"/>
              <a:sym typeface="Mada"/>
            </a:endParaRPr>
          </a:p>
          <a:p>
            <a:pPr indent="-304800" lvl="0" marL="457200" rtl="0" algn="l">
              <a:spcBef>
                <a:spcPts val="0"/>
              </a:spcBef>
              <a:spcAft>
                <a:spcPts val="0"/>
              </a:spcAft>
              <a:buClr>
                <a:srgbClr val="1C4588"/>
              </a:buClr>
              <a:buSzPts val="1200"/>
              <a:buChar char="●"/>
            </a:pPr>
            <a:r>
              <a:rPr lang="ar" sz="1200">
                <a:solidFill>
                  <a:srgbClr val="1C4588"/>
                </a:solidFill>
                <a:latin typeface="Mada"/>
                <a:ea typeface="Mada"/>
                <a:cs typeface="Mada"/>
                <a:sym typeface="Mada"/>
              </a:rPr>
              <a:t>Patients with suspected IE should have appropriate blood cultures drawn </a:t>
            </a:r>
            <a:r>
              <a:rPr b="1" lang="ar" sz="1200">
                <a:solidFill>
                  <a:srgbClr val="1C4588"/>
                </a:solidFill>
                <a:latin typeface="Mada"/>
                <a:ea typeface="Mada"/>
                <a:cs typeface="Mada"/>
                <a:sym typeface="Mada"/>
              </a:rPr>
              <a:t>prior to cardiac imaging studies.</a:t>
            </a:r>
            <a:r>
              <a:rPr b="1" lang="ar" sz="1200">
                <a:solidFill>
                  <a:srgbClr val="1C4588"/>
                </a:solidFill>
                <a:latin typeface="Mada"/>
                <a:ea typeface="Mada"/>
                <a:cs typeface="Mada"/>
                <a:sym typeface="Mada"/>
              </a:rPr>
              <a:t> </a:t>
            </a:r>
            <a:r>
              <a:rPr b="1" lang="ar" sz="1200">
                <a:solidFill>
                  <a:srgbClr val="6AA84F"/>
                </a:solidFill>
                <a:latin typeface="Mada"/>
                <a:ea typeface="Mada"/>
                <a:cs typeface="Mada"/>
                <a:sym typeface="Mada"/>
              </a:rPr>
              <a:t>(</a:t>
            </a:r>
            <a:r>
              <a:rPr b="1" lang="ar" sz="1200">
                <a:solidFill>
                  <a:srgbClr val="6AA84F"/>
                </a:solidFill>
                <a:latin typeface="Mada"/>
                <a:ea typeface="Mada"/>
                <a:cs typeface="Mada"/>
                <a:sym typeface="Mada"/>
              </a:rPr>
              <a:t>TTE should be attempted first in most cases. TEE should be used if TTE is nondiagnostic</a:t>
            </a:r>
            <a:r>
              <a:rPr lang="ar" sz="1200">
                <a:solidFill>
                  <a:srgbClr val="6AA84F"/>
                </a:solidFill>
                <a:latin typeface="Mada"/>
                <a:ea typeface="Mada"/>
                <a:cs typeface="Mada"/>
                <a:sym typeface="Mada"/>
              </a:rPr>
              <a:t>)</a:t>
            </a:r>
            <a:endParaRPr b="1" sz="1200">
              <a:solidFill>
                <a:srgbClr val="6AA84F"/>
              </a:solidFill>
              <a:latin typeface="Mada"/>
              <a:ea typeface="Mada"/>
              <a:cs typeface="Mada"/>
              <a:sym typeface="Mada"/>
            </a:endParaRPr>
          </a:p>
        </p:txBody>
      </p:sp>
      <p:pic>
        <p:nvPicPr>
          <p:cNvPr id="318" name="Google Shape;318;p30"/>
          <p:cNvPicPr preferRelativeResize="0"/>
          <p:nvPr/>
        </p:nvPicPr>
        <p:blipFill>
          <a:blip r:embed="rId6">
            <a:alphaModFix/>
          </a:blip>
          <a:stretch>
            <a:fillRect/>
          </a:stretch>
        </p:blipFill>
        <p:spPr>
          <a:xfrm>
            <a:off x="4090900" y="7542375"/>
            <a:ext cx="3322651" cy="2048724"/>
          </a:xfrm>
          <a:prstGeom prst="rect">
            <a:avLst/>
          </a:prstGeom>
          <a:noFill/>
          <a:ln>
            <a:noFill/>
          </a:ln>
        </p:spPr>
      </p:pic>
      <p:cxnSp>
        <p:nvCxnSpPr>
          <p:cNvPr id="319" name="Google Shape;319;p30"/>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sp>
        <p:nvSpPr>
          <p:cNvPr id="320" name="Google Shape;320;p30"/>
          <p:cNvSpPr txBox="1"/>
          <p:nvPr/>
        </p:nvSpPr>
        <p:spPr>
          <a:xfrm>
            <a:off x="-150" y="9768325"/>
            <a:ext cx="7560000" cy="9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1- to ensure it is an infection and not just a contaminated sample.</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2- normal echo(TTE) cannot rule the diagnosis out because the vegetation can migrate , so maybe the pt had vegetation but it migrated to the brain or the abdomen  </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1C4588"/>
                </a:solidFill>
                <a:latin typeface="Mada"/>
                <a:ea typeface="Mada"/>
                <a:cs typeface="Mada"/>
                <a:sym typeface="Mada"/>
              </a:rPr>
              <a:t>3</a:t>
            </a:r>
            <a:r>
              <a:rPr lang="ar" sz="900">
                <a:solidFill>
                  <a:srgbClr val="1C4588"/>
                </a:solidFill>
                <a:latin typeface="Mada"/>
                <a:ea typeface="Mada"/>
                <a:cs typeface="Mada"/>
                <a:sym typeface="Mada"/>
              </a:rPr>
              <a:t>- </a:t>
            </a:r>
            <a:r>
              <a:rPr lang="ar" sz="900">
                <a:solidFill>
                  <a:srgbClr val="1C4588"/>
                </a:solidFill>
                <a:latin typeface="Lato"/>
                <a:ea typeface="Lato"/>
                <a:cs typeface="Lato"/>
                <a:sym typeface="Lato"/>
              </a:rPr>
              <a:t>Only negative findings on (TEE) can reliably rule out </a:t>
            </a:r>
            <a:r>
              <a:rPr lang="ar" sz="900">
                <a:solidFill>
                  <a:srgbClr val="1C4588"/>
                </a:solidFill>
                <a:uFill>
                  <a:noFill/>
                </a:uFill>
                <a:latin typeface="Lato"/>
                <a:ea typeface="Lato"/>
                <a:cs typeface="Lato"/>
                <a:sym typeface="Lato"/>
                <a:hlinkClick r:id="rId7">
                  <a:extLst>
                    <a:ext uri="{A12FA001-AC4F-418D-AE19-62706E023703}">
                      <ahyp:hlinkClr val="tx"/>
                    </a:ext>
                  </a:extLst>
                </a:hlinkClick>
              </a:rPr>
              <a:t>endocarditis</a:t>
            </a:r>
            <a:r>
              <a:rPr lang="ar" sz="900">
                <a:solidFill>
                  <a:srgbClr val="1C4588"/>
                </a:solidFill>
                <a:latin typeface="Lato"/>
                <a:ea typeface="Lato"/>
                <a:cs typeface="Lato"/>
                <a:sym typeface="Lato"/>
              </a:rPr>
              <a:t>, as (TTE) is not sensitive enough!</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4- By checking the </a:t>
            </a:r>
            <a:r>
              <a:rPr lang="ar" sz="900">
                <a:solidFill>
                  <a:srgbClr val="6AA84F"/>
                </a:solidFill>
                <a:latin typeface="Mada"/>
                <a:ea typeface="Mada"/>
                <a:cs typeface="Mada"/>
                <a:sym typeface="Mada"/>
              </a:rPr>
              <a:t>patient</a:t>
            </a:r>
            <a:r>
              <a:rPr lang="ar" sz="900">
                <a:solidFill>
                  <a:srgbClr val="6AA84F"/>
                </a:solidFill>
                <a:latin typeface="Mada"/>
                <a:ea typeface="Mada"/>
                <a:cs typeface="Mada"/>
                <a:sym typeface="Mada"/>
              </a:rPr>
              <a:t> history e.g. if the patient underwent a dental procedure in the last 4wks or if the patient has any cardiac lesions (e.g. Prosthetic valve)  then you must have high clinical suspicion of IE.</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
        <p:nvSpPr>
          <p:cNvPr id="321" name="Google Shape;321;p30"/>
          <p:cNvSpPr/>
          <p:nvPr/>
        </p:nvSpPr>
        <p:spPr>
          <a:xfrm>
            <a:off x="1787050" y="1789725"/>
            <a:ext cx="245400" cy="177300"/>
          </a:xfrm>
          <a:prstGeom prst="star5">
            <a:avLst>
              <a:gd fmla="val 25104"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0"/>
          <p:cNvSpPr txBox="1"/>
          <p:nvPr/>
        </p:nvSpPr>
        <p:spPr>
          <a:xfrm>
            <a:off x="-3162300" y="939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Pleural friction rub</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990000"/>
      </a:accent1>
      <a:accent2>
        <a:srgbClr val="CC4125"/>
      </a:accent2>
      <a:accent3>
        <a:srgbClr val="DD7E6B"/>
      </a:accent3>
      <a:accent4>
        <a:srgbClr val="E6B8AF"/>
      </a:accent4>
      <a:accent5>
        <a:srgbClr val="CEA320"/>
      </a:accent5>
      <a:accent6>
        <a:srgbClr val="F4CCCC"/>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