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692000" cx="7560000"/>
  <p:notesSz cx="6858000" cy="9144000"/>
  <p:embeddedFontLst>
    <p:embeddedFont>
      <p:font typeface="Lobster"/>
      <p:regular r:id="rId24"/>
    </p:embeddedFont>
    <p:embeddedFont>
      <p:font typeface="Cabin"/>
      <p:regular r:id="rId25"/>
      <p:bold r:id="rId26"/>
      <p:italic r:id="rId27"/>
      <p:boldItalic r:id="rId28"/>
    </p:embeddedFont>
    <p:embeddedFont>
      <p:font typeface="Mada"/>
      <p:regular r:id="rId29"/>
      <p:bold r:id="rId30"/>
    </p:embeddedFont>
    <p:embeddedFont>
      <p:font typeface="Mada Black"/>
      <p:bold r:id="rId31"/>
    </p:embeddedFont>
    <p:embeddedFont>
      <p:font typeface="Abel"/>
      <p:regular r:id="rId32"/>
    </p:embeddedFont>
    <p:embeddedFont>
      <p:font typeface="Pacifico"/>
      <p:regular r:id="rId33"/>
    </p:embeddedFont>
    <p:embeddedFont>
      <p:font typeface="Lilita One"/>
      <p:regular r:id="rId34"/>
    </p:embeddedFont>
    <p:embeddedFont>
      <p:font typeface="Exo Thin"/>
      <p:bold r:id="rId35"/>
      <p:boldItalic r:id="rId36"/>
    </p:embeddedFont>
    <p:embeddedFont>
      <p:font typeface="Exo"/>
      <p:regular r:id="rId37"/>
      <p:bold r:id="rId38"/>
      <p:italic r:id="rId39"/>
      <p:boldItalic r:id="rId40"/>
    </p:embeddedFont>
    <p:embeddedFont>
      <p:font typeface="Alegrey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5E0386-6EF1-487E-9488-629F0B73CE70}">
  <a:tblStyle styleId="{745E0386-6EF1-487E-9488-629F0B73CE7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Italic.fntdata"/><Relationship Id="rId20" Type="http://schemas.openxmlformats.org/officeDocument/2006/relationships/slide" Target="slides/slide14.xml"/><Relationship Id="rId42" Type="http://schemas.openxmlformats.org/officeDocument/2006/relationships/font" Target="fonts/Alegreya-bold.fntdata"/><Relationship Id="rId41" Type="http://schemas.openxmlformats.org/officeDocument/2006/relationships/font" Target="fonts/Alegreya-regular.fntdata"/><Relationship Id="rId22" Type="http://schemas.openxmlformats.org/officeDocument/2006/relationships/slide" Target="slides/slide16.xml"/><Relationship Id="rId44" Type="http://schemas.openxmlformats.org/officeDocument/2006/relationships/font" Target="fonts/Alegreya-boldItalic.fntdata"/><Relationship Id="rId21" Type="http://schemas.openxmlformats.org/officeDocument/2006/relationships/slide" Target="slides/slide15.xml"/><Relationship Id="rId43" Type="http://schemas.openxmlformats.org/officeDocument/2006/relationships/font" Target="fonts/Alegreya-italic.fntdata"/><Relationship Id="rId24" Type="http://schemas.openxmlformats.org/officeDocument/2006/relationships/font" Target="fonts/Lobster-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abin-bold.fntdata"/><Relationship Id="rId25" Type="http://schemas.openxmlformats.org/officeDocument/2006/relationships/font" Target="fonts/Cabin-regular.fntdata"/><Relationship Id="rId28" Type="http://schemas.openxmlformats.org/officeDocument/2006/relationships/font" Target="fonts/Cabin-boldItalic.fntdata"/><Relationship Id="rId27" Type="http://schemas.openxmlformats.org/officeDocument/2006/relationships/font" Target="fonts/Cabin-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ad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daBlack-bold.fntdata"/><Relationship Id="rId30" Type="http://schemas.openxmlformats.org/officeDocument/2006/relationships/font" Target="fonts/Mada-bold.fntdata"/><Relationship Id="rId11" Type="http://schemas.openxmlformats.org/officeDocument/2006/relationships/slide" Target="slides/slide5.xml"/><Relationship Id="rId33" Type="http://schemas.openxmlformats.org/officeDocument/2006/relationships/font" Target="fonts/Pacifico-regular.fntdata"/><Relationship Id="rId10" Type="http://schemas.openxmlformats.org/officeDocument/2006/relationships/slide" Target="slides/slide4.xml"/><Relationship Id="rId32" Type="http://schemas.openxmlformats.org/officeDocument/2006/relationships/font" Target="fonts/Abel-regular.fntdata"/><Relationship Id="rId13" Type="http://schemas.openxmlformats.org/officeDocument/2006/relationships/slide" Target="slides/slide7.xml"/><Relationship Id="rId35" Type="http://schemas.openxmlformats.org/officeDocument/2006/relationships/font" Target="fonts/ExoThin-bold.fntdata"/><Relationship Id="rId12" Type="http://schemas.openxmlformats.org/officeDocument/2006/relationships/slide" Target="slides/slide6.xml"/><Relationship Id="rId34" Type="http://schemas.openxmlformats.org/officeDocument/2006/relationships/font" Target="fonts/LilitaOne-regular.fntdata"/><Relationship Id="rId15" Type="http://schemas.openxmlformats.org/officeDocument/2006/relationships/slide" Target="slides/slide9.xml"/><Relationship Id="rId37" Type="http://schemas.openxmlformats.org/officeDocument/2006/relationships/font" Target="fonts/Exo-regular.fntdata"/><Relationship Id="rId14" Type="http://schemas.openxmlformats.org/officeDocument/2006/relationships/slide" Target="slides/slide8.xml"/><Relationship Id="rId36" Type="http://schemas.openxmlformats.org/officeDocument/2006/relationships/font" Target="fonts/ExoThin-boldItalic.fntdata"/><Relationship Id="rId17" Type="http://schemas.openxmlformats.org/officeDocument/2006/relationships/slide" Target="slides/slide11.xml"/><Relationship Id="rId39" Type="http://schemas.openxmlformats.org/officeDocument/2006/relationships/font" Target="fonts/Exo-italic.fntdata"/><Relationship Id="rId16" Type="http://schemas.openxmlformats.org/officeDocument/2006/relationships/slide" Target="slides/slide10.xml"/><Relationship Id="rId38" Type="http://schemas.openxmlformats.org/officeDocument/2006/relationships/font" Target="fonts/Ex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30a7db6b77c4c375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30a7db6b77c4c37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3ac84cf7872ff52_1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3ac84cf7872ff5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e8faa8c36_0_10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e8faa8c3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cf356132ae904be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cf356132ae904b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7927dda34df3bbf4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7927dda34df3bbf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60b07eed4f6b17bb_2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60b07eed4f6b17bb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eec6bbc59d0dd94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eec6bbc59d0dd94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40f372f1680734e8_23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40f372f1680734e8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5c945831747092f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5c945831747092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2fc08726eb26fe9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2fc08726eb26fe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472ef92c4_0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472ef92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e8faa8c36_0_1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e8faa8c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0e9570799a3312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0e9570799a33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147fa38ad_0_11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147fa38a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f1fecf810228d49_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f1fecf810228d49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4cb949b42_0_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4cb949b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lgn="ctr">
              <a:buNone/>
              <a:defRPr b="1" sz="1700">
                <a:solidFill>
                  <a:schemeClr val="lt1"/>
                </a:solidFill>
                <a:latin typeface="Exo"/>
                <a:ea typeface="Exo"/>
                <a:cs typeface="Exo"/>
                <a:sym typeface="Exo"/>
              </a:defRPr>
            </a:lvl1pPr>
            <a:lvl2pPr lvl="1" algn="ctr">
              <a:buNone/>
              <a:defRPr b="1" sz="1700">
                <a:solidFill>
                  <a:schemeClr val="lt1"/>
                </a:solidFill>
                <a:latin typeface="Exo"/>
                <a:ea typeface="Exo"/>
                <a:cs typeface="Exo"/>
                <a:sym typeface="Exo"/>
              </a:defRPr>
            </a:lvl2pPr>
            <a:lvl3pPr lvl="2" algn="ctr">
              <a:buNone/>
              <a:defRPr b="1" sz="1700">
                <a:solidFill>
                  <a:schemeClr val="lt1"/>
                </a:solidFill>
                <a:latin typeface="Exo"/>
                <a:ea typeface="Exo"/>
                <a:cs typeface="Exo"/>
                <a:sym typeface="Exo"/>
              </a:defRPr>
            </a:lvl3pPr>
            <a:lvl4pPr lvl="3" algn="ctr">
              <a:buNone/>
              <a:defRPr b="1" sz="1700">
                <a:solidFill>
                  <a:schemeClr val="lt1"/>
                </a:solidFill>
                <a:latin typeface="Exo"/>
                <a:ea typeface="Exo"/>
                <a:cs typeface="Exo"/>
                <a:sym typeface="Exo"/>
              </a:defRPr>
            </a:lvl4pPr>
            <a:lvl5pPr lvl="4" algn="ctr">
              <a:buNone/>
              <a:defRPr b="1" sz="1700">
                <a:solidFill>
                  <a:schemeClr val="lt1"/>
                </a:solidFill>
                <a:latin typeface="Exo"/>
                <a:ea typeface="Exo"/>
                <a:cs typeface="Exo"/>
                <a:sym typeface="Exo"/>
              </a:defRPr>
            </a:lvl5pPr>
            <a:lvl6pPr lvl="5" algn="ctr">
              <a:buNone/>
              <a:defRPr b="1" sz="1700">
                <a:solidFill>
                  <a:schemeClr val="lt1"/>
                </a:solidFill>
                <a:latin typeface="Exo"/>
                <a:ea typeface="Exo"/>
                <a:cs typeface="Exo"/>
                <a:sym typeface="Exo"/>
              </a:defRPr>
            </a:lvl6pPr>
            <a:lvl7pPr lvl="6" algn="ctr">
              <a:buNone/>
              <a:defRPr b="1" sz="1700">
                <a:solidFill>
                  <a:schemeClr val="lt1"/>
                </a:solidFill>
                <a:latin typeface="Exo"/>
                <a:ea typeface="Exo"/>
                <a:cs typeface="Exo"/>
                <a:sym typeface="Exo"/>
              </a:defRPr>
            </a:lvl7pPr>
            <a:lvl8pPr lvl="7" algn="ctr">
              <a:buNone/>
              <a:defRPr b="1" sz="1700">
                <a:solidFill>
                  <a:schemeClr val="lt1"/>
                </a:solidFill>
                <a:latin typeface="Exo"/>
                <a:ea typeface="Exo"/>
                <a:cs typeface="Exo"/>
                <a:sym typeface="Exo"/>
              </a:defRPr>
            </a:lvl8pPr>
            <a:lvl9pPr lvl="8" algn="ctr">
              <a:buNone/>
              <a:defRPr b="1" sz="17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cxnSp>
        <p:nvCxnSpPr>
          <p:cNvPr id="17" name="Google Shape;17;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8" name="Google Shape;18;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1" name="Google Shape;21;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2" name="Google Shape;22;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5" name="Google Shape;25;p5"/>
          <p:cNvSpPr txBox="1"/>
          <p:nvPr>
            <p:ph idx="12" type="sldNum"/>
          </p:nvPr>
        </p:nvSpPr>
        <p:spPr>
          <a:xfrm>
            <a:off x="7106400" y="2"/>
            <a:ext cx="453600" cy="562200"/>
          </a:xfrm>
          <a:prstGeom prst="rect">
            <a:avLst/>
          </a:prstGeom>
          <a:solidFill>
            <a:srgbClr val="509EEA"/>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cxnSp>
        <p:nvCxnSpPr>
          <p:cNvPr id="28" name="Google Shape;28;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29" name="Google Shape;29;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
        <p:nvSpPr>
          <p:cNvPr id="30" name="Google Shape;30;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1" name="Shape 31"/>
        <p:cNvGrpSpPr/>
        <p:nvPr/>
      </p:nvGrpSpPr>
      <p:grpSpPr>
        <a:xfrm>
          <a:off x="0" y="0"/>
          <a:ext cx="0" cy="0"/>
          <a:chOff x="0" y="0"/>
          <a:chExt cx="0" cy="0"/>
        </a:xfrm>
      </p:grpSpPr>
      <p:cxnSp>
        <p:nvCxnSpPr>
          <p:cNvPr id="32" name="Google Shape;32;p7"/>
          <p:cNvCxnSpPr/>
          <p:nvPr/>
        </p:nvCxnSpPr>
        <p:spPr>
          <a:xfrm flipH="1" rot="10800000">
            <a:off x="1355300" y="588250"/>
            <a:ext cx="4827000" cy="12000"/>
          </a:xfrm>
          <a:prstGeom prst="straightConnector1">
            <a:avLst/>
          </a:prstGeom>
          <a:noFill/>
          <a:ln cap="flat" cmpd="sng" w="38100">
            <a:solidFill>
              <a:srgbClr val="1874CD"/>
            </a:solidFill>
            <a:prstDash val="solid"/>
            <a:round/>
            <a:headEnd len="med" w="med" type="diamond"/>
            <a:tailEnd len="med" w="med" type="diamond"/>
          </a:ln>
        </p:spPr>
      </p:cxnSp>
      <p:sp>
        <p:nvSpPr>
          <p:cNvPr id="33" name="Google Shape;33;p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6" name="Google Shape;36;p8"/>
          <p:cNvSpPr/>
          <p:nvPr/>
        </p:nvSpPr>
        <p:spPr>
          <a:xfrm>
            <a:off x="-91200" y="-91200"/>
            <a:ext cx="7751100" cy="10896900"/>
          </a:xfrm>
          <a:prstGeom prst="rect">
            <a:avLst/>
          </a:prstGeom>
          <a:solidFill>
            <a:srgbClr val="9CC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hyperlink" Target="https://docs.google.com/presentation/d/1TKjgKmuF8-7aGjiAgt-2f6dUWPkTI7rnH1d3RF0xuIw/edit" TargetMode="External"/><Relationship Id="rId5" Type="http://schemas.openxmlformats.org/officeDocument/2006/relationships/image" Target="../media/image3.jp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forms.gle/5bhKW2hufJ2NrmJP7"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jpg"/><Relationship Id="rId5" Type="http://schemas.openxmlformats.org/officeDocument/2006/relationships/image" Target="../media/image20.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6.jpg"/><Relationship Id="rId5" Type="http://schemas.openxmlformats.org/officeDocument/2006/relationships/image" Target="../media/image11.jpg"/><Relationship Id="rId6"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9">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hlinkClick r:id="rId4">
                  <a:extLst>
                    <a:ext uri="{A12FA001-AC4F-418D-AE19-62706E023703}">
                      <ahyp:hlinkClr val="tx"/>
                    </a:ext>
                  </a:extLst>
                </a:hlinkClick>
              </a:rPr>
              <a:t> Editing file</a:t>
            </a:r>
            <a:endParaRPr b="1" sz="2000" u="sng">
              <a:solidFill>
                <a:srgbClr val="FFFFFF"/>
              </a:solidFill>
              <a:latin typeface="Mada"/>
              <a:ea typeface="Mada"/>
              <a:cs typeface="Mada"/>
              <a:sym typeface="Mada"/>
            </a:endParaRPr>
          </a:p>
        </p:txBody>
      </p:sp>
      <p:sp>
        <p:nvSpPr>
          <p:cNvPr id="42" name="Google Shape;42;p9"/>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8</a:t>
            </a:r>
            <a:endParaRPr sz="2200">
              <a:latin typeface="Mada"/>
              <a:ea typeface="Mada"/>
              <a:cs typeface="Mada"/>
              <a:sym typeface="Mada"/>
            </a:endParaRPr>
          </a:p>
        </p:txBody>
      </p:sp>
      <p:sp>
        <p:nvSpPr>
          <p:cNvPr id="43" name="Google Shape;43;p9"/>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pic>
        <p:nvPicPr>
          <p:cNvPr id="44" name="Google Shape;44;p9"/>
          <p:cNvPicPr preferRelativeResize="0"/>
          <p:nvPr/>
        </p:nvPicPr>
        <p:blipFill rotWithShape="1">
          <a:blip r:embed="rId5">
            <a:alphaModFix/>
          </a:blip>
          <a:srcRect b="6795" l="8257" r="5094" t="9410"/>
          <a:stretch/>
        </p:blipFill>
        <p:spPr>
          <a:xfrm>
            <a:off x="2041675" y="957125"/>
            <a:ext cx="3506199" cy="3125175"/>
          </a:xfrm>
          <a:prstGeom prst="rect">
            <a:avLst/>
          </a:prstGeom>
          <a:noFill/>
          <a:ln>
            <a:noFill/>
          </a:ln>
        </p:spPr>
      </p:pic>
      <p:sp>
        <p:nvSpPr>
          <p:cNvPr id="45" name="Google Shape;45;p9"/>
          <p:cNvSpPr/>
          <p:nvPr/>
        </p:nvSpPr>
        <p:spPr>
          <a:xfrm rot="566">
            <a:off x="1046687" y="9890250"/>
            <a:ext cx="5466600" cy="801300"/>
          </a:xfrm>
          <a:prstGeom prst="snip2SameRect">
            <a:avLst>
              <a:gd fmla="val 50000" name="adj1"/>
              <a:gd fmla="val 0" name="adj2"/>
            </a:avLst>
          </a:prstGeom>
          <a:solidFill>
            <a:srgbClr val="E8F2FC"/>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6" name="Google Shape;46;p9"/>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rgbClr val="1874CD"/>
                </a:solidFill>
                <a:latin typeface="Mada"/>
                <a:ea typeface="Mada"/>
                <a:cs typeface="Mada"/>
                <a:sym typeface="Mada"/>
              </a:rPr>
              <a:t>Color index:</a:t>
            </a:r>
            <a:endParaRPr b="1" sz="2200">
              <a:solidFill>
                <a:srgbClr val="1874CD"/>
              </a:solidFill>
              <a:latin typeface="Mada"/>
              <a:ea typeface="Mada"/>
              <a:cs typeface="Mada"/>
              <a:sym typeface="Mada"/>
            </a:endParaRPr>
          </a:p>
        </p:txBody>
      </p:sp>
      <p:grpSp>
        <p:nvGrpSpPr>
          <p:cNvPr id="47" name="Google Shape;47;p9"/>
          <p:cNvGrpSpPr/>
          <p:nvPr/>
        </p:nvGrpSpPr>
        <p:grpSpPr>
          <a:xfrm>
            <a:off x="1046700" y="9957725"/>
            <a:ext cx="5434699" cy="734050"/>
            <a:chOff x="1442323" y="11224701"/>
            <a:chExt cx="7792800" cy="734050"/>
          </a:xfrm>
        </p:grpSpPr>
        <p:sp>
          <p:nvSpPr>
            <p:cNvPr id="48" name="Google Shape;48;p9"/>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49" name="Google Shape;49;p9"/>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50" name="Google Shape;50;p9"/>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Clr>
                <a:schemeClr val="dk1"/>
              </a:buClr>
              <a:buSzPts val="1700"/>
              <a:buFont typeface="Mada"/>
              <a:buChar char="★"/>
            </a:pPr>
            <a:r>
              <a:rPr lang="ar" sz="1700">
                <a:solidFill>
                  <a:schemeClr val="dk1"/>
                </a:solidFill>
                <a:latin typeface="Mada"/>
                <a:ea typeface="Mada"/>
                <a:cs typeface="Mada"/>
                <a:sym typeface="Mada"/>
              </a:rPr>
              <a:t>Definition</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Epidemiology</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Pathophysiology</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Types</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Diagnosis</a:t>
            </a:r>
            <a:endParaRPr sz="1700">
              <a:solidFill>
                <a:schemeClr val="dk1"/>
              </a:solidFill>
              <a:latin typeface="Mada"/>
              <a:ea typeface="Mada"/>
              <a:cs typeface="Mada"/>
              <a:sym typeface="Mada"/>
            </a:endParaRPr>
          </a:p>
          <a:p>
            <a:pPr indent="-336550" lvl="0" marL="457200" rtl="0" algn="l">
              <a:lnSpc>
                <a:spcPct val="115000"/>
              </a:lnSpc>
              <a:spcBef>
                <a:spcPts val="0"/>
              </a:spcBef>
              <a:spcAft>
                <a:spcPts val="0"/>
              </a:spcAft>
              <a:buClr>
                <a:schemeClr val="dk1"/>
              </a:buClr>
              <a:buSzPts val="1700"/>
              <a:buFont typeface="Mada"/>
              <a:buChar char="★"/>
            </a:pPr>
            <a:r>
              <a:rPr lang="ar" sz="1700">
                <a:solidFill>
                  <a:schemeClr val="dk1"/>
                </a:solidFill>
                <a:latin typeface="Mada"/>
                <a:ea typeface="Mada"/>
                <a:cs typeface="Mada"/>
                <a:sym typeface="Mada"/>
              </a:rPr>
              <a:t>Management</a:t>
            </a:r>
            <a:endParaRPr b="1" sz="1700">
              <a:latin typeface="Mada"/>
              <a:ea typeface="Mada"/>
              <a:cs typeface="Mada"/>
              <a:sym typeface="Mada"/>
            </a:endParaRPr>
          </a:p>
        </p:txBody>
      </p:sp>
      <p:sp>
        <p:nvSpPr>
          <p:cNvPr id="51" name="Google Shape;51;p9"/>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Asthma</a:t>
            </a:r>
            <a:endParaRPr b="1" sz="3600">
              <a:solidFill>
                <a:schemeClr val="accent1"/>
              </a:solidFill>
              <a:latin typeface="Mada"/>
              <a:ea typeface="Mada"/>
              <a:cs typeface="Mada"/>
              <a:sym typeface="Mada"/>
            </a:endParaRPr>
          </a:p>
        </p:txBody>
      </p:sp>
      <p:pic>
        <p:nvPicPr>
          <p:cNvPr id="52" name="Google Shape;52;p9"/>
          <p:cNvPicPr preferRelativeResize="0"/>
          <p:nvPr/>
        </p:nvPicPr>
        <p:blipFill rotWithShape="1">
          <a:blip r:embed="rId6">
            <a:alphaModFix/>
          </a:blip>
          <a:srcRect b="15002" l="0" r="0" t="0"/>
          <a:stretch/>
        </p:blipFill>
        <p:spPr>
          <a:xfrm>
            <a:off x="5181150" y="482025"/>
            <a:ext cx="872675" cy="484150"/>
          </a:xfrm>
          <a:prstGeom prst="rect">
            <a:avLst/>
          </a:prstGeom>
          <a:noFill/>
          <a:ln>
            <a:noFill/>
          </a:ln>
        </p:spPr>
      </p:pic>
      <p:pic>
        <p:nvPicPr>
          <p:cNvPr id="53" name="Google Shape;53;p9"/>
          <p:cNvPicPr preferRelativeResize="0"/>
          <p:nvPr/>
        </p:nvPicPr>
        <p:blipFill>
          <a:blip r:embed="rId7">
            <a:alphaModFix/>
          </a:blip>
          <a:stretch>
            <a:fillRect/>
          </a:stretch>
        </p:blipFill>
        <p:spPr>
          <a:xfrm>
            <a:off x="6053825" y="482025"/>
            <a:ext cx="1478450" cy="1149901"/>
          </a:xfrm>
          <a:prstGeom prst="rect">
            <a:avLst/>
          </a:prstGeom>
          <a:noFill/>
          <a:ln>
            <a:noFill/>
          </a:ln>
        </p:spPr>
      </p:pic>
      <p:pic>
        <p:nvPicPr>
          <p:cNvPr id="54" name="Google Shape;54;p9"/>
          <p:cNvPicPr preferRelativeResize="0"/>
          <p:nvPr/>
        </p:nvPicPr>
        <p:blipFill>
          <a:blip r:embed="rId8">
            <a:alphaModFix/>
          </a:blip>
          <a:stretch>
            <a:fillRect/>
          </a:stretch>
        </p:blipFill>
        <p:spPr>
          <a:xfrm>
            <a:off x="6386051" y="1818251"/>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16" name="Google Shape;316;p18"/>
          <p:cNvSpPr txBox="1"/>
          <p:nvPr/>
        </p:nvSpPr>
        <p:spPr>
          <a:xfrm>
            <a:off x="2605625" y="0"/>
            <a:ext cx="2443800" cy="8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Management</a:t>
            </a:r>
            <a:endParaRPr b="1" sz="2600">
              <a:latin typeface="Mada"/>
              <a:ea typeface="Mada"/>
              <a:cs typeface="Mada"/>
              <a:sym typeface="Mada"/>
            </a:endParaRPr>
          </a:p>
        </p:txBody>
      </p:sp>
      <p:grpSp>
        <p:nvGrpSpPr>
          <p:cNvPr id="317" name="Google Shape;317;p18"/>
          <p:cNvGrpSpPr/>
          <p:nvPr/>
        </p:nvGrpSpPr>
        <p:grpSpPr>
          <a:xfrm>
            <a:off x="247501" y="1414464"/>
            <a:ext cx="784308" cy="1234329"/>
            <a:chOff x="2391948" y="1635646"/>
            <a:chExt cx="805546" cy="1584088"/>
          </a:xfrm>
        </p:grpSpPr>
        <p:sp>
          <p:nvSpPr>
            <p:cNvPr id="318" name="Google Shape;318;p18"/>
            <p:cNvSpPr/>
            <p:nvPr/>
          </p:nvSpPr>
          <p:spPr>
            <a:xfrm>
              <a:off x="2391994" y="1635646"/>
              <a:ext cx="805500" cy="792000"/>
            </a:xfrm>
            <a:prstGeom prst="rect">
              <a:avLst/>
            </a:prstGeom>
            <a:solidFill>
              <a:srgbClr val="1874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319" name="Google Shape;319;p18"/>
            <p:cNvSpPr/>
            <p:nvPr/>
          </p:nvSpPr>
          <p:spPr>
            <a:xfrm rot="10800000">
              <a:off x="2391948" y="2427734"/>
              <a:ext cx="805500" cy="792000"/>
            </a:xfrm>
            <a:prstGeom prst="triangle">
              <a:avLst>
                <a:gd fmla="val 0" name="adj"/>
              </a:avLst>
            </a:prstGeom>
            <a:solidFill>
              <a:srgbClr val="1874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grpSp>
        <p:nvGrpSpPr>
          <p:cNvPr id="320" name="Google Shape;320;p18"/>
          <p:cNvGrpSpPr/>
          <p:nvPr/>
        </p:nvGrpSpPr>
        <p:grpSpPr>
          <a:xfrm>
            <a:off x="1107660" y="1377388"/>
            <a:ext cx="2771518" cy="1128226"/>
            <a:chOff x="496119" y="2469560"/>
            <a:chExt cx="2008201" cy="1086085"/>
          </a:xfrm>
        </p:grpSpPr>
        <p:sp>
          <p:nvSpPr>
            <p:cNvPr id="321" name="Google Shape;321;p18"/>
            <p:cNvSpPr txBox="1"/>
            <p:nvPr/>
          </p:nvSpPr>
          <p:spPr>
            <a:xfrm>
              <a:off x="496120" y="2724645"/>
              <a:ext cx="2008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solidFill>
                    <a:srgbClr val="3F3F3F"/>
                  </a:solidFill>
                  <a:latin typeface="Mada"/>
                  <a:ea typeface="Mada"/>
                  <a:cs typeface="Mada"/>
                  <a:sym typeface="Mada"/>
                </a:rPr>
                <a:t>• Symptoms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Peak Flow (Home)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Spirometry (Clinic)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Novel FENO</a:t>
              </a:r>
              <a:r>
                <a:rPr b="1" baseline="30000" lang="ar">
                  <a:solidFill>
                    <a:srgbClr val="666666"/>
                  </a:solidFill>
                  <a:latin typeface="Mada"/>
                  <a:ea typeface="Mada"/>
                  <a:cs typeface="Mada"/>
                  <a:sym typeface="Mada"/>
                </a:rPr>
                <a:t>2</a:t>
              </a:r>
              <a:r>
                <a:rPr lang="ar" sz="1200">
                  <a:solidFill>
                    <a:srgbClr val="3F3F3F"/>
                  </a:solidFill>
                  <a:latin typeface="Mada"/>
                  <a:ea typeface="Mada"/>
                  <a:cs typeface="Mada"/>
                  <a:sym typeface="Mada"/>
                </a:rPr>
                <a:t> and Sputum eosinophils</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Assess Severity and Control of asthma</a:t>
              </a:r>
              <a:endParaRPr sz="1200">
                <a:solidFill>
                  <a:srgbClr val="3F3F3F"/>
                </a:solidFill>
                <a:latin typeface="Mada"/>
                <a:ea typeface="Mada"/>
                <a:cs typeface="Mada"/>
                <a:sym typeface="Mada"/>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322" name="Google Shape;322;p18"/>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solidFill>
                    <a:srgbClr val="1874CD"/>
                  </a:solidFill>
                  <a:latin typeface="Mada"/>
                  <a:ea typeface="Mada"/>
                  <a:cs typeface="Mada"/>
                  <a:sym typeface="Mada"/>
                </a:rPr>
                <a:t>Monitoring</a:t>
              </a:r>
              <a:endParaRPr b="1">
                <a:solidFill>
                  <a:srgbClr val="1874CD"/>
                </a:solidFill>
                <a:latin typeface="Mada"/>
                <a:ea typeface="Mada"/>
                <a:cs typeface="Mada"/>
                <a:sym typeface="Mada"/>
              </a:endParaRPr>
            </a:p>
          </p:txBody>
        </p:sp>
      </p:grpSp>
      <p:sp>
        <p:nvSpPr>
          <p:cNvPr id="323" name="Google Shape;323;p18"/>
          <p:cNvSpPr txBox="1"/>
          <p:nvPr/>
        </p:nvSpPr>
        <p:spPr>
          <a:xfrm>
            <a:off x="366465" y="1529287"/>
            <a:ext cx="643690" cy="67123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01</a:t>
            </a:r>
            <a:endParaRPr b="1" sz="2600">
              <a:solidFill>
                <a:srgbClr val="FFFFFF"/>
              </a:solidFill>
              <a:latin typeface="Mada"/>
              <a:ea typeface="Mada"/>
              <a:cs typeface="Mada"/>
              <a:sym typeface="Mada"/>
            </a:endParaRPr>
          </a:p>
        </p:txBody>
      </p:sp>
      <p:grpSp>
        <p:nvGrpSpPr>
          <p:cNvPr id="324" name="Google Shape;324;p18"/>
          <p:cNvGrpSpPr/>
          <p:nvPr/>
        </p:nvGrpSpPr>
        <p:grpSpPr>
          <a:xfrm>
            <a:off x="251187" y="3212218"/>
            <a:ext cx="3653868" cy="1618434"/>
            <a:chOff x="3856724" y="1503393"/>
            <a:chExt cx="3653868" cy="1618434"/>
          </a:xfrm>
        </p:grpSpPr>
        <p:grpSp>
          <p:nvGrpSpPr>
            <p:cNvPr id="325" name="Google Shape;325;p18"/>
            <p:cNvGrpSpPr/>
            <p:nvPr/>
          </p:nvGrpSpPr>
          <p:grpSpPr>
            <a:xfrm>
              <a:off x="3856724" y="1544188"/>
              <a:ext cx="784308" cy="1234329"/>
              <a:chOff x="2391948" y="1635646"/>
              <a:chExt cx="805546" cy="1584088"/>
            </a:xfrm>
          </p:grpSpPr>
          <p:sp>
            <p:nvSpPr>
              <p:cNvPr id="326" name="Google Shape;326;p18"/>
              <p:cNvSpPr/>
              <p:nvPr/>
            </p:nvSpPr>
            <p:spPr>
              <a:xfrm>
                <a:off x="2391994" y="1635646"/>
                <a:ext cx="805500" cy="792000"/>
              </a:xfrm>
              <a:prstGeom prst="rect">
                <a:avLst/>
              </a:prstGeom>
              <a:solidFill>
                <a:srgbClr val="509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327" name="Google Shape;327;p18"/>
              <p:cNvSpPr/>
              <p:nvPr/>
            </p:nvSpPr>
            <p:spPr>
              <a:xfrm rot="10800000">
                <a:off x="2391948" y="2427734"/>
                <a:ext cx="805500" cy="792000"/>
              </a:xfrm>
              <a:prstGeom prst="triangle">
                <a:avLst>
                  <a:gd fmla="val 0" name="adj"/>
                </a:avLst>
              </a:prstGeom>
              <a:solidFill>
                <a:srgbClr val="509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328" name="Google Shape;328;p18"/>
            <p:cNvGrpSpPr/>
            <p:nvPr/>
          </p:nvGrpSpPr>
          <p:grpSpPr>
            <a:xfrm>
              <a:off x="4739075" y="1503393"/>
              <a:ext cx="2771517" cy="1618434"/>
              <a:chOff x="496105" y="2469560"/>
              <a:chExt cx="2008200" cy="1557984"/>
            </a:xfrm>
          </p:grpSpPr>
          <p:sp>
            <p:nvSpPr>
              <p:cNvPr id="329" name="Google Shape;329;p18"/>
              <p:cNvSpPr txBox="1"/>
              <p:nvPr/>
            </p:nvSpPr>
            <p:spPr>
              <a:xfrm>
                <a:off x="496105" y="2724644"/>
                <a:ext cx="2008200" cy="130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solidFill>
                      <a:srgbClr val="3F3F3F"/>
                    </a:solidFill>
                    <a:latin typeface="Mada"/>
                    <a:ea typeface="Mada"/>
                    <a:cs typeface="Mada"/>
                    <a:sym typeface="Mada"/>
                  </a:rPr>
                  <a:t>• Compliance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Inhalers techniques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Asthma Action plans</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*Specific directions for daily management and for adjusting medications in response to increasing symptoms or decreasing PEFR</a:t>
                </a:r>
                <a:endParaRPr sz="1200">
                  <a:solidFill>
                    <a:srgbClr val="3F3F3F"/>
                  </a:solidFill>
                  <a:latin typeface="Mada"/>
                  <a:ea typeface="Mada"/>
                  <a:cs typeface="Mada"/>
                  <a:sym typeface="Mada"/>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330" name="Google Shape;330;p18"/>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solidFill>
                      <a:srgbClr val="509EEA"/>
                    </a:solidFill>
                    <a:latin typeface="Mada"/>
                    <a:ea typeface="Mada"/>
                    <a:cs typeface="Mada"/>
                    <a:sym typeface="Mada"/>
                  </a:rPr>
                  <a:t>Education </a:t>
                </a:r>
                <a:r>
                  <a:rPr b="1" baseline="30000" lang="ar">
                    <a:solidFill>
                      <a:srgbClr val="6AA84F"/>
                    </a:solidFill>
                    <a:latin typeface="Mada"/>
                    <a:ea typeface="Mada"/>
                    <a:cs typeface="Mada"/>
                    <a:sym typeface="Mada"/>
                  </a:rPr>
                  <a:t>3</a:t>
                </a:r>
                <a:endParaRPr b="1" baseline="30000">
                  <a:solidFill>
                    <a:srgbClr val="6AA84F"/>
                  </a:solidFill>
                  <a:latin typeface="Mada"/>
                  <a:ea typeface="Mada"/>
                  <a:cs typeface="Mada"/>
                  <a:sym typeface="Mada"/>
                </a:endParaRPr>
              </a:p>
            </p:txBody>
          </p:sp>
        </p:grpSp>
        <p:sp>
          <p:nvSpPr>
            <p:cNvPr id="331" name="Google Shape;331;p18"/>
            <p:cNvSpPr txBox="1"/>
            <p:nvPr/>
          </p:nvSpPr>
          <p:spPr>
            <a:xfrm>
              <a:off x="3927238" y="1588589"/>
              <a:ext cx="643690" cy="67123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02</a:t>
              </a:r>
              <a:endParaRPr b="1" sz="2600">
                <a:solidFill>
                  <a:srgbClr val="FFFFFF"/>
                </a:solidFill>
                <a:latin typeface="Mada"/>
                <a:ea typeface="Mada"/>
                <a:cs typeface="Mada"/>
                <a:sym typeface="Mada"/>
              </a:endParaRPr>
            </a:p>
          </p:txBody>
        </p:sp>
      </p:grpSp>
      <p:grpSp>
        <p:nvGrpSpPr>
          <p:cNvPr id="332" name="Google Shape;332;p18"/>
          <p:cNvGrpSpPr/>
          <p:nvPr/>
        </p:nvGrpSpPr>
        <p:grpSpPr>
          <a:xfrm>
            <a:off x="262209" y="5394111"/>
            <a:ext cx="3631771" cy="1271390"/>
            <a:chOff x="247418" y="2967161"/>
            <a:chExt cx="3631771" cy="1271390"/>
          </a:xfrm>
        </p:grpSpPr>
        <p:grpSp>
          <p:nvGrpSpPr>
            <p:cNvPr id="333" name="Google Shape;333;p18"/>
            <p:cNvGrpSpPr/>
            <p:nvPr/>
          </p:nvGrpSpPr>
          <p:grpSpPr>
            <a:xfrm>
              <a:off x="247418" y="3004229"/>
              <a:ext cx="784279" cy="1234321"/>
              <a:chOff x="2391948" y="1635646"/>
              <a:chExt cx="805546" cy="1584088"/>
            </a:xfrm>
          </p:grpSpPr>
          <p:sp>
            <p:nvSpPr>
              <p:cNvPr id="334" name="Google Shape;334;p18"/>
              <p:cNvSpPr/>
              <p:nvPr/>
            </p:nvSpPr>
            <p:spPr>
              <a:xfrm>
                <a:off x="2391994" y="1635646"/>
                <a:ext cx="805500" cy="792000"/>
              </a:xfrm>
              <a:prstGeom prst="rect">
                <a:avLst/>
              </a:prstGeom>
              <a:solidFill>
                <a:srgbClr val="9CC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335" name="Google Shape;335;p18"/>
              <p:cNvSpPr/>
              <p:nvPr/>
            </p:nvSpPr>
            <p:spPr>
              <a:xfrm rot="10800000">
                <a:off x="2391948" y="2427734"/>
                <a:ext cx="805500" cy="792000"/>
              </a:xfrm>
              <a:prstGeom prst="triangle">
                <a:avLst>
                  <a:gd fmla="val 0" name="adj"/>
                </a:avLst>
              </a:prstGeom>
              <a:solidFill>
                <a:srgbClr val="9CC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336" name="Google Shape;336;p18"/>
            <p:cNvGrpSpPr/>
            <p:nvPr/>
          </p:nvGrpSpPr>
          <p:grpSpPr>
            <a:xfrm>
              <a:off x="1107660" y="2967161"/>
              <a:ext cx="2771528" cy="1271275"/>
              <a:chOff x="496119" y="2469560"/>
              <a:chExt cx="2008208" cy="1223792"/>
            </a:xfrm>
          </p:grpSpPr>
          <p:sp>
            <p:nvSpPr>
              <p:cNvPr id="337" name="Google Shape;337;p18"/>
              <p:cNvSpPr txBox="1"/>
              <p:nvPr/>
            </p:nvSpPr>
            <p:spPr>
              <a:xfrm>
                <a:off x="496127" y="2724652"/>
                <a:ext cx="2008200" cy="96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solidFill>
                      <a:srgbClr val="3F3F3F"/>
                    </a:solidFill>
                    <a:latin typeface="Mada"/>
                    <a:ea typeface="Mada"/>
                    <a:cs typeface="Mada"/>
                    <a:sym typeface="Mada"/>
                  </a:rPr>
                  <a:t>• Triggers (Aeroallergens, Irritants)</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Co-morbid conditions (Obesity, GERD, Rhinitis, ABPA,VCD, stress)</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Medications (Aspirin, Beta Blockers)</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Infections (Vaccinations)</a:t>
                </a:r>
                <a:endParaRPr sz="1200">
                  <a:solidFill>
                    <a:srgbClr val="3F3F3F"/>
                  </a:solidFill>
                  <a:latin typeface="Mada"/>
                  <a:ea typeface="Mada"/>
                  <a:cs typeface="Mada"/>
                  <a:sym typeface="Mada"/>
                </a:endParaRPr>
              </a:p>
              <a:p>
                <a:pPr indent="0" lvl="0" marL="0" marR="0" rtl="0" algn="l">
                  <a:spcBef>
                    <a:spcPts val="0"/>
                  </a:spcBef>
                  <a:spcAft>
                    <a:spcPts val="0"/>
                  </a:spcAft>
                  <a:buNone/>
                </a:pPr>
                <a:r>
                  <a:t/>
                </a:r>
                <a:endParaRPr sz="1200">
                  <a:solidFill>
                    <a:srgbClr val="3F3F3F"/>
                  </a:solidFill>
                  <a:latin typeface="Mada"/>
                  <a:ea typeface="Mada"/>
                  <a:cs typeface="Mada"/>
                  <a:sym typeface="Mada"/>
                </a:endParaRPr>
              </a:p>
            </p:txBody>
          </p:sp>
          <p:sp>
            <p:nvSpPr>
              <p:cNvPr id="338" name="Google Shape;338;p18"/>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solidFill>
                      <a:srgbClr val="9CC8F3"/>
                    </a:solidFill>
                    <a:latin typeface="Mada"/>
                    <a:ea typeface="Mada"/>
                    <a:cs typeface="Mada"/>
                    <a:sym typeface="Mada"/>
                  </a:rPr>
                  <a:t>Environmental Factors</a:t>
                </a:r>
                <a:endParaRPr b="1">
                  <a:solidFill>
                    <a:srgbClr val="9CC8F3"/>
                  </a:solidFill>
                  <a:latin typeface="Mada"/>
                  <a:ea typeface="Mada"/>
                  <a:cs typeface="Mada"/>
                  <a:sym typeface="Mada"/>
                </a:endParaRPr>
              </a:p>
              <a:p>
                <a:pPr indent="0" lvl="0" marL="0" marR="0" rtl="0" algn="l">
                  <a:spcBef>
                    <a:spcPts val="0"/>
                  </a:spcBef>
                  <a:spcAft>
                    <a:spcPts val="0"/>
                  </a:spcAft>
                  <a:buNone/>
                </a:pPr>
                <a:r>
                  <a:t/>
                </a:r>
                <a:endParaRPr b="1">
                  <a:solidFill>
                    <a:srgbClr val="9CC8F3"/>
                  </a:solidFill>
                  <a:latin typeface="Mada"/>
                  <a:ea typeface="Mada"/>
                  <a:cs typeface="Mada"/>
                  <a:sym typeface="Mada"/>
                </a:endParaRPr>
              </a:p>
            </p:txBody>
          </p:sp>
        </p:grpSp>
        <p:sp>
          <p:nvSpPr>
            <p:cNvPr id="339" name="Google Shape;339;p18"/>
            <p:cNvSpPr txBox="1"/>
            <p:nvPr/>
          </p:nvSpPr>
          <p:spPr>
            <a:xfrm>
              <a:off x="318015" y="3048638"/>
              <a:ext cx="643800" cy="67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03</a:t>
              </a:r>
              <a:endParaRPr b="1" sz="2600">
                <a:solidFill>
                  <a:srgbClr val="FFFFFF"/>
                </a:solidFill>
                <a:latin typeface="Mada"/>
                <a:ea typeface="Mada"/>
                <a:cs typeface="Mada"/>
                <a:sym typeface="Mada"/>
              </a:endParaRPr>
            </a:p>
          </p:txBody>
        </p:sp>
      </p:grpSp>
      <p:grpSp>
        <p:nvGrpSpPr>
          <p:cNvPr id="340" name="Google Shape;340;p18"/>
          <p:cNvGrpSpPr/>
          <p:nvPr/>
        </p:nvGrpSpPr>
        <p:grpSpPr>
          <a:xfrm>
            <a:off x="3780005" y="1355448"/>
            <a:ext cx="3516767" cy="4038661"/>
            <a:chOff x="7181405" y="6302010"/>
            <a:chExt cx="3516767" cy="4038661"/>
          </a:xfrm>
        </p:grpSpPr>
        <p:grpSp>
          <p:nvGrpSpPr>
            <p:cNvPr id="341" name="Google Shape;341;p18"/>
            <p:cNvGrpSpPr/>
            <p:nvPr/>
          </p:nvGrpSpPr>
          <p:grpSpPr>
            <a:xfrm>
              <a:off x="7181405" y="6381063"/>
              <a:ext cx="784240" cy="1234252"/>
              <a:chOff x="-1215531" y="4011850"/>
              <a:chExt cx="805505" cy="1583999"/>
            </a:xfrm>
          </p:grpSpPr>
          <p:sp>
            <p:nvSpPr>
              <p:cNvPr id="342" name="Google Shape;342;p18"/>
              <p:cNvSpPr/>
              <p:nvPr/>
            </p:nvSpPr>
            <p:spPr>
              <a:xfrm>
                <a:off x="-1215531" y="4011850"/>
                <a:ext cx="805500" cy="792000"/>
              </a:xfrm>
              <a:prstGeom prst="rect">
                <a:avLst/>
              </a:prstGeom>
              <a:solidFill>
                <a:srgbClr val="CF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343" name="Google Shape;343;p18"/>
              <p:cNvSpPr/>
              <p:nvPr/>
            </p:nvSpPr>
            <p:spPr>
              <a:xfrm rot="10800000">
                <a:off x="-1215526" y="4803849"/>
                <a:ext cx="805500" cy="792000"/>
              </a:xfrm>
              <a:prstGeom prst="triangle">
                <a:avLst>
                  <a:gd fmla="val 0" name="adj"/>
                </a:avLst>
              </a:prstGeom>
              <a:solidFill>
                <a:srgbClr val="CF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344" name="Google Shape;344;p18"/>
            <p:cNvGrpSpPr/>
            <p:nvPr/>
          </p:nvGrpSpPr>
          <p:grpSpPr>
            <a:xfrm>
              <a:off x="7992900" y="6302010"/>
              <a:ext cx="2705272" cy="4038661"/>
              <a:chOff x="-2100215" y="4215105"/>
              <a:chExt cx="1960200" cy="3887814"/>
            </a:xfrm>
          </p:grpSpPr>
          <p:sp>
            <p:nvSpPr>
              <p:cNvPr id="345" name="Google Shape;345;p18"/>
              <p:cNvSpPr txBox="1"/>
              <p:nvPr/>
            </p:nvSpPr>
            <p:spPr>
              <a:xfrm>
                <a:off x="-2100215" y="4565320"/>
                <a:ext cx="1960200" cy="353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solidFill>
                      <a:srgbClr val="3F3F3F"/>
                    </a:solidFill>
                    <a:latin typeface="Mada"/>
                    <a:ea typeface="Mada"/>
                    <a:cs typeface="Mada"/>
                    <a:sym typeface="Mada"/>
                  </a:rPr>
                  <a:t>Aims</a:t>
                </a:r>
                <a:endParaRPr b="1" sz="1200">
                  <a:solidFill>
                    <a:srgbClr val="3F3F3F"/>
                  </a:solidFill>
                  <a:latin typeface="Mada"/>
                  <a:ea typeface="Mada"/>
                  <a:cs typeface="Mada"/>
                  <a:sym typeface="Mada"/>
                </a:endParaRPr>
              </a:p>
              <a:p>
                <a:pPr indent="0" lvl="0" marL="0" marR="0" rtl="0" algn="l">
                  <a:spcBef>
                    <a:spcPts val="0"/>
                  </a:spcBef>
                  <a:spcAft>
                    <a:spcPts val="0"/>
                  </a:spcAft>
                  <a:buNone/>
                </a:pPr>
                <a:r>
                  <a:rPr b="1" lang="ar" sz="1200">
                    <a:solidFill>
                      <a:srgbClr val="3F3F3F"/>
                    </a:solidFill>
                    <a:latin typeface="Mada"/>
                    <a:ea typeface="Mada"/>
                    <a:cs typeface="Mada"/>
                    <a:sym typeface="Mada"/>
                  </a:rPr>
                  <a:t>The aim of asthma management is control of the disease. Complete control is defined as: </a:t>
                </a:r>
                <a:endParaRPr b="1"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no daytime symptoms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no night time awakening due to asthma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a:t>
                </a:r>
                <a:r>
                  <a:rPr b="1" lang="ar" sz="1200">
                    <a:solidFill>
                      <a:srgbClr val="CC0000"/>
                    </a:solidFill>
                    <a:latin typeface="Mada"/>
                    <a:ea typeface="Mada"/>
                    <a:cs typeface="Mada"/>
                    <a:sym typeface="Mada"/>
                  </a:rPr>
                  <a:t>no need for rescue medication</a:t>
                </a:r>
                <a:r>
                  <a:rPr b="1" lang="ar" sz="1200">
                    <a:solidFill>
                      <a:srgbClr val="3F3F3F"/>
                    </a:solidFill>
                    <a:latin typeface="Mada"/>
                    <a:ea typeface="Mada"/>
                    <a:cs typeface="Mada"/>
                    <a:sym typeface="Mada"/>
                  </a:rPr>
                  <a:t> </a:t>
                </a:r>
                <a:endParaRPr b="1"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no asthma attacks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no limitations on activity including exercise </a:t>
                </a:r>
                <a:endParaRPr sz="1200">
                  <a:solidFill>
                    <a:srgbClr val="3F3F3F"/>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a:t>
                </a:r>
                <a:r>
                  <a:rPr b="1" lang="ar" sz="1200">
                    <a:solidFill>
                      <a:srgbClr val="CC0000"/>
                    </a:solidFill>
                    <a:latin typeface="Mada"/>
                    <a:ea typeface="Mada"/>
                    <a:cs typeface="Mada"/>
                    <a:sym typeface="Mada"/>
                  </a:rPr>
                  <a:t>normal lung function (in practical terms FEV, and/or PEF &gt;80% predicted or best) </a:t>
                </a:r>
                <a:endParaRPr b="1" sz="1200">
                  <a:solidFill>
                    <a:srgbClr val="CC0000"/>
                  </a:solidFill>
                  <a:latin typeface="Mada"/>
                  <a:ea typeface="Mada"/>
                  <a:cs typeface="Mada"/>
                  <a:sym typeface="Mada"/>
                </a:endParaRPr>
              </a:p>
              <a:p>
                <a:pPr indent="0" lvl="0" marL="0" marR="0" rtl="0" algn="l">
                  <a:spcBef>
                    <a:spcPts val="0"/>
                  </a:spcBef>
                  <a:spcAft>
                    <a:spcPts val="0"/>
                  </a:spcAft>
                  <a:buNone/>
                </a:pPr>
                <a:r>
                  <a:rPr lang="ar" sz="1200">
                    <a:solidFill>
                      <a:srgbClr val="3F3F3F"/>
                    </a:solidFill>
                    <a:latin typeface="Mada"/>
                    <a:ea typeface="Mada"/>
                    <a:cs typeface="Mada"/>
                    <a:sym typeface="Mada"/>
                  </a:rPr>
                  <a:t>• minimal side effects from medication</a:t>
                </a:r>
                <a:r>
                  <a:rPr baseline="30000" lang="ar" sz="1200">
                    <a:solidFill>
                      <a:srgbClr val="999999"/>
                    </a:solidFill>
                    <a:latin typeface="Mada"/>
                    <a:ea typeface="Mada"/>
                    <a:cs typeface="Mada"/>
                    <a:sym typeface="Mada"/>
                  </a:rPr>
                  <a:t>4</a:t>
                </a:r>
                <a:r>
                  <a:rPr lang="ar" sz="1200">
                    <a:solidFill>
                      <a:srgbClr val="3F3F3F"/>
                    </a:solidFill>
                    <a:latin typeface="Mada"/>
                    <a:ea typeface="Mada"/>
                    <a:cs typeface="Mada"/>
                    <a:sym typeface="Mada"/>
                  </a:rPr>
                  <a:t>.</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b="1" lang="ar" sz="1200">
                    <a:solidFill>
                      <a:srgbClr val="3F3F3F"/>
                    </a:solidFill>
                    <a:latin typeface="Mada"/>
                    <a:ea typeface="Mada"/>
                    <a:cs typeface="Mada"/>
                    <a:sym typeface="Mada"/>
                  </a:rPr>
                  <a:t>Approach</a:t>
                </a:r>
                <a:endParaRPr b="1"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lang="ar" sz="1200">
                    <a:solidFill>
                      <a:srgbClr val="3F3F3F"/>
                    </a:solidFill>
                    <a:latin typeface="Mada"/>
                    <a:ea typeface="Mada"/>
                    <a:cs typeface="Mada"/>
                    <a:sym typeface="Mada"/>
                  </a:rPr>
                  <a:t>1. Start treatment at the level most appropriate to initial severity. </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lang="ar" sz="1200">
                    <a:solidFill>
                      <a:srgbClr val="3F3F3F"/>
                    </a:solidFill>
                    <a:latin typeface="Mada"/>
                    <a:ea typeface="Mada"/>
                    <a:cs typeface="Mada"/>
                    <a:sym typeface="Mada"/>
                  </a:rPr>
                  <a:t>2. Achieve early control. </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lang="ar" sz="1200">
                    <a:solidFill>
                      <a:srgbClr val="3F3F3F"/>
                    </a:solidFill>
                    <a:latin typeface="Mada"/>
                    <a:ea typeface="Mada"/>
                    <a:cs typeface="Mada"/>
                    <a:sym typeface="Mada"/>
                  </a:rPr>
                  <a:t>3. Maintain control by: </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lang="ar" sz="1200">
                    <a:solidFill>
                      <a:srgbClr val="3F3F3F"/>
                    </a:solidFill>
                    <a:latin typeface="Mada"/>
                    <a:ea typeface="Mada"/>
                    <a:cs typeface="Mada"/>
                    <a:sym typeface="Mada"/>
                  </a:rPr>
                  <a:t>• increasing treatment as necessary </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lang="ar" sz="1200">
                    <a:solidFill>
                      <a:srgbClr val="3F3F3F"/>
                    </a:solidFill>
                    <a:latin typeface="Mada"/>
                    <a:ea typeface="Mada"/>
                    <a:cs typeface="Mada"/>
                    <a:sym typeface="Mada"/>
                  </a:rPr>
                  <a:t>• decreasing treatment when control is good. </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t/>
                </a:r>
                <a:endParaRPr sz="1200">
                  <a:solidFill>
                    <a:srgbClr val="3F3F3F"/>
                  </a:solidFill>
                  <a:latin typeface="Mada"/>
                  <a:ea typeface="Mada"/>
                  <a:cs typeface="Mada"/>
                  <a:sym typeface="Mada"/>
                </a:endParaRPr>
              </a:p>
              <a:p>
                <a:pPr indent="0" lvl="0" marL="0" rtl="0" algn="l">
                  <a:spcBef>
                    <a:spcPts val="0"/>
                  </a:spcBef>
                  <a:spcAft>
                    <a:spcPts val="0"/>
                  </a:spcAft>
                  <a:buClr>
                    <a:schemeClr val="dk1"/>
                  </a:buClr>
                  <a:buFont typeface="Arial"/>
                  <a:buNone/>
                </a:pPr>
                <a:r>
                  <a:rPr lang="ar" sz="1200">
                    <a:solidFill>
                      <a:srgbClr val="3F3F3F"/>
                    </a:solidFill>
                    <a:latin typeface="Mada"/>
                    <a:ea typeface="Mada"/>
                    <a:cs typeface="Mada"/>
                    <a:sym typeface="Mada"/>
                  </a:rPr>
                  <a:t>Before initiating a new drug therapy practitioners should check adherence with existing therapies, check inhaler technique and eliminate trigger factors.</a:t>
                </a:r>
                <a:endParaRPr sz="1200">
                  <a:solidFill>
                    <a:srgbClr val="3F3F3F"/>
                  </a:solidFill>
                  <a:latin typeface="Mada"/>
                  <a:ea typeface="Mada"/>
                  <a:cs typeface="Mada"/>
                  <a:sym typeface="Mada"/>
                </a:endParaRPr>
              </a:p>
            </p:txBody>
          </p:sp>
          <p:sp>
            <p:nvSpPr>
              <p:cNvPr id="346" name="Google Shape;346;p18"/>
              <p:cNvSpPr txBox="1"/>
              <p:nvPr/>
            </p:nvSpPr>
            <p:spPr>
              <a:xfrm>
                <a:off x="-2100215" y="4215105"/>
                <a:ext cx="1752300" cy="38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solidFill>
                      <a:srgbClr val="CFE2F3"/>
                    </a:solidFill>
                    <a:latin typeface="Mada"/>
                    <a:ea typeface="Mada"/>
                    <a:cs typeface="Mada"/>
                    <a:sym typeface="Mada"/>
                  </a:rPr>
                  <a:t>Pharmacologic Management</a:t>
                </a:r>
                <a:endParaRPr b="1">
                  <a:solidFill>
                    <a:srgbClr val="CFE2F3"/>
                  </a:solidFill>
                  <a:latin typeface="Mada"/>
                  <a:ea typeface="Mada"/>
                  <a:cs typeface="Mada"/>
                  <a:sym typeface="Mada"/>
                </a:endParaRPr>
              </a:p>
              <a:p>
                <a:pPr indent="0" lvl="0" marL="0" marR="0" rtl="0" algn="l">
                  <a:spcBef>
                    <a:spcPts val="0"/>
                  </a:spcBef>
                  <a:spcAft>
                    <a:spcPts val="0"/>
                  </a:spcAft>
                  <a:buNone/>
                </a:pPr>
                <a:r>
                  <a:t/>
                </a:r>
                <a:endParaRPr b="1">
                  <a:solidFill>
                    <a:srgbClr val="CFE2F3"/>
                  </a:solidFill>
                  <a:latin typeface="Mada"/>
                  <a:ea typeface="Mada"/>
                  <a:cs typeface="Mada"/>
                  <a:sym typeface="Mada"/>
                </a:endParaRPr>
              </a:p>
            </p:txBody>
          </p:sp>
        </p:grpSp>
        <p:sp>
          <p:nvSpPr>
            <p:cNvPr id="347" name="Google Shape;347;p18"/>
            <p:cNvSpPr txBox="1"/>
            <p:nvPr/>
          </p:nvSpPr>
          <p:spPr>
            <a:xfrm>
              <a:off x="7251648" y="6381080"/>
              <a:ext cx="643800" cy="671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04</a:t>
              </a:r>
              <a:endParaRPr b="1" sz="2600">
                <a:solidFill>
                  <a:srgbClr val="FFFFFF"/>
                </a:solidFill>
                <a:latin typeface="Mada"/>
                <a:ea typeface="Mada"/>
                <a:cs typeface="Mada"/>
                <a:sym typeface="Mada"/>
              </a:endParaRPr>
            </a:p>
          </p:txBody>
        </p:sp>
      </p:grpSp>
      <p:sp>
        <p:nvSpPr>
          <p:cNvPr id="348" name="Google Shape;348;p18"/>
          <p:cNvSpPr txBox="1"/>
          <p:nvPr/>
        </p:nvSpPr>
        <p:spPr>
          <a:xfrm>
            <a:off x="0" y="9735975"/>
            <a:ext cx="7685700" cy="9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1-Without knowing how to manage, educate and control the patient’s surroundings, the pharmacological treatment won’t be effective.</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2-If Exhaled Nitric oxide (FENO) levels are high this indicates that there is a lot of inflammation going on in the lungs. </a:t>
            </a:r>
            <a:r>
              <a:rPr lang="ar" sz="1000">
                <a:solidFill>
                  <a:srgbClr val="999999"/>
                </a:solidFill>
                <a:latin typeface="Mada"/>
                <a:ea typeface="Mada"/>
                <a:cs typeface="Mada"/>
                <a:sym typeface="Mada"/>
              </a:rPr>
              <a:t>A raised FENO in asymptomatic patients predicts that they will become symptomatic soon</a:t>
            </a:r>
            <a:endParaRPr sz="1000">
              <a:solidFill>
                <a:srgbClr val="999999"/>
              </a:solidFill>
              <a:latin typeface="Mada"/>
              <a:ea typeface="Mada"/>
              <a:cs typeface="Mada"/>
              <a:sym typeface="Mada"/>
            </a:endParaRPr>
          </a:p>
          <a:p>
            <a:pPr indent="0" lvl="0" marL="0" rtl="0" algn="l">
              <a:spcBef>
                <a:spcPts val="0"/>
              </a:spcBef>
              <a:spcAft>
                <a:spcPts val="0"/>
              </a:spcAft>
              <a:buNone/>
            </a:pPr>
            <a:r>
              <a:rPr b="1" lang="ar" sz="1000">
                <a:solidFill>
                  <a:srgbClr val="6AA84F"/>
                </a:solidFill>
                <a:latin typeface="Mada"/>
                <a:ea typeface="Mada"/>
                <a:cs typeface="Mada"/>
                <a:sym typeface="Mada"/>
              </a:rPr>
              <a:t>3-</a:t>
            </a:r>
            <a:r>
              <a:rPr lang="ar" sz="1000">
                <a:solidFill>
                  <a:srgbClr val="6AA84F"/>
                </a:solidFill>
                <a:latin typeface="Mada"/>
                <a:ea typeface="Mada"/>
                <a:cs typeface="Mada"/>
                <a:sym typeface="Mada"/>
              </a:rPr>
              <a:t>You have to </a:t>
            </a:r>
            <a:r>
              <a:rPr b="1" lang="ar" sz="1000">
                <a:solidFill>
                  <a:srgbClr val="6AA84F"/>
                </a:solidFill>
                <a:latin typeface="Mada"/>
                <a:ea typeface="Mada"/>
                <a:cs typeface="Mada"/>
                <a:sym typeface="Mada"/>
              </a:rPr>
              <a:t>educate the patients</a:t>
            </a:r>
            <a:r>
              <a:rPr lang="ar" sz="1000">
                <a:solidFill>
                  <a:srgbClr val="6AA84F"/>
                </a:solidFill>
                <a:latin typeface="Mada"/>
                <a:ea typeface="Mada"/>
                <a:cs typeface="Mada"/>
                <a:sym typeface="Mada"/>
              </a:rPr>
              <a:t> on how to use the inhaler. You should also give them plans on what to do when their symptoms get worse.</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999999"/>
                </a:solidFill>
                <a:latin typeface="Mada"/>
                <a:ea typeface="Mada"/>
                <a:cs typeface="Mada"/>
                <a:sym typeface="Mada"/>
              </a:rPr>
              <a:t>4-For ex. giving </a:t>
            </a:r>
            <a:r>
              <a:rPr lang="ar" sz="900">
                <a:solidFill>
                  <a:srgbClr val="999999"/>
                </a:solidFill>
                <a:latin typeface="Mada"/>
                <a:ea typeface="Mada"/>
                <a:cs typeface="Mada"/>
                <a:sym typeface="Mada"/>
              </a:rPr>
              <a:t>↑doses of steroids for a year will cause: weight gain, skin problems, HTN, water retention, osteoporosis, being prone to infections, etc..</a:t>
            </a:r>
            <a:endParaRPr sz="1000">
              <a:solidFill>
                <a:srgbClr val="999999"/>
              </a:solidFill>
              <a:latin typeface="Mada"/>
              <a:ea typeface="Mada"/>
              <a:cs typeface="Mada"/>
              <a:sym typeface="Mada"/>
            </a:endParaRPr>
          </a:p>
        </p:txBody>
      </p:sp>
      <p:sp>
        <p:nvSpPr>
          <p:cNvPr id="349" name="Google Shape;349;p18"/>
          <p:cNvSpPr txBox="1"/>
          <p:nvPr/>
        </p:nvSpPr>
        <p:spPr>
          <a:xfrm>
            <a:off x="247500" y="904850"/>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Components of Asthma management </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pic>
        <p:nvPicPr>
          <p:cNvPr id="350" name="Google Shape;350;p18"/>
          <p:cNvPicPr preferRelativeResize="0"/>
          <p:nvPr/>
        </p:nvPicPr>
        <p:blipFill>
          <a:blip r:embed="rId3">
            <a:alphaModFix/>
          </a:blip>
          <a:stretch>
            <a:fillRect/>
          </a:stretch>
        </p:blipFill>
        <p:spPr>
          <a:xfrm>
            <a:off x="3924200" y="7440027"/>
            <a:ext cx="3538225" cy="2162249"/>
          </a:xfrm>
          <a:prstGeom prst="rect">
            <a:avLst/>
          </a:prstGeom>
          <a:noFill/>
          <a:ln>
            <a:noFill/>
          </a:ln>
        </p:spPr>
      </p:pic>
      <p:pic>
        <p:nvPicPr>
          <p:cNvPr id="351" name="Google Shape;351;p18"/>
          <p:cNvPicPr preferRelativeResize="0"/>
          <p:nvPr/>
        </p:nvPicPr>
        <p:blipFill>
          <a:blip r:embed="rId4">
            <a:alphaModFix/>
          </a:blip>
          <a:stretch>
            <a:fillRect/>
          </a:stretch>
        </p:blipFill>
        <p:spPr>
          <a:xfrm>
            <a:off x="86200" y="7440025"/>
            <a:ext cx="3693800" cy="216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19"/>
          <p:cNvPicPr preferRelativeResize="0"/>
          <p:nvPr/>
        </p:nvPicPr>
        <p:blipFill rotWithShape="1">
          <a:blip r:embed="rId3">
            <a:alphaModFix/>
          </a:blip>
          <a:srcRect b="12158" l="9324" r="5438" t="17764"/>
          <a:stretch/>
        </p:blipFill>
        <p:spPr>
          <a:xfrm>
            <a:off x="491975" y="2560825"/>
            <a:ext cx="6503951" cy="2565600"/>
          </a:xfrm>
          <a:prstGeom prst="rect">
            <a:avLst/>
          </a:prstGeom>
          <a:noFill/>
          <a:ln>
            <a:noFill/>
          </a:ln>
        </p:spPr>
      </p:pic>
      <p:sp>
        <p:nvSpPr>
          <p:cNvPr id="357" name="Google Shape;357;p1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58" name="Google Shape;358;p1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359" name="Google Shape;359;p19"/>
          <p:cNvCxnSpPr/>
          <p:nvPr/>
        </p:nvCxnSpPr>
        <p:spPr>
          <a:xfrm rot="10800000">
            <a:off x="-26387" y="5269791"/>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360" name="Google Shape;360;p19"/>
          <p:cNvGrpSpPr/>
          <p:nvPr/>
        </p:nvGrpSpPr>
        <p:grpSpPr>
          <a:xfrm>
            <a:off x="491979" y="904800"/>
            <a:ext cx="6728508" cy="932715"/>
            <a:chOff x="-9794" y="8606433"/>
            <a:chExt cx="6019420" cy="1695845"/>
          </a:xfrm>
        </p:grpSpPr>
        <p:sp>
          <p:nvSpPr>
            <p:cNvPr id="361" name="Google Shape;361;p19"/>
            <p:cNvSpPr/>
            <p:nvPr/>
          </p:nvSpPr>
          <p:spPr>
            <a:xfrm>
              <a:off x="3696921" y="8611249"/>
              <a:ext cx="2059200" cy="450000"/>
            </a:xfrm>
            <a:prstGeom prst="chevron">
              <a:avLst>
                <a:gd fmla="val 50000" name="adj"/>
              </a:avLst>
            </a:prstGeom>
            <a:solidFill>
              <a:srgbClr val="9CC8F3"/>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1200">
                  <a:solidFill>
                    <a:srgbClr val="FFFFFF"/>
                  </a:solidFill>
                  <a:latin typeface="Mada"/>
                  <a:ea typeface="Mada"/>
                  <a:cs typeface="Mada"/>
                  <a:sym typeface="Mada"/>
                </a:rPr>
                <a:t>Personalized Medicine</a:t>
              </a:r>
              <a:endParaRPr b="1" sz="1200">
                <a:solidFill>
                  <a:srgbClr val="FFFFFF"/>
                </a:solidFill>
                <a:latin typeface="Mada"/>
                <a:ea typeface="Mada"/>
                <a:cs typeface="Mada"/>
                <a:sym typeface="Mada"/>
              </a:endParaRPr>
            </a:p>
          </p:txBody>
        </p:sp>
        <p:sp>
          <p:nvSpPr>
            <p:cNvPr id="362" name="Google Shape;362;p19"/>
            <p:cNvSpPr txBox="1"/>
            <p:nvPr/>
          </p:nvSpPr>
          <p:spPr>
            <a:xfrm>
              <a:off x="3950427" y="9064550"/>
              <a:ext cx="2059200" cy="788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eg Anti IgE or Anti IL5</a:t>
              </a:r>
              <a:endParaRPr sz="1200">
                <a:latin typeface="Mada"/>
                <a:ea typeface="Mada"/>
                <a:cs typeface="Mada"/>
                <a:sym typeface="Mada"/>
              </a:endParaRPr>
            </a:p>
          </p:txBody>
        </p:sp>
        <p:sp>
          <p:nvSpPr>
            <p:cNvPr id="363" name="Google Shape;363;p19"/>
            <p:cNvSpPr/>
            <p:nvPr/>
          </p:nvSpPr>
          <p:spPr>
            <a:xfrm>
              <a:off x="40750" y="8606438"/>
              <a:ext cx="1942500" cy="459600"/>
            </a:xfrm>
            <a:prstGeom prst="homePlate">
              <a:avLst>
                <a:gd fmla="val 50000" name="adj"/>
              </a:avLst>
            </a:prstGeom>
            <a:solidFill>
              <a:srgbClr val="1874CD"/>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1200">
                  <a:solidFill>
                    <a:srgbClr val="FFFFFF"/>
                  </a:solidFill>
                  <a:latin typeface="Mada"/>
                  <a:ea typeface="Mada"/>
                  <a:cs typeface="Mada"/>
                  <a:sym typeface="Mada"/>
                </a:rPr>
                <a:t>Relievers</a:t>
              </a:r>
              <a:r>
                <a:rPr b="1" lang="ar" sz="1800">
                  <a:solidFill>
                    <a:srgbClr val="FFFFFF"/>
                  </a:solidFill>
                  <a:latin typeface="Mada"/>
                  <a:ea typeface="Mada"/>
                  <a:cs typeface="Mada"/>
                  <a:sym typeface="Mada"/>
                </a:rPr>
                <a:t> </a:t>
              </a:r>
              <a:endParaRPr b="1" sz="1800">
                <a:solidFill>
                  <a:srgbClr val="FFFFFF"/>
                </a:solidFill>
                <a:latin typeface="Mada"/>
                <a:ea typeface="Mada"/>
                <a:cs typeface="Mada"/>
                <a:sym typeface="Mada"/>
              </a:endParaRPr>
            </a:p>
          </p:txBody>
        </p:sp>
        <p:sp>
          <p:nvSpPr>
            <p:cNvPr id="364" name="Google Shape;364;p19"/>
            <p:cNvSpPr txBox="1"/>
            <p:nvPr/>
          </p:nvSpPr>
          <p:spPr>
            <a:xfrm>
              <a:off x="-9794" y="9103323"/>
              <a:ext cx="1674300" cy="905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Short Acting Beta agonist </a:t>
              </a:r>
              <a:endParaRPr sz="1200">
                <a:latin typeface="Mada"/>
                <a:ea typeface="Mada"/>
                <a:cs typeface="Mada"/>
                <a:sym typeface="Mada"/>
              </a:endParaRPr>
            </a:p>
          </p:txBody>
        </p:sp>
        <p:sp>
          <p:nvSpPr>
            <p:cNvPr id="365" name="Google Shape;365;p19"/>
            <p:cNvSpPr/>
            <p:nvPr/>
          </p:nvSpPr>
          <p:spPr>
            <a:xfrm>
              <a:off x="1720924" y="8606433"/>
              <a:ext cx="2090100" cy="459600"/>
            </a:xfrm>
            <a:prstGeom prst="chevron">
              <a:avLst>
                <a:gd fmla="val 50000" name="adj"/>
              </a:avLst>
            </a:prstGeom>
            <a:solidFill>
              <a:srgbClr val="509EEA"/>
            </a:solidFill>
            <a:ln>
              <a:noFill/>
            </a:ln>
          </p:spPr>
          <p:txBody>
            <a:bodyPr anchorCtr="0" anchor="ctr" bIns="91425" lIns="91425" spcFirstLastPara="1" rIns="91425" wrap="square" tIns="91425">
              <a:noAutofit/>
            </a:bodyPr>
            <a:lstStyle/>
            <a:p>
              <a:pPr indent="0" lvl="0" marL="0" rtl="0" algn="l">
                <a:spcBef>
                  <a:spcPts val="0"/>
                </a:spcBef>
                <a:spcAft>
                  <a:spcPts val="0"/>
                </a:spcAft>
                <a:buSzPts val="1100"/>
                <a:buNone/>
              </a:pPr>
              <a:r>
                <a:rPr b="1" lang="ar" sz="1200">
                  <a:solidFill>
                    <a:srgbClr val="FFFFFF"/>
                  </a:solidFill>
                  <a:latin typeface="Mada"/>
                  <a:ea typeface="Mada"/>
                  <a:cs typeface="Mada"/>
                  <a:sym typeface="Mada"/>
                </a:rPr>
                <a:t>Preventer</a:t>
              </a:r>
              <a:r>
                <a:rPr b="1" lang="ar" sz="1800">
                  <a:solidFill>
                    <a:srgbClr val="FFFFFF"/>
                  </a:solidFill>
                  <a:latin typeface="Mada"/>
                  <a:ea typeface="Mada"/>
                  <a:cs typeface="Mada"/>
                  <a:sym typeface="Mada"/>
                </a:rPr>
                <a:t> </a:t>
              </a:r>
              <a:endParaRPr b="1" sz="1800">
                <a:solidFill>
                  <a:srgbClr val="FFFFFF"/>
                </a:solidFill>
                <a:latin typeface="Mada"/>
                <a:ea typeface="Mada"/>
                <a:cs typeface="Mada"/>
                <a:sym typeface="Mada"/>
              </a:endParaRPr>
            </a:p>
          </p:txBody>
        </p:sp>
        <p:sp>
          <p:nvSpPr>
            <p:cNvPr id="366" name="Google Shape;366;p19"/>
            <p:cNvSpPr txBox="1"/>
            <p:nvPr/>
          </p:nvSpPr>
          <p:spPr>
            <a:xfrm>
              <a:off x="1582840" y="8890478"/>
              <a:ext cx="2572200" cy="1411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Steroids</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Long acting Beta Agonist and LAMA (Long acting muscarinic antagonists) e.g. </a:t>
              </a:r>
              <a:r>
                <a:rPr lang="ar" sz="1000">
                  <a:latin typeface="Mada"/>
                  <a:ea typeface="Mada"/>
                  <a:cs typeface="Mada"/>
                  <a:sym typeface="Mada"/>
                </a:rPr>
                <a:t>tiotropium</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Leukotriene's receptors Antagonist</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ar" sz="1200">
                  <a:latin typeface="Mada"/>
                  <a:ea typeface="Mada"/>
                  <a:cs typeface="Mada"/>
                  <a:sym typeface="Mada"/>
                </a:rPr>
                <a:t>Theophylline</a:t>
              </a:r>
              <a:endParaRPr sz="1200">
                <a:latin typeface="Mada"/>
                <a:ea typeface="Mada"/>
                <a:cs typeface="Mada"/>
                <a:sym typeface="Mada"/>
              </a:endParaRPr>
            </a:p>
          </p:txBody>
        </p:sp>
      </p:grpSp>
      <p:sp>
        <p:nvSpPr>
          <p:cNvPr id="367" name="Google Shape;367;p19"/>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Pharmacological treatment </a:t>
            </a:r>
            <a:endParaRPr b="1" sz="2600">
              <a:latin typeface="Mada"/>
              <a:ea typeface="Mada"/>
              <a:cs typeface="Mada"/>
              <a:sym typeface="Mada"/>
            </a:endParaRPr>
          </a:p>
        </p:txBody>
      </p:sp>
      <p:graphicFrame>
        <p:nvGraphicFramePr>
          <p:cNvPr id="368" name="Google Shape;368;p19"/>
          <p:cNvGraphicFramePr/>
          <p:nvPr/>
        </p:nvGraphicFramePr>
        <p:xfrm>
          <a:off x="74538" y="7032022"/>
          <a:ext cx="3000000" cy="3000000"/>
        </p:xfrm>
        <a:graphic>
          <a:graphicData uri="http://schemas.openxmlformats.org/drawingml/2006/table">
            <a:tbl>
              <a:tblPr>
                <a:noFill/>
                <a:tableStyleId>{745E0386-6EF1-487E-9488-629F0B73CE70}</a:tableStyleId>
              </a:tblPr>
              <a:tblGrid>
                <a:gridCol w="826900"/>
                <a:gridCol w="750700"/>
                <a:gridCol w="1293625"/>
                <a:gridCol w="1303150"/>
                <a:gridCol w="1103125"/>
                <a:gridCol w="1055500"/>
                <a:gridCol w="1055500"/>
              </a:tblGrid>
              <a:tr h="369750">
                <a:tc gridSpan="2">
                  <a:txBody>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Step</a:t>
                      </a:r>
                      <a:endParaRPr>
                        <a:solidFill>
                          <a:srgbClr val="FFFFFF"/>
                        </a:solidFill>
                        <a:latin typeface="Mada Black"/>
                        <a:ea typeface="Mada Black"/>
                        <a:cs typeface="Mada Black"/>
                        <a:sym typeface="Mada Black"/>
                      </a:endParaRPr>
                    </a:p>
                  </a:txBody>
                  <a:tcPr marT="91425" marB="91425" marR="91425" marL="91425" anchor="ctr">
                    <a:solidFill>
                      <a:srgbClr val="E69138"/>
                    </a:solidFill>
                  </a:tcPr>
                </a:tc>
                <a:tc hMerge="1"/>
                <a:tc>
                  <a:txBody>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Step 1</a:t>
                      </a:r>
                      <a:endParaRPr>
                        <a:solidFill>
                          <a:srgbClr val="FFFFFF"/>
                        </a:solidFill>
                        <a:latin typeface="Mada Black"/>
                        <a:ea typeface="Mada Black"/>
                        <a:cs typeface="Mada Black"/>
                        <a:sym typeface="Mada Black"/>
                      </a:endParaRPr>
                    </a:p>
                  </a:txBody>
                  <a:tcPr marT="91425" marB="91425" marR="91425" marL="91425" anchor="ctr">
                    <a:solidFill>
                      <a:srgbClr val="F6B26B"/>
                    </a:solidFill>
                  </a:tcPr>
                </a:tc>
                <a:tc>
                  <a:txBody>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Step 2</a:t>
                      </a:r>
                      <a:endParaRPr>
                        <a:solidFill>
                          <a:srgbClr val="FFFFFF"/>
                        </a:solidFill>
                        <a:latin typeface="Mada Black"/>
                        <a:ea typeface="Mada Black"/>
                        <a:cs typeface="Mada Black"/>
                        <a:sym typeface="Mada Black"/>
                      </a:endParaRPr>
                    </a:p>
                  </a:txBody>
                  <a:tcPr marT="91425" marB="91425" marR="91425" marL="91425" anchor="ctr">
                    <a:solidFill>
                      <a:srgbClr val="F6B26B"/>
                    </a:solidFill>
                  </a:tcPr>
                </a:tc>
                <a:tc>
                  <a:txBody>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Step 3</a:t>
                      </a:r>
                      <a:endParaRPr>
                        <a:solidFill>
                          <a:srgbClr val="FFFFFF"/>
                        </a:solidFill>
                        <a:latin typeface="Mada Black"/>
                        <a:ea typeface="Mada Black"/>
                        <a:cs typeface="Mada Black"/>
                        <a:sym typeface="Mada Black"/>
                      </a:endParaRPr>
                    </a:p>
                  </a:txBody>
                  <a:tcPr marT="91425" marB="91425" marR="91425" marL="91425" anchor="ctr">
                    <a:solidFill>
                      <a:srgbClr val="F6B26B"/>
                    </a:solidFill>
                  </a:tcPr>
                </a:tc>
                <a:tc>
                  <a:txBody>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Step 4</a:t>
                      </a:r>
                      <a:endParaRPr>
                        <a:solidFill>
                          <a:srgbClr val="FFFFFF"/>
                        </a:solidFill>
                        <a:latin typeface="Mada Black"/>
                        <a:ea typeface="Mada Black"/>
                        <a:cs typeface="Mada Black"/>
                        <a:sym typeface="Mada Black"/>
                      </a:endParaRPr>
                    </a:p>
                  </a:txBody>
                  <a:tcPr marT="91425" marB="91425" marR="91425" marL="91425" anchor="ctr">
                    <a:solidFill>
                      <a:srgbClr val="F6B26B"/>
                    </a:solidFill>
                  </a:tcPr>
                </a:tc>
                <a:tc>
                  <a:txBody>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Step 5</a:t>
                      </a:r>
                      <a:endParaRPr>
                        <a:solidFill>
                          <a:srgbClr val="FFFFFF"/>
                        </a:solidFill>
                        <a:latin typeface="Mada Black"/>
                        <a:ea typeface="Mada Black"/>
                        <a:cs typeface="Mada Black"/>
                        <a:sym typeface="Mada Black"/>
                      </a:endParaRPr>
                    </a:p>
                  </a:txBody>
                  <a:tcPr marT="91425" marB="91425" marR="91425" marL="91425" anchor="ctr">
                    <a:solidFill>
                      <a:srgbClr val="F6B26B"/>
                    </a:solidFill>
                  </a:tcPr>
                </a:tc>
              </a:tr>
              <a:tr h="890300">
                <a:tc rowSpan="2">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Controller</a:t>
                      </a:r>
                      <a:endParaRPr b="1" sz="11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lang="ar" sz="1100">
                          <a:latin typeface="Mada"/>
                          <a:ea typeface="Mada"/>
                          <a:cs typeface="Mada"/>
                          <a:sym typeface="Mada"/>
                        </a:rPr>
                        <a:t>Preferred</a:t>
                      </a:r>
                      <a:endParaRPr sz="1100">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As-needed low dose ICS-Formoterol</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Daily low dose ICS or </a:t>
                      </a:r>
                      <a:r>
                        <a:rPr lang="ar" sz="1000">
                          <a:solidFill>
                            <a:schemeClr val="dk1"/>
                          </a:solidFill>
                          <a:latin typeface="Mada"/>
                          <a:ea typeface="Mada"/>
                          <a:cs typeface="Mada"/>
                          <a:sym typeface="Mada"/>
                        </a:rPr>
                        <a:t>a</a:t>
                      </a:r>
                      <a:r>
                        <a:rPr lang="ar" sz="1000">
                          <a:solidFill>
                            <a:schemeClr val="dk1"/>
                          </a:solidFill>
                          <a:latin typeface="Mada"/>
                          <a:ea typeface="Mada"/>
                          <a:cs typeface="Mada"/>
                          <a:sym typeface="Mada"/>
                        </a:rPr>
                        <a:t>s-needed low dose ICS-formoterol</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Low dose ICS-LABA</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Medium dose ICS-LABA</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High dose ICS-LABA or refer for phenotypic </a:t>
                      </a:r>
                      <a:r>
                        <a:rPr lang="ar" sz="1000">
                          <a:latin typeface="Mada"/>
                          <a:ea typeface="Mada"/>
                          <a:cs typeface="Mada"/>
                          <a:sym typeface="Mada"/>
                        </a:rPr>
                        <a:t>assessment ± add on therapy*</a:t>
                      </a:r>
                      <a:endParaRPr sz="1000">
                        <a:latin typeface="Mada"/>
                        <a:ea typeface="Mada"/>
                        <a:cs typeface="Mada"/>
                        <a:sym typeface="Mada"/>
                      </a:endParaRPr>
                    </a:p>
                  </a:txBody>
                  <a:tcPr marT="91425" marB="91425" marR="91425" marL="91425" anchor="ctr"/>
                </a:tc>
              </a:tr>
              <a:tr h="890300">
                <a:tc vMerge="1"/>
                <a:tc>
                  <a:txBody>
                    <a:bodyPr/>
                    <a:lstStyle/>
                    <a:p>
                      <a:pPr indent="0" lvl="0" marL="0" rtl="0" algn="ctr">
                        <a:spcBef>
                          <a:spcPts val="0"/>
                        </a:spcBef>
                        <a:spcAft>
                          <a:spcPts val="0"/>
                        </a:spcAft>
                        <a:buNone/>
                      </a:pPr>
                      <a:r>
                        <a:rPr lang="ar" sz="1100">
                          <a:latin typeface="Mada"/>
                          <a:ea typeface="Mada"/>
                          <a:cs typeface="Mada"/>
                          <a:sym typeface="Mada"/>
                        </a:rPr>
                        <a:t>Other</a:t>
                      </a:r>
                      <a:endParaRPr sz="1100">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latin typeface="Mada"/>
                          <a:ea typeface="Mada"/>
                          <a:cs typeface="Mada"/>
                          <a:sym typeface="Mada"/>
                        </a:rPr>
                        <a:t>Low dose ICS taken whenever SABA is taken</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Leukotriene receptor antagonist (LTRA), or low dose ICS taken whenever SABA taken</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Medium dose ICS, or low dose ICS+LTRA</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High dose ICS, add-on tiotropium, or add-on LTRA</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Add low dose OCS, but consider side-effects</a:t>
                      </a:r>
                      <a:endParaRPr sz="1000">
                        <a:latin typeface="Mada"/>
                        <a:ea typeface="Mada"/>
                        <a:cs typeface="Mada"/>
                        <a:sym typeface="Mada"/>
                      </a:endParaRPr>
                    </a:p>
                  </a:txBody>
                  <a:tcPr marT="91425" marB="91425" marR="91425" marL="91425" anchor="ctr"/>
                </a:tc>
              </a:tr>
              <a:tr h="603100">
                <a:tc rowSpan="2">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Reliever</a:t>
                      </a:r>
                      <a:endParaRPr b="1" sz="11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lang="ar" sz="1100">
                          <a:solidFill>
                            <a:schemeClr val="dk1"/>
                          </a:solidFill>
                          <a:latin typeface="Mada"/>
                          <a:ea typeface="Mada"/>
                          <a:cs typeface="Mada"/>
                          <a:sym typeface="Mada"/>
                        </a:rPr>
                        <a:t>Preferred</a:t>
                      </a:r>
                      <a:endParaRPr sz="1100">
                        <a:latin typeface="Mada"/>
                        <a:ea typeface="Mada"/>
                        <a:cs typeface="Mada"/>
                        <a:sym typeface="Mada"/>
                      </a:endParaRPr>
                    </a:p>
                  </a:txBody>
                  <a:tcPr marT="91425" marB="91425" marR="91425" marL="91425" anchor="ctr">
                    <a:solidFill>
                      <a:schemeClr val="accent3"/>
                    </a:solidFill>
                  </a:tcPr>
                </a:tc>
                <a:tc gridSpan="5">
                  <a:txBody>
                    <a:bodyPr/>
                    <a:lstStyle/>
                    <a:p>
                      <a:pPr indent="0" lvl="0" marL="0" rtl="0" algn="ctr">
                        <a:spcBef>
                          <a:spcPts val="0"/>
                        </a:spcBef>
                        <a:spcAft>
                          <a:spcPts val="0"/>
                        </a:spcAft>
                        <a:buNone/>
                      </a:pPr>
                      <a:r>
                        <a:rPr lang="ar" sz="1000">
                          <a:solidFill>
                            <a:schemeClr val="dk1"/>
                          </a:solidFill>
                          <a:latin typeface="Mada"/>
                          <a:ea typeface="Mada"/>
                          <a:cs typeface="Mada"/>
                          <a:sym typeface="Mada"/>
                        </a:rPr>
                        <a:t>As-needed low dose ICS-Formoterol</a:t>
                      </a:r>
                      <a:endParaRPr sz="1000">
                        <a:latin typeface="Mada"/>
                        <a:ea typeface="Mada"/>
                        <a:cs typeface="Mada"/>
                        <a:sym typeface="Mada"/>
                      </a:endParaRPr>
                    </a:p>
                  </a:txBody>
                  <a:tcPr marT="91425" marB="91425" marR="91425" marL="91425" anchor="ctr"/>
                </a:tc>
                <a:tc hMerge="1"/>
                <a:tc hMerge="1"/>
                <a:tc hMerge="1"/>
                <a:tc hMerge="1"/>
              </a:tr>
              <a:tr h="359000">
                <a:tc vMerge="1"/>
                <a:tc>
                  <a:txBody>
                    <a:bodyPr/>
                    <a:lstStyle/>
                    <a:p>
                      <a:pPr indent="0" lvl="0" marL="0" rtl="0" algn="ctr">
                        <a:spcBef>
                          <a:spcPts val="0"/>
                        </a:spcBef>
                        <a:spcAft>
                          <a:spcPts val="0"/>
                        </a:spcAft>
                        <a:buClr>
                          <a:schemeClr val="dk1"/>
                        </a:buClr>
                        <a:buSzPts val="1100"/>
                        <a:buFont typeface="Arial"/>
                        <a:buNone/>
                      </a:pPr>
                      <a:r>
                        <a:rPr lang="ar" sz="1100">
                          <a:solidFill>
                            <a:schemeClr val="dk1"/>
                          </a:solidFill>
                          <a:latin typeface="Mada"/>
                          <a:ea typeface="Mada"/>
                          <a:cs typeface="Mada"/>
                          <a:sym typeface="Mada"/>
                        </a:rPr>
                        <a:t>Other</a:t>
                      </a:r>
                      <a:endParaRPr sz="1100">
                        <a:latin typeface="Mada"/>
                        <a:ea typeface="Mada"/>
                        <a:cs typeface="Mada"/>
                        <a:sym typeface="Mada"/>
                      </a:endParaRPr>
                    </a:p>
                  </a:txBody>
                  <a:tcPr marT="91425" marB="91425" marR="91425" marL="91425" anchor="ctr">
                    <a:solidFill>
                      <a:schemeClr val="accent3"/>
                    </a:solidFill>
                  </a:tcPr>
                </a:tc>
                <a:tc gridSpan="5">
                  <a:txBody>
                    <a:bodyPr/>
                    <a:lstStyle/>
                    <a:p>
                      <a:pPr indent="0" lvl="0" marL="0" rtl="0" algn="ctr">
                        <a:spcBef>
                          <a:spcPts val="0"/>
                        </a:spcBef>
                        <a:spcAft>
                          <a:spcPts val="0"/>
                        </a:spcAft>
                        <a:buNone/>
                      </a:pPr>
                      <a:r>
                        <a:rPr lang="ar" sz="1000">
                          <a:latin typeface="Mada"/>
                          <a:ea typeface="Mada"/>
                          <a:cs typeface="Mada"/>
                          <a:sym typeface="Mada"/>
                        </a:rPr>
                        <a:t>As needed SABA</a:t>
                      </a:r>
                      <a:endParaRPr sz="1000">
                        <a:latin typeface="Mada"/>
                        <a:ea typeface="Mada"/>
                        <a:cs typeface="Mada"/>
                        <a:sym typeface="Mada"/>
                      </a:endParaRPr>
                    </a:p>
                  </a:txBody>
                  <a:tcPr marT="91425" marB="91425" marR="91425" marL="91425" anchor="ctr"/>
                </a:tc>
                <a:tc hMerge="1"/>
                <a:tc hMerge="1"/>
                <a:tc hMerge="1"/>
                <a:tc hMerge="1"/>
              </a:tr>
            </a:tbl>
          </a:graphicData>
        </a:graphic>
      </p:graphicFrame>
      <p:sp>
        <p:nvSpPr>
          <p:cNvPr id="369" name="Google Shape;369;p19"/>
          <p:cNvSpPr txBox="1"/>
          <p:nvPr/>
        </p:nvSpPr>
        <p:spPr>
          <a:xfrm>
            <a:off x="558325" y="10419100"/>
            <a:ext cx="70281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latin typeface="Mada"/>
                <a:ea typeface="Mada"/>
                <a:cs typeface="Mada"/>
                <a:sym typeface="Mada"/>
              </a:rPr>
              <a:t>*</a:t>
            </a:r>
            <a:r>
              <a:rPr lang="ar" sz="900">
                <a:latin typeface="Mada"/>
                <a:ea typeface="Mada"/>
                <a:cs typeface="Mada"/>
                <a:sym typeface="Mada"/>
              </a:rPr>
              <a:t>e.g. Tiotropium, anti-IgE </a:t>
            </a:r>
            <a:r>
              <a:rPr lang="ar" sz="900">
                <a:solidFill>
                  <a:srgbClr val="6AA84F"/>
                </a:solidFill>
                <a:latin typeface="Mada"/>
                <a:ea typeface="Mada"/>
                <a:cs typeface="Mada"/>
                <a:sym typeface="Mada"/>
              </a:rPr>
              <a:t>(for purely allergic asthma)</a:t>
            </a:r>
            <a:r>
              <a:rPr lang="ar" sz="900">
                <a:latin typeface="Mada"/>
                <a:ea typeface="Mada"/>
                <a:cs typeface="Mada"/>
                <a:sym typeface="Mada"/>
              </a:rPr>
              <a:t>, anti-IL5/5R </a:t>
            </a:r>
            <a:r>
              <a:rPr lang="ar" sz="900">
                <a:solidFill>
                  <a:srgbClr val="6AA84F"/>
                </a:solidFill>
                <a:latin typeface="Mada"/>
                <a:ea typeface="Mada"/>
                <a:cs typeface="Mada"/>
                <a:sym typeface="Mada"/>
              </a:rPr>
              <a:t>(For eosinophilic asthma)</a:t>
            </a:r>
            <a:r>
              <a:rPr b="1" lang="ar" sz="900">
                <a:latin typeface="Mada"/>
                <a:ea typeface="Mada"/>
                <a:cs typeface="Mada"/>
                <a:sym typeface="Mada"/>
              </a:rPr>
              <a:t>, </a:t>
            </a:r>
            <a:r>
              <a:rPr lang="ar" sz="900">
                <a:latin typeface="Mada"/>
                <a:ea typeface="Mada"/>
                <a:cs typeface="Mada"/>
                <a:sym typeface="Mada"/>
              </a:rPr>
              <a:t>anti-IL4R</a:t>
            </a:r>
            <a:r>
              <a:rPr b="1" lang="ar" sz="900">
                <a:solidFill>
                  <a:srgbClr val="6AA84F"/>
                </a:solidFill>
                <a:latin typeface="Mada"/>
                <a:ea typeface="Mada"/>
                <a:cs typeface="Mada"/>
                <a:sym typeface="Mada"/>
              </a:rPr>
              <a:t> </a:t>
            </a:r>
            <a:r>
              <a:rPr lang="ar" sz="900">
                <a:solidFill>
                  <a:srgbClr val="6AA84F"/>
                </a:solidFill>
                <a:latin typeface="Mada"/>
                <a:ea typeface="Mada"/>
                <a:cs typeface="Mada"/>
                <a:sym typeface="Mada"/>
              </a:rPr>
              <a:t>(For eosinophilic asthma)</a:t>
            </a:r>
            <a:endParaRPr sz="900">
              <a:solidFill>
                <a:srgbClr val="6AA84F"/>
              </a:solidFill>
              <a:latin typeface="Mada"/>
              <a:ea typeface="Mada"/>
              <a:cs typeface="Mada"/>
              <a:sym typeface="Mada"/>
            </a:endParaRPr>
          </a:p>
        </p:txBody>
      </p:sp>
      <p:sp>
        <p:nvSpPr>
          <p:cNvPr id="370" name="Google Shape;370;p19"/>
          <p:cNvSpPr txBox="1"/>
          <p:nvPr/>
        </p:nvSpPr>
        <p:spPr>
          <a:xfrm>
            <a:off x="78975" y="5324387"/>
            <a:ext cx="7481100" cy="164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solidFill>
                  <a:srgbClr val="6AA84F"/>
                </a:solidFill>
                <a:latin typeface="Mada"/>
                <a:ea typeface="Mada"/>
                <a:cs typeface="Mada"/>
                <a:sym typeface="Mada"/>
              </a:rPr>
              <a:t>SABA</a:t>
            </a:r>
            <a:r>
              <a:rPr lang="ar" sz="1200">
                <a:solidFill>
                  <a:srgbClr val="6AA84F"/>
                </a:solidFill>
                <a:latin typeface="Mada"/>
                <a:ea typeface="Mada"/>
                <a:cs typeface="Mada"/>
                <a:sym typeface="Mada"/>
              </a:rPr>
              <a:t>: Short acting beta2 agonists / </a:t>
            </a:r>
            <a:r>
              <a:rPr b="1" lang="ar" sz="1200">
                <a:solidFill>
                  <a:srgbClr val="6AA84F"/>
                </a:solidFill>
                <a:latin typeface="Mada"/>
                <a:ea typeface="Mada"/>
                <a:cs typeface="Mada"/>
                <a:sym typeface="Mada"/>
              </a:rPr>
              <a:t>LABA</a:t>
            </a:r>
            <a:r>
              <a:rPr lang="ar" sz="1200">
                <a:solidFill>
                  <a:srgbClr val="6AA84F"/>
                </a:solidFill>
                <a:latin typeface="Mada"/>
                <a:ea typeface="Mada"/>
                <a:cs typeface="Mada"/>
                <a:sym typeface="Mada"/>
              </a:rPr>
              <a:t>: Long acting beta2 agonists </a:t>
            </a:r>
            <a:r>
              <a:rPr b="1" lang="ar" sz="1200">
                <a:solidFill>
                  <a:schemeClr val="accent5"/>
                </a:solidFill>
                <a:latin typeface="Mada"/>
                <a:ea typeface="Mada"/>
                <a:cs typeface="Mada"/>
                <a:sym typeface="Mada"/>
              </a:rPr>
              <a:t>(patients should not use LABA as monotherapy because it may be accompanied by an increased risk of life-threatening attacks or asthma death) </a:t>
            </a:r>
            <a:r>
              <a:rPr b="1" lang="ar" sz="1200">
                <a:solidFill>
                  <a:srgbClr val="6AA84F"/>
                </a:solidFill>
                <a:latin typeface="Mada"/>
                <a:ea typeface="Mada"/>
                <a:cs typeface="Mada"/>
                <a:sym typeface="Mada"/>
              </a:rPr>
              <a:t>/</a:t>
            </a:r>
            <a:r>
              <a:rPr b="1" lang="ar" sz="1200">
                <a:solidFill>
                  <a:schemeClr val="accent5"/>
                </a:solidFill>
                <a:latin typeface="Mada"/>
                <a:ea typeface="Mada"/>
                <a:cs typeface="Mada"/>
                <a:sym typeface="Mada"/>
              </a:rPr>
              <a:t> </a:t>
            </a:r>
            <a:r>
              <a:rPr b="1" lang="ar" sz="1200">
                <a:solidFill>
                  <a:srgbClr val="6AA84F"/>
                </a:solidFill>
                <a:latin typeface="Mada"/>
                <a:ea typeface="Mada"/>
                <a:cs typeface="Mada"/>
                <a:sym typeface="Mada"/>
              </a:rPr>
              <a:t>ICS</a:t>
            </a:r>
            <a:r>
              <a:rPr lang="ar" sz="1200">
                <a:solidFill>
                  <a:srgbClr val="6AA84F"/>
                </a:solidFill>
                <a:latin typeface="Mada"/>
                <a:ea typeface="Mada"/>
                <a:cs typeface="Mada"/>
                <a:sym typeface="Mada"/>
              </a:rPr>
              <a:t>: Inhaled corticosteroids / </a:t>
            </a:r>
            <a:r>
              <a:rPr lang="ar" sz="1200">
                <a:solidFill>
                  <a:srgbClr val="6AA84F"/>
                </a:solidFill>
                <a:latin typeface="Mada"/>
                <a:ea typeface="Mada"/>
                <a:cs typeface="Mada"/>
                <a:sym typeface="Mada"/>
              </a:rPr>
              <a:t>low dose ICS (budesonide) and formoterol, called (bud-form)</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-Now we actually focus more on inflammation and that’s why we added an inhaled corticosteroid for step 1 too. </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In all steps, a SABA can be used whenever needed as a reliever.</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chemeClr val="accent5"/>
                </a:solidFill>
                <a:latin typeface="Mada"/>
                <a:ea typeface="Mada"/>
                <a:cs typeface="Mada"/>
                <a:sym typeface="Mada"/>
              </a:rPr>
              <a:t>-Side effects of inhaled corticosteroids are due to oropharyngeal deposition and include sore throat, oral candidiasis (thrush),and hoarseness. Using a spacer with MDIs </a:t>
            </a:r>
            <a:r>
              <a:rPr lang="ar" sz="1200">
                <a:solidFill>
                  <a:srgbClr val="999999"/>
                </a:solidFill>
                <a:latin typeface="Mada"/>
                <a:ea typeface="Mada"/>
                <a:cs typeface="Mada"/>
                <a:sym typeface="Mada"/>
              </a:rPr>
              <a:t>(metered dose inhaler)</a:t>
            </a:r>
            <a:r>
              <a:rPr lang="ar" sz="1200">
                <a:solidFill>
                  <a:schemeClr val="accent5"/>
                </a:solidFill>
                <a:latin typeface="Mada"/>
                <a:ea typeface="Mada"/>
                <a:cs typeface="Mada"/>
                <a:sym typeface="Mada"/>
              </a:rPr>
              <a:t> and rinsing the mouth after use help minimize these side effects.</a:t>
            </a:r>
            <a:endParaRPr sz="1200">
              <a:solidFill>
                <a:schemeClr val="accent5"/>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 Step 1: someone who gets his symptoms twice or less a </a:t>
            </a:r>
            <a:r>
              <a:rPr lang="ar" sz="1200">
                <a:solidFill>
                  <a:srgbClr val="6AA84F"/>
                </a:solidFill>
                <a:latin typeface="Mada"/>
                <a:ea typeface="Mada"/>
                <a:cs typeface="Mada"/>
                <a:sym typeface="Mada"/>
              </a:rPr>
              <a:t>month</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76" name="Google Shape;376;p20"/>
          <p:cNvSpPr txBox="1"/>
          <p:nvPr/>
        </p:nvSpPr>
        <p:spPr>
          <a:xfrm>
            <a:off x="261588" y="-22325"/>
            <a:ext cx="70368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Management</a:t>
            </a:r>
            <a:endParaRPr b="1" sz="2600">
              <a:latin typeface="Mada"/>
              <a:ea typeface="Mada"/>
              <a:cs typeface="Mada"/>
              <a:sym typeface="Mada"/>
            </a:endParaRPr>
          </a:p>
        </p:txBody>
      </p:sp>
      <p:pic>
        <p:nvPicPr>
          <p:cNvPr id="377" name="Google Shape;377;p20"/>
          <p:cNvPicPr preferRelativeResize="0"/>
          <p:nvPr/>
        </p:nvPicPr>
        <p:blipFill>
          <a:blip r:embed="rId3">
            <a:alphaModFix/>
          </a:blip>
          <a:stretch>
            <a:fillRect/>
          </a:stretch>
        </p:blipFill>
        <p:spPr>
          <a:xfrm>
            <a:off x="541000" y="5240650"/>
            <a:ext cx="6478000" cy="4344626"/>
          </a:xfrm>
          <a:prstGeom prst="rect">
            <a:avLst/>
          </a:prstGeom>
          <a:noFill/>
          <a:ln>
            <a:noFill/>
          </a:ln>
        </p:spPr>
      </p:pic>
      <p:sp>
        <p:nvSpPr>
          <p:cNvPr id="378" name="Google Shape;378;p20"/>
          <p:cNvSpPr txBox="1"/>
          <p:nvPr/>
        </p:nvSpPr>
        <p:spPr>
          <a:xfrm>
            <a:off x="261600" y="4161800"/>
            <a:ext cx="7036800" cy="986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Communicate and educate patient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 written asthma action plan includes all the information you need to look after your asthma well, so you’ll have fewer symptoms and significantly cut your risk of an asthma attack.</a:t>
            </a:r>
            <a:endParaRPr sz="1200">
              <a:latin typeface="Mada"/>
              <a:ea typeface="Mada"/>
              <a:cs typeface="Mada"/>
              <a:sym typeface="Mada"/>
            </a:endParaRPr>
          </a:p>
        </p:txBody>
      </p:sp>
      <p:sp>
        <p:nvSpPr>
          <p:cNvPr id="379" name="Google Shape;379;p20"/>
          <p:cNvSpPr txBox="1"/>
          <p:nvPr/>
        </p:nvSpPr>
        <p:spPr>
          <a:xfrm>
            <a:off x="256350" y="1355725"/>
            <a:ext cx="7047300" cy="2257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Provide guided self-management education (self-monitoring written action plan regular review)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Treat modifiable risk factors and comorbidities, eg. smoking, obesity, anxiety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Advise about non-pharmacological therapies and strategies, eg physical activity, weight loss, avoidance of sensitizer where appropriate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Consider stepping up uncontrolled symptoms, exacerbations or risks, but check diagnosis, inhaler technique and adherence first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Consider adding SLIT (</a:t>
            </a:r>
            <a:r>
              <a:rPr lang="ar" sz="1200">
                <a:latin typeface="Mada"/>
                <a:ea typeface="Mada"/>
                <a:cs typeface="Mada"/>
                <a:sym typeface="Mada"/>
              </a:rPr>
              <a:t>sublingual immunotherapy) </a:t>
            </a:r>
            <a:r>
              <a:rPr lang="ar" sz="1200">
                <a:latin typeface="Mada"/>
                <a:ea typeface="Mada"/>
                <a:cs typeface="Mada"/>
                <a:sym typeface="Mada"/>
              </a:rPr>
              <a:t>in adult HDM-sensitive patients (house dust mite) with allergic rhinitis who have exacerbations despite ICS treatment, provided FEV1 is &gt;70% predicted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Consider stepping down if symptoms controlled for 3 months + low risk for exacerbations. Ceasing ICSs not advised.</a:t>
            </a:r>
            <a:endParaRPr sz="1200">
              <a:latin typeface="Mada"/>
              <a:ea typeface="Mada"/>
              <a:cs typeface="Mada"/>
              <a:sym typeface="Mada"/>
            </a:endParaRPr>
          </a:p>
        </p:txBody>
      </p:sp>
      <p:sp>
        <p:nvSpPr>
          <p:cNvPr id="380" name="Google Shape;380;p20"/>
          <p:cNvSpPr txBox="1"/>
          <p:nvPr/>
        </p:nvSpPr>
        <p:spPr>
          <a:xfrm>
            <a:off x="261600" y="3613535"/>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Asthma self management</a:t>
            </a:r>
            <a:endParaRPr b="1" sz="2200">
              <a:highlight>
                <a:schemeClr val="accent4"/>
              </a:highlight>
              <a:latin typeface="Mada"/>
              <a:ea typeface="Mada"/>
              <a:cs typeface="Mada"/>
              <a:sym typeface="Mada"/>
            </a:endParaRPr>
          </a:p>
        </p:txBody>
      </p:sp>
      <p:sp>
        <p:nvSpPr>
          <p:cNvPr id="381" name="Google Shape;381;p20"/>
          <p:cNvSpPr txBox="1"/>
          <p:nvPr/>
        </p:nvSpPr>
        <p:spPr>
          <a:xfrm>
            <a:off x="261600" y="936510"/>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solidFill>
                  <a:schemeClr val="dk1"/>
                </a:solidFill>
                <a:highlight>
                  <a:schemeClr val="accent4"/>
                </a:highlight>
                <a:latin typeface="Mada"/>
                <a:ea typeface="Mada"/>
                <a:cs typeface="Mada"/>
                <a:sym typeface="Mada"/>
              </a:rPr>
              <a:t>P</a:t>
            </a:r>
            <a:r>
              <a:rPr b="1" lang="ar" sz="2200">
                <a:solidFill>
                  <a:schemeClr val="dk1"/>
                </a:solidFill>
                <a:highlight>
                  <a:schemeClr val="accent4"/>
                </a:highlight>
                <a:latin typeface="Mada"/>
                <a:ea typeface="Mada"/>
                <a:cs typeface="Mada"/>
                <a:sym typeface="Mada"/>
              </a:rPr>
              <a:t>rinciples of a</a:t>
            </a:r>
            <a:r>
              <a:rPr b="1" lang="ar" sz="2200">
                <a:highlight>
                  <a:schemeClr val="accent4"/>
                </a:highlight>
                <a:latin typeface="Mada"/>
                <a:ea typeface="Mada"/>
                <a:cs typeface="Mada"/>
                <a:sym typeface="Mada"/>
              </a:rPr>
              <a:t>sthma management </a:t>
            </a:r>
            <a:endParaRPr b="1" sz="2200">
              <a:highlight>
                <a:schemeClr val="accent4"/>
              </a:highlight>
              <a:latin typeface="Mada"/>
              <a:ea typeface="Mada"/>
              <a:cs typeface="Mada"/>
              <a:sym typeface="Mada"/>
            </a:endParaRPr>
          </a:p>
        </p:txBody>
      </p:sp>
      <p:sp>
        <p:nvSpPr>
          <p:cNvPr id="382" name="Google Shape;382;p20"/>
          <p:cNvSpPr txBox="1"/>
          <p:nvPr/>
        </p:nvSpPr>
        <p:spPr>
          <a:xfrm>
            <a:off x="2280000" y="4852175"/>
            <a:ext cx="3000000" cy="412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ar" sz="1200">
                <a:solidFill>
                  <a:srgbClr val="6AA84F"/>
                </a:solidFill>
                <a:highlight>
                  <a:srgbClr val="EEEEEE"/>
                </a:highlight>
                <a:latin typeface="Calibri"/>
                <a:ea typeface="Calibri"/>
                <a:cs typeface="Calibri"/>
                <a:sym typeface="Calibri"/>
              </a:rPr>
              <a:t>Example of Asthma action plan:</a:t>
            </a:r>
            <a:endParaRPr b="1" sz="1200">
              <a:solidFill>
                <a:srgbClr val="6AA84F"/>
              </a:solidFill>
              <a:highlight>
                <a:srgbClr val="EEEEEE"/>
              </a:highlight>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graphicFrame>
        <p:nvGraphicFramePr>
          <p:cNvPr id="388" name="Google Shape;388;p21"/>
          <p:cNvGraphicFramePr/>
          <p:nvPr/>
        </p:nvGraphicFramePr>
        <p:xfrm>
          <a:off x="264213" y="3847358"/>
          <a:ext cx="3000000" cy="3000000"/>
        </p:xfrm>
        <a:graphic>
          <a:graphicData uri="http://schemas.openxmlformats.org/drawingml/2006/table">
            <a:tbl>
              <a:tblPr>
                <a:noFill/>
                <a:tableStyleId>{745E0386-6EF1-487E-9488-629F0B73CE70}</a:tableStyleId>
              </a:tblPr>
              <a:tblGrid>
                <a:gridCol w="1409125"/>
                <a:gridCol w="5622425"/>
              </a:tblGrid>
              <a:tr h="293825">
                <a:tc>
                  <a:txBody>
                    <a:bodyPr/>
                    <a:lstStyle/>
                    <a:p>
                      <a:pPr indent="0" lvl="0" marL="0" rtl="0" algn="ctr">
                        <a:spcBef>
                          <a:spcPts val="0"/>
                        </a:spcBef>
                        <a:spcAft>
                          <a:spcPts val="0"/>
                        </a:spcAft>
                        <a:buNone/>
                      </a:pPr>
                      <a:r>
                        <a:rPr b="1" lang="ar">
                          <a:solidFill>
                            <a:schemeClr val="lt1"/>
                          </a:solidFill>
                          <a:latin typeface="Mada"/>
                          <a:ea typeface="Mada"/>
                          <a:cs typeface="Mada"/>
                          <a:sym typeface="Mada"/>
                        </a:rPr>
                        <a:t>Level</a:t>
                      </a:r>
                      <a:endParaRPr b="1">
                        <a:solidFill>
                          <a:schemeClr val="lt1"/>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a:solidFill>
                            <a:schemeClr val="lt1"/>
                          </a:solidFill>
                          <a:latin typeface="Mada"/>
                          <a:ea typeface="Mada"/>
                          <a:cs typeface="Mada"/>
                          <a:sym typeface="Mada"/>
                        </a:rPr>
                        <a:t>Characteristics</a:t>
                      </a:r>
                      <a:endParaRPr b="1">
                        <a:solidFill>
                          <a:schemeClr val="lt1"/>
                        </a:solidFill>
                        <a:latin typeface="Mada"/>
                        <a:ea typeface="Mada"/>
                        <a:cs typeface="Mada"/>
                        <a:sym typeface="Mada"/>
                      </a:endParaRPr>
                    </a:p>
                  </a:txBody>
                  <a:tcPr marT="91425" marB="91425" marR="91425" marL="91425" anchor="ctr">
                    <a:solidFill>
                      <a:schemeClr val="accent2"/>
                    </a:solidFill>
                  </a:tcPr>
                </a:tc>
              </a:tr>
              <a:tr h="54347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Moderate asthma attacks</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Increasing symptoms</a:t>
                      </a:r>
                      <a:endParaRPr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PEFR &gt;50–75% best or predicted</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 features of acute severe asthma</a:t>
                      </a:r>
                      <a:endParaRPr sz="1200">
                        <a:latin typeface="Mada"/>
                        <a:ea typeface="Mada"/>
                        <a:cs typeface="Mada"/>
                        <a:sym typeface="Mada"/>
                      </a:endParaRPr>
                    </a:p>
                  </a:txBody>
                  <a:tcPr marT="91425" marB="91425" marR="91425" marL="91425" anchor="ctr"/>
                </a:tc>
              </a:tr>
              <a:tr h="6790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Acute severe asthma</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Mada"/>
                          <a:ea typeface="Mada"/>
                          <a:cs typeface="Mada"/>
                          <a:sym typeface="Mada"/>
                        </a:rPr>
                        <a:t>Any one of: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PEF 30–50% best or predicted </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Respiratory rate ≥25/min o Heart rate 120/min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Inability to complete sentences in one breath</a:t>
                      </a:r>
                      <a:endParaRPr sz="1200">
                        <a:latin typeface="Mada"/>
                        <a:ea typeface="Mada"/>
                        <a:cs typeface="Mada"/>
                        <a:sym typeface="Mada"/>
                      </a:endParaRPr>
                    </a:p>
                  </a:txBody>
                  <a:tcPr marT="91425" marB="91425" marR="91425" marL="91425" anchor="ctr"/>
                </a:tc>
              </a:tr>
              <a:tr h="189865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Life-threatening asthma</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lang="ar" sz="1200">
                          <a:latin typeface="Mada"/>
                          <a:ea typeface="Mada"/>
                          <a:cs typeface="Mada"/>
                          <a:sym typeface="Mada"/>
                        </a:rPr>
                        <a:t>Any one of the followings in a patient with severe asthma: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SpO2&lt;92% (PaO2&lt;60 mmHg) on high-flow FIO2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PEF &lt;30% best or predicted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Bradycardia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Dysrhythmia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Cyanosis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Hypotension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Normal or high PaCO2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Exhaustion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Confusion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Silent chest </a:t>
                      </a:r>
                      <a:r>
                        <a:rPr lang="ar" sz="1200">
                          <a:solidFill>
                            <a:srgbClr val="6AA84F"/>
                          </a:solidFill>
                          <a:latin typeface="Mada"/>
                          <a:ea typeface="Mada"/>
                          <a:cs typeface="Mada"/>
                          <a:sym typeface="Mada"/>
                        </a:rPr>
                        <a:t>(You hear nothing on </a:t>
                      </a:r>
                      <a:r>
                        <a:rPr lang="ar" sz="1200">
                          <a:solidFill>
                            <a:srgbClr val="6AA84F"/>
                          </a:solidFill>
                          <a:latin typeface="Mada"/>
                          <a:ea typeface="Mada"/>
                          <a:cs typeface="Mada"/>
                          <a:sym typeface="Mada"/>
                        </a:rPr>
                        <a:t>auscultation</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Coma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Weak respiratory effort</a:t>
                      </a:r>
                      <a:endParaRPr sz="1200">
                        <a:latin typeface="Mada"/>
                        <a:ea typeface="Mada"/>
                        <a:cs typeface="Mada"/>
                        <a:sym typeface="Mada"/>
                      </a:endParaRPr>
                    </a:p>
                  </a:txBody>
                  <a:tcPr marT="91425" marB="91425" marR="91425" marL="91425" anchor="ctr"/>
                </a:tc>
              </a:tr>
              <a:tr h="2838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Near-fatal asthma</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Raised PaCO2 and/or requiring mechanical ventilation</a:t>
                      </a:r>
                      <a:endParaRPr sz="1200">
                        <a:latin typeface="Mada"/>
                        <a:ea typeface="Mada"/>
                        <a:cs typeface="Mada"/>
                        <a:sym typeface="Mada"/>
                      </a:endParaRPr>
                    </a:p>
                  </a:txBody>
                  <a:tcPr marT="91425" marB="91425" marR="91425" marL="91425" anchor="ctr"/>
                </a:tc>
              </a:tr>
              <a:tr h="6558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Brittle asthma</a:t>
                      </a:r>
                      <a:endParaRPr b="1" sz="1200">
                        <a:solidFill>
                          <a:srgbClr val="FFFFFF"/>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 1: Wide PEF variability (&gt;40% diurnal variation for &gt;50% of the time over a period &gt;3–6 months) despite intense therapy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 2: Sudden severe attacks on a background of apparently well-controlled asthma</a:t>
                      </a:r>
                      <a:endParaRPr sz="1200">
                        <a:solidFill>
                          <a:schemeClr val="dk1"/>
                        </a:solidFill>
                        <a:latin typeface="Mada"/>
                        <a:ea typeface="Mada"/>
                        <a:cs typeface="Mada"/>
                        <a:sym typeface="Mada"/>
                      </a:endParaRPr>
                    </a:p>
                  </a:txBody>
                  <a:tcPr marT="91425" marB="91425" marR="91425" marL="91425" anchor="ctr"/>
                </a:tc>
              </a:tr>
            </a:tbl>
          </a:graphicData>
        </a:graphic>
      </p:graphicFrame>
      <p:sp>
        <p:nvSpPr>
          <p:cNvPr id="389" name="Google Shape;389;p21"/>
          <p:cNvSpPr txBox="1"/>
          <p:nvPr/>
        </p:nvSpPr>
        <p:spPr>
          <a:xfrm>
            <a:off x="272125" y="3287500"/>
            <a:ext cx="5819700" cy="624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Acute asthma attack - severity </a:t>
            </a:r>
            <a:r>
              <a:rPr b="1" baseline="30000" lang="ar" sz="2200">
                <a:highlight>
                  <a:schemeClr val="accent4"/>
                </a:highlight>
                <a:latin typeface="Mada"/>
                <a:ea typeface="Mada"/>
                <a:cs typeface="Mada"/>
                <a:sym typeface="Mada"/>
              </a:rPr>
              <a:t>1</a:t>
            </a:r>
            <a:endParaRPr b="1" baseline="30000" sz="2200">
              <a:highlight>
                <a:schemeClr val="accent4"/>
              </a:highlight>
              <a:latin typeface="Mada"/>
              <a:ea typeface="Mada"/>
              <a:cs typeface="Mada"/>
              <a:sym typeface="Mada"/>
            </a:endParaRPr>
          </a:p>
        </p:txBody>
      </p:sp>
      <p:sp>
        <p:nvSpPr>
          <p:cNvPr id="390" name="Google Shape;390;p21"/>
          <p:cNvSpPr txBox="1"/>
          <p:nvPr/>
        </p:nvSpPr>
        <p:spPr>
          <a:xfrm>
            <a:off x="261588" y="-22325"/>
            <a:ext cx="70368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Asthma</a:t>
            </a:r>
            <a:endParaRPr b="1" sz="2600">
              <a:latin typeface="Mada"/>
              <a:ea typeface="Mada"/>
              <a:cs typeface="Mada"/>
              <a:sym typeface="Mada"/>
            </a:endParaRPr>
          </a:p>
        </p:txBody>
      </p:sp>
      <p:graphicFrame>
        <p:nvGraphicFramePr>
          <p:cNvPr id="391" name="Google Shape;391;p21"/>
          <p:cNvGraphicFramePr/>
          <p:nvPr/>
        </p:nvGraphicFramePr>
        <p:xfrm>
          <a:off x="277405" y="745540"/>
          <a:ext cx="3000000" cy="3000000"/>
        </p:xfrm>
        <a:graphic>
          <a:graphicData uri="http://schemas.openxmlformats.org/drawingml/2006/table">
            <a:tbl>
              <a:tblPr>
                <a:noFill/>
                <a:tableStyleId>{745E0386-6EF1-487E-9488-629F0B73CE70}</a:tableStyleId>
              </a:tblPr>
              <a:tblGrid>
                <a:gridCol w="382850"/>
                <a:gridCol w="2021900"/>
                <a:gridCol w="382850"/>
                <a:gridCol w="4243950"/>
              </a:tblGrid>
              <a:tr h="392400">
                <a:tc gridSpan="4">
                  <a:txBody>
                    <a:bodyPr/>
                    <a:lstStyle/>
                    <a:p>
                      <a:pPr indent="0" lvl="0" marL="0" rtl="0" algn="ctr">
                        <a:spcBef>
                          <a:spcPts val="0"/>
                        </a:spcBef>
                        <a:spcAft>
                          <a:spcPts val="0"/>
                        </a:spcAft>
                        <a:buNone/>
                      </a:pPr>
                      <a:r>
                        <a:rPr b="1" lang="ar">
                          <a:solidFill>
                            <a:srgbClr val="CC0000"/>
                          </a:solidFill>
                          <a:latin typeface="Mada"/>
                          <a:ea typeface="Mada"/>
                          <a:cs typeface="Mada"/>
                          <a:sym typeface="Mada"/>
                        </a:rPr>
                        <a:t>Avoid in asthmatics!!</a:t>
                      </a:r>
                      <a:endParaRPr b="1">
                        <a:solidFill>
                          <a:srgbClr val="CC0000"/>
                        </a:solidFill>
                        <a:latin typeface="Mada"/>
                        <a:ea typeface="Mada"/>
                        <a:cs typeface="Mada"/>
                        <a:sym typeface="Mada"/>
                      </a:endParaRPr>
                    </a:p>
                  </a:txBody>
                  <a:tcPr marT="91425" marB="91425" marR="91425" marL="91425">
                    <a:solidFill>
                      <a:schemeClr val="accent2"/>
                    </a:solidFill>
                  </a:tcPr>
                </a:tc>
                <a:tc hMerge="1"/>
                <a:tc hMerge="1"/>
                <a:tc hMerge="1"/>
              </a:tr>
              <a:tr h="2149550">
                <a:tc>
                  <a:txBody>
                    <a:bodyPr/>
                    <a:lstStyle/>
                    <a:p>
                      <a:pPr indent="0" lvl="0" marL="0" rtl="0" algn="l">
                        <a:spcBef>
                          <a:spcPts val="0"/>
                        </a:spcBef>
                        <a:spcAft>
                          <a:spcPts val="0"/>
                        </a:spcAft>
                        <a:buNone/>
                      </a:pPr>
                      <a:r>
                        <a:t/>
                      </a:r>
                      <a:endParaRPr>
                        <a:latin typeface="Mada"/>
                        <a:ea typeface="Mada"/>
                        <a:cs typeface="Mada"/>
                        <a:sym typeface="Mada"/>
                      </a:endParaRPr>
                    </a:p>
                  </a:txBody>
                  <a:tcPr marT="91425" marB="91425" marR="91425" marL="91425">
                    <a:solidFill>
                      <a:schemeClr val="accent3"/>
                    </a:solidFill>
                  </a:tcPr>
                </a:tc>
                <a:tc>
                  <a:txBody>
                    <a:bodyPr/>
                    <a:lstStyle/>
                    <a:p>
                      <a:pPr indent="0" lvl="0" marL="0" rtl="0" algn="l">
                        <a:spcBef>
                          <a:spcPts val="0"/>
                        </a:spcBef>
                        <a:spcAft>
                          <a:spcPts val="0"/>
                        </a:spcAft>
                        <a:buNone/>
                      </a:pPr>
                      <a:r>
                        <a:rPr lang="ar" sz="1200">
                          <a:solidFill>
                            <a:srgbClr val="6AA84F"/>
                          </a:solidFill>
                          <a:latin typeface="Mada"/>
                          <a:ea typeface="Mada"/>
                          <a:cs typeface="Mada"/>
                          <a:sym typeface="Mada"/>
                        </a:rPr>
                        <a:t>Even selective beta blockers may induce symptoms because their selectivity is actually relative, also watch out for beta blockers that are used as eye drops for glaucoma, they may trigger the symptom too. Beta blockers inhibit cAMP which will increase muscle tone.</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t/>
                      </a:r>
                      <a:endParaRPr>
                        <a:latin typeface="Mada"/>
                        <a:ea typeface="Mada"/>
                        <a:cs typeface="Mada"/>
                        <a:sym typeface="Mada"/>
                      </a:endParaRPr>
                    </a:p>
                  </a:txBody>
                  <a:tcPr marT="91425" marB="91425" marR="91425" marL="91425">
                    <a:solidFill>
                      <a:schemeClr val="accent3"/>
                    </a:solidFill>
                  </a:tcPr>
                </a:tc>
                <a:tc>
                  <a:txBody>
                    <a:bodyPr/>
                    <a:lstStyle/>
                    <a:p>
                      <a:pPr indent="0" lvl="0" marL="0" rtl="0" algn="l">
                        <a:spcBef>
                          <a:spcPts val="0"/>
                        </a:spcBef>
                        <a:spcAft>
                          <a:spcPts val="0"/>
                        </a:spcAft>
                        <a:buNone/>
                      </a:pPr>
                      <a:r>
                        <a:rPr lang="ar" sz="1200">
                          <a:solidFill>
                            <a:srgbClr val="6AA84F"/>
                          </a:solidFill>
                          <a:latin typeface="Mada"/>
                          <a:ea typeface="Mada"/>
                          <a:cs typeface="Mada"/>
                          <a:sym typeface="Mada"/>
                        </a:rPr>
                        <a:t>How aspirin/NSAIDS make asthma worse? By inhibiting COX-1 and diverting to lipoxygenase pathway. This leads to a decrease in PGs and an increase in leukotrienes.</a:t>
                      </a:r>
                      <a:endParaRPr b="1" sz="1200">
                        <a:solidFill>
                          <a:schemeClr val="accent5"/>
                        </a:solidFill>
                        <a:latin typeface="Mada"/>
                        <a:ea typeface="Mada"/>
                        <a:cs typeface="Mada"/>
                        <a:sym typeface="Mada"/>
                      </a:endParaRPr>
                    </a:p>
                    <a:p>
                      <a:pPr indent="0" lvl="0" marL="0" rtl="0" algn="l">
                        <a:spcBef>
                          <a:spcPts val="0"/>
                        </a:spcBef>
                        <a:spcAft>
                          <a:spcPts val="0"/>
                        </a:spcAft>
                        <a:buNone/>
                      </a:pPr>
                      <a:r>
                        <a:rPr b="1" lang="ar" sz="1200">
                          <a:solidFill>
                            <a:schemeClr val="accent5"/>
                          </a:solidFill>
                          <a:latin typeface="Mada"/>
                          <a:ea typeface="Mada"/>
                          <a:cs typeface="Mada"/>
                          <a:sym typeface="Mada"/>
                        </a:rPr>
                        <a:t>Aspirin Exacerbated Respiratory Disease (AERD)</a:t>
                      </a:r>
                      <a:endParaRPr b="1" sz="1200">
                        <a:solidFill>
                          <a:schemeClr val="accent5"/>
                        </a:solidFill>
                        <a:latin typeface="Mada"/>
                        <a:ea typeface="Mada"/>
                        <a:cs typeface="Mada"/>
                        <a:sym typeface="Mada"/>
                      </a:endParaRPr>
                    </a:p>
                    <a:p>
                      <a:pPr indent="0" lvl="0" marL="0" rtl="0" algn="l">
                        <a:spcBef>
                          <a:spcPts val="0"/>
                        </a:spcBef>
                        <a:spcAft>
                          <a:spcPts val="0"/>
                        </a:spcAft>
                        <a:buNone/>
                      </a:pPr>
                      <a:r>
                        <a:rPr lang="ar" sz="1200">
                          <a:solidFill>
                            <a:schemeClr val="accent5"/>
                          </a:solidFill>
                          <a:latin typeface="Mada"/>
                          <a:ea typeface="Mada"/>
                          <a:cs typeface="Mada"/>
                          <a:sym typeface="Mada"/>
                        </a:rPr>
                        <a:t> </a:t>
                      </a:r>
                      <a:r>
                        <a:rPr b="1" lang="ar" sz="1200">
                          <a:solidFill>
                            <a:schemeClr val="accent5"/>
                          </a:solidFill>
                          <a:latin typeface="Mada"/>
                          <a:ea typeface="Mada"/>
                          <a:cs typeface="Mada"/>
                          <a:sym typeface="Mada"/>
                        </a:rPr>
                        <a:t>Definition: </a:t>
                      </a:r>
                      <a:r>
                        <a:rPr lang="ar" sz="1200">
                          <a:solidFill>
                            <a:schemeClr val="accent5"/>
                          </a:solidFill>
                          <a:latin typeface="Mada"/>
                          <a:ea typeface="Mada"/>
                          <a:cs typeface="Mada"/>
                          <a:sym typeface="Mada"/>
                        </a:rPr>
                        <a:t>a chronic condition characterized by Samter's triad; exacerbated by a </a:t>
                      </a:r>
                      <a:r>
                        <a:rPr b="1" lang="ar" sz="1200">
                          <a:solidFill>
                            <a:schemeClr val="accent5"/>
                          </a:solidFill>
                          <a:latin typeface="Mada"/>
                          <a:ea typeface="Mada"/>
                          <a:cs typeface="Mada"/>
                          <a:sym typeface="Mada"/>
                        </a:rPr>
                        <a:t>pseudoallergic</a:t>
                      </a:r>
                      <a:r>
                        <a:rPr lang="ar" sz="1200">
                          <a:solidFill>
                            <a:schemeClr val="accent5"/>
                          </a:solidFill>
                          <a:latin typeface="Mada"/>
                          <a:ea typeface="Mada"/>
                          <a:cs typeface="Mada"/>
                          <a:sym typeface="Mada"/>
                        </a:rPr>
                        <a:t> sensitivity reaction to aspirin and other NSAIDS (NSAID intolerance) </a:t>
                      </a:r>
                      <a:endParaRPr sz="1200">
                        <a:solidFill>
                          <a:schemeClr val="accent5"/>
                        </a:solidFill>
                        <a:latin typeface="Mada"/>
                        <a:ea typeface="Mada"/>
                        <a:cs typeface="Mada"/>
                        <a:sym typeface="Mada"/>
                      </a:endParaRPr>
                    </a:p>
                    <a:p>
                      <a:pPr indent="0" lvl="0" marL="0" rtl="0" algn="l">
                        <a:spcBef>
                          <a:spcPts val="0"/>
                        </a:spcBef>
                        <a:spcAft>
                          <a:spcPts val="0"/>
                        </a:spcAft>
                        <a:buNone/>
                      </a:pPr>
                      <a:r>
                        <a:rPr b="1" lang="ar" sz="1200">
                          <a:solidFill>
                            <a:schemeClr val="accent5"/>
                          </a:solidFill>
                          <a:latin typeface="Mada"/>
                          <a:ea typeface="Mada"/>
                          <a:cs typeface="Mada"/>
                          <a:sym typeface="Mada"/>
                        </a:rPr>
                        <a:t>Clinical features: </a:t>
                      </a:r>
                      <a:r>
                        <a:rPr lang="ar" sz="1200">
                          <a:solidFill>
                            <a:schemeClr val="accent5"/>
                          </a:solidFill>
                          <a:latin typeface="Mada"/>
                          <a:ea typeface="Mada"/>
                          <a:cs typeface="Mada"/>
                          <a:sym typeface="Mada"/>
                        </a:rPr>
                        <a:t>Samter's triad (asthma, chronic/recurrent rhinosinusitis, nasal polyps)</a:t>
                      </a:r>
                      <a:endParaRPr sz="1200">
                        <a:solidFill>
                          <a:schemeClr val="accent5"/>
                        </a:solidFill>
                        <a:latin typeface="Mada"/>
                        <a:ea typeface="Mada"/>
                        <a:cs typeface="Mada"/>
                        <a:sym typeface="Mada"/>
                      </a:endParaRPr>
                    </a:p>
                    <a:p>
                      <a:pPr indent="0" lvl="0" marL="0" rtl="0" algn="l">
                        <a:spcBef>
                          <a:spcPts val="0"/>
                        </a:spcBef>
                        <a:spcAft>
                          <a:spcPts val="0"/>
                        </a:spcAft>
                        <a:buNone/>
                      </a:pPr>
                      <a:r>
                        <a:rPr lang="ar" sz="1200">
                          <a:solidFill>
                            <a:schemeClr val="accent5"/>
                          </a:solidFill>
                          <a:latin typeface="Mada"/>
                          <a:ea typeface="Mada"/>
                          <a:cs typeface="Mada"/>
                          <a:sym typeface="Mada"/>
                        </a:rPr>
                        <a:t> </a:t>
                      </a:r>
                      <a:r>
                        <a:rPr b="1" lang="ar" sz="1200">
                          <a:solidFill>
                            <a:schemeClr val="accent5"/>
                          </a:solidFill>
                          <a:latin typeface="Mada"/>
                          <a:ea typeface="Mada"/>
                          <a:cs typeface="Mada"/>
                          <a:sym typeface="Mada"/>
                        </a:rPr>
                        <a:t>Diagnosis:</a:t>
                      </a:r>
                      <a:r>
                        <a:rPr lang="ar" sz="1200">
                          <a:solidFill>
                            <a:schemeClr val="accent5"/>
                          </a:solidFill>
                          <a:latin typeface="Mada"/>
                          <a:ea typeface="Mada"/>
                          <a:cs typeface="Mada"/>
                          <a:sym typeface="Mada"/>
                        </a:rPr>
                        <a:t> NSAID/aspirin challenge test</a:t>
                      </a:r>
                      <a:endParaRPr sz="1200">
                        <a:solidFill>
                          <a:schemeClr val="accent5"/>
                        </a:solidFill>
                        <a:latin typeface="Mada"/>
                        <a:ea typeface="Mada"/>
                        <a:cs typeface="Mada"/>
                        <a:sym typeface="Mada"/>
                      </a:endParaRPr>
                    </a:p>
                    <a:p>
                      <a:pPr indent="0" lvl="0" marL="0" rtl="0" algn="l">
                        <a:spcBef>
                          <a:spcPts val="0"/>
                        </a:spcBef>
                        <a:spcAft>
                          <a:spcPts val="0"/>
                        </a:spcAft>
                        <a:buNone/>
                      </a:pPr>
                      <a:r>
                        <a:rPr lang="ar" sz="1200">
                          <a:solidFill>
                            <a:schemeClr val="accent5"/>
                          </a:solidFill>
                          <a:latin typeface="Mada"/>
                          <a:ea typeface="Mada"/>
                          <a:cs typeface="Mada"/>
                          <a:sym typeface="Mada"/>
                        </a:rPr>
                        <a:t> </a:t>
                      </a:r>
                      <a:r>
                        <a:rPr b="1" lang="ar" sz="1200">
                          <a:solidFill>
                            <a:schemeClr val="accent5"/>
                          </a:solidFill>
                          <a:latin typeface="Mada"/>
                          <a:ea typeface="Mada"/>
                          <a:cs typeface="Mada"/>
                          <a:sym typeface="Mada"/>
                        </a:rPr>
                        <a:t>Treatment:</a:t>
                      </a:r>
                      <a:r>
                        <a:rPr lang="ar" sz="1200">
                          <a:solidFill>
                            <a:schemeClr val="accent5"/>
                          </a:solidFill>
                          <a:latin typeface="Mada"/>
                          <a:ea typeface="Mada"/>
                          <a:cs typeface="Mada"/>
                          <a:sym typeface="Mada"/>
                        </a:rPr>
                        <a:t> avoid NSAIDS; aspirin desensitization</a:t>
                      </a:r>
                      <a:endParaRPr sz="1200">
                        <a:solidFill>
                          <a:schemeClr val="accent5"/>
                        </a:solidFill>
                        <a:latin typeface="Mada"/>
                        <a:ea typeface="Mada"/>
                        <a:cs typeface="Mada"/>
                        <a:sym typeface="Mada"/>
                      </a:endParaRPr>
                    </a:p>
                  </a:txBody>
                  <a:tcPr marT="91425" marB="91425" marR="91425" marL="91425"/>
                </a:tc>
              </a:tr>
            </a:tbl>
          </a:graphicData>
        </a:graphic>
      </p:graphicFrame>
      <p:sp>
        <p:nvSpPr>
          <p:cNvPr id="392" name="Google Shape;392;p21"/>
          <p:cNvSpPr txBox="1"/>
          <p:nvPr/>
        </p:nvSpPr>
        <p:spPr>
          <a:xfrm rot="-5400000">
            <a:off x="-652800" y="2065900"/>
            <a:ext cx="2136000" cy="3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Beta- blockers</a:t>
            </a:r>
            <a:endParaRPr b="1" sz="1200">
              <a:solidFill>
                <a:srgbClr val="FFFFFF"/>
              </a:solidFill>
              <a:latin typeface="Mada"/>
              <a:ea typeface="Mada"/>
              <a:cs typeface="Mada"/>
              <a:sym typeface="Mada"/>
            </a:endParaRPr>
          </a:p>
        </p:txBody>
      </p:sp>
      <p:sp>
        <p:nvSpPr>
          <p:cNvPr id="393" name="Google Shape;393;p21"/>
          <p:cNvSpPr txBox="1"/>
          <p:nvPr/>
        </p:nvSpPr>
        <p:spPr>
          <a:xfrm rot="-5400000">
            <a:off x="1767750" y="2065900"/>
            <a:ext cx="2136000" cy="30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Aspirin</a:t>
            </a:r>
            <a:endParaRPr b="1" sz="1200">
              <a:solidFill>
                <a:srgbClr val="FFFFFF"/>
              </a:solidFill>
              <a:latin typeface="Mada"/>
              <a:ea typeface="Mada"/>
              <a:cs typeface="Mada"/>
              <a:sym typeface="Mada"/>
            </a:endParaRPr>
          </a:p>
        </p:txBody>
      </p:sp>
      <p:sp>
        <p:nvSpPr>
          <p:cNvPr id="394" name="Google Shape;394;p21"/>
          <p:cNvSpPr txBox="1"/>
          <p:nvPr/>
        </p:nvSpPr>
        <p:spPr>
          <a:xfrm>
            <a:off x="5" y="9797450"/>
            <a:ext cx="6247200" cy="3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a:t>
            </a:r>
            <a:r>
              <a:rPr lang="ar" sz="1000">
                <a:solidFill>
                  <a:srgbClr val="6AA84F"/>
                </a:solidFill>
                <a:latin typeface="Mada"/>
                <a:ea typeface="Mada"/>
                <a:cs typeface="Mada"/>
                <a:sym typeface="Mada"/>
              </a:rPr>
              <a:t>I want you to be able to say what features are you going to pick out in the patient to decide the level of severity</a:t>
            </a:r>
            <a:endParaRPr sz="1000">
              <a:solidFill>
                <a:srgbClr val="6AA84F"/>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400" name="Google Shape;400;p22"/>
          <p:cNvSpPr txBox="1"/>
          <p:nvPr/>
        </p:nvSpPr>
        <p:spPr>
          <a:xfrm>
            <a:off x="226800" y="0"/>
            <a:ext cx="71064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600">
                <a:latin typeface="Mada"/>
                <a:ea typeface="Mada"/>
                <a:cs typeface="Mada"/>
                <a:sym typeface="Mada"/>
              </a:rPr>
              <a:t>Managing exacerbations in acute care settings</a:t>
            </a:r>
            <a:endParaRPr b="1" sz="2600">
              <a:latin typeface="Mada"/>
              <a:ea typeface="Mada"/>
              <a:cs typeface="Mada"/>
              <a:sym typeface="Mada"/>
            </a:endParaRPr>
          </a:p>
        </p:txBody>
      </p:sp>
      <p:sp>
        <p:nvSpPr>
          <p:cNvPr id="401" name="Google Shape;401;p22"/>
          <p:cNvSpPr txBox="1"/>
          <p:nvPr/>
        </p:nvSpPr>
        <p:spPr>
          <a:xfrm>
            <a:off x="226650" y="7240900"/>
            <a:ext cx="7106400" cy="150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Asthma is a chronic inflammatory condition associated with significant morbidity and mortality which is preventable and manageable with appropriate treatment and effective patient communication</a:t>
            </a:r>
            <a:endParaRPr sz="1200">
              <a:latin typeface="Mada"/>
              <a:ea typeface="Mada"/>
              <a:cs typeface="Mada"/>
              <a:sym typeface="Mada"/>
            </a:endParaRPr>
          </a:p>
        </p:txBody>
      </p:sp>
      <p:sp>
        <p:nvSpPr>
          <p:cNvPr id="402" name="Google Shape;402;p22"/>
          <p:cNvSpPr txBox="1"/>
          <p:nvPr/>
        </p:nvSpPr>
        <p:spPr>
          <a:xfrm>
            <a:off x="226650" y="7454460"/>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Key message </a:t>
            </a:r>
            <a:endParaRPr b="1" sz="2200">
              <a:highlight>
                <a:schemeClr val="accent4"/>
              </a:highlight>
              <a:latin typeface="Mada"/>
              <a:ea typeface="Mada"/>
              <a:cs typeface="Mada"/>
              <a:sym typeface="Mada"/>
            </a:endParaRPr>
          </a:p>
        </p:txBody>
      </p:sp>
      <p:pic>
        <p:nvPicPr>
          <p:cNvPr id="403" name="Google Shape;403;p22"/>
          <p:cNvPicPr preferRelativeResize="0"/>
          <p:nvPr/>
        </p:nvPicPr>
        <p:blipFill rotWithShape="1">
          <a:blip r:embed="rId3">
            <a:alphaModFix/>
          </a:blip>
          <a:srcRect b="5767" l="7972" r="6204" t="0"/>
          <a:stretch/>
        </p:blipFill>
        <p:spPr>
          <a:xfrm>
            <a:off x="1299225" y="1005150"/>
            <a:ext cx="4991025" cy="6006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grpSp>
        <p:nvGrpSpPr>
          <p:cNvPr id="408" name="Google Shape;408;p23"/>
          <p:cNvGrpSpPr/>
          <p:nvPr/>
        </p:nvGrpSpPr>
        <p:grpSpPr>
          <a:xfrm>
            <a:off x="110741" y="860269"/>
            <a:ext cx="3566106" cy="2495303"/>
            <a:chOff x="676926" y="6481540"/>
            <a:chExt cx="5504100" cy="3614287"/>
          </a:xfrm>
        </p:grpSpPr>
        <p:sp>
          <p:nvSpPr>
            <p:cNvPr id="409" name="Google Shape;409;p23"/>
            <p:cNvSpPr/>
            <p:nvPr/>
          </p:nvSpPr>
          <p:spPr>
            <a:xfrm>
              <a:off x="676926" y="6481540"/>
              <a:ext cx="5504100" cy="5748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Diagnosis</a:t>
              </a:r>
              <a:endParaRPr sz="2200">
                <a:solidFill>
                  <a:srgbClr val="FFFFFF"/>
                </a:solidFill>
                <a:latin typeface="Mada"/>
                <a:ea typeface="Mada"/>
                <a:cs typeface="Mada"/>
                <a:sym typeface="Mada"/>
              </a:endParaRPr>
            </a:p>
          </p:txBody>
        </p:sp>
        <p:cxnSp>
          <p:nvCxnSpPr>
            <p:cNvPr id="410" name="Google Shape;410;p23"/>
            <p:cNvCxnSpPr/>
            <p:nvPr/>
          </p:nvCxnSpPr>
          <p:spPr>
            <a:xfrm>
              <a:off x="973063" y="7090524"/>
              <a:ext cx="9300" cy="2794800"/>
            </a:xfrm>
            <a:prstGeom prst="straightConnector1">
              <a:avLst/>
            </a:prstGeom>
            <a:noFill/>
            <a:ln cap="flat" cmpd="sng" w="9525">
              <a:solidFill>
                <a:srgbClr val="509EEA"/>
              </a:solidFill>
              <a:prstDash val="lgDash"/>
              <a:round/>
              <a:headEnd len="med" w="med" type="none"/>
              <a:tailEnd len="med" w="med" type="none"/>
            </a:ln>
          </p:spPr>
        </p:cxnSp>
        <p:cxnSp>
          <p:nvCxnSpPr>
            <p:cNvPr id="411" name="Google Shape;411;p23"/>
            <p:cNvCxnSpPr/>
            <p:nvPr/>
          </p:nvCxnSpPr>
          <p:spPr>
            <a:xfrm flipH="1" rot="10800000">
              <a:off x="979915" y="7791805"/>
              <a:ext cx="651600" cy="3600"/>
            </a:xfrm>
            <a:prstGeom prst="straightConnector1">
              <a:avLst/>
            </a:prstGeom>
            <a:noFill/>
            <a:ln cap="flat" cmpd="sng" w="9525">
              <a:solidFill>
                <a:srgbClr val="509EEA"/>
              </a:solidFill>
              <a:prstDash val="lgDash"/>
              <a:round/>
              <a:headEnd len="med" w="med" type="none"/>
              <a:tailEnd len="med" w="med" type="none"/>
            </a:ln>
          </p:spPr>
        </p:cxnSp>
        <p:sp>
          <p:nvSpPr>
            <p:cNvPr id="412" name="Google Shape;412;p23"/>
            <p:cNvSpPr txBox="1"/>
            <p:nvPr/>
          </p:nvSpPr>
          <p:spPr>
            <a:xfrm>
              <a:off x="1631481" y="7569109"/>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Episodic Sx</a:t>
              </a:r>
              <a:endParaRPr sz="1200">
                <a:latin typeface="Mada"/>
                <a:ea typeface="Mada"/>
                <a:cs typeface="Mada"/>
                <a:sym typeface="Mada"/>
              </a:endParaRPr>
            </a:p>
          </p:txBody>
        </p:sp>
        <p:cxnSp>
          <p:nvCxnSpPr>
            <p:cNvPr id="413" name="Google Shape;413;p23"/>
            <p:cNvCxnSpPr/>
            <p:nvPr/>
          </p:nvCxnSpPr>
          <p:spPr>
            <a:xfrm flipH="1" rot="10800000">
              <a:off x="979915" y="8517046"/>
              <a:ext cx="651600" cy="3600"/>
            </a:xfrm>
            <a:prstGeom prst="straightConnector1">
              <a:avLst/>
            </a:prstGeom>
            <a:noFill/>
            <a:ln cap="flat" cmpd="sng" w="9525">
              <a:solidFill>
                <a:srgbClr val="509EEA"/>
              </a:solidFill>
              <a:prstDash val="lgDash"/>
              <a:round/>
              <a:headEnd len="med" w="med" type="none"/>
              <a:tailEnd len="med" w="med" type="none"/>
            </a:ln>
          </p:spPr>
        </p:cxnSp>
        <p:sp>
          <p:nvSpPr>
            <p:cNvPr id="414" name="Google Shape;414;p23"/>
            <p:cNvSpPr txBox="1"/>
            <p:nvPr/>
          </p:nvSpPr>
          <p:spPr>
            <a:xfrm>
              <a:off x="1631481" y="8294350"/>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Triggered</a:t>
              </a:r>
              <a:endParaRPr sz="1200">
                <a:latin typeface="Mada"/>
                <a:ea typeface="Mada"/>
                <a:cs typeface="Mada"/>
                <a:sym typeface="Mada"/>
              </a:endParaRPr>
            </a:p>
          </p:txBody>
        </p:sp>
        <p:cxnSp>
          <p:nvCxnSpPr>
            <p:cNvPr id="415" name="Google Shape;415;p23"/>
            <p:cNvCxnSpPr/>
            <p:nvPr/>
          </p:nvCxnSpPr>
          <p:spPr>
            <a:xfrm flipH="1" rot="10800000">
              <a:off x="981998" y="9200134"/>
              <a:ext cx="651600" cy="3600"/>
            </a:xfrm>
            <a:prstGeom prst="straightConnector1">
              <a:avLst/>
            </a:prstGeom>
            <a:noFill/>
            <a:ln cap="flat" cmpd="sng" w="9525">
              <a:solidFill>
                <a:srgbClr val="509EEA"/>
              </a:solidFill>
              <a:prstDash val="lgDash"/>
              <a:round/>
              <a:headEnd len="med" w="med" type="none"/>
              <a:tailEnd len="med" w="med" type="none"/>
            </a:ln>
          </p:spPr>
        </p:cxnSp>
        <p:sp>
          <p:nvSpPr>
            <p:cNvPr id="416" name="Google Shape;416;p23"/>
            <p:cNvSpPr txBox="1"/>
            <p:nvPr/>
          </p:nvSpPr>
          <p:spPr>
            <a:xfrm>
              <a:off x="1633564" y="8977438"/>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Wheeze</a:t>
              </a:r>
              <a:endParaRPr sz="1200">
                <a:latin typeface="Mada"/>
                <a:ea typeface="Mada"/>
                <a:cs typeface="Mada"/>
                <a:sym typeface="Mada"/>
              </a:endParaRPr>
            </a:p>
          </p:txBody>
        </p:sp>
        <p:cxnSp>
          <p:nvCxnSpPr>
            <p:cNvPr id="417" name="Google Shape;417;p23"/>
            <p:cNvCxnSpPr/>
            <p:nvPr/>
          </p:nvCxnSpPr>
          <p:spPr>
            <a:xfrm flipH="1" rot="10800000">
              <a:off x="979915" y="9883223"/>
              <a:ext cx="651600" cy="3600"/>
            </a:xfrm>
            <a:prstGeom prst="straightConnector1">
              <a:avLst/>
            </a:prstGeom>
            <a:noFill/>
            <a:ln cap="flat" cmpd="sng" w="9525">
              <a:solidFill>
                <a:srgbClr val="509EEA"/>
              </a:solidFill>
              <a:prstDash val="lgDash"/>
              <a:round/>
              <a:headEnd len="med" w="med" type="none"/>
              <a:tailEnd len="med" w="med" type="none"/>
            </a:ln>
          </p:spPr>
        </p:cxnSp>
        <p:sp>
          <p:nvSpPr>
            <p:cNvPr id="418" name="Google Shape;418;p23"/>
            <p:cNvSpPr txBox="1"/>
            <p:nvPr/>
          </p:nvSpPr>
          <p:spPr>
            <a:xfrm>
              <a:off x="1631481" y="9660526"/>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Atopic history</a:t>
              </a:r>
              <a:endParaRPr sz="1200">
                <a:latin typeface="Mada"/>
                <a:ea typeface="Mada"/>
                <a:cs typeface="Mada"/>
                <a:sym typeface="Mada"/>
              </a:endParaRPr>
            </a:p>
          </p:txBody>
        </p:sp>
      </p:grpSp>
      <p:grpSp>
        <p:nvGrpSpPr>
          <p:cNvPr id="419" name="Google Shape;419;p23"/>
          <p:cNvGrpSpPr/>
          <p:nvPr/>
        </p:nvGrpSpPr>
        <p:grpSpPr>
          <a:xfrm>
            <a:off x="3779991" y="860269"/>
            <a:ext cx="3566106" cy="2844161"/>
            <a:chOff x="676926" y="6481540"/>
            <a:chExt cx="5504100" cy="4119585"/>
          </a:xfrm>
        </p:grpSpPr>
        <p:sp>
          <p:nvSpPr>
            <p:cNvPr id="420" name="Google Shape;420;p23"/>
            <p:cNvSpPr/>
            <p:nvPr/>
          </p:nvSpPr>
          <p:spPr>
            <a:xfrm>
              <a:off x="676926" y="6481540"/>
              <a:ext cx="5504100" cy="5748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Management</a:t>
              </a:r>
              <a:endParaRPr sz="2200">
                <a:solidFill>
                  <a:srgbClr val="FFFFFF"/>
                </a:solidFill>
                <a:latin typeface="Mada"/>
                <a:ea typeface="Mada"/>
                <a:cs typeface="Mada"/>
                <a:sym typeface="Mada"/>
              </a:endParaRPr>
            </a:p>
          </p:txBody>
        </p:sp>
        <p:cxnSp>
          <p:nvCxnSpPr>
            <p:cNvPr id="421" name="Google Shape;421;p23"/>
            <p:cNvCxnSpPr/>
            <p:nvPr/>
          </p:nvCxnSpPr>
          <p:spPr>
            <a:xfrm flipH="1">
              <a:off x="969463" y="7090524"/>
              <a:ext cx="3600" cy="3510600"/>
            </a:xfrm>
            <a:prstGeom prst="straightConnector1">
              <a:avLst/>
            </a:prstGeom>
            <a:noFill/>
            <a:ln cap="flat" cmpd="sng" w="9525">
              <a:solidFill>
                <a:srgbClr val="509EEA"/>
              </a:solidFill>
              <a:prstDash val="lgDash"/>
              <a:round/>
              <a:headEnd len="med" w="med" type="none"/>
              <a:tailEnd len="med" w="med" type="none"/>
            </a:ln>
          </p:spPr>
        </p:cxnSp>
        <p:cxnSp>
          <p:nvCxnSpPr>
            <p:cNvPr id="422" name="Google Shape;422;p23"/>
            <p:cNvCxnSpPr/>
            <p:nvPr/>
          </p:nvCxnSpPr>
          <p:spPr>
            <a:xfrm flipH="1" rot="10800000">
              <a:off x="979915" y="7791805"/>
              <a:ext cx="651600" cy="3600"/>
            </a:xfrm>
            <a:prstGeom prst="straightConnector1">
              <a:avLst/>
            </a:prstGeom>
            <a:noFill/>
            <a:ln cap="flat" cmpd="sng" w="9525">
              <a:solidFill>
                <a:srgbClr val="509EEA"/>
              </a:solidFill>
              <a:prstDash val="lgDash"/>
              <a:round/>
              <a:headEnd len="med" w="med" type="none"/>
              <a:tailEnd len="med" w="med" type="none"/>
            </a:ln>
          </p:spPr>
        </p:cxnSp>
        <p:sp>
          <p:nvSpPr>
            <p:cNvPr id="423" name="Google Shape;423;p23"/>
            <p:cNvSpPr txBox="1"/>
            <p:nvPr/>
          </p:nvSpPr>
          <p:spPr>
            <a:xfrm>
              <a:off x="1631481" y="7569109"/>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Monitoring</a:t>
              </a:r>
              <a:endParaRPr sz="1200">
                <a:latin typeface="Mada"/>
                <a:ea typeface="Mada"/>
                <a:cs typeface="Mada"/>
                <a:sym typeface="Mada"/>
              </a:endParaRPr>
            </a:p>
          </p:txBody>
        </p:sp>
        <p:cxnSp>
          <p:nvCxnSpPr>
            <p:cNvPr id="424" name="Google Shape;424;p23"/>
            <p:cNvCxnSpPr/>
            <p:nvPr/>
          </p:nvCxnSpPr>
          <p:spPr>
            <a:xfrm flipH="1" rot="10800000">
              <a:off x="979915" y="8517046"/>
              <a:ext cx="651600" cy="3600"/>
            </a:xfrm>
            <a:prstGeom prst="straightConnector1">
              <a:avLst/>
            </a:prstGeom>
            <a:noFill/>
            <a:ln cap="flat" cmpd="sng" w="9525">
              <a:solidFill>
                <a:srgbClr val="509EEA"/>
              </a:solidFill>
              <a:prstDash val="lgDash"/>
              <a:round/>
              <a:headEnd len="med" w="med" type="none"/>
              <a:tailEnd len="med" w="med" type="none"/>
            </a:ln>
          </p:spPr>
        </p:cxnSp>
        <p:sp>
          <p:nvSpPr>
            <p:cNvPr id="425" name="Google Shape;425;p23"/>
            <p:cNvSpPr txBox="1"/>
            <p:nvPr/>
          </p:nvSpPr>
          <p:spPr>
            <a:xfrm>
              <a:off x="1631481" y="8294350"/>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Education</a:t>
              </a:r>
              <a:endParaRPr sz="1200">
                <a:latin typeface="Mada"/>
                <a:ea typeface="Mada"/>
                <a:cs typeface="Mada"/>
                <a:sym typeface="Mada"/>
              </a:endParaRPr>
            </a:p>
          </p:txBody>
        </p:sp>
        <p:cxnSp>
          <p:nvCxnSpPr>
            <p:cNvPr id="426" name="Google Shape;426;p23"/>
            <p:cNvCxnSpPr/>
            <p:nvPr/>
          </p:nvCxnSpPr>
          <p:spPr>
            <a:xfrm flipH="1" rot="10800000">
              <a:off x="981998" y="9200134"/>
              <a:ext cx="651600" cy="3600"/>
            </a:xfrm>
            <a:prstGeom prst="straightConnector1">
              <a:avLst/>
            </a:prstGeom>
            <a:noFill/>
            <a:ln cap="flat" cmpd="sng" w="9525">
              <a:solidFill>
                <a:srgbClr val="509EEA"/>
              </a:solidFill>
              <a:prstDash val="lgDash"/>
              <a:round/>
              <a:headEnd len="med" w="med" type="none"/>
              <a:tailEnd len="med" w="med" type="none"/>
            </a:ln>
          </p:spPr>
        </p:cxnSp>
        <p:sp>
          <p:nvSpPr>
            <p:cNvPr id="427" name="Google Shape;427;p23"/>
            <p:cNvSpPr txBox="1"/>
            <p:nvPr/>
          </p:nvSpPr>
          <p:spPr>
            <a:xfrm>
              <a:off x="1633564" y="8977438"/>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Control of environmental factors</a:t>
              </a:r>
              <a:endParaRPr sz="1200">
                <a:latin typeface="Mada"/>
                <a:ea typeface="Mada"/>
                <a:cs typeface="Mada"/>
                <a:sym typeface="Mada"/>
              </a:endParaRPr>
            </a:p>
          </p:txBody>
        </p:sp>
        <p:cxnSp>
          <p:nvCxnSpPr>
            <p:cNvPr id="428" name="Google Shape;428;p23"/>
            <p:cNvCxnSpPr/>
            <p:nvPr/>
          </p:nvCxnSpPr>
          <p:spPr>
            <a:xfrm flipH="1" rot="10800000">
              <a:off x="979915" y="9883223"/>
              <a:ext cx="651600" cy="3600"/>
            </a:xfrm>
            <a:prstGeom prst="straightConnector1">
              <a:avLst/>
            </a:prstGeom>
            <a:noFill/>
            <a:ln cap="flat" cmpd="sng" w="9525">
              <a:solidFill>
                <a:srgbClr val="509EEA"/>
              </a:solidFill>
              <a:prstDash val="lgDash"/>
              <a:round/>
              <a:headEnd len="med" w="med" type="none"/>
              <a:tailEnd len="med" w="med" type="none"/>
            </a:ln>
          </p:spPr>
        </p:cxnSp>
        <p:sp>
          <p:nvSpPr>
            <p:cNvPr id="429" name="Google Shape;429;p23"/>
            <p:cNvSpPr txBox="1"/>
            <p:nvPr/>
          </p:nvSpPr>
          <p:spPr>
            <a:xfrm>
              <a:off x="1631481" y="9660526"/>
              <a:ext cx="3913500" cy="4353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Pharmacologic</a:t>
              </a:r>
              <a:endParaRPr sz="1200">
                <a:latin typeface="Mada"/>
                <a:ea typeface="Mada"/>
                <a:cs typeface="Mada"/>
                <a:sym typeface="Mada"/>
              </a:endParaRPr>
            </a:p>
          </p:txBody>
        </p:sp>
      </p:grpSp>
      <p:cxnSp>
        <p:nvCxnSpPr>
          <p:cNvPr id="430" name="Google Shape;430;p23"/>
          <p:cNvCxnSpPr/>
          <p:nvPr/>
        </p:nvCxnSpPr>
        <p:spPr>
          <a:xfrm flipH="1" rot="10800000">
            <a:off x="3975173" y="3696239"/>
            <a:ext cx="422100" cy="2400"/>
          </a:xfrm>
          <a:prstGeom prst="straightConnector1">
            <a:avLst/>
          </a:prstGeom>
          <a:noFill/>
          <a:ln cap="flat" cmpd="sng" w="9525">
            <a:solidFill>
              <a:srgbClr val="509EEA"/>
            </a:solidFill>
            <a:prstDash val="lgDash"/>
            <a:round/>
            <a:headEnd len="med" w="med" type="none"/>
            <a:tailEnd len="med" w="med" type="none"/>
          </a:ln>
        </p:spPr>
      </p:cxnSp>
      <p:sp>
        <p:nvSpPr>
          <p:cNvPr id="431" name="Google Shape;431;p23"/>
          <p:cNvSpPr txBox="1"/>
          <p:nvPr/>
        </p:nvSpPr>
        <p:spPr>
          <a:xfrm>
            <a:off x="4397272" y="3547141"/>
            <a:ext cx="2535600" cy="300600"/>
          </a:xfrm>
          <a:prstGeom prst="rect">
            <a:avLst/>
          </a:prstGeom>
          <a:no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lang="ar" sz="1200">
                <a:latin typeface="Mada"/>
                <a:ea typeface="Mada"/>
                <a:cs typeface="Mada"/>
                <a:sym typeface="Mada"/>
              </a:rPr>
              <a:t>Prevention</a:t>
            </a:r>
            <a:endParaRPr sz="1200">
              <a:latin typeface="Mada"/>
              <a:ea typeface="Mada"/>
              <a:cs typeface="Mada"/>
              <a:sym typeface="Mada"/>
            </a:endParaRPr>
          </a:p>
        </p:txBody>
      </p:sp>
      <p:grpSp>
        <p:nvGrpSpPr>
          <p:cNvPr id="432" name="Google Shape;432;p23"/>
          <p:cNvGrpSpPr/>
          <p:nvPr/>
        </p:nvGrpSpPr>
        <p:grpSpPr>
          <a:xfrm>
            <a:off x="106908" y="4359981"/>
            <a:ext cx="3566156" cy="2620649"/>
            <a:chOff x="2047537" y="618620"/>
            <a:chExt cx="3464979" cy="2447832"/>
          </a:xfrm>
        </p:grpSpPr>
        <p:sp>
          <p:nvSpPr>
            <p:cNvPr id="433" name="Google Shape;433;p23"/>
            <p:cNvSpPr/>
            <p:nvPr/>
          </p:nvSpPr>
          <p:spPr>
            <a:xfrm>
              <a:off x="2047537" y="1870189"/>
              <a:ext cx="526800" cy="363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4</a:t>
              </a:r>
              <a:endParaRPr b="1" sz="1700">
                <a:solidFill>
                  <a:srgbClr val="FFFFFF"/>
                </a:solidFill>
                <a:latin typeface="Mada"/>
                <a:ea typeface="Mada"/>
                <a:cs typeface="Mada"/>
                <a:sym typeface="Mada"/>
              </a:endParaRPr>
            </a:p>
          </p:txBody>
        </p:sp>
        <p:grpSp>
          <p:nvGrpSpPr>
            <p:cNvPr id="434" name="Google Shape;434;p23"/>
            <p:cNvGrpSpPr/>
            <p:nvPr/>
          </p:nvGrpSpPr>
          <p:grpSpPr>
            <a:xfrm>
              <a:off x="2047543" y="618620"/>
              <a:ext cx="3464972" cy="2447832"/>
              <a:chOff x="2047543" y="618620"/>
              <a:chExt cx="3464972" cy="2447832"/>
            </a:xfrm>
          </p:grpSpPr>
          <p:grpSp>
            <p:nvGrpSpPr>
              <p:cNvPr id="435" name="Google Shape;435;p23"/>
              <p:cNvGrpSpPr/>
              <p:nvPr/>
            </p:nvGrpSpPr>
            <p:grpSpPr>
              <a:xfrm>
                <a:off x="2047543" y="1450669"/>
                <a:ext cx="3464935" cy="364157"/>
                <a:chOff x="1593000" y="2322568"/>
                <a:chExt cx="4538225" cy="643500"/>
              </a:xfrm>
            </p:grpSpPr>
            <p:sp>
              <p:nvSpPr>
                <p:cNvPr id="436" name="Google Shape;436;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Sx after taking aspirin or beta blockers</a:t>
                  </a:r>
                  <a:endParaRPr sz="1200">
                    <a:latin typeface="Mada"/>
                    <a:ea typeface="Mada"/>
                    <a:cs typeface="Mada"/>
                    <a:sym typeface="Mada"/>
                  </a:endParaRPr>
                </a:p>
              </p:txBody>
            </p:sp>
            <p:sp>
              <p:nvSpPr>
                <p:cNvPr id="437" name="Google Shape;437;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38" name="Google Shape;438;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3</a:t>
                  </a:r>
                  <a:endParaRPr b="1" sz="1700">
                    <a:solidFill>
                      <a:srgbClr val="FFFFFF"/>
                    </a:solidFill>
                    <a:latin typeface="Mada"/>
                    <a:ea typeface="Mada"/>
                    <a:cs typeface="Mada"/>
                    <a:sym typeface="Mada"/>
                  </a:endParaRPr>
                </a:p>
              </p:txBody>
            </p:sp>
          </p:grpSp>
          <p:grpSp>
            <p:nvGrpSpPr>
              <p:cNvPr id="439" name="Google Shape;439;p23"/>
              <p:cNvGrpSpPr/>
              <p:nvPr/>
            </p:nvGrpSpPr>
            <p:grpSpPr>
              <a:xfrm>
                <a:off x="2047543" y="1034647"/>
                <a:ext cx="3464935" cy="364157"/>
                <a:chOff x="1593000" y="2322568"/>
                <a:chExt cx="4538225" cy="643500"/>
              </a:xfrm>
            </p:grpSpPr>
            <p:sp>
              <p:nvSpPr>
                <p:cNvPr id="440" name="Google Shape;440;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Sx in response to exercise, allergen exposure and cold  air</a:t>
                  </a:r>
                  <a:endParaRPr sz="1200">
                    <a:latin typeface="Mada"/>
                    <a:ea typeface="Mada"/>
                    <a:cs typeface="Mada"/>
                    <a:sym typeface="Mada"/>
                  </a:endParaRPr>
                </a:p>
              </p:txBody>
            </p:sp>
            <p:sp>
              <p:nvSpPr>
                <p:cNvPr id="441" name="Google Shape;441;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42" name="Google Shape;442;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2</a:t>
                  </a:r>
                  <a:endParaRPr b="1" sz="1700">
                    <a:solidFill>
                      <a:srgbClr val="FFFFFF"/>
                    </a:solidFill>
                    <a:latin typeface="Mada"/>
                    <a:ea typeface="Mada"/>
                    <a:cs typeface="Mada"/>
                    <a:sym typeface="Mada"/>
                  </a:endParaRPr>
                </a:p>
              </p:txBody>
            </p:sp>
          </p:grpSp>
          <p:grpSp>
            <p:nvGrpSpPr>
              <p:cNvPr id="443" name="Google Shape;443;p23"/>
              <p:cNvGrpSpPr/>
              <p:nvPr/>
            </p:nvGrpSpPr>
            <p:grpSpPr>
              <a:xfrm>
                <a:off x="2047543" y="2702295"/>
                <a:ext cx="3464935" cy="364157"/>
                <a:chOff x="1593000" y="2322568"/>
                <a:chExt cx="4538225" cy="643500"/>
              </a:xfrm>
            </p:grpSpPr>
            <p:sp>
              <p:nvSpPr>
                <p:cNvPr id="444" name="Google Shape;444;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Otherwise unexplained low FEV1 or PEF</a:t>
                  </a:r>
                  <a:endParaRPr sz="1200">
                    <a:latin typeface="Mada"/>
                    <a:ea typeface="Mada"/>
                    <a:cs typeface="Mada"/>
                    <a:sym typeface="Mada"/>
                  </a:endParaRPr>
                </a:p>
              </p:txBody>
            </p:sp>
            <p:sp>
              <p:nvSpPr>
                <p:cNvPr id="445" name="Google Shape;445;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46" name="Google Shape;446;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6</a:t>
                  </a:r>
                  <a:endParaRPr b="1" sz="1700">
                    <a:solidFill>
                      <a:srgbClr val="FFFFFF"/>
                    </a:solidFill>
                    <a:latin typeface="Mada"/>
                    <a:ea typeface="Mada"/>
                    <a:cs typeface="Mada"/>
                    <a:sym typeface="Mada"/>
                  </a:endParaRPr>
                </a:p>
              </p:txBody>
            </p:sp>
          </p:grpSp>
          <p:grpSp>
            <p:nvGrpSpPr>
              <p:cNvPr id="447" name="Google Shape;447;p23"/>
              <p:cNvGrpSpPr/>
              <p:nvPr/>
            </p:nvGrpSpPr>
            <p:grpSpPr>
              <a:xfrm>
                <a:off x="2047543" y="1868798"/>
                <a:ext cx="3464972" cy="781126"/>
                <a:chOff x="1593000" y="1584849"/>
                <a:chExt cx="4538274" cy="1380326"/>
              </a:xfrm>
            </p:grpSpPr>
            <p:sp>
              <p:nvSpPr>
                <p:cNvPr id="448" name="Google Shape;448;p23"/>
                <p:cNvSpPr/>
                <p:nvPr/>
              </p:nvSpPr>
              <p:spPr>
                <a:xfrm>
                  <a:off x="2308674" y="1584849"/>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Family Hx of asthma/atopic disorder</a:t>
                  </a:r>
                  <a:endParaRPr sz="1200">
                    <a:latin typeface="Mada"/>
                    <a:ea typeface="Mada"/>
                    <a:cs typeface="Mada"/>
                    <a:sym typeface="Mada"/>
                  </a:endParaRPr>
                </a:p>
              </p:txBody>
            </p:sp>
            <p:sp>
              <p:nvSpPr>
                <p:cNvPr id="449" name="Google Shape;449;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50" name="Google Shape;450;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5</a:t>
                  </a:r>
                  <a:endParaRPr b="1" sz="1700">
                    <a:solidFill>
                      <a:srgbClr val="FFFFFF"/>
                    </a:solidFill>
                    <a:latin typeface="Mada"/>
                    <a:ea typeface="Mada"/>
                    <a:cs typeface="Mada"/>
                    <a:sym typeface="Mada"/>
                  </a:endParaRPr>
                </a:p>
              </p:txBody>
            </p:sp>
          </p:grpSp>
          <p:grpSp>
            <p:nvGrpSpPr>
              <p:cNvPr id="451" name="Google Shape;451;p23"/>
              <p:cNvGrpSpPr/>
              <p:nvPr/>
            </p:nvGrpSpPr>
            <p:grpSpPr>
              <a:xfrm>
                <a:off x="2047543" y="618620"/>
                <a:ext cx="3464935" cy="364157"/>
                <a:chOff x="1593000" y="2322568"/>
                <a:chExt cx="4538225" cy="643500"/>
              </a:xfrm>
            </p:grpSpPr>
            <p:sp>
              <p:nvSpPr>
                <p:cNvPr id="452" name="Google Shape;452;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Sx worsen at night and in early morning</a:t>
                  </a:r>
                  <a:endParaRPr sz="1200">
                    <a:latin typeface="Mada"/>
                    <a:ea typeface="Mada"/>
                    <a:cs typeface="Mada"/>
                    <a:sym typeface="Mada"/>
                  </a:endParaRPr>
                </a:p>
              </p:txBody>
            </p:sp>
            <p:sp>
              <p:nvSpPr>
                <p:cNvPr id="453" name="Google Shape;453;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54" name="Google Shape;454;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1</a:t>
                  </a:r>
                  <a:endParaRPr b="1" sz="1700">
                    <a:solidFill>
                      <a:srgbClr val="FFFFFF"/>
                    </a:solidFill>
                    <a:latin typeface="Mada"/>
                    <a:ea typeface="Mada"/>
                    <a:cs typeface="Mada"/>
                    <a:sym typeface="Mada"/>
                  </a:endParaRPr>
                </a:p>
              </p:txBody>
            </p:sp>
          </p:grpSp>
        </p:grpSp>
      </p:grpSp>
      <p:sp>
        <p:nvSpPr>
          <p:cNvPr id="455" name="Google Shape;455;p23"/>
          <p:cNvSpPr txBox="1"/>
          <p:nvPr/>
        </p:nvSpPr>
        <p:spPr>
          <a:xfrm>
            <a:off x="-12" y="3947781"/>
            <a:ext cx="3780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666666"/>
                </a:solidFill>
                <a:latin typeface="Mada"/>
                <a:ea typeface="Mada"/>
                <a:cs typeface="Mada"/>
                <a:sym typeface="Mada"/>
              </a:rPr>
              <a:t>Clinical features that increase asthma probability</a:t>
            </a:r>
            <a:endParaRPr b="1" sz="1200">
              <a:solidFill>
                <a:srgbClr val="666666"/>
              </a:solidFill>
              <a:latin typeface="Mada"/>
              <a:ea typeface="Mada"/>
              <a:cs typeface="Mada"/>
              <a:sym typeface="Mada"/>
            </a:endParaRPr>
          </a:p>
        </p:txBody>
      </p:sp>
      <p:sp>
        <p:nvSpPr>
          <p:cNvPr id="456" name="Google Shape;456;p23"/>
          <p:cNvSpPr/>
          <p:nvPr/>
        </p:nvSpPr>
        <p:spPr>
          <a:xfrm>
            <a:off x="673407" y="6146413"/>
            <a:ext cx="2999100" cy="392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Otherwise unexplained peripheral blood eosinophilia</a:t>
            </a:r>
            <a:endParaRPr sz="1200">
              <a:latin typeface="Mada"/>
              <a:ea typeface="Mada"/>
              <a:cs typeface="Mada"/>
              <a:sym typeface="Mada"/>
            </a:endParaRPr>
          </a:p>
        </p:txBody>
      </p:sp>
      <p:grpSp>
        <p:nvGrpSpPr>
          <p:cNvPr id="457" name="Google Shape;457;p23"/>
          <p:cNvGrpSpPr/>
          <p:nvPr/>
        </p:nvGrpSpPr>
        <p:grpSpPr>
          <a:xfrm>
            <a:off x="3886914" y="4359987"/>
            <a:ext cx="3566156" cy="2620649"/>
            <a:chOff x="2047537" y="618620"/>
            <a:chExt cx="3464979" cy="2447832"/>
          </a:xfrm>
        </p:grpSpPr>
        <p:sp>
          <p:nvSpPr>
            <p:cNvPr id="458" name="Google Shape;458;p23"/>
            <p:cNvSpPr/>
            <p:nvPr/>
          </p:nvSpPr>
          <p:spPr>
            <a:xfrm>
              <a:off x="2047537" y="1870189"/>
              <a:ext cx="526800" cy="363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4</a:t>
              </a:r>
              <a:endParaRPr b="1" sz="1700">
                <a:solidFill>
                  <a:srgbClr val="FFFFFF"/>
                </a:solidFill>
                <a:latin typeface="Mada"/>
                <a:ea typeface="Mada"/>
                <a:cs typeface="Mada"/>
                <a:sym typeface="Mada"/>
              </a:endParaRPr>
            </a:p>
          </p:txBody>
        </p:sp>
        <p:grpSp>
          <p:nvGrpSpPr>
            <p:cNvPr id="459" name="Google Shape;459;p23"/>
            <p:cNvGrpSpPr/>
            <p:nvPr/>
          </p:nvGrpSpPr>
          <p:grpSpPr>
            <a:xfrm>
              <a:off x="2047543" y="618620"/>
              <a:ext cx="3464972" cy="2447832"/>
              <a:chOff x="2047543" y="618620"/>
              <a:chExt cx="3464972" cy="2447832"/>
            </a:xfrm>
          </p:grpSpPr>
          <p:grpSp>
            <p:nvGrpSpPr>
              <p:cNvPr id="460" name="Google Shape;460;p23"/>
              <p:cNvGrpSpPr/>
              <p:nvPr/>
            </p:nvGrpSpPr>
            <p:grpSpPr>
              <a:xfrm>
                <a:off x="2047543" y="1450669"/>
                <a:ext cx="3464935" cy="364157"/>
                <a:chOff x="1593000" y="2322568"/>
                <a:chExt cx="4538225" cy="643500"/>
              </a:xfrm>
            </p:grpSpPr>
            <p:sp>
              <p:nvSpPr>
                <p:cNvPr id="461" name="Google Shape;461;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Voice disturbance</a:t>
                  </a:r>
                  <a:endParaRPr sz="1200">
                    <a:solidFill>
                      <a:schemeClr val="dk1"/>
                    </a:solidFill>
                    <a:latin typeface="Mada"/>
                    <a:ea typeface="Mada"/>
                    <a:cs typeface="Mada"/>
                    <a:sym typeface="Mada"/>
                  </a:endParaRPr>
                </a:p>
              </p:txBody>
            </p:sp>
            <p:sp>
              <p:nvSpPr>
                <p:cNvPr id="462" name="Google Shape;462;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63" name="Google Shape;463;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3</a:t>
                  </a:r>
                  <a:endParaRPr b="1" sz="1700">
                    <a:solidFill>
                      <a:srgbClr val="FFFFFF"/>
                    </a:solidFill>
                    <a:latin typeface="Mada"/>
                    <a:ea typeface="Mada"/>
                    <a:cs typeface="Mada"/>
                    <a:sym typeface="Mada"/>
                  </a:endParaRPr>
                </a:p>
              </p:txBody>
            </p:sp>
          </p:grpSp>
          <p:grpSp>
            <p:nvGrpSpPr>
              <p:cNvPr id="464" name="Google Shape;464;p23"/>
              <p:cNvGrpSpPr/>
              <p:nvPr/>
            </p:nvGrpSpPr>
            <p:grpSpPr>
              <a:xfrm>
                <a:off x="2047543" y="1034647"/>
                <a:ext cx="3464935" cy="364157"/>
                <a:chOff x="1593000" y="2322568"/>
                <a:chExt cx="4538225" cy="643500"/>
              </a:xfrm>
            </p:grpSpPr>
            <p:sp>
              <p:nvSpPr>
                <p:cNvPr id="465" name="Google Shape;465;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Chronic productive cough, cough in the absence of  wheeze or breathlessness</a:t>
                  </a:r>
                  <a:endParaRPr sz="1200">
                    <a:solidFill>
                      <a:schemeClr val="dk1"/>
                    </a:solidFill>
                    <a:latin typeface="Mada"/>
                    <a:ea typeface="Mada"/>
                    <a:cs typeface="Mada"/>
                    <a:sym typeface="Mada"/>
                  </a:endParaRPr>
                </a:p>
              </p:txBody>
            </p:sp>
            <p:sp>
              <p:nvSpPr>
                <p:cNvPr id="466" name="Google Shape;466;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67" name="Google Shape;467;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2</a:t>
                  </a:r>
                  <a:endParaRPr b="1" sz="1700">
                    <a:solidFill>
                      <a:srgbClr val="FFFFFF"/>
                    </a:solidFill>
                    <a:latin typeface="Mada"/>
                    <a:ea typeface="Mada"/>
                    <a:cs typeface="Mada"/>
                    <a:sym typeface="Mada"/>
                  </a:endParaRPr>
                </a:p>
              </p:txBody>
            </p:sp>
          </p:grpSp>
          <p:grpSp>
            <p:nvGrpSpPr>
              <p:cNvPr id="468" name="Google Shape;468;p23"/>
              <p:cNvGrpSpPr/>
              <p:nvPr/>
            </p:nvGrpSpPr>
            <p:grpSpPr>
              <a:xfrm>
                <a:off x="2047543" y="2702295"/>
                <a:ext cx="3464935" cy="364157"/>
                <a:chOff x="1593000" y="2322568"/>
                <a:chExt cx="4538225" cy="643500"/>
              </a:xfrm>
            </p:grpSpPr>
            <p:sp>
              <p:nvSpPr>
                <p:cNvPr id="469" name="Google Shape;469;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Significant Hx of smoking &gt; 20 pack-years</a:t>
                  </a:r>
                  <a:endParaRPr sz="1200">
                    <a:solidFill>
                      <a:schemeClr val="dk1"/>
                    </a:solidFill>
                    <a:latin typeface="Mada"/>
                    <a:ea typeface="Mada"/>
                    <a:cs typeface="Mada"/>
                    <a:sym typeface="Mada"/>
                  </a:endParaRPr>
                </a:p>
              </p:txBody>
            </p:sp>
            <p:sp>
              <p:nvSpPr>
                <p:cNvPr id="470" name="Google Shape;470;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71" name="Google Shape;471;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6</a:t>
                  </a:r>
                  <a:endParaRPr b="1" sz="1700">
                    <a:solidFill>
                      <a:srgbClr val="FFFFFF"/>
                    </a:solidFill>
                    <a:latin typeface="Mada"/>
                    <a:ea typeface="Mada"/>
                    <a:cs typeface="Mada"/>
                    <a:sym typeface="Mada"/>
                  </a:endParaRPr>
                </a:p>
              </p:txBody>
            </p:sp>
          </p:grpSp>
          <p:grpSp>
            <p:nvGrpSpPr>
              <p:cNvPr id="472" name="Google Shape;472;p23"/>
              <p:cNvGrpSpPr/>
              <p:nvPr/>
            </p:nvGrpSpPr>
            <p:grpSpPr>
              <a:xfrm>
                <a:off x="2047543" y="1868798"/>
                <a:ext cx="3464972" cy="781126"/>
                <a:chOff x="1593000" y="1584849"/>
                <a:chExt cx="4538274" cy="1380326"/>
              </a:xfrm>
            </p:grpSpPr>
            <p:sp>
              <p:nvSpPr>
                <p:cNvPr id="473" name="Google Shape;473;p23"/>
                <p:cNvSpPr/>
                <p:nvPr/>
              </p:nvSpPr>
              <p:spPr>
                <a:xfrm>
                  <a:off x="2308674" y="1584849"/>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Sx with colds only</a:t>
                  </a:r>
                  <a:endParaRPr sz="1200">
                    <a:latin typeface="Mada"/>
                    <a:ea typeface="Mada"/>
                    <a:cs typeface="Mada"/>
                    <a:sym typeface="Mada"/>
                  </a:endParaRPr>
                </a:p>
              </p:txBody>
            </p:sp>
            <p:sp>
              <p:nvSpPr>
                <p:cNvPr id="474" name="Google Shape;474;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75" name="Google Shape;475;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5</a:t>
                  </a:r>
                  <a:endParaRPr b="1" sz="1700">
                    <a:solidFill>
                      <a:srgbClr val="FFFFFF"/>
                    </a:solidFill>
                    <a:latin typeface="Mada"/>
                    <a:ea typeface="Mada"/>
                    <a:cs typeface="Mada"/>
                    <a:sym typeface="Mada"/>
                  </a:endParaRPr>
                </a:p>
              </p:txBody>
            </p:sp>
          </p:grpSp>
          <p:grpSp>
            <p:nvGrpSpPr>
              <p:cNvPr id="476" name="Google Shape;476;p23"/>
              <p:cNvGrpSpPr/>
              <p:nvPr/>
            </p:nvGrpSpPr>
            <p:grpSpPr>
              <a:xfrm>
                <a:off x="2047543" y="618620"/>
                <a:ext cx="3464935" cy="364157"/>
                <a:chOff x="1593000" y="2322568"/>
                <a:chExt cx="4538225" cy="643500"/>
              </a:xfrm>
            </p:grpSpPr>
            <p:sp>
              <p:nvSpPr>
                <p:cNvPr id="477" name="Google Shape;477;p23"/>
                <p:cNvSpPr/>
                <p:nvPr/>
              </p:nvSpPr>
              <p:spPr>
                <a:xfrm>
                  <a:off x="2308625" y="2322568"/>
                  <a:ext cx="3822600" cy="6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Prominent dizziness, light-headedness, peripheral  tingling</a:t>
                  </a:r>
                  <a:endParaRPr sz="1200">
                    <a:solidFill>
                      <a:schemeClr val="dk1"/>
                    </a:solidFill>
                    <a:latin typeface="Mada"/>
                    <a:ea typeface="Mada"/>
                    <a:cs typeface="Mada"/>
                    <a:sym typeface="Mada"/>
                  </a:endParaRPr>
                </a:p>
              </p:txBody>
            </p:sp>
            <p:sp>
              <p:nvSpPr>
                <p:cNvPr id="478" name="Google Shape;478;p23"/>
                <p:cNvSpPr/>
                <p:nvPr/>
              </p:nvSpPr>
              <p:spPr>
                <a:xfrm>
                  <a:off x="1593000" y="2322568"/>
                  <a:ext cx="690000" cy="642300"/>
                </a:xfrm>
                <a:prstGeom prst="rect">
                  <a:avLst/>
                </a:prstGeom>
                <a:solidFill>
                  <a:srgbClr val="0B7743"/>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79" name="Google Shape;479;p23"/>
                <p:cNvSpPr/>
                <p:nvPr/>
              </p:nvSpPr>
              <p:spPr>
                <a:xfrm>
                  <a:off x="1593000" y="2322575"/>
                  <a:ext cx="690000" cy="642600"/>
                </a:xfrm>
                <a:prstGeom prst="rect">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1</a:t>
                  </a:r>
                  <a:endParaRPr b="1" sz="1700">
                    <a:solidFill>
                      <a:srgbClr val="FFFFFF"/>
                    </a:solidFill>
                    <a:latin typeface="Mada"/>
                    <a:ea typeface="Mada"/>
                    <a:cs typeface="Mada"/>
                    <a:sym typeface="Mada"/>
                  </a:endParaRPr>
                </a:p>
              </p:txBody>
            </p:sp>
          </p:grpSp>
        </p:grpSp>
      </p:grpSp>
      <p:sp>
        <p:nvSpPr>
          <p:cNvPr id="480" name="Google Shape;480;p23"/>
          <p:cNvSpPr txBox="1"/>
          <p:nvPr/>
        </p:nvSpPr>
        <p:spPr>
          <a:xfrm>
            <a:off x="3779994" y="3947788"/>
            <a:ext cx="37800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rgbClr val="666666"/>
                </a:solidFill>
                <a:latin typeface="Mada"/>
                <a:ea typeface="Mada"/>
                <a:cs typeface="Mada"/>
                <a:sym typeface="Mada"/>
              </a:rPr>
              <a:t>Clinical features that decrease asthma probability</a:t>
            </a:r>
            <a:endParaRPr b="1" sz="1200">
              <a:solidFill>
                <a:srgbClr val="666666"/>
              </a:solidFill>
              <a:latin typeface="Mada"/>
              <a:ea typeface="Mada"/>
              <a:cs typeface="Mada"/>
              <a:sym typeface="Mada"/>
            </a:endParaRPr>
          </a:p>
          <a:p>
            <a:pPr indent="0" lvl="0" marL="0" rtl="0" algn="ctr">
              <a:spcBef>
                <a:spcPts val="0"/>
              </a:spcBef>
              <a:spcAft>
                <a:spcPts val="0"/>
              </a:spcAft>
              <a:buNone/>
            </a:pPr>
            <a:r>
              <a:t/>
            </a:r>
            <a:endParaRPr b="1" sz="1200">
              <a:solidFill>
                <a:srgbClr val="666666"/>
              </a:solidFill>
              <a:latin typeface="Mada"/>
              <a:ea typeface="Mada"/>
              <a:cs typeface="Mada"/>
              <a:sym typeface="Mada"/>
            </a:endParaRPr>
          </a:p>
        </p:txBody>
      </p:sp>
      <p:sp>
        <p:nvSpPr>
          <p:cNvPr id="481" name="Google Shape;481;p23"/>
          <p:cNvSpPr/>
          <p:nvPr/>
        </p:nvSpPr>
        <p:spPr>
          <a:xfrm>
            <a:off x="4453413" y="6146419"/>
            <a:ext cx="2999100" cy="392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Cardiac disease</a:t>
            </a:r>
            <a:endParaRPr sz="1200">
              <a:latin typeface="Mada"/>
              <a:ea typeface="Mada"/>
              <a:cs typeface="Mada"/>
              <a:sym typeface="Mada"/>
            </a:endParaRPr>
          </a:p>
        </p:txBody>
      </p:sp>
      <p:grpSp>
        <p:nvGrpSpPr>
          <p:cNvPr id="482" name="Google Shape;482;p23"/>
          <p:cNvGrpSpPr/>
          <p:nvPr/>
        </p:nvGrpSpPr>
        <p:grpSpPr>
          <a:xfrm>
            <a:off x="11400" y="7784237"/>
            <a:ext cx="7426693" cy="2583937"/>
            <a:chOff x="-59984" y="79838"/>
            <a:chExt cx="11300506" cy="2648833"/>
          </a:xfrm>
        </p:grpSpPr>
        <p:grpSp>
          <p:nvGrpSpPr>
            <p:cNvPr id="483" name="Google Shape;483;p23"/>
            <p:cNvGrpSpPr/>
            <p:nvPr/>
          </p:nvGrpSpPr>
          <p:grpSpPr>
            <a:xfrm>
              <a:off x="-59984" y="79838"/>
              <a:ext cx="11300506" cy="2648833"/>
              <a:chOff x="-59984" y="79838"/>
              <a:chExt cx="11300506" cy="2648833"/>
            </a:xfrm>
          </p:grpSpPr>
          <p:sp>
            <p:nvSpPr>
              <p:cNvPr id="484" name="Google Shape;484;p23"/>
              <p:cNvSpPr/>
              <p:nvPr/>
            </p:nvSpPr>
            <p:spPr>
              <a:xfrm>
                <a:off x="190244" y="1450247"/>
                <a:ext cx="10773600" cy="110100"/>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nvGrpSpPr>
              <p:cNvPr id="485" name="Google Shape;485;p23"/>
              <p:cNvGrpSpPr/>
              <p:nvPr/>
            </p:nvGrpSpPr>
            <p:grpSpPr>
              <a:xfrm>
                <a:off x="-59984" y="79838"/>
                <a:ext cx="11300506" cy="2648833"/>
                <a:chOff x="-59984" y="79838"/>
                <a:chExt cx="11300506" cy="2648833"/>
              </a:xfrm>
            </p:grpSpPr>
            <p:grpSp>
              <p:nvGrpSpPr>
                <p:cNvPr id="486" name="Google Shape;486;p23"/>
                <p:cNvGrpSpPr/>
                <p:nvPr/>
              </p:nvGrpSpPr>
              <p:grpSpPr>
                <a:xfrm rot="10800000">
                  <a:off x="2178144" y="1692171"/>
                  <a:ext cx="2010528" cy="1036500"/>
                  <a:chOff x="-373842" y="1661188"/>
                  <a:chExt cx="2880000" cy="1888322"/>
                </a:xfrm>
              </p:grpSpPr>
              <p:sp>
                <p:nvSpPr>
                  <p:cNvPr id="487" name="Google Shape;487;p23"/>
                  <p:cNvSpPr/>
                  <p:nvPr/>
                </p:nvSpPr>
                <p:spPr>
                  <a:xfrm>
                    <a:off x="-373842" y="1661188"/>
                    <a:ext cx="2880000" cy="108000"/>
                  </a:xfrm>
                  <a:prstGeom prst="rect">
                    <a:avLst/>
                  </a:prstGeom>
                  <a:solidFill>
                    <a:srgbClr val="9CC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488" name="Google Shape;488;p23"/>
                  <p:cNvSpPr/>
                  <p:nvPr/>
                </p:nvSpPr>
                <p:spPr>
                  <a:xfrm rot="5400000">
                    <a:off x="139558" y="2573311"/>
                    <a:ext cx="1828800" cy="123600"/>
                  </a:xfrm>
                  <a:prstGeom prst="rect">
                    <a:avLst/>
                  </a:prstGeom>
                  <a:solidFill>
                    <a:srgbClr val="9CC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grpSp>
              <p:nvGrpSpPr>
                <p:cNvPr id="489" name="Google Shape;489;p23"/>
                <p:cNvGrpSpPr/>
                <p:nvPr/>
              </p:nvGrpSpPr>
              <p:grpSpPr>
                <a:xfrm>
                  <a:off x="55105" y="298072"/>
                  <a:ext cx="2073600" cy="1060310"/>
                  <a:chOff x="123493" y="1720716"/>
                  <a:chExt cx="2880000" cy="1931700"/>
                </a:xfrm>
              </p:grpSpPr>
              <p:sp>
                <p:nvSpPr>
                  <p:cNvPr id="490" name="Google Shape;490;p23"/>
                  <p:cNvSpPr/>
                  <p:nvPr/>
                </p:nvSpPr>
                <p:spPr>
                  <a:xfrm>
                    <a:off x="123493" y="1720734"/>
                    <a:ext cx="2880000" cy="108000"/>
                  </a:xfrm>
                  <a:prstGeom prst="rect">
                    <a:avLst/>
                  </a:prstGeom>
                  <a:solidFill>
                    <a:srgbClr val="CF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491" name="Google Shape;491;p23"/>
                  <p:cNvSpPr/>
                  <p:nvPr/>
                </p:nvSpPr>
                <p:spPr>
                  <a:xfrm rot="5400000">
                    <a:off x="595847" y="2630766"/>
                    <a:ext cx="1931700" cy="111600"/>
                  </a:xfrm>
                  <a:prstGeom prst="rect">
                    <a:avLst/>
                  </a:prstGeom>
                  <a:solidFill>
                    <a:srgbClr val="CF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sp>
              <p:nvSpPr>
                <p:cNvPr id="492" name="Google Shape;492;p23"/>
                <p:cNvSpPr/>
                <p:nvPr/>
              </p:nvSpPr>
              <p:spPr>
                <a:xfrm>
                  <a:off x="2791014" y="1227376"/>
                  <a:ext cx="812400" cy="539700"/>
                </a:xfrm>
                <a:prstGeom prst="ellipse">
                  <a:avLst/>
                </a:prstGeom>
                <a:solidFill>
                  <a:srgbClr val="9CC8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493" name="Google Shape;493;p23"/>
                <p:cNvSpPr/>
                <p:nvPr/>
              </p:nvSpPr>
              <p:spPr>
                <a:xfrm>
                  <a:off x="693649" y="1227379"/>
                  <a:ext cx="796500" cy="539700"/>
                </a:xfrm>
                <a:prstGeom prst="ellipse">
                  <a:avLst/>
                </a:prstGeom>
                <a:solidFill>
                  <a:srgbClr val="CF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nvGrpSpPr>
                <p:cNvPr id="494" name="Google Shape;494;p23"/>
                <p:cNvGrpSpPr/>
                <p:nvPr/>
              </p:nvGrpSpPr>
              <p:grpSpPr>
                <a:xfrm>
                  <a:off x="-59984" y="79838"/>
                  <a:ext cx="7451138" cy="2538423"/>
                  <a:chOff x="-59984" y="79838"/>
                  <a:chExt cx="7451138" cy="2538423"/>
                </a:xfrm>
              </p:grpSpPr>
              <p:sp>
                <p:nvSpPr>
                  <p:cNvPr id="495" name="Google Shape;495;p23"/>
                  <p:cNvSpPr txBox="1"/>
                  <p:nvPr/>
                </p:nvSpPr>
                <p:spPr>
                  <a:xfrm>
                    <a:off x="470524" y="1359783"/>
                    <a:ext cx="1234800" cy="21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Step 1</a:t>
                    </a:r>
                    <a:endParaRPr b="1" i="0" sz="1200" u="none" cap="none" strike="noStrike">
                      <a:solidFill>
                        <a:srgbClr val="FFFFFF"/>
                      </a:solidFill>
                      <a:latin typeface="Mada"/>
                      <a:ea typeface="Mada"/>
                      <a:cs typeface="Mada"/>
                      <a:sym typeface="Mada"/>
                    </a:endParaRPr>
                  </a:p>
                </p:txBody>
              </p:sp>
              <p:sp>
                <p:nvSpPr>
                  <p:cNvPr id="496" name="Google Shape;496;p23"/>
                  <p:cNvSpPr txBox="1"/>
                  <p:nvPr/>
                </p:nvSpPr>
                <p:spPr>
                  <a:xfrm>
                    <a:off x="2584607" y="1359784"/>
                    <a:ext cx="1197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Step 2</a:t>
                    </a:r>
                    <a:endParaRPr b="1" i="0" sz="1200" u="none" cap="none" strike="noStrike">
                      <a:solidFill>
                        <a:srgbClr val="FFFFFF"/>
                      </a:solidFill>
                      <a:latin typeface="Mada"/>
                      <a:ea typeface="Mada"/>
                      <a:cs typeface="Mada"/>
                      <a:sym typeface="Mada"/>
                    </a:endParaRPr>
                  </a:p>
                </p:txBody>
              </p:sp>
              <p:sp>
                <p:nvSpPr>
                  <p:cNvPr id="497" name="Google Shape;497;p23"/>
                  <p:cNvSpPr txBox="1"/>
                  <p:nvPr/>
                </p:nvSpPr>
                <p:spPr>
                  <a:xfrm>
                    <a:off x="1490153" y="1805146"/>
                    <a:ext cx="1814400" cy="77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Daily low dose inhaled corticosteroid </a:t>
                    </a:r>
                    <a:r>
                      <a:rPr b="1" lang="ar" sz="700">
                        <a:solidFill>
                          <a:srgbClr val="666666"/>
                        </a:solidFill>
                        <a:latin typeface="Mada"/>
                        <a:ea typeface="Mada"/>
                        <a:cs typeface="Mada"/>
                        <a:sym typeface="Mada"/>
                      </a:rPr>
                      <a:t>or </a:t>
                    </a:r>
                    <a:r>
                      <a:rPr lang="ar" sz="700">
                        <a:solidFill>
                          <a:srgbClr val="666666"/>
                        </a:solidFill>
                        <a:latin typeface="Mada"/>
                        <a:ea typeface="Mada"/>
                        <a:cs typeface="Mada"/>
                        <a:sym typeface="Mada"/>
                      </a:rPr>
                      <a:t>as needed 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LTRA or low dose ICS taken whenever SABA is taken</a:t>
                    </a:r>
                    <a:endParaRPr sz="700">
                      <a:solidFill>
                        <a:srgbClr val="666666"/>
                      </a:solidFill>
                      <a:latin typeface="Mada"/>
                      <a:ea typeface="Mada"/>
                      <a:cs typeface="Mada"/>
                      <a:sym typeface="Mada"/>
                    </a:endParaRPr>
                  </a:p>
                </p:txBody>
              </p:sp>
              <p:sp>
                <p:nvSpPr>
                  <p:cNvPr id="498" name="Google Shape;498;p23"/>
                  <p:cNvSpPr txBox="1"/>
                  <p:nvPr/>
                </p:nvSpPr>
                <p:spPr>
                  <a:xfrm>
                    <a:off x="6193554" y="1915960"/>
                    <a:ext cx="1197600" cy="702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Medium dose</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ICS - LABA</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High dose ICS add tiotropium or LTRA</a:t>
                    </a:r>
                    <a:endParaRPr sz="700">
                      <a:solidFill>
                        <a:srgbClr val="666666"/>
                      </a:solidFill>
                      <a:latin typeface="Mada"/>
                      <a:ea typeface="Mada"/>
                      <a:cs typeface="Mada"/>
                      <a:sym typeface="Mada"/>
                    </a:endParaRPr>
                  </a:p>
                </p:txBody>
              </p:sp>
              <p:grpSp>
                <p:nvGrpSpPr>
                  <p:cNvPr id="499" name="Google Shape;499;p23"/>
                  <p:cNvGrpSpPr/>
                  <p:nvPr/>
                </p:nvGrpSpPr>
                <p:grpSpPr>
                  <a:xfrm>
                    <a:off x="-59984" y="79838"/>
                    <a:ext cx="1234862" cy="1053059"/>
                    <a:chOff x="2368791" y="3744543"/>
                    <a:chExt cx="792900" cy="1918489"/>
                  </a:xfrm>
                </p:grpSpPr>
                <p:sp>
                  <p:nvSpPr>
                    <p:cNvPr id="500" name="Google Shape;500;p23"/>
                    <p:cNvSpPr txBox="1"/>
                    <p:nvPr/>
                  </p:nvSpPr>
                  <p:spPr>
                    <a:xfrm>
                      <a:off x="2368791" y="4190032"/>
                      <a:ext cx="792900" cy="1473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Low dose ICS taken whenever</a:t>
                      </a:r>
                      <a:r>
                        <a:rPr lang="ar" sz="800">
                          <a:solidFill>
                            <a:srgbClr val="666666"/>
                          </a:solidFill>
                          <a:latin typeface="Mada"/>
                          <a:ea typeface="Mada"/>
                          <a:cs typeface="Mada"/>
                          <a:sym typeface="Mada"/>
                        </a:rPr>
                        <a:t> </a:t>
                      </a:r>
                      <a:r>
                        <a:rPr lang="ar" sz="700">
                          <a:solidFill>
                            <a:srgbClr val="666666"/>
                          </a:solidFill>
                          <a:latin typeface="Mada"/>
                          <a:ea typeface="Mada"/>
                          <a:cs typeface="Mada"/>
                          <a:sym typeface="Mada"/>
                        </a:rPr>
                        <a:t>SABA is </a:t>
                      </a:r>
                      <a:r>
                        <a:rPr lang="ar" sz="700">
                          <a:solidFill>
                            <a:srgbClr val="666666"/>
                          </a:solidFill>
                          <a:latin typeface="Mada"/>
                          <a:ea typeface="Mada"/>
                          <a:cs typeface="Mada"/>
                          <a:sym typeface="Mada"/>
                        </a:rPr>
                        <a:t>taken</a:t>
                      </a:r>
                      <a:endParaRPr sz="700">
                        <a:solidFill>
                          <a:srgbClr val="666666"/>
                        </a:solidFill>
                        <a:latin typeface="Mada"/>
                        <a:ea typeface="Mada"/>
                        <a:cs typeface="Mada"/>
                        <a:sym typeface="Mada"/>
                      </a:endParaRPr>
                    </a:p>
                  </p:txBody>
                </p:sp>
                <p:sp>
                  <p:nvSpPr>
                    <p:cNvPr id="501" name="Google Shape;501;p23"/>
                    <p:cNvSpPr txBox="1"/>
                    <p:nvPr/>
                  </p:nvSpPr>
                  <p:spPr>
                    <a:xfrm>
                      <a:off x="2465858" y="3744543"/>
                      <a:ext cx="638100" cy="46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Controller </a:t>
                      </a:r>
                      <a:endParaRPr b="1" sz="800">
                        <a:solidFill>
                          <a:srgbClr val="666666"/>
                        </a:solidFill>
                        <a:latin typeface="Mada"/>
                        <a:ea typeface="Mada"/>
                        <a:cs typeface="Mada"/>
                        <a:sym typeface="Mada"/>
                      </a:endParaRPr>
                    </a:p>
                  </p:txBody>
                </p:sp>
              </p:grpSp>
              <p:sp>
                <p:nvSpPr>
                  <p:cNvPr id="502" name="Google Shape;502;p23"/>
                  <p:cNvSpPr txBox="1"/>
                  <p:nvPr/>
                </p:nvSpPr>
                <p:spPr>
                  <a:xfrm>
                    <a:off x="3860589" y="324520"/>
                    <a:ext cx="1433700" cy="49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Low dose ICS - LABA</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medium dose ICS or low dose ICS+LTRA</a:t>
                    </a:r>
                    <a:endParaRPr sz="700">
                      <a:solidFill>
                        <a:srgbClr val="666666"/>
                      </a:solidFill>
                      <a:latin typeface="Mada"/>
                      <a:ea typeface="Mada"/>
                      <a:cs typeface="Mada"/>
                      <a:sym typeface="Mada"/>
                    </a:endParaRPr>
                  </a:p>
                </p:txBody>
              </p:sp>
            </p:grpSp>
            <p:sp>
              <p:nvSpPr>
                <p:cNvPr id="503" name="Google Shape;503;p23"/>
                <p:cNvSpPr/>
                <p:nvPr/>
              </p:nvSpPr>
              <p:spPr>
                <a:xfrm rot="5400000">
                  <a:off x="10935423" y="1345693"/>
                  <a:ext cx="291000" cy="319200"/>
                </a:xfrm>
                <a:prstGeom prst="triangle">
                  <a:avLst>
                    <a:gd fmla="val 50000" name="adj"/>
                  </a:avLst>
                </a:prstGeom>
                <a:solidFill>
                  <a:srgbClr val="EFEF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grpSp>
        <p:sp>
          <p:nvSpPr>
            <p:cNvPr id="504" name="Google Shape;504;p23"/>
            <p:cNvSpPr/>
            <p:nvPr/>
          </p:nvSpPr>
          <p:spPr>
            <a:xfrm>
              <a:off x="4817884" y="1261129"/>
              <a:ext cx="796500" cy="539700"/>
            </a:xfrm>
            <a:prstGeom prst="ellipse">
              <a:avLst/>
            </a:prstGeom>
            <a:solidFill>
              <a:srgbClr val="509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nvGrpSpPr>
            <p:cNvPr id="505" name="Google Shape;505;p23"/>
            <p:cNvGrpSpPr/>
            <p:nvPr/>
          </p:nvGrpSpPr>
          <p:grpSpPr>
            <a:xfrm rot="10800000">
              <a:off x="6346513" y="1731197"/>
              <a:ext cx="2010528" cy="997466"/>
              <a:chOff x="-1491507" y="1661201"/>
              <a:chExt cx="2880000" cy="1817210"/>
            </a:xfrm>
          </p:grpSpPr>
          <p:sp>
            <p:nvSpPr>
              <p:cNvPr id="506" name="Google Shape;506;p23"/>
              <p:cNvSpPr/>
              <p:nvPr/>
            </p:nvSpPr>
            <p:spPr>
              <a:xfrm>
                <a:off x="-1491507" y="1661201"/>
                <a:ext cx="2880000" cy="108000"/>
              </a:xfrm>
              <a:prstGeom prst="rect">
                <a:avLst/>
              </a:prstGeom>
              <a:solidFill>
                <a:srgbClr val="1874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507" name="Google Shape;507;p23"/>
              <p:cNvSpPr/>
              <p:nvPr/>
            </p:nvSpPr>
            <p:spPr>
              <a:xfrm rot="5400000">
                <a:off x="-930366" y="2543161"/>
                <a:ext cx="1757700" cy="112800"/>
              </a:xfrm>
              <a:prstGeom prst="rect">
                <a:avLst/>
              </a:prstGeom>
              <a:solidFill>
                <a:srgbClr val="1874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grpSp>
          <p:nvGrpSpPr>
            <p:cNvPr id="508" name="Google Shape;508;p23"/>
            <p:cNvGrpSpPr/>
            <p:nvPr/>
          </p:nvGrpSpPr>
          <p:grpSpPr>
            <a:xfrm>
              <a:off x="4242158" y="298068"/>
              <a:ext cx="2010528" cy="1035445"/>
              <a:chOff x="1151361" y="1720709"/>
              <a:chExt cx="2880000" cy="1886400"/>
            </a:xfrm>
          </p:grpSpPr>
          <p:sp>
            <p:nvSpPr>
              <p:cNvPr id="509" name="Google Shape;509;p23"/>
              <p:cNvSpPr/>
              <p:nvPr/>
            </p:nvSpPr>
            <p:spPr>
              <a:xfrm>
                <a:off x="1151361" y="1720734"/>
                <a:ext cx="2880000" cy="108000"/>
              </a:xfrm>
              <a:prstGeom prst="rect">
                <a:avLst/>
              </a:prstGeom>
              <a:solidFill>
                <a:srgbClr val="509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510" name="Google Shape;510;p23"/>
              <p:cNvSpPr/>
              <p:nvPr/>
            </p:nvSpPr>
            <p:spPr>
              <a:xfrm rot="5400000">
                <a:off x="1645607" y="2607359"/>
                <a:ext cx="1886400" cy="113100"/>
              </a:xfrm>
              <a:prstGeom prst="rect">
                <a:avLst/>
              </a:prstGeom>
              <a:solidFill>
                <a:srgbClr val="509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grpSp>
        <p:sp>
          <p:nvSpPr>
            <p:cNvPr id="511" name="Google Shape;511;p23"/>
            <p:cNvSpPr/>
            <p:nvPr/>
          </p:nvSpPr>
          <p:spPr>
            <a:xfrm>
              <a:off x="6927881" y="1265448"/>
              <a:ext cx="847800" cy="539700"/>
            </a:xfrm>
            <a:prstGeom prst="ellipse">
              <a:avLst/>
            </a:prstGeom>
            <a:solidFill>
              <a:srgbClr val="1874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512" name="Google Shape;512;p23"/>
            <p:cNvSpPr txBox="1"/>
            <p:nvPr/>
          </p:nvSpPr>
          <p:spPr>
            <a:xfrm>
              <a:off x="4617321" y="1369471"/>
              <a:ext cx="1197600" cy="25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Step3</a:t>
              </a:r>
              <a:endParaRPr b="1" i="0" sz="1200" u="none" cap="none" strike="noStrike">
                <a:solidFill>
                  <a:srgbClr val="FFFFFF"/>
                </a:solidFill>
                <a:latin typeface="Mada"/>
                <a:ea typeface="Mada"/>
                <a:cs typeface="Mada"/>
                <a:sym typeface="Mada"/>
              </a:endParaRPr>
            </a:p>
          </p:txBody>
        </p:sp>
        <p:sp>
          <p:nvSpPr>
            <p:cNvPr id="513" name="Google Shape;513;p23"/>
            <p:cNvSpPr txBox="1"/>
            <p:nvPr/>
          </p:nvSpPr>
          <p:spPr>
            <a:xfrm>
              <a:off x="6752973" y="1358376"/>
              <a:ext cx="1197600" cy="21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Step 4</a:t>
              </a:r>
              <a:endParaRPr b="1" i="0" sz="1200" u="none" cap="none" strike="noStrike">
                <a:solidFill>
                  <a:srgbClr val="FFFFFF"/>
                </a:solidFill>
                <a:latin typeface="Mada"/>
                <a:ea typeface="Mada"/>
                <a:cs typeface="Mada"/>
                <a:sym typeface="Mada"/>
              </a:endParaRPr>
            </a:p>
          </p:txBody>
        </p:sp>
      </p:grpSp>
      <p:sp>
        <p:nvSpPr>
          <p:cNvPr id="514" name="Google Shape;514;p23"/>
          <p:cNvSpPr/>
          <p:nvPr/>
        </p:nvSpPr>
        <p:spPr>
          <a:xfrm>
            <a:off x="6111575" y="8903350"/>
            <a:ext cx="570900" cy="5622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515" name="Google Shape;515;p23"/>
          <p:cNvSpPr txBox="1"/>
          <p:nvPr/>
        </p:nvSpPr>
        <p:spPr>
          <a:xfrm>
            <a:off x="6024000" y="9032200"/>
            <a:ext cx="746100" cy="24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Step 5</a:t>
            </a:r>
            <a:endParaRPr b="1" i="0" sz="1200" u="none" cap="none" strike="noStrike">
              <a:solidFill>
                <a:srgbClr val="FFFFFF"/>
              </a:solidFill>
              <a:latin typeface="Mada"/>
              <a:ea typeface="Mada"/>
              <a:cs typeface="Mada"/>
              <a:sym typeface="Mada"/>
            </a:endParaRPr>
          </a:p>
        </p:txBody>
      </p:sp>
      <p:sp>
        <p:nvSpPr>
          <p:cNvPr id="516" name="Google Shape;516;p23"/>
          <p:cNvSpPr/>
          <p:nvPr/>
        </p:nvSpPr>
        <p:spPr>
          <a:xfrm>
            <a:off x="110741" y="7229744"/>
            <a:ext cx="3566100" cy="396900"/>
          </a:xfrm>
          <a:prstGeom prst="roundRect">
            <a:avLst>
              <a:gd fmla="val 16667" name="adj"/>
            </a:avLst>
          </a:prstGeom>
          <a:solidFill>
            <a:srgbClr val="509EEA"/>
          </a:solidFill>
          <a:ln cap="flat" cmpd="sng" w="9525">
            <a:solidFill>
              <a:srgbClr val="509EEA"/>
            </a:solidFill>
            <a:prstDash val="lgDash"/>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None/>
            </a:pPr>
            <a:r>
              <a:rPr b="1" lang="ar" sz="2200">
                <a:solidFill>
                  <a:srgbClr val="FFFFFF"/>
                </a:solidFill>
                <a:latin typeface="Mada"/>
                <a:ea typeface="Mada"/>
                <a:cs typeface="Mada"/>
                <a:sym typeface="Mada"/>
              </a:rPr>
              <a:t>Treatment</a:t>
            </a:r>
            <a:endParaRPr sz="2200">
              <a:solidFill>
                <a:srgbClr val="FFFFFF"/>
              </a:solidFill>
              <a:latin typeface="Mada"/>
              <a:ea typeface="Mada"/>
              <a:cs typeface="Mada"/>
              <a:sym typeface="Mada"/>
            </a:endParaRPr>
          </a:p>
        </p:txBody>
      </p:sp>
      <p:sp>
        <p:nvSpPr>
          <p:cNvPr id="517" name="Google Shape;517;p23"/>
          <p:cNvSpPr/>
          <p:nvPr/>
        </p:nvSpPr>
        <p:spPr>
          <a:xfrm rot="10800000">
            <a:off x="5716032" y="8022784"/>
            <a:ext cx="1321200" cy="576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518" name="Google Shape;518;p23"/>
          <p:cNvSpPr/>
          <p:nvPr/>
        </p:nvSpPr>
        <p:spPr>
          <a:xfrm rot="-5400000">
            <a:off x="5917450" y="8499052"/>
            <a:ext cx="915300" cy="52500"/>
          </a:xfrm>
          <a:prstGeom prst="rect">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FFFFFF"/>
              </a:solidFill>
              <a:latin typeface="Mada"/>
              <a:ea typeface="Mada"/>
              <a:cs typeface="Mada"/>
              <a:sym typeface="Mada"/>
            </a:endParaRPr>
          </a:p>
        </p:txBody>
      </p:sp>
      <p:sp>
        <p:nvSpPr>
          <p:cNvPr id="519" name="Google Shape;519;p23"/>
          <p:cNvSpPr txBox="1"/>
          <p:nvPr/>
        </p:nvSpPr>
        <p:spPr>
          <a:xfrm>
            <a:off x="780978" y="7784249"/>
            <a:ext cx="6252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Reliever</a:t>
            </a:r>
            <a:r>
              <a:rPr b="1" lang="ar" sz="800">
                <a:solidFill>
                  <a:srgbClr val="666666"/>
                </a:solidFill>
                <a:latin typeface="Mada"/>
                <a:ea typeface="Mada"/>
                <a:cs typeface="Mada"/>
                <a:sym typeface="Mada"/>
              </a:rPr>
              <a:t> </a:t>
            </a:r>
            <a:endParaRPr b="1" sz="800">
              <a:solidFill>
                <a:srgbClr val="666666"/>
              </a:solidFill>
              <a:latin typeface="Mada"/>
              <a:ea typeface="Mada"/>
              <a:cs typeface="Mada"/>
              <a:sym typeface="Mada"/>
            </a:endParaRPr>
          </a:p>
        </p:txBody>
      </p:sp>
      <p:sp>
        <p:nvSpPr>
          <p:cNvPr id="520" name="Google Shape;520;p23"/>
          <p:cNvSpPr txBox="1"/>
          <p:nvPr/>
        </p:nvSpPr>
        <p:spPr>
          <a:xfrm>
            <a:off x="2840528" y="7784249"/>
            <a:ext cx="6531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Controller </a:t>
            </a:r>
            <a:endParaRPr b="1" sz="800">
              <a:solidFill>
                <a:srgbClr val="666666"/>
              </a:solidFill>
              <a:latin typeface="Mada"/>
              <a:ea typeface="Mada"/>
              <a:cs typeface="Mada"/>
              <a:sym typeface="Mada"/>
            </a:endParaRPr>
          </a:p>
        </p:txBody>
      </p:sp>
      <p:sp>
        <p:nvSpPr>
          <p:cNvPr id="521" name="Google Shape;521;p23"/>
          <p:cNvSpPr txBox="1"/>
          <p:nvPr/>
        </p:nvSpPr>
        <p:spPr>
          <a:xfrm>
            <a:off x="1500128" y="10368594"/>
            <a:ext cx="6531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Controller </a:t>
            </a:r>
            <a:endParaRPr b="1" sz="800">
              <a:solidFill>
                <a:srgbClr val="666666"/>
              </a:solidFill>
              <a:latin typeface="Mada"/>
              <a:ea typeface="Mada"/>
              <a:cs typeface="Mada"/>
              <a:sym typeface="Mada"/>
            </a:endParaRPr>
          </a:p>
        </p:txBody>
      </p:sp>
      <p:sp>
        <p:nvSpPr>
          <p:cNvPr id="522" name="Google Shape;522;p23"/>
          <p:cNvSpPr txBox="1"/>
          <p:nvPr/>
        </p:nvSpPr>
        <p:spPr>
          <a:xfrm>
            <a:off x="4258066" y="10368580"/>
            <a:ext cx="6531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Controller </a:t>
            </a:r>
            <a:endParaRPr b="1" sz="800">
              <a:solidFill>
                <a:srgbClr val="666666"/>
              </a:solidFill>
              <a:latin typeface="Mada"/>
              <a:ea typeface="Mada"/>
              <a:cs typeface="Mada"/>
              <a:sym typeface="Mada"/>
            </a:endParaRPr>
          </a:p>
        </p:txBody>
      </p:sp>
      <p:sp>
        <p:nvSpPr>
          <p:cNvPr id="523" name="Google Shape;523;p23"/>
          <p:cNvSpPr txBox="1"/>
          <p:nvPr/>
        </p:nvSpPr>
        <p:spPr>
          <a:xfrm>
            <a:off x="5716015" y="7784260"/>
            <a:ext cx="6531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Controller </a:t>
            </a:r>
            <a:endParaRPr b="1" sz="800">
              <a:solidFill>
                <a:srgbClr val="666666"/>
              </a:solidFill>
              <a:latin typeface="Mada"/>
              <a:ea typeface="Mada"/>
              <a:cs typeface="Mada"/>
              <a:sym typeface="Mada"/>
            </a:endParaRPr>
          </a:p>
        </p:txBody>
      </p:sp>
      <p:sp>
        <p:nvSpPr>
          <p:cNvPr id="524" name="Google Shape;524;p23"/>
          <p:cNvSpPr txBox="1"/>
          <p:nvPr/>
        </p:nvSpPr>
        <p:spPr>
          <a:xfrm>
            <a:off x="2177745" y="10368582"/>
            <a:ext cx="6252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Reliever </a:t>
            </a:r>
            <a:endParaRPr b="1" sz="800">
              <a:solidFill>
                <a:srgbClr val="666666"/>
              </a:solidFill>
              <a:latin typeface="Mada"/>
              <a:ea typeface="Mada"/>
              <a:cs typeface="Mada"/>
              <a:sym typeface="Mada"/>
            </a:endParaRPr>
          </a:p>
        </p:txBody>
      </p:sp>
      <p:sp>
        <p:nvSpPr>
          <p:cNvPr id="525" name="Google Shape;525;p23"/>
          <p:cNvSpPr txBox="1"/>
          <p:nvPr/>
        </p:nvSpPr>
        <p:spPr>
          <a:xfrm>
            <a:off x="3534939" y="7773625"/>
            <a:ext cx="6252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Reliever </a:t>
            </a:r>
            <a:endParaRPr b="1" sz="800">
              <a:solidFill>
                <a:srgbClr val="666666"/>
              </a:solidFill>
              <a:latin typeface="Mada"/>
              <a:ea typeface="Mada"/>
              <a:cs typeface="Mada"/>
              <a:sym typeface="Mada"/>
            </a:endParaRPr>
          </a:p>
        </p:txBody>
      </p:sp>
      <p:sp>
        <p:nvSpPr>
          <p:cNvPr id="526" name="Google Shape;526;p23"/>
          <p:cNvSpPr txBox="1"/>
          <p:nvPr/>
        </p:nvSpPr>
        <p:spPr>
          <a:xfrm>
            <a:off x="4911175" y="10368575"/>
            <a:ext cx="5514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Reliever </a:t>
            </a:r>
            <a:endParaRPr b="1" sz="800">
              <a:solidFill>
                <a:srgbClr val="666666"/>
              </a:solidFill>
              <a:latin typeface="Mada"/>
              <a:ea typeface="Mada"/>
              <a:cs typeface="Mada"/>
              <a:sym typeface="Mada"/>
            </a:endParaRPr>
          </a:p>
        </p:txBody>
      </p:sp>
      <p:sp>
        <p:nvSpPr>
          <p:cNvPr id="527" name="Google Shape;527;p23"/>
          <p:cNvSpPr txBox="1"/>
          <p:nvPr/>
        </p:nvSpPr>
        <p:spPr>
          <a:xfrm>
            <a:off x="6401375" y="7773625"/>
            <a:ext cx="625200" cy="24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800">
                <a:solidFill>
                  <a:srgbClr val="666666"/>
                </a:solidFill>
                <a:latin typeface="Mada"/>
                <a:ea typeface="Mada"/>
                <a:cs typeface="Mada"/>
                <a:sym typeface="Mada"/>
              </a:rPr>
              <a:t>Reliever </a:t>
            </a:r>
            <a:endParaRPr b="1" sz="800">
              <a:solidFill>
                <a:srgbClr val="666666"/>
              </a:solidFill>
              <a:latin typeface="Mada"/>
              <a:ea typeface="Mada"/>
              <a:cs typeface="Mada"/>
              <a:sym typeface="Mada"/>
            </a:endParaRPr>
          </a:p>
        </p:txBody>
      </p:sp>
      <p:sp>
        <p:nvSpPr>
          <p:cNvPr id="528" name="Google Shape;528;p23"/>
          <p:cNvSpPr txBox="1"/>
          <p:nvPr/>
        </p:nvSpPr>
        <p:spPr>
          <a:xfrm>
            <a:off x="780975" y="8022775"/>
            <a:ext cx="811500" cy="78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As needed 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As needed short acting B</a:t>
            </a:r>
            <a:r>
              <a:rPr baseline="-25000" lang="ar" sz="700">
                <a:solidFill>
                  <a:srgbClr val="666666"/>
                </a:solidFill>
                <a:latin typeface="Mada"/>
                <a:ea typeface="Mada"/>
                <a:cs typeface="Mada"/>
                <a:sym typeface="Mada"/>
              </a:rPr>
              <a:t>2</a:t>
            </a:r>
            <a:r>
              <a:rPr lang="ar" sz="700">
                <a:solidFill>
                  <a:srgbClr val="666666"/>
                </a:solidFill>
                <a:latin typeface="Mada"/>
                <a:ea typeface="Mada"/>
                <a:cs typeface="Mada"/>
                <a:sym typeface="Mada"/>
              </a:rPr>
              <a:t> agonist</a:t>
            </a:r>
            <a:endParaRPr sz="700">
              <a:solidFill>
                <a:srgbClr val="666666"/>
              </a:solidFill>
              <a:latin typeface="Mada"/>
              <a:ea typeface="Mada"/>
              <a:cs typeface="Mada"/>
              <a:sym typeface="Mada"/>
            </a:endParaRPr>
          </a:p>
        </p:txBody>
      </p:sp>
      <p:sp>
        <p:nvSpPr>
          <p:cNvPr id="529" name="Google Shape;529;p23"/>
          <p:cNvSpPr txBox="1"/>
          <p:nvPr/>
        </p:nvSpPr>
        <p:spPr>
          <a:xfrm>
            <a:off x="2121044" y="9465550"/>
            <a:ext cx="811500" cy="78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As needed 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As needed short acting B</a:t>
            </a:r>
            <a:r>
              <a:rPr baseline="-25000" lang="ar" sz="700">
                <a:solidFill>
                  <a:srgbClr val="666666"/>
                </a:solidFill>
                <a:latin typeface="Mada"/>
                <a:ea typeface="Mada"/>
                <a:cs typeface="Mada"/>
                <a:sym typeface="Mada"/>
              </a:rPr>
              <a:t>2</a:t>
            </a:r>
            <a:r>
              <a:rPr lang="ar" sz="700">
                <a:solidFill>
                  <a:srgbClr val="666666"/>
                </a:solidFill>
                <a:latin typeface="Mada"/>
                <a:ea typeface="Mada"/>
                <a:cs typeface="Mada"/>
                <a:sym typeface="Mada"/>
              </a:rPr>
              <a:t> agonist</a:t>
            </a:r>
            <a:endParaRPr sz="700">
              <a:solidFill>
                <a:srgbClr val="666666"/>
              </a:solidFill>
              <a:latin typeface="Mada"/>
              <a:ea typeface="Mada"/>
              <a:cs typeface="Mada"/>
              <a:sym typeface="Mada"/>
            </a:endParaRPr>
          </a:p>
        </p:txBody>
      </p:sp>
      <p:sp>
        <p:nvSpPr>
          <p:cNvPr id="530" name="Google Shape;530;p23"/>
          <p:cNvSpPr txBox="1"/>
          <p:nvPr/>
        </p:nvSpPr>
        <p:spPr>
          <a:xfrm>
            <a:off x="3492207" y="8022771"/>
            <a:ext cx="811500" cy="78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As needed 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As needed short acting B</a:t>
            </a:r>
            <a:r>
              <a:rPr baseline="-25000" lang="ar" sz="700">
                <a:solidFill>
                  <a:srgbClr val="666666"/>
                </a:solidFill>
                <a:latin typeface="Mada"/>
                <a:ea typeface="Mada"/>
                <a:cs typeface="Mada"/>
                <a:sym typeface="Mada"/>
              </a:rPr>
              <a:t>2</a:t>
            </a:r>
            <a:r>
              <a:rPr lang="ar" sz="700">
                <a:solidFill>
                  <a:srgbClr val="666666"/>
                </a:solidFill>
                <a:latin typeface="Mada"/>
                <a:ea typeface="Mada"/>
                <a:cs typeface="Mada"/>
                <a:sym typeface="Mada"/>
              </a:rPr>
              <a:t> agonist</a:t>
            </a:r>
            <a:endParaRPr sz="700">
              <a:solidFill>
                <a:srgbClr val="666666"/>
              </a:solidFill>
              <a:latin typeface="Mada"/>
              <a:ea typeface="Mada"/>
              <a:cs typeface="Mada"/>
              <a:sym typeface="Mada"/>
            </a:endParaRPr>
          </a:p>
        </p:txBody>
      </p:sp>
      <p:sp>
        <p:nvSpPr>
          <p:cNvPr id="531" name="Google Shape;531;p23"/>
          <p:cNvSpPr txBox="1"/>
          <p:nvPr/>
        </p:nvSpPr>
        <p:spPr>
          <a:xfrm>
            <a:off x="6389732" y="8040358"/>
            <a:ext cx="811500" cy="78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As needed 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As needed short acting B</a:t>
            </a:r>
            <a:r>
              <a:rPr baseline="-25000" lang="ar" sz="700">
                <a:solidFill>
                  <a:srgbClr val="666666"/>
                </a:solidFill>
                <a:latin typeface="Mada"/>
                <a:ea typeface="Mada"/>
                <a:cs typeface="Mada"/>
                <a:sym typeface="Mada"/>
              </a:rPr>
              <a:t>2</a:t>
            </a:r>
            <a:r>
              <a:rPr lang="ar" sz="700">
                <a:solidFill>
                  <a:srgbClr val="666666"/>
                </a:solidFill>
                <a:latin typeface="Mada"/>
                <a:ea typeface="Mada"/>
                <a:cs typeface="Mada"/>
                <a:sym typeface="Mada"/>
              </a:rPr>
              <a:t> agonist</a:t>
            </a:r>
            <a:endParaRPr sz="700">
              <a:solidFill>
                <a:srgbClr val="666666"/>
              </a:solidFill>
              <a:latin typeface="Mada"/>
              <a:ea typeface="Mada"/>
              <a:cs typeface="Mada"/>
              <a:sym typeface="Mada"/>
            </a:endParaRPr>
          </a:p>
        </p:txBody>
      </p:sp>
      <p:sp>
        <p:nvSpPr>
          <p:cNvPr id="532" name="Google Shape;532;p23"/>
          <p:cNvSpPr txBox="1"/>
          <p:nvPr/>
        </p:nvSpPr>
        <p:spPr>
          <a:xfrm>
            <a:off x="4911182" y="9527809"/>
            <a:ext cx="811500" cy="78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As needed low dose ICS - formoterol</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As needed short acting B</a:t>
            </a:r>
            <a:r>
              <a:rPr baseline="-25000" lang="ar" sz="700">
                <a:solidFill>
                  <a:srgbClr val="666666"/>
                </a:solidFill>
                <a:latin typeface="Mada"/>
                <a:ea typeface="Mada"/>
                <a:cs typeface="Mada"/>
                <a:sym typeface="Mada"/>
              </a:rPr>
              <a:t>2</a:t>
            </a:r>
            <a:r>
              <a:rPr lang="ar" sz="700">
                <a:solidFill>
                  <a:srgbClr val="666666"/>
                </a:solidFill>
                <a:latin typeface="Mada"/>
                <a:ea typeface="Mada"/>
                <a:cs typeface="Mada"/>
                <a:sym typeface="Mada"/>
              </a:rPr>
              <a:t> agonist</a:t>
            </a:r>
            <a:endParaRPr sz="700">
              <a:solidFill>
                <a:srgbClr val="666666"/>
              </a:solidFill>
              <a:latin typeface="Mada"/>
              <a:ea typeface="Mada"/>
              <a:cs typeface="Mada"/>
              <a:sym typeface="Mada"/>
            </a:endParaRPr>
          </a:p>
        </p:txBody>
      </p:sp>
      <p:sp>
        <p:nvSpPr>
          <p:cNvPr id="533" name="Google Shape;533;p23"/>
          <p:cNvSpPr txBox="1"/>
          <p:nvPr/>
        </p:nvSpPr>
        <p:spPr>
          <a:xfrm>
            <a:off x="5239700" y="8040350"/>
            <a:ext cx="1200900" cy="87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700">
                <a:solidFill>
                  <a:srgbClr val="666666"/>
                </a:solidFill>
                <a:latin typeface="Mada"/>
                <a:ea typeface="Mada"/>
                <a:cs typeface="Mada"/>
                <a:sym typeface="Mada"/>
              </a:rPr>
              <a:t>High dose ICS - LABA refer for phenotypic assessment </a:t>
            </a:r>
            <a:r>
              <a:rPr b="1" lang="ar" sz="700" u="sng">
                <a:solidFill>
                  <a:srgbClr val="666666"/>
                </a:solidFill>
                <a:latin typeface="Mada"/>
                <a:ea typeface="Mada"/>
                <a:cs typeface="Mada"/>
                <a:sym typeface="Mada"/>
              </a:rPr>
              <a:t>+ </a:t>
            </a:r>
            <a:r>
              <a:rPr lang="ar" sz="700">
                <a:solidFill>
                  <a:srgbClr val="666666"/>
                </a:solidFill>
                <a:latin typeface="Mada"/>
                <a:ea typeface="Mada"/>
                <a:cs typeface="Mada"/>
                <a:sym typeface="Mada"/>
              </a:rPr>
              <a:t>add on therapy</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eg.Tiotropium AntiIGE Anti-IL5/5R Anti-IL4R</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Other options</a:t>
            </a:r>
            <a:endParaRPr sz="700">
              <a:solidFill>
                <a:srgbClr val="666666"/>
              </a:solidFill>
              <a:latin typeface="Mada"/>
              <a:ea typeface="Mada"/>
              <a:cs typeface="Mada"/>
              <a:sym typeface="Mada"/>
            </a:endParaRPr>
          </a:p>
          <a:p>
            <a:pPr indent="0" lvl="0" marL="0" marR="0" rtl="0" algn="l">
              <a:spcBef>
                <a:spcPts val="0"/>
              </a:spcBef>
              <a:spcAft>
                <a:spcPts val="0"/>
              </a:spcAft>
              <a:buNone/>
            </a:pPr>
            <a:r>
              <a:rPr lang="ar" sz="700">
                <a:solidFill>
                  <a:srgbClr val="666666"/>
                </a:solidFill>
                <a:latin typeface="Mada"/>
                <a:ea typeface="Mada"/>
                <a:cs typeface="Mada"/>
                <a:sym typeface="Mada"/>
              </a:rPr>
              <a:t>Add low dose OCS but consider side effects</a:t>
            </a:r>
            <a:endParaRPr sz="700">
              <a:solidFill>
                <a:srgbClr val="666666"/>
              </a:solidFill>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4"/>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Q1:A | Q2:D | Q3:C | Q4:A | Q5:C</a:t>
            </a:r>
            <a:endParaRPr sz="1200">
              <a:solidFill>
                <a:srgbClr val="FFFFFF"/>
              </a:solidFill>
              <a:latin typeface="Cabin"/>
              <a:ea typeface="Cabin"/>
              <a:cs typeface="Cabin"/>
              <a:sym typeface="Cabin"/>
            </a:endParaRPr>
          </a:p>
        </p:txBody>
      </p:sp>
      <p:sp>
        <p:nvSpPr>
          <p:cNvPr id="539" name="Google Shape;539;p24"/>
          <p:cNvSpPr txBox="1"/>
          <p:nvPr/>
        </p:nvSpPr>
        <p:spPr>
          <a:xfrm>
            <a:off x="251675" y="1001396"/>
            <a:ext cx="6846300" cy="86892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ar" sz="1000">
                <a:solidFill>
                  <a:srgbClr val="1874CD"/>
                </a:solidFill>
                <a:latin typeface="Mada"/>
                <a:ea typeface="Mada"/>
                <a:cs typeface="Mada"/>
                <a:sym typeface="Mada"/>
              </a:rPr>
              <a:t>Q1: A 27-year-old woman with a history of persistent asthma presents to the Emergency Department with complaints of agitation, muscle tremors and a "racing heart". During her history, she mentions having recently increased the number of asthma medications being taken, as well as the frequency of use of her rescue inhaler. Which of the following is most likely responsible for her current symptoms?</a:t>
            </a:r>
            <a:endParaRPr b="1" sz="1000">
              <a:solidFill>
                <a:srgbClr val="1874CD"/>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t/>
            </a:r>
            <a:endParaRPr b="1" sz="10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A-  Albuterol</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B-  ipratropium</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C-  Montelukast</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latin typeface="Mada"/>
                <a:ea typeface="Mada"/>
                <a:cs typeface="Mada"/>
                <a:sym typeface="Mada"/>
              </a:rPr>
              <a:t>D- Omalizumab </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1874CD"/>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rgbClr val="1874CD"/>
                </a:solidFill>
                <a:latin typeface="Mada"/>
                <a:ea typeface="Mada"/>
                <a:cs typeface="Mada"/>
                <a:sym typeface="Mada"/>
              </a:rPr>
              <a:t>Q2: 25-year-old woman is admitted to accident and emergency with a severe exacerbation of asthma. On examination, her respiratory rate is 30, oxygen saturations are 95 per cent on 15 L O2 and temperature is 37.2°C. As you feel the peripheral pulse, the volume falls as the patient inspires. Which of the following explains this clinical sign ?</a:t>
            </a:r>
            <a:endParaRPr b="1" sz="1000">
              <a:solidFill>
                <a:srgbClr val="1874CD"/>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t/>
            </a:r>
            <a:endParaRPr b="1" sz="1000">
              <a:solidFill>
                <a:srgbClr val="1874CD"/>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A-  Increased left atrial filling pressures on inspiration</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B-  Decreased right ventricular filling pressures on inspiration</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C- Peripheral vasodilation</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1000">
                <a:latin typeface="Mada"/>
                <a:ea typeface="Mada"/>
                <a:cs typeface="Mada"/>
                <a:sym typeface="Mada"/>
              </a:rPr>
              <a:t>D- Decreased left atrial filling pressures on inspiration</a:t>
            </a:r>
            <a:endParaRPr sz="1000">
              <a:latin typeface="Mada"/>
              <a:ea typeface="Mada"/>
              <a:cs typeface="Mada"/>
              <a:sym typeface="Mada"/>
            </a:endParaRPr>
          </a:p>
          <a:p>
            <a:pPr indent="0" lvl="0" marL="0" rtl="0" algn="just">
              <a:spcBef>
                <a:spcPts val="0"/>
              </a:spcBef>
              <a:spcAft>
                <a:spcPts val="0"/>
              </a:spcAft>
              <a:buClr>
                <a:schemeClr val="dk1"/>
              </a:buClr>
              <a:buSzPts val="1100"/>
              <a:buFont typeface="Arial"/>
              <a:buNone/>
            </a:pPr>
            <a:r>
              <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000">
                <a:solidFill>
                  <a:srgbClr val="3C78D8"/>
                </a:solidFill>
                <a:latin typeface="Mada"/>
                <a:ea typeface="Mada"/>
                <a:cs typeface="Mada"/>
                <a:sym typeface="Mada"/>
              </a:rPr>
              <a:t>Q3: A 25-year-old woman who works in an office complains of shortness of breath during the recovery period from her usual aerobic exercise routine. She had a history of asthma as a child, but it went into remission when she was in junior high school. What single test would be the best to order to easily confirm that she is now having a return of her asthma?</a:t>
            </a:r>
            <a:endParaRPr b="1" sz="1000">
              <a:solidFill>
                <a:srgbClr val="3C78D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000">
              <a:solidFill>
                <a:srgbClr val="3C78D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A-Blood eosinophils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Measurement of forced vital capacity before and after bronchodilator</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C-Measurement  of  the  forced  expiratory  volume  in  the  first  second (FEV1) before and after bronchodilator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D-Testing for airway hyperresponsiveness with inhalation of cold air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E-Measurement of the diffusion capacity for carbon monoxide</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000">
                <a:solidFill>
                  <a:srgbClr val="1874CD"/>
                </a:solidFill>
                <a:latin typeface="Mada"/>
                <a:ea typeface="Mada"/>
                <a:cs typeface="Mada"/>
                <a:sym typeface="Mada"/>
              </a:rPr>
              <a:t>Q4:  A 25-year-old woman whose asthma is in good control comes to your office indicating that she and her husband are trying to have a child. Her only treatment has been inhaled albuterol on an as-needed basis, and she uses about four inhalers (each contains 200 pufs of medication) a year. What  is  the  single  statement  most  likely  to  be  true  about  her  asthma treatment?</a:t>
            </a:r>
            <a:endParaRPr sz="10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There is no need to change her treatment while she is tryi ceive or becomes pregnant.</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She should stop the albuterol inhaler and simply "suffer through" any asthma events.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She should continue the albuterol inhaler and start an inhaled corticosteroid.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She should consult an asthma specialist now before she attempts to become pregnant.</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 She should begin to use her albuterol inhaler on a regularly scheduled basis, two puffs four times a day. to con-</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000">
                <a:solidFill>
                  <a:srgbClr val="1874CD"/>
                </a:solidFill>
                <a:latin typeface="Mada"/>
                <a:ea typeface="Mada"/>
                <a:cs typeface="Mada"/>
                <a:sym typeface="Mada"/>
              </a:rPr>
              <a:t>Q5: A 24-year-old G2P1 woman whom you observe for asthma comes in at 14 weeks' gestation. She has had increasing problems with her asthma, needing a rescue inhaler two or three times a day, and has had nocturnal awakening. She denies chest pain, recent upper respiratory infection, gastroesophageal reflux, or new exposures. What is the most likely cause of her asthma exacerbation?</a:t>
            </a:r>
            <a:endParaRPr b="1" sz="10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000">
              <a:solidFill>
                <a:srgbClr val="1874CD"/>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A- The normal effects of pregnancy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B- The increased workload and oxygen consumption associated with pregnancy</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C- She has discontinued her steroid inhaler and controller medication because of concern about the drug's effect on the fetus.</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D- She has decreased her exercise. </a:t>
            </a:r>
            <a:endParaRPr sz="10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chemeClr val="dk1"/>
                </a:solidFill>
                <a:latin typeface="Mada"/>
                <a:ea typeface="Mada"/>
                <a:cs typeface="Mada"/>
                <a:sym typeface="Mada"/>
              </a:rPr>
              <a:t>E- The stress of work, pregnancy, and sleep deprivation </a:t>
            </a:r>
            <a:endParaRPr sz="1000">
              <a:latin typeface="Mada"/>
              <a:ea typeface="Mada"/>
              <a:cs typeface="Mada"/>
              <a:sym typeface="Mada"/>
            </a:endParaRPr>
          </a:p>
        </p:txBody>
      </p:sp>
      <p:grpSp>
        <p:nvGrpSpPr>
          <p:cNvPr id="540" name="Google Shape;540;p24"/>
          <p:cNvGrpSpPr/>
          <p:nvPr/>
        </p:nvGrpSpPr>
        <p:grpSpPr>
          <a:xfrm>
            <a:off x="5686775" y="10392850"/>
            <a:ext cx="1411200" cy="209400"/>
            <a:chOff x="5686775" y="10392850"/>
            <a:chExt cx="1411200" cy="209400"/>
          </a:xfrm>
        </p:grpSpPr>
        <p:sp>
          <p:nvSpPr>
            <p:cNvPr id="541" name="Google Shape;541;p24">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542" name="Google Shape;542;p24"/>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3" name="Google Shape;543;p24"/>
            <p:cNvPicPr preferRelativeResize="0"/>
            <p:nvPr/>
          </p:nvPicPr>
          <p:blipFill>
            <a:blip r:embed="rId4">
              <a:alphaModFix/>
            </a:blip>
            <a:stretch>
              <a:fillRect/>
            </a:stretch>
          </p:blipFill>
          <p:spPr>
            <a:xfrm>
              <a:off x="5755003" y="10430983"/>
              <a:ext cx="108516" cy="13312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grpSp>
        <p:nvGrpSpPr>
          <p:cNvPr id="548" name="Google Shape;548;p25"/>
          <p:cNvGrpSpPr/>
          <p:nvPr/>
        </p:nvGrpSpPr>
        <p:grpSpPr>
          <a:xfrm>
            <a:off x="-1767602" y="-1291949"/>
            <a:ext cx="10641954" cy="8822290"/>
            <a:chOff x="-1774523" y="-1292725"/>
            <a:chExt cx="10683620" cy="8827587"/>
          </a:xfrm>
        </p:grpSpPr>
        <p:sp>
          <p:nvSpPr>
            <p:cNvPr id="549" name="Google Shape;549;p25"/>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550" name="Google Shape;550;p25"/>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551" name="Google Shape;551;p25"/>
            <p:cNvGrpSpPr/>
            <p:nvPr/>
          </p:nvGrpSpPr>
          <p:grpSpPr>
            <a:xfrm>
              <a:off x="6233909" y="4499366"/>
              <a:ext cx="294716" cy="273655"/>
              <a:chOff x="4786297" y="2980907"/>
              <a:chExt cx="189564" cy="189564"/>
            </a:xfrm>
          </p:grpSpPr>
          <p:sp>
            <p:nvSpPr>
              <p:cNvPr id="552" name="Google Shape;552;p25"/>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3" name="Google Shape;553;p25"/>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4" name="Google Shape;554;p25"/>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55" name="Google Shape;555;p25"/>
            <p:cNvGrpSpPr/>
            <p:nvPr/>
          </p:nvGrpSpPr>
          <p:grpSpPr>
            <a:xfrm>
              <a:off x="6730897" y="2553643"/>
              <a:ext cx="323310" cy="273663"/>
              <a:chOff x="5099945" y="1562040"/>
              <a:chExt cx="215986" cy="196894"/>
            </a:xfrm>
          </p:grpSpPr>
          <p:sp>
            <p:nvSpPr>
              <p:cNvPr id="556" name="Google Shape;556;p25"/>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7" name="Google Shape;557;p25"/>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58" name="Google Shape;558;p25"/>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59" name="Google Shape;559;p25"/>
            <p:cNvGrpSpPr/>
            <p:nvPr/>
          </p:nvGrpSpPr>
          <p:grpSpPr>
            <a:xfrm>
              <a:off x="5510564" y="5207134"/>
              <a:ext cx="460558" cy="192901"/>
              <a:chOff x="5427392" y="3652956"/>
              <a:chExt cx="296236" cy="133625"/>
            </a:xfrm>
          </p:grpSpPr>
          <p:sp>
            <p:nvSpPr>
              <p:cNvPr id="560" name="Google Shape;560;p25"/>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1" name="Google Shape;561;p25"/>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2" name="Google Shape;562;p25"/>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63" name="Google Shape;563;p25"/>
            <p:cNvGrpSpPr/>
            <p:nvPr/>
          </p:nvGrpSpPr>
          <p:grpSpPr>
            <a:xfrm>
              <a:off x="7200498" y="2639841"/>
              <a:ext cx="271715" cy="241528"/>
              <a:chOff x="7456777" y="1936895"/>
              <a:chExt cx="174770" cy="167309"/>
            </a:xfrm>
          </p:grpSpPr>
          <p:sp>
            <p:nvSpPr>
              <p:cNvPr id="564" name="Google Shape;564;p25"/>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5" name="Google Shape;565;p25"/>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6" name="Google Shape;566;p25"/>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67" name="Google Shape;567;p25"/>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68" name="Google Shape;568;p25"/>
            <p:cNvGrpSpPr/>
            <p:nvPr/>
          </p:nvGrpSpPr>
          <p:grpSpPr>
            <a:xfrm>
              <a:off x="6187636" y="5036716"/>
              <a:ext cx="265989" cy="241390"/>
              <a:chOff x="3923092" y="3421606"/>
              <a:chExt cx="171087" cy="167214"/>
            </a:xfrm>
          </p:grpSpPr>
          <p:sp>
            <p:nvSpPr>
              <p:cNvPr id="569" name="Google Shape;569;p25"/>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0" name="Google Shape;570;p25"/>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1" name="Google Shape;571;p25"/>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2" name="Google Shape;572;p25"/>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73" name="Google Shape;573;p25"/>
            <p:cNvGrpSpPr/>
            <p:nvPr/>
          </p:nvGrpSpPr>
          <p:grpSpPr>
            <a:xfrm>
              <a:off x="5801382" y="4601754"/>
              <a:ext cx="120088" cy="295337"/>
              <a:chOff x="6689991" y="3974566"/>
              <a:chExt cx="77242" cy="204583"/>
            </a:xfrm>
          </p:grpSpPr>
          <p:sp>
            <p:nvSpPr>
              <p:cNvPr id="574" name="Google Shape;574;p25"/>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5" name="Google Shape;575;p25"/>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6" name="Google Shape;576;p25"/>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77" name="Google Shape;577;p25"/>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78" name="Google Shape;578;p25"/>
            <p:cNvGrpSpPr/>
            <p:nvPr/>
          </p:nvGrpSpPr>
          <p:grpSpPr>
            <a:xfrm>
              <a:off x="5193184" y="5104648"/>
              <a:ext cx="120038" cy="295379"/>
              <a:chOff x="4308549" y="4159596"/>
              <a:chExt cx="77210" cy="204613"/>
            </a:xfrm>
          </p:grpSpPr>
          <p:sp>
            <p:nvSpPr>
              <p:cNvPr id="579" name="Google Shape;579;p25"/>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0" name="Google Shape;580;p25"/>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1" name="Google Shape;581;p25"/>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2" name="Google Shape;582;p25"/>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83" name="Google Shape;583;p25"/>
            <p:cNvGrpSpPr/>
            <p:nvPr/>
          </p:nvGrpSpPr>
          <p:grpSpPr>
            <a:xfrm>
              <a:off x="6630902" y="3487361"/>
              <a:ext cx="265720" cy="232428"/>
              <a:chOff x="4366946" y="1834186"/>
              <a:chExt cx="177537" cy="173778"/>
            </a:xfrm>
          </p:grpSpPr>
          <p:sp>
            <p:nvSpPr>
              <p:cNvPr id="584" name="Google Shape;584;p25"/>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5" name="Google Shape;585;p25"/>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6" name="Google Shape;586;p25"/>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87" name="Google Shape;587;p25"/>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88" name="Google Shape;588;p25"/>
            <p:cNvGrpSpPr/>
            <p:nvPr/>
          </p:nvGrpSpPr>
          <p:grpSpPr>
            <a:xfrm>
              <a:off x="6693933" y="4917802"/>
              <a:ext cx="271715" cy="241530"/>
              <a:chOff x="7373945" y="2491538"/>
              <a:chExt cx="174770" cy="167311"/>
            </a:xfrm>
          </p:grpSpPr>
          <p:sp>
            <p:nvSpPr>
              <p:cNvPr id="589" name="Google Shape;589;p25"/>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0" name="Google Shape;590;p25"/>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1" name="Google Shape;591;p25"/>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2" name="Google Shape;592;p25"/>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93" name="Google Shape;593;p25"/>
            <p:cNvGrpSpPr/>
            <p:nvPr/>
          </p:nvGrpSpPr>
          <p:grpSpPr>
            <a:xfrm>
              <a:off x="7109737" y="3130115"/>
              <a:ext cx="120088" cy="295337"/>
              <a:chOff x="7089311" y="1211098"/>
              <a:chExt cx="77242" cy="204583"/>
            </a:xfrm>
          </p:grpSpPr>
          <p:sp>
            <p:nvSpPr>
              <p:cNvPr id="594" name="Google Shape;594;p25"/>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5" name="Google Shape;595;p25"/>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6" name="Google Shape;596;p25"/>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597" name="Google Shape;597;p25"/>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598" name="Google Shape;598;p25"/>
            <p:cNvGrpSpPr/>
            <p:nvPr/>
          </p:nvGrpSpPr>
          <p:grpSpPr>
            <a:xfrm>
              <a:off x="6390144" y="3813442"/>
              <a:ext cx="1082091" cy="1072938"/>
              <a:chOff x="4332233" y="3324392"/>
              <a:chExt cx="1191206" cy="1180090"/>
            </a:xfrm>
          </p:grpSpPr>
          <p:sp>
            <p:nvSpPr>
              <p:cNvPr id="599" name="Google Shape;599;p25"/>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0" name="Google Shape;600;p25"/>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1" name="Google Shape;601;p25"/>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2" name="Google Shape;602;p25"/>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3" name="Google Shape;603;p25"/>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4" name="Google Shape;604;p25"/>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5" name="Google Shape;605;p25"/>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6" name="Google Shape;606;p25"/>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7" name="Google Shape;607;p25"/>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8" name="Google Shape;608;p25"/>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09" name="Google Shape;609;p25"/>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0" name="Google Shape;610;p25"/>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1" name="Google Shape;611;p25"/>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2" name="Google Shape;612;p25"/>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3" name="Google Shape;613;p25"/>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4" name="Google Shape;614;p25"/>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5" name="Google Shape;615;p25"/>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6" name="Google Shape;616;p25"/>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7" name="Google Shape;617;p25"/>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8" name="Google Shape;618;p25"/>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19" name="Google Shape;619;p25"/>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20" name="Google Shape;620;p25"/>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21" name="Google Shape;621;p25"/>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622" name="Google Shape;622;p25"/>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23" name="Google Shape;623;p25"/>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24" name="Google Shape;624;p25"/>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625" name="Google Shape;625;p25"/>
            <p:cNvGrpSpPr/>
            <p:nvPr/>
          </p:nvGrpSpPr>
          <p:grpSpPr>
            <a:xfrm>
              <a:off x="7002589" y="3756903"/>
              <a:ext cx="460558" cy="192901"/>
              <a:chOff x="5427392" y="3652956"/>
              <a:chExt cx="296236" cy="133625"/>
            </a:xfrm>
          </p:grpSpPr>
          <p:sp>
            <p:nvSpPr>
              <p:cNvPr id="626" name="Google Shape;626;p25"/>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27" name="Google Shape;627;p25"/>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628" name="Google Shape;628;p25"/>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sp>
        <p:nvSpPr>
          <p:cNvPr id="629" name="Google Shape;629;p25"/>
          <p:cNvSpPr txBox="1"/>
          <p:nvPr/>
        </p:nvSpPr>
        <p:spPr>
          <a:xfrm>
            <a:off x="1984104" y="454113"/>
            <a:ext cx="4140000" cy="10281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6000">
                <a:solidFill>
                  <a:schemeClr val="accent1"/>
                </a:solidFill>
                <a:latin typeface="Mada"/>
                <a:ea typeface="Mada"/>
                <a:cs typeface="Mada"/>
                <a:sym typeface="Mada"/>
              </a:rPr>
              <a:t>THANKS!!</a:t>
            </a:r>
            <a:endParaRPr b="1" sz="6000">
              <a:solidFill>
                <a:schemeClr val="accent1"/>
              </a:solidFill>
              <a:latin typeface="Mada"/>
              <a:ea typeface="Mada"/>
              <a:cs typeface="Mada"/>
              <a:sym typeface="Mada"/>
            </a:endParaRPr>
          </a:p>
        </p:txBody>
      </p:sp>
      <p:grpSp>
        <p:nvGrpSpPr>
          <p:cNvPr id="630" name="Google Shape;630;p25"/>
          <p:cNvGrpSpPr/>
          <p:nvPr/>
        </p:nvGrpSpPr>
        <p:grpSpPr>
          <a:xfrm>
            <a:off x="795934" y="1326229"/>
            <a:ext cx="6516287" cy="3890380"/>
            <a:chOff x="799050" y="1361463"/>
            <a:chExt cx="6541800" cy="3892716"/>
          </a:xfrm>
        </p:grpSpPr>
        <p:sp>
          <p:nvSpPr>
            <p:cNvPr id="631" name="Google Shape;631;p25"/>
            <p:cNvSpPr txBox="1"/>
            <p:nvPr/>
          </p:nvSpPr>
          <p:spPr>
            <a:xfrm>
              <a:off x="799050" y="1361463"/>
              <a:ext cx="6541800" cy="102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632" name="Google Shape;632;p25"/>
            <p:cNvSpPr txBox="1"/>
            <p:nvPr/>
          </p:nvSpPr>
          <p:spPr>
            <a:xfrm>
              <a:off x="2266950" y="1888828"/>
              <a:ext cx="3026100" cy="911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Rahaf Alshebri</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Razan Alrabah</a:t>
              </a:r>
              <a:endParaRPr sz="1800">
                <a:latin typeface="Mada"/>
                <a:ea typeface="Mada"/>
                <a:cs typeface="Mada"/>
                <a:sym typeface="Mada"/>
              </a:endParaRPr>
            </a:p>
          </p:txBody>
        </p:sp>
        <p:sp>
          <p:nvSpPr>
            <p:cNvPr id="633" name="Google Shape;633;p25"/>
            <p:cNvSpPr txBox="1"/>
            <p:nvPr/>
          </p:nvSpPr>
          <p:spPr>
            <a:xfrm>
              <a:off x="1518900" y="2610500"/>
              <a:ext cx="5102100" cy="6396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Quiz and summary maker:</a:t>
              </a:r>
              <a:endParaRPr sz="3000">
                <a:latin typeface="Pacifico"/>
                <a:ea typeface="Pacifico"/>
                <a:cs typeface="Pacifico"/>
                <a:sym typeface="Pacifico"/>
              </a:endParaRPr>
            </a:p>
          </p:txBody>
        </p:sp>
        <p:sp>
          <p:nvSpPr>
            <p:cNvPr id="634" name="Google Shape;634;p25"/>
            <p:cNvSpPr txBox="1"/>
            <p:nvPr/>
          </p:nvSpPr>
          <p:spPr>
            <a:xfrm>
              <a:off x="2266950" y="3115961"/>
              <a:ext cx="3026100" cy="721800"/>
            </a:xfrm>
            <a:prstGeom prst="rect">
              <a:avLst/>
            </a:prstGeom>
            <a:noFill/>
            <a:ln>
              <a:noFill/>
            </a:ln>
          </p:spPr>
          <p:txBody>
            <a:bodyPr anchorCtr="0" anchor="ctr"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Sarah Alarifi </a:t>
              </a:r>
              <a:endParaRPr sz="1800">
                <a:latin typeface="Mada"/>
                <a:ea typeface="Mada"/>
                <a:cs typeface="Mada"/>
                <a:sym typeface="Mada"/>
              </a:endParaRPr>
            </a:p>
          </p:txBody>
        </p:sp>
        <p:sp>
          <p:nvSpPr>
            <p:cNvPr id="635" name="Google Shape;635;p25"/>
            <p:cNvSpPr txBox="1"/>
            <p:nvPr/>
          </p:nvSpPr>
          <p:spPr>
            <a:xfrm>
              <a:off x="1518900" y="3837663"/>
              <a:ext cx="5102100" cy="6396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3000">
                  <a:latin typeface="Pacifico"/>
                  <a:ea typeface="Pacifico"/>
                  <a:cs typeface="Pacifico"/>
                  <a:sym typeface="Pacifico"/>
                </a:rPr>
                <a:t>Note taker:</a:t>
              </a:r>
              <a:endParaRPr sz="3000">
                <a:latin typeface="Pacifico"/>
                <a:ea typeface="Pacifico"/>
                <a:cs typeface="Pacifico"/>
                <a:sym typeface="Pacifico"/>
              </a:endParaRPr>
            </a:p>
          </p:txBody>
        </p:sp>
        <p:sp>
          <p:nvSpPr>
            <p:cNvPr id="636" name="Google Shape;636;p25"/>
            <p:cNvSpPr txBox="1"/>
            <p:nvPr/>
          </p:nvSpPr>
          <p:spPr>
            <a:xfrm>
              <a:off x="2266950" y="4343078"/>
              <a:ext cx="3026100" cy="911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Leen Almazroa</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p:txBody>
        </p:sp>
      </p:grpSp>
      <p:grpSp>
        <p:nvGrpSpPr>
          <p:cNvPr id="637" name="Google Shape;637;p25"/>
          <p:cNvGrpSpPr/>
          <p:nvPr/>
        </p:nvGrpSpPr>
        <p:grpSpPr>
          <a:xfrm>
            <a:off x="-1679310" y="5750031"/>
            <a:ext cx="10343669" cy="4602603"/>
            <a:chOff x="-1557559" y="5606217"/>
            <a:chExt cx="10384167" cy="4605366"/>
          </a:xfrm>
        </p:grpSpPr>
        <p:sp>
          <p:nvSpPr>
            <p:cNvPr id="638" name="Google Shape;638;p25"/>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39" name="Google Shape;639;p25"/>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40" name="Google Shape;640;p25"/>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641" name="Google Shape;641;p25"/>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642" name="Google Shape;642;p25"/>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Ibrahim AlAsous</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643" name="Google Shape;643;p25"/>
            <p:cNvGrpSpPr/>
            <p:nvPr/>
          </p:nvGrpSpPr>
          <p:grpSpPr>
            <a:xfrm>
              <a:off x="1656025" y="8761125"/>
              <a:ext cx="4020900" cy="998700"/>
              <a:chOff x="1656025" y="8761125"/>
              <a:chExt cx="4020900" cy="998700"/>
            </a:xfrm>
          </p:grpSpPr>
          <p:sp>
            <p:nvSpPr>
              <p:cNvPr id="644" name="Google Shape;644;p25"/>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645" name="Google Shape;645;p25">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646" name="Google Shape;646;p25"/>
          <p:cNvGrpSpPr/>
          <p:nvPr/>
        </p:nvGrpSpPr>
        <p:grpSpPr>
          <a:xfrm>
            <a:off x="258081" y="3971276"/>
            <a:ext cx="1131856" cy="1357967"/>
            <a:chOff x="876055" y="2338940"/>
            <a:chExt cx="862498" cy="998652"/>
          </a:xfrm>
        </p:grpSpPr>
        <p:grpSp>
          <p:nvGrpSpPr>
            <p:cNvPr id="647" name="Google Shape;647;p25"/>
            <p:cNvGrpSpPr/>
            <p:nvPr/>
          </p:nvGrpSpPr>
          <p:grpSpPr>
            <a:xfrm>
              <a:off x="876055" y="2338940"/>
              <a:ext cx="431131" cy="998652"/>
              <a:chOff x="6094678" y="3600952"/>
              <a:chExt cx="431131" cy="998652"/>
            </a:xfrm>
          </p:grpSpPr>
          <p:sp>
            <p:nvSpPr>
              <p:cNvPr id="648" name="Google Shape;648;p25"/>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5"/>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5"/>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5"/>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5"/>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5"/>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5"/>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5"/>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5"/>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5"/>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5"/>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5"/>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5"/>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5"/>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5"/>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5"/>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5"/>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25"/>
            <p:cNvGrpSpPr/>
            <p:nvPr/>
          </p:nvGrpSpPr>
          <p:grpSpPr>
            <a:xfrm>
              <a:off x="1396606" y="2521080"/>
              <a:ext cx="341947" cy="634395"/>
              <a:chOff x="5257252" y="2296731"/>
              <a:chExt cx="543549" cy="1048934"/>
            </a:xfrm>
          </p:grpSpPr>
          <p:sp>
            <p:nvSpPr>
              <p:cNvPr id="666" name="Google Shape;666;p25"/>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5"/>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5"/>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5"/>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5"/>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5"/>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5"/>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5"/>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5"/>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5"/>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5"/>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5"/>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5"/>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5"/>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5"/>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5"/>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5"/>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5"/>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5"/>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5"/>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5"/>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5"/>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5"/>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5"/>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5"/>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5"/>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5"/>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5"/>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5"/>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5"/>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5"/>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5"/>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5"/>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5"/>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5"/>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5"/>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5"/>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5"/>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5"/>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5"/>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5"/>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5"/>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5"/>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5"/>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5"/>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5"/>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5"/>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5"/>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5"/>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5"/>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5"/>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5"/>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5"/>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5"/>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5"/>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5"/>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5"/>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5"/>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5"/>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5"/>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5"/>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5"/>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5"/>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60" name="Google Shape;60;p1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1" name="Google Shape;61;p10"/>
          <p:cNvSpPr txBox="1"/>
          <p:nvPr/>
        </p:nvSpPr>
        <p:spPr>
          <a:xfrm>
            <a:off x="247500" y="904850"/>
            <a:ext cx="4014600" cy="286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Anatomy of the lungs</a:t>
            </a:r>
            <a:endParaRPr b="1" sz="2200">
              <a:highlight>
                <a:schemeClr val="accent4"/>
              </a:highlight>
              <a:latin typeface="Mada"/>
              <a:ea typeface="Mada"/>
              <a:cs typeface="Mada"/>
              <a:sym typeface="Mada"/>
            </a:endParaRPr>
          </a:p>
        </p:txBody>
      </p:sp>
      <p:pic>
        <p:nvPicPr>
          <p:cNvPr id="62" name="Google Shape;62;p10"/>
          <p:cNvPicPr preferRelativeResize="0"/>
          <p:nvPr/>
        </p:nvPicPr>
        <p:blipFill>
          <a:blip r:embed="rId3">
            <a:alphaModFix/>
          </a:blip>
          <a:stretch>
            <a:fillRect/>
          </a:stretch>
        </p:blipFill>
        <p:spPr>
          <a:xfrm>
            <a:off x="5332800" y="1415275"/>
            <a:ext cx="1990150" cy="1793099"/>
          </a:xfrm>
          <a:prstGeom prst="rect">
            <a:avLst/>
          </a:prstGeom>
          <a:noFill/>
          <a:ln>
            <a:noFill/>
          </a:ln>
        </p:spPr>
      </p:pic>
      <p:pic>
        <p:nvPicPr>
          <p:cNvPr id="63" name="Google Shape;63;p10"/>
          <p:cNvPicPr preferRelativeResize="0"/>
          <p:nvPr/>
        </p:nvPicPr>
        <p:blipFill>
          <a:blip r:embed="rId4">
            <a:alphaModFix/>
          </a:blip>
          <a:stretch>
            <a:fillRect/>
          </a:stretch>
        </p:blipFill>
        <p:spPr>
          <a:xfrm>
            <a:off x="5332800" y="3192476"/>
            <a:ext cx="2000226" cy="1579500"/>
          </a:xfrm>
          <a:prstGeom prst="rect">
            <a:avLst/>
          </a:prstGeom>
          <a:noFill/>
          <a:ln>
            <a:noFill/>
          </a:ln>
        </p:spPr>
      </p:pic>
      <p:graphicFrame>
        <p:nvGraphicFramePr>
          <p:cNvPr id="64" name="Google Shape;64;p10"/>
          <p:cNvGraphicFramePr/>
          <p:nvPr/>
        </p:nvGraphicFramePr>
        <p:xfrm>
          <a:off x="247501" y="1415269"/>
          <a:ext cx="3000000" cy="3000000"/>
        </p:xfrm>
        <a:graphic>
          <a:graphicData uri="http://schemas.openxmlformats.org/drawingml/2006/table">
            <a:tbl>
              <a:tblPr>
                <a:noFill/>
                <a:tableStyleId>{745E0386-6EF1-487E-9488-629F0B73CE70}</a:tableStyleId>
              </a:tblPr>
              <a:tblGrid>
                <a:gridCol w="918575"/>
                <a:gridCol w="2091025"/>
                <a:gridCol w="1989900"/>
              </a:tblGrid>
              <a:tr h="100000">
                <a:tc>
                  <a:txBody>
                    <a:bodyPr/>
                    <a:lstStyle/>
                    <a:p>
                      <a:pPr indent="0" lvl="0" marL="0" rtl="0" algn="ctr">
                        <a:spcBef>
                          <a:spcPts val="0"/>
                        </a:spcBef>
                        <a:spcAft>
                          <a:spcPts val="0"/>
                        </a:spcAft>
                        <a:buNone/>
                      </a:pPr>
                      <a:r>
                        <a:t/>
                      </a:r>
                      <a:endParaRPr b="1" sz="1200">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Right lung</a:t>
                      </a:r>
                      <a:endParaRPr b="1" sz="1200">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solidFill>
                      <a:schemeClr val="accent2"/>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Left lung</a:t>
                      </a:r>
                      <a:endParaRPr b="1" sz="1200">
                        <a:solidFill>
                          <a:srgbClr val="FFFFFF"/>
                        </a:solidFill>
                        <a:latin typeface="Mada"/>
                        <a:ea typeface="Mada"/>
                        <a:cs typeface="Mada"/>
                        <a:sym typeface="Mada"/>
                      </a:endParaRPr>
                    </a:p>
                  </a:txBody>
                  <a:tcPr marT="91425" marB="91425" marR="91425" marL="91425" anchor="ctr">
                    <a:solidFill>
                      <a:schemeClr val="accent2"/>
                    </a:solidFill>
                  </a:tcPr>
                </a:tc>
              </a:tr>
              <a:tr h="402575">
                <a:tc>
                  <a:txBody>
                    <a:bodyPr/>
                    <a:lstStyle/>
                    <a:p>
                      <a:pPr indent="0" lvl="0" marL="0" rtl="0" algn="ctr">
                        <a:spcBef>
                          <a:spcPts val="0"/>
                        </a:spcBef>
                        <a:spcAft>
                          <a:spcPts val="0"/>
                        </a:spcAft>
                        <a:buNone/>
                      </a:pPr>
                      <a:r>
                        <a:rPr b="1" lang="ar" sz="1200">
                          <a:latin typeface="Mada"/>
                          <a:ea typeface="Mada"/>
                          <a:cs typeface="Mada"/>
                          <a:sym typeface="Mada"/>
                        </a:rPr>
                        <a:t>Fissures </a:t>
                      </a:r>
                      <a:endParaRPr b="1" sz="1200">
                        <a:latin typeface="Mada"/>
                        <a:ea typeface="Mada"/>
                        <a:cs typeface="Mada"/>
                        <a:sym typeface="Mada"/>
                      </a:endParaRPr>
                    </a:p>
                  </a:txBody>
                  <a:tcPr marT="91425" marB="91425" marR="91425" marL="91425" anchor="ctr">
                    <a:lnT cap="flat" cmpd="sng" w="9525">
                      <a:solidFill>
                        <a:srgbClr val="9E9E9E">
                          <a:alpha val="0"/>
                        </a:srgbClr>
                      </a:solidFill>
                      <a:prstDash val="solid"/>
                      <a:round/>
                      <a:headEnd len="sm" w="sm" type="none"/>
                      <a:tailEnd len="sm" w="sm" type="none"/>
                    </a:lnT>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fissures ( horizontal and oblique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One</a:t>
                      </a:r>
                      <a:r>
                        <a:rPr lang="ar" sz="1200">
                          <a:solidFill>
                            <a:schemeClr val="dk1"/>
                          </a:solidFill>
                          <a:latin typeface="Mada"/>
                          <a:ea typeface="Mada"/>
                          <a:cs typeface="Mada"/>
                          <a:sym typeface="Mada"/>
                        </a:rPr>
                        <a:t> fissure (oblique)</a:t>
                      </a:r>
                      <a:endParaRPr sz="1200">
                        <a:latin typeface="Mada"/>
                        <a:ea typeface="Mada"/>
                        <a:cs typeface="Mada"/>
                        <a:sym typeface="Mada"/>
                      </a:endParaRPr>
                    </a:p>
                  </a:txBody>
                  <a:tcPr marT="91425" marB="91425" marR="91425" marL="91425" anchor="ctr"/>
                </a:tc>
              </a:tr>
              <a:tr h="402575">
                <a:tc>
                  <a:txBody>
                    <a:bodyPr/>
                    <a:lstStyle/>
                    <a:p>
                      <a:pPr indent="0" lvl="0" marL="0" rtl="0" algn="ctr">
                        <a:spcBef>
                          <a:spcPts val="0"/>
                        </a:spcBef>
                        <a:spcAft>
                          <a:spcPts val="0"/>
                        </a:spcAft>
                        <a:buNone/>
                      </a:pPr>
                      <a:r>
                        <a:rPr b="1" lang="ar" sz="1200">
                          <a:latin typeface="Mada"/>
                          <a:ea typeface="Mada"/>
                          <a:cs typeface="Mada"/>
                          <a:sym typeface="Mada"/>
                        </a:rPr>
                        <a:t>Lobes</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3</a:t>
                      </a:r>
                      <a:r>
                        <a:rPr lang="ar" sz="1200">
                          <a:solidFill>
                            <a:schemeClr val="dk1"/>
                          </a:solidFill>
                          <a:latin typeface="Mada"/>
                          <a:ea typeface="Mada"/>
                          <a:cs typeface="Mada"/>
                          <a:sym typeface="Mada"/>
                        </a:rPr>
                        <a:t> lobes ( </a:t>
                      </a:r>
                      <a:r>
                        <a:rPr lang="ar" sz="1200">
                          <a:solidFill>
                            <a:srgbClr val="B4A7D6"/>
                          </a:solidFill>
                          <a:latin typeface="Mada"/>
                          <a:ea typeface="Mada"/>
                          <a:cs typeface="Mada"/>
                          <a:sym typeface="Mada"/>
                        </a:rPr>
                        <a:t>Superior</a:t>
                      </a:r>
                      <a:r>
                        <a:rPr lang="ar" sz="1200">
                          <a:solidFill>
                            <a:schemeClr val="dk1"/>
                          </a:solidFill>
                          <a:latin typeface="Mada"/>
                          <a:ea typeface="Mada"/>
                          <a:cs typeface="Mada"/>
                          <a:sym typeface="Mada"/>
                        </a:rPr>
                        <a:t>, </a:t>
                      </a:r>
                      <a:r>
                        <a:rPr lang="ar" sz="1200">
                          <a:solidFill>
                            <a:srgbClr val="FFD966"/>
                          </a:solidFill>
                          <a:latin typeface="Mada"/>
                          <a:ea typeface="Mada"/>
                          <a:cs typeface="Mada"/>
                          <a:sym typeface="Mada"/>
                        </a:rPr>
                        <a:t>middle</a:t>
                      </a:r>
                      <a:r>
                        <a:rPr lang="ar" sz="1200">
                          <a:solidFill>
                            <a:schemeClr val="dk1"/>
                          </a:solidFill>
                          <a:latin typeface="Mada"/>
                          <a:ea typeface="Mada"/>
                          <a:cs typeface="Mada"/>
                          <a:sym typeface="Mada"/>
                        </a:rPr>
                        <a:t>, </a:t>
                      </a:r>
                      <a:r>
                        <a:rPr lang="ar" sz="1200">
                          <a:solidFill>
                            <a:srgbClr val="A2C4C9"/>
                          </a:solidFill>
                          <a:latin typeface="Mada"/>
                          <a:ea typeface="Mada"/>
                          <a:cs typeface="Mada"/>
                          <a:sym typeface="Mada"/>
                        </a:rPr>
                        <a:t>inferior </a:t>
                      </a:r>
                      <a:r>
                        <a:rPr lang="ar" sz="1200">
                          <a:solidFill>
                            <a:schemeClr val="dk1"/>
                          </a:solidFill>
                          <a:latin typeface="Mada"/>
                          <a:ea typeface="Mada"/>
                          <a:cs typeface="Mada"/>
                          <a:sym typeface="Mada"/>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lobes (</a:t>
                      </a:r>
                      <a:r>
                        <a:rPr lang="ar" sz="1200">
                          <a:solidFill>
                            <a:srgbClr val="B4A7D6"/>
                          </a:solidFill>
                          <a:latin typeface="Mada"/>
                          <a:ea typeface="Mada"/>
                          <a:cs typeface="Mada"/>
                          <a:sym typeface="Mada"/>
                        </a:rPr>
                        <a:t>Superior</a:t>
                      </a:r>
                      <a:r>
                        <a:rPr lang="ar" sz="1200">
                          <a:solidFill>
                            <a:schemeClr val="dk1"/>
                          </a:solidFill>
                          <a:latin typeface="Mada"/>
                          <a:ea typeface="Mada"/>
                          <a:cs typeface="Mada"/>
                          <a:sym typeface="Mada"/>
                        </a:rPr>
                        <a:t>, </a:t>
                      </a:r>
                      <a:r>
                        <a:rPr lang="ar" sz="1200">
                          <a:solidFill>
                            <a:srgbClr val="A2C4C9"/>
                          </a:solidFill>
                          <a:latin typeface="Mada"/>
                          <a:ea typeface="Mada"/>
                          <a:cs typeface="Mada"/>
                          <a:sym typeface="Mada"/>
                        </a:rPr>
                        <a:t>inferior </a:t>
                      </a:r>
                      <a:r>
                        <a:rPr lang="ar" sz="1200">
                          <a:solidFill>
                            <a:schemeClr val="dk1"/>
                          </a:solidFill>
                          <a:latin typeface="Mada"/>
                          <a:ea typeface="Mada"/>
                          <a:cs typeface="Mada"/>
                          <a:sym typeface="Mada"/>
                        </a:rPr>
                        <a:t>)</a:t>
                      </a:r>
                      <a:endParaRPr sz="1200">
                        <a:latin typeface="Mada"/>
                        <a:ea typeface="Mada"/>
                        <a:cs typeface="Mada"/>
                        <a:sym typeface="Mada"/>
                      </a:endParaRPr>
                    </a:p>
                  </a:txBody>
                  <a:tcPr marT="91425" marB="91425" marR="91425" marL="91425" anchor="ctr"/>
                </a:tc>
              </a:tr>
              <a:tr h="1050125">
                <a:tc>
                  <a:txBody>
                    <a:bodyPr/>
                    <a:lstStyle/>
                    <a:p>
                      <a:pPr indent="0" lvl="0" marL="0" rtl="0" algn="ctr">
                        <a:spcBef>
                          <a:spcPts val="0"/>
                        </a:spcBef>
                        <a:spcAft>
                          <a:spcPts val="0"/>
                        </a:spcAft>
                        <a:buNone/>
                      </a:pPr>
                      <a:r>
                        <a:rPr b="1" lang="ar" sz="1200">
                          <a:latin typeface="Mada"/>
                          <a:ea typeface="Mada"/>
                          <a:cs typeface="Mada"/>
                          <a:sym typeface="Mada"/>
                        </a:rPr>
                        <a:t>Secondary bronchi</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3</a:t>
                      </a:r>
                      <a:r>
                        <a:rPr lang="ar" sz="1200">
                          <a:solidFill>
                            <a:schemeClr val="dk1"/>
                          </a:solidFill>
                          <a:latin typeface="Mada"/>
                          <a:ea typeface="Mada"/>
                          <a:cs typeface="Mada"/>
                          <a:sym typeface="Mada"/>
                        </a:rPr>
                        <a:t> secondary bronchi ( R. Upper bronchus </a:t>
                      </a:r>
                      <a:r>
                        <a:rPr lang="ar" sz="1000">
                          <a:solidFill>
                            <a:srgbClr val="999999"/>
                          </a:solidFill>
                          <a:latin typeface="Mada"/>
                          <a:ea typeface="Mada"/>
                          <a:cs typeface="Mada"/>
                          <a:sym typeface="Mada"/>
                        </a:rPr>
                        <a:t>it branches before entering the hilum</a:t>
                      </a:r>
                      <a:r>
                        <a:rPr lang="ar" sz="1200">
                          <a:solidFill>
                            <a:schemeClr val="dk1"/>
                          </a:solidFill>
                          <a:latin typeface="Mada"/>
                          <a:ea typeface="Mada"/>
                          <a:cs typeface="Mada"/>
                          <a:sym typeface="Mada"/>
                        </a:rPr>
                        <a:t>, R. Intermediate bronchus </a:t>
                      </a:r>
                      <a:r>
                        <a:rPr lang="ar" sz="1000">
                          <a:solidFill>
                            <a:srgbClr val="999999"/>
                          </a:solidFill>
                          <a:latin typeface="Mada"/>
                          <a:ea typeface="Mada"/>
                          <a:cs typeface="Mada"/>
                          <a:sym typeface="Mada"/>
                        </a:rPr>
                        <a:t>it enters to the hilum to give the two remaining bronchi</a:t>
                      </a:r>
                      <a:r>
                        <a:rPr lang="ar" sz="1000">
                          <a:solidFill>
                            <a:schemeClr val="dk1"/>
                          </a:solidFill>
                          <a:latin typeface="Mada"/>
                          <a:ea typeface="Mada"/>
                          <a:cs typeface="Mada"/>
                          <a:sym typeface="Mada"/>
                        </a:rPr>
                        <a:t> </a:t>
                      </a:r>
                      <a:r>
                        <a:rPr lang="ar" sz="1200">
                          <a:solidFill>
                            <a:schemeClr val="dk1"/>
                          </a:solidFill>
                          <a:latin typeface="Mada"/>
                          <a:ea typeface="Mada"/>
                          <a:cs typeface="Mada"/>
                          <a:sym typeface="Mada"/>
                        </a:rPr>
                        <a:t>, R. Middle bronchus, R. Lower bronchus)</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2</a:t>
                      </a:r>
                      <a:r>
                        <a:rPr lang="ar" sz="1200">
                          <a:solidFill>
                            <a:schemeClr val="dk1"/>
                          </a:solidFill>
                          <a:latin typeface="Mada"/>
                          <a:ea typeface="Mada"/>
                          <a:cs typeface="Mada"/>
                          <a:sym typeface="Mada"/>
                        </a:rPr>
                        <a:t> secondary bronchi ( L. Upper bronchi &amp; L. Lower bronchi )</a:t>
                      </a:r>
                      <a:endParaRPr sz="1200">
                        <a:latin typeface="Mada"/>
                        <a:ea typeface="Mada"/>
                        <a:cs typeface="Mada"/>
                        <a:sym typeface="Mada"/>
                      </a:endParaRPr>
                    </a:p>
                  </a:txBody>
                  <a:tcPr marT="91425" marB="91425" marR="91425" marL="91425" anchor="ctr"/>
                </a:tc>
              </a:tr>
              <a:tr h="456650">
                <a:tc>
                  <a:txBody>
                    <a:bodyPr/>
                    <a:lstStyle/>
                    <a:p>
                      <a:pPr indent="0" lvl="0" marL="0" rtl="0" algn="ctr">
                        <a:spcBef>
                          <a:spcPts val="0"/>
                        </a:spcBef>
                        <a:spcAft>
                          <a:spcPts val="0"/>
                        </a:spcAft>
                        <a:buNone/>
                      </a:pPr>
                      <a:r>
                        <a:rPr b="1" lang="ar" sz="1200">
                          <a:latin typeface="Mada"/>
                          <a:ea typeface="Mada"/>
                          <a:cs typeface="Mada"/>
                          <a:sym typeface="Mada"/>
                        </a:rPr>
                        <a:t>Comments</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larger and shorter than the left lung</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it has cardiac notch at lower part of its cardiac notch</a:t>
                      </a:r>
                      <a:endParaRPr sz="1200">
                        <a:latin typeface="Mada"/>
                        <a:ea typeface="Mada"/>
                        <a:cs typeface="Mada"/>
                        <a:sym typeface="Mada"/>
                      </a:endParaRPr>
                    </a:p>
                  </a:txBody>
                  <a:tcPr marT="91425" marB="91425" marR="91425" marL="91425" anchor="ctr"/>
                </a:tc>
              </a:tr>
            </a:tbl>
          </a:graphicData>
        </a:graphic>
      </p:graphicFrame>
      <p:sp>
        <p:nvSpPr>
          <p:cNvPr id="65" name="Google Shape;65;p10"/>
          <p:cNvSpPr txBox="1"/>
          <p:nvPr/>
        </p:nvSpPr>
        <p:spPr>
          <a:xfrm>
            <a:off x="247500" y="4836496"/>
            <a:ext cx="4014600" cy="286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Pulmonary function tests</a:t>
            </a:r>
            <a:endParaRPr b="1" sz="2200">
              <a:highlight>
                <a:schemeClr val="accent4"/>
              </a:highlight>
              <a:latin typeface="Mada"/>
              <a:ea typeface="Mada"/>
              <a:cs typeface="Mada"/>
              <a:sym typeface="Mada"/>
            </a:endParaRPr>
          </a:p>
        </p:txBody>
      </p:sp>
      <p:graphicFrame>
        <p:nvGraphicFramePr>
          <p:cNvPr id="66" name="Google Shape;66;p10"/>
          <p:cNvGraphicFramePr/>
          <p:nvPr/>
        </p:nvGraphicFramePr>
        <p:xfrm>
          <a:off x="242263" y="5346007"/>
          <a:ext cx="3000000" cy="3000000"/>
        </p:xfrm>
        <a:graphic>
          <a:graphicData uri="http://schemas.openxmlformats.org/drawingml/2006/table">
            <a:tbl>
              <a:tblPr>
                <a:noFill/>
                <a:tableStyleId>{745E0386-6EF1-487E-9488-629F0B73CE70}</a:tableStyleId>
              </a:tblPr>
              <a:tblGrid>
                <a:gridCol w="3537750"/>
                <a:gridCol w="3537750"/>
              </a:tblGrid>
              <a:tr h="100000">
                <a:tc>
                  <a:txBody>
                    <a:bodyPr/>
                    <a:lstStyle/>
                    <a:p>
                      <a:pPr indent="0" lvl="0" marL="0" rtl="0" algn="ctr">
                        <a:spcBef>
                          <a:spcPts val="0"/>
                        </a:spcBef>
                        <a:spcAft>
                          <a:spcPts val="0"/>
                        </a:spcAft>
                        <a:buNone/>
                      </a:pPr>
                      <a:r>
                        <a:rPr b="1" lang="ar">
                          <a:solidFill>
                            <a:schemeClr val="lt1"/>
                          </a:solidFill>
                          <a:latin typeface="Mada"/>
                          <a:ea typeface="Mada"/>
                          <a:cs typeface="Mada"/>
                          <a:sym typeface="Mada"/>
                        </a:rPr>
                        <a:t>Forced Expiratory Curve</a:t>
                      </a:r>
                      <a:endParaRPr b="1">
                        <a:solidFill>
                          <a:schemeClr val="lt1"/>
                        </a:solidFill>
                        <a:latin typeface="Mada"/>
                        <a:ea typeface="Mada"/>
                        <a:cs typeface="Mada"/>
                        <a:sym typeface="Mada"/>
                      </a:endParaRPr>
                    </a:p>
                  </a:txBody>
                  <a:tcPr marT="91425" marB="91425" marR="91425" marL="91425">
                    <a:solidFill>
                      <a:schemeClr val="accent2"/>
                    </a:solidFill>
                  </a:tcPr>
                </a:tc>
                <a:tc>
                  <a:txBody>
                    <a:bodyPr/>
                    <a:lstStyle/>
                    <a:p>
                      <a:pPr indent="0" lvl="0" marL="0" rtl="0" algn="ctr">
                        <a:spcBef>
                          <a:spcPts val="0"/>
                        </a:spcBef>
                        <a:spcAft>
                          <a:spcPts val="0"/>
                        </a:spcAft>
                        <a:buNone/>
                      </a:pPr>
                      <a:r>
                        <a:rPr b="1" lang="ar">
                          <a:solidFill>
                            <a:schemeClr val="lt1"/>
                          </a:solidFill>
                          <a:latin typeface="Mada"/>
                          <a:ea typeface="Mada"/>
                          <a:cs typeface="Mada"/>
                          <a:sym typeface="Mada"/>
                        </a:rPr>
                        <a:t>Flow Volume Loop</a:t>
                      </a:r>
                      <a:endParaRPr b="1">
                        <a:solidFill>
                          <a:schemeClr val="lt1"/>
                        </a:solidFill>
                        <a:latin typeface="Mada"/>
                        <a:ea typeface="Mada"/>
                        <a:cs typeface="Mada"/>
                        <a:sym typeface="Mada"/>
                      </a:endParaRPr>
                    </a:p>
                  </a:txBody>
                  <a:tcPr marT="91425" marB="91425" marR="91425" marL="91425">
                    <a:solidFill>
                      <a:schemeClr val="accent2"/>
                    </a:solidFill>
                  </a:tcPr>
                </a:tc>
              </a:tr>
              <a:tr h="4819500">
                <a:tc>
                  <a:txBody>
                    <a:bodyPr/>
                    <a:lstStyle/>
                    <a:p>
                      <a:pPr indent="0" lvl="0" marL="0" rtl="0" algn="l">
                        <a:spcBef>
                          <a:spcPts val="0"/>
                        </a:spcBef>
                        <a:spcAft>
                          <a:spcPts val="0"/>
                        </a:spcAft>
                        <a:buNone/>
                      </a:pPr>
                      <a:r>
                        <a:rPr lang="ar" sz="1200">
                          <a:latin typeface="Mada"/>
                          <a:ea typeface="Mada"/>
                          <a:cs typeface="Mada"/>
                          <a:sym typeface="Mada"/>
                        </a:rPr>
                        <a:t>The subject takes a maximal inspiration and then exhales as rapidly, as forcibly as maximally as possible in short time approximately 3-5 seconds.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 plot of volume against time.</a:t>
                      </a:r>
                      <a:endParaRPr sz="1200">
                        <a:latin typeface="Mada"/>
                        <a:ea typeface="Mada"/>
                        <a:cs typeface="Mada"/>
                        <a:sym typeface="Mada"/>
                      </a:endParaRPr>
                    </a:p>
                    <a:p>
                      <a:pPr indent="0" lvl="0" marL="0" rtl="0" algn="l">
                        <a:spcBef>
                          <a:spcPts val="0"/>
                        </a:spcBef>
                        <a:spcAft>
                          <a:spcPts val="0"/>
                        </a:spcAft>
                        <a:buNone/>
                      </a:pPr>
                      <a:r>
                        <a:rPr b="1" lang="ar" sz="1200">
                          <a:latin typeface="Mada"/>
                          <a:ea typeface="Mada"/>
                          <a:cs typeface="Mada"/>
                          <a:sym typeface="Mada"/>
                        </a:rPr>
                        <a:t>FEV1 </a:t>
                      </a:r>
                      <a:r>
                        <a:rPr lang="ar" sz="1200">
                          <a:latin typeface="Mada"/>
                          <a:ea typeface="Mada"/>
                          <a:cs typeface="Mada"/>
                          <a:sym typeface="Mada"/>
                        </a:rPr>
                        <a:t>( forced </a:t>
                      </a:r>
                      <a:r>
                        <a:rPr lang="ar" sz="1200">
                          <a:latin typeface="Mada"/>
                          <a:ea typeface="Mada"/>
                          <a:cs typeface="Mada"/>
                          <a:sym typeface="Mada"/>
                        </a:rPr>
                        <a:t>expiratory volume)</a:t>
                      </a:r>
                      <a:r>
                        <a:rPr lang="ar" sz="1200">
                          <a:latin typeface="Mada"/>
                          <a:ea typeface="Mada"/>
                          <a:cs typeface="Mada"/>
                          <a:sym typeface="Mada"/>
                        </a:rPr>
                        <a:t>: </a:t>
                      </a:r>
                      <a:r>
                        <a:rPr lang="ar" sz="1200">
                          <a:latin typeface="Mada"/>
                          <a:ea typeface="Mada"/>
                          <a:cs typeface="Mada"/>
                          <a:sym typeface="Mada"/>
                        </a:rPr>
                        <a:t>Volume of air expelled in the 1st sec of forced expiration starting from full inspiration</a:t>
                      </a:r>
                      <a:endParaRPr sz="1200">
                        <a:latin typeface="Mada"/>
                        <a:ea typeface="Mada"/>
                        <a:cs typeface="Mada"/>
                        <a:sym typeface="Mada"/>
                      </a:endParaRPr>
                    </a:p>
                    <a:p>
                      <a:pPr indent="0" lvl="0" marL="0" rtl="0" algn="l">
                        <a:spcBef>
                          <a:spcPts val="0"/>
                        </a:spcBef>
                        <a:spcAft>
                          <a:spcPts val="0"/>
                        </a:spcAft>
                        <a:buNone/>
                      </a:pPr>
                      <a:r>
                        <a:rPr b="1" lang="ar" sz="1200">
                          <a:solidFill>
                            <a:schemeClr val="dk1"/>
                          </a:solidFill>
                          <a:latin typeface="Mada"/>
                          <a:ea typeface="Mada"/>
                          <a:cs typeface="Mada"/>
                          <a:sym typeface="Mada"/>
                        </a:rPr>
                        <a:t>FVC (</a:t>
                      </a:r>
                      <a:r>
                        <a:rPr lang="ar" sz="1200">
                          <a:latin typeface="Mada"/>
                          <a:ea typeface="Mada"/>
                          <a:cs typeface="Mada"/>
                          <a:sym typeface="Mada"/>
                        </a:rPr>
                        <a:t>Forced Vital Capacity):</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The max volume of air that can be forcibly and rapidly exhaled following a max inspiration.</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FEV1 % or ratio (FEV1/FVC) * 100</a:t>
                      </a:r>
                      <a:endParaRPr b="1" sz="1200">
                        <a:latin typeface="Mada"/>
                        <a:ea typeface="Mada"/>
                        <a:cs typeface="Mada"/>
                        <a:sym typeface="Mada"/>
                      </a:endParaRPr>
                    </a:p>
                    <a:p>
                      <a:pPr indent="0" lvl="0" marL="0" rtl="0" algn="l">
                        <a:spcBef>
                          <a:spcPts val="0"/>
                        </a:spcBef>
                        <a:spcAft>
                          <a:spcPts val="0"/>
                        </a:spcAft>
                        <a:buNone/>
                      </a:pPr>
                      <a:r>
                        <a:rPr b="1" lang="ar" sz="1200">
                          <a:latin typeface="Mada"/>
                          <a:ea typeface="Mada"/>
                          <a:cs typeface="Mada"/>
                          <a:sym typeface="Mada"/>
                        </a:rPr>
                        <a:t> </a:t>
                      </a:r>
                      <a:r>
                        <a:rPr lang="ar" sz="1200">
                          <a:latin typeface="Mada"/>
                          <a:ea typeface="Mada"/>
                          <a:cs typeface="Mada"/>
                          <a:sym typeface="Mada"/>
                        </a:rPr>
                        <a:t>Fraction of the VC expired during the 1st  sec of a forced expiration (NL 70%-80%) - FEV1 is a useful measure of how quickly the lungs can be emptied.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The ratio is a useful index of airflow limitation.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This measures expiration &amp; inspiration flow as a function of exhaled volume rather than against time.</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Measurements on flow V loop:</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PEFR</a:t>
                      </a:r>
                      <a:r>
                        <a:rPr lang="ar" sz="1200">
                          <a:latin typeface="Mada"/>
                          <a:ea typeface="Mada"/>
                          <a:cs typeface="Mada"/>
                          <a:sym typeface="Mada"/>
                        </a:rPr>
                        <a:t> (Peak Expiratory Flow Rate): Greatest flow achieved during forceful expiratory effort</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=6- 12 L/sec</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PIFR</a:t>
                      </a:r>
                      <a:r>
                        <a:rPr lang="ar" sz="1200">
                          <a:latin typeface="Mada"/>
                          <a:ea typeface="Mada"/>
                          <a:cs typeface="Mada"/>
                          <a:sym typeface="Mada"/>
                        </a:rPr>
                        <a:t> (Peak Inspiratory Flow Rate): max flow speed achieved during forceful inspiratory effort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=6-12 L/sec</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MEF 50</a:t>
                      </a:r>
                      <a:r>
                        <a:rPr lang="ar" sz="1200">
                          <a:latin typeface="Mada"/>
                          <a:ea typeface="Mada"/>
                          <a:cs typeface="Mada"/>
                          <a:sym typeface="Mada"/>
                        </a:rPr>
                        <a:t>: max expiratory flow at 50% of FVC</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FVC</a:t>
                      </a:r>
                      <a:r>
                        <a:rPr lang="ar" sz="1200">
                          <a:latin typeface="Mada"/>
                          <a:ea typeface="Mada"/>
                          <a:cs typeface="Mada"/>
                          <a:sym typeface="Mada"/>
                        </a:rPr>
                        <a:t> = 4-6 L it can be measured over the X-axis (not like Forced Expiratory Curve)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tc>
              </a:tr>
            </a:tbl>
          </a:graphicData>
        </a:graphic>
      </p:graphicFrame>
      <p:sp>
        <p:nvSpPr>
          <p:cNvPr id="67" name="Google Shape;67;p10"/>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Review of the basics (extra)</a:t>
            </a:r>
            <a:endParaRPr b="1" sz="2600">
              <a:latin typeface="Mada"/>
              <a:ea typeface="Mada"/>
              <a:cs typeface="Mada"/>
              <a:sym typeface="Mada"/>
            </a:endParaRPr>
          </a:p>
        </p:txBody>
      </p:sp>
      <p:grpSp>
        <p:nvGrpSpPr>
          <p:cNvPr id="68" name="Google Shape;68;p10"/>
          <p:cNvGrpSpPr/>
          <p:nvPr/>
        </p:nvGrpSpPr>
        <p:grpSpPr>
          <a:xfrm>
            <a:off x="247500" y="8658150"/>
            <a:ext cx="3476726" cy="1793225"/>
            <a:chOff x="247500" y="8658150"/>
            <a:chExt cx="3476726" cy="1793225"/>
          </a:xfrm>
        </p:grpSpPr>
        <p:pic>
          <p:nvPicPr>
            <p:cNvPr id="69" name="Google Shape;69;p10"/>
            <p:cNvPicPr preferRelativeResize="0"/>
            <p:nvPr/>
          </p:nvPicPr>
          <p:blipFill rotWithShape="1">
            <a:blip r:embed="rId5">
              <a:alphaModFix/>
            </a:blip>
            <a:srcRect b="7885" l="3276" r="14802" t="12299"/>
            <a:stretch/>
          </p:blipFill>
          <p:spPr>
            <a:xfrm>
              <a:off x="247500" y="8658150"/>
              <a:ext cx="3476726" cy="1793100"/>
            </a:xfrm>
            <a:prstGeom prst="rect">
              <a:avLst/>
            </a:prstGeom>
            <a:noFill/>
            <a:ln>
              <a:noFill/>
            </a:ln>
          </p:spPr>
        </p:pic>
        <p:sp>
          <p:nvSpPr>
            <p:cNvPr id="70" name="Google Shape;70;p10"/>
            <p:cNvSpPr/>
            <p:nvPr/>
          </p:nvSpPr>
          <p:spPr>
            <a:xfrm>
              <a:off x="2843400" y="10243475"/>
              <a:ext cx="880800" cy="20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10"/>
          <p:cNvGrpSpPr/>
          <p:nvPr/>
        </p:nvGrpSpPr>
        <p:grpSpPr>
          <a:xfrm>
            <a:off x="3880650" y="8205325"/>
            <a:ext cx="3365627" cy="2268425"/>
            <a:chOff x="3880650" y="8205325"/>
            <a:chExt cx="3365627" cy="2268425"/>
          </a:xfrm>
        </p:grpSpPr>
        <p:pic>
          <p:nvPicPr>
            <p:cNvPr id="72" name="Google Shape;72;p10"/>
            <p:cNvPicPr preferRelativeResize="0"/>
            <p:nvPr/>
          </p:nvPicPr>
          <p:blipFill rotWithShape="1">
            <a:blip r:embed="rId6">
              <a:alphaModFix/>
            </a:blip>
            <a:srcRect b="15025" l="16942" r="26335" t="10370"/>
            <a:stretch/>
          </p:blipFill>
          <p:spPr>
            <a:xfrm>
              <a:off x="3880650" y="8205325"/>
              <a:ext cx="3365627" cy="2245924"/>
            </a:xfrm>
            <a:prstGeom prst="rect">
              <a:avLst/>
            </a:prstGeom>
            <a:noFill/>
            <a:ln>
              <a:noFill/>
            </a:ln>
          </p:spPr>
        </p:pic>
        <p:sp>
          <p:nvSpPr>
            <p:cNvPr id="73" name="Google Shape;73;p10"/>
            <p:cNvSpPr/>
            <p:nvPr/>
          </p:nvSpPr>
          <p:spPr>
            <a:xfrm>
              <a:off x="5887474" y="10265850"/>
              <a:ext cx="1358700" cy="20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10"/>
          <p:cNvSpPr txBox="1"/>
          <p:nvPr/>
        </p:nvSpPr>
        <p:spPr>
          <a:xfrm>
            <a:off x="3414700" y="818950"/>
            <a:ext cx="41454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solidFill>
                  <a:schemeClr val="accent5"/>
                </a:solidFill>
                <a:latin typeface="Lobster"/>
                <a:ea typeface="Lobster"/>
                <a:cs typeface="Lobster"/>
                <a:sym typeface="Lobster"/>
              </a:rPr>
              <a:t>Special thanks to our amazing anatomy &amp; physiology teamwork in </a:t>
            </a:r>
            <a:r>
              <a:rPr lang="ar">
                <a:solidFill>
                  <a:schemeClr val="accent5"/>
                </a:solidFill>
                <a:latin typeface="Lobster"/>
                <a:ea typeface="Lobster"/>
                <a:cs typeface="Lobster"/>
                <a:sym typeface="Lobster"/>
              </a:rPr>
              <a:t>respiratory block!!!</a:t>
            </a:r>
            <a:endParaRPr>
              <a:solidFill>
                <a:schemeClr val="accent5"/>
              </a:solidFill>
              <a:latin typeface="Lobster"/>
              <a:ea typeface="Lobster"/>
              <a:cs typeface="Lobster"/>
              <a:sym typeface="Lobs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1"/>
          <p:cNvPicPr preferRelativeResize="0"/>
          <p:nvPr/>
        </p:nvPicPr>
        <p:blipFill>
          <a:blip r:embed="rId3">
            <a:alphaModFix/>
          </a:blip>
          <a:stretch>
            <a:fillRect/>
          </a:stretch>
        </p:blipFill>
        <p:spPr>
          <a:xfrm>
            <a:off x="5697975" y="964250"/>
            <a:ext cx="1582200" cy="2362650"/>
          </a:xfrm>
          <a:prstGeom prst="rect">
            <a:avLst/>
          </a:prstGeom>
          <a:noFill/>
          <a:ln>
            <a:noFill/>
          </a:ln>
        </p:spPr>
      </p:pic>
      <p:sp>
        <p:nvSpPr>
          <p:cNvPr id="80" name="Google Shape;80;p11"/>
          <p:cNvSpPr/>
          <p:nvPr/>
        </p:nvSpPr>
        <p:spPr>
          <a:xfrm>
            <a:off x="5657575" y="904850"/>
            <a:ext cx="1639800" cy="5172000"/>
          </a:xfrm>
          <a:prstGeom prst="roundRect">
            <a:avLst>
              <a:gd fmla="val 16667" name="adj"/>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txBox="1"/>
          <p:nvPr/>
        </p:nvSpPr>
        <p:spPr>
          <a:xfrm>
            <a:off x="169375" y="2463800"/>
            <a:ext cx="5537700" cy="3183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 susceptible individuals, this inflammation causes </a:t>
            </a:r>
            <a:r>
              <a:rPr b="1" lang="ar" sz="1200">
                <a:solidFill>
                  <a:schemeClr val="dk1"/>
                </a:solidFill>
                <a:latin typeface="Mada"/>
                <a:ea typeface="Mada"/>
                <a:cs typeface="Mada"/>
                <a:sym typeface="Mada"/>
              </a:rPr>
              <a:t>recurrent </a:t>
            </a:r>
            <a:r>
              <a:rPr b="1" lang="ar" sz="1200">
                <a:solidFill>
                  <a:schemeClr val="dk1"/>
                </a:solidFill>
                <a:latin typeface="Mada"/>
                <a:ea typeface="Mada"/>
                <a:cs typeface="Mada"/>
                <a:sym typeface="Mada"/>
              </a:rPr>
              <a:t>episodes</a:t>
            </a:r>
            <a:r>
              <a:rPr b="1" baseline="30000" lang="ar" sz="1200">
                <a:solidFill>
                  <a:schemeClr val="dk1"/>
                </a:solidFill>
                <a:latin typeface="Mada"/>
                <a:ea typeface="Mada"/>
                <a:cs typeface="Mada"/>
                <a:sym typeface="Mada"/>
              </a:rPr>
              <a:t>1</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of </a:t>
            </a:r>
            <a:r>
              <a:rPr b="1" lang="ar" sz="1200">
                <a:solidFill>
                  <a:schemeClr val="dk1"/>
                </a:solidFill>
                <a:latin typeface="Mada"/>
                <a:ea typeface="Mada"/>
                <a:cs typeface="Mada"/>
                <a:sym typeface="Mada"/>
              </a:rPr>
              <a:t>coughing, </a:t>
            </a:r>
            <a:r>
              <a:rPr b="1" lang="ar" sz="1200">
                <a:solidFill>
                  <a:srgbClr val="CC0000"/>
                </a:solidFill>
                <a:latin typeface="Mada"/>
                <a:ea typeface="Mada"/>
                <a:cs typeface="Mada"/>
                <a:sym typeface="Mada"/>
              </a:rPr>
              <a:t>wheezing</a:t>
            </a:r>
            <a:r>
              <a:rPr b="1" lang="ar" sz="1200">
                <a:solidFill>
                  <a:schemeClr val="dk1"/>
                </a:solidFill>
                <a:latin typeface="Mada"/>
                <a:ea typeface="Mada"/>
                <a:cs typeface="Mada"/>
                <a:sym typeface="Mada"/>
              </a:rPr>
              <a:t>, breathlessness, </a:t>
            </a:r>
            <a:r>
              <a:rPr lang="ar" sz="1200">
                <a:solidFill>
                  <a:schemeClr val="dk1"/>
                </a:solidFill>
                <a:latin typeface="Mada"/>
                <a:ea typeface="Mada"/>
                <a:cs typeface="Mada"/>
                <a:sym typeface="Mada"/>
              </a:rPr>
              <a:t>and chest tightness</a:t>
            </a:r>
            <a:r>
              <a:rPr b="1"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These episodes are usually associated with widespread but </a:t>
            </a:r>
            <a:r>
              <a:rPr b="1" lang="ar" sz="1200">
                <a:solidFill>
                  <a:schemeClr val="dk1"/>
                </a:solidFill>
                <a:latin typeface="Mada"/>
                <a:ea typeface="Mada"/>
                <a:cs typeface="Mada"/>
                <a:sym typeface="Mada"/>
              </a:rPr>
              <a:t>variable airflow obstruction</a:t>
            </a:r>
            <a:r>
              <a:rPr lang="ar" sz="1200">
                <a:solidFill>
                  <a:srgbClr val="999999"/>
                </a:solidFill>
                <a:latin typeface="Mada"/>
                <a:ea typeface="Mada"/>
                <a:cs typeface="Mada"/>
                <a:sym typeface="Mada"/>
              </a:rPr>
              <a:t> </a:t>
            </a:r>
            <a:r>
              <a:rPr lang="ar" sz="1200">
                <a:solidFill>
                  <a:schemeClr val="dk1"/>
                </a:solidFill>
                <a:latin typeface="Mada"/>
                <a:ea typeface="Mada"/>
                <a:cs typeface="Mada"/>
                <a:sym typeface="Mada"/>
              </a:rPr>
              <a:t>(airway hyper-responsiveness) that is often </a:t>
            </a:r>
            <a:r>
              <a:rPr b="1" lang="ar" sz="1200">
                <a:solidFill>
                  <a:schemeClr val="accent6"/>
                </a:solidFill>
                <a:latin typeface="Mada"/>
                <a:ea typeface="Mada"/>
                <a:cs typeface="Mada"/>
                <a:sym typeface="Mada"/>
              </a:rPr>
              <a:t>reversible</a:t>
            </a:r>
            <a:r>
              <a:rPr b="1" baseline="30000" lang="ar" sz="1200">
                <a:solidFill>
                  <a:schemeClr val="accent6"/>
                </a:solidFill>
                <a:latin typeface="Mada"/>
                <a:ea typeface="Mada"/>
                <a:cs typeface="Mada"/>
                <a:sym typeface="Mada"/>
              </a:rPr>
              <a:t>2</a:t>
            </a:r>
            <a:r>
              <a:rPr lang="ar" sz="1200">
                <a:solidFill>
                  <a:schemeClr val="dk1"/>
                </a:solidFill>
                <a:latin typeface="Mada"/>
                <a:ea typeface="Mada"/>
                <a:cs typeface="Mada"/>
                <a:sym typeface="Mada"/>
              </a:rPr>
              <a:t> either spontaneously or with treatment.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b="1" lang="ar" sz="1200">
                <a:solidFill>
                  <a:schemeClr val="accent5"/>
                </a:solidFill>
                <a:latin typeface="Mada"/>
                <a:ea typeface="Mada"/>
                <a:cs typeface="Mada"/>
                <a:sym typeface="Mada"/>
              </a:rPr>
              <a:t>Classically, asthma has three characteristics:</a:t>
            </a:r>
            <a:endParaRPr b="1"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b="1" lang="ar" sz="1200">
                <a:solidFill>
                  <a:schemeClr val="accent5"/>
                </a:solidFill>
                <a:latin typeface="Mada"/>
                <a:ea typeface="Mada"/>
                <a:cs typeface="Mada"/>
                <a:sym typeface="Mada"/>
              </a:rPr>
              <a:t>airflow limitation</a:t>
            </a:r>
            <a:r>
              <a:rPr lang="ar" sz="1200">
                <a:solidFill>
                  <a:schemeClr val="accent5"/>
                </a:solidFill>
                <a:latin typeface="Mada"/>
                <a:ea typeface="Mada"/>
                <a:cs typeface="Mada"/>
                <a:sym typeface="Mada"/>
              </a:rPr>
              <a:t>, which is usually reversible spontaneously or with treatment</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b="1" lang="ar" sz="1200">
                <a:solidFill>
                  <a:schemeClr val="accent5"/>
                </a:solidFill>
                <a:latin typeface="Mada"/>
                <a:ea typeface="Mada"/>
                <a:cs typeface="Mada"/>
                <a:sym typeface="Mada"/>
              </a:rPr>
              <a:t>airway hyper-responsiveness </a:t>
            </a:r>
            <a:r>
              <a:rPr lang="ar" sz="1200">
                <a:solidFill>
                  <a:schemeClr val="accent5"/>
                </a:solidFill>
                <a:latin typeface="Mada"/>
                <a:ea typeface="Mada"/>
                <a:cs typeface="Mada"/>
                <a:sym typeface="Mada"/>
              </a:rPr>
              <a:t>to a wide range of stimuli (see later)</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b="1" lang="ar" sz="1200">
                <a:solidFill>
                  <a:schemeClr val="accent5"/>
                </a:solidFill>
                <a:latin typeface="Mada"/>
                <a:ea typeface="Mada"/>
                <a:cs typeface="Mada"/>
                <a:sym typeface="Mada"/>
              </a:rPr>
              <a:t>bronchial inflammation </a:t>
            </a:r>
            <a:r>
              <a:rPr lang="ar" sz="1200">
                <a:solidFill>
                  <a:schemeClr val="accent5"/>
                </a:solidFill>
                <a:latin typeface="Mada"/>
                <a:ea typeface="Mada"/>
                <a:cs typeface="Mada"/>
                <a:sym typeface="Mada"/>
              </a:rPr>
              <a:t>with T lymphocytes, mast cells, eosinophils with associated plasma exudation, oedema, smooth muscle hypertrophy, matrix deposition, mucus plugging and epithelial damage.</a:t>
            </a:r>
            <a:endParaRPr sz="1200">
              <a:solidFill>
                <a:schemeClr val="accent5"/>
              </a:solidFill>
              <a:latin typeface="Mada"/>
              <a:ea typeface="Mada"/>
              <a:cs typeface="Mada"/>
              <a:sym typeface="Mada"/>
            </a:endParaRPr>
          </a:p>
          <a:p>
            <a:pPr indent="0" lvl="0" marL="0" rtl="0" algn="l">
              <a:spcBef>
                <a:spcPts val="0"/>
              </a:spcBef>
              <a:spcAft>
                <a:spcPts val="0"/>
              </a:spcAft>
              <a:buNone/>
            </a:pPr>
            <a:r>
              <a:t/>
            </a:r>
            <a:endParaRPr sz="1200">
              <a:solidFill>
                <a:schemeClr val="accent5"/>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b="1" lang="ar" sz="1200">
                <a:solidFill>
                  <a:srgbClr val="1C4587"/>
                </a:solidFill>
                <a:latin typeface="Mada"/>
                <a:ea typeface="Mada"/>
                <a:cs typeface="Mada"/>
                <a:sym typeface="Mada"/>
              </a:rPr>
              <a:t>In chronic asthma</a:t>
            </a:r>
            <a:r>
              <a:rPr lang="ar" sz="1200">
                <a:solidFill>
                  <a:srgbClr val="1C4587"/>
                </a:solidFill>
                <a:latin typeface="Mada"/>
                <a:ea typeface="Mada"/>
                <a:cs typeface="Mada"/>
                <a:sym typeface="Mada"/>
              </a:rPr>
              <a:t>, inflammation may be accompanied by </a:t>
            </a:r>
            <a:r>
              <a:rPr b="1" lang="ar" sz="1200">
                <a:solidFill>
                  <a:srgbClr val="1C4587"/>
                </a:solidFill>
                <a:latin typeface="Mada"/>
                <a:ea typeface="Mada"/>
                <a:cs typeface="Mada"/>
                <a:sym typeface="Mada"/>
              </a:rPr>
              <a:t>irreversible</a:t>
            </a:r>
            <a:r>
              <a:rPr lang="ar" sz="1200">
                <a:solidFill>
                  <a:srgbClr val="1C4587"/>
                </a:solidFill>
                <a:latin typeface="Mada"/>
                <a:ea typeface="Mada"/>
                <a:cs typeface="Mada"/>
                <a:sym typeface="Mada"/>
              </a:rPr>
              <a:t> airflow limitation as a result of airway wall remodelling, which may involve large and small airways and mucus impaction.</a:t>
            </a:r>
            <a:endParaRPr sz="1200">
              <a:solidFill>
                <a:schemeClr val="accent5"/>
              </a:solidFill>
              <a:latin typeface="Mada"/>
              <a:ea typeface="Mada"/>
              <a:cs typeface="Mada"/>
              <a:sym typeface="Mada"/>
            </a:endParaRPr>
          </a:p>
        </p:txBody>
      </p:sp>
      <p:sp>
        <p:nvSpPr>
          <p:cNvPr id="82" name="Google Shape;82;p1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83" name="Google Shape;83;p11"/>
          <p:cNvSpPr txBox="1"/>
          <p:nvPr/>
        </p:nvSpPr>
        <p:spPr>
          <a:xfrm>
            <a:off x="2442900" y="-175"/>
            <a:ext cx="2818800" cy="4122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ar" sz="2600">
                <a:solidFill>
                  <a:schemeClr val="dk1"/>
                </a:solidFill>
                <a:latin typeface="Mada"/>
                <a:ea typeface="Mada"/>
                <a:cs typeface="Mada"/>
                <a:sym typeface="Mada"/>
              </a:rPr>
              <a:t>Introduction</a:t>
            </a:r>
            <a:endParaRPr b="1" sz="2600">
              <a:latin typeface="Alegreya"/>
              <a:ea typeface="Alegreya"/>
              <a:cs typeface="Alegreya"/>
              <a:sym typeface="Alegreya"/>
            </a:endParaRPr>
          </a:p>
        </p:txBody>
      </p:sp>
      <p:sp>
        <p:nvSpPr>
          <p:cNvPr id="84" name="Google Shape;84;p11"/>
          <p:cNvSpPr txBox="1"/>
          <p:nvPr/>
        </p:nvSpPr>
        <p:spPr>
          <a:xfrm>
            <a:off x="186450" y="5982250"/>
            <a:ext cx="5928900" cy="1007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Triggers include </a:t>
            </a:r>
            <a:r>
              <a:rPr b="1" lang="ar" sz="1200">
                <a:solidFill>
                  <a:schemeClr val="accent5"/>
                </a:solidFill>
                <a:latin typeface="Mada"/>
                <a:ea typeface="Mada"/>
                <a:cs typeface="Mada"/>
                <a:sym typeface="Mada"/>
              </a:rPr>
              <a:t>pollens, house dust</a:t>
            </a:r>
            <a:r>
              <a:rPr lang="ar" sz="1200">
                <a:solidFill>
                  <a:schemeClr val="accent5"/>
                </a:solidFill>
                <a:latin typeface="Mada"/>
                <a:ea typeface="Mada"/>
                <a:cs typeface="Mada"/>
                <a:sym typeface="Mada"/>
              </a:rPr>
              <a:t>, molds, cockroaches, </a:t>
            </a:r>
            <a:r>
              <a:rPr b="1" lang="ar" sz="1200">
                <a:solidFill>
                  <a:schemeClr val="accent5"/>
                </a:solidFill>
                <a:latin typeface="Mada"/>
                <a:ea typeface="Mada"/>
                <a:cs typeface="Mada"/>
                <a:sym typeface="Mada"/>
              </a:rPr>
              <a:t>cats</a:t>
            </a:r>
            <a:r>
              <a:rPr lang="ar" sz="1200">
                <a:solidFill>
                  <a:schemeClr val="accent5"/>
                </a:solidFill>
                <a:latin typeface="Mada"/>
                <a:ea typeface="Mada"/>
                <a:cs typeface="Mada"/>
                <a:sym typeface="Mada"/>
              </a:rPr>
              <a:t>, </a:t>
            </a:r>
            <a:r>
              <a:rPr b="1" lang="ar" sz="1200">
                <a:solidFill>
                  <a:schemeClr val="accent5"/>
                </a:solidFill>
                <a:latin typeface="Mada"/>
                <a:ea typeface="Mada"/>
                <a:cs typeface="Mada"/>
                <a:sym typeface="Mada"/>
              </a:rPr>
              <a:t>dogs</a:t>
            </a:r>
            <a:r>
              <a:rPr lang="ar" sz="1200">
                <a:solidFill>
                  <a:schemeClr val="accent5"/>
                </a:solidFill>
                <a:latin typeface="Mada"/>
                <a:ea typeface="Mada"/>
                <a:cs typeface="Mada"/>
                <a:sym typeface="Mada"/>
              </a:rPr>
              <a:t>, cold air, </a:t>
            </a:r>
            <a:endParaRPr sz="1200">
              <a:solidFill>
                <a:schemeClr val="accent5"/>
              </a:solidFill>
              <a:latin typeface="Mada"/>
              <a:ea typeface="Mada"/>
              <a:cs typeface="Mada"/>
              <a:sym typeface="Mada"/>
            </a:endParaRPr>
          </a:p>
          <a:p>
            <a:pPr indent="0" lvl="0" marL="0" rtl="0" algn="l">
              <a:spcBef>
                <a:spcPts val="0"/>
              </a:spcBef>
              <a:spcAft>
                <a:spcPts val="0"/>
              </a:spcAft>
              <a:buNone/>
            </a:pPr>
            <a:r>
              <a:rPr lang="ar" sz="1200">
                <a:solidFill>
                  <a:schemeClr val="accent5"/>
                </a:solidFill>
                <a:latin typeface="Mada"/>
                <a:ea typeface="Mada"/>
                <a:cs typeface="Mada"/>
                <a:sym typeface="Mada"/>
              </a:rPr>
              <a:t>               viral infections, tobacco smoke, </a:t>
            </a:r>
            <a:r>
              <a:rPr b="1" lang="ar" sz="1200">
                <a:solidFill>
                  <a:schemeClr val="accent5"/>
                </a:solidFill>
                <a:latin typeface="Mada"/>
                <a:ea typeface="Mada"/>
                <a:cs typeface="Mada"/>
                <a:sym typeface="Mada"/>
              </a:rPr>
              <a:t>medications (β-blockers, aspirin)</a:t>
            </a:r>
            <a:r>
              <a:rPr lang="ar" sz="1200">
                <a:solidFill>
                  <a:schemeClr val="accent5"/>
                </a:solidFill>
                <a:latin typeface="Mada"/>
                <a:ea typeface="Mada"/>
                <a:cs typeface="Mada"/>
                <a:sym typeface="Mada"/>
              </a:rPr>
              <a:t> and exercise</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Symptoms have variable severity and may not be present simultaneously.</a:t>
            </a:r>
            <a:endParaRPr sz="1200">
              <a:solidFill>
                <a:schemeClr val="accent5"/>
              </a:solidFill>
              <a:latin typeface="Mada"/>
              <a:ea typeface="Mada"/>
              <a:cs typeface="Mada"/>
              <a:sym typeface="Mada"/>
            </a:endParaRPr>
          </a:p>
          <a:p>
            <a:pPr indent="-304800" lvl="0" marL="457200" rtl="0" algn="l">
              <a:spcBef>
                <a:spcPts val="0"/>
              </a:spcBef>
              <a:spcAft>
                <a:spcPts val="0"/>
              </a:spcAft>
              <a:buClr>
                <a:schemeClr val="accent5"/>
              </a:buClr>
              <a:buSzPts val="1200"/>
              <a:buFont typeface="Mada"/>
              <a:buChar char="●"/>
            </a:pPr>
            <a:r>
              <a:rPr lang="ar" sz="1200">
                <a:solidFill>
                  <a:schemeClr val="accent5"/>
                </a:solidFill>
                <a:latin typeface="Mada"/>
                <a:ea typeface="Mada"/>
                <a:cs typeface="Mada"/>
                <a:sym typeface="Mada"/>
              </a:rPr>
              <a:t>Usually occur within 30 minutes of exposure to triggers.</a:t>
            </a:r>
            <a:endParaRPr sz="1200">
              <a:solidFill>
                <a:schemeClr val="accent5"/>
              </a:solidFill>
              <a:latin typeface="Mada"/>
              <a:ea typeface="Mada"/>
              <a:cs typeface="Mada"/>
              <a:sym typeface="Mada"/>
            </a:endParaRPr>
          </a:p>
        </p:txBody>
      </p:sp>
      <p:sp>
        <p:nvSpPr>
          <p:cNvPr id="85" name="Google Shape;85;p11"/>
          <p:cNvSpPr txBox="1"/>
          <p:nvPr/>
        </p:nvSpPr>
        <p:spPr>
          <a:xfrm>
            <a:off x="247500" y="752450"/>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Definition</a:t>
            </a:r>
            <a:endParaRPr b="1" sz="2200">
              <a:highlight>
                <a:schemeClr val="accent4"/>
              </a:highlight>
              <a:latin typeface="Mada"/>
              <a:ea typeface="Mada"/>
              <a:cs typeface="Mada"/>
              <a:sym typeface="Mada"/>
            </a:endParaRPr>
          </a:p>
        </p:txBody>
      </p:sp>
      <p:sp>
        <p:nvSpPr>
          <p:cNvPr id="86" name="Google Shape;86;p11"/>
          <p:cNvSpPr txBox="1"/>
          <p:nvPr/>
        </p:nvSpPr>
        <p:spPr>
          <a:xfrm>
            <a:off x="171300" y="1147900"/>
            <a:ext cx="5450400" cy="674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ar" sz="1200">
                <a:solidFill>
                  <a:schemeClr val="dk1"/>
                </a:solidFill>
                <a:latin typeface="Mada"/>
                <a:ea typeface="Mada"/>
                <a:cs typeface="Mada"/>
                <a:sym typeface="Mada"/>
              </a:rPr>
              <a:t>Asthma is a chronic inflammatory disorder of the airways in which many  cells play a role: in particular, </a:t>
            </a:r>
            <a:r>
              <a:rPr b="1" lang="ar" sz="1200">
                <a:solidFill>
                  <a:schemeClr val="dk1"/>
                </a:solidFill>
                <a:latin typeface="Mada"/>
                <a:ea typeface="Mada"/>
                <a:cs typeface="Mada"/>
                <a:sym typeface="Mada"/>
              </a:rPr>
              <a:t>mast cells, eosinophils</a:t>
            </a:r>
            <a:r>
              <a:rPr lang="ar" sz="1200">
                <a:solidFill>
                  <a:schemeClr val="dk1"/>
                </a:solidFill>
                <a:latin typeface="Mada"/>
                <a:ea typeface="Mada"/>
                <a:cs typeface="Mada"/>
                <a:sym typeface="Mada"/>
              </a:rPr>
              <a:t>, neutrophils, </a:t>
            </a:r>
            <a:r>
              <a:rPr b="1" lang="ar" sz="1200">
                <a:solidFill>
                  <a:srgbClr val="CC0000"/>
                </a:solidFill>
                <a:latin typeface="Mada"/>
                <a:ea typeface="Mada"/>
                <a:cs typeface="Mada"/>
                <a:sym typeface="Mada"/>
              </a:rPr>
              <a:t>T-lymphocytes</a:t>
            </a:r>
            <a:r>
              <a:rPr b="1" lang="ar" sz="1200">
                <a:solidFill>
                  <a:srgbClr val="CC0000"/>
                </a:solidFill>
                <a:latin typeface="Mada"/>
                <a:ea typeface="Mada"/>
                <a:cs typeface="Mada"/>
                <a:sym typeface="Mada"/>
              </a:rPr>
              <a:t> </a:t>
            </a:r>
            <a:r>
              <a:rPr lang="ar" sz="1000">
                <a:solidFill>
                  <a:srgbClr val="6AA84F"/>
                </a:solidFill>
                <a:latin typeface="Mada"/>
                <a:ea typeface="Mada"/>
                <a:cs typeface="Mada"/>
                <a:sym typeface="Mada"/>
              </a:rPr>
              <a:t>T lymphocyte will determine what type of inflammation you will have</a:t>
            </a:r>
            <a:r>
              <a:rPr lang="ar" sz="1200">
                <a:solidFill>
                  <a:schemeClr val="dk1"/>
                </a:solidFill>
                <a:latin typeface="Mada"/>
                <a:ea typeface="Mada"/>
                <a:cs typeface="Mada"/>
                <a:sym typeface="Mada"/>
              </a:rPr>
              <a:t>, macrophages and </a:t>
            </a:r>
            <a:r>
              <a:rPr lang="ar" sz="1200">
                <a:solidFill>
                  <a:schemeClr val="dk1"/>
                </a:solidFill>
                <a:latin typeface="Mada"/>
                <a:ea typeface="Mada"/>
                <a:cs typeface="Mada"/>
                <a:sym typeface="Mada"/>
              </a:rPr>
              <a:t>epithelial</a:t>
            </a:r>
            <a:r>
              <a:rPr lang="ar" sz="1200">
                <a:solidFill>
                  <a:schemeClr val="dk1"/>
                </a:solidFill>
                <a:latin typeface="Mada"/>
                <a:ea typeface="Mada"/>
                <a:cs typeface="Mada"/>
                <a:sym typeface="Mada"/>
              </a:rPr>
              <a:t> cells</a:t>
            </a:r>
            <a:r>
              <a:rPr lang="ar" sz="1200">
                <a:solidFill>
                  <a:schemeClr val="dk1"/>
                </a:solidFill>
                <a:latin typeface="Mada"/>
                <a:ea typeface="Mada"/>
                <a:cs typeface="Mada"/>
                <a:sym typeface="Mada"/>
              </a:rPr>
              <a:t> </a:t>
            </a:r>
            <a:r>
              <a:rPr lang="ar" sz="900">
                <a:solidFill>
                  <a:srgbClr val="6AA84F"/>
                </a:solidFill>
                <a:latin typeface="Mada"/>
                <a:ea typeface="Mada"/>
                <a:cs typeface="Mada"/>
                <a:sym typeface="Mada"/>
              </a:rPr>
              <a:t>Treatment targets eosinophils and T lymphocytes</a:t>
            </a:r>
            <a:endParaRPr sz="900"/>
          </a:p>
        </p:txBody>
      </p:sp>
      <p:sp>
        <p:nvSpPr>
          <p:cNvPr id="87" name="Google Shape;87;p11"/>
          <p:cNvSpPr txBox="1"/>
          <p:nvPr/>
        </p:nvSpPr>
        <p:spPr>
          <a:xfrm>
            <a:off x="247500" y="2096650"/>
            <a:ext cx="58197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General characteristics </a:t>
            </a:r>
            <a:endParaRPr b="1" sz="2200">
              <a:highlight>
                <a:schemeClr val="accent4"/>
              </a:highlight>
              <a:latin typeface="Mada"/>
              <a:ea typeface="Mada"/>
              <a:cs typeface="Mada"/>
              <a:sym typeface="Mada"/>
            </a:endParaRPr>
          </a:p>
        </p:txBody>
      </p:sp>
      <p:sp>
        <p:nvSpPr>
          <p:cNvPr id="88" name="Google Shape;88;p11"/>
          <p:cNvSpPr txBox="1"/>
          <p:nvPr/>
        </p:nvSpPr>
        <p:spPr>
          <a:xfrm>
            <a:off x="262650" y="5570050"/>
            <a:ext cx="33624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Asthma triggers</a:t>
            </a:r>
            <a:endParaRPr b="1" sz="2200">
              <a:highlight>
                <a:schemeClr val="accent4"/>
              </a:highlight>
              <a:latin typeface="Mada"/>
              <a:ea typeface="Mada"/>
              <a:cs typeface="Mada"/>
              <a:sym typeface="Mada"/>
            </a:endParaRPr>
          </a:p>
        </p:txBody>
      </p:sp>
      <p:sp>
        <p:nvSpPr>
          <p:cNvPr id="89" name="Google Shape;89;p11"/>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accent5"/>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1- Symptoms tend to be intermittent, worse at night and in the early morning and provoked by triggers .</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chemeClr val="accent5"/>
                </a:solidFill>
                <a:latin typeface="Mada"/>
                <a:ea typeface="Mada"/>
                <a:cs typeface="Mada"/>
                <a:sym typeface="Mada"/>
              </a:rPr>
              <a:t>2- This is the main difference between asthma and  COPD.</a:t>
            </a:r>
            <a:endParaRPr sz="1000">
              <a:solidFill>
                <a:schemeClr val="accent5"/>
              </a:solidFill>
              <a:latin typeface="Mada"/>
              <a:ea typeface="Mada"/>
              <a:cs typeface="Mada"/>
              <a:sym typeface="Mada"/>
            </a:endParaRPr>
          </a:p>
        </p:txBody>
      </p:sp>
      <p:sp>
        <p:nvSpPr>
          <p:cNvPr id="90" name="Google Shape;90;p11"/>
          <p:cNvSpPr txBox="1"/>
          <p:nvPr/>
        </p:nvSpPr>
        <p:spPr>
          <a:xfrm>
            <a:off x="5695975" y="3326900"/>
            <a:ext cx="1639800" cy="21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For years our concept of asthma was focused on relaxing bronchial smooth muscle (relieving airway obstruction) without dealing with the inflammation, this changed in the past few years.</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-The outer diameter of the airways remain the same, it’s the diameter of the lumen inside that’s severely narrowed.</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999999"/>
                </a:solidFill>
                <a:latin typeface="Mada"/>
                <a:ea typeface="Mada"/>
                <a:cs typeface="Mada"/>
                <a:sym typeface="Mada"/>
              </a:rPr>
              <a:t>-Presence of secretions cause increase airway resistance.</a:t>
            </a:r>
            <a:endParaRPr sz="1000">
              <a:solidFill>
                <a:srgbClr val="999999"/>
              </a:solidFill>
              <a:latin typeface="Mada"/>
              <a:ea typeface="Mada"/>
              <a:cs typeface="Mada"/>
              <a:sym typeface="Mada"/>
            </a:endParaRPr>
          </a:p>
        </p:txBody>
      </p:sp>
      <p:grpSp>
        <p:nvGrpSpPr>
          <p:cNvPr id="91" name="Google Shape;91;p11"/>
          <p:cNvGrpSpPr/>
          <p:nvPr/>
        </p:nvGrpSpPr>
        <p:grpSpPr>
          <a:xfrm>
            <a:off x="143725" y="7036325"/>
            <a:ext cx="7153749" cy="2606376"/>
            <a:chOff x="216025" y="6989913"/>
            <a:chExt cx="7153749" cy="2606376"/>
          </a:xfrm>
        </p:grpSpPr>
        <p:grpSp>
          <p:nvGrpSpPr>
            <p:cNvPr id="92" name="Google Shape;92;p11"/>
            <p:cNvGrpSpPr/>
            <p:nvPr/>
          </p:nvGrpSpPr>
          <p:grpSpPr>
            <a:xfrm>
              <a:off x="2768523" y="7397717"/>
              <a:ext cx="2167123" cy="2198564"/>
              <a:chOff x="2231433" y="3550183"/>
              <a:chExt cx="1102525" cy="582972"/>
            </a:xfrm>
          </p:grpSpPr>
          <p:sp>
            <p:nvSpPr>
              <p:cNvPr id="93" name="Google Shape;93;p11"/>
              <p:cNvSpPr/>
              <p:nvPr/>
            </p:nvSpPr>
            <p:spPr>
              <a:xfrm>
                <a:off x="2231433" y="3551756"/>
                <a:ext cx="1027500" cy="581400"/>
              </a:xfrm>
              <a:prstGeom prst="roundRect">
                <a:avLst>
                  <a:gd fmla="val 28622"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94" name="Google Shape;94;p11"/>
              <p:cNvSpPr/>
              <p:nvPr/>
            </p:nvSpPr>
            <p:spPr>
              <a:xfrm>
                <a:off x="2306458" y="3550183"/>
                <a:ext cx="1027500" cy="581400"/>
              </a:xfrm>
              <a:prstGeom prst="roundRect">
                <a:avLst>
                  <a:gd fmla="val 28622" name="adj"/>
                </a:avLst>
              </a:prstGeom>
              <a:solidFill>
                <a:schemeClr val="accent4"/>
              </a:solidFill>
              <a:ln>
                <a:noFill/>
              </a:ln>
            </p:spPr>
            <p:txBody>
              <a:bodyPr anchorCtr="0" anchor="ctr" bIns="91425" lIns="91425" spcFirstLastPara="1" rIns="91425" wrap="square" tIns="91425">
                <a:noAutofit/>
              </a:bodyPr>
              <a:lstStyle/>
              <a:p>
                <a:pPr indent="-149899" lvl="0" marL="0" rtl="0" algn="l">
                  <a:spcBef>
                    <a:spcPts val="0"/>
                  </a:spcBef>
                  <a:spcAft>
                    <a:spcPts val="0"/>
                  </a:spcAft>
                  <a:buSzPts val="1000"/>
                  <a:buFont typeface="Mada"/>
                  <a:buChar char="●"/>
                </a:pPr>
                <a:r>
                  <a:rPr lang="ar" sz="1000">
                    <a:latin typeface="Mada"/>
                    <a:ea typeface="Mada"/>
                    <a:cs typeface="Mada"/>
                    <a:sym typeface="Mada"/>
                  </a:rPr>
                  <a:t>Asthma affects &gt;2 million Saudis </a:t>
                </a:r>
                <a:r>
                  <a:rPr lang="ar" sz="1000">
                    <a:solidFill>
                      <a:srgbClr val="6AA84F"/>
                    </a:solidFill>
                    <a:latin typeface="Mada"/>
                    <a:ea typeface="Mada"/>
                    <a:cs typeface="Mada"/>
                    <a:sym typeface="Mada"/>
                  </a:rPr>
                  <a:t>may be up to 6 million (20% of the population) are undiagnosed </a:t>
                </a:r>
                <a:endParaRPr sz="1000">
                  <a:solidFill>
                    <a:srgbClr val="6AA84F"/>
                  </a:solidFill>
                  <a:latin typeface="Mada"/>
                  <a:ea typeface="Mada"/>
                  <a:cs typeface="Mada"/>
                  <a:sym typeface="Mada"/>
                </a:endParaRPr>
              </a:p>
              <a:p>
                <a:pPr indent="-149899" lvl="0" marL="0" rtl="0" algn="l">
                  <a:spcBef>
                    <a:spcPts val="0"/>
                  </a:spcBef>
                  <a:spcAft>
                    <a:spcPts val="0"/>
                  </a:spcAft>
                  <a:buSzPts val="1000"/>
                  <a:buFont typeface="Mada"/>
                  <a:buChar char="●"/>
                </a:pPr>
                <a:r>
                  <a:rPr lang="ar" sz="1000">
                    <a:latin typeface="Mada"/>
                    <a:ea typeface="Mada"/>
                    <a:cs typeface="Mada"/>
                    <a:sym typeface="Mada"/>
                  </a:rPr>
                  <a:t>Asthma control: 5% were controlled, 31% partially controlled, </a:t>
                </a:r>
                <a:r>
                  <a:rPr b="1" lang="ar" sz="1000">
                    <a:latin typeface="Mada"/>
                    <a:ea typeface="Mada"/>
                    <a:cs typeface="Mada"/>
                    <a:sym typeface="Mada"/>
                  </a:rPr>
                  <a:t>64% uncontrolled.</a:t>
                </a:r>
                <a:endParaRPr/>
              </a:p>
            </p:txBody>
          </p:sp>
        </p:grpSp>
        <p:grpSp>
          <p:nvGrpSpPr>
            <p:cNvPr id="95" name="Google Shape;95;p11"/>
            <p:cNvGrpSpPr/>
            <p:nvPr/>
          </p:nvGrpSpPr>
          <p:grpSpPr>
            <a:xfrm>
              <a:off x="216025" y="7397713"/>
              <a:ext cx="2438908" cy="2198559"/>
              <a:chOff x="2167945" y="3550182"/>
              <a:chExt cx="1240796" cy="582971"/>
            </a:xfrm>
          </p:grpSpPr>
          <p:sp>
            <p:nvSpPr>
              <p:cNvPr id="96" name="Google Shape;96;p11"/>
              <p:cNvSpPr/>
              <p:nvPr/>
            </p:nvSpPr>
            <p:spPr>
              <a:xfrm>
                <a:off x="2167945" y="3551753"/>
                <a:ext cx="1091100" cy="581400"/>
              </a:xfrm>
              <a:prstGeom prst="roundRect">
                <a:avLst>
                  <a:gd fmla="val 28622"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97" name="Google Shape;97;p11"/>
              <p:cNvSpPr/>
              <p:nvPr/>
            </p:nvSpPr>
            <p:spPr>
              <a:xfrm>
                <a:off x="2220741" y="3550182"/>
                <a:ext cx="1188000" cy="581400"/>
              </a:xfrm>
              <a:prstGeom prst="roundRect">
                <a:avLst>
                  <a:gd fmla="val 28622" name="adj"/>
                </a:avLst>
              </a:prstGeom>
              <a:solidFill>
                <a:schemeClr val="accent4"/>
              </a:solidFill>
              <a:ln>
                <a:noFill/>
              </a:ln>
            </p:spPr>
            <p:txBody>
              <a:bodyPr anchorCtr="0" anchor="ctr" bIns="91425" lIns="91425" spcFirstLastPara="1" rIns="91425" wrap="square" tIns="91425">
                <a:noAutofit/>
              </a:bodyPr>
              <a:lstStyle/>
              <a:p>
                <a:pPr indent="-149900" lvl="0" marL="648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Could occur at any age, but 75% are Dx at age &lt;7 </a:t>
                </a:r>
                <a:endParaRPr sz="1000">
                  <a:solidFill>
                    <a:schemeClr val="dk1"/>
                  </a:solidFill>
                  <a:latin typeface="Mada"/>
                  <a:ea typeface="Mada"/>
                  <a:cs typeface="Mada"/>
                  <a:sym typeface="Mada"/>
                </a:endParaRPr>
              </a:p>
              <a:p>
                <a:pPr indent="-149900" lvl="0" marL="648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Remission around puberty </a:t>
                </a:r>
                <a:endParaRPr sz="1000">
                  <a:solidFill>
                    <a:schemeClr val="dk1"/>
                  </a:solidFill>
                  <a:latin typeface="Mada"/>
                  <a:ea typeface="Mada"/>
                  <a:cs typeface="Mada"/>
                  <a:sym typeface="Mada"/>
                </a:endParaRPr>
              </a:p>
              <a:p>
                <a:pPr indent="-149900" lvl="0" marL="648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Prevalence on the rise. likely Multifactorial</a:t>
                </a:r>
                <a:endParaRPr sz="1000">
                  <a:solidFill>
                    <a:schemeClr val="dk1"/>
                  </a:solidFill>
                  <a:latin typeface="Mada"/>
                  <a:ea typeface="Mada"/>
                  <a:cs typeface="Mada"/>
                  <a:sym typeface="Mada"/>
                </a:endParaRPr>
              </a:p>
              <a:p>
                <a:pPr indent="-149900" lvl="0" marL="648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Wide geographical variation (4-25%) </a:t>
                </a:r>
                <a:endParaRPr sz="1000">
                  <a:solidFill>
                    <a:schemeClr val="dk1"/>
                  </a:solidFill>
                  <a:latin typeface="Mada"/>
                  <a:ea typeface="Mada"/>
                  <a:cs typeface="Mada"/>
                  <a:sym typeface="Mada"/>
                </a:endParaRPr>
              </a:p>
              <a:p>
                <a:pPr indent="-149900" lvl="0" marL="648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Females 40% higher prevalence</a:t>
                </a:r>
                <a:endParaRPr sz="1000">
                  <a:solidFill>
                    <a:schemeClr val="dk1"/>
                  </a:solidFill>
                  <a:latin typeface="Mada"/>
                  <a:ea typeface="Mada"/>
                  <a:cs typeface="Mada"/>
                  <a:sym typeface="Mada"/>
                </a:endParaRPr>
              </a:p>
              <a:p>
                <a:pPr indent="-149900" lvl="0" marL="648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Severe asthma 10 % but morbidity /</a:t>
                </a:r>
                <a:r>
                  <a:rPr lang="ar" sz="1000">
                    <a:solidFill>
                      <a:srgbClr val="666666"/>
                    </a:solidFill>
                    <a:latin typeface="Mada"/>
                    <a:ea typeface="Mada"/>
                    <a:cs typeface="Mada"/>
                    <a:sym typeface="Mada"/>
                  </a:rPr>
                  <a:t> costs. </a:t>
                </a:r>
                <a:r>
                  <a:rPr lang="ar" sz="1000">
                    <a:solidFill>
                      <a:srgbClr val="6AA84F"/>
                    </a:solidFill>
                    <a:latin typeface="Mada"/>
                    <a:ea typeface="Mada"/>
                    <a:cs typeface="Mada"/>
                    <a:sym typeface="Mada"/>
                  </a:rPr>
                  <a:t>Most of the money spent on asthma is spent on those with severe asthma</a:t>
                </a:r>
                <a:r>
                  <a:rPr lang="ar" sz="1000">
                    <a:solidFill>
                      <a:srgbClr val="666666"/>
                    </a:solidFill>
                    <a:latin typeface="Mada"/>
                    <a:ea typeface="Mada"/>
                    <a:cs typeface="Mada"/>
                    <a:sym typeface="Mada"/>
                  </a:rPr>
                  <a:t> </a:t>
                </a:r>
                <a:endParaRPr sz="1000">
                  <a:latin typeface="Mada"/>
                  <a:ea typeface="Mada"/>
                  <a:cs typeface="Mada"/>
                  <a:sym typeface="Mada"/>
                </a:endParaRPr>
              </a:p>
            </p:txBody>
          </p:sp>
        </p:grpSp>
        <p:grpSp>
          <p:nvGrpSpPr>
            <p:cNvPr id="98" name="Google Shape;98;p11"/>
            <p:cNvGrpSpPr/>
            <p:nvPr/>
          </p:nvGrpSpPr>
          <p:grpSpPr>
            <a:xfrm>
              <a:off x="334831" y="6989913"/>
              <a:ext cx="7034943" cy="362759"/>
              <a:chOff x="178335" y="2582058"/>
              <a:chExt cx="7190988" cy="546077"/>
            </a:xfrm>
          </p:grpSpPr>
          <p:cxnSp>
            <p:nvCxnSpPr>
              <p:cNvPr id="99" name="Google Shape;99;p11"/>
              <p:cNvCxnSpPr>
                <a:stCxn id="100" idx="3"/>
                <a:endCxn id="101" idx="1"/>
              </p:cNvCxnSpPr>
              <p:nvPr/>
            </p:nvCxnSpPr>
            <p:spPr>
              <a:xfrm>
                <a:off x="2393678" y="2841408"/>
                <a:ext cx="387300" cy="900"/>
              </a:xfrm>
              <a:prstGeom prst="straightConnector1">
                <a:avLst/>
              </a:prstGeom>
              <a:noFill/>
              <a:ln cap="flat" cmpd="sng" w="9525">
                <a:solidFill>
                  <a:schemeClr val="accent2"/>
                </a:solidFill>
                <a:prstDash val="solid"/>
                <a:round/>
                <a:headEnd len="med" w="med" type="none"/>
                <a:tailEnd len="med" w="med" type="none"/>
              </a:ln>
            </p:spPr>
          </p:cxnSp>
          <p:cxnSp>
            <p:nvCxnSpPr>
              <p:cNvPr id="102" name="Google Shape;102;p11"/>
              <p:cNvCxnSpPr>
                <a:endCxn id="103" idx="1"/>
              </p:cNvCxnSpPr>
              <p:nvPr/>
            </p:nvCxnSpPr>
            <p:spPr>
              <a:xfrm>
                <a:off x="4900179" y="2867885"/>
                <a:ext cx="253800" cy="900"/>
              </a:xfrm>
              <a:prstGeom prst="straightConnector1">
                <a:avLst/>
              </a:prstGeom>
              <a:noFill/>
              <a:ln cap="flat" cmpd="sng" w="9525">
                <a:solidFill>
                  <a:schemeClr val="accent2"/>
                </a:solidFill>
                <a:prstDash val="solid"/>
                <a:round/>
                <a:headEnd len="med" w="med" type="none"/>
                <a:tailEnd len="med" w="med" type="none"/>
              </a:ln>
            </p:spPr>
          </p:cxnSp>
          <p:grpSp>
            <p:nvGrpSpPr>
              <p:cNvPr id="104" name="Google Shape;104;p11"/>
              <p:cNvGrpSpPr/>
              <p:nvPr/>
            </p:nvGrpSpPr>
            <p:grpSpPr>
              <a:xfrm>
                <a:off x="2666129" y="2582858"/>
                <a:ext cx="2215344" cy="520226"/>
                <a:chOff x="2946842" y="2605664"/>
                <a:chExt cx="1953221" cy="520226"/>
              </a:xfrm>
            </p:grpSpPr>
            <p:sp>
              <p:nvSpPr>
                <p:cNvPr id="105" name="Google Shape;105;p11"/>
                <p:cNvSpPr/>
                <p:nvPr/>
              </p:nvSpPr>
              <p:spPr>
                <a:xfrm>
                  <a:off x="2946842" y="2607190"/>
                  <a:ext cx="1851900" cy="518700"/>
                </a:xfrm>
                <a:prstGeom prst="roundRect">
                  <a:avLst>
                    <a:gd fmla="val 50000" name="adj"/>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01" name="Google Shape;101;p11"/>
                <p:cNvSpPr/>
                <p:nvPr/>
              </p:nvSpPr>
              <p:spPr>
                <a:xfrm>
                  <a:off x="3048163" y="2605664"/>
                  <a:ext cx="1851900" cy="518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a:solidFill>
                        <a:schemeClr val="lt1"/>
                      </a:solidFill>
                      <a:latin typeface="Mada"/>
                      <a:ea typeface="Mada"/>
                      <a:cs typeface="Mada"/>
                      <a:sym typeface="Mada"/>
                    </a:rPr>
                    <a:t>Saudi Arabia Figures</a:t>
                  </a:r>
                  <a:endParaRPr>
                    <a:solidFill>
                      <a:srgbClr val="FFFFFF"/>
                    </a:solidFill>
                  </a:endParaRPr>
                </a:p>
              </p:txBody>
            </p:sp>
          </p:grpSp>
          <p:grpSp>
            <p:nvGrpSpPr>
              <p:cNvPr id="106" name="Google Shape;106;p11"/>
              <p:cNvGrpSpPr/>
              <p:nvPr/>
            </p:nvGrpSpPr>
            <p:grpSpPr>
              <a:xfrm>
                <a:off x="5153979" y="2607909"/>
                <a:ext cx="2215344" cy="520226"/>
                <a:chOff x="2946842" y="2605664"/>
                <a:chExt cx="1953221" cy="520226"/>
              </a:xfrm>
            </p:grpSpPr>
            <p:sp>
              <p:nvSpPr>
                <p:cNvPr id="103" name="Google Shape;103;p11"/>
                <p:cNvSpPr/>
                <p:nvPr/>
              </p:nvSpPr>
              <p:spPr>
                <a:xfrm>
                  <a:off x="2946842" y="2607190"/>
                  <a:ext cx="1851900" cy="518700"/>
                </a:xfrm>
                <a:prstGeom prst="roundRect">
                  <a:avLst>
                    <a:gd fmla="val 50000" name="adj"/>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07" name="Google Shape;107;p11"/>
                <p:cNvSpPr/>
                <p:nvPr/>
              </p:nvSpPr>
              <p:spPr>
                <a:xfrm>
                  <a:off x="3048163" y="2605664"/>
                  <a:ext cx="1851900" cy="518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lt1"/>
                      </a:solidFill>
                      <a:latin typeface="Mada"/>
                      <a:ea typeface="Mada"/>
                      <a:cs typeface="Mada"/>
                      <a:sym typeface="Mada"/>
                    </a:rPr>
                    <a:t>Etiology</a:t>
                  </a:r>
                  <a:endParaRPr>
                    <a:solidFill>
                      <a:srgbClr val="FFFFFF"/>
                    </a:solidFill>
                  </a:endParaRPr>
                </a:p>
              </p:txBody>
            </p:sp>
          </p:grpSp>
          <p:grpSp>
            <p:nvGrpSpPr>
              <p:cNvPr id="108" name="Google Shape;108;p11"/>
              <p:cNvGrpSpPr/>
              <p:nvPr/>
            </p:nvGrpSpPr>
            <p:grpSpPr>
              <a:xfrm>
                <a:off x="178335" y="2582058"/>
                <a:ext cx="2215344" cy="520226"/>
                <a:chOff x="2946842" y="2605664"/>
                <a:chExt cx="1953221" cy="520226"/>
              </a:xfrm>
            </p:grpSpPr>
            <p:sp>
              <p:nvSpPr>
                <p:cNvPr id="109" name="Google Shape;109;p11"/>
                <p:cNvSpPr/>
                <p:nvPr/>
              </p:nvSpPr>
              <p:spPr>
                <a:xfrm>
                  <a:off x="2946842" y="2607190"/>
                  <a:ext cx="1851900" cy="518700"/>
                </a:xfrm>
                <a:prstGeom prst="roundRect">
                  <a:avLst>
                    <a:gd fmla="val 50000" name="adj"/>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00" name="Google Shape;100;p11"/>
                <p:cNvSpPr/>
                <p:nvPr/>
              </p:nvSpPr>
              <p:spPr>
                <a:xfrm>
                  <a:off x="3048163" y="2605664"/>
                  <a:ext cx="1851900" cy="518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a:solidFill>
                        <a:schemeClr val="lt1"/>
                      </a:solidFill>
                      <a:latin typeface="Mada"/>
                      <a:ea typeface="Mada"/>
                      <a:cs typeface="Mada"/>
                      <a:sym typeface="Mada"/>
                    </a:rPr>
                    <a:t>Epidemiology</a:t>
                  </a:r>
                  <a:endParaRPr>
                    <a:solidFill>
                      <a:srgbClr val="FFFFFF"/>
                    </a:solidFill>
                  </a:endParaRPr>
                </a:p>
              </p:txBody>
            </p:sp>
          </p:grpSp>
        </p:grpSp>
        <p:grpSp>
          <p:nvGrpSpPr>
            <p:cNvPr id="110" name="Google Shape;110;p11"/>
            <p:cNvGrpSpPr/>
            <p:nvPr/>
          </p:nvGrpSpPr>
          <p:grpSpPr>
            <a:xfrm>
              <a:off x="5196249" y="7397725"/>
              <a:ext cx="2167123" cy="2198564"/>
              <a:chOff x="2231433" y="3550183"/>
              <a:chExt cx="1102525" cy="582972"/>
            </a:xfrm>
          </p:grpSpPr>
          <p:sp>
            <p:nvSpPr>
              <p:cNvPr id="111" name="Google Shape;111;p11"/>
              <p:cNvSpPr/>
              <p:nvPr/>
            </p:nvSpPr>
            <p:spPr>
              <a:xfrm>
                <a:off x="2231433" y="3551756"/>
                <a:ext cx="1027500" cy="581400"/>
              </a:xfrm>
              <a:prstGeom prst="roundRect">
                <a:avLst>
                  <a:gd fmla="val 28622"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endParaRPr>
              </a:p>
            </p:txBody>
          </p:sp>
          <p:sp>
            <p:nvSpPr>
              <p:cNvPr id="112" name="Google Shape;112;p11"/>
              <p:cNvSpPr/>
              <p:nvPr/>
            </p:nvSpPr>
            <p:spPr>
              <a:xfrm>
                <a:off x="2306458" y="3550183"/>
                <a:ext cx="1027500" cy="581400"/>
              </a:xfrm>
              <a:prstGeom prst="roundRect">
                <a:avLst>
                  <a:gd fmla="val 28622"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000">
                    <a:solidFill>
                      <a:schemeClr val="dk1"/>
                    </a:solidFill>
                    <a:latin typeface="Mada"/>
                    <a:ea typeface="Mada"/>
                    <a:cs typeface="Mada"/>
                    <a:sym typeface="Mada"/>
                  </a:rPr>
                  <a:t>Although asthma is </a:t>
                </a:r>
                <a:r>
                  <a:rPr b="1" lang="ar" sz="1000">
                    <a:solidFill>
                      <a:schemeClr val="dk1"/>
                    </a:solidFill>
                    <a:latin typeface="Mada"/>
                    <a:ea typeface="Mada"/>
                    <a:cs typeface="Mada"/>
                    <a:sym typeface="Mada"/>
                  </a:rPr>
                  <a:t>multifactorial</a:t>
                </a:r>
                <a:r>
                  <a:rPr lang="ar" sz="1000">
                    <a:solidFill>
                      <a:schemeClr val="dk1"/>
                    </a:solidFill>
                    <a:latin typeface="Mada"/>
                    <a:ea typeface="Mada"/>
                    <a:cs typeface="Mada"/>
                    <a:sym typeface="Mada"/>
                  </a:rPr>
                  <a:t> in origin, </a:t>
                </a:r>
                <a:r>
                  <a:rPr b="1" lang="ar" sz="1000">
                    <a:solidFill>
                      <a:schemeClr val="dk1"/>
                    </a:solidFill>
                    <a:latin typeface="Mada"/>
                    <a:ea typeface="Mada"/>
                    <a:cs typeface="Mada"/>
                    <a:sym typeface="Mada"/>
                  </a:rPr>
                  <a:t>inflammation</a:t>
                </a:r>
                <a:r>
                  <a:rPr lang="ar" sz="1000">
                    <a:solidFill>
                      <a:schemeClr val="dk1"/>
                    </a:solidFill>
                    <a:latin typeface="Mada"/>
                    <a:ea typeface="Mada"/>
                    <a:cs typeface="Mada"/>
                    <a:sym typeface="Mada"/>
                  </a:rPr>
                  <a:t> is believed to be the cornerstone of the disease and is thought to result from</a:t>
                </a:r>
                <a:r>
                  <a:rPr b="1" lang="ar" sz="1000">
                    <a:solidFill>
                      <a:schemeClr val="dk1"/>
                    </a:solidFill>
                    <a:latin typeface="Mada"/>
                    <a:ea typeface="Mada"/>
                    <a:cs typeface="Mada"/>
                    <a:sym typeface="Mada"/>
                  </a:rPr>
                  <a:t> inappropriate immune responses</a:t>
                </a:r>
                <a:r>
                  <a:rPr lang="ar" sz="1000">
                    <a:solidFill>
                      <a:schemeClr val="dk1"/>
                    </a:solidFill>
                    <a:latin typeface="Mada"/>
                    <a:ea typeface="Mada"/>
                    <a:cs typeface="Mada"/>
                    <a:sym typeface="Mada"/>
                  </a:rPr>
                  <a:t> to a variety of </a:t>
                </a:r>
                <a:r>
                  <a:rPr b="1" lang="ar" sz="1000">
                    <a:solidFill>
                      <a:schemeClr val="dk1"/>
                    </a:solidFill>
                    <a:latin typeface="Mada"/>
                    <a:ea typeface="Mada"/>
                    <a:cs typeface="Mada"/>
                    <a:sym typeface="Mada"/>
                  </a:rPr>
                  <a:t>antigens </a:t>
                </a:r>
                <a:r>
                  <a:rPr lang="ar" sz="1000">
                    <a:solidFill>
                      <a:schemeClr val="dk1"/>
                    </a:solidFill>
                    <a:latin typeface="Mada"/>
                    <a:ea typeface="Mada"/>
                    <a:cs typeface="Mada"/>
                    <a:sym typeface="Mada"/>
                  </a:rPr>
                  <a:t>in genetically susceptible individuals.</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2"/>
          <p:cNvPicPr preferRelativeResize="0"/>
          <p:nvPr/>
        </p:nvPicPr>
        <p:blipFill>
          <a:blip r:embed="rId3">
            <a:alphaModFix/>
          </a:blip>
          <a:stretch>
            <a:fillRect/>
          </a:stretch>
        </p:blipFill>
        <p:spPr>
          <a:xfrm>
            <a:off x="5046025" y="4127225"/>
            <a:ext cx="2287849" cy="1355088"/>
          </a:xfrm>
          <a:prstGeom prst="rect">
            <a:avLst/>
          </a:prstGeom>
          <a:noFill/>
          <a:ln>
            <a:noFill/>
          </a:ln>
        </p:spPr>
      </p:pic>
      <p:sp>
        <p:nvSpPr>
          <p:cNvPr id="118" name="Google Shape;118;p1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119" name="Google Shape;119;p12"/>
          <p:cNvSpPr txBox="1"/>
          <p:nvPr/>
        </p:nvSpPr>
        <p:spPr>
          <a:xfrm>
            <a:off x="580425" y="0"/>
            <a:ext cx="6043500" cy="412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2600">
                <a:solidFill>
                  <a:schemeClr val="dk1"/>
                </a:solidFill>
                <a:latin typeface="Mada"/>
                <a:ea typeface="Mada"/>
                <a:cs typeface="Mada"/>
                <a:sym typeface="Mada"/>
              </a:rPr>
              <a:t>Pathogenesis</a:t>
            </a:r>
            <a:endParaRPr b="1" sz="2600">
              <a:latin typeface="Alegreya"/>
              <a:ea typeface="Alegreya"/>
              <a:cs typeface="Alegreya"/>
              <a:sym typeface="Alegreya"/>
            </a:endParaRPr>
          </a:p>
        </p:txBody>
      </p:sp>
      <p:sp>
        <p:nvSpPr>
          <p:cNvPr id="120" name="Google Shape;120;p12"/>
          <p:cNvSpPr txBox="1"/>
          <p:nvPr/>
        </p:nvSpPr>
        <p:spPr>
          <a:xfrm>
            <a:off x="0" y="97798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999999"/>
                </a:solidFill>
                <a:latin typeface="Mada"/>
                <a:ea typeface="Mada"/>
                <a:cs typeface="Mada"/>
                <a:sym typeface="Mada"/>
              </a:rPr>
              <a:t>1-</a:t>
            </a:r>
            <a:r>
              <a:rPr lang="ar" sz="1000">
                <a:solidFill>
                  <a:srgbClr val="999999"/>
                </a:solidFill>
                <a:latin typeface="Mada"/>
                <a:ea typeface="Mada"/>
                <a:cs typeface="Mada"/>
                <a:sym typeface="Mada"/>
              </a:rPr>
              <a:t>Atopic triad (Asthma, allergic rhinitis, atopic dermatitis "eczema")</a:t>
            </a:r>
            <a:endParaRPr sz="1000">
              <a:solidFill>
                <a:srgbClr val="99999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000">
                <a:solidFill>
                  <a:srgbClr val="6AA84F"/>
                </a:solidFill>
                <a:latin typeface="Mada"/>
                <a:ea typeface="Mada"/>
                <a:cs typeface="Mada"/>
                <a:sym typeface="Mada"/>
              </a:rPr>
              <a:t>2-It is Controversial, but we know that anybody with asthma and smokes their condition will worsen and end up with more inflammation</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a:t>
            </a:r>
            <a:r>
              <a:rPr lang="ar" sz="1000">
                <a:solidFill>
                  <a:srgbClr val="6AA84F"/>
                </a:solidFill>
                <a:latin typeface="Mada"/>
                <a:ea typeface="Mada"/>
                <a:cs typeface="Mada"/>
                <a:sym typeface="Mada"/>
              </a:rPr>
              <a:t>The relationship between obesity and asthma is not clear, although losing weight in obese asthmatics tends to improve their symptoms.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999999"/>
              </a:solidFill>
              <a:latin typeface="Mada"/>
              <a:ea typeface="Mada"/>
              <a:cs typeface="Mada"/>
              <a:sym typeface="Mada"/>
            </a:endParaRPr>
          </a:p>
        </p:txBody>
      </p:sp>
      <p:pic>
        <p:nvPicPr>
          <p:cNvPr id="121" name="Google Shape;121;p12"/>
          <p:cNvPicPr preferRelativeResize="0"/>
          <p:nvPr/>
        </p:nvPicPr>
        <p:blipFill>
          <a:blip r:embed="rId4">
            <a:alphaModFix/>
          </a:blip>
          <a:stretch>
            <a:fillRect/>
          </a:stretch>
        </p:blipFill>
        <p:spPr>
          <a:xfrm>
            <a:off x="232044" y="7799725"/>
            <a:ext cx="2187718" cy="1637501"/>
          </a:xfrm>
          <a:prstGeom prst="rect">
            <a:avLst/>
          </a:prstGeom>
          <a:noFill/>
          <a:ln>
            <a:noFill/>
          </a:ln>
        </p:spPr>
      </p:pic>
      <p:pic>
        <p:nvPicPr>
          <p:cNvPr id="122" name="Google Shape;122;p12"/>
          <p:cNvPicPr preferRelativeResize="0"/>
          <p:nvPr/>
        </p:nvPicPr>
        <p:blipFill>
          <a:blip r:embed="rId5">
            <a:alphaModFix/>
          </a:blip>
          <a:stretch>
            <a:fillRect/>
          </a:stretch>
        </p:blipFill>
        <p:spPr>
          <a:xfrm>
            <a:off x="4681050" y="7953000"/>
            <a:ext cx="2652725" cy="1493375"/>
          </a:xfrm>
          <a:prstGeom prst="rect">
            <a:avLst/>
          </a:prstGeom>
          <a:noFill/>
          <a:ln cap="flat" cmpd="sng" w="9525">
            <a:solidFill>
              <a:srgbClr val="FF0000"/>
            </a:solidFill>
            <a:prstDash val="solid"/>
            <a:round/>
            <a:headEnd len="sm" w="sm" type="none"/>
            <a:tailEnd len="sm" w="sm" type="none"/>
          </a:ln>
        </p:spPr>
      </p:pic>
      <p:sp>
        <p:nvSpPr>
          <p:cNvPr id="123" name="Google Shape;123;p12"/>
          <p:cNvSpPr txBox="1"/>
          <p:nvPr/>
        </p:nvSpPr>
        <p:spPr>
          <a:xfrm>
            <a:off x="249425" y="3835337"/>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Hygiene hypothesis</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124" name="Google Shape;124;p12"/>
          <p:cNvSpPr txBox="1"/>
          <p:nvPr/>
        </p:nvSpPr>
        <p:spPr>
          <a:xfrm>
            <a:off x="383825" y="4285925"/>
            <a:ext cx="4662300" cy="1060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highlight>
                  <a:srgbClr val="FFFFFF"/>
                </a:highlight>
                <a:latin typeface="Mada"/>
                <a:ea typeface="Mada"/>
                <a:cs typeface="Mada"/>
                <a:sym typeface="Mada"/>
              </a:rPr>
              <a:t>Suggests that growing up in a relatively 'clean' environment may predispose towards an lgE response to allergens (Th-2). Conversely, growing up in a 'dirtier' environment may allow the immune system to avoid developing allergic responses (Th-1/ protective immunity).</a:t>
            </a:r>
            <a:endParaRPr sz="1200">
              <a:solidFill>
                <a:srgbClr val="6AA84F"/>
              </a:solidFill>
              <a:latin typeface="Mada"/>
              <a:ea typeface="Mada"/>
              <a:cs typeface="Mada"/>
              <a:sym typeface="Mada"/>
            </a:endParaRPr>
          </a:p>
        </p:txBody>
      </p:sp>
      <p:sp>
        <p:nvSpPr>
          <p:cNvPr id="125" name="Google Shape;125;p12"/>
          <p:cNvSpPr txBox="1"/>
          <p:nvPr/>
        </p:nvSpPr>
        <p:spPr>
          <a:xfrm>
            <a:off x="249425" y="5482325"/>
            <a:ext cx="5819700" cy="676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The role of inflammatory cells in asthma</a:t>
            </a:r>
            <a:r>
              <a:rPr b="1" lang="ar" sz="2200">
                <a:highlight>
                  <a:schemeClr val="accent4"/>
                </a:highlight>
                <a:latin typeface="Mada"/>
                <a:ea typeface="Mada"/>
                <a:cs typeface="Mada"/>
                <a:sym typeface="Mada"/>
              </a:rPr>
              <a:t> </a:t>
            </a:r>
            <a:endParaRPr b="1" sz="2200">
              <a:highlight>
                <a:schemeClr val="accent4"/>
              </a:highlight>
              <a:latin typeface="Mada"/>
              <a:ea typeface="Mada"/>
              <a:cs typeface="Mada"/>
              <a:sym typeface="Mada"/>
            </a:endParaRPr>
          </a:p>
        </p:txBody>
      </p:sp>
      <p:sp>
        <p:nvSpPr>
          <p:cNvPr id="126" name="Google Shape;126;p12"/>
          <p:cNvSpPr/>
          <p:nvPr/>
        </p:nvSpPr>
        <p:spPr>
          <a:xfrm>
            <a:off x="2370300" y="966925"/>
            <a:ext cx="2819400" cy="450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a:solidFill>
                  <a:srgbClr val="FFFFFF"/>
                </a:solidFill>
                <a:latin typeface="Mada Black"/>
                <a:ea typeface="Mada Black"/>
                <a:cs typeface="Mada Black"/>
                <a:sym typeface="Mada Black"/>
              </a:rPr>
              <a:t>Pathogenesis</a:t>
            </a:r>
            <a:r>
              <a:rPr lang="ar">
                <a:solidFill>
                  <a:srgbClr val="FFFFFF"/>
                </a:solidFill>
                <a:latin typeface="Mada Black"/>
                <a:ea typeface="Mada Black"/>
                <a:cs typeface="Mada Black"/>
                <a:sym typeface="Mada Black"/>
              </a:rPr>
              <a:t> of asthma</a:t>
            </a:r>
            <a:endParaRPr>
              <a:solidFill>
                <a:srgbClr val="FFFFFF"/>
              </a:solidFill>
              <a:latin typeface="Mada Black"/>
              <a:ea typeface="Mada Black"/>
              <a:cs typeface="Mada Black"/>
              <a:sym typeface="Mada Black"/>
            </a:endParaRPr>
          </a:p>
          <a:p>
            <a:pPr indent="0" lvl="0" marL="0" rtl="0" algn="ctr">
              <a:spcBef>
                <a:spcPts val="0"/>
              </a:spcBef>
              <a:spcAft>
                <a:spcPts val="0"/>
              </a:spcAft>
              <a:buNone/>
            </a:pPr>
            <a:r>
              <a:rPr lang="ar" sz="1200">
                <a:solidFill>
                  <a:srgbClr val="FFFFFF"/>
                </a:solidFill>
                <a:latin typeface="Mada"/>
                <a:ea typeface="Mada"/>
                <a:cs typeface="Mada"/>
                <a:sym typeface="Mada"/>
              </a:rPr>
              <a:t>(It has acute and chronic phases)</a:t>
            </a:r>
            <a:endParaRPr sz="1200">
              <a:solidFill>
                <a:srgbClr val="FFFFFF"/>
              </a:solidFill>
              <a:latin typeface="Mada"/>
              <a:ea typeface="Mada"/>
              <a:cs typeface="Mada"/>
              <a:sym typeface="Mada"/>
            </a:endParaRPr>
          </a:p>
        </p:txBody>
      </p:sp>
      <p:sp>
        <p:nvSpPr>
          <p:cNvPr id="127" name="Google Shape;127;p12"/>
          <p:cNvSpPr/>
          <p:nvPr/>
        </p:nvSpPr>
        <p:spPr>
          <a:xfrm>
            <a:off x="394285" y="1709875"/>
            <a:ext cx="1873500" cy="4122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Tightening of the airways</a:t>
            </a:r>
            <a:endParaRPr sz="1200">
              <a:latin typeface="Mada"/>
              <a:ea typeface="Mada"/>
              <a:cs typeface="Mada"/>
              <a:sym typeface="Mada"/>
            </a:endParaRPr>
          </a:p>
        </p:txBody>
      </p:sp>
      <p:sp>
        <p:nvSpPr>
          <p:cNvPr id="128" name="Google Shape;128;p12"/>
          <p:cNvSpPr/>
          <p:nvPr/>
        </p:nvSpPr>
        <p:spPr>
          <a:xfrm>
            <a:off x="2843238" y="1709875"/>
            <a:ext cx="1873500" cy="4122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Airway remodeling</a:t>
            </a:r>
            <a:endParaRPr sz="1200">
              <a:latin typeface="Mada"/>
              <a:ea typeface="Mada"/>
              <a:cs typeface="Mada"/>
              <a:sym typeface="Mada"/>
            </a:endParaRPr>
          </a:p>
        </p:txBody>
      </p:sp>
      <p:sp>
        <p:nvSpPr>
          <p:cNvPr id="129" name="Google Shape;129;p12"/>
          <p:cNvSpPr/>
          <p:nvPr/>
        </p:nvSpPr>
        <p:spPr>
          <a:xfrm>
            <a:off x="5292215" y="1709875"/>
            <a:ext cx="1873500" cy="4122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Thick mucus production</a:t>
            </a:r>
            <a:endParaRPr sz="1200">
              <a:latin typeface="Mada"/>
              <a:ea typeface="Mada"/>
              <a:cs typeface="Mada"/>
              <a:sym typeface="Mada"/>
            </a:endParaRPr>
          </a:p>
        </p:txBody>
      </p:sp>
      <p:cxnSp>
        <p:nvCxnSpPr>
          <p:cNvPr id="130" name="Google Shape;130;p12"/>
          <p:cNvCxnSpPr>
            <a:stCxn id="126" idx="2"/>
            <a:endCxn id="127" idx="0"/>
          </p:cNvCxnSpPr>
          <p:nvPr/>
        </p:nvCxnSpPr>
        <p:spPr>
          <a:xfrm rot="5400000">
            <a:off x="2409300" y="339325"/>
            <a:ext cx="292500" cy="2448900"/>
          </a:xfrm>
          <a:prstGeom prst="bentConnector3">
            <a:avLst>
              <a:gd fmla="val 49974" name="adj1"/>
            </a:avLst>
          </a:prstGeom>
          <a:noFill/>
          <a:ln cap="flat" cmpd="sng" w="19050">
            <a:solidFill>
              <a:schemeClr val="accent1"/>
            </a:solidFill>
            <a:prstDash val="solid"/>
            <a:round/>
            <a:headEnd len="med" w="med" type="none"/>
            <a:tailEnd len="med" w="med" type="none"/>
          </a:ln>
        </p:spPr>
      </p:cxnSp>
      <p:cxnSp>
        <p:nvCxnSpPr>
          <p:cNvPr id="131" name="Google Shape;131;p12"/>
          <p:cNvCxnSpPr>
            <a:stCxn id="126" idx="2"/>
            <a:endCxn id="128" idx="0"/>
          </p:cNvCxnSpPr>
          <p:nvPr/>
        </p:nvCxnSpPr>
        <p:spPr>
          <a:xfrm flipH="1" rot="-5400000">
            <a:off x="3634050" y="1563475"/>
            <a:ext cx="292500" cy="600"/>
          </a:xfrm>
          <a:prstGeom prst="bentConnector3">
            <a:avLst>
              <a:gd fmla="val 49974" name="adj1"/>
            </a:avLst>
          </a:prstGeom>
          <a:noFill/>
          <a:ln cap="flat" cmpd="sng" w="19050">
            <a:solidFill>
              <a:schemeClr val="accent1"/>
            </a:solidFill>
            <a:prstDash val="solid"/>
            <a:round/>
            <a:headEnd len="med" w="med" type="none"/>
            <a:tailEnd len="med" w="med" type="none"/>
          </a:ln>
        </p:spPr>
      </p:cxnSp>
      <p:cxnSp>
        <p:nvCxnSpPr>
          <p:cNvPr id="132" name="Google Shape;132;p12"/>
          <p:cNvCxnSpPr>
            <a:stCxn id="126" idx="2"/>
            <a:endCxn id="129" idx="0"/>
          </p:cNvCxnSpPr>
          <p:nvPr/>
        </p:nvCxnSpPr>
        <p:spPr>
          <a:xfrm flipH="1" rot="-5400000">
            <a:off x="4858200" y="339325"/>
            <a:ext cx="292500" cy="2448900"/>
          </a:xfrm>
          <a:prstGeom prst="bentConnector3">
            <a:avLst>
              <a:gd fmla="val 49974" name="adj1"/>
            </a:avLst>
          </a:prstGeom>
          <a:noFill/>
          <a:ln cap="flat" cmpd="sng" w="19050">
            <a:solidFill>
              <a:schemeClr val="accent1"/>
            </a:solidFill>
            <a:prstDash val="solid"/>
            <a:round/>
            <a:headEnd len="med" w="med" type="none"/>
            <a:tailEnd len="med" w="med" type="none"/>
          </a:ln>
        </p:spPr>
      </p:cxnSp>
      <p:sp>
        <p:nvSpPr>
          <p:cNvPr id="133" name="Google Shape;133;p12"/>
          <p:cNvSpPr/>
          <p:nvPr/>
        </p:nvSpPr>
        <p:spPr>
          <a:xfrm>
            <a:off x="1146175" y="2714750"/>
            <a:ext cx="1562100" cy="378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Hygiene hypothesis</a:t>
            </a:r>
            <a:endParaRPr b="1" sz="1200">
              <a:latin typeface="Mada"/>
              <a:ea typeface="Mada"/>
              <a:cs typeface="Mada"/>
              <a:sym typeface="Mada"/>
            </a:endParaRPr>
          </a:p>
        </p:txBody>
      </p:sp>
      <p:sp>
        <p:nvSpPr>
          <p:cNvPr id="134" name="Google Shape;134;p12"/>
          <p:cNvSpPr/>
          <p:nvPr/>
        </p:nvSpPr>
        <p:spPr>
          <a:xfrm>
            <a:off x="3278325" y="2714750"/>
            <a:ext cx="1562100" cy="378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Atopy</a:t>
            </a:r>
            <a:r>
              <a:rPr b="1" lang="ar" sz="1200">
                <a:latin typeface="Mada"/>
                <a:ea typeface="Mada"/>
                <a:cs typeface="Mada"/>
                <a:sym typeface="Mada"/>
              </a:rPr>
              <a:t> </a:t>
            </a:r>
            <a:r>
              <a:rPr b="1" baseline="30000" lang="ar" sz="1200">
                <a:latin typeface="Mada"/>
                <a:ea typeface="Mada"/>
                <a:cs typeface="Mada"/>
                <a:sym typeface="Mada"/>
              </a:rPr>
              <a:t>1</a:t>
            </a:r>
            <a:endParaRPr baseline="30000"/>
          </a:p>
        </p:txBody>
      </p:sp>
      <p:sp>
        <p:nvSpPr>
          <p:cNvPr id="135" name="Google Shape;135;p12"/>
          <p:cNvSpPr/>
          <p:nvPr/>
        </p:nvSpPr>
        <p:spPr>
          <a:xfrm>
            <a:off x="5671613" y="2729913"/>
            <a:ext cx="1562100" cy="378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Genetics</a:t>
            </a:r>
            <a:endParaRPr/>
          </a:p>
        </p:txBody>
      </p:sp>
      <p:sp>
        <p:nvSpPr>
          <p:cNvPr id="136" name="Google Shape;136;p12"/>
          <p:cNvSpPr/>
          <p:nvPr/>
        </p:nvSpPr>
        <p:spPr>
          <a:xfrm>
            <a:off x="1788300" y="3336025"/>
            <a:ext cx="1562100" cy="378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Smoking  </a:t>
            </a:r>
            <a:r>
              <a:rPr b="1" baseline="30000" lang="ar" sz="1200">
                <a:latin typeface="Mada"/>
                <a:ea typeface="Mada"/>
                <a:cs typeface="Mada"/>
                <a:sym typeface="Mada"/>
              </a:rPr>
              <a:t>2</a:t>
            </a:r>
            <a:r>
              <a:rPr b="1" lang="ar" sz="1200">
                <a:latin typeface="Mada"/>
                <a:ea typeface="Mada"/>
                <a:cs typeface="Mada"/>
                <a:sym typeface="Mada"/>
              </a:rPr>
              <a:t> </a:t>
            </a:r>
            <a:r>
              <a:rPr lang="ar" sz="1000">
                <a:latin typeface="Mada"/>
                <a:ea typeface="Mada"/>
                <a:cs typeface="Mada"/>
                <a:sym typeface="Mada"/>
              </a:rPr>
              <a:t>(controversial)</a:t>
            </a:r>
            <a:endParaRPr sz="1000">
              <a:latin typeface="Mada"/>
              <a:ea typeface="Mada"/>
              <a:cs typeface="Mada"/>
              <a:sym typeface="Mada"/>
            </a:endParaRPr>
          </a:p>
        </p:txBody>
      </p:sp>
      <p:sp>
        <p:nvSpPr>
          <p:cNvPr id="137" name="Google Shape;137;p12"/>
          <p:cNvSpPr/>
          <p:nvPr/>
        </p:nvSpPr>
        <p:spPr>
          <a:xfrm>
            <a:off x="4666800" y="3326613"/>
            <a:ext cx="1562100" cy="378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Obesity </a:t>
            </a:r>
            <a:endParaRPr b="1" sz="1200">
              <a:latin typeface="Mada"/>
              <a:ea typeface="Mada"/>
              <a:cs typeface="Mada"/>
              <a:sym typeface="Mada"/>
            </a:endParaRPr>
          </a:p>
          <a:p>
            <a:pPr indent="0" lvl="0" marL="0" rtl="0" algn="ctr">
              <a:spcBef>
                <a:spcPts val="0"/>
              </a:spcBef>
              <a:spcAft>
                <a:spcPts val="0"/>
              </a:spcAft>
              <a:buNone/>
            </a:pPr>
            <a:r>
              <a:rPr lang="ar" sz="900">
                <a:latin typeface="Mada"/>
                <a:ea typeface="Mada"/>
                <a:cs typeface="Mada"/>
                <a:sym typeface="Mada"/>
              </a:rPr>
              <a:t>(New under investigations)</a:t>
            </a:r>
            <a:r>
              <a:rPr b="1" baseline="30000" lang="ar" sz="900">
                <a:latin typeface="Mada"/>
                <a:ea typeface="Mada"/>
                <a:cs typeface="Mada"/>
                <a:sym typeface="Mada"/>
              </a:rPr>
              <a:t>3</a:t>
            </a:r>
            <a:endParaRPr b="1" baseline="30000" sz="900">
              <a:latin typeface="Mada"/>
              <a:ea typeface="Mada"/>
              <a:cs typeface="Mada"/>
              <a:sym typeface="Mada"/>
            </a:endParaRPr>
          </a:p>
        </p:txBody>
      </p:sp>
      <p:sp>
        <p:nvSpPr>
          <p:cNvPr id="138" name="Google Shape;138;p12"/>
          <p:cNvSpPr/>
          <p:nvPr/>
        </p:nvSpPr>
        <p:spPr>
          <a:xfrm>
            <a:off x="717550" y="2652850"/>
            <a:ext cx="514200" cy="52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800">
                <a:solidFill>
                  <a:srgbClr val="FFFFFF"/>
                </a:solidFill>
                <a:latin typeface="Mada Black"/>
                <a:ea typeface="Mada Black"/>
                <a:cs typeface="Mada Black"/>
                <a:sym typeface="Mada Black"/>
              </a:rPr>
              <a:t>1</a:t>
            </a:r>
            <a:endParaRPr sz="1800">
              <a:solidFill>
                <a:srgbClr val="FFFFFF"/>
              </a:solidFill>
              <a:latin typeface="Mada Black"/>
              <a:ea typeface="Mada Black"/>
              <a:cs typeface="Mada Black"/>
              <a:sym typeface="Mada Black"/>
            </a:endParaRPr>
          </a:p>
        </p:txBody>
      </p:sp>
      <p:sp>
        <p:nvSpPr>
          <p:cNvPr id="139" name="Google Shape;139;p12"/>
          <p:cNvSpPr/>
          <p:nvPr/>
        </p:nvSpPr>
        <p:spPr>
          <a:xfrm>
            <a:off x="2908300" y="2639963"/>
            <a:ext cx="514200" cy="52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800">
                <a:solidFill>
                  <a:srgbClr val="FFFFFF"/>
                </a:solidFill>
                <a:latin typeface="Mada Black"/>
                <a:ea typeface="Mada Black"/>
                <a:cs typeface="Mada Black"/>
                <a:sym typeface="Mada Black"/>
              </a:rPr>
              <a:t>2</a:t>
            </a:r>
            <a:endParaRPr sz="1800">
              <a:solidFill>
                <a:srgbClr val="FFFFFF"/>
              </a:solidFill>
              <a:latin typeface="Mada Black"/>
              <a:ea typeface="Mada Black"/>
              <a:cs typeface="Mada Black"/>
              <a:sym typeface="Mada Black"/>
            </a:endParaRPr>
          </a:p>
        </p:txBody>
      </p:sp>
      <p:sp>
        <p:nvSpPr>
          <p:cNvPr id="140" name="Google Shape;140;p12"/>
          <p:cNvSpPr/>
          <p:nvPr/>
        </p:nvSpPr>
        <p:spPr>
          <a:xfrm>
            <a:off x="5280025" y="2650400"/>
            <a:ext cx="514200" cy="52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800">
                <a:solidFill>
                  <a:srgbClr val="FFFFFF"/>
                </a:solidFill>
                <a:latin typeface="Mada Black"/>
                <a:ea typeface="Mada Black"/>
                <a:cs typeface="Mada Black"/>
                <a:sym typeface="Mada Black"/>
              </a:rPr>
              <a:t>3</a:t>
            </a:r>
            <a:endParaRPr sz="1800">
              <a:solidFill>
                <a:srgbClr val="FFFFFF"/>
              </a:solidFill>
              <a:latin typeface="Mada Black"/>
              <a:ea typeface="Mada Black"/>
              <a:cs typeface="Mada Black"/>
              <a:sym typeface="Mada Black"/>
            </a:endParaRPr>
          </a:p>
        </p:txBody>
      </p:sp>
      <p:sp>
        <p:nvSpPr>
          <p:cNvPr id="141" name="Google Shape;141;p12"/>
          <p:cNvSpPr/>
          <p:nvPr/>
        </p:nvSpPr>
        <p:spPr>
          <a:xfrm>
            <a:off x="1393825" y="3225325"/>
            <a:ext cx="514200" cy="52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800">
                <a:solidFill>
                  <a:srgbClr val="FFFFFF"/>
                </a:solidFill>
                <a:latin typeface="Mada Black"/>
                <a:ea typeface="Mada Black"/>
                <a:cs typeface="Mada Black"/>
                <a:sym typeface="Mada Black"/>
              </a:rPr>
              <a:t>4</a:t>
            </a:r>
            <a:endParaRPr sz="1800">
              <a:solidFill>
                <a:srgbClr val="FFFFFF"/>
              </a:solidFill>
              <a:latin typeface="Mada Black"/>
              <a:ea typeface="Mada Black"/>
              <a:cs typeface="Mada Black"/>
              <a:sym typeface="Mada Black"/>
            </a:endParaRPr>
          </a:p>
        </p:txBody>
      </p:sp>
      <p:sp>
        <p:nvSpPr>
          <p:cNvPr id="142" name="Google Shape;142;p12"/>
          <p:cNvSpPr/>
          <p:nvPr/>
        </p:nvSpPr>
        <p:spPr>
          <a:xfrm>
            <a:off x="4266100" y="3265750"/>
            <a:ext cx="514200" cy="523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800">
                <a:solidFill>
                  <a:srgbClr val="FFFFFF"/>
                </a:solidFill>
                <a:latin typeface="Mada Black"/>
                <a:ea typeface="Mada Black"/>
                <a:cs typeface="Mada Black"/>
                <a:sym typeface="Mada Black"/>
              </a:rPr>
              <a:t>5</a:t>
            </a:r>
            <a:endParaRPr sz="1800">
              <a:solidFill>
                <a:srgbClr val="FFFFFF"/>
              </a:solidFill>
              <a:latin typeface="Mada Black"/>
              <a:ea typeface="Mada Black"/>
              <a:cs typeface="Mada Black"/>
              <a:sym typeface="Mada Black"/>
            </a:endParaRPr>
          </a:p>
        </p:txBody>
      </p:sp>
      <p:pic>
        <p:nvPicPr>
          <p:cNvPr id="143" name="Google Shape;143;p12"/>
          <p:cNvPicPr preferRelativeResize="0"/>
          <p:nvPr/>
        </p:nvPicPr>
        <p:blipFill>
          <a:blip r:embed="rId6">
            <a:alphaModFix/>
          </a:blip>
          <a:stretch>
            <a:fillRect/>
          </a:stretch>
        </p:blipFill>
        <p:spPr>
          <a:xfrm>
            <a:off x="2508850" y="7801825"/>
            <a:ext cx="2083100" cy="1648075"/>
          </a:xfrm>
          <a:prstGeom prst="rect">
            <a:avLst/>
          </a:prstGeom>
          <a:noFill/>
          <a:ln>
            <a:noFill/>
          </a:ln>
        </p:spPr>
      </p:pic>
      <p:sp>
        <p:nvSpPr>
          <p:cNvPr id="144" name="Google Shape;144;p12"/>
          <p:cNvSpPr txBox="1"/>
          <p:nvPr/>
        </p:nvSpPr>
        <p:spPr>
          <a:xfrm>
            <a:off x="255550" y="2155725"/>
            <a:ext cx="5819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What causes asthma?</a:t>
            </a:r>
            <a:endParaRPr b="1" sz="2200">
              <a:highlight>
                <a:schemeClr val="accent4"/>
              </a:highlight>
              <a:latin typeface="Mada"/>
              <a:ea typeface="Mada"/>
              <a:cs typeface="Mada"/>
              <a:sym typeface="Mada"/>
            </a:endParaRPr>
          </a:p>
        </p:txBody>
      </p:sp>
      <p:sp>
        <p:nvSpPr>
          <p:cNvPr id="145" name="Google Shape;145;p12"/>
          <p:cNvSpPr txBox="1"/>
          <p:nvPr/>
        </p:nvSpPr>
        <p:spPr>
          <a:xfrm>
            <a:off x="394275" y="5842500"/>
            <a:ext cx="6939600" cy="2109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AutoNum type="arabicPeriod"/>
            </a:pPr>
            <a:r>
              <a:rPr lang="ar" sz="1200">
                <a:solidFill>
                  <a:srgbClr val="6AA84F"/>
                </a:solidFill>
                <a:latin typeface="Mada"/>
                <a:ea typeface="Mada"/>
                <a:cs typeface="Mada"/>
                <a:sym typeface="Mada"/>
              </a:rPr>
              <a:t>The antigen will be presented to the naïve T-lymphocyte by the dendritic cell</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rabicPeriod"/>
            </a:pPr>
            <a:r>
              <a:rPr lang="ar" sz="1200">
                <a:solidFill>
                  <a:srgbClr val="6AA84F"/>
                </a:solidFill>
                <a:latin typeface="Mada"/>
                <a:ea typeface="Mada"/>
                <a:cs typeface="Mada"/>
                <a:sym typeface="Mada"/>
              </a:rPr>
              <a:t>Then the response will be either Th1 or Th2 response</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lphaUcPeriod"/>
            </a:pPr>
            <a:r>
              <a:rPr b="1" lang="ar" sz="1200">
                <a:solidFill>
                  <a:srgbClr val="6AA84F"/>
                </a:solidFill>
                <a:latin typeface="Mada"/>
                <a:ea typeface="Mada"/>
                <a:cs typeface="Mada"/>
                <a:sym typeface="Mada"/>
              </a:rPr>
              <a:t>Th2</a:t>
            </a:r>
            <a:r>
              <a:rPr lang="ar" sz="1200">
                <a:solidFill>
                  <a:srgbClr val="6AA84F"/>
                </a:solidFill>
                <a:latin typeface="Mada"/>
                <a:ea typeface="Mada"/>
                <a:cs typeface="Mada"/>
                <a:sym typeface="Mada"/>
              </a:rPr>
              <a:t> response:  </a:t>
            </a:r>
            <a:r>
              <a:rPr lang="ar" sz="1200">
                <a:solidFill>
                  <a:srgbClr val="6AA84F"/>
                </a:solidFill>
                <a:latin typeface="Mada"/>
                <a:ea typeface="Mada"/>
                <a:cs typeface="Mada"/>
                <a:sym typeface="Mada"/>
              </a:rPr>
              <a:t>These lymphocytes, when stimulated by the appropriate antigen, release a restricted panel of cytokines</a:t>
            </a:r>
            <a:r>
              <a:rPr b="1" lang="ar" sz="1200">
                <a:solidFill>
                  <a:srgbClr val="CC0000"/>
                </a:solidFill>
                <a:latin typeface="Mada"/>
                <a:ea typeface="Mada"/>
                <a:cs typeface="Mada"/>
                <a:sym typeface="Mada"/>
              </a:rPr>
              <a:t> (IL-4, IL-5, and IL-13) </a:t>
            </a:r>
            <a:r>
              <a:rPr lang="ar" sz="1200">
                <a:solidFill>
                  <a:srgbClr val="6AA84F"/>
                </a:solidFill>
                <a:latin typeface="Mada"/>
                <a:ea typeface="Mada"/>
                <a:cs typeface="Mada"/>
                <a:sym typeface="Mada"/>
              </a:rPr>
              <a:t>which play a part in the migration and activation of mast cells and eosinophils. In addition, production of IL-4 and IL-13 helps maintain the proallergic Th2 phenotype, favouring switching of antibody production by B lymphocytes to IgE. These IgE molecules attach to mast cells via high-affinity receptors which in turn release a number of powerful mediators acting on smooth muscle and small blood vessels, such as histamine and prostaglandins.</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AutoNum type="alphaUcPeriod"/>
            </a:pPr>
            <a:r>
              <a:rPr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Th1 </a:t>
            </a:r>
            <a:r>
              <a:rPr lang="ar" sz="1200">
                <a:solidFill>
                  <a:srgbClr val="6AA84F"/>
                </a:solidFill>
                <a:latin typeface="Mada"/>
                <a:ea typeface="Mada"/>
                <a:cs typeface="Mada"/>
                <a:sym typeface="Mada"/>
              </a:rPr>
              <a:t>response: cell mediated immunity, neutrophilic inflammation</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t/>
            </a:r>
            <a:endParaRPr sz="12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3"/>
          <p:cNvSpPr txBox="1"/>
          <p:nvPr/>
        </p:nvSpPr>
        <p:spPr>
          <a:xfrm>
            <a:off x="0" y="9668525"/>
            <a:ext cx="7560000" cy="1023600"/>
          </a:xfrm>
          <a:prstGeom prst="rect">
            <a:avLst/>
          </a:prstGeom>
          <a:noFill/>
          <a:ln>
            <a:noFill/>
          </a:ln>
        </p:spPr>
        <p:txBody>
          <a:bodyPr anchorCtr="0" anchor="ctr" bIns="91425" lIns="91425" spcFirstLastPara="1" rIns="91425" wrap="square" tIns="91425">
            <a:noAutofit/>
          </a:bodyPr>
          <a:lstStyle/>
          <a:p>
            <a:pPr indent="-179550" lvl="0" marL="172800" rtl="0" algn="l">
              <a:spcBef>
                <a:spcPts val="0"/>
              </a:spcBef>
              <a:spcAft>
                <a:spcPts val="0"/>
              </a:spcAft>
              <a:buClr>
                <a:srgbClr val="6AA84F"/>
              </a:buClr>
              <a:buSzPts val="900"/>
              <a:buFont typeface="Mada"/>
              <a:buChar char="-"/>
            </a:pPr>
            <a:r>
              <a:rPr b="1" lang="ar" sz="900">
                <a:solidFill>
                  <a:srgbClr val="6AA84F"/>
                </a:solidFill>
                <a:latin typeface="Mada"/>
                <a:ea typeface="Mada"/>
                <a:cs typeface="Mada"/>
                <a:sym typeface="Mada"/>
              </a:rPr>
              <a:t>What is </a:t>
            </a:r>
            <a:r>
              <a:rPr b="1" lang="ar" sz="900">
                <a:solidFill>
                  <a:srgbClr val="6AA84F"/>
                </a:solidFill>
                <a:latin typeface="Mada"/>
                <a:ea typeface="Mada"/>
                <a:cs typeface="Mada"/>
                <a:sym typeface="Mada"/>
              </a:rPr>
              <a:t>Phenotyping?</a:t>
            </a:r>
            <a:r>
              <a:rPr b="1" lang="ar" sz="900">
                <a:solidFill>
                  <a:srgbClr val="6AA84F"/>
                </a:solidFill>
                <a:latin typeface="Mada"/>
                <a:ea typeface="Mada"/>
                <a:cs typeface="Mada"/>
                <a:sym typeface="Mada"/>
              </a:rPr>
              <a:t> </a:t>
            </a:r>
            <a:r>
              <a:rPr lang="ar" sz="900">
                <a:solidFill>
                  <a:srgbClr val="6AA84F"/>
                </a:solidFill>
                <a:latin typeface="Mada"/>
                <a:ea typeface="Mada"/>
                <a:cs typeface="Mada"/>
                <a:sym typeface="Mada"/>
              </a:rPr>
              <a:t>Phenotyping means classifying asthmatics based on the characteristics you can observe by looking and taking history:  </a:t>
            </a:r>
            <a:endParaRPr sz="900">
              <a:solidFill>
                <a:srgbClr val="6AA84F"/>
              </a:solidFill>
              <a:latin typeface="Mada"/>
              <a:ea typeface="Mada"/>
              <a:cs typeface="Mada"/>
              <a:sym typeface="Mada"/>
            </a:endParaRPr>
          </a:p>
          <a:p>
            <a:pPr indent="-179550" lvl="0" marL="172800" rtl="0" algn="l">
              <a:spcBef>
                <a:spcPts val="0"/>
              </a:spcBef>
              <a:spcAft>
                <a:spcPts val="0"/>
              </a:spcAft>
              <a:buClr>
                <a:srgbClr val="FFFFFF"/>
              </a:buClr>
              <a:buSzPts val="900"/>
              <a:buFont typeface="Mada"/>
              <a:buChar char="-"/>
            </a:pPr>
            <a:r>
              <a:rPr lang="ar" sz="900">
                <a:solidFill>
                  <a:srgbClr val="6AA84F"/>
                </a:solidFill>
                <a:latin typeface="Mada"/>
                <a:ea typeface="Mada"/>
                <a:cs typeface="Mada"/>
                <a:sym typeface="Mada"/>
              </a:rPr>
              <a:t>young or old, history of allergies, smoker or not, obese or thin...</a:t>
            </a:r>
            <a:endParaRPr sz="900">
              <a:solidFill>
                <a:srgbClr val="6AA84F"/>
              </a:solidFill>
              <a:latin typeface="Mada"/>
              <a:ea typeface="Mada"/>
              <a:cs typeface="Mada"/>
              <a:sym typeface="Mada"/>
            </a:endParaRPr>
          </a:p>
          <a:p>
            <a:pPr indent="-179550" lvl="0" marL="172800" rtl="0" algn="l">
              <a:spcBef>
                <a:spcPts val="0"/>
              </a:spcBef>
              <a:spcAft>
                <a:spcPts val="0"/>
              </a:spcAft>
              <a:buClr>
                <a:srgbClr val="6AA84F"/>
              </a:buClr>
              <a:buSzPts val="900"/>
              <a:buFont typeface="Mada"/>
              <a:buChar char="-"/>
            </a:pPr>
            <a:r>
              <a:rPr b="1" lang="ar" sz="900">
                <a:solidFill>
                  <a:srgbClr val="6AA84F"/>
                </a:solidFill>
                <a:latin typeface="Mada"/>
                <a:ea typeface="Mada"/>
                <a:cs typeface="Mada"/>
                <a:sym typeface="Mada"/>
              </a:rPr>
              <a:t>What is endotyping? </a:t>
            </a:r>
            <a:r>
              <a:rPr lang="ar" sz="900">
                <a:solidFill>
                  <a:srgbClr val="6AA84F"/>
                </a:solidFill>
                <a:latin typeface="Mada"/>
                <a:ea typeface="Mada"/>
                <a:cs typeface="Mada"/>
                <a:sym typeface="Mada"/>
              </a:rPr>
              <a:t>endotyping</a:t>
            </a:r>
            <a:r>
              <a:rPr lang="ar" sz="900">
                <a:solidFill>
                  <a:srgbClr val="6AA84F"/>
                </a:solidFill>
                <a:latin typeface="Mada"/>
                <a:ea typeface="Mada"/>
                <a:cs typeface="Mada"/>
                <a:sym typeface="Mada"/>
              </a:rPr>
              <a:t> means the things you can measure by doing tests, biochemicals, genetics, etc. In classifying asthma, we focus more on endotyping because this will allow us to use specific treatments. For example, Anti IgE: Omalizumab, is used for atopic asthma. And Anti IL-5: Mepolizumab, is used for eosinophilic asthma.</a:t>
            </a:r>
            <a:endParaRPr sz="900">
              <a:solidFill>
                <a:srgbClr val="6AA84F"/>
              </a:solidFill>
              <a:latin typeface="Mada"/>
              <a:ea typeface="Mada"/>
              <a:cs typeface="Mada"/>
              <a:sym typeface="Mada"/>
            </a:endParaRPr>
          </a:p>
          <a:p>
            <a:pPr indent="-179550" lvl="0" marL="172800" rtl="0" algn="l">
              <a:spcBef>
                <a:spcPts val="0"/>
              </a:spcBef>
              <a:spcAft>
                <a:spcPts val="0"/>
              </a:spcAft>
              <a:buClr>
                <a:srgbClr val="6AA84F"/>
              </a:buClr>
              <a:buSzPts val="900"/>
              <a:buFont typeface="Mada"/>
              <a:buChar char="-"/>
            </a:pPr>
            <a:r>
              <a:rPr lang="ar" sz="900">
                <a:solidFill>
                  <a:srgbClr val="6AA84F"/>
                </a:solidFill>
                <a:latin typeface="Mada"/>
                <a:ea typeface="Mada"/>
                <a:cs typeface="Mada"/>
                <a:sym typeface="Mada"/>
              </a:rPr>
              <a:t>Remember that eosinophilic asthma (high eos) could be allergic “atopic”, which means having high IgE, and it also could be non-allergic.</a:t>
            </a:r>
            <a:endParaRPr sz="900">
              <a:solidFill>
                <a:srgbClr val="6AA84F"/>
              </a:solidFill>
              <a:latin typeface="Mada"/>
              <a:ea typeface="Mada"/>
              <a:cs typeface="Mada"/>
              <a:sym typeface="Mada"/>
            </a:endParaRPr>
          </a:p>
          <a:p>
            <a:pPr indent="-179550" lvl="0" marL="172800" rtl="0" algn="l">
              <a:spcBef>
                <a:spcPts val="0"/>
              </a:spcBef>
              <a:spcAft>
                <a:spcPts val="0"/>
              </a:spcAft>
              <a:buClr>
                <a:srgbClr val="6AA84F"/>
              </a:buClr>
              <a:buSzPts val="900"/>
              <a:buFont typeface="Mada"/>
              <a:buChar char="-"/>
            </a:pPr>
            <a:r>
              <a:rPr lang="ar" sz="900">
                <a:solidFill>
                  <a:srgbClr val="6AA84F"/>
                </a:solidFill>
                <a:latin typeface="Mada"/>
                <a:ea typeface="Mada"/>
                <a:cs typeface="Mada"/>
                <a:sym typeface="Mada"/>
              </a:rPr>
              <a:t>Another thing we can measure in endotyping is exhaled nitric oxide from breath, which is a marker of eosinophilic inflammation, high levels of exhaled NO predicts an upcoming exacerbation even if symptoms are not present yet.</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 </a:t>
            </a:r>
            <a:endParaRPr sz="900">
              <a:solidFill>
                <a:srgbClr val="6AA84F"/>
              </a:solidFill>
              <a:latin typeface="Mada"/>
              <a:ea typeface="Mada"/>
              <a:cs typeface="Mada"/>
              <a:sym typeface="Mada"/>
            </a:endParaRPr>
          </a:p>
        </p:txBody>
      </p:sp>
      <p:sp>
        <p:nvSpPr>
          <p:cNvPr id="151" name="Google Shape;151;p1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152" name="Google Shape;152;p1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53" name="Google Shape;153;p13"/>
          <p:cNvCxnSpPr/>
          <p:nvPr/>
        </p:nvCxnSpPr>
        <p:spPr>
          <a:xfrm rot="10800000">
            <a:off x="-11212" y="9538446"/>
            <a:ext cx="7560000" cy="0"/>
          </a:xfrm>
          <a:prstGeom prst="straightConnector1">
            <a:avLst/>
          </a:prstGeom>
          <a:noFill/>
          <a:ln cap="flat" cmpd="sng" w="28575">
            <a:solidFill>
              <a:schemeClr val="accent3"/>
            </a:solidFill>
            <a:prstDash val="dot"/>
            <a:round/>
            <a:headEnd len="med" w="med" type="none"/>
            <a:tailEnd len="med" w="med" type="none"/>
          </a:ln>
        </p:spPr>
      </p:cxnSp>
      <p:sp>
        <p:nvSpPr>
          <p:cNvPr id="154" name="Google Shape;154;p13"/>
          <p:cNvSpPr txBox="1"/>
          <p:nvPr/>
        </p:nvSpPr>
        <p:spPr>
          <a:xfrm>
            <a:off x="1268524" y="0"/>
            <a:ext cx="4798200" cy="412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2600">
                <a:solidFill>
                  <a:schemeClr val="dk1"/>
                </a:solidFill>
                <a:latin typeface="Mada"/>
                <a:ea typeface="Mada"/>
                <a:cs typeface="Mada"/>
                <a:sym typeface="Mada"/>
              </a:rPr>
              <a:t>Pathogenesis cont’</a:t>
            </a:r>
            <a:endParaRPr b="1" sz="2600">
              <a:latin typeface="Alegreya"/>
              <a:ea typeface="Alegreya"/>
              <a:cs typeface="Alegreya"/>
              <a:sym typeface="Alegreya"/>
            </a:endParaRPr>
          </a:p>
        </p:txBody>
      </p:sp>
      <p:sp>
        <p:nvSpPr>
          <p:cNvPr id="155" name="Google Shape;155;p13"/>
          <p:cNvSpPr txBox="1"/>
          <p:nvPr/>
        </p:nvSpPr>
        <p:spPr>
          <a:xfrm>
            <a:off x="249425" y="873899"/>
            <a:ext cx="5819700" cy="311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Airway in asthmatic patients</a:t>
            </a:r>
            <a:endParaRPr b="1" sz="2200">
              <a:highlight>
                <a:schemeClr val="accent4"/>
              </a:highlight>
              <a:latin typeface="Mada"/>
              <a:ea typeface="Mada"/>
              <a:cs typeface="Mada"/>
              <a:sym typeface="Mada"/>
            </a:endParaRPr>
          </a:p>
        </p:txBody>
      </p:sp>
      <p:pic>
        <p:nvPicPr>
          <p:cNvPr id="156" name="Google Shape;156;p13"/>
          <p:cNvPicPr preferRelativeResize="0"/>
          <p:nvPr/>
        </p:nvPicPr>
        <p:blipFill>
          <a:blip r:embed="rId3">
            <a:alphaModFix/>
          </a:blip>
          <a:stretch>
            <a:fillRect/>
          </a:stretch>
        </p:blipFill>
        <p:spPr>
          <a:xfrm>
            <a:off x="5168775" y="962275"/>
            <a:ext cx="2147475" cy="2018462"/>
          </a:xfrm>
          <a:prstGeom prst="rect">
            <a:avLst/>
          </a:prstGeom>
          <a:noFill/>
          <a:ln>
            <a:noFill/>
          </a:ln>
        </p:spPr>
      </p:pic>
      <p:sp>
        <p:nvSpPr>
          <p:cNvPr id="157" name="Google Shape;157;p13"/>
          <p:cNvSpPr txBox="1"/>
          <p:nvPr/>
        </p:nvSpPr>
        <p:spPr>
          <a:xfrm>
            <a:off x="315375" y="1302975"/>
            <a:ext cx="4324500" cy="1388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Initially, there is minimal fibrosis and minimal secretions and no muscle hypertrophy, so no bronchoconstriction. But as the inflammation goes on and becomes a chronic process, this leads to to increased fibrosis, hyperplasia of mucous cells and smooth muscle cells, leading to hypersecretion and an increase in muscle thickness, which increases the obstruction of the airways.</a:t>
            </a:r>
            <a:endParaRPr sz="1200">
              <a:solidFill>
                <a:srgbClr val="999999"/>
              </a:solidFill>
              <a:latin typeface="Mada"/>
              <a:ea typeface="Mada"/>
              <a:cs typeface="Mada"/>
              <a:sym typeface="Mada"/>
            </a:endParaRPr>
          </a:p>
          <a:p>
            <a:pPr indent="0" lvl="0" marL="0" rtl="0" algn="l">
              <a:spcBef>
                <a:spcPts val="0"/>
              </a:spcBef>
              <a:spcAft>
                <a:spcPts val="0"/>
              </a:spcAft>
              <a:buNone/>
            </a:pPr>
            <a:r>
              <a:t/>
            </a:r>
            <a:endParaRPr/>
          </a:p>
        </p:txBody>
      </p:sp>
      <p:sp>
        <p:nvSpPr>
          <p:cNvPr id="158" name="Google Shape;158;p13"/>
          <p:cNvSpPr txBox="1"/>
          <p:nvPr/>
        </p:nvSpPr>
        <p:spPr>
          <a:xfrm>
            <a:off x="219500" y="2691670"/>
            <a:ext cx="5819700" cy="6255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Asthma types</a:t>
            </a:r>
            <a:endParaRPr b="1" sz="2200">
              <a:highlight>
                <a:schemeClr val="accent4"/>
              </a:highlight>
              <a:latin typeface="Mada"/>
              <a:ea typeface="Mada"/>
              <a:cs typeface="Mada"/>
              <a:sym typeface="Mada"/>
            </a:endParaRPr>
          </a:p>
        </p:txBody>
      </p:sp>
      <p:graphicFrame>
        <p:nvGraphicFramePr>
          <p:cNvPr id="159" name="Google Shape;159;p13"/>
          <p:cNvGraphicFramePr/>
          <p:nvPr/>
        </p:nvGraphicFramePr>
        <p:xfrm>
          <a:off x="414325" y="3146845"/>
          <a:ext cx="3000000" cy="3000000"/>
        </p:xfrm>
        <a:graphic>
          <a:graphicData uri="http://schemas.openxmlformats.org/drawingml/2006/table">
            <a:tbl>
              <a:tblPr>
                <a:noFill/>
                <a:tableStyleId>{745E0386-6EF1-487E-9488-629F0B73CE70}</a:tableStyleId>
              </a:tblPr>
              <a:tblGrid>
                <a:gridCol w="1480125"/>
                <a:gridCol w="2245450"/>
                <a:gridCol w="3005775"/>
              </a:tblGrid>
              <a:tr h="414950">
                <a:tc>
                  <a:txBody>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Early onset (&lt;12years)</a:t>
                      </a:r>
                      <a:endParaRPr b="1">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Late onset (&gt;12years)</a:t>
                      </a:r>
                      <a:endParaRPr b="1">
                        <a:solidFill>
                          <a:srgbClr val="FFFFFF"/>
                        </a:solidFill>
                        <a:latin typeface="Mada"/>
                        <a:ea typeface="Mada"/>
                        <a:cs typeface="Mada"/>
                        <a:sym typeface="Mada"/>
                      </a:endParaRPr>
                    </a:p>
                  </a:txBody>
                  <a:tcPr marT="91425" marB="91425" marR="91425" marL="91425" anchor="ctr">
                    <a:solidFill>
                      <a:schemeClr val="accent2"/>
                    </a:solidFill>
                  </a:tcPr>
                </a:tc>
              </a:tr>
              <a:tr h="570550">
                <a:tc>
                  <a:txBody>
                    <a:bodyPr/>
                    <a:lstStyle/>
                    <a:p>
                      <a:pPr indent="0" lvl="0" marL="0" rtl="0" algn="ctr">
                        <a:spcBef>
                          <a:spcPts val="0"/>
                        </a:spcBef>
                        <a:spcAft>
                          <a:spcPts val="0"/>
                        </a:spcAft>
                        <a:buNone/>
                      </a:pPr>
                      <a:r>
                        <a:rPr b="1" lang="ar" sz="1200">
                          <a:latin typeface="Mada"/>
                          <a:ea typeface="Mada"/>
                          <a:cs typeface="Mada"/>
                          <a:sym typeface="Mada"/>
                        </a:rPr>
                        <a:t>Natural history</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Childhood-onset</a:t>
                      </a:r>
                      <a:r>
                        <a:rPr lang="ar" sz="1200">
                          <a:solidFill>
                            <a:schemeClr val="dk1"/>
                          </a:solidFill>
                          <a:latin typeface="Mada"/>
                          <a:ea typeface="Mada"/>
                          <a:cs typeface="Mada"/>
                          <a:sym typeface="Mada"/>
                        </a:rPr>
                        <a:t> asthma a relatively homogeneous group</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Adult-onset</a:t>
                      </a:r>
                      <a:r>
                        <a:rPr lang="ar" sz="1200">
                          <a:solidFill>
                            <a:schemeClr val="dk1"/>
                          </a:solidFill>
                          <a:latin typeface="Mada"/>
                          <a:ea typeface="Mada"/>
                          <a:cs typeface="Mada"/>
                          <a:sym typeface="Mada"/>
                        </a:rPr>
                        <a:t> asthmatics are a very mixed group (Heterogeneous) e.g, AERD( aspirin exacerbated respiratory disease) . It’s also related to smoking</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Late onset eosinophilic asthma</a:t>
                      </a:r>
                      <a:endParaRPr sz="1200">
                        <a:solidFill>
                          <a:schemeClr val="dk1"/>
                        </a:solidFill>
                        <a:latin typeface="Mada"/>
                        <a:ea typeface="Mada"/>
                        <a:cs typeface="Mada"/>
                        <a:sym typeface="Mada"/>
                      </a:endParaRPr>
                    </a:p>
                  </a:txBody>
                  <a:tcPr marT="91425" marB="91425" marR="91425" marL="91425" anchor="ctr"/>
                </a:tc>
              </a:tr>
              <a:tr h="1139150">
                <a:tc>
                  <a:txBody>
                    <a:bodyPr/>
                    <a:lstStyle/>
                    <a:p>
                      <a:pPr indent="0" lvl="0" marL="0" rtl="0" algn="ctr">
                        <a:spcBef>
                          <a:spcPts val="0"/>
                        </a:spcBef>
                        <a:spcAft>
                          <a:spcPts val="0"/>
                        </a:spcAft>
                        <a:buNone/>
                      </a:pPr>
                      <a:r>
                        <a:rPr b="1" lang="ar" sz="1200">
                          <a:latin typeface="Mada"/>
                          <a:ea typeface="Mada"/>
                          <a:cs typeface="Mada"/>
                          <a:sym typeface="Mada"/>
                        </a:rPr>
                        <a:t>Atopy</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Very high (Allergic asthma)</a:t>
                      </a:r>
                      <a:endParaRPr b="1" sz="1200">
                        <a:solidFill>
                          <a:srgbClr val="CC0000"/>
                        </a:solidFill>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Atopic 34%</a:t>
                      </a:r>
                      <a:r>
                        <a:rPr lang="ar" sz="1200">
                          <a:latin typeface="Mada"/>
                          <a:ea typeface="Mada"/>
                          <a:cs typeface="Mada"/>
                          <a:sym typeface="Mada"/>
                        </a:rPr>
                        <a:t> (</a:t>
                      </a:r>
                      <a:r>
                        <a:rPr lang="ar" sz="1200">
                          <a:solidFill>
                            <a:schemeClr val="dk1"/>
                          </a:solidFill>
                          <a:latin typeface="Mada"/>
                          <a:ea typeface="Mada"/>
                          <a:cs typeface="Mada"/>
                          <a:sym typeface="Mada"/>
                        </a:rPr>
                        <a:t>have less severe disease. Those with severe disease are less likely to be atopic)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Non-atopic 52%</a:t>
                      </a:r>
                      <a:r>
                        <a:rPr lang="ar" sz="1200">
                          <a:latin typeface="Mada"/>
                          <a:ea typeface="Mada"/>
                          <a:cs typeface="Mada"/>
                          <a:sym typeface="Mada"/>
                        </a:rPr>
                        <a:t> (</a:t>
                      </a:r>
                      <a:r>
                        <a:rPr lang="ar" sz="1200">
                          <a:solidFill>
                            <a:schemeClr val="dk1"/>
                          </a:solidFill>
                          <a:latin typeface="Mada"/>
                          <a:ea typeface="Mada"/>
                          <a:cs typeface="Mada"/>
                          <a:sym typeface="Mada"/>
                        </a:rPr>
                        <a:t>have mild-to-moderate persistent asthma)</a:t>
                      </a:r>
                      <a:endParaRPr sz="1200">
                        <a:solidFill>
                          <a:schemeClr val="dk1"/>
                        </a:solidFill>
                        <a:latin typeface="Mada"/>
                        <a:ea typeface="Mada"/>
                        <a:cs typeface="Mada"/>
                        <a:sym typeface="Mada"/>
                      </a:endParaRPr>
                    </a:p>
                  </a:txBody>
                  <a:tcPr marT="91425" marB="91425" marR="91425" marL="91425" anchor="ctr"/>
                </a:tc>
              </a:tr>
              <a:tr h="399000">
                <a:tc>
                  <a:txBody>
                    <a:bodyPr/>
                    <a:lstStyle/>
                    <a:p>
                      <a:pPr indent="0" lvl="0" marL="0" rtl="0" algn="ctr">
                        <a:spcBef>
                          <a:spcPts val="0"/>
                        </a:spcBef>
                        <a:spcAft>
                          <a:spcPts val="0"/>
                        </a:spcAft>
                        <a:buNone/>
                      </a:pPr>
                      <a:r>
                        <a:rPr b="1" lang="ar" sz="1200">
                          <a:latin typeface="Mada"/>
                          <a:ea typeface="Mada"/>
                          <a:cs typeface="Mada"/>
                          <a:sym typeface="Mada"/>
                        </a:rPr>
                        <a:t>Family history</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High</a:t>
                      </a:r>
                      <a:endParaRPr b="1" sz="1200">
                        <a:solidFill>
                          <a:srgbClr val="CC0000"/>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solidFill>
                            <a:srgbClr val="6AA84F"/>
                          </a:solidFill>
                          <a:latin typeface="Mada"/>
                          <a:ea typeface="Mada"/>
                          <a:cs typeface="Mada"/>
                          <a:sym typeface="Mada"/>
                        </a:rPr>
                        <a:t>Low</a:t>
                      </a:r>
                      <a:endParaRPr sz="1200">
                        <a:solidFill>
                          <a:srgbClr val="6AA84F"/>
                        </a:solidFill>
                        <a:latin typeface="Mada"/>
                        <a:ea typeface="Mada"/>
                        <a:cs typeface="Mada"/>
                        <a:sym typeface="Mada"/>
                      </a:endParaRPr>
                    </a:p>
                  </a:txBody>
                  <a:tcPr marT="91425" marB="91425" marR="91425" marL="91425" anchor="ctr"/>
                </a:tc>
              </a:tr>
              <a:tr h="383025">
                <a:tc>
                  <a:txBody>
                    <a:bodyPr/>
                    <a:lstStyle/>
                    <a:p>
                      <a:pPr indent="0" lvl="0" marL="0" rtl="0" algn="ctr">
                        <a:spcBef>
                          <a:spcPts val="0"/>
                        </a:spcBef>
                        <a:spcAft>
                          <a:spcPts val="0"/>
                        </a:spcAft>
                        <a:buNone/>
                      </a:pPr>
                      <a:r>
                        <a:rPr b="1" lang="ar" sz="1200">
                          <a:latin typeface="Mada"/>
                          <a:ea typeface="Mada"/>
                          <a:cs typeface="Mada"/>
                          <a:sym typeface="Mada"/>
                        </a:rPr>
                        <a:t>Eosinophilia</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a:t>
                      </a:r>
                      <a:endParaRPr b="1" sz="1200">
                        <a:solidFill>
                          <a:srgbClr val="CC0000"/>
                        </a:solidFill>
                        <a:latin typeface="Mada"/>
                        <a:ea typeface="Mada"/>
                        <a:cs typeface="Mada"/>
                        <a:sym typeface="Mada"/>
                      </a:endParaRPr>
                    </a:p>
                  </a:txBody>
                  <a:tcPr marT="91425" marB="91425" marR="91425" marL="91425" anchor="ctr"/>
                </a:tc>
              </a:tr>
              <a:tr h="388825">
                <a:tc>
                  <a:txBody>
                    <a:bodyPr/>
                    <a:lstStyle/>
                    <a:p>
                      <a:pPr indent="0" lvl="0" marL="0" rtl="0" algn="ctr">
                        <a:spcBef>
                          <a:spcPts val="0"/>
                        </a:spcBef>
                        <a:spcAft>
                          <a:spcPts val="0"/>
                        </a:spcAft>
                        <a:buNone/>
                      </a:pPr>
                      <a:r>
                        <a:rPr b="1" lang="ar" sz="1200">
                          <a:latin typeface="Mada"/>
                          <a:ea typeface="Mada"/>
                          <a:cs typeface="Mada"/>
                          <a:sym typeface="Mada"/>
                        </a:rPr>
                        <a:t>Neutrophilia &amp; paucigranulocytic cells</a:t>
                      </a:r>
                      <a:endParaRPr b="1" sz="1200">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a:t>
                      </a:r>
                      <a:endParaRPr b="1" sz="1200">
                        <a:solidFill>
                          <a:srgbClr val="CC0000"/>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a:t>
                      </a:r>
                      <a:endParaRPr b="1" sz="1200">
                        <a:solidFill>
                          <a:srgbClr val="CC0000"/>
                        </a:solidFill>
                        <a:latin typeface="Mada"/>
                        <a:ea typeface="Mada"/>
                        <a:cs typeface="Mada"/>
                        <a:sym typeface="Mada"/>
                      </a:endParaRPr>
                    </a:p>
                  </a:txBody>
                  <a:tcPr marT="91425" marB="91425" marR="91425" marL="91425" anchor="ctr"/>
                </a:tc>
              </a:tr>
            </a:tbl>
          </a:graphicData>
        </a:graphic>
      </p:graphicFrame>
      <p:pic>
        <p:nvPicPr>
          <p:cNvPr id="160" name="Google Shape;160;p13"/>
          <p:cNvPicPr preferRelativeResize="0"/>
          <p:nvPr/>
        </p:nvPicPr>
        <p:blipFill>
          <a:blip r:embed="rId4">
            <a:alphaModFix/>
          </a:blip>
          <a:stretch>
            <a:fillRect/>
          </a:stretch>
        </p:blipFill>
        <p:spPr>
          <a:xfrm>
            <a:off x="454650" y="7462600"/>
            <a:ext cx="2405875" cy="1951007"/>
          </a:xfrm>
          <a:prstGeom prst="rect">
            <a:avLst/>
          </a:prstGeom>
          <a:noFill/>
          <a:ln>
            <a:noFill/>
          </a:ln>
        </p:spPr>
      </p:pic>
      <p:pic>
        <p:nvPicPr>
          <p:cNvPr id="161" name="Google Shape;161;p13"/>
          <p:cNvPicPr preferRelativeResize="0"/>
          <p:nvPr/>
        </p:nvPicPr>
        <p:blipFill>
          <a:blip r:embed="rId5">
            <a:alphaModFix/>
          </a:blip>
          <a:stretch>
            <a:fillRect/>
          </a:stretch>
        </p:blipFill>
        <p:spPr>
          <a:xfrm>
            <a:off x="3008525" y="7462600"/>
            <a:ext cx="3686376" cy="2018450"/>
          </a:xfrm>
          <a:prstGeom prst="rect">
            <a:avLst/>
          </a:prstGeom>
          <a:noFill/>
          <a:ln cap="flat" cmpd="sng" w="9525">
            <a:solidFill>
              <a:srgbClr val="6AA84F"/>
            </a:solidFill>
            <a:prstDash val="dash"/>
            <a:round/>
            <a:headEnd len="sm" w="sm" type="none"/>
            <a:tailEnd len="sm" w="sm" type="none"/>
          </a:ln>
        </p:spPr>
      </p:pic>
      <p:sp>
        <p:nvSpPr>
          <p:cNvPr id="162" name="Google Shape;162;p13"/>
          <p:cNvSpPr/>
          <p:nvPr/>
        </p:nvSpPr>
        <p:spPr>
          <a:xfrm>
            <a:off x="6771400" y="7773430"/>
            <a:ext cx="583200" cy="398400"/>
          </a:xfrm>
          <a:prstGeom prst="roundRect">
            <a:avLst>
              <a:gd fmla="val 16667" name="adj"/>
            </a:avLst>
          </a:prstGeom>
          <a:noFill/>
          <a:ln cap="flat" cmpd="sng" w="9525">
            <a:solidFill>
              <a:srgbClr val="6AA8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700">
                <a:solidFill>
                  <a:srgbClr val="6AA84F"/>
                </a:solidFill>
                <a:latin typeface="Mada"/>
                <a:ea typeface="Mada"/>
                <a:cs typeface="Mada"/>
                <a:sym typeface="Mada"/>
              </a:rPr>
              <a:t>Check footnotes</a:t>
            </a:r>
            <a:endParaRPr sz="700">
              <a:solidFill>
                <a:srgbClr val="6AA84F"/>
              </a:solidFill>
              <a:latin typeface="Mada"/>
              <a:ea typeface="Mada"/>
              <a:cs typeface="Mada"/>
              <a:sym typeface="Mada"/>
            </a:endParaRPr>
          </a:p>
        </p:txBody>
      </p:sp>
      <p:cxnSp>
        <p:nvCxnSpPr>
          <p:cNvPr id="163" name="Google Shape;163;p13"/>
          <p:cNvCxnSpPr>
            <a:stCxn id="162" idx="1"/>
            <a:endCxn id="161" idx="3"/>
          </p:cNvCxnSpPr>
          <p:nvPr/>
        </p:nvCxnSpPr>
        <p:spPr>
          <a:xfrm flipH="1">
            <a:off x="6694900" y="7972630"/>
            <a:ext cx="76500" cy="499200"/>
          </a:xfrm>
          <a:prstGeom prst="curvedConnector3">
            <a:avLst>
              <a:gd fmla="val 49999" name="adj1"/>
            </a:avLst>
          </a:prstGeom>
          <a:noFill/>
          <a:ln cap="flat" cmpd="sng" w="9525">
            <a:solidFill>
              <a:srgbClr val="6AA84F"/>
            </a:solidFill>
            <a:prstDash val="dash"/>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169" name="Google Shape;169;p14"/>
          <p:cNvSpPr txBox="1"/>
          <p:nvPr/>
        </p:nvSpPr>
        <p:spPr>
          <a:xfrm>
            <a:off x="247500" y="9807225"/>
            <a:ext cx="7154400" cy="5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rgbClr val="6AA84F"/>
                </a:solidFill>
                <a:latin typeface="Mada"/>
                <a:ea typeface="Mada"/>
                <a:cs typeface="Mada"/>
                <a:sym typeface="Mada"/>
              </a:rPr>
              <a:t>If all 4 of these features (highlighted in table) are present, you are almost 100% sure of asthma diagnosis. As long as there is nothing in the history or clinical findings that would suggest an alternative diagnosis</a:t>
            </a:r>
            <a:endParaRPr sz="1000">
              <a:solidFill>
                <a:srgbClr val="6AA84F"/>
              </a:solidFill>
              <a:latin typeface="Mada"/>
              <a:ea typeface="Mada"/>
              <a:cs typeface="Mada"/>
              <a:sym typeface="Mada"/>
            </a:endParaRPr>
          </a:p>
        </p:txBody>
      </p:sp>
      <p:sp>
        <p:nvSpPr>
          <p:cNvPr id="170" name="Google Shape;170;p14"/>
          <p:cNvSpPr txBox="1"/>
          <p:nvPr/>
        </p:nvSpPr>
        <p:spPr>
          <a:xfrm>
            <a:off x="2033376" y="0"/>
            <a:ext cx="3493200" cy="412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2600">
                <a:solidFill>
                  <a:schemeClr val="dk1"/>
                </a:solidFill>
                <a:latin typeface="Mada"/>
                <a:ea typeface="Mada"/>
                <a:cs typeface="Mada"/>
                <a:sym typeface="Mada"/>
              </a:rPr>
              <a:t>Diagnosis</a:t>
            </a:r>
            <a:endParaRPr b="1" sz="2600">
              <a:latin typeface="Alegreya"/>
              <a:ea typeface="Alegreya"/>
              <a:cs typeface="Alegreya"/>
              <a:sym typeface="Alegreya"/>
            </a:endParaRPr>
          </a:p>
        </p:txBody>
      </p:sp>
      <p:grpSp>
        <p:nvGrpSpPr>
          <p:cNvPr id="171" name="Google Shape;171;p14"/>
          <p:cNvGrpSpPr/>
          <p:nvPr/>
        </p:nvGrpSpPr>
        <p:grpSpPr>
          <a:xfrm rot="5400000">
            <a:off x="-3031300" y="4900771"/>
            <a:ext cx="7352327" cy="647793"/>
            <a:chOff x="-498103" y="3647517"/>
            <a:chExt cx="8977200" cy="647793"/>
          </a:xfrm>
        </p:grpSpPr>
        <p:cxnSp>
          <p:nvCxnSpPr>
            <p:cNvPr id="172" name="Google Shape;172;p14"/>
            <p:cNvCxnSpPr/>
            <p:nvPr/>
          </p:nvCxnSpPr>
          <p:spPr>
            <a:xfrm flipH="1" rot="-5400000">
              <a:off x="3986147" y="-517204"/>
              <a:ext cx="8700" cy="8977200"/>
            </a:xfrm>
            <a:prstGeom prst="straightConnector1">
              <a:avLst/>
            </a:prstGeom>
            <a:noFill/>
            <a:ln cap="flat" cmpd="sng" w="25400">
              <a:solidFill>
                <a:srgbClr val="576868"/>
              </a:solidFill>
              <a:prstDash val="dot"/>
              <a:round/>
              <a:headEnd len="med" w="med" type="oval"/>
              <a:tailEnd len="med" w="med" type="oval"/>
            </a:ln>
          </p:spPr>
        </p:cxnSp>
        <p:grpSp>
          <p:nvGrpSpPr>
            <p:cNvPr id="173" name="Google Shape;173;p14"/>
            <p:cNvGrpSpPr/>
            <p:nvPr/>
          </p:nvGrpSpPr>
          <p:grpSpPr>
            <a:xfrm>
              <a:off x="594172" y="3647517"/>
              <a:ext cx="866052" cy="647777"/>
              <a:chOff x="1678535" y="2509361"/>
              <a:chExt cx="792000" cy="792000"/>
            </a:xfrm>
          </p:grpSpPr>
          <p:sp>
            <p:nvSpPr>
              <p:cNvPr id="174" name="Google Shape;174;p14"/>
              <p:cNvSpPr/>
              <p:nvPr/>
            </p:nvSpPr>
            <p:spPr>
              <a:xfrm>
                <a:off x="1678535" y="2509361"/>
                <a:ext cx="792000" cy="792000"/>
              </a:xfrm>
              <a:prstGeom prst="diamond">
                <a:avLst/>
              </a:prstGeom>
              <a:solidFill>
                <a:srgbClr val="FFFFFF"/>
              </a:solidFill>
              <a:ln cap="flat" cmpd="sng" w="38100">
                <a:solidFill>
                  <a:srgbClr val="1874C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75" name="Google Shape;175;p14"/>
              <p:cNvSpPr/>
              <p:nvPr/>
            </p:nvSpPr>
            <p:spPr>
              <a:xfrm>
                <a:off x="1744390" y="2575201"/>
                <a:ext cx="660300" cy="660300"/>
              </a:xfrm>
              <a:prstGeom prst="diamond">
                <a:avLst/>
              </a:prstGeom>
              <a:solidFill>
                <a:srgbClr val="1874C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176" name="Google Shape;176;p14"/>
            <p:cNvGrpSpPr/>
            <p:nvPr/>
          </p:nvGrpSpPr>
          <p:grpSpPr>
            <a:xfrm>
              <a:off x="4395271" y="3647530"/>
              <a:ext cx="866052" cy="647777"/>
              <a:chOff x="3647727" y="2509376"/>
              <a:chExt cx="792000" cy="792000"/>
            </a:xfrm>
          </p:grpSpPr>
          <p:sp>
            <p:nvSpPr>
              <p:cNvPr id="177" name="Google Shape;177;p14"/>
              <p:cNvSpPr/>
              <p:nvPr/>
            </p:nvSpPr>
            <p:spPr>
              <a:xfrm>
                <a:off x="3647727" y="2509376"/>
                <a:ext cx="792000" cy="792000"/>
              </a:xfrm>
              <a:prstGeom prst="diamond">
                <a:avLst/>
              </a:prstGeom>
              <a:solidFill>
                <a:srgbClr val="FFFFFF"/>
              </a:solidFill>
              <a:ln cap="flat" cmpd="sng" w="38100">
                <a:solidFill>
                  <a:srgbClr val="509EE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78" name="Google Shape;178;p14"/>
              <p:cNvSpPr/>
              <p:nvPr/>
            </p:nvSpPr>
            <p:spPr>
              <a:xfrm>
                <a:off x="3713579" y="2575204"/>
                <a:ext cx="660300" cy="660300"/>
              </a:xfrm>
              <a:prstGeom prst="diamond">
                <a:avLst/>
              </a:prstGeom>
              <a:solidFill>
                <a:srgbClr val="509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179" name="Google Shape;179;p14"/>
            <p:cNvGrpSpPr/>
            <p:nvPr/>
          </p:nvGrpSpPr>
          <p:grpSpPr>
            <a:xfrm>
              <a:off x="5664258" y="3647533"/>
              <a:ext cx="866052" cy="647777"/>
              <a:chOff x="5628399" y="2125395"/>
              <a:chExt cx="792000" cy="792000"/>
            </a:xfrm>
          </p:grpSpPr>
          <p:sp>
            <p:nvSpPr>
              <p:cNvPr id="180" name="Google Shape;180;p14"/>
              <p:cNvSpPr/>
              <p:nvPr/>
            </p:nvSpPr>
            <p:spPr>
              <a:xfrm>
                <a:off x="5628399" y="2125395"/>
                <a:ext cx="792000" cy="792000"/>
              </a:xfrm>
              <a:prstGeom prst="diamond">
                <a:avLst/>
              </a:prstGeom>
              <a:solidFill>
                <a:srgbClr val="FFFFFF"/>
              </a:solidFill>
              <a:ln cap="flat" cmpd="sng" w="38100">
                <a:solidFill>
                  <a:srgbClr val="9CC8F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81" name="Google Shape;181;p14"/>
              <p:cNvSpPr/>
              <p:nvPr/>
            </p:nvSpPr>
            <p:spPr>
              <a:xfrm>
                <a:off x="5694245" y="2191235"/>
                <a:ext cx="660300" cy="660300"/>
              </a:xfrm>
              <a:prstGeom prst="diamond">
                <a:avLst/>
              </a:prstGeom>
              <a:solidFill>
                <a:srgbClr val="9CC8F3"/>
              </a:solidFill>
              <a:ln cap="flat" cmpd="sng" w="9525">
                <a:solidFill>
                  <a:srgbClr val="EEEE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sp>
        <p:nvSpPr>
          <p:cNvPr id="182" name="Google Shape;182;p14"/>
          <p:cNvSpPr txBox="1"/>
          <p:nvPr/>
        </p:nvSpPr>
        <p:spPr>
          <a:xfrm>
            <a:off x="942075" y="1705150"/>
            <a:ext cx="6414900" cy="67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The predictive value of individual symptoms or signs is poor, and a structured clinical assessment including all information available from the history, examination and historical records should be undertaken. </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chemeClr val="dk1"/>
                </a:solidFill>
                <a:latin typeface="Mada"/>
                <a:ea typeface="Mada"/>
                <a:cs typeface="Mada"/>
                <a:sym typeface="Mada"/>
              </a:rPr>
              <a:t>Factors to consider in an initial structured clinical assessment include: </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highlight>
                  <a:srgbClr val="EAD1DC"/>
                </a:highlight>
                <a:latin typeface="Mada"/>
                <a:ea typeface="Mada"/>
                <a:cs typeface="Mada"/>
                <a:sym typeface="Mada"/>
              </a:rPr>
              <a:t>Episodic symptoms</a:t>
            </a:r>
            <a:r>
              <a:rPr b="1" lang="ar"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More than one of the symptoms of </a:t>
            </a:r>
            <a:r>
              <a:rPr b="1" lang="ar" sz="1200">
                <a:solidFill>
                  <a:schemeClr val="dk1"/>
                </a:solidFill>
                <a:latin typeface="Mada"/>
                <a:ea typeface="Mada"/>
                <a:cs typeface="Mada"/>
                <a:sym typeface="Mada"/>
              </a:rPr>
              <a:t>wheeze</a:t>
            </a:r>
            <a:r>
              <a:rPr lang="ar" sz="1200">
                <a:solidFill>
                  <a:schemeClr val="dk1"/>
                </a:solidFill>
                <a:latin typeface="Mada"/>
                <a:ea typeface="Mada"/>
                <a:cs typeface="Mada"/>
                <a:sym typeface="Mada"/>
              </a:rPr>
              <a:t>, breathlessness, </a:t>
            </a:r>
            <a:r>
              <a:rPr b="1" lang="ar" sz="1200">
                <a:solidFill>
                  <a:schemeClr val="dk1"/>
                </a:solidFill>
                <a:latin typeface="Mada"/>
                <a:ea typeface="Mada"/>
                <a:cs typeface="Mada"/>
                <a:sym typeface="Mada"/>
              </a:rPr>
              <a:t>chest tightness</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cough</a:t>
            </a:r>
            <a:r>
              <a:rPr lang="ar" sz="1200">
                <a:solidFill>
                  <a:schemeClr val="dk1"/>
                </a:solidFill>
                <a:latin typeface="Mada"/>
                <a:ea typeface="Mada"/>
                <a:cs typeface="Mada"/>
                <a:sym typeface="Mada"/>
              </a:rPr>
              <a:t> occurring in episodes with periods of no (or minimal) symptoms between episodes. Note that this excludes cough as an isolated symptom in children.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For example: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a documented history of acute attacks of wheeze, with symptomatic and objective improvement with treatment</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recurrent intermittent episodes of symptoms </a:t>
            </a:r>
            <a:r>
              <a:rPr b="1" lang="ar" sz="1200">
                <a:solidFill>
                  <a:srgbClr val="CC0000"/>
                </a:solidFill>
                <a:highlight>
                  <a:srgbClr val="EAD1DC"/>
                </a:highlight>
                <a:latin typeface="Mada"/>
                <a:ea typeface="Mada"/>
                <a:cs typeface="Mada"/>
                <a:sym typeface="Mada"/>
              </a:rPr>
              <a:t>triggered</a:t>
            </a:r>
            <a:r>
              <a:rPr lang="ar" sz="1200">
                <a:solidFill>
                  <a:schemeClr val="dk1"/>
                </a:solidFill>
                <a:latin typeface="Mada"/>
                <a:ea typeface="Mada"/>
                <a:cs typeface="Mada"/>
                <a:sym typeface="Mada"/>
              </a:rPr>
              <a:t> by </a:t>
            </a:r>
            <a:r>
              <a:rPr b="1" lang="ar" sz="1200">
                <a:solidFill>
                  <a:schemeClr val="dk1"/>
                </a:solidFill>
                <a:latin typeface="Mada"/>
                <a:ea typeface="Mada"/>
                <a:cs typeface="Mada"/>
                <a:sym typeface="Mada"/>
              </a:rPr>
              <a:t>allergen exposure</a:t>
            </a:r>
            <a:r>
              <a:rPr lang="ar" sz="1200">
                <a:solidFill>
                  <a:schemeClr val="dk1"/>
                </a:solidFill>
                <a:latin typeface="Mada"/>
                <a:ea typeface="Mada"/>
                <a:cs typeface="Mada"/>
                <a:sym typeface="Mada"/>
              </a:rPr>
              <a:t> as well as </a:t>
            </a:r>
            <a:r>
              <a:rPr b="1" lang="ar" sz="1200">
                <a:solidFill>
                  <a:schemeClr val="dk1"/>
                </a:solidFill>
                <a:latin typeface="Mada"/>
                <a:ea typeface="Mada"/>
                <a:cs typeface="Mada"/>
                <a:sym typeface="Mada"/>
              </a:rPr>
              <a:t>viral infections</a:t>
            </a:r>
            <a:r>
              <a:rPr lang="ar" sz="1200">
                <a:solidFill>
                  <a:schemeClr val="dk1"/>
                </a:solidFill>
                <a:latin typeface="Mada"/>
                <a:ea typeface="Mada"/>
                <a:cs typeface="Mada"/>
                <a:sym typeface="Mada"/>
              </a:rPr>
              <a:t> and exacerbated by </a:t>
            </a:r>
            <a:r>
              <a:rPr b="1" lang="ar" sz="1200">
                <a:solidFill>
                  <a:schemeClr val="dk1"/>
                </a:solidFill>
                <a:latin typeface="Mada"/>
                <a:ea typeface="Mada"/>
                <a:cs typeface="Mada"/>
                <a:sym typeface="Mada"/>
              </a:rPr>
              <a:t>exercise</a:t>
            </a:r>
            <a:r>
              <a:rPr lang="ar" sz="1200">
                <a:solidFill>
                  <a:schemeClr val="dk1"/>
                </a:solidFill>
                <a:latin typeface="Mada"/>
                <a:ea typeface="Mada"/>
                <a:cs typeface="Mada"/>
                <a:sym typeface="Mada"/>
              </a:rPr>
              <a:t> and </a:t>
            </a:r>
            <a:r>
              <a:rPr b="1" lang="ar" sz="1200">
                <a:solidFill>
                  <a:schemeClr val="dk1"/>
                </a:solidFill>
                <a:latin typeface="Mada"/>
                <a:ea typeface="Mada"/>
                <a:cs typeface="Mada"/>
                <a:sym typeface="Mada"/>
              </a:rPr>
              <a:t>cold air</a:t>
            </a:r>
            <a:r>
              <a:rPr lang="ar" sz="1200">
                <a:solidFill>
                  <a:schemeClr val="dk1"/>
                </a:solidFill>
                <a:latin typeface="Mada"/>
                <a:ea typeface="Mada"/>
                <a:cs typeface="Mada"/>
                <a:sym typeface="Mada"/>
              </a:rPr>
              <a:t>, and emotion or laughter in children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in adults, symptoms triggered by taking non-steroidal anti-inflammatory medication or beta blockers.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An historical record of significantly lower FEV, or PEF during symptomatic episodes compared to asymptomatic periods provides objective confirmation of obstructive nature of the episodic symptoms.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highlight>
                  <a:srgbClr val="EAD1DC"/>
                </a:highlight>
                <a:latin typeface="Mada"/>
                <a:ea typeface="Mada"/>
                <a:cs typeface="Mada"/>
                <a:sym typeface="Mada"/>
              </a:rPr>
              <a:t>Wheeze</a:t>
            </a:r>
            <a:r>
              <a:rPr b="1" lang="ar" sz="1200">
                <a:solidFill>
                  <a:schemeClr val="dk1"/>
                </a:solidFill>
                <a:latin typeface="Mada"/>
                <a:ea typeface="Mada"/>
                <a:cs typeface="Mada"/>
                <a:sym typeface="Mada"/>
              </a:rPr>
              <a:t> confirmed by a healthcare professional on auscultation </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It is important to distinguish wheezing from other respiratory noises, such as stridor or rattly breathing.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Repeatedly normal examination of chest when symptomatic reduces the probability of asthma.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Evidence of diurnal variability </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Symptoms which are worse at night or in the early morning. </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rgbClr val="A61C00"/>
                </a:solidFill>
                <a:highlight>
                  <a:srgbClr val="EAD1DC"/>
                </a:highlight>
                <a:latin typeface="Mada"/>
                <a:ea typeface="Mada"/>
                <a:cs typeface="Mada"/>
                <a:sym typeface="Mada"/>
              </a:rPr>
              <a:t>Atopic</a:t>
            </a:r>
            <a:r>
              <a:rPr lang="ar" sz="1200">
                <a:solidFill>
                  <a:schemeClr val="dk1"/>
                </a:solidFill>
                <a:latin typeface="Mada"/>
                <a:ea typeface="Mada"/>
                <a:cs typeface="Mada"/>
                <a:sym typeface="Mada"/>
              </a:rPr>
              <a:t> history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Personal history of an atopic disorder (ie, eczema or allergic rhinitis) or a family history of asthma and/ or atopic disorders, potentially corroborated by a previous record of raised allergen-specific IgE levels, positive skin-prick tests to aeroallergens or blood eosinophilia.</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Absence of symptoms, signs or clinical history to suggest </a:t>
            </a:r>
            <a:r>
              <a:rPr b="1" lang="ar" sz="1200">
                <a:solidFill>
                  <a:schemeClr val="dk1"/>
                </a:solidFill>
                <a:highlight>
                  <a:srgbClr val="EAD1DC"/>
                </a:highlight>
                <a:latin typeface="Mada"/>
                <a:ea typeface="Mada"/>
                <a:cs typeface="Mada"/>
                <a:sym typeface="Mada"/>
              </a:rPr>
              <a:t>alternative diagnoses</a:t>
            </a:r>
            <a:r>
              <a:rPr lang="ar" sz="1200">
                <a:solidFill>
                  <a:schemeClr val="dk1"/>
                </a:solidFill>
                <a:highlight>
                  <a:srgbClr val="EAD1DC"/>
                </a:highlight>
                <a:latin typeface="Mada"/>
                <a:ea typeface="Mada"/>
                <a:cs typeface="Mada"/>
                <a:sym typeface="Mada"/>
              </a:rPr>
              <a:t> </a:t>
            </a:r>
            <a:r>
              <a:rPr lang="ar" sz="1200">
                <a:solidFill>
                  <a:schemeClr val="dk1"/>
                </a:solidFill>
                <a:latin typeface="Mada"/>
                <a:ea typeface="Mada"/>
                <a:cs typeface="Mada"/>
                <a:sym typeface="Mada"/>
              </a:rPr>
              <a:t>(including but not limited to COPD, dysfunctional breathing, obesity).</a:t>
            </a:r>
            <a:r>
              <a:rPr b="1" lang="ar" sz="1200">
                <a:solidFill>
                  <a:schemeClr val="lt1"/>
                </a:solidFill>
                <a:latin typeface="Mada"/>
                <a:ea typeface="Mada"/>
                <a:cs typeface="Mada"/>
                <a:sym typeface="Mada"/>
              </a:rPr>
              <a:t>2</a:t>
            </a:r>
            <a:endParaRPr/>
          </a:p>
        </p:txBody>
      </p:sp>
      <p:sp>
        <p:nvSpPr>
          <p:cNvPr id="183" name="Google Shape;183;p14"/>
          <p:cNvSpPr txBox="1"/>
          <p:nvPr/>
        </p:nvSpPr>
        <p:spPr>
          <a:xfrm>
            <a:off x="247500" y="904850"/>
            <a:ext cx="7476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History:</a:t>
            </a:r>
            <a:r>
              <a:rPr b="1" lang="ar" sz="2200">
                <a:latin typeface="Mada"/>
                <a:ea typeface="Mada"/>
                <a:cs typeface="Mada"/>
                <a:sym typeface="Mada"/>
              </a:rPr>
              <a:t> Initial structured clinical assessment</a:t>
            </a:r>
            <a:endParaRPr b="1" sz="2200">
              <a:latin typeface="Mada"/>
              <a:ea typeface="Mada"/>
              <a:cs typeface="Mada"/>
              <a:sym typeface="Mada"/>
            </a:endParaRPr>
          </a:p>
        </p:txBody>
      </p:sp>
      <p:sp>
        <p:nvSpPr>
          <p:cNvPr id="184" name="Google Shape;184;p14"/>
          <p:cNvSpPr/>
          <p:nvPr/>
        </p:nvSpPr>
        <p:spPr>
          <a:xfrm>
            <a:off x="750005" y="7729115"/>
            <a:ext cx="243000" cy="257400"/>
          </a:xfrm>
          <a:prstGeom prst="star5">
            <a:avLst>
              <a:gd fmla="val 19098" name="adj"/>
              <a:gd fmla="val 105146" name="hf"/>
              <a:gd fmla="val 110557" name="vf"/>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190" name="Google Shape;190;p1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91" name="Google Shape;191;p15"/>
          <p:cNvCxnSpPr/>
          <p:nvPr/>
        </p:nvCxnSpPr>
        <p:spPr>
          <a:xfrm rot="10800000">
            <a:off x="-26387" y="9482575"/>
            <a:ext cx="7612800" cy="0"/>
          </a:xfrm>
          <a:prstGeom prst="straightConnector1">
            <a:avLst/>
          </a:prstGeom>
          <a:noFill/>
          <a:ln cap="flat" cmpd="sng" w="28575">
            <a:solidFill>
              <a:schemeClr val="accent3"/>
            </a:solidFill>
            <a:prstDash val="dot"/>
            <a:round/>
            <a:headEnd len="med" w="med" type="none"/>
            <a:tailEnd len="med" w="med" type="none"/>
          </a:ln>
        </p:spPr>
      </p:cxnSp>
      <p:sp>
        <p:nvSpPr>
          <p:cNvPr id="192" name="Google Shape;192;p15"/>
          <p:cNvSpPr txBox="1"/>
          <p:nvPr/>
        </p:nvSpPr>
        <p:spPr>
          <a:xfrm>
            <a:off x="50850" y="9363250"/>
            <a:ext cx="7458300" cy="13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1-Remember the circadian levels of cortisol? Cortisol is anti-inflammatory and its levels rise in the morning but become low at night and that’s why symptoms are worse at night. </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2-Cold air triggers symptoms because it dries the airways and this induces bronchoconstriction.</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3-In airway obstruction due to tumors or foreign bodies a monophonic wheeze is heard on auscultation as the is usually on obstruction of one airway. In asthma however, the wheeze is polyphonic as there are many small airways being obstructed.</a:t>
            </a:r>
            <a:endParaRPr sz="1000">
              <a:solidFill>
                <a:srgbClr val="6AA84F"/>
              </a:solidFill>
              <a:latin typeface="Mada"/>
              <a:ea typeface="Mada"/>
              <a:cs typeface="Mada"/>
              <a:sym typeface="Mada"/>
            </a:endParaRPr>
          </a:p>
        </p:txBody>
      </p:sp>
      <p:sp>
        <p:nvSpPr>
          <p:cNvPr id="193" name="Google Shape;193;p15"/>
          <p:cNvSpPr txBox="1"/>
          <p:nvPr/>
        </p:nvSpPr>
        <p:spPr>
          <a:xfrm>
            <a:off x="2033376" y="0"/>
            <a:ext cx="3493200" cy="412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2600">
                <a:solidFill>
                  <a:schemeClr val="dk1"/>
                </a:solidFill>
                <a:latin typeface="Mada"/>
                <a:ea typeface="Mada"/>
                <a:cs typeface="Mada"/>
                <a:sym typeface="Mada"/>
              </a:rPr>
              <a:t>Diagnosis </a:t>
            </a:r>
            <a:endParaRPr b="1" sz="2400">
              <a:latin typeface="Alegreya"/>
              <a:ea typeface="Alegreya"/>
              <a:cs typeface="Alegreya"/>
              <a:sym typeface="Alegreya"/>
            </a:endParaRPr>
          </a:p>
        </p:txBody>
      </p:sp>
      <p:grpSp>
        <p:nvGrpSpPr>
          <p:cNvPr id="194" name="Google Shape;194;p15"/>
          <p:cNvGrpSpPr/>
          <p:nvPr/>
        </p:nvGrpSpPr>
        <p:grpSpPr>
          <a:xfrm>
            <a:off x="181775" y="1133488"/>
            <a:ext cx="7174050" cy="2860912"/>
            <a:chOff x="78675" y="743988"/>
            <a:chExt cx="7174050" cy="2860912"/>
          </a:xfrm>
        </p:grpSpPr>
        <p:sp>
          <p:nvSpPr>
            <p:cNvPr id="195" name="Google Shape;195;p15"/>
            <p:cNvSpPr/>
            <p:nvPr/>
          </p:nvSpPr>
          <p:spPr>
            <a:xfrm>
              <a:off x="445725" y="904900"/>
              <a:ext cx="6807000" cy="2700000"/>
            </a:xfrm>
            <a:prstGeom prst="roundRect">
              <a:avLst>
                <a:gd fmla="val 16667" name="adj"/>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chemeClr val="accent1"/>
                  </a:solidFill>
                  <a:latin typeface="Mada"/>
                  <a:ea typeface="Mada"/>
                  <a:cs typeface="Mada"/>
                  <a:sym typeface="Mada"/>
                </a:rPr>
                <a:t>             Clinical features that </a:t>
              </a:r>
              <a:r>
                <a:rPr b="1" lang="ar" sz="1600" u="sng">
                  <a:solidFill>
                    <a:schemeClr val="accent1"/>
                  </a:solidFill>
                  <a:latin typeface="Mada"/>
                  <a:ea typeface="Mada"/>
                  <a:cs typeface="Mada"/>
                  <a:sym typeface="Mada"/>
                </a:rPr>
                <a:t>increase</a:t>
              </a:r>
              <a:r>
                <a:rPr b="1" lang="ar" sz="1600">
                  <a:solidFill>
                    <a:schemeClr val="accent1"/>
                  </a:solidFill>
                  <a:latin typeface="Mada"/>
                  <a:ea typeface="Mada"/>
                  <a:cs typeface="Mada"/>
                  <a:sym typeface="Mada"/>
                </a:rPr>
                <a:t> the probability of Asthma</a:t>
              </a:r>
              <a:endParaRPr b="1" sz="1600">
                <a:solidFill>
                  <a:schemeClr val="accent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More than one of the following symptoms: wheeze, breathlessness,  chest tightness and cough, particularly if:</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symptoms worse at night and in the early morning</a:t>
              </a:r>
              <a:r>
                <a:rPr lang="ar" sz="1200">
                  <a:solidFill>
                    <a:schemeClr val="dk1"/>
                  </a:solidFill>
                  <a:latin typeface="Mada"/>
                  <a:ea typeface="Mada"/>
                  <a:cs typeface="Mada"/>
                  <a:sym typeface="Mada"/>
                </a:rPr>
                <a:t> </a:t>
              </a:r>
              <a:r>
                <a:rPr b="1" baseline="30000" lang="ar" sz="1200">
                  <a:solidFill>
                    <a:schemeClr val="dk2"/>
                  </a:solidFill>
                  <a:latin typeface="Mada"/>
                  <a:ea typeface="Mada"/>
                  <a:cs typeface="Mada"/>
                  <a:sym typeface="Mada"/>
                </a:rPr>
                <a:t> </a:t>
              </a:r>
              <a:r>
                <a:rPr b="1" baseline="30000" lang="ar" sz="1200">
                  <a:latin typeface="Mada"/>
                  <a:ea typeface="Mada"/>
                  <a:cs typeface="Mada"/>
                  <a:sym typeface="Mada"/>
                </a:rPr>
                <a:t>1</a:t>
              </a:r>
              <a:endParaRPr b="1" baseline="30000"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symptoms in response to exercise, allergen exposure and cold air </a:t>
              </a:r>
              <a:r>
                <a:rPr b="1" baseline="30000" lang="ar" sz="1200">
                  <a:solidFill>
                    <a:schemeClr val="dk1"/>
                  </a:solidFill>
                  <a:latin typeface="Mada"/>
                  <a:ea typeface="Mada"/>
                  <a:cs typeface="Mada"/>
                  <a:sym typeface="Mada"/>
                </a:rPr>
                <a:t>2</a:t>
              </a:r>
              <a:endParaRPr b="1" baseline="30000"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symptoms after taking </a:t>
              </a:r>
              <a:r>
                <a:rPr b="1" lang="ar" sz="1200">
                  <a:solidFill>
                    <a:srgbClr val="CC0000"/>
                  </a:solidFill>
                  <a:latin typeface="Mada"/>
                  <a:ea typeface="Mada"/>
                  <a:cs typeface="Mada"/>
                  <a:sym typeface="Mada"/>
                </a:rPr>
                <a:t>aspirin</a:t>
              </a:r>
              <a:r>
                <a:rPr lang="ar" sz="1200">
                  <a:solidFill>
                    <a:schemeClr val="dk1"/>
                  </a:solidFill>
                  <a:latin typeface="Mada"/>
                  <a:ea typeface="Mada"/>
                  <a:cs typeface="Mada"/>
                  <a:sym typeface="Mada"/>
                </a:rPr>
                <a:t> or </a:t>
              </a:r>
              <a:r>
                <a:rPr b="1" lang="ar" sz="1200">
                  <a:solidFill>
                    <a:srgbClr val="CC0000"/>
                  </a:solidFill>
                  <a:latin typeface="Mada"/>
                  <a:ea typeface="Mada"/>
                  <a:cs typeface="Mada"/>
                  <a:sym typeface="Mada"/>
                </a:rPr>
                <a:t>beta blockers</a:t>
              </a:r>
              <a:r>
                <a:rPr lang="ar" sz="1200">
                  <a:solidFill>
                    <a:schemeClr val="dk1"/>
                  </a:solidFill>
                  <a:latin typeface="Mada"/>
                  <a:ea typeface="Mada"/>
                  <a:cs typeface="Mada"/>
                  <a:sym typeface="Mada"/>
                </a:rPr>
                <a:t> </a:t>
              </a:r>
              <a:r>
                <a:rPr lang="ar" sz="1200">
                  <a:solidFill>
                    <a:srgbClr val="999999"/>
                  </a:solidFill>
                  <a:latin typeface="Mada"/>
                  <a:ea typeface="Mada"/>
                  <a:cs typeface="Mada"/>
                  <a:sym typeface="Mada"/>
                </a:rPr>
                <a:t>(will be discussed later)</a:t>
              </a:r>
              <a:endParaRPr sz="1100">
                <a:solidFill>
                  <a:srgbClr val="999999"/>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History of atopic</a:t>
              </a:r>
              <a:r>
                <a:rPr lang="ar" sz="1200">
                  <a:solidFill>
                    <a:schemeClr val="dk1"/>
                  </a:solidFill>
                  <a:latin typeface="Mada"/>
                  <a:ea typeface="Mada"/>
                  <a:cs typeface="Mada"/>
                  <a:sym typeface="Mada"/>
                </a:rPr>
                <a:t> disorder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Family history</a:t>
              </a:r>
              <a:r>
                <a:rPr lang="ar" sz="1200">
                  <a:solidFill>
                    <a:schemeClr val="dk1"/>
                  </a:solidFill>
                  <a:latin typeface="Mada"/>
                  <a:ea typeface="Mada"/>
                  <a:cs typeface="Mada"/>
                  <a:sym typeface="Mada"/>
                </a:rPr>
                <a:t> of asthma and/or atopic disorder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Widespread </a:t>
              </a:r>
              <a:r>
                <a:rPr b="1" lang="ar" sz="1200">
                  <a:solidFill>
                    <a:srgbClr val="CC0000"/>
                  </a:solidFill>
                  <a:latin typeface="Mada"/>
                  <a:ea typeface="Mada"/>
                  <a:cs typeface="Mada"/>
                  <a:sym typeface="Mada"/>
                </a:rPr>
                <a:t>wheeze</a:t>
              </a:r>
              <a:r>
                <a:rPr lang="ar" sz="1200">
                  <a:solidFill>
                    <a:schemeClr val="dk1"/>
                  </a:solidFill>
                  <a:latin typeface="Mada"/>
                  <a:ea typeface="Mada"/>
                  <a:cs typeface="Mada"/>
                  <a:sym typeface="Mada"/>
                </a:rPr>
                <a:t> heard on auscultation of the chest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Otherwise unexplained </a:t>
              </a:r>
              <a:r>
                <a:rPr b="1" lang="ar" sz="1200">
                  <a:solidFill>
                    <a:srgbClr val="CC0000"/>
                  </a:solidFill>
                  <a:latin typeface="Mada"/>
                  <a:ea typeface="Mada"/>
                  <a:cs typeface="Mada"/>
                  <a:sym typeface="Mada"/>
                </a:rPr>
                <a:t>low FEV, or PEF (historical or serial readings) </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Otherwise unexplained peripheral blood </a:t>
              </a:r>
              <a:r>
                <a:rPr b="1" lang="ar" sz="1200">
                  <a:solidFill>
                    <a:schemeClr val="dk1"/>
                  </a:solidFill>
                  <a:latin typeface="Mada"/>
                  <a:ea typeface="Mada"/>
                  <a:cs typeface="Mada"/>
                  <a:sym typeface="Mada"/>
                </a:rPr>
                <a:t>eosinophilia</a:t>
              </a:r>
              <a:endParaRPr b="1"/>
            </a:p>
          </p:txBody>
        </p:sp>
        <p:grpSp>
          <p:nvGrpSpPr>
            <p:cNvPr id="196" name="Google Shape;196;p15"/>
            <p:cNvGrpSpPr/>
            <p:nvPr/>
          </p:nvGrpSpPr>
          <p:grpSpPr>
            <a:xfrm>
              <a:off x="78675" y="743988"/>
              <a:ext cx="815427" cy="839974"/>
              <a:chOff x="6526304" y="978178"/>
              <a:chExt cx="815427" cy="839974"/>
            </a:xfrm>
          </p:grpSpPr>
          <p:grpSp>
            <p:nvGrpSpPr>
              <p:cNvPr id="197" name="Google Shape;197;p15"/>
              <p:cNvGrpSpPr/>
              <p:nvPr/>
            </p:nvGrpSpPr>
            <p:grpSpPr>
              <a:xfrm>
                <a:off x="6526304" y="978178"/>
                <a:ext cx="815427" cy="839974"/>
                <a:chOff x="3067658" y="2900050"/>
                <a:chExt cx="1673700" cy="1677600"/>
              </a:xfrm>
            </p:grpSpPr>
            <p:sp>
              <p:nvSpPr>
                <p:cNvPr id="198" name="Google Shape;198;p15"/>
                <p:cNvSpPr/>
                <p:nvPr/>
              </p:nvSpPr>
              <p:spPr>
                <a:xfrm flipH="1">
                  <a:off x="3067658" y="2900050"/>
                  <a:ext cx="1673700" cy="1677600"/>
                </a:xfrm>
                <a:prstGeom prst="pentagon">
                  <a:avLst>
                    <a:gd fmla="val 105146" name="hf"/>
                    <a:gd fmla="val 110557" name="vf"/>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flipH="1">
                  <a:off x="3193051" y="3025750"/>
                  <a:ext cx="1422900" cy="1426200"/>
                </a:xfrm>
                <a:prstGeom prst="pentagon">
                  <a:avLst>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5"/>
              <p:cNvSpPr/>
              <p:nvPr/>
            </p:nvSpPr>
            <p:spPr>
              <a:xfrm>
                <a:off x="6707200" y="1130821"/>
                <a:ext cx="453600" cy="515700"/>
              </a:xfrm>
              <a:prstGeom prst="upArrow">
                <a:avLst>
                  <a:gd fmla="val 50000" name="adj1"/>
                  <a:gd fmla="val 50000" name="adj2"/>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1" name="Google Shape;201;p15"/>
          <p:cNvGrpSpPr/>
          <p:nvPr/>
        </p:nvGrpSpPr>
        <p:grpSpPr>
          <a:xfrm>
            <a:off x="193004" y="4038555"/>
            <a:ext cx="7174046" cy="2122757"/>
            <a:chOff x="147904" y="3823705"/>
            <a:chExt cx="7174046" cy="2122757"/>
          </a:xfrm>
        </p:grpSpPr>
        <p:sp>
          <p:nvSpPr>
            <p:cNvPr id="202" name="Google Shape;202;p15"/>
            <p:cNvSpPr/>
            <p:nvPr/>
          </p:nvSpPr>
          <p:spPr>
            <a:xfrm>
              <a:off x="514950" y="4042062"/>
              <a:ext cx="6807000" cy="1904400"/>
            </a:xfrm>
            <a:prstGeom prst="roundRect">
              <a:avLst>
                <a:gd fmla="val 16667" name="adj"/>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ar" sz="1600">
                  <a:solidFill>
                    <a:schemeClr val="accent1"/>
                  </a:solidFill>
                  <a:latin typeface="Mada"/>
                  <a:ea typeface="Mada"/>
                  <a:cs typeface="Mada"/>
                  <a:sym typeface="Mada"/>
                </a:rPr>
                <a:t>             Clinical features that </a:t>
              </a:r>
              <a:r>
                <a:rPr b="1" lang="ar" sz="1600" u="sng">
                  <a:solidFill>
                    <a:schemeClr val="accent1"/>
                  </a:solidFill>
                  <a:latin typeface="Mada"/>
                  <a:ea typeface="Mada"/>
                  <a:cs typeface="Mada"/>
                  <a:sym typeface="Mada"/>
                </a:rPr>
                <a:t>decreases</a:t>
              </a:r>
              <a:r>
                <a:rPr b="1" lang="ar" sz="1600">
                  <a:solidFill>
                    <a:schemeClr val="accent1"/>
                  </a:solidFill>
                  <a:latin typeface="Mada"/>
                  <a:ea typeface="Mada"/>
                  <a:cs typeface="Mada"/>
                  <a:sym typeface="Mada"/>
                </a:rPr>
                <a:t> the probability of Asthma</a:t>
              </a:r>
              <a:endParaRPr b="1" sz="1600">
                <a:solidFill>
                  <a:schemeClr val="accent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Prominent dizziness, light-headedness, peripheral tingling  </a:t>
              </a:r>
              <a:r>
                <a:rPr lang="ar" sz="1000">
                  <a:solidFill>
                    <a:srgbClr val="6AA84F"/>
                  </a:solidFill>
                  <a:latin typeface="Mada"/>
                  <a:ea typeface="Mada"/>
                  <a:cs typeface="Mada"/>
                  <a:sym typeface="Mada"/>
                </a:rPr>
                <a:t>(These signs indicate </a:t>
              </a:r>
              <a:r>
                <a:rPr lang="ar" sz="1000">
                  <a:solidFill>
                    <a:srgbClr val="6AA84F"/>
                  </a:solidFill>
                  <a:latin typeface="Mada"/>
                  <a:ea typeface="Mada"/>
                  <a:cs typeface="Mada"/>
                  <a:sym typeface="Mada"/>
                </a:rPr>
                <a:t>hyperventilation</a:t>
              </a:r>
              <a:r>
                <a:rPr lang="ar" sz="1000">
                  <a:solidFill>
                    <a:srgbClr val="6AA84F"/>
                  </a:solidFill>
                  <a:latin typeface="Mada"/>
                  <a:ea typeface="Mada"/>
                  <a:cs typeface="Mada"/>
                  <a:sym typeface="Mada"/>
                </a:rPr>
                <a:t>)</a:t>
              </a:r>
              <a:endParaRPr sz="10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Chronic productive cough in the absence of wheeze or breathlessness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Repeatedly normal physical examination of chest when symptomatic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Voice disturbance </a:t>
              </a:r>
              <a:r>
                <a:rPr lang="ar" sz="1100">
                  <a:solidFill>
                    <a:srgbClr val="6AA84F"/>
                  </a:solidFill>
                  <a:latin typeface="Mada"/>
                  <a:ea typeface="Mada"/>
                  <a:cs typeface="Mada"/>
                  <a:sym typeface="Mada"/>
                </a:rPr>
                <a:t>(most likely to be vocal cord </a:t>
              </a:r>
              <a:r>
                <a:rPr lang="ar" sz="1100">
                  <a:solidFill>
                    <a:srgbClr val="6AA84F"/>
                  </a:solidFill>
                  <a:latin typeface="Mada"/>
                  <a:ea typeface="Mada"/>
                  <a:cs typeface="Mada"/>
                  <a:sym typeface="Mada"/>
                </a:rPr>
                <a:t>dysfunction) </a:t>
              </a:r>
              <a:endParaRPr sz="11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Symptoms </a:t>
              </a:r>
              <a:r>
                <a:rPr lang="ar" sz="1200">
                  <a:solidFill>
                    <a:schemeClr val="dk1"/>
                  </a:solidFill>
                  <a:latin typeface="Mada"/>
                  <a:ea typeface="Mada"/>
                  <a:cs typeface="Mada"/>
                  <a:sym typeface="Mada"/>
                </a:rPr>
                <a:t>with colds only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Significant smoking history (ie &gt; 20 pack-years) </a:t>
              </a:r>
              <a:r>
                <a:rPr lang="ar" sz="1200">
                  <a:solidFill>
                    <a:srgbClr val="6AA84F"/>
                  </a:solidFill>
                  <a:latin typeface="Mada"/>
                  <a:ea typeface="Mada"/>
                  <a:cs typeface="Mada"/>
                  <a:sym typeface="Mada"/>
                </a:rPr>
                <a:t>(This more </a:t>
              </a:r>
              <a:r>
                <a:rPr lang="ar" sz="1200">
                  <a:solidFill>
                    <a:srgbClr val="6AA84F"/>
                  </a:solidFill>
                  <a:latin typeface="Mada"/>
                  <a:ea typeface="Mada"/>
                  <a:cs typeface="Mada"/>
                  <a:sym typeface="Mada"/>
                </a:rPr>
                <a:t>likely</a:t>
              </a:r>
              <a:r>
                <a:rPr lang="ar" sz="1200">
                  <a:solidFill>
                    <a:srgbClr val="6AA84F"/>
                  </a:solidFill>
                  <a:latin typeface="Mada"/>
                  <a:ea typeface="Mada"/>
                  <a:cs typeface="Mada"/>
                  <a:sym typeface="Mada"/>
                </a:rPr>
                <a:t> COPD)</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Cardiac disease </a:t>
              </a:r>
              <a:r>
                <a:rPr lang="ar" sz="1200">
                  <a:solidFill>
                    <a:srgbClr val="6AA84F"/>
                  </a:solidFill>
                  <a:latin typeface="Mada"/>
                  <a:ea typeface="Mada"/>
                  <a:cs typeface="Mada"/>
                  <a:sym typeface="Mada"/>
                </a:rPr>
                <a:t> (Patients with HF may have a wheeze)</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Normal PEF or spirometry when symptomatic*</a:t>
              </a:r>
              <a:endParaRPr sz="1200">
                <a:solidFill>
                  <a:schemeClr val="dk1"/>
                </a:solidFill>
                <a:latin typeface="Mada"/>
                <a:ea typeface="Mada"/>
                <a:cs typeface="Mada"/>
                <a:sym typeface="Mada"/>
              </a:endParaRPr>
            </a:p>
          </p:txBody>
        </p:sp>
        <p:grpSp>
          <p:nvGrpSpPr>
            <p:cNvPr id="203" name="Google Shape;203;p15"/>
            <p:cNvGrpSpPr/>
            <p:nvPr/>
          </p:nvGrpSpPr>
          <p:grpSpPr>
            <a:xfrm>
              <a:off x="147904" y="3823705"/>
              <a:ext cx="815427" cy="839974"/>
              <a:chOff x="6297704" y="901978"/>
              <a:chExt cx="815427" cy="839974"/>
            </a:xfrm>
          </p:grpSpPr>
          <p:grpSp>
            <p:nvGrpSpPr>
              <p:cNvPr id="204" name="Google Shape;204;p15"/>
              <p:cNvGrpSpPr/>
              <p:nvPr/>
            </p:nvGrpSpPr>
            <p:grpSpPr>
              <a:xfrm>
                <a:off x="6297704" y="901978"/>
                <a:ext cx="815427" cy="839974"/>
                <a:chOff x="2598446" y="2747863"/>
                <a:chExt cx="1673700" cy="1677600"/>
              </a:xfrm>
            </p:grpSpPr>
            <p:sp>
              <p:nvSpPr>
                <p:cNvPr id="205" name="Google Shape;205;p15"/>
                <p:cNvSpPr/>
                <p:nvPr/>
              </p:nvSpPr>
              <p:spPr>
                <a:xfrm flipH="1">
                  <a:off x="2598446" y="2747863"/>
                  <a:ext cx="1673700" cy="1677600"/>
                </a:xfrm>
                <a:prstGeom prst="pentagon">
                  <a:avLst>
                    <a:gd fmla="val 105146" name="hf"/>
                    <a:gd fmla="val 110557" name="vf"/>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5"/>
                <p:cNvSpPr/>
                <p:nvPr/>
              </p:nvSpPr>
              <p:spPr>
                <a:xfrm flipH="1">
                  <a:off x="2723839" y="2873563"/>
                  <a:ext cx="1422900" cy="1426200"/>
                </a:xfrm>
                <a:prstGeom prst="pentagon">
                  <a:avLst>
                    <a:gd fmla="val 105146" name="hf"/>
                    <a:gd fmla="val 110557" name="vf"/>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7" name="Google Shape;207;p15"/>
              <p:cNvSpPr/>
              <p:nvPr/>
            </p:nvSpPr>
            <p:spPr>
              <a:xfrm rot="10800000">
                <a:off x="6478613" y="1120339"/>
                <a:ext cx="453600" cy="515700"/>
              </a:xfrm>
              <a:prstGeom prst="upArrow">
                <a:avLst>
                  <a:gd fmla="val 50000" name="adj1"/>
                  <a:gd fmla="val 50000" name="adj2"/>
                </a:avLst>
              </a:prstGeom>
              <a:no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8" name="Google Shape;208;p15"/>
          <p:cNvSpPr/>
          <p:nvPr/>
        </p:nvSpPr>
        <p:spPr>
          <a:xfrm>
            <a:off x="3387490" y="7431850"/>
            <a:ext cx="593720" cy="609741"/>
          </a:xfrm>
          <a:custGeom>
            <a:rect b="b" l="l" r="r" t="t"/>
            <a:pathLst>
              <a:path extrusionOk="0" h="4573" w="6086">
                <a:moveTo>
                  <a:pt x="2972" y="1"/>
                </a:moveTo>
                <a:cubicBezTo>
                  <a:pt x="2790" y="1"/>
                  <a:pt x="2608" y="72"/>
                  <a:pt x="2477" y="215"/>
                </a:cubicBezTo>
                <a:cubicBezTo>
                  <a:pt x="1580" y="1144"/>
                  <a:pt x="674" y="1192"/>
                  <a:pt x="471" y="1192"/>
                </a:cubicBezTo>
                <a:cubicBezTo>
                  <a:pt x="447" y="1192"/>
                  <a:pt x="433" y="1191"/>
                  <a:pt x="430" y="1191"/>
                </a:cubicBezTo>
                <a:cubicBezTo>
                  <a:pt x="346" y="1191"/>
                  <a:pt x="275" y="1275"/>
                  <a:pt x="275" y="1358"/>
                </a:cubicBezTo>
                <a:cubicBezTo>
                  <a:pt x="275" y="1453"/>
                  <a:pt x="346" y="1525"/>
                  <a:pt x="430" y="1525"/>
                </a:cubicBezTo>
                <a:cubicBezTo>
                  <a:pt x="430" y="1525"/>
                  <a:pt x="608" y="1525"/>
                  <a:pt x="846" y="1501"/>
                </a:cubicBezTo>
                <a:lnTo>
                  <a:pt x="846" y="1501"/>
                </a:lnTo>
                <a:cubicBezTo>
                  <a:pt x="822" y="1691"/>
                  <a:pt x="751" y="1953"/>
                  <a:pt x="465" y="2037"/>
                </a:cubicBezTo>
                <a:cubicBezTo>
                  <a:pt x="268" y="2070"/>
                  <a:pt x="303" y="2365"/>
                  <a:pt x="486" y="2365"/>
                </a:cubicBezTo>
                <a:cubicBezTo>
                  <a:pt x="502" y="2365"/>
                  <a:pt x="519" y="2363"/>
                  <a:pt x="537" y="2358"/>
                </a:cubicBezTo>
                <a:cubicBezTo>
                  <a:pt x="1025" y="2239"/>
                  <a:pt x="1180" y="1751"/>
                  <a:pt x="1203" y="1418"/>
                </a:cubicBezTo>
                <a:cubicBezTo>
                  <a:pt x="1346" y="1382"/>
                  <a:pt x="1489" y="1334"/>
                  <a:pt x="1620" y="1275"/>
                </a:cubicBezTo>
                <a:cubicBezTo>
                  <a:pt x="1620" y="1275"/>
                  <a:pt x="1906" y="1120"/>
                  <a:pt x="1954" y="1096"/>
                </a:cubicBezTo>
                <a:cubicBezTo>
                  <a:pt x="2044" y="2566"/>
                  <a:pt x="2059" y="2743"/>
                  <a:pt x="2061" y="2760"/>
                </a:cubicBezTo>
                <a:lnTo>
                  <a:pt x="2061" y="2760"/>
                </a:lnTo>
                <a:cubicBezTo>
                  <a:pt x="2061" y="2760"/>
                  <a:pt x="2061" y="2761"/>
                  <a:pt x="2061" y="2763"/>
                </a:cubicBezTo>
                <a:cubicBezTo>
                  <a:pt x="2120" y="3549"/>
                  <a:pt x="1501" y="4239"/>
                  <a:pt x="703" y="4239"/>
                </a:cubicBezTo>
                <a:lnTo>
                  <a:pt x="168" y="4239"/>
                </a:lnTo>
                <a:cubicBezTo>
                  <a:pt x="72" y="4239"/>
                  <a:pt x="1" y="4311"/>
                  <a:pt x="1" y="4394"/>
                </a:cubicBezTo>
                <a:cubicBezTo>
                  <a:pt x="1" y="4489"/>
                  <a:pt x="72" y="4561"/>
                  <a:pt x="168" y="4561"/>
                </a:cubicBezTo>
                <a:lnTo>
                  <a:pt x="703" y="4561"/>
                </a:lnTo>
                <a:cubicBezTo>
                  <a:pt x="1680" y="4561"/>
                  <a:pt x="2477" y="3715"/>
                  <a:pt x="2394" y="2727"/>
                </a:cubicBezTo>
                <a:lnTo>
                  <a:pt x="2275" y="858"/>
                </a:lnTo>
                <a:cubicBezTo>
                  <a:pt x="2442" y="739"/>
                  <a:pt x="2597" y="608"/>
                  <a:pt x="2739" y="441"/>
                </a:cubicBezTo>
                <a:cubicBezTo>
                  <a:pt x="2799" y="370"/>
                  <a:pt x="2906" y="334"/>
                  <a:pt x="2989" y="334"/>
                </a:cubicBezTo>
                <a:cubicBezTo>
                  <a:pt x="3228" y="334"/>
                  <a:pt x="3216" y="489"/>
                  <a:pt x="3740" y="882"/>
                </a:cubicBezTo>
                <a:lnTo>
                  <a:pt x="3620" y="2751"/>
                </a:lnTo>
                <a:cubicBezTo>
                  <a:pt x="3573" y="3215"/>
                  <a:pt x="3740" y="3680"/>
                  <a:pt x="4061" y="4025"/>
                </a:cubicBezTo>
                <a:cubicBezTo>
                  <a:pt x="4382" y="4370"/>
                  <a:pt x="4835" y="4573"/>
                  <a:pt x="5311" y="4573"/>
                </a:cubicBezTo>
                <a:lnTo>
                  <a:pt x="5930" y="4573"/>
                </a:lnTo>
                <a:cubicBezTo>
                  <a:pt x="6014" y="4573"/>
                  <a:pt x="6085" y="4501"/>
                  <a:pt x="6085" y="4406"/>
                </a:cubicBezTo>
                <a:cubicBezTo>
                  <a:pt x="6049" y="4311"/>
                  <a:pt x="5966" y="4239"/>
                  <a:pt x="5883" y="4239"/>
                </a:cubicBezTo>
                <a:lnTo>
                  <a:pt x="5275" y="4239"/>
                </a:lnTo>
                <a:cubicBezTo>
                  <a:pt x="4883" y="4239"/>
                  <a:pt x="4525" y="4085"/>
                  <a:pt x="4275" y="3799"/>
                </a:cubicBezTo>
                <a:cubicBezTo>
                  <a:pt x="4025" y="3537"/>
                  <a:pt x="3906" y="3192"/>
                  <a:pt x="3918" y="2763"/>
                </a:cubicBezTo>
                <a:lnTo>
                  <a:pt x="4025" y="1108"/>
                </a:lnTo>
                <a:lnTo>
                  <a:pt x="4204" y="1203"/>
                </a:lnTo>
                <a:cubicBezTo>
                  <a:pt x="4335" y="1275"/>
                  <a:pt x="4478" y="1346"/>
                  <a:pt x="4716" y="1406"/>
                </a:cubicBezTo>
                <a:cubicBezTo>
                  <a:pt x="4740" y="1727"/>
                  <a:pt x="4883" y="2239"/>
                  <a:pt x="5394" y="2346"/>
                </a:cubicBezTo>
                <a:cubicBezTo>
                  <a:pt x="5409" y="2349"/>
                  <a:pt x="5422" y="2351"/>
                  <a:pt x="5435" y="2351"/>
                </a:cubicBezTo>
                <a:cubicBezTo>
                  <a:pt x="5616" y="2351"/>
                  <a:pt x="5655" y="2057"/>
                  <a:pt x="5466" y="2013"/>
                </a:cubicBezTo>
                <a:cubicBezTo>
                  <a:pt x="5180" y="1953"/>
                  <a:pt x="5097" y="1679"/>
                  <a:pt x="5073" y="1477"/>
                </a:cubicBezTo>
                <a:lnTo>
                  <a:pt x="5073" y="1477"/>
                </a:lnTo>
                <a:cubicBezTo>
                  <a:pt x="5311" y="1525"/>
                  <a:pt x="5514" y="1525"/>
                  <a:pt x="5514" y="1525"/>
                </a:cubicBezTo>
                <a:cubicBezTo>
                  <a:pt x="5597" y="1525"/>
                  <a:pt x="5668" y="1453"/>
                  <a:pt x="5668" y="1358"/>
                </a:cubicBezTo>
                <a:cubicBezTo>
                  <a:pt x="5668" y="1275"/>
                  <a:pt x="5597" y="1191"/>
                  <a:pt x="5514" y="1191"/>
                </a:cubicBezTo>
                <a:cubicBezTo>
                  <a:pt x="4752" y="1179"/>
                  <a:pt x="4025" y="798"/>
                  <a:pt x="3466" y="215"/>
                </a:cubicBezTo>
                <a:cubicBezTo>
                  <a:pt x="3335" y="72"/>
                  <a:pt x="3153" y="1"/>
                  <a:pt x="29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3808859" y="6712772"/>
            <a:ext cx="534406" cy="1328817"/>
          </a:xfrm>
          <a:custGeom>
            <a:rect b="b" l="l" r="r" t="t"/>
            <a:pathLst>
              <a:path extrusionOk="0" h="9966" w="5478">
                <a:moveTo>
                  <a:pt x="156" y="0"/>
                </a:moveTo>
                <a:cubicBezTo>
                  <a:pt x="72" y="0"/>
                  <a:pt x="1" y="72"/>
                  <a:pt x="1" y="167"/>
                </a:cubicBezTo>
                <a:lnTo>
                  <a:pt x="1" y="3941"/>
                </a:lnTo>
                <a:cubicBezTo>
                  <a:pt x="1" y="4120"/>
                  <a:pt x="37" y="4310"/>
                  <a:pt x="144" y="4465"/>
                </a:cubicBezTo>
                <a:cubicBezTo>
                  <a:pt x="263" y="4656"/>
                  <a:pt x="441" y="4894"/>
                  <a:pt x="560" y="5025"/>
                </a:cubicBezTo>
                <a:cubicBezTo>
                  <a:pt x="822" y="5322"/>
                  <a:pt x="1072" y="5501"/>
                  <a:pt x="1322" y="5656"/>
                </a:cubicBezTo>
                <a:cubicBezTo>
                  <a:pt x="1334" y="5656"/>
                  <a:pt x="1334" y="5668"/>
                  <a:pt x="1346" y="5668"/>
                </a:cubicBezTo>
                <a:cubicBezTo>
                  <a:pt x="1346" y="5668"/>
                  <a:pt x="1394" y="5679"/>
                  <a:pt x="1418" y="5703"/>
                </a:cubicBezTo>
                <a:cubicBezTo>
                  <a:pt x="1644" y="5822"/>
                  <a:pt x="1965" y="5906"/>
                  <a:pt x="2227" y="5906"/>
                </a:cubicBezTo>
                <a:cubicBezTo>
                  <a:pt x="2263" y="5906"/>
                  <a:pt x="2275" y="5894"/>
                  <a:pt x="2287" y="5882"/>
                </a:cubicBezTo>
                <a:cubicBezTo>
                  <a:pt x="2311" y="5882"/>
                  <a:pt x="2334" y="5882"/>
                  <a:pt x="2346" y="5858"/>
                </a:cubicBezTo>
                <a:cubicBezTo>
                  <a:pt x="2453" y="5763"/>
                  <a:pt x="2382" y="5584"/>
                  <a:pt x="2227" y="5584"/>
                </a:cubicBezTo>
                <a:cubicBezTo>
                  <a:pt x="2156" y="5584"/>
                  <a:pt x="2072" y="5560"/>
                  <a:pt x="1989" y="5548"/>
                </a:cubicBezTo>
                <a:cubicBezTo>
                  <a:pt x="2144" y="5441"/>
                  <a:pt x="2311" y="5263"/>
                  <a:pt x="2382" y="4989"/>
                </a:cubicBezTo>
                <a:cubicBezTo>
                  <a:pt x="2406" y="4894"/>
                  <a:pt x="2346" y="4810"/>
                  <a:pt x="2263" y="4775"/>
                </a:cubicBezTo>
                <a:cubicBezTo>
                  <a:pt x="2249" y="4771"/>
                  <a:pt x="2234" y="4769"/>
                  <a:pt x="2221" y="4769"/>
                </a:cubicBezTo>
                <a:cubicBezTo>
                  <a:pt x="2144" y="4769"/>
                  <a:pt x="2079" y="4823"/>
                  <a:pt x="2049" y="4894"/>
                </a:cubicBezTo>
                <a:cubicBezTo>
                  <a:pt x="1953" y="5310"/>
                  <a:pt x="1608" y="5370"/>
                  <a:pt x="1513" y="5382"/>
                </a:cubicBezTo>
                <a:cubicBezTo>
                  <a:pt x="1275" y="5251"/>
                  <a:pt x="1060" y="5072"/>
                  <a:pt x="882" y="4882"/>
                </a:cubicBezTo>
                <a:lnTo>
                  <a:pt x="941" y="4072"/>
                </a:lnTo>
                <a:cubicBezTo>
                  <a:pt x="977" y="3584"/>
                  <a:pt x="1846" y="3167"/>
                  <a:pt x="2382" y="3167"/>
                </a:cubicBezTo>
                <a:cubicBezTo>
                  <a:pt x="2573" y="3167"/>
                  <a:pt x="2763" y="3227"/>
                  <a:pt x="2930" y="3334"/>
                </a:cubicBezTo>
                <a:cubicBezTo>
                  <a:pt x="4430" y="4334"/>
                  <a:pt x="4763" y="6739"/>
                  <a:pt x="5109" y="9299"/>
                </a:cubicBezTo>
                <a:lnTo>
                  <a:pt x="5109" y="9347"/>
                </a:lnTo>
                <a:cubicBezTo>
                  <a:pt x="5120" y="9418"/>
                  <a:pt x="5085" y="9489"/>
                  <a:pt x="5049" y="9549"/>
                </a:cubicBezTo>
                <a:cubicBezTo>
                  <a:pt x="5001" y="9608"/>
                  <a:pt x="4930" y="9644"/>
                  <a:pt x="4847" y="9644"/>
                </a:cubicBezTo>
                <a:lnTo>
                  <a:pt x="3346" y="9644"/>
                </a:lnTo>
                <a:cubicBezTo>
                  <a:pt x="3263" y="9644"/>
                  <a:pt x="3180" y="9716"/>
                  <a:pt x="3180" y="9811"/>
                </a:cubicBezTo>
                <a:cubicBezTo>
                  <a:pt x="3180" y="9894"/>
                  <a:pt x="3263" y="9966"/>
                  <a:pt x="3346" y="9966"/>
                </a:cubicBezTo>
                <a:lnTo>
                  <a:pt x="4847" y="9966"/>
                </a:lnTo>
                <a:cubicBezTo>
                  <a:pt x="5025" y="9966"/>
                  <a:pt x="5192" y="9894"/>
                  <a:pt x="5311" y="9763"/>
                </a:cubicBezTo>
                <a:cubicBezTo>
                  <a:pt x="5430" y="9632"/>
                  <a:pt x="5478" y="9454"/>
                  <a:pt x="5466" y="9287"/>
                </a:cubicBezTo>
                <a:lnTo>
                  <a:pt x="5382" y="9239"/>
                </a:lnTo>
                <a:cubicBezTo>
                  <a:pt x="5025" y="6608"/>
                  <a:pt x="4704" y="4120"/>
                  <a:pt x="3061" y="3036"/>
                </a:cubicBezTo>
                <a:cubicBezTo>
                  <a:pt x="2846" y="2881"/>
                  <a:pt x="2584" y="2810"/>
                  <a:pt x="2334" y="2810"/>
                </a:cubicBezTo>
                <a:cubicBezTo>
                  <a:pt x="1668" y="2810"/>
                  <a:pt x="620" y="3322"/>
                  <a:pt x="560" y="4036"/>
                </a:cubicBezTo>
                <a:lnTo>
                  <a:pt x="537" y="4477"/>
                </a:lnTo>
                <a:cubicBezTo>
                  <a:pt x="418" y="4298"/>
                  <a:pt x="322" y="4167"/>
                  <a:pt x="322" y="3953"/>
                </a:cubicBezTo>
                <a:lnTo>
                  <a:pt x="322" y="167"/>
                </a:lnTo>
                <a:cubicBezTo>
                  <a:pt x="322" y="72"/>
                  <a:pt x="251" y="0"/>
                  <a:pt x="1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3115699" y="6712772"/>
            <a:ext cx="528651" cy="1328817"/>
          </a:xfrm>
          <a:custGeom>
            <a:rect b="b" l="l" r="r" t="t"/>
            <a:pathLst>
              <a:path extrusionOk="0" h="9966" w="5419">
                <a:moveTo>
                  <a:pt x="5252" y="0"/>
                </a:moveTo>
                <a:cubicBezTo>
                  <a:pt x="5168" y="0"/>
                  <a:pt x="5097" y="72"/>
                  <a:pt x="5097" y="155"/>
                </a:cubicBezTo>
                <a:lnTo>
                  <a:pt x="5097" y="3953"/>
                </a:lnTo>
                <a:cubicBezTo>
                  <a:pt x="5097" y="4227"/>
                  <a:pt x="4942" y="4370"/>
                  <a:pt x="4906" y="4429"/>
                </a:cubicBezTo>
                <a:lnTo>
                  <a:pt x="4871" y="4024"/>
                </a:lnTo>
                <a:cubicBezTo>
                  <a:pt x="4811" y="3310"/>
                  <a:pt x="3763" y="2810"/>
                  <a:pt x="3097" y="2810"/>
                </a:cubicBezTo>
                <a:cubicBezTo>
                  <a:pt x="2835" y="2810"/>
                  <a:pt x="2573" y="2881"/>
                  <a:pt x="2370" y="3036"/>
                </a:cubicBezTo>
                <a:cubicBezTo>
                  <a:pt x="632" y="4179"/>
                  <a:pt x="346" y="7037"/>
                  <a:pt x="49" y="9287"/>
                </a:cubicBezTo>
                <a:cubicBezTo>
                  <a:pt x="1" y="9644"/>
                  <a:pt x="287" y="9966"/>
                  <a:pt x="644" y="9966"/>
                </a:cubicBezTo>
                <a:lnTo>
                  <a:pt x="1977" y="9966"/>
                </a:lnTo>
                <a:cubicBezTo>
                  <a:pt x="2073" y="9966"/>
                  <a:pt x="2144" y="9894"/>
                  <a:pt x="2144" y="9799"/>
                </a:cubicBezTo>
                <a:cubicBezTo>
                  <a:pt x="2144" y="9716"/>
                  <a:pt x="2073" y="9644"/>
                  <a:pt x="1977" y="9644"/>
                </a:cubicBezTo>
                <a:lnTo>
                  <a:pt x="644" y="9644"/>
                </a:lnTo>
                <a:cubicBezTo>
                  <a:pt x="572" y="9644"/>
                  <a:pt x="489" y="9608"/>
                  <a:pt x="453" y="9549"/>
                </a:cubicBezTo>
                <a:cubicBezTo>
                  <a:pt x="346" y="9442"/>
                  <a:pt x="394" y="9311"/>
                  <a:pt x="394" y="9299"/>
                </a:cubicBezTo>
                <a:cubicBezTo>
                  <a:pt x="691" y="6727"/>
                  <a:pt x="1013" y="4310"/>
                  <a:pt x="2525" y="3322"/>
                </a:cubicBezTo>
                <a:cubicBezTo>
                  <a:pt x="2680" y="3215"/>
                  <a:pt x="2858" y="3155"/>
                  <a:pt x="3073" y="3155"/>
                </a:cubicBezTo>
                <a:cubicBezTo>
                  <a:pt x="3597" y="3155"/>
                  <a:pt x="4466" y="3572"/>
                  <a:pt x="4513" y="4060"/>
                </a:cubicBezTo>
                <a:lnTo>
                  <a:pt x="4573" y="4846"/>
                </a:lnTo>
                <a:lnTo>
                  <a:pt x="4394" y="5025"/>
                </a:lnTo>
                <a:cubicBezTo>
                  <a:pt x="4251" y="5167"/>
                  <a:pt x="4323" y="5132"/>
                  <a:pt x="4049" y="5310"/>
                </a:cubicBezTo>
                <a:lnTo>
                  <a:pt x="3918" y="5406"/>
                </a:lnTo>
                <a:cubicBezTo>
                  <a:pt x="3859" y="5406"/>
                  <a:pt x="3489" y="5346"/>
                  <a:pt x="3370" y="4906"/>
                </a:cubicBezTo>
                <a:cubicBezTo>
                  <a:pt x="3340" y="4835"/>
                  <a:pt x="3275" y="4781"/>
                  <a:pt x="3198" y="4781"/>
                </a:cubicBezTo>
                <a:cubicBezTo>
                  <a:pt x="3185" y="4781"/>
                  <a:pt x="3170" y="4783"/>
                  <a:pt x="3156" y="4786"/>
                </a:cubicBezTo>
                <a:cubicBezTo>
                  <a:pt x="3073" y="4822"/>
                  <a:pt x="3013" y="4906"/>
                  <a:pt x="3037" y="5001"/>
                </a:cubicBezTo>
                <a:cubicBezTo>
                  <a:pt x="3120" y="5275"/>
                  <a:pt x="3275" y="5465"/>
                  <a:pt x="3430" y="5560"/>
                </a:cubicBezTo>
                <a:cubicBezTo>
                  <a:pt x="3358" y="5584"/>
                  <a:pt x="3275" y="5596"/>
                  <a:pt x="3204" y="5596"/>
                </a:cubicBezTo>
                <a:cubicBezTo>
                  <a:pt x="3061" y="5596"/>
                  <a:pt x="2977" y="5775"/>
                  <a:pt x="3085" y="5870"/>
                </a:cubicBezTo>
                <a:cubicBezTo>
                  <a:pt x="3097" y="5894"/>
                  <a:pt x="3120" y="5894"/>
                  <a:pt x="3132" y="5894"/>
                </a:cubicBezTo>
                <a:cubicBezTo>
                  <a:pt x="3156" y="5906"/>
                  <a:pt x="3168" y="5918"/>
                  <a:pt x="3204" y="5918"/>
                </a:cubicBezTo>
                <a:cubicBezTo>
                  <a:pt x="3454" y="5918"/>
                  <a:pt x="3859" y="5799"/>
                  <a:pt x="4061" y="5691"/>
                </a:cubicBezTo>
                <a:cubicBezTo>
                  <a:pt x="4573" y="5429"/>
                  <a:pt x="5002" y="4917"/>
                  <a:pt x="5275" y="4477"/>
                </a:cubicBezTo>
                <a:cubicBezTo>
                  <a:pt x="5359" y="4322"/>
                  <a:pt x="5418" y="4132"/>
                  <a:pt x="5418" y="3953"/>
                </a:cubicBezTo>
                <a:lnTo>
                  <a:pt x="5418" y="155"/>
                </a:lnTo>
                <a:cubicBezTo>
                  <a:pt x="5418" y="72"/>
                  <a:pt x="5347" y="0"/>
                  <a:pt x="52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
          <p:cNvSpPr txBox="1"/>
          <p:nvPr>
            <p:ph idx="4294967295" type="ctrTitle"/>
          </p:nvPr>
        </p:nvSpPr>
        <p:spPr>
          <a:xfrm>
            <a:off x="559560" y="6161336"/>
            <a:ext cx="63810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r>
              <a:rPr b="1" lang="ar" sz="2200">
                <a:highlight>
                  <a:schemeClr val="accent4"/>
                </a:highlight>
                <a:latin typeface="Mada"/>
                <a:ea typeface="Mada"/>
                <a:cs typeface="Mada"/>
                <a:sym typeface="Mada"/>
              </a:rPr>
              <a:t>Differential Diagnosis</a:t>
            </a:r>
            <a:endParaRPr b="1" sz="2200">
              <a:solidFill>
                <a:schemeClr val="dk1"/>
              </a:solidFill>
              <a:highlight>
                <a:schemeClr val="accent4"/>
              </a:highlight>
              <a:latin typeface="Mada"/>
              <a:ea typeface="Mada"/>
              <a:cs typeface="Mada"/>
              <a:sym typeface="Mada"/>
            </a:endParaRPr>
          </a:p>
        </p:txBody>
      </p:sp>
      <p:sp>
        <p:nvSpPr>
          <p:cNvPr id="212" name="Google Shape;212;p15"/>
          <p:cNvSpPr txBox="1"/>
          <p:nvPr/>
        </p:nvSpPr>
        <p:spPr>
          <a:xfrm>
            <a:off x="4507785" y="6775400"/>
            <a:ext cx="2832900" cy="2480400"/>
          </a:xfrm>
          <a:prstGeom prst="rect">
            <a:avLst/>
          </a:prstGeom>
          <a:noFill/>
          <a:ln cap="flat" cmpd="sng" w="19050">
            <a:solidFill>
              <a:schemeClr val="accent3"/>
            </a:solidFill>
            <a:prstDash val="dot"/>
            <a:round/>
            <a:headEnd len="sm" w="sm" type="none"/>
            <a:tailEnd len="sm" w="sm" type="none"/>
          </a:ln>
        </p:spPr>
        <p:txBody>
          <a:bodyPr anchorCtr="0" anchor="ctr" bIns="0" lIns="91425" spcFirstLastPara="1" rIns="91425" wrap="square" tIns="162000">
            <a:noAutofit/>
          </a:bodyPr>
          <a:lstStyle/>
          <a:p>
            <a:pPr indent="0" lvl="0" marL="0" rtl="0" algn="ctr">
              <a:spcBef>
                <a:spcPts val="0"/>
              </a:spcBef>
              <a:spcAft>
                <a:spcPts val="0"/>
              </a:spcAft>
              <a:buNone/>
            </a:pPr>
            <a:r>
              <a:rPr lang="ar" sz="1600">
                <a:solidFill>
                  <a:schemeClr val="dk1"/>
                </a:solidFill>
                <a:latin typeface="Abel"/>
                <a:ea typeface="Abel"/>
                <a:cs typeface="Abel"/>
                <a:sym typeface="Abel"/>
              </a:rPr>
              <a:t> </a:t>
            </a:r>
            <a:r>
              <a:rPr lang="ar" sz="1600">
                <a:solidFill>
                  <a:schemeClr val="dk1"/>
                </a:solidFill>
                <a:latin typeface="Abel"/>
                <a:ea typeface="Abel"/>
                <a:cs typeface="Abel"/>
                <a:sym typeface="Abel"/>
              </a:rPr>
              <a:t> </a:t>
            </a:r>
            <a:r>
              <a:rPr b="1" lang="ar" sz="1200">
                <a:solidFill>
                  <a:schemeClr val="dk1"/>
                </a:solidFill>
                <a:latin typeface="Mada"/>
                <a:ea typeface="Mada"/>
                <a:cs typeface="Mada"/>
                <a:sym typeface="Mada"/>
              </a:rPr>
              <a:t>May Coexist and complicate Dx of asthma</a:t>
            </a:r>
            <a:endParaRPr b="1" sz="1200">
              <a:solidFill>
                <a:schemeClr val="dk1"/>
              </a:solidFill>
              <a:latin typeface="Mada"/>
              <a:ea typeface="Mada"/>
              <a:cs typeface="Mada"/>
              <a:sym typeface="Mada"/>
            </a:endParaRPr>
          </a:p>
          <a:p>
            <a:pPr indent="-317500" lvl="0" marL="457200" rtl="0" algn="l">
              <a:spcBef>
                <a:spcPts val="1600"/>
              </a:spcBef>
              <a:spcAft>
                <a:spcPts val="0"/>
              </a:spcAft>
              <a:buSzPts val="1400"/>
              <a:buFont typeface="Mada"/>
              <a:buChar char="●"/>
            </a:pPr>
            <a:r>
              <a:rPr lang="ar" sz="1200">
                <a:solidFill>
                  <a:schemeClr val="dk1"/>
                </a:solidFill>
                <a:latin typeface="Mada"/>
                <a:ea typeface="Mada"/>
                <a:cs typeface="Mada"/>
                <a:sym typeface="Mada"/>
              </a:rPr>
              <a:t>GERD </a:t>
            </a:r>
            <a:r>
              <a:rPr lang="ar" sz="1000">
                <a:solidFill>
                  <a:srgbClr val="999999"/>
                </a:solidFill>
                <a:latin typeface="Mada"/>
                <a:ea typeface="Mada"/>
                <a:cs typeface="Mada"/>
                <a:sym typeface="Mada"/>
              </a:rPr>
              <a:t>gastric contests irritate the </a:t>
            </a:r>
            <a:r>
              <a:rPr lang="ar" sz="1000">
                <a:solidFill>
                  <a:srgbClr val="999999"/>
                </a:solidFill>
                <a:latin typeface="Mada"/>
                <a:ea typeface="Mada"/>
                <a:cs typeface="Mada"/>
                <a:sym typeface="Mada"/>
              </a:rPr>
              <a:t>larynx which will cause coughing, and if it gets into the airways it will cause coughing, wheezing, SOB and makes the asthma worse.</a:t>
            </a:r>
            <a:endParaRPr sz="1000">
              <a:solidFill>
                <a:srgbClr val="999999"/>
              </a:solidFill>
              <a:latin typeface="Mada"/>
              <a:ea typeface="Mada"/>
              <a:cs typeface="Mada"/>
              <a:sym typeface="Mada"/>
            </a:endParaRPr>
          </a:p>
          <a:p>
            <a:pPr indent="-317500" lvl="0" marL="457200" rtl="0" algn="l">
              <a:spcBef>
                <a:spcPts val="0"/>
              </a:spcBef>
              <a:spcAft>
                <a:spcPts val="0"/>
              </a:spcAft>
              <a:buSzPts val="1400"/>
              <a:buFont typeface="Mada"/>
              <a:buChar char="●"/>
            </a:pPr>
            <a:r>
              <a:rPr lang="ar" sz="1200">
                <a:solidFill>
                  <a:schemeClr val="dk1"/>
                </a:solidFill>
                <a:latin typeface="Mada"/>
                <a:ea typeface="Mada"/>
                <a:cs typeface="Mada"/>
                <a:sym typeface="Mada"/>
              </a:rPr>
              <a:t>OSA (</a:t>
            </a:r>
            <a:r>
              <a:rPr lang="ar" sz="1200">
                <a:solidFill>
                  <a:schemeClr val="dk1"/>
                </a:solidFill>
                <a:latin typeface="Mada"/>
                <a:ea typeface="Mada"/>
                <a:cs typeface="Mada"/>
                <a:sym typeface="Mada"/>
              </a:rPr>
              <a:t>Obstructive</a:t>
            </a:r>
            <a:r>
              <a:rPr lang="ar" sz="1200">
                <a:solidFill>
                  <a:schemeClr val="dk1"/>
                </a:solidFill>
                <a:latin typeface="Mada"/>
                <a:ea typeface="Mada"/>
                <a:cs typeface="Mada"/>
                <a:sym typeface="Mada"/>
              </a:rPr>
              <a:t> sleep apnea)</a:t>
            </a:r>
            <a:endParaRPr sz="1200">
              <a:solidFill>
                <a:schemeClr val="dk1"/>
              </a:solidFill>
              <a:latin typeface="Mada"/>
              <a:ea typeface="Mada"/>
              <a:cs typeface="Mada"/>
              <a:sym typeface="Mada"/>
            </a:endParaRPr>
          </a:p>
          <a:p>
            <a:pPr indent="-317500" lvl="0" marL="457200" rtl="0" algn="l">
              <a:spcBef>
                <a:spcPts val="0"/>
              </a:spcBef>
              <a:spcAft>
                <a:spcPts val="0"/>
              </a:spcAft>
              <a:buSzPts val="1400"/>
              <a:buFont typeface="Mada"/>
              <a:buChar char="●"/>
            </a:pPr>
            <a:r>
              <a:rPr lang="ar" sz="1200">
                <a:solidFill>
                  <a:schemeClr val="dk1"/>
                </a:solidFill>
                <a:latin typeface="Mada"/>
                <a:ea typeface="Mada"/>
                <a:cs typeface="Mada"/>
                <a:sym typeface="Mada"/>
              </a:rPr>
              <a:t>ABPA (Allergic bronchopulmonary </a:t>
            </a:r>
            <a:r>
              <a:rPr lang="ar" sz="1200">
                <a:solidFill>
                  <a:schemeClr val="dk1"/>
                </a:solidFill>
                <a:latin typeface="Mada"/>
                <a:ea typeface="Mada"/>
                <a:cs typeface="Mada"/>
                <a:sym typeface="Mada"/>
              </a:rPr>
              <a:t>aspergillosis</a:t>
            </a:r>
            <a:r>
              <a:rPr lang="ar" sz="1200">
                <a:solidFill>
                  <a:schemeClr val="dk1"/>
                </a:solidFill>
                <a:latin typeface="Mada"/>
                <a:ea typeface="Mada"/>
                <a:cs typeface="Mada"/>
                <a:sym typeface="Mada"/>
              </a:rPr>
              <a:t>)</a:t>
            </a:r>
            <a:endParaRPr sz="1600">
              <a:solidFill>
                <a:schemeClr val="dk1"/>
              </a:solidFill>
              <a:latin typeface="Abel"/>
              <a:ea typeface="Abel"/>
              <a:cs typeface="Abel"/>
              <a:sym typeface="Abel"/>
            </a:endParaRPr>
          </a:p>
        </p:txBody>
      </p:sp>
      <p:sp>
        <p:nvSpPr>
          <p:cNvPr id="213" name="Google Shape;213;p15"/>
          <p:cNvSpPr txBox="1"/>
          <p:nvPr/>
        </p:nvSpPr>
        <p:spPr>
          <a:xfrm>
            <a:off x="196910" y="6796875"/>
            <a:ext cx="2634600" cy="2480400"/>
          </a:xfrm>
          <a:prstGeom prst="rect">
            <a:avLst/>
          </a:prstGeom>
          <a:noFill/>
          <a:ln cap="flat" cmpd="sng" w="19050">
            <a:solidFill>
              <a:schemeClr val="accent3"/>
            </a:solidFill>
            <a:prstDash val="dot"/>
            <a:round/>
            <a:headEnd len="sm" w="sm" type="none"/>
            <a:tailEnd len="sm" w="sm" type="none"/>
          </a:ln>
        </p:spPr>
        <p:txBody>
          <a:bodyPr anchorCtr="0" anchor="t" bIns="0" lIns="91425" spcFirstLastPara="1" rIns="91425" wrap="square" tIns="162000">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Other Illness with wheezing / SOB</a:t>
            </a:r>
            <a:endParaRPr b="1"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COPD (Smoker) - </a:t>
            </a:r>
            <a:r>
              <a:rPr lang="ar" sz="1200">
                <a:solidFill>
                  <a:schemeClr val="accent5"/>
                </a:solidFill>
                <a:latin typeface="Mada"/>
                <a:ea typeface="Mada"/>
                <a:cs typeface="Mada"/>
                <a:sym typeface="Mada"/>
              </a:rPr>
              <a:t>inflamed airways may be narrowed, or bronchospasm may be present</a:t>
            </a:r>
            <a:endParaRPr sz="1200">
              <a:solidFill>
                <a:schemeClr val="accent5"/>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Heart failure - </a:t>
            </a:r>
            <a:r>
              <a:rPr lang="ar" sz="1200">
                <a:solidFill>
                  <a:schemeClr val="accent5"/>
                </a:solidFill>
                <a:latin typeface="Mada"/>
                <a:ea typeface="Mada"/>
                <a:cs typeface="Mada"/>
                <a:sym typeface="Mada"/>
              </a:rPr>
              <a:t>due to edema of airways and congestion of bronchial mucosa</a:t>
            </a:r>
            <a:endParaRPr sz="1200">
              <a:solidFill>
                <a:schemeClr val="accent5"/>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Airway obstruction (Tumors, Foreign body) </a:t>
            </a:r>
            <a:r>
              <a:rPr b="1" baseline="30000" lang="ar" sz="1200">
                <a:solidFill>
                  <a:schemeClr val="dk1"/>
                </a:solidFill>
                <a:latin typeface="Mada"/>
                <a:ea typeface="Mada"/>
                <a:cs typeface="Mada"/>
                <a:sym typeface="Mada"/>
              </a:rPr>
              <a:t>3</a:t>
            </a:r>
            <a:endParaRPr b="1" baseline="30000"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Vocal cord dysfunction</a:t>
            </a:r>
            <a:endParaRPr sz="1600">
              <a:solidFill>
                <a:schemeClr val="dk1"/>
              </a:solidFill>
              <a:latin typeface="Abel"/>
              <a:ea typeface="Abel"/>
              <a:cs typeface="Abel"/>
              <a:sym typeface="Abel"/>
            </a:endParaRPr>
          </a:p>
        </p:txBody>
      </p:sp>
      <p:cxnSp>
        <p:nvCxnSpPr>
          <p:cNvPr id="214" name="Google Shape;214;p15"/>
          <p:cNvCxnSpPr>
            <a:endCxn id="212" idx="1"/>
          </p:cNvCxnSpPr>
          <p:nvPr/>
        </p:nvCxnSpPr>
        <p:spPr>
          <a:xfrm>
            <a:off x="4169685" y="8000000"/>
            <a:ext cx="338100" cy="15600"/>
          </a:xfrm>
          <a:prstGeom prst="straightConnector1">
            <a:avLst/>
          </a:prstGeom>
          <a:noFill/>
          <a:ln cap="flat" cmpd="sng" w="19050">
            <a:solidFill>
              <a:schemeClr val="accent3"/>
            </a:solidFill>
            <a:prstDash val="dot"/>
            <a:round/>
            <a:headEnd len="med" w="med" type="none"/>
            <a:tailEnd len="med" w="med" type="none"/>
          </a:ln>
        </p:spPr>
      </p:cxnSp>
      <p:cxnSp>
        <p:nvCxnSpPr>
          <p:cNvPr id="215" name="Google Shape;215;p15"/>
          <p:cNvCxnSpPr>
            <a:stCxn id="213" idx="3"/>
          </p:cNvCxnSpPr>
          <p:nvPr/>
        </p:nvCxnSpPr>
        <p:spPr>
          <a:xfrm flipH="1" rot="10800000">
            <a:off x="2831510" y="8033175"/>
            <a:ext cx="352200" cy="3900"/>
          </a:xfrm>
          <a:prstGeom prst="straightConnector1">
            <a:avLst/>
          </a:prstGeom>
          <a:noFill/>
          <a:ln cap="flat" cmpd="sng" w="19050">
            <a:solidFill>
              <a:schemeClr val="accent3"/>
            </a:solidFill>
            <a:prstDash val="dot"/>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6"/>
          <p:cNvSpPr/>
          <p:nvPr/>
        </p:nvSpPr>
        <p:spPr>
          <a:xfrm>
            <a:off x="278600" y="5938825"/>
            <a:ext cx="6973200" cy="3575700"/>
          </a:xfrm>
          <a:prstGeom prst="roundRect">
            <a:avLst>
              <a:gd fmla="val 16667" name="adj"/>
            </a:avLst>
          </a:prstGeom>
          <a:noFill/>
          <a:ln cap="flat" cmpd="sng" w="28575">
            <a:solidFill>
              <a:schemeClr val="accent3"/>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000">
              <a:solidFill>
                <a:schemeClr val="accent1"/>
              </a:solidFill>
              <a:latin typeface="Mada"/>
              <a:ea typeface="Mada"/>
              <a:cs typeface="Mada"/>
              <a:sym typeface="Mada"/>
            </a:endParaRPr>
          </a:p>
        </p:txBody>
      </p:sp>
      <p:sp>
        <p:nvSpPr>
          <p:cNvPr id="221" name="Google Shape;221;p1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22" name="Google Shape;222;p16"/>
          <p:cNvSpPr txBox="1"/>
          <p:nvPr/>
        </p:nvSpPr>
        <p:spPr>
          <a:xfrm>
            <a:off x="0" y="9757800"/>
            <a:ext cx="7560000" cy="101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1-It is where the patient is given a certain chemical to inhale (eg. histamine, methacholine) at different doses. If the patients airways go into constriction (bronchospasm) with low doses, this suggests asthma.</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chemeClr val="accent5"/>
                </a:solidFill>
                <a:latin typeface="Mada"/>
                <a:ea typeface="Mada"/>
                <a:cs typeface="Mada"/>
                <a:sym typeface="Mada"/>
              </a:rPr>
              <a:t>2- Hypocarbia is common. Hypoxemia may	be present. Remember that patients with an asthma attack have an </a:t>
            </a:r>
            <a:r>
              <a:rPr b="1" lang="ar" sz="1000">
                <a:solidFill>
                  <a:srgbClr val="CC0000"/>
                </a:solidFill>
                <a:latin typeface="Mada"/>
                <a:ea typeface="Mada"/>
                <a:cs typeface="Mada"/>
                <a:sym typeface="Mada"/>
              </a:rPr>
              <a:t>increased respiratory rate, which should cause the PaCO2 to decrease</a:t>
            </a:r>
            <a:r>
              <a:rPr lang="ar" sz="1000">
                <a:solidFill>
                  <a:schemeClr val="accent5"/>
                </a:solidFill>
                <a:latin typeface="Mada"/>
                <a:ea typeface="Mada"/>
                <a:cs typeface="Mada"/>
                <a:sym typeface="Mada"/>
              </a:rPr>
              <a:t>. </a:t>
            </a:r>
            <a:r>
              <a:rPr b="1" lang="ar" sz="1000">
                <a:solidFill>
                  <a:schemeClr val="accent5"/>
                </a:solidFill>
                <a:latin typeface="Mada"/>
                <a:ea typeface="Mada"/>
                <a:cs typeface="Mada"/>
                <a:sym typeface="Mada"/>
              </a:rPr>
              <a:t>Increased PaCO2 is a sign of respiratory muscle fatigue or severe airway obstruction</a:t>
            </a:r>
            <a:r>
              <a:rPr lang="ar" sz="1000">
                <a:solidFill>
                  <a:schemeClr val="accent5"/>
                </a:solidFill>
                <a:latin typeface="Mada"/>
                <a:ea typeface="Mada"/>
                <a:cs typeface="Mada"/>
                <a:sym typeface="Mada"/>
              </a:rPr>
              <a:t>, </a:t>
            </a:r>
            <a:r>
              <a:rPr lang="ar" sz="1000">
                <a:solidFill>
                  <a:schemeClr val="accent5"/>
                </a:solidFill>
                <a:latin typeface="Mada"/>
                <a:ea typeface="Mada"/>
                <a:cs typeface="Mada"/>
                <a:sym typeface="Mada"/>
              </a:rPr>
              <a:t>The patient should be hospitalized and mechanical ventilation considered. </a:t>
            </a:r>
            <a:r>
              <a:rPr lang="ar" sz="1000">
                <a:solidFill>
                  <a:schemeClr val="accent5"/>
                </a:solidFill>
                <a:latin typeface="Mada"/>
                <a:ea typeface="Mada"/>
                <a:cs typeface="Mada"/>
                <a:sym typeface="Mada"/>
              </a:rPr>
              <a:t>If the PaCO2 is normal or increased, respiratory failure may ensue.</a:t>
            </a:r>
            <a:endParaRPr sz="1000">
              <a:solidFill>
                <a:schemeClr val="accent5"/>
              </a:solidFill>
              <a:latin typeface="Mada"/>
              <a:ea typeface="Mada"/>
              <a:cs typeface="Mada"/>
              <a:sym typeface="Mada"/>
            </a:endParaRPr>
          </a:p>
          <a:p>
            <a:pPr indent="0" lvl="0" marL="0" rtl="0" algn="l">
              <a:spcBef>
                <a:spcPts val="0"/>
              </a:spcBef>
              <a:spcAft>
                <a:spcPts val="0"/>
              </a:spcAft>
              <a:buNone/>
            </a:pPr>
            <a:r>
              <a:t/>
            </a:r>
            <a:endParaRPr sz="1000">
              <a:solidFill>
                <a:schemeClr val="accent5"/>
              </a:solidFill>
              <a:latin typeface="Mada"/>
              <a:ea typeface="Mada"/>
              <a:cs typeface="Mada"/>
              <a:sym typeface="Mada"/>
            </a:endParaRPr>
          </a:p>
        </p:txBody>
      </p:sp>
      <p:sp>
        <p:nvSpPr>
          <p:cNvPr id="223" name="Google Shape;223;p16"/>
          <p:cNvSpPr txBox="1"/>
          <p:nvPr/>
        </p:nvSpPr>
        <p:spPr>
          <a:xfrm>
            <a:off x="241500" y="897196"/>
            <a:ext cx="70770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Examination </a:t>
            </a:r>
            <a:endParaRPr b="1" sz="2200">
              <a:highlight>
                <a:schemeClr val="accent4"/>
              </a:highlight>
              <a:latin typeface="Mada"/>
              <a:ea typeface="Mada"/>
              <a:cs typeface="Mada"/>
              <a:sym typeface="Mada"/>
            </a:endParaRPr>
          </a:p>
        </p:txBody>
      </p:sp>
      <p:sp>
        <p:nvSpPr>
          <p:cNvPr id="224" name="Google Shape;224;p16"/>
          <p:cNvSpPr txBox="1"/>
          <p:nvPr/>
        </p:nvSpPr>
        <p:spPr>
          <a:xfrm>
            <a:off x="2033376" y="0"/>
            <a:ext cx="3493200" cy="412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ar" sz="2600">
                <a:solidFill>
                  <a:schemeClr val="dk1"/>
                </a:solidFill>
                <a:latin typeface="Mada"/>
                <a:ea typeface="Mada"/>
                <a:cs typeface="Mada"/>
                <a:sym typeface="Mada"/>
              </a:rPr>
              <a:t>Diagnosis</a:t>
            </a:r>
            <a:endParaRPr b="1" sz="2600">
              <a:latin typeface="Alegreya"/>
              <a:ea typeface="Alegreya"/>
              <a:cs typeface="Alegreya"/>
              <a:sym typeface="Alegreya"/>
            </a:endParaRPr>
          </a:p>
        </p:txBody>
      </p:sp>
      <p:grpSp>
        <p:nvGrpSpPr>
          <p:cNvPr id="225" name="Google Shape;225;p16"/>
          <p:cNvGrpSpPr/>
          <p:nvPr/>
        </p:nvGrpSpPr>
        <p:grpSpPr>
          <a:xfrm>
            <a:off x="241497" y="1400875"/>
            <a:ext cx="7227403" cy="1768200"/>
            <a:chOff x="227922" y="930900"/>
            <a:chExt cx="7227403" cy="1768200"/>
          </a:xfrm>
        </p:grpSpPr>
        <p:sp>
          <p:nvSpPr>
            <p:cNvPr descr="Slidesgo" id="226" name="Google Shape;226;p16" title="Vector05"/>
            <p:cNvSpPr/>
            <p:nvPr/>
          </p:nvSpPr>
          <p:spPr>
            <a:xfrm>
              <a:off x="3857600" y="1587003"/>
              <a:ext cx="559444" cy="502934"/>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txBox="1"/>
            <p:nvPr/>
          </p:nvSpPr>
          <p:spPr>
            <a:xfrm>
              <a:off x="3940879" y="1707829"/>
              <a:ext cx="395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FFFFFF"/>
                  </a:solidFill>
                  <a:latin typeface="Lilita One"/>
                  <a:ea typeface="Lilita One"/>
                  <a:cs typeface="Lilita One"/>
                  <a:sym typeface="Lilita One"/>
                </a:rPr>
                <a:t>4</a:t>
              </a:r>
              <a:endParaRPr b="1" sz="3000">
                <a:solidFill>
                  <a:srgbClr val="FFFFFF"/>
                </a:solidFill>
                <a:latin typeface="Lilita One"/>
                <a:ea typeface="Lilita One"/>
                <a:cs typeface="Lilita One"/>
                <a:sym typeface="Lilita One"/>
              </a:endParaRPr>
            </a:p>
          </p:txBody>
        </p:sp>
        <p:grpSp>
          <p:nvGrpSpPr>
            <p:cNvPr id="228" name="Google Shape;228;p16"/>
            <p:cNvGrpSpPr/>
            <p:nvPr/>
          </p:nvGrpSpPr>
          <p:grpSpPr>
            <a:xfrm>
              <a:off x="227922" y="930900"/>
              <a:ext cx="7227403" cy="1768200"/>
              <a:chOff x="227922" y="930900"/>
              <a:chExt cx="7227403" cy="1768200"/>
            </a:xfrm>
          </p:grpSpPr>
          <p:sp>
            <p:nvSpPr>
              <p:cNvPr descr="Slidesgo" id="229" name="Google Shape;229;p16" title="Vector05"/>
              <p:cNvSpPr/>
              <p:nvPr/>
            </p:nvSpPr>
            <p:spPr>
              <a:xfrm>
                <a:off x="3856200" y="930902"/>
                <a:ext cx="559444" cy="502934"/>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
              <p:cNvSpPr txBox="1"/>
              <p:nvPr/>
            </p:nvSpPr>
            <p:spPr>
              <a:xfrm>
                <a:off x="3939479" y="1048544"/>
                <a:ext cx="395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FFFFFF"/>
                    </a:solidFill>
                    <a:latin typeface="Lilita One"/>
                    <a:ea typeface="Lilita One"/>
                    <a:cs typeface="Lilita One"/>
                    <a:sym typeface="Lilita One"/>
                  </a:rPr>
                  <a:t>2</a:t>
                </a:r>
                <a:endParaRPr b="1" sz="3000">
                  <a:solidFill>
                    <a:srgbClr val="FFFFFF"/>
                  </a:solidFill>
                  <a:latin typeface="Lilita One"/>
                  <a:ea typeface="Lilita One"/>
                  <a:cs typeface="Lilita One"/>
                  <a:sym typeface="Lilita One"/>
                </a:endParaRPr>
              </a:p>
            </p:txBody>
          </p:sp>
          <p:sp>
            <p:nvSpPr>
              <p:cNvPr id="231" name="Google Shape;231;p16"/>
              <p:cNvSpPr txBox="1"/>
              <p:nvPr/>
            </p:nvSpPr>
            <p:spPr>
              <a:xfrm>
                <a:off x="4455325" y="930900"/>
                <a:ext cx="2913300" cy="65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Chest</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Wheezing</a:t>
                </a:r>
                <a:r>
                  <a:rPr lang="ar" sz="1200">
                    <a:solidFill>
                      <a:schemeClr val="dk1"/>
                    </a:solidFill>
                    <a:latin typeface="Mada"/>
                    <a:ea typeface="Mada"/>
                    <a:cs typeface="Mada"/>
                    <a:sym typeface="Mada"/>
                  </a:rPr>
                  <a:t> or prolonged phase of forced exhalation, Chest hyper-expansion, accessory muscles)</a:t>
                </a:r>
                <a:endParaRPr/>
              </a:p>
            </p:txBody>
          </p:sp>
          <p:grpSp>
            <p:nvGrpSpPr>
              <p:cNvPr id="232" name="Google Shape;232;p16"/>
              <p:cNvGrpSpPr/>
              <p:nvPr/>
            </p:nvGrpSpPr>
            <p:grpSpPr>
              <a:xfrm>
                <a:off x="227922" y="930900"/>
                <a:ext cx="3694153" cy="1768200"/>
                <a:chOff x="227922" y="930900"/>
                <a:chExt cx="3694153" cy="1768200"/>
              </a:xfrm>
            </p:grpSpPr>
            <p:grpSp>
              <p:nvGrpSpPr>
                <p:cNvPr id="233" name="Google Shape;233;p16"/>
                <p:cNvGrpSpPr/>
                <p:nvPr/>
              </p:nvGrpSpPr>
              <p:grpSpPr>
                <a:xfrm>
                  <a:off x="227922" y="930902"/>
                  <a:ext cx="559444" cy="502934"/>
                  <a:chOff x="227922" y="930902"/>
                  <a:chExt cx="559444" cy="502934"/>
                </a:xfrm>
              </p:grpSpPr>
              <p:sp>
                <p:nvSpPr>
                  <p:cNvPr descr="Slidesgo" id="234" name="Google Shape;234;p16" title="Vector4"/>
                  <p:cNvSpPr/>
                  <p:nvPr/>
                </p:nvSpPr>
                <p:spPr>
                  <a:xfrm>
                    <a:off x="227922" y="930902"/>
                    <a:ext cx="559444" cy="502934"/>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txBox="1"/>
                  <p:nvPr/>
                </p:nvSpPr>
                <p:spPr>
                  <a:xfrm>
                    <a:off x="312026" y="1048544"/>
                    <a:ext cx="3939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FFFFFF"/>
                        </a:solidFill>
                        <a:latin typeface="Lilita One"/>
                        <a:ea typeface="Lilita One"/>
                        <a:cs typeface="Lilita One"/>
                        <a:sym typeface="Lilita One"/>
                      </a:rPr>
                      <a:t>1</a:t>
                    </a:r>
                    <a:endParaRPr b="1" sz="3000">
                      <a:solidFill>
                        <a:srgbClr val="FFFFFF"/>
                      </a:solidFill>
                      <a:latin typeface="Lilita One"/>
                      <a:ea typeface="Lilita One"/>
                      <a:cs typeface="Lilita One"/>
                      <a:sym typeface="Lilita One"/>
                    </a:endParaRPr>
                  </a:p>
                </p:txBody>
              </p:sp>
            </p:grpSp>
            <p:grpSp>
              <p:nvGrpSpPr>
                <p:cNvPr id="236" name="Google Shape;236;p16"/>
                <p:cNvGrpSpPr/>
                <p:nvPr/>
              </p:nvGrpSpPr>
              <p:grpSpPr>
                <a:xfrm>
                  <a:off x="229247" y="1697116"/>
                  <a:ext cx="559444" cy="502934"/>
                  <a:chOff x="229247" y="1697116"/>
                  <a:chExt cx="559444" cy="502934"/>
                </a:xfrm>
              </p:grpSpPr>
              <p:sp>
                <p:nvSpPr>
                  <p:cNvPr descr="Slidesgo" id="237" name="Google Shape;237;p16" title="Vector4"/>
                  <p:cNvSpPr/>
                  <p:nvPr/>
                </p:nvSpPr>
                <p:spPr>
                  <a:xfrm>
                    <a:off x="229247" y="1697116"/>
                    <a:ext cx="559444" cy="502934"/>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txBox="1"/>
                  <p:nvPr/>
                </p:nvSpPr>
                <p:spPr>
                  <a:xfrm>
                    <a:off x="312526" y="1817943"/>
                    <a:ext cx="395700" cy="35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3000">
                        <a:solidFill>
                          <a:srgbClr val="FFFFFF"/>
                        </a:solidFill>
                        <a:latin typeface="Lilita One"/>
                        <a:ea typeface="Lilita One"/>
                        <a:cs typeface="Lilita One"/>
                        <a:sym typeface="Lilita One"/>
                      </a:rPr>
                      <a:t>3</a:t>
                    </a:r>
                    <a:endParaRPr b="1" sz="3000">
                      <a:solidFill>
                        <a:srgbClr val="FFFFFF"/>
                      </a:solidFill>
                      <a:latin typeface="Lilita One"/>
                      <a:ea typeface="Lilita One"/>
                      <a:cs typeface="Lilita One"/>
                      <a:sym typeface="Lilita One"/>
                    </a:endParaRPr>
                  </a:p>
                </p:txBody>
              </p:sp>
            </p:grpSp>
            <p:sp>
              <p:nvSpPr>
                <p:cNvPr id="239" name="Google Shape;239;p16"/>
                <p:cNvSpPr txBox="1"/>
                <p:nvPr/>
              </p:nvSpPr>
              <p:spPr>
                <a:xfrm>
                  <a:off x="827025" y="930900"/>
                  <a:ext cx="2913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Upper respiratory tract</a:t>
                  </a:r>
                  <a:r>
                    <a:rPr lang="ar" sz="1200">
                      <a:solidFill>
                        <a:schemeClr val="dk1"/>
                      </a:solidFill>
                      <a:latin typeface="Mada"/>
                      <a:ea typeface="Mada"/>
                      <a:cs typeface="Mada"/>
                      <a:sym typeface="Mada"/>
                    </a:rPr>
                    <a:t> (nasal secretion, mucosal swelling, nasal polyp)</a:t>
                  </a:r>
                  <a:endParaRPr/>
                </a:p>
              </p:txBody>
            </p:sp>
            <p:sp>
              <p:nvSpPr>
                <p:cNvPr id="240" name="Google Shape;240;p16"/>
                <p:cNvSpPr txBox="1"/>
                <p:nvPr/>
              </p:nvSpPr>
              <p:spPr>
                <a:xfrm>
                  <a:off x="787375" y="1587000"/>
                  <a:ext cx="3134700" cy="111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Wheezing</a:t>
                  </a:r>
                  <a:r>
                    <a:rPr lang="ar" sz="1200">
                      <a:solidFill>
                        <a:schemeClr val="dk1"/>
                      </a:solidFill>
                      <a:latin typeface="Mada"/>
                      <a:ea typeface="Mada"/>
                      <a:cs typeface="Mada"/>
                      <a:sym typeface="Mada"/>
                    </a:rPr>
                    <a:t>— high-pitched whistling sounds when breathing out </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chemeClr val="dk1"/>
                      </a:solidFill>
                      <a:latin typeface="Mada"/>
                      <a:ea typeface="Mada"/>
                      <a:cs typeface="Mada"/>
                      <a:sym typeface="Mada"/>
                    </a:rPr>
                    <a:t>-A lack of wheezing and a normal chest examination do not exclude asthma </a:t>
                  </a:r>
                  <a:r>
                    <a:rPr lang="ar" sz="900">
                      <a:solidFill>
                        <a:srgbClr val="6AA84F"/>
                      </a:solidFill>
                      <a:latin typeface="Mada"/>
                      <a:ea typeface="Mada"/>
                      <a:cs typeface="Mada"/>
                      <a:sym typeface="Mada"/>
                    </a:rPr>
                    <a:t>why? </a:t>
                  </a:r>
                  <a:r>
                    <a:rPr lang="ar" sz="800">
                      <a:solidFill>
                        <a:srgbClr val="6AA84F"/>
                      </a:solidFill>
                      <a:latin typeface="Mada"/>
                      <a:ea typeface="Mada"/>
                      <a:cs typeface="Mada"/>
                      <a:sym typeface="Mada"/>
                    </a:rPr>
                    <a:t>Because asthma is episodic, when they’re well you won’t hear wheezing.</a:t>
                  </a:r>
                  <a:endParaRPr sz="800">
                    <a:solidFill>
                      <a:srgbClr val="6AA84F"/>
                    </a:solidFill>
                  </a:endParaRPr>
                </a:p>
              </p:txBody>
            </p:sp>
          </p:grpSp>
          <p:sp>
            <p:nvSpPr>
              <p:cNvPr id="241" name="Google Shape;241;p16"/>
              <p:cNvSpPr txBox="1"/>
              <p:nvPr/>
            </p:nvSpPr>
            <p:spPr>
              <a:xfrm>
                <a:off x="4455325" y="1677075"/>
                <a:ext cx="30000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Skin</a:t>
                </a:r>
                <a:r>
                  <a:rPr lang="ar" sz="1200">
                    <a:solidFill>
                      <a:schemeClr val="dk1"/>
                    </a:solidFill>
                    <a:latin typeface="Mada"/>
                    <a:ea typeface="Mada"/>
                    <a:cs typeface="Mada"/>
                    <a:sym typeface="Mada"/>
                  </a:rPr>
                  <a:t> (atopic dermatitis, eczema)</a:t>
                </a:r>
                <a:endParaRPr sz="1200">
                  <a:solidFill>
                    <a:schemeClr val="dk1"/>
                  </a:solidFill>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(This indicates allergy)</a:t>
                </a:r>
                <a:endParaRPr sz="1200">
                  <a:solidFill>
                    <a:srgbClr val="6AA84F"/>
                  </a:solidFill>
                  <a:latin typeface="Mada"/>
                  <a:ea typeface="Mada"/>
                  <a:cs typeface="Mada"/>
                  <a:sym typeface="Mada"/>
                </a:endParaRPr>
              </a:p>
            </p:txBody>
          </p:sp>
        </p:grpSp>
      </p:grpSp>
      <p:cxnSp>
        <p:nvCxnSpPr>
          <p:cNvPr id="242" name="Google Shape;242;p16"/>
          <p:cNvCxnSpPr>
            <a:stCxn id="243" idx="2"/>
            <a:endCxn id="244" idx="1"/>
          </p:cNvCxnSpPr>
          <p:nvPr/>
        </p:nvCxnSpPr>
        <p:spPr>
          <a:xfrm>
            <a:off x="780562" y="4419550"/>
            <a:ext cx="114600" cy="603600"/>
          </a:xfrm>
          <a:prstGeom prst="bentConnector3">
            <a:avLst>
              <a:gd fmla="val 49962" name="adj1"/>
            </a:avLst>
          </a:prstGeom>
          <a:noFill/>
          <a:ln cap="flat" cmpd="sng" w="9525">
            <a:solidFill>
              <a:srgbClr val="C2C2C2"/>
            </a:solidFill>
            <a:prstDash val="solid"/>
            <a:round/>
            <a:headEnd len="sm" w="sm" type="none"/>
            <a:tailEnd len="sm" w="sm" type="none"/>
          </a:ln>
        </p:spPr>
      </p:cxnSp>
      <p:cxnSp>
        <p:nvCxnSpPr>
          <p:cNvPr id="245" name="Google Shape;245;p16"/>
          <p:cNvCxnSpPr>
            <a:stCxn id="243" idx="2"/>
            <a:endCxn id="246" idx="1"/>
          </p:cNvCxnSpPr>
          <p:nvPr/>
        </p:nvCxnSpPr>
        <p:spPr>
          <a:xfrm flipH="1" rot="10800000">
            <a:off x="780562" y="3796750"/>
            <a:ext cx="114600" cy="622800"/>
          </a:xfrm>
          <a:prstGeom prst="bentConnector3">
            <a:avLst>
              <a:gd fmla="val 49968" name="adj1"/>
            </a:avLst>
          </a:prstGeom>
          <a:noFill/>
          <a:ln cap="flat" cmpd="sng" w="9525">
            <a:solidFill>
              <a:srgbClr val="C2C2C2"/>
            </a:solidFill>
            <a:prstDash val="solid"/>
            <a:round/>
            <a:headEnd len="sm" w="sm" type="none"/>
            <a:tailEnd len="sm" w="sm" type="none"/>
          </a:ln>
        </p:spPr>
      </p:cxnSp>
      <p:grpSp>
        <p:nvGrpSpPr>
          <p:cNvPr id="247" name="Google Shape;247;p16"/>
          <p:cNvGrpSpPr/>
          <p:nvPr/>
        </p:nvGrpSpPr>
        <p:grpSpPr>
          <a:xfrm>
            <a:off x="2702762" y="3133305"/>
            <a:ext cx="4563832" cy="2606501"/>
            <a:chOff x="4044631" y="3088075"/>
            <a:chExt cx="3200443" cy="2606501"/>
          </a:xfrm>
        </p:grpSpPr>
        <p:sp>
          <p:nvSpPr>
            <p:cNvPr id="248" name="Google Shape;248;p16"/>
            <p:cNvSpPr/>
            <p:nvPr/>
          </p:nvSpPr>
          <p:spPr>
            <a:xfrm>
              <a:off x="4044674" y="3761525"/>
              <a:ext cx="3200400" cy="4122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Mada"/>
                  <a:ea typeface="Mada"/>
                  <a:cs typeface="Mada"/>
                  <a:sym typeface="Mada"/>
                </a:rPr>
                <a:t>• ABGs -</a:t>
              </a:r>
              <a:r>
                <a:rPr lang="ar" sz="1200">
                  <a:solidFill>
                    <a:schemeClr val="accent5"/>
                  </a:solidFill>
                  <a:latin typeface="Mada"/>
                  <a:ea typeface="Mada"/>
                  <a:cs typeface="Mada"/>
                  <a:sym typeface="Mada"/>
                </a:rPr>
                <a:t>should be considered if the patient	is in significant respiratory distress. </a:t>
              </a:r>
              <a:r>
                <a:rPr b="1" baseline="30000" lang="ar" sz="1200">
                  <a:solidFill>
                    <a:schemeClr val="accent5"/>
                  </a:solidFill>
                  <a:latin typeface="Mada"/>
                  <a:ea typeface="Mada"/>
                  <a:cs typeface="Mada"/>
                  <a:sym typeface="Mada"/>
                </a:rPr>
                <a:t>2</a:t>
              </a:r>
              <a:endParaRPr sz="1200">
                <a:latin typeface="Cabin"/>
                <a:ea typeface="Cabin"/>
                <a:cs typeface="Cabin"/>
                <a:sym typeface="Cabin"/>
              </a:endParaRPr>
            </a:p>
          </p:txBody>
        </p:sp>
        <p:sp>
          <p:nvSpPr>
            <p:cNvPr id="249" name="Google Shape;249;p16"/>
            <p:cNvSpPr/>
            <p:nvPr/>
          </p:nvSpPr>
          <p:spPr>
            <a:xfrm>
              <a:off x="4044675" y="3088075"/>
              <a:ext cx="3174600" cy="248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Full Lung Functions </a:t>
              </a:r>
              <a:endParaRPr sz="1200">
                <a:latin typeface="Cabin"/>
                <a:ea typeface="Cabin"/>
                <a:cs typeface="Cabin"/>
                <a:sym typeface="Cabin"/>
              </a:endParaRPr>
            </a:p>
          </p:txBody>
        </p:sp>
        <p:sp>
          <p:nvSpPr>
            <p:cNvPr id="250" name="Google Shape;250;p16"/>
            <p:cNvSpPr/>
            <p:nvPr/>
          </p:nvSpPr>
          <p:spPr>
            <a:xfrm>
              <a:off x="4044631" y="4732176"/>
              <a:ext cx="3200400" cy="962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CXR / CT Chest - </a:t>
              </a:r>
              <a:r>
                <a:rPr lang="ar" sz="1200">
                  <a:solidFill>
                    <a:schemeClr val="accent5"/>
                  </a:solidFill>
                  <a:latin typeface="Mada"/>
                  <a:ea typeface="Mada"/>
                  <a:cs typeface="Mada"/>
                  <a:sym typeface="Mada"/>
                </a:rPr>
                <a:t>Normal in mild to moderate cases; severe asthma reveals hyperinflation.</a:t>
              </a:r>
              <a:endParaRPr sz="1200">
                <a:solidFill>
                  <a:schemeClr val="accent5"/>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200">
                  <a:solidFill>
                    <a:schemeClr val="accent5"/>
                  </a:solidFill>
                  <a:latin typeface="Mada"/>
                  <a:ea typeface="Mada"/>
                  <a:cs typeface="Mada"/>
                  <a:sym typeface="Mada"/>
                </a:rPr>
                <a:t>Only necessary in severe asthma to exclude other conditions (e.g, pneumonia, pneumothorax, pneumomediastinum ,foreignbody).</a:t>
              </a:r>
              <a:endParaRPr sz="1200">
                <a:latin typeface="Cabin"/>
                <a:ea typeface="Cabin"/>
                <a:cs typeface="Cabin"/>
                <a:sym typeface="Cabin"/>
              </a:endParaRPr>
            </a:p>
          </p:txBody>
        </p:sp>
        <p:sp>
          <p:nvSpPr>
            <p:cNvPr id="251" name="Google Shape;251;p16"/>
            <p:cNvSpPr/>
            <p:nvPr/>
          </p:nvSpPr>
          <p:spPr>
            <a:xfrm>
              <a:off x="4044675" y="3422275"/>
              <a:ext cx="3174600" cy="248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FBC (full blood count)</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to check for eosinophilia</a:t>
              </a:r>
              <a:endParaRPr sz="1200">
                <a:solidFill>
                  <a:srgbClr val="6AA84F"/>
                </a:solidFill>
                <a:latin typeface="Cabin"/>
                <a:ea typeface="Cabin"/>
                <a:cs typeface="Cabin"/>
                <a:sym typeface="Cabin"/>
              </a:endParaRPr>
            </a:p>
          </p:txBody>
        </p:sp>
        <p:sp>
          <p:nvSpPr>
            <p:cNvPr id="252" name="Google Shape;252;p16"/>
            <p:cNvSpPr/>
            <p:nvPr/>
          </p:nvSpPr>
          <p:spPr>
            <a:xfrm>
              <a:off x="4044674" y="4246850"/>
              <a:ext cx="3174600" cy="4122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 Airway Hyper-responsiveness tests</a:t>
              </a:r>
              <a:r>
                <a:rPr lang="ar" sz="1200">
                  <a:solidFill>
                    <a:schemeClr val="dk1"/>
                  </a:solidFill>
                  <a:latin typeface="Mada"/>
                  <a:ea typeface="Mada"/>
                  <a:cs typeface="Mada"/>
                  <a:sym typeface="Mada"/>
                </a:rPr>
                <a:t> or </a:t>
              </a:r>
              <a:r>
                <a:rPr lang="ar" sz="1200">
                  <a:solidFill>
                    <a:schemeClr val="accent6"/>
                  </a:solidFill>
                  <a:latin typeface="Mada"/>
                  <a:ea typeface="Mada"/>
                  <a:cs typeface="Mada"/>
                  <a:sym typeface="Mada"/>
                </a:rPr>
                <a:t>Bronchoprovocation test</a:t>
              </a:r>
              <a:r>
                <a:rPr lang="ar" sz="1200">
                  <a:solidFill>
                    <a:schemeClr val="dk1"/>
                  </a:solidFill>
                </a:rPr>
                <a:t>.</a:t>
              </a:r>
              <a:r>
                <a:rPr lang="ar" sz="1200">
                  <a:solidFill>
                    <a:schemeClr val="dk1"/>
                  </a:solidFill>
                  <a:latin typeface="Mada"/>
                  <a:ea typeface="Mada"/>
                  <a:cs typeface="Mada"/>
                  <a:sym typeface="Mada"/>
                </a:rPr>
                <a:t> (If spiro normal) </a:t>
              </a:r>
              <a:r>
                <a:rPr b="1" baseline="30000" lang="ar" sz="1200">
                  <a:solidFill>
                    <a:schemeClr val="dk1"/>
                  </a:solidFill>
                  <a:latin typeface="Mada"/>
                  <a:ea typeface="Mada"/>
                  <a:cs typeface="Mada"/>
                  <a:sym typeface="Mada"/>
                </a:rPr>
                <a:t>1</a:t>
              </a:r>
              <a:endParaRPr sz="1200">
                <a:latin typeface="Cabin"/>
                <a:ea typeface="Cabin"/>
                <a:cs typeface="Cabin"/>
                <a:sym typeface="Cabin"/>
              </a:endParaRPr>
            </a:p>
          </p:txBody>
        </p:sp>
      </p:grpSp>
      <p:sp>
        <p:nvSpPr>
          <p:cNvPr id="243" name="Google Shape;243;p16"/>
          <p:cNvSpPr/>
          <p:nvPr/>
        </p:nvSpPr>
        <p:spPr>
          <a:xfrm rot="-5400000">
            <a:off x="-589988" y="4175950"/>
            <a:ext cx="2253900" cy="487200"/>
          </a:xfrm>
          <a:prstGeom prst="roundRect">
            <a:avLst>
              <a:gd fmla="val 16667" name="adj"/>
            </a:avLst>
          </a:prstGeom>
          <a:solidFill>
            <a:srgbClr val="509EEA"/>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Tests</a:t>
            </a:r>
            <a:endParaRPr>
              <a:solidFill>
                <a:srgbClr val="FFFFFF"/>
              </a:solidFill>
              <a:latin typeface="Mada"/>
              <a:ea typeface="Mada"/>
              <a:cs typeface="Mada"/>
              <a:sym typeface="Mada"/>
            </a:endParaRPr>
          </a:p>
        </p:txBody>
      </p:sp>
      <p:sp>
        <p:nvSpPr>
          <p:cNvPr id="246" name="Google Shape;246;p16"/>
          <p:cNvSpPr/>
          <p:nvPr/>
        </p:nvSpPr>
        <p:spPr>
          <a:xfrm>
            <a:off x="895088" y="3501388"/>
            <a:ext cx="1591800" cy="591000"/>
          </a:xfrm>
          <a:prstGeom prst="roundRect">
            <a:avLst>
              <a:gd fmla="val 16667" name="adj"/>
            </a:avLst>
          </a:prstGeom>
          <a:solidFill>
            <a:srgbClr val="9CC8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Spirometry</a:t>
            </a:r>
            <a:r>
              <a:rPr lang="ar" sz="1200">
                <a:solidFill>
                  <a:srgbClr val="FFFFFF"/>
                </a:solidFill>
                <a:latin typeface="Mada"/>
                <a:ea typeface="Mada"/>
                <a:cs typeface="Mada"/>
                <a:sym typeface="Mada"/>
              </a:rPr>
              <a:t> – Routine </a:t>
            </a:r>
            <a:r>
              <a:rPr lang="ar" sz="1200">
                <a:solidFill>
                  <a:schemeClr val="accent6"/>
                </a:solidFill>
                <a:latin typeface="Mada"/>
                <a:ea typeface="Mada"/>
                <a:cs typeface="Mada"/>
                <a:sym typeface="Mada"/>
              </a:rPr>
              <a:t>(the initial diagnostic test)</a:t>
            </a:r>
            <a:endParaRPr b="1" sz="1200">
              <a:solidFill>
                <a:srgbClr val="FFFFFF"/>
              </a:solidFill>
              <a:latin typeface="Mada"/>
              <a:ea typeface="Mada"/>
              <a:cs typeface="Mada"/>
              <a:sym typeface="Mada"/>
            </a:endParaRPr>
          </a:p>
        </p:txBody>
      </p:sp>
      <p:sp>
        <p:nvSpPr>
          <p:cNvPr id="244" name="Google Shape;244;p16"/>
          <p:cNvSpPr/>
          <p:nvPr/>
        </p:nvSpPr>
        <p:spPr>
          <a:xfrm>
            <a:off x="895075" y="4704888"/>
            <a:ext cx="1591800" cy="636600"/>
          </a:xfrm>
          <a:prstGeom prst="roundRect">
            <a:avLst>
              <a:gd fmla="val 16667" name="adj"/>
            </a:avLst>
          </a:prstGeom>
          <a:solidFill>
            <a:srgbClr val="9CC8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ar" sz="1200">
                <a:solidFill>
                  <a:srgbClr val="FFFFFF"/>
                </a:solidFill>
                <a:latin typeface="Mada"/>
                <a:ea typeface="Mada"/>
                <a:cs typeface="Mada"/>
                <a:sym typeface="Mada"/>
              </a:rPr>
              <a:t>Usually if </a:t>
            </a:r>
            <a:r>
              <a:rPr b="1" lang="ar" sz="1200">
                <a:solidFill>
                  <a:srgbClr val="FFFFFF"/>
                </a:solidFill>
                <a:latin typeface="Mada"/>
                <a:ea typeface="Mada"/>
                <a:cs typeface="Mada"/>
                <a:sym typeface="Mada"/>
              </a:rPr>
              <a:t>alternate Dx considered :</a:t>
            </a:r>
            <a:endParaRPr b="1" sz="1200">
              <a:solidFill>
                <a:srgbClr val="FFFFFF"/>
              </a:solidFill>
              <a:latin typeface="Mada"/>
              <a:ea typeface="Mada"/>
              <a:cs typeface="Mada"/>
              <a:sym typeface="Mada"/>
            </a:endParaRPr>
          </a:p>
        </p:txBody>
      </p:sp>
      <p:cxnSp>
        <p:nvCxnSpPr>
          <p:cNvPr id="253" name="Google Shape;253;p16"/>
          <p:cNvCxnSpPr>
            <a:stCxn id="244" idx="3"/>
            <a:endCxn id="252" idx="1"/>
          </p:cNvCxnSpPr>
          <p:nvPr/>
        </p:nvCxnSpPr>
        <p:spPr>
          <a:xfrm flipH="1" rot="10800000">
            <a:off x="2486875" y="4498188"/>
            <a:ext cx="216000" cy="525000"/>
          </a:xfrm>
          <a:prstGeom prst="bentConnector3">
            <a:avLst>
              <a:gd fmla="val 49988" name="adj1"/>
            </a:avLst>
          </a:prstGeom>
          <a:noFill/>
          <a:ln cap="flat" cmpd="sng" w="9525">
            <a:solidFill>
              <a:srgbClr val="B7B7B7"/>
            </a:solidFill>
            <a:prstDash val="solid"/>
            <a:round/>
            <a:headEnd len="med" w="med" type="none"/>
            <a:tailEnd len="med" w="med" type="none"/>
          </a:ln>
        </p:spPr>
      </p:cxnSp>
      <p:cxnSp>
        <p:nvCxnSpPr>
          <p:cNvPr id="254" name="Google Shape;254;p16"/>
          <p:cNvCxnSpPr>
            <a:stCxn id="244" idx="3"/>
            <a:endCxn id="251" idx="1"/>
          </p:cNvCxnSpPr>
          <p:nvPr/>
        </p:nvCxnSpPr>
        <p:spPr>
          <a:xfrm flipH="1" rot="10800000">
            <a:off x="2486875" y="3591588"/>
            <a:ext cx="216000" cy="1431600"/>
          </a:xfrm>
          <a:prstGeom prst="bentConnector3">
            <a:avLst>
              <a:gd fmla="val 49988" name="adj1"/>
            </a:avLst>
          </a:prstGeom>
          <a:noFill/>
          <a:ln cap="flat" cmpd="sng" w="9525">
            <a:solidFill>
              <a:srgbClr val="B7B7B7"/>
            </a:solidFill>
            <a:prstDash val="solid"/>
            <a:round/>
            <a:headEnd len="med" w="med" type="none"/>
            <a:tailEnd len="med" w="med" type="none"/>
          </a:ln>
        </p:spPr>
      </p:cxnSp>
      <p:cxnSp>
        <p:nvCxnSpPr>
          <p:cNvPr id="255" name="Google Shape;255;p16"/>
          <p:cNvCxnSpPr>
            <a:stCxn id="244" idx="3"/>
            <a:endCxn id="250" idx="1"/>
          </p:cNvCxnSpPr>
          <p:nvPr/>
        </p:nvCxnSpPr>
        <p:spPr>
          <a:xfrm>
            <a:off x="2486875" y="5023188"/>
            <a:ext cx="216000" cy="235500"/>
          </a:xfrm>
          <a:prstGeom prst="bentConnector3">
            <a:avLst>
              <a:gd fmla="val 49974" name="adj1"/>
            </a:avLst>
          </a:prstGeom>
          <a:noFill/>
          <a:ln cap="flat" cmpd="sng" w="9525">
            <a:solidFill>
              <a:srgbClr val="B7B7B7"/>
            </a:solidFill>
            <a:prstDash val="solid"/>
            <a:round/>
            <a:headEnd len="med" w="med" type="none"/>
            <a:tailEnd len="med" w="med" type="none"/>
          </a:ln>
        </p:spPr>
      </p:cxnSp>
      <p:cxnSp>
        <p:nvCxnSpPr>
          <p:cNvPr id="256" name="Google Shape;256;p16"/>
          <p:cNvCxnSpPr>
            <a:stCxn id="244" idx="3"/>
            <a:endCxn id="249" idx="1"/>
          </p:cNvCxnSpPr>
          <p:nvPr/>
        </p:nvCxnSpPr>
        <p:spPr>
          <a:xfrm flipH="1" rot="10800000">
            <a:off x="2486875" y="3257388"/>
            <a:ext cx="216000" cy="1765800"/>
          </a:xfrm>
          <a:prstGeom prst="bentConnector3">
            <a:avLst>
              <a:gd fmla="val 49988" name="adj1"/>
            </a:avLst>
          </a:prstGeom>
          <a:noFill/>
          <a:ln cap="flat" cmpd="sng" w="9525">
            <a:solidFill>
              <a:srgbClr val="B7B7B7"/>
            </a:solidFill>
            <a:prstDash val="solid"/>
            <a:round/>
            <a:headEnd len="med" w="med" type="none"/>
            <a:tailEnd len="med" w="med" type="none"/>
          </a:ln>
        </p:spPr>
      </p:cxnSp>
      <p:cxnSp>
        <p:nvCxnSpPr>
          <p:cNvPr id="257" name="Google Shape;257;p16"/>
          <p:cNvCxnSpPr>
            <a:stCxn id="244" idx="3"/>
            <a:endCxn id="248" idx="1"/>
          </p:cNvCxnSpPr>
          <p:nvPr/>
        </p:nvCxnSpPr>
        <p:spPr>
          <a:xfrm flipH="1" rot="10800000">
            <a:off x="2486875" y="4012788"/>
            <a:ext cx="216000" cy="1010400"/>
          </a:xfrm>
          <a:prstGeom prst="bentConnector3">
            <a:avLst>
              <a:gd fmla="val 49988" name="adj1"/>
            </a:avLst>
          </a:prstGeom>
          <a:noFill/>
          <a:ln cap="flat" cmpd="sng" w="9525">
            <a:solidFill>
              <a:srgbClr val="B7B7B7"/>
            </a:solidFill>
            <a:prstDash val="solid"/>
            <a:round/>
            <a:headEnd len="med" w="med" type="none"/>
            <a:tailEnd len="med" w="med" type="none"/>
          </a:ln>
        </p:spPr>
      </p:cxnSp>
      <p:pic>
        <p:nvPicPr>
          <p:cNvPr id="258" name="Google Shape;258;p16"/>
          <p:cNvPicPr preferRelativeResize="0"/>
          <p:nvPr/>
        </p:nvPicPr>
        <p:blipFill rotWithShape="1">
          <a:blip r:embed="rId3">
            <a:alphaModFix/>
          </a:blip>
          <a:srcRect b="17316" l="6414" r="53794" t="15900"/>
          <a:stretch/>
        </p:blipFill>
        <p:spPr>
          <a:xfrm>
            <a:off x="562863" y="7413700"/>
            <a:ext cx="2547825" cy="1939100"/>
          </a:xfrm>
          <a:prstGeom prst="rect">
            <a:avLst/>
          </a:prstGeom>
          <a:noFill/>
          <a:ln>
            <a:noFill/>
          </a:ln>
        </p:spPr>
      </p:pic>
      <p:sp>
        <p:nvSpPr>
          <p:cNvPr id="259" name="Google Shape;259;p16"/>
          <p:cNvSpPr txBox="1"/>
          <p:nvPr/>
        </p:nvSpPr>
        <p:spPr>
          <a:xfrm>
            <a:off x="293400" y="5847151"/>
            <a:ext cx="6973200" cy="160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solidFill>
                  <a:schemeClr val="accent1"/>
                </a:solidFill>
                <a:latin typeface="Mada"/>
                <a:ea typeface="Mada"/>
                <a:cs typeface="Mada"/>
                <a:sym typeface="Mada"/>
              </a:rPr>
              <a:t>Asthma Dx - variable outflow limitation</a:t>
            </a:r>
            <a:endParaRPr b="1" sz="2000">
              <a:solidFill>
                <a:schemeClr val="accent1"/>
              </a:solidFill>
              <a:latin typeface="Mada"/>
              <a:ea typeface="Mada"/>
              <a:cs typeface="Mada"/>
              <a:sym typeface="Mada"/>
            </a:endParaRPr>
          </a:p>
          <a:p>
            <a:pPr indent="0" lvl="0" marL="0" rtl="0" algn="l">
              <a:spcBef>
                <a:spcPts val="0"/>
              </a:spcBef>
              <a:spcAft>
                <a:spcPts val="0"/>
              </a:spcAft>
              <a:buNone/>
            </a:pPr>
            <a:r>
              <a:t/>
            </a:r>
            <a:endParaRPr b="1" sz="2000">
              <a:solidFill>
                <a:schemeClr val="accent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260" name="Google Shape;260;p16"/>
          <p:cNvSpPr txBox="1"/>
          <p:nvPr/>
        </p:nvSpPr>
        <p:spPr>
          <a:xfrm>
            <a:off x="3438775" y="6345975"/>
            <a:ext cx="3828000" cy="11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Confirm variation in lung function or </a:t>
            </a:r>
            <a:r>
              <a:rPr b="1" lang="ar" sz="1200">
                <a:solidFill>
                  <a:srgbClr val="1874CD"/>
                </a:solidFill>
                <a:latin typeface="Mada"/>
                <a:ea typeface="Mada"/>
                <a:cs typeface="Mada"/>
                <a:sym typeface="Mada"/>
              </a:rPr>
              <a:t>Reversibility</a:t>
            </a:r>
            <a:endParaRPr b="1" sz="1200">
              <a:solidFill>
                <a:srgbClr val="1874CD"/>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Excessive bronchodilator reversibility </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rgbClr val="CC0000"/>
                </a:solidFill>
                <a:latin typeface="Mada"/>
                <a:ea typeface="Mada"/>
                <a:cs typeface="Mada"/>
                <a:sym typeface="Mada"/>
              </a:rPr>
              <a:t>(FEV1 </a:t>
            </a:r>
            <a:r>
              <a:rPr b="1" lang="ar" sz="1200">
                <a:solidFill>
                  <a:srgbClr val="CC0000"/>
                </a:solidFill>
                <a:latin typeface="Mada"/>
                <a:ea typeface="Mada"/>
                <a:cs typeface="Mada"/>
                <a:sym typeface="Mada"/>
              </a:rPr>
              <a:t>&gt;12%</a:t>
            </a:r>
            <a:r>
              <a:rPr lang="ar" sz="1200">
                <a:solidFill>
                  <a:srgbClr val="CC0000"/>
                </a:solidFill>
                <a:latin typeface="Mada"/>
                <a:ea typeface="Mada"/>
                <a:cs typeface="Mada"/>
                <a:sym typeface="Mada"/>
              </a:rPr>
              <a:t> and </a:t>
            </a:r>
            <a:r>
              <a:rPr b="1" lang="ar" sz="1200">
                <a:solidFill>
                  <a:srgbClr val="CC0000"/>
                </a:solidFill>
                <a:latin typeface="Mada"/>
                <a:ea typeface="Mada"/>
                <a:cs typeface="Mada"/>
                <a:sym typeface="Mada"/>
              </a:rPr>
              <a:t>&gt;200mL</a:t>
            </a:r>
            <a:r>
              <a:rPr lang="ar" sz="1200">
                <a:solidFill>
                  <a:srgbClr val="CC0000"/>
                </a:solidFill>
                <a:latin typeface="Mada"/>
                <a:ea typeface="Mada"/>
                <a:cs typeface="Mada"/>
                <a:sym typeface="Mada"/>
              </a:rPr>
              <a:t>)</a:t>
            </a:r>
            <a:r>
              <a:rPr lang="ar" sz="1200">
                <a:solidFill>
                  <a:schemeClr val="dk1"/>
                </a:solidFill>
                <a:latin typeface="Mada"/>
                <a:ea typeface="Mada"/>
                <a:cs typeface="Mada"/>
                <a:sym typeface="Mada"/>
              </a:rPr>
              <a:t> </a:t>
            </a:r>
            <a:r>
              <a:rPr lang="ar" sz="1000">
                <a:solidFill>
                  <a:srgbClr val="6AA84F"/>
                </a:solidFill>
                <a:latin typeface="Mada"/>
                <a:ea typeface="Mada"/>
                <a:cs typeface="Mada"/>
                <a:sym typeface="Mada"/>
              </a:rPr>
              <a:t>need both values to be significant </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Excessive diurnal variability twice-daily PEF monitoring</a:t>
            </a:r>
            <a:r>
              <a:rPr lang="ar" sz="1100">
                <a:solidFill>
                  <a:schemeClr val="dk1"/>
                </a:solidFill>
              </a:rPr>
              <a:t>	</a:t>
            </a:r>
            <a:r>
              <a:rPr lang="ar" sz="1200">
                <a:solidFill>
                  <a:schemeClr val="accent5"/>
                </a:solidFill>
                <a:latin typeface="Mada"/>
                <a:ea typeface="Mada"/>
                <a:cs typeface="Mada"/>
                <a:sym typeface="Mada"/>
              </a:rPr>
              <a:t>			</a:t>
            </a:r>
            <a:endParaRPr/>
          </a:p>
        </p:txBody>
      </p:sp>
      <p:pic>
        <p:nvPicPr>
          <p:cNvPr id="261" name="Google Shape;261;p16"/>
          <p:cNvPicPr preferRelativeResize="0"/>
          <p:nvPr/>
        </p:nvPicPr>
        <p:blipFill rotWithShape="1">
          <a:blip r:embed="rId4">
            <a:alphaModFix/>
          </a:blip>
          <a:srcRect b="11038" l="47405" r="6386" t="17466"/>
          <a:stretch/>
        </p:blipFill>
        <p:spPr>
          <a:xfrm>
            <a:off x="4209525" y="7447650"/>
            <a:ext cx="2547825" cy="1939100"/>
          </a:xfrm>
          <a:prstGeom prst="rect">
            <a:avLst/>
          </a:prstGeom>
          <a:noFill/>
          <a:ln>
            <a:noFill/>
          </a:ln>
        </p:spPr>
      </p:pic>
      <p:sp>
        <p:nvSpPr>
          <p:cNvPr id="262" name="Google Shape;262;p16"/>
          <p:cNvSpPr txBox="1"/>
          <p:nvPr/>
        </p:nvSpPr>
        <p:spPr>
          <a:xfrm>
            <a:off x="5680000" y="7821926"/>
            <a:ext cx="1712700" cy="5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6AA84F"/>
                </a:solidFill>
              </a:rPr>
              <a:t>If this straight green line is concave, it indicates airway narrowing </a:t>
            </a:r>
            <a:endParaRPr sz="900">
              <a:solidFill>
                <a:srgbClr val="6AA84F"/>
              </a:solidFill>
            </a:endParaRPr>
          </a:p>
        </p:txBody>
      </p:sp>
      <p:cxnSp>
        <p:nvCxnSpPr>
          <p:cNvPr id="263" name="Google Shape;263;p16"/>
          <p:cNvCxnSpPr/>
          <p:nvPr/>
        </p:nvCxnSpPr>
        <p:spPr>
          <a:xfrm flipH="1">
            <a:off x="5463210" y="7978117"/>
            <a:ext cx="313200" cy="248400"/>
          </a:xfrm>
          <a:prstGeom prst="curvedConnector3">
            <a:avLst>
              <a:gd fmla="val 50000" name="adj1"/>
            </a:avLst>
          </a:prstGeom>
          <a:noFill/>
          <a:ln cap="flat" cmpd="sng" w="9525">
            <a:solidFill>
              <a:srgbClr val="6AA84F"/>
            </a:solidFill>
            <a:prstDash val="dot"/>
            <a:round/>
            <a:headEnd len="med" w="med" type="none"/>
            <a:tailEnd len="med" w="med" type="none"/>
          </a:ln>
        </p:spPr>
      </p:cxnSp>
      <p:sp>
        <p:nvSpPr>
          <p:cNvPr id="264" name="Google Shape;264;p16"/>
          <p:cNvSpPr txBox="1"/>
          <p:nvPr/>
        </p:nvSpPr>
        <p:spPr>
          <a:xfrm>
            <a:off x="3110675" y="8544475"/>
            <a:ext cx="10989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rgbClr val="999999"/>
                </a:solidFill>
                <a:latin typeface="Mada"/>
                <a:ea typeface="Mada"/>
                <a:cs typeface="Mada"/>
                <a:sym typeface="Mada"/>
              </a:rPr>
              <a:t>The inspiratory loop in asthmatics isn’t affected much</a:t>
            </a:r>
            <a:endParaRPr sz="1000">
              <a:solidFill>
                <a:srgbClr val="999999"/>
              </a:solidFill>
              <a:latin typeface="Mada"/>
              <a:ea typeface="Mada"/>
              <a:cs typeface="Mada"/>
              <a:sym typeface="Mada"/>
            </a:endParaRPr>
          </a:p>
        </p:txBody>
      </p:sp>
      <p:cxnSp>
        <p:nvCxnSpPr>
          <p:cNvPr id="265" name="Google Shape;265;p16"/>
          <p:cNvCxnSpPr>
            <a:stCxn id="264" idx="3"/>
          </p:cNvCxnSpPr>
          <p:nvPr/>
        </p:nvCxnSpPr>
        <p:spPr>
          <a:xfrm>
            <a:off x="4209575" y="8782675"/>
            <a:ext cx="276300" cy="257400"/>
          </a:xfrm>
          <a:prstGeom prst="curvedConnector3">
            <a:avLst>
              <a:gd fmla="val 50000" name="adj1"/>
            </a:avLst>
          </a:prstGeom>
          <a:noFill/>
          <a:ln cap="flat" cmpd="sng" w="9525">
            <a:solidFill>
              <a:srgbClr val="999999"/>
            </a:solidFill>
            <a:prstDash val="dot"/>
            <a:round/>
            <a:headEnd len="med" w="med" type="none"/>
            <a:tailEnd len="med" w="med" type="none"/>
          </a:ln>
        </p:spPr>
      </p:cxnSp>
      <p:sp>
        <p:nvSpPr>
          <p:cNvPr id="266" name="Google Shape;266;p16"/>
          <p:cNvSpPr/>
          <p:nvPr/>
        </p:nvSpPr>
        <p:spPr>
          <a:xfrm>
            <a:off x="800770" y="3488926"/>
            <a:ext cx="243000" cy="211500"/>
          </a:xfrm>
          <a:prstGeom prst="star5">
            <a:avLst>
              <a:gd fmla="val 19098" name="adj"/>
              <a:gd fmla="val 105146" name="hf"/>
              <a:gd fmla="val 110557" name="vf"/>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
          <p:cNvSpPr/>
          <p:nvPr/>
        </p:nvSpPr>
        <p:spPr>
          <a:xfrm>
            <a:off x="3494050" y="6637775"/>
            <a:ext cx="149400" cy="151500"/>
          </a:xfrm>
          <a:prstGeom prst="star5">
            <a:avLst>
              <a:gd fmla="val 19098" name="adj"/>
              <a:gd fmla="val 105146" name="hf"/>
              <a:gd fmla="val 110557" name="vf"/>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txBox="1"/>
          <p:nvPr/>
        </p:nvSpPr>
        <p:spPr>
          <a:xfrm>
            <a:off x="7883200" y="78964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6"/>
          <p:cNvSpPr txBox="1"/>
          <p:nvPr/>
        </p:nvSpPr>
        <p:spPr>
          <a:xfrm>
            <a:off x="314575" y="6345975"/>
            <a:ext cx="3000000" cy="11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Confirm presence of </a:t>
            </a:r>
            <a:r>
              <a:rPr b="1" lang="ar" sz="1200">
                <a:solidFill>
                  <a:srgbClr val="1874CD"/>
                </a:solidFill>
                <a:latin typeface="Mada"/>
                <a:ea typeface="Mada"/>
                <a:cs typeface="Mada"/>
                <a:sym typeface="Mada"/>
              </a:rPr>
              <a:t>airflow limitation</a:t>
            </a:r>
            <a:endParaRPr b="1" sz="1200">
              <a:solidFill>
                <a:srgbClr val="1874CD"/>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Document that FEV1/FVC is reduced </a:t>
            </a:r>
            <a:r>
              <a:rPr b="1" lang="ar" sz="1200">
                <a:solidFill>
                  <a:schemeClr val="dk1"/>
                </a:solidFill>
                <a:latin typeface="Mada"/>
                <a:ea typeface="Mada"/>
                <a:cs typeface="Mada"/>
                <a:sym typeface="Mada"/>
              </a:rPr>
              <a:t>&lt;0.75</a:t>
            </a:r>
            <a:endParaRPr b="1"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(at least once)</a:t>
            </a:r>
            <a:endParaRPr sz="1200">
              <a:solidFill>
                <a:schemeClr val="dk1"/>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cxnSp>
        <p:nvCxnSpPr>
          <p:cNvPr id="274" name="Google Shape;274;p17"/>
          <p:cNvCxnSpPr/>
          <p:nvPr/>
        </p:nvCxnSpPr>
        <p:spPr>
          <a:xfrm flipH="1" rot="10800000">
            <a:off x="553134" y="3176395"/>
            <a:ext cx="6000" cy="4055700"/>
          </a:xfrm>
          <a:prstGeom prst="straightConnector1">
            <a:avLst/>
          </a:prstGeom>
          <a:noFill/>
          <a:ln cap="flat" cmpd="sng" w="28575">
            <a:solidFill>
              <a:schemeClr val="dk2"/>
            </a:solidFill>
            <a:prstDash val="dash"/>
            <a:round/>
            <a:headEnd len="med" w="med" type="none"/>
            <a:tailEnd len="med" w="med" type="none"/>
          </a:ln>
        </p:spPr>
      </p:cxnSp>
      <p:sp>
        <p:nvSpPr>
          <p:cNvPr id="275" name="Google Shape;275;p1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276" name="Google Shape;276;p17"/>
          <p:cNvSpPr txBox="1"/>
          <p:nvPr/>
        </p:nvSpPr>
        <p:spPr>
          <a:xfrm>
            <a:off x="1599300" y="0"/>
            <a:ext cx="4357800" cy="91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Diagnostic Approach</a:t>
            </a:r>
            <a:endParaRPr b="1" sz="2600">
              <a:latin typeface="Mada"/>
              <a:ea typeface="Mada"/>
              <a:cs typeface="Mada"/>
              <a:sym typeface="Mada"/>
            </a:endParaRPr>
          </a:p>
        </p:txBody>
      </p:sp>
      <p:sp>
        <p:nvSpPr>
          <p:cNvPr id="277" name="Google Shape;277;p17"/>
          <p:cNvSpPr/>
          <p:nvPr/>
        </p:nvSpPr>
        <p:spPr>
          <a:xfrm>
            <a:off x="1440400" y="3711575"/>
            <a:ext cx="3574200" cy="8853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Perform spirometry/PEF with reversibility test </a:t>
            </a:r>
            <a:endParaRPr b="1">
              <a:solidFill>
                <a:srgbClr val="FFFFFF"/>
              </a:solidFill>
              <a:latin typeface="Mada"/>
              <a:ea typeface="Mada"/>
              <a:cs typeface="Mada"/>
              <a:sym typeface="Mada"/>
            </a:endParaRPr>
          </a:p>
          <a:p>
            <a:pPr indent="0" lvl="0" marL="0" rtl="0" algn="ctr">
              <a:spcBef>
                <a:spcPts val="1000"/>
              </a:spcBef>
              <a:spcAft>
                <a:spcPts val="0"/>
              </a:spcAft>
              <a:buNone/>
            </a:pPr>
            <a:r>
              <a:rPr b="1" lang="ar">
                <a:solidFill>
                  <a:srgbClr val="FFFFFF"/>
                </a:solidFill>
                <a:latin typeface="Mada"/>
                <a:ea typeface="Mada"/>
                <a:cs typeface="Mada"/>
                <a:sym typeface="Mada"/>
              </a:rPr>
              <a:t>Results support asthma diagnosis?</a:t>
            </a:r>
            <a:endParaRPr>
              <a:solidFill>
                <a:srgbClr val="FFFFFF"/>
              </a:solidFill>
              <a:latin typeface="Mada"/>
              <a:ea typeface="Mada"/>
              <a:cs typeface="Mada"/>
              <a:sym typeface="Mada"/>
            </a:endParaRPr>
          </a:p>
        </p:txBody>
      </p:sp>
      <p:sp>
        <p:nvSpPr>
          <p:cNvPr id="278" name="Google Shape;278;p17"/>
          <p:cNvSpPr/>
          <p:nvPr/>
        </p:nvSpPr>
        <p:spPr>
          <a:xfrm>
            <a:off x="3125550" y="2898275"/>
            <a:ext cx="160800" cy="813300"/>
          </a:xfrm>
          <a:prstGeom prst="downArrow">
            <a:avLst>
              <a:gd fmla="val 15140" name="adj1"/>
              <a:gd fmla="val 60613"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7"/>
          <p:cNvSpPr/>
          <p:nvPr/>
        </p:nvSpPr>
        <p:spPr>
          <a:xfrm>
            <a:off x="5182200" y="2898275"/>
            <a:ext cx="2005500" cy="15957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Further history and tests for alternative diagnoses </a:t>
            </a:r>
            <a:endParaRPr b="1">
              <a:solidFill>
                <a:srgbClr val="FFFFFF"/>
              </a:solidFill>
              <a:latin typeface="Mada"/>
              <a:ea typeface="Mada"/>
              <a:cs typeface="Mada"/>
              <a:sym typeface="Mada"/>
            </a:endParaRPr>
          </a:p>
          <a:p>
            <a:pPr indent="0" lvl="0" marL="0" rtl="0" algn="ctr">
              <a:spcBef>
                <a:spcPts val="0"/>
              </a:spcBef>
              <a:spcAft>
                <a:spcPts val="0"/>
              </a:spcAft>
              <a:buNone/>
            </a:pPr>
            <a:r>
              <a:t/>
            </a:r>
            <a:endParaRPr b="1">
              <a:solidFill>
                <a:srgbClr val="FFFFFF"/>
              </a:solidFill>
              <a:latin typeface="Mada"/>
              <a:ea typeface="Mada"/>
              <a:cs typeface="Mada"/>
              <a:sym typeface="Mada"/>
            </a:endParaRPr>
          </a:p>
          <a:p>
            <a:pPr indent="0" lvl="0" marL="0" rtl="0" algn="ctr">
              <a:spcBef>
                <a:spcPts val="0"/>
              </a:spcBef>
              <a:spcAft>
                <a:spcPts val="0"/>
              </a:spcAft>
              <a:buNone/>
            </a:pPr>
            <a:r>
              <a:rPr b="1" lang="ar">
                <a:solidFill>
                  <a:srgbClr val="FFFFFF"/>
                </a:solidFill>
                <a:latin typeface="Mada"/>
                <a:ea typeface="Mada"/>
                <a:cs typeface="Mada"/>
                <a:sym typeface="Mada"/>
              </a:rPr>
              <a:t>Alternative diagnosis confirmed?</a:t>
            </a:r>
            <a:endParaRPr>
              <a:solidFill>
                <a:srgbClr val="FFFFFF"/>
              </a:solidFill>
              <a:latin typeface="Mada"/>
              <a:ea typeface="Mada"/>
              <a:cs typeface="Mada"/>
              <a:sym typeface="Mada"/>
            </a:endParaRPr>
          </a:p>
        </p:txBody>
      </p:sp>
      <p:sp>
        <p:nvSpPr>
          <p:cNvPr id="280" name="Google Shape;280;p17"/>
          <p:cNvSpPr/>
          <p:nvPr/>
        </p:nvSpPr>
        <p:spPr>
          <a:xfrm>
            <a:off x="5354050" y="8802025"/>
            <a:ext cx="1727700" cy="6498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Treat for alternative diagnosis</a:t>
            </a:r>
            <a:endParaRPr>
              <a:solidFill>
                <a:srgbClr val="FFFFFF"/>
              </a:solidFill>
              <a:latin typeface="Mada"/>
              <a:ea typeface="Mada"/>
              <a:cs typeface="Mada"/>
              <a:sym typeface="Mada"/>
            </a:endParaRPr>
          </a:p>
        </p:txBody>
      </p:sp>
      <p:sp>
        <p:nvSpPr>
          <p:cNvPr id="281" name="Google Shape;281;p17"/>
          <p:cNvSpPr/>
          <p:nvPr/>
        </p:nvSpPr>
        <p:spPr>
          <a:xfrm>
            <a:off x="3780000" y="6180654"/>
            <a:ext cx="1924200" cy="9114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Repeat on another occasion or arrange other tests Confirms asthma diagnosis?</a:t>
            </a:r>
            <a:endParaRPr>
              <a:solidFill>
                <a:srgbClr val="FFFFFF"/>
              </a:solidFill>
              <a:latin typeface="Mada"/>
              <a:ea typeface="Mada"/>
              <a:cs typeface="Mada"/>
              <a:sym typeface="Mada"/>
            </a:endParaRPr>
          </a:p>
        </p:txBody>
      </p:sp>
      <p:sp>
        <p:nvSpPr>
          <p:cNvPr id="282" name="Google Shape;282;p17"/>
          <p:cNvSpPr/>
          <p:nvPr/>
        </p:nvSpPr>
        <p:spPr>
          <a:xfrm>
            <a:off x="3670650" y="7349599"/>
            <a:ext cx="2142900" cy="11763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Consider trial of treatment for most likely diagnosis, or refer for further investigations</a:t>
            </a:r>
            <a:endParaRPr>
              <a:solidFill>
                <a:srgbClr val="FFFFFF"/>
              </a:solidFill>
              <a:latin typeface="Mada"/>
              <a:ea typeface="Mada"/>
              <a:cs typeface="Mada"/>
              <a:sym typeface="Mada"/>
            </a:endParaRPr>
          </a:p>
        </p:txBody>
      </p:sp>
      <p:sp>
        <p:nvSpPr>
          <p:cNvPr id="283" name="Google Shape;283;p17"/>
          <p:cNvSpPr/>
          <p:nvPr/>
        </p:nvSpPr>
        <p:spPr>
          <a:xfrm>
            <a:off x="2363700" y="8783447"/>
            <a:ext cx="1727700" cy="649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Treat for ASTHMA</a:t>
            </a:r>
            <a:endParaRPr b="1">
              <a:solidFill>
                <a:srgbClr val="FFFFFF"/>
              </a:solidFill>
              <a:latin typeface="Mada"/>
              <a:ea typeface="Mada"/>
              <a:cs typeface="Mada"/>
              <a:sym typeface="Mada"/>
            </a:endParaRPr>
          </a:p>
        </p:txBody>
      </p:sp>
      <p:sp>
        <p:nvSpPr>
          <p:cNvPr id="284" name="Google Shape;284;p17"/>
          <p:cNvSpPr/>
          <p:nvPr/>
        </p:nvSpPr>
        <p:spPr>
          <a:xfrm>
            <a:off x="132500" y="6898900"/>
            <a:ext cx="2231100" cy="1401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Empiric treatment with ICS and prn SABA</a:t>
            </a:r>
            <a:endParaRPr b="1">
              <a:solidFill>
                <a:srgbClr val="FFFFFF"/>
              </a:solidFill>
              <a:latin typeface="Mada"/>
              <a:ea typeface="Mada"/>
              <a:cs typeface="Mada"/>
              <a:sym typeface="Mada"/>
            </a:endParaRPr>
          </a:p>
          <a:p>
            <a:pPr indent="0" lvl="0" marL="0" rtl="0" algn="ctr">
              <a:spcBef>
                <a:spcPts val="1000"/>
              </a:spcBef>
              <a:spcAft>
                <a:spcPts val="0"/>
              </a:spcAft>
              <a:buNone/>
            </a:pPr>
            <a:r>
              <a:rPr b="1" lang="ar">
                <a:solidFill>
                  <a:srgbClr val="FFFFFF"/>
                </a:solidFill>
                <a:latin typeface="Mada"/>
                <a:ea typeface="Mada"/>
                <a:cs typeface="Mada"/>
                <a:sym typeface="Mada"/>
              </a:rPr>
              <a:t>Review response</a:t>
            </a:r>
            <a:endParaRPr b="1">
              <a:solidFill>
                <a:srgbClr val="FFFFFF"/>
              </a:solidFill>
              <a:latin typeface="Mada"/>
              <a:ea typeface="Mada"/>
              <a:cs typeface="Mada"/>
              <a:sym typeface="Mada"/>
            </a:endParaRPr>
          </a:p>
          <a:p>
            <a:pPr indent="0" lvl="0" marL="0" rtl="0" algn="ctr">
              <a:spcBef>
                <a:spcPts val="1000"/>
              </a:spcBef>
              <a:spcAft>
                <a:spcPts val="0"/>
              </a:spcAft>
              <a:buNone/>
            </a:pPr>
            <a:r>
              <a:rPr b="1" lang="ar">
                <a:solidFill>
                  <a:srgbClr val="FFFFFF"/>
                </a:solidFill>
                <a:latin typeface="Mada"/>
                <a:ea typeface="Mada"/>
                <a:cs typeface="Mada"/>
                <a:sym typeface="Mada"/>
              </a:rPr>
              <a:t>Diagnostic testing within 1-3 months</a:t>
            </a:r>
            <a:endParaRPr>
              <a:solidFill>
                <a:srgbClr val="FFFFFF"/>
              </a:solidFill>
              <a:latin typeface="Mada"/>
              <a:ea typeface="Mada"/>
              <a:cs typeface="Mada"/>
              <a:sym typeface="Mada"/>
            </a:endParaRPr>
          </a:p>
        </p:txBody>
      </p:sp>
      <p:sp>
        <p:nvSpPr>
          <p:cNvPr id="285" name="Google Shape;285;p17"/>
          <p:cNvSpPr/>
          <p:nvPr/>
        </p:nvSpPr>
        <p:spPr>
          <a:xfrm>
            <a:off x="3071700" y="4596875"/>
            <a:ext cx="243300" cy="4186500"/>
          </a:xfrm>
          <a:prstGeom prst="downArrow">
            <a:avLst>
              <a:gd fmla="val 15140" name="adj1"/>
              <a:gd fmla="val 60613"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a:off x="6084900" y="1722025"/>
            <a:ext cx="118800" cy="1176300"/>
          </a:xfrm>
          <a:prstGeom prst="downArrow">
            <a:avLst>
              <a:gd fmla="val 15140" name="adj1"/>
              <a:gd fmla="val 60613"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17"/>
          <p:cNvCxnSpPr/>
          <p:nvPr/>
        </p:nvCxnSpPr>
        <p:spPr>
          <a:xfrm>
            <a:off x="3199500" y="1708519"/>
            <a:ext cx="2946900" cy="0"/>
          </a:xfrm>
          <a:prstGeom prst="straightConnector1">
            <a:avLst/>
          </a:prstGeom>
          <a:noFill/>
          <a:ln cap="flat" cmpd="sng" w="19050">
            <a:solidFill>
              <a:schemeClr val="dk2"/>
            </a:solidFill>
            <a:prstDash val="solid"/>
            <a:round/>
            <a:headEnd len="med" w="med" type="none"/>
            <a:tailEnd len="med" w="med" type="none"/>
          </a:ln>
        </p:spPr>
      </p:cxnSp>
      <p:sp>
        <p:nvSpPr>
          <p:cNvPr id="288" name="Google Shape;288;p17"/>
          <p:cNvSpPr/>
          <p:nvPr/>
        </p:nvSpPr>
        <p:spPr>
          <a:xfrm rot="-5400000">
            <a:off x="4123800" y="2176525"/>
            <a:ext cx="160500" cy="1955700"/>
          </a:xfrm>
          <a:prstGeom prst="downArrow">
            <a:avLst>
              <a:gd fmla="val 21152" name="adj1"/>
              <a:gd fmla="val 75563"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17"/>
          <p:cNvGrpSpPr/>
          <p:nvPr/>
        </p:nvGrpSpPr>
        <p:grpSpPr>
          <a:xfrm>
            <a:off x="1368400" y="759000"/>
            <a:ext cx="3718200" cy="2142971"/>
            <a:chOff x="1754052" y="3344690"/>
            <a:chExt cx="3718200" cy="2451351"/>
          </a:xfrm>
        </p:grpSpPr>
        <p:grpSp>
          <p:nvGrpSpPr>
            <p:cNvPr id="290" name="Google Shape;290;p17"/>
            <p:cNvGrpSpPr/>
            <p:nvPr/>
          </p:nvGrpSpPr>
          <p:grpSpPr>
            <a:xfrm>
              <a:off x="1754052" y="3344690"/>
              <a:ext cx="3718200" cy="2451351"/>
              <a:chOff x="1754052" y="3344690"/>
              <a:chExt cx="3718200" cy="2451351"/>
            </a:xfrm>
          </p:grpSpPr>
          <p:sp>
            <p:nvSpPr>
              <p:cNvPr id="291" name="Google Shape;291;p17"/>
              <p:cNvSpPr/>
              <p:nvPr/>
            </p:nvSpPr>
            <p:spPr>
              <a:xfrm>
                <a:off x="1754052" y="3344690"/>
                <a:ext cx="3718200" cy="802200"/>
              </a:xfrm>
              <a:prstGeom prst="roundRect">
                <a:avLst>
                  <a:gd fmla="val 16667" name="adj"/>
                </a:avLst>
              </a:prstGeom>
              <a:solidFill>
                <a:srgbClr val="509E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a:solidFill>
                      <a:srgbClr val="FFFFFF"/>
                    </a:solidFill>
                    <a:latin typeface="Mada"/>
                    <a:ea typeface="Mada"/>
                    <a:cs typeface="Mada"/>
                    <a:sym typeface="Mada"/>
                  </a:rPr>
                  <a:t>Patient with respiratory symptoms </a:t>
                </a:r>
                <a:endParaRPr b="1" sz="1300">
                  <a:solidFill>
                    <a:srgbClr val="FFFFFF"/>
                  </a:solidFill>
                  <a:latin typeface="Mada"/>
                  <a:ea typeface="Mada"/>
                  <a:cs typeface="Mada"/>
                  <a:sym typeface="Mada"/>
                </a:endParaRPr>
              </a:p>
              <a:p>
                <a:pPr indent="0" lvl="0" marL="0" rtl="0" algn="ctr">
                  <a:spcBef>
                    <a:spcPts val="1000"/>
                  </a:spcBef>
                  <a:spcAft>
                    <a:spcPts val="0"/>
                  </a:spcAft>
                  <a:buNone/>
                </a:pPr>
                <a:r>
                  <a:rPr b="1" lang="ar" sz="1300">
                    <a:solidFill>
                      <a:srgbClr val="FFFFFF"/>
                    </a:solidFill>
                    <a:latin typeface="Mada"/>
                    <a:ea typeface="Mada"/>
                    <a:cs typeface="Mada"/>
                    <a:sym typeface="Mada"/>
                  </a:rPr>
                  <a:t>Are the symptoms typical of asthma? </a:t>
                </a:r>
                <a:endParaRPr sz="1300">
                  <a:solidFill>
                    <a:srgbClr val="FFFFFF"/>
                  </a:solidFill>
                  <a:latin typeface="Mada"/>
                  <a:ea typeface="Mada"/>
                  <a:cs typeface="Mada"/>
                  <a:sym typeface="Mada"/>
                </a:endParaRPr>
              </a:p>
            </p:txBody>
          </p:sp>
          <p:sp>
            <p:nvSpPr>
              <p:cNvPr id="292" name="Google Shape;292;p17"/>
              <p:cNvSpPr/>
              <p:nvPr/>
            </p:nvSpPr>
            <p:spPr>
              <a:xfrm>
                <a:off x="1754052" y="4884642"/>
                <a:ext cx="3718200" cy="9114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Detailed history/examination for asthma</a:t>
                </a:r>
                <a:endParaRPr b="1">
                  <a:solidFill>
                    <a:srgbClr val="FFFFFF"/>
                  </a:solidFill>
                  <a:latin typeface="Mada"/>
                  <a:ea typeface="Mada"/>
                  <a:cs typeface="Mada"/>
                  <a:sym typeface="Mada"/>
                </a:endParaRPr>
              </a:p>
              <a:p>
                <a:pPr indent="0" lvl="0" marL="0" rtl="0" algn="ctr">
                  <a:spcBef>
                    <a:spcPts val="1000"/>
                  </a:spcBef>
                  <a:spcAft>
                    <a:spcPts val="0"/>
                  </a:spcAft>
                  <a:buNone/>
                </a:pPr>
                <a:r>
                  <a:rPr b="1" lang="ar">
                    <a:solidFill>
                      <a:srgbClr val="FFFFFF"/>
                    </a:solidFill>
                    <a:latin typeface="Mada"/>
                    <a:ea typeface="Mada"/>
                    <a:cs typeface="Mada"/>
                    <a:sym typeface="Mada"/>
                  </a:rPr>
                  <a:t> History/examination supports asthma diagnosis? </a:t>
                </a:r>
                <a:endParaRPr>
                  <a:solidFill>
                    <a:srgbClr val="FFFFFF"/>
                  </a:solidFill>
                  <a:latin typeface="Mada"/>
                  <a:ea typeface="Mada"/>
                  <a:cs typeface="Mada"/>
                  <a:sym typeface="Mada"/>
                </a:endParaRPr>
              </a:p>
            </p:txBody>
          </p:sp>
        </p:grpSp>
        <p:sp>
          <p:nvSpPr>
            <p:cNvPr id="293" name="Google Shape;293;p17"/>
            <p:cNvSpPr/>
            <p:nvPr/>
          </p:nvSpPr>
          <p:spPr>
            <a:xfrm>
              <a:off x="3511252" y="4141329"/>
              <a:ext cx="160800" cy="743400"/>
            </a:xfrm>
            <a:prstGeom prst="downArrow">
              <a:avLst>
                <a:gd fmla="val 15140" name="adj1"/>
                <a:gd fmla="val 60613"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17"/>
          <p:cNvSpPr/>
          <p:nvPr/>
        </p:nvSpPr>
        <p:spPr>
          <a:xfrm>
            <a:off x="6096248" y="4485925"/>
            <a:ext cx="243300" cy="4316100"/>
          </a:xfrm>
          <a:prstGeom prst="downArrow">
            <a:avLst>
              <a:gd fmla="val 15140" name="adj1"/>
              <a:gd fmla="val 85174"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p:nvPr/>
        </p:nvSpPr>
        <p:spPr>
          <a:xfrm rot="-5400000">
            <a:off x="3458250" y="6371073"/>
            <a:ext cx="89700" cy="553800"/>
          </a:xfrm>
          <a:prstGeom prst="downArrow">
            <a:avLst>
              <a:gd fmla="val 41440" name="adj1"/>
              <a:gd fmla="val 136446"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7"/>
          <p:cNvSpPr/>
          <p:nvPr/>
        </p:nvSpPr>
        <p:spPr>
          <a:xfrm rot="5400000">
            <a:off x="3458250" y="6577159"/>
            <a:ext cx="89700" cy="553800"/>
          </a:xfrm>
          <a:prstGeom prst="downArrow">
            <a:avLst>
              <a:gd fmla="val 41440" name="adj1"/>
              <a:gd fmla="val 136446"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txBox="1"/>
          <p:nvPr/>
        </p:nvSpPr>
        <p:spPr>
          <a:xfrm>
            <a:off x="3276300" y="6793666"/>
            <a:ext cx="453600" cy="45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highlight>
                  <a:srgbClr val="FFFFFF"/>
                </a:highlight>
                <a:latin typeface="Mada"/>
                <a:ea typeface="Mada"/>
                <a:cs typeface="Mada"/>
                <a:sym typeface="Mada"/>
              </a:rPr>
              <a:t>Yes</a:t>
            </a:r>
            <a:endParaRPr sz="1200">
              <a:highlight>
                <a:srgbClr val="FFFFFF"/>
              </a:highlight>
              <a:latin typeface="Mada"/>
              <a:ea typeface="Mada"/>
              <a:cs typeface="Mada"/>
              <a:sym typeface="Mada"/>
            </a:endParaRPr>
          </a:p>
        </p:txBody>
      </p:sp>
      <p:sp>
        <p:nvSpPr>
          <p:cNvPr id="298" name="Google Shape;298;p17"/>
          <p:cNvSpPr txBox="1"/>
          <p:nvPr/>
        </p:nvSpPr>
        <p:spPr>
          <a:xfrm flipH="1">
            <a:off x="2941500" y="7397050"/>
            <a:ext cx="503700" cy="455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200">
                <a:highlight>
                  <a:srgbClr val="FFFFFF"/>
                </a:highlight>
                <a:latin typeface="Mada"/>
                <a:ea typeface="Mada"/>
                <a:cs typeface="Mada"/>
                <a:sym typeface="Mada"/>
              </a:rPr>
              <a:t>Yes</a:t>
            </a:r>
            <a:endParaRPr sz="1200">
              <a:highlight>
                <a:srgbClr val="FFFFFF"/>
              </a:highlight>
              <a:latin typeface="Mada"/>
              <a:ea typeface="Mada"/>
              <a:cs typeface="Mada"/>
              <a:sym typeface="Mada"/>
            </a:endParaRPr>
          </a:p>
        </p:txBody>
      </p:sp>
      <p:sp>
        <p:nvSpPr>
          <p:cNvPr id="299" name="Google Shape;299;p17"/>
          <p:cNvSpPr/>
          <p:nvPr/>
        </p:nvSpPr>
        <p:spPr>
          <a:xfrm>
            <a:off x="4694237" y="7092050"/>
            <a:ext cx="49800" cy="280200"/>
          </a:xfrm>
          <a:prstGeom prst="downArrow">
            <a:avLst>
              <a:gd fmla="val 38535" name="adj1"/>
              <a:gd fmla="val 134634"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
          <p:cNvSpPr/>
          <p:nvPr/>
        </p:nvSpPr>
        <p:spPr>
          <a:xfrm rot="5400000">
            <a:off x="5895695" y="6418796"/>
            <a:ext cx="78900" cy="458400"/>
          </a:xfrm>
          <a:prstGeom prst="downArrow">
            <a:avLst>
              <a:gd fmla="val 38535" name="adj1"/>
              <a:gd fmla="val 92866" name="adj2"/>
            </a:avLst>
          </a:prstGeom>
          <a:solidFill>
            <a:srgbClr val="6666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7"/>
          <p:cNvSpPr txBox="1"/>
          <p:nvPr/>
        </p:nvSpPr>
        <p:spPr>
          <a:xfrm>
            <a:off x="6021450" y="7560253"/>
            <a:ext cx="453600" cy="45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highlight>
                  <a:srgbClr val="FFFFFF"/>
                </a:highlight>
                <a:latin typeface="Mada"/>
                <a:ea typeface="Mada"/>
                <a:cs typeface="Mada"/>
                <a:sym typeface="Mada"/>
              </a:rPr>
              <a:t>Yes</a:t>
            </a:r>
            <a:endParaRPr sz="1200">
              <a:highlight>
                <a:srgbClr val="FFFFFF"/>
              </a:highlight>
              <a:latin typeface="Mada"/>
              <a:ea typeface="Mada"/>
              <a:cs typeface="Mada"/>
              <a:sym typeface="Mada"/>
            </a:endParaRPr>
          </a:p>
        </p:txBody>
      </p:sp>
      <p:sp>
        <p:nvSpPr>
          <p:cNvPr id="302" name="Google Shape;302;p17"/>
          <p:cNvSpPr txBox="1"/>
          <p:nvPr/>
        </p:nvSpPr>
        <p:spPr>
          <a:xfrm>
            <a:off x="3276300" y="6262366"/>
            <a:ext cx="453600" cy="45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highlight>
                  <a:srgbClr val="FFFFFF"/>
                </a:highlight>
                <a:latin typeface="Mada"/>
                <a:ea typeface="Mada"/>
                <a:cs typeface="Mada"/>
                <a:sym typeface="Mada"/>
              </a:rPr>
              <a:t>No</a:t>
            </a:r>
            <a:endParaRPr sz="1200">
              <a:highlight>
                <a:srgbClr val="FFFFFF"/>
              </a:highlight>
              <a:latin typeface="Mada"/>
              <a:ea typeface="Mada"/>
              <a:cs typeface="Mada"/>
              <a:sym typeface="Mada"/>
            </a:endParaRPr>
          </a:p>
        </p:txBody>
      </p:sp>
      <p:sp>
        <p:nvSpPr>
          <p:cNvPr id="303" name="Google Shape;303;p17"/>
          <p:cNvSpPr txBox="1"/>
          <p:nvPr/>
        </p:nvSpPr>
        <p:spPr>
          <a:xfrm>
            <a:off x="5784550" y="6493372"/>
            <a:ext cx="453600" cy="28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highlight>
                  <a:srgbClr val="FFFFFF"/>
                </a:highlight>
                <a:latin typeface="Mada"/>
                <a:ea typeface="Mada"/>
                <a:cs typeface="Mada"/>
                <a:sym typeface="Mada"/>
              </a:rPr>
              <a:t>No</a:t>
            </a:r>
            <a:endParaRPr sz="1200">
              <a:highlight>
                <a:srgbClr val="FFFFFF"/>
              </a:highlight>
              <a:latin typeface="Mada"/>
              <a:ea typeface="Mada"/>
              <a:cs typeface="Mada"/>
              <a:sym typeface="Mada"/>
            </a:endParaRPr>
          </a:p>
        </p:txBody>
      </p:sp>
      <p:sp>
        <p:nvSpPr>
          <p:cNvPr id="304" name="Google Shape;304;p17"/>
          <p:cNvSpPr txBox="1"/>
          <p:nvPr/>
        </p:nvSpPr>
        <p:spPr>
          <a:xfrm>
            <a:off x="4680600" y="7004591"/>
            <a:ext cx="453600" cy="45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highlight>
                  <a:srgbClr val="FFFFFF"/>
                </a:highlight>
                <a:latin typeface="Mada"/>
                <a:ea typeface="Mada"/>
                <a:cs typeface="Mada"/>
                <a:sym typeface="Mada"/>
              </a:rPr>
              <a:t>No</a:t>
            </a:r>
            <a:endParaRPr sz="1200">
              <a:highlight>
                <a:srgbClr val="FFFFFF"/>
              </a:highlight>
              <a:latin typeface="Mada"/>
              <a:ea typeface="Mada"/>
              <a:cs typeface="Mada"/>
              <a:sym typeface="Mada"/>
            </a:endParaRPr>
          </a:p>
        </p:txBody>
      </p:sp>
      <p:sp>
        <p:nvSpPr>
          <p:cNvPr id="305" name="Google Shape;305;p17"/>
          <p:cNvSpPr txBox="1"/>
          <p:nvPr/>
        </p:nvSpPr>
        <p:spPr>
          <a:xfrm flipH="1" rot="-2274">
            <a:off x="3512550" y="3054177"/>
            <a:ext cx="453600" cy="200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ar" sz="1200">
                <a:highlight>
                  <a:srgbClr val="FFFFFF"/>
                </a:highlight>
                <a:latin typeface="Mada"/>
                <a:ea typeface="Mada"/>
                <a:cs typeface="Mada"/>
                <a:sym typeface="Mada"/>
              </a:rPr>
              <a:t>No</a:t>
            </a:r>
            <a:endParaRPr sz="1200">
              <a:highlight>
                <a:srgbClr val="FFFFFF"/>
              </a:highlight>
              <a:latin typeface="Mada"/>
              <a:ea typeface="Mada"/>
              <a:cs typeface="Mada"/>
              <a:sym typeface="Mada"/>
            </a:endParaRPr>
          </a:p>
        </p:txBody>
      </p:sp>
      <p:sp>
        <p:nvSpPr>
          <p:cNvPr id="306" name="Google Shape;306;p17"/>
          <p:cNvSpPr txBox="1"/>
          <p:nvPr/>
        </p:nvSpPr>
        <p:spPr>
          <a:xfrm>
            <a:off x="4007400" y="1584925"/>
            <a:ext cx="393300" cy="24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1200">
                <a:highlight>
                  <a:srgbClr val="FFFFFF"/>
                </a:highlight>
                <a:latin typeface="Mada"/>
                <a:ea typeface="Mada"/>
                <a:cs typeface="Mada"/>
                <a:sym typeface="Mada"/>
              </a:rPr>
              <a:t>No</a:t>
            </a:r>
            <a:endParaRPr b="1" sz="1200">
              <a:highlight>
                <a:srgbClr val="FFFFFF"/>
              </a:highlight>
              <a:latin typeface="Mada"/>
              <a:ea typeface="Mada"/>
              <a:cs typeface="Mada"/>
              <a:sym typeface="Mada"/>
            </a:endParaRPr>
          </a:p>
        </p:txBody>
      </p:sp>
      <p:cxnSp>
        <p:nvCxnSpPr>
          <p:cNvPr id="307" name="Google Shape;307;p17"/>
          <p:cNvCxnSpPr/>
          <p:nvPr/>
        </p:nvCxnSpPr>
        <p:spPr>
          <a:xfrm flipH="1">
            <a:off x="582900" y="3171625"/>
            <a:ext cx="2564400" cy="4500"/>
          </a:xfrm>
          <a:prstGeom prst="straightConnector1">
            <a:avLst/>
          </a:prstGeom>
          <a:noFill/>
          <a:ln cap="flat" cmpd="sng" w="28575">
            <a:solidFill>
              <a:schemeClr val="dk2"/>
            </a:solidFill>
            <a:prstDash val="dash"/>
            <a:round/>
            <a:headEnd len="med" w="med" type="none"/>
            <a:tailEnd len="med" w="med" type="none"/>
          </a:ln>
        </p:spPr>
      </p:cxnSp>
      <p:sp>
        <p:nvSpPr>
          <p:cNvPr id="308" name="Google Shape;308;p17"/>
          <p:cNvSpPr txBox="1"/>
          <p:nvPr/>
        </p:nvSpPr>
        <p:spPr>
          <a:xfrm>
            <a:off x="2979150" y="3234625"/>
            <a:ext cx="453600" cy="26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200">
                <a:highlight>
                  <a:srgbClr val="FFFFFF"/>
                </a:highlight>
                <a:latin typeface="Mada"/>
                <a:ea typeface="Mada"/>
                <a:cs typeface="Mada"/>
                <a:sym typeface="Mada"/>
              </a:rPr>
              <a:t>Yes</a:t>
            </a:r>
            <a:endParaRPr sz="1200">
              <a:highlight>
                <a:srgbClr val="FFFFFF"/>
              </a:highlight>
              <a:latin typeface="Mada"/>
              <a:ea typeface="Mada"/>
              <a:cs typeface="Mada"/>
              <a:sym typeface="Mada"/>
            </a:endParaRPr>
          </a:p>
        </p:txBody>
      </p:sp>
      <p:sp>
        <p:nvSpPr>
          <p:cNvPr id="309" name="Google Shape;309;p17"/>
          <p:cNvSpPr txBox="1"/>
          <p:nvPr/>
        </p:nvSpPr>
        <p:spPr>
          <a:xfrm>
            <a:off x="2976750" y="1701200"/>
            <a:ext cx="458400" cy="26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ar" sz="1200">
                <a:highlight>
                  <a:srgbClr val="FFFFFF"/>
                </a:highlight>
                <a:latin typeface="Mada"/>
                <a:ea typeface="Mada"/>
                <a:cs typeface="Mada"/>
                <a:sym typeface="Mada"/>
              </a:rPr>
              <a:t>Yes</a:t>
            </a:r>
            <a:endParaRPr sz="1200">
              <a:highlight>
                <a:srgbClr val="FFFFFF"/>
              </a:highlight>
              <a:latin typeface="Mada"/>
              <a:ea typeface="Mada"/>
              <a:cs typeface="Mada"/>
              <a:sym typeface="Mada"/>
            </a:endParaRPr>
          </a:p>
        </p:txBody>
      </p:sp>
      <p:sp>
        <p:nvSpPr>
          <p:cNvPr id="310" name="Google Shape;310;p17"/>
          <p:cNvSpPr txBox="1"/>
          <p:nvPr/>
        </p:nvSpPr>
        <p:spPr>
          <a:xfrm>
            <a:off x="762400" y="3074125"/>
            <a:ext cx="1924200" cy="39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000"/>
              </a:spcAft>
              <a:buNone/>
            </a:pPr>
            <a:r>
              <a:rPr b="1" lang="ar" sz="1200">
                <a:highlight>
                  <a:srgbClr val="FFFFFF"/>
                </a:highlight>
                <a:latin typeface="Mada"/>
                <a:ea typeface="Mada"/>
                <a:cs typeface="Mada"/>
                <a:sym typeface="Mada"/>
              </a:rPr>
              <a:t>Clinical urgency, and other diagnoses unlikely</a:t>
            </a:r>
            <a:endParaRPr sz="1200">
              <a:highlight>
                <a:srgbClr val="FFFFFF"/>
              </a:highlight>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874CD"/>
      </a:accent1>
      <a:accent2>
        <a:srgbClr val="509EEA"/>
      </a:accent2>
      <a:accent3>
        <a:srgbClr val="9CC8F3"/>
      </a:accent3>
      <a:accent4>
        <a:srgbClr val="E8F2FC"/>
      </a:accent4>
      <a:accent5>
        <a:srgbClr val="1C4588"/>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