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9" r:id="rId5"/>
    <p:sldMasterId id="2147483670" r:id="rId6"/>
    <p:sldMasterId id="214748367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Lst>
  <p:sldSz cy="10692000" cx="7560000"/>
  <p:notesSz cx="6858000" cy="9144000"/>
  <p:embeddedFontLst>
    <p:embeddedFont>
      <p:font typeface="Cabin"/>
      <p:regular r:id="rId22"/>
      <p:bold r:id="rId23"/>
      <p:italic r:id="rId24"/>
      <p:boldItalic r:id="rId25"/>
    </p:embeddedFont>
    <p:embeddedFont>
      <p:font typeface="Mada"/>
      <p:regular r:id="rId26"/>
      <p:bold r:id="rId27"/>
    </p:embeddedFont>
    <p:embeddedFont>
      <p:font typeface="Mada Black"/>
      <p:bold r:id="rId28"/>
    </p:embeddedFont>
    <p:embeddedFont>
      <p:font typeface="Righteous"/>
      <p:regular r:id="rId29"/>
    </p:embeddedFont>
    <p:embeddedFont>
      <p:font typeface="Pacifico"/>
      <p:regular r:id="rId30"/>
    </p:embeddedFont>
    <p:embeddedFont>
      <p:font typeface="Exo Thin"/>
      <p:bold r:id="rId31"/>
      <p:boldItalic r:id="rId32"/>
    </p:embeddedFont>
    <p:embeddedFont>
      <p:font typeface="Ex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73DE363-2D16-43EF-A166-61DA4931F665}">
  <a:tblStyle styleId="{C73DE363-2D16-43EF-A166-61DA4931F66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font" Target="fonts/Cabin-regular.fntdata"/><Relationship Id="rId21" Type="http://schemas.openxmlformats.org/officeDocument/2006/relationships/slide" Target="slides/slide13.xml"/><Relationship Id="rId24" Type="http://schemas.openxmlformats.org/officeDocument/2006/relationships/font" Target="fonts/Cabin-italic.fntdata"/><Relationship Id="rId23" Type="http://schemas.openxmlformats.org/officeDocument/2006/relationships/font" Target="fonts/Cabin-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font" Target="fonts/Mada-regular.fntdata"/><Relationship Id="rId25" Type="http://schemas.openxmlformats.org/officeDocument/2006/relationships/font" Target="fonts/Cabin-boldItalic.fntdata"/><Relationship Id="rId28" Type="http://schemas.openxmlformats.org/officeDocument/2006/relationships/font" Target="fonts/MadaBlack-bold.fntdata"/><Relationship Id="rId27" Type="http://schemas.openxmlformats.org/officeDocument/2006/relationships/font" Target="fonts/Mada-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Righteous-regular.fntdata"/><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font" Target="fonts/ExoThin-bold.fntdata"/><Relationship Id="rId30" Type="http://schemas.openxmlformats.org/officeDocument/2006/relationships/font" Target="fonts/Pacifico-regular.fntdata"/><Relationship Id="rId11" Type="http://schemas.openxmlformats.org/officeDocument/2006/relationships/slide" Target="slides/slide3.xml"/><Relationship Id="rId33" Type="http://schemas.openxmlformats.org/officeDocument/2006/relationships/font" Target="fonts/Exo-regular.fntdata"/><Relationship Id="rId10" Type="http://schemas.openxmlformats.org/officeDocument/2006/relationships/slide" Target="slides/slide2.xml"/><Relationship Id="rId32" Type="http://schemas.openxmlformats.org/officeDocument/2006/relationships/font" Target="fonts/ExoThin-boldItalic.fntdata"/><Relationship Id="rId13" Type="http://schemas.openxmlformats.org/officeDocument/2006/relationships/slide" Target="slides/slide5.xml"/><Relationship Id="rId35" Type="http://schemas.openxmlformats.org/officeDocument/2006/relationships/font" Target="fonts/Exo-italic.fntdata"/><Relationship Id="rId12" Type="http://schemas.openxmlformats.org/officeDocument/2006/relationships/slide" Target="slides/slide4.xml"/><Relationship Id="rId34" Type="http://schemas.openxmlformats.org/officeDocument/2006/relationships/font" Target="fonts/Exo-bold.fntdata"/><Relationship Id="rId15" Type="http://schemas.openxmlformats.org/officeDocument/2006/relationships/slide" Target="slides/slide7.xml"/><Relationship Id="rId14" Type="http://schemas.openxmlformats.org/officeDocument/2006/relationships/slide" Target="slides/slide6.xml"/><Relationship Id="rId36" Type="http://schemas.openxmlformats.org/officeDocument/2006/relationships/font" Target="fonts/Exo-bold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a91e5d93322fedd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a91e5d93322fed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6f0617073e350776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6f0617073e35077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eec6bbc59d0dd94_3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eec6bbc59d0dd9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456b32c12af7cbdb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456b32c12af7cbd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77c0e0ffe1d6d7d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77c0e0ffe1d6d7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9278164cf8_1_10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9278164cf8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7a63694b3e0aba0f_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7a63694b3e0aba0f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7f955933480b07a8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7f955933480b07a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eef398542fc3c92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eef398542fc3c9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98eb571f1f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98eb571f1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eef398542fc3c92_1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3eef398542fc3c9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9eabbd014b41f46_1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9eabbd014b41f46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52e9476f219ae1eb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52e9476f219ae1e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9" name="Shape 59"/>
        <p:cNvGrpSpPr/>
        <p:nvPr/>
      </p:nvGrpSpPr>
      <p:grpSpPr>
        <a:xfrm>
          <a:off x="0" y="0"/>
          <a:ext cx="0" cy="0"/>
          <a:chOff x="0" y="0"/>
          <a:chExt cx="0" cy="0"/>
        </a:xfrm>
      </p:grpSpPr>
      <p:sp>
        <p:nvSpPr>
          <p:cNvPr id="60" name="Google Shape;60;p12"/>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61" name="Google Shape;61;p12"/>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62" name="Google Shape;62;p12"/>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3" name="Shape 63"/>
        <p:cNvGrpSpPr/>
        <p:nvPr/>
      </p:nvGrpSpPr>
      <p:grpSpPr>
        <a:xfrm>
          <a:off x="0" y="0"/>
          <a:ext cx="0" cy="0"/>
          <a:chOff x="0" y="0"/>
          <a:chExt cx="0" cy="0"/>
        </a:xfrm>
      </p:grpSpPr>
      <p:sp>
        <p:nvSpPr>
          <p:cNvPr id="64" name="Google Shape;64;p13"/>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65" name="Google Shape;65;p13"/>
          <p:cNvSpPr txBox="1"/>
          <p:nvPr>
            <p:ph idx="12" type="sldNum"/>
          </p:nvPr>
        </p:nvSpPr>
        <p:spPr>
          <a:xfrm>
            <a:off x="7106400" y="2"/>
            <a:ext cx="453600" cy="562200"/>
          </a:xfrm>
          <a:prstGeom prst="rect">
            <a:avLst/>
          </a:prstGeom>
          <a:solidFill>
            <a:srgbClr val="509EEA"/>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6" name="Shape 66"/>
        <p:cNvGrpSpPr/>
        <p:nvPr/>
      </p:nvGrpSpPr>
      <p:grpSpPr>
        <a:xfrm>
          <a:off x="0" y="0"/>
          <a:ext cx="0" cy="0"/>
          <a:chOff x="0" y="0"/>
          <a:chExt cx="0" cy="0"/>
        </a:xfrm>
      </p:grpSpPr>
      <p:sp>
        <p:nvSpPr>
          <p:cNvPr id="67" name="Google Shape;67;p14"/>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68" name="Google Shape;68;p14"/>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69" name="Google Shape;69;p14"/>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70" name="Google Shape;70;p14"/>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1" name="Shape 71"/>
        <p:cNvGrpSpPr/>
        <p:nvPr/>
      </p:nvGrpSpPr>
      <p:grpSpPr>
        <a:xfrm>
          <a:off x="0" y="0"/>
          <a:ext cx="0" cy="0"/>
          <a:chOff x="0" y="0"/>
          <a:chExt cx="0" cy="0"/>
        </a:xfrm>
      </p:grpSpPr>
      <p:cxnSp>
        <p:nvCxnSpPr>
          <p:cNvPr id="72" name="Google Shape;72;p15"/>
          <p:cNvCxnSpPr/>
          <p:nvPr/>
        </p:nvCxnSpPr>
        <p:spPr>
          <a:xfrm flipH="1" rot="10800000">
            <a:off x="1355300" y="588250"/>
            <a:ext cx="4827000" cy="12000"/>
          </a:xfrm>
          <a:prstGeom prst="straightConnector1">
            <a:avLst/>
          </a:prstGeom>
          <a:noFill/>
          <a:ln cap="flat" cmpd="sng" w="38100">
            <a:solidFill>
              <a:srgbClr val="1874CD"/>
            </a:solidFill>
            <a:prstDash val="solid"/>
            <a:round/>
            <a:headEnd len="med" w="med" type="diamond"/>
            <a:tailEnd len="med" w="med" type="diamond"/>
          </a:ln>
        </p:spPr>
      </p:cxnSp>
      <p:sp>
        <p:nvSpPr>
          <p:cNvPr id="73" name="Google Shape;73;p1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16"/>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76" name="Google Shape;76;p16"/>
          <p:cNvSpPr/>
          <p:nvPr/>
        </p:nvSpPr>
        <p:spPr>
          <a:xfrm>
            <a:off x="-91200" y="-91200"/>
            <a:ext cx="7751100" cy="10896900"/>
          </a:xfrm>
          <a:prstGeom prst="rect">
            <a:avLst/>
          </a:prstGeom>
          <a:solidFill>
            <a:srgbClr val="9CC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1" name="Shape 81"/>
        <p:cNvGrpSpPr/>
        <p:nvPr/>
      </p:nvGrpSpPr>
      <p:grpSpPr>
        <a:xfrm>
          <a:off x="0" y="0"/>
          <a:ext cx="0" cy="0"/>
          <a:chOff x="0" y="0"/>
          <a:chExt cx="0" cy="0"/>
        </a:xfrm>
      </p:grpSpPr>
      <p:sp>
        <p:nvSpPr>
          <p:cNvPr id="82" name="Google Shape;82;p18"/>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83" name="Google Shape;83;p18"/>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84" name="Google Shape;84;p18"/>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8"/>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6" name="Shape 86"/>
        <p:cNvGrpSpPr/>
        <p:nvPr/>
      </p:nvGrpSpPr>
      <p:grpSpPr>
        <a:xfrm>
          <a:off x="0" y="0"/>
          <a:ext cx="0" cy="0"/>
          <a:chOff x="0" y="0"/>
          <a:chExt cx="0" cy="0"/>
        </a:xfrm>
      </p:grpSpPr>
      <p:sp>
        <p:nvSpPr>
          <p:cNvPr id="87" name="Google Shape;87;p19"/>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88" name="Google Shape;88;p19"/>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Exo"/>
                <a:ea typeface="Exo"/>
                <a:cs typeface="Exo"/>
                <a:sym typeface="Exo"/>
              </a:defRPr>
            </a:lvl1pPr>
            <a:lvl2pPr lvl="1" rtl="0" algn="ctr">
              <a:buNone/>
              <a:defRPr b="1" sz="1700">
                <a:solidFill>
                  <a:schemeClr val="lt1"/>
                </a:solidFill>
                <a:latin typeface="Exo"/>
                <a:ea typeface="Exo"/>
                <a:cs typeface="Exo"/>
                <a:sym typeface="Exo"/>
              </a:defRPr>
            </a:lvl2pPr>
            <a:lvl3pPr lvl="2" rtl="0" algn="ctr">
              <a:buNone/>
              <a:defRPr b="1" sz="1700">
                <a:solidFill>
                  <a:schemeClr val="lt1"/>
                </a:solidFill>
                <a:latin typeface="Exo"/>
                <a:ea typeface="Exo"/>
                <a:cs typeface="Exo"/>
                <a:sym typeface="Exo"/>
              </a:defRPr>
            </a:lvl3pPr>
            <a:lvl4pPr lvl="3" rtl="0" algn="ctr">
              <a:buNone/>
              <a:defRPr b="1" sz="1700">
                <a:solidFill>
                  <a:schemeClr val="lt1"/>
                </a:solidFill>
                <a:latin typeface="Exo"/>
                <a:ea typeface="Exo"/>
                <a:cs typeface="Exo"/>
                <a:sym typeface="Exo"/>
              </a:defRPr>
            </a:lvl4pPr>
            <a:lvl5pPr lvl="4" rtl="0" algn="ctr">
              <a:buNone/>
              <a:defRPr b="1" sz="1700">
                <a:solidFill>
                  <a:schemeClr val="lt1"/>
                </a:solidFill>
                <a:latin typeface="Exo"/>
                <a:ea typeface="Exo"/>
                <a:cs typeface="Exo"/>
                <a:sym typeface="Exo"/>
              </a:defRPr>
            </a:lvl5pPr>
            <a:lvl6pPr lvl="5" rtl="0" algn="ctr">
              <a:buNone/>
              <a:defRPr b="1" sz="1700">
                <a:solidFill>
                  <a:schemeClr val="lt1"/>
                </a:solidFill>
                <a:latin typeface="Exo"/>
                <a:ea typeface="Exo"/>
                <a:cs typeface="Exo"/>
                <a:sym typeface="Exo"/>
              </a:defRPr>
            </a:lvl6pPr>
            <a:lvl7pPr lvl="6" rtl="0" algn="ctr">
              <a:buNone/>
              <a:defRPr b="1" sz="1700">
                <a:solidFill>
                  <a:schemeClr val="lt1"/>
                </a:solidFill>
                <a:latin typeface="Exo"/>
                <a:ea typeface="Exo"/>
                <a:cs typeface="Exo"/>
                <a:sym typeface="Exo"/>
              </a:defRPr>
            </a:lvl7pPr>
            <a:lvl8pPr lvl="7" rtl="0" algn="ctr">
              <a:buNone/>
              <a:defRPr b="1" sz="1700">
                <a:solidFill>
                  <a:schemeClr val="lt1"/>
                </a:solidFill>
                <a:latin typeface="Exo"/>
                <a:ea typeface="Exo"/>
                <a:cs typeface="Exo"/>
                <a:sym typeface="Exo"/>
              </a:defRPr>
            </a:lvl8pPr>
            <a:lvl9pPr lvl="8" rtl="0"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cxnSp>
        <p:nvCxnSpPr>
          <p:cNvPr id="89" name="Google Shape;89;p19"/>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90" name="Google Shape;90;p19"/>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1" name="Shape 91"/>
        <p:cNvGrpSpPr/>
        <p:nvPr/>
      </p:nvGrpSpPr>
      <p:grpSpPr>
        <a:xfrm>
          <a:off x="0" y="0"/>
          <a:ext cx="0" cy="0"/>
          <a:chOff x="0" y="0"/>
          <a:chExt cx="0" cy="0"/>
        </a:xfrm>
      </p:grpSpPr>
      <p:sp>
        <p:nvSpPr>
          <p:cNvPr id="92" name="Google Shape;92;p20"/>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93" name="Google Shape;93;p20"/>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94" name="Google Shape;94;p20"/>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5" name="Shape 95"/>
        <p:cNvGrpSpPr/>
        <p:nvPr/>
      </p:nvGrpSpPr>
      <p:grpSpPr>
        <a:xfrm>
          <a:off x="0" y="0"/>
          <a:ext cx="0" cy="0"/>
          <a:chOff x="0" y="0"/>
          <a:chExt cx="0" cy="0"/>
        </a:xfrm>
      </p:grpSpPr>
      <p:sp>
        <p:nvSpPr>
          <p:cNvPr id="96" name="Google Shape;96;p21"/>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97" name="Google Shape;97;p21"/>
          <p:cNvSpPr txBox="1"/>
          <p:nvPr>
            <p:ph idx="12" type="sldNum"/>
          </p:nvPr>
        </p:nvSpPr>
        <p:spPr>
          <a:xfrm>
            <a:off x="7106400" y="2"/>
            <a:ext cx="453600" cy="562200"/>
          </a:xfrm>
          <a:prstGeom prst="rect">
            <a:avLst/>
          </a:prstGeom>
          <a:solidFill>
            <a:srgbClr val="509EEA"/>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8" name="Shape 98"/>
        <p:cNvGrpSpPr/>
        <p:nvPr/>
      </p:nvGrpSpPr>
      <p:grpSpPr>
        <a:xfrm>
          <a:off x="0" y="0"/>
          <a:ext cx="0" cy="0"/>
          <a:chOff x="0" y="0"/>
          <a:chExt cx="0" cy="0"/>
        </a:xfrm>
      </p:grpSpPr>
      <p:sp>
        <p:nvSpPr>
          <p:cNvPr id="99" name="Google Shape;99;p22"/>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cxnSp>
        <p:nvCxnSpPr>
          <p:cNvPr id="100" name="Google Shape;100;p22"/>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101" name="Google Shape;101;p22"/>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
        <p:nvSpPr>
          <p:cNvPr id="102" name="Google Shape;102;p22"/>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16" name="Google Shape;16;p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a:buNone/>
              <a:defRPr b="1" sz="1400">
                <a:solidFill>
                  <a:schemeClr val="lt1"/>
                </a:solidFill>
                <a:latin typeface="Exo"/>
                <a:ea typeface="Exo"/>
                <a:cs typeface="Exo"/>
                <a:sym typeface="Exo"/>
              </a:defRPr>
            </a:lvl1pPr>
            <a:lvl2pPr lvl="1">
              <a:buNone/>
              <a:defRPr b="1" sz="1400">
                <a:solidFill>
                  <a:schemeClr val="lt1"/>
                </a:solidFill>
                <a:latin typeface="Exo"/>
                <a:ea typeface="Exo"/>
                <a:cs typeface="Exo"/>
                <a:sym typeface="Exo"/>
              </a:defRPr>
            </a:lvl2pPr>
            <a:lvl3pPr lvl="2">
              <a:buNone/>
              <a:defRPr b="1" sz="1400">
                <a:solidFill>
                  <a:schemeClr val="lt1"/>
                </a:solidFill>
                <a:latin typeface="Exo"/>
                <a:ea typeface="Exo"/>
                <a:cs typeface="Exo"/>
                <a:sym typeface="Exo"/>
              </a:defRPr>
            </a:lvl3pPr>
            <a:lvl4pPr lvl="3">
              <a:buNone/>
              <a:defRPr b="1" sz="1400">
                <a:solidFill>
                  <a:schemeClr val="lt1"/>
                </a:solidFill>
                <a:latin typeface="Exo"/>
                <a:ea typeface="Exo"/>
                <a:cs typeface="Exo"/>
                <a:sym typeface="Exo"/>
              </a:defRPr>
            </a:lvl4pPr>
            <a:lvl5pPr lvl="4">
              <a:buNone/>
              <a:defRPr b="1" sz="1400">
                <a:solidFill>
                  <a:schemeClr val="lt1"/>
                </a:solidFill>
                <a:latin typeface="Exo"/>
                <a:ea typeface="Exo"/>
                <a:cs typeface="Exo"/>
                <a:sym typeface="Exo"/>
              </a:defRPr>
            </a:lvl5pPr>
            <a:lvl6pPr lvl="5">
              <a:buNone/>
              <a:defRPr b="1" sz="1400">
                <a:solidFill>
                  <a:schemeClr val="lt1"/>
                </a:solidFill>
                <a:latin typeface="Exo"/>
                <a:ea typeface="Exo"/>
                <a:cs typeface="Exo"/>
                <a:sym typeface="Exo"/>
              </a:defRPr>
            </a:lvl6pPr>
            <a:lvl7pPr lvl="6">
              <a:buNone/>
              <a:defRPr b="1" sz="1400">
                <a:solidFill>
                  <a:schemeClr val="lt1"/>
                </a:solidFill>
                <a:latin typeface="Exo"/>
                <a:ea typeface="Exo"/>
                <a:cs typeface="Exo"/>
                <a:sym typeface="Exo"/>
              </a:defRPr>
            </a:lvl7pPr>
            <a:lvl8pPr lvl="7">
              <a:buNone/>
              <a:defRPr b="1" sz="1400">
                <a:solidFill>
                  <a:schemeClr val="lt1"/>
                </a:solidFill>
                <a:latin typeface="Exo"/>
                <a:ea typeface="Exo"/>
                <a:cs typeface="Exo"/>
                <a:sym typeface="Exo"/>
              </a:defRPr>
            </a:lvl8pPr>
            <a:lvl9pPr lvl="8">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cxnSp>
        <p:nvCxnSpPr>
          <p:cNvPr id="17" name="Google Shape;17;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8" name="Google Shape;18;p3"/>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3" name="Shape 103"/>
        <p:cNvGrpSpPr/>
        <p:nvPr/>
      </p:nvGrpSpPr>
      <p:grpSpPr>
        <a:xfrm>
          <a:off x="0" y="0"/>
          <a:ext cx="0" cy="0"/>
          <a:chOff x="0" y="0"/>
          <a:chExt cx="0" cy="0"/>
        </a:xfrm>
      </p:grpSpPr>
      <p:cxnSp>
        <p:nvCxnSpPr>
          <p:cNvPr id="104" name="Google Shape;104;p23"/>
          <p:cNvCxnSpPr/>
          <p:nvPr/>
        </p:nvCxnSpPr>
        <p:spPr>
          <a:xfrm flipH="1" rot="10800000">
            <a:off x="1355300" y="588250"/>
            <a:ext cx="4827000" cy="12000"/>
          </a:xfrm>
          <a:prstGeom prst="straightConnector1">
            <a:avLst/>
          </a:prstGeom>
          <a:noFill/>
          <a:ln cap="flat" cmpd="sng" w="38100">
            <a:solidFill>
              <a:srgbClr val="1874CD"/>
            </a:solidFill>
            <a:prstDash val="solid"/>
            <a:round/>
            <a:headEnd len="med" w="med" type="diamond"/>
            <a:tailEnd len="med" w="med" type="diamond"/>
          </a:ln>
        </p:spPr>
      </p:cxnSp>
      <p:sp>
        <p:nvSpPr>
          <p:cNvPr id="105" name="Google Shape;105;p2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6" name="Shape 106"/>
        <p:cNvGrpSpPr/>
        <p:nvPr/>
      </p:nvGrpSpPr>
      <p:grpSpPr>
        <a:xfrm>
          <a:off x="0" y="0"/>
          <a:ext cx="0" cy="0"/>
          <a:chOff x="0" y="0"/>
          <a:chExt cx="0" cy="0"/>
        </a:xfrm>
      </p:grpSpPr>
      <p:sp>
        <p:nvSpPr>
          <p:cNvPr id="107" name="Google Shape;107;p2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108" name="Google Shape;108;p24"/>
          <p:cNvSpPr/>
          <p:nvPr/>
        </p:nvSpPr>
        <p:spPr>
          <a:xfrm>
            <a:off x="-91200" y="-91200"/>
            <a:ext cx="7751100" cy="10896900"/>
          </a:xfrm>
          <a:prstGeom prst="rect">
            <a:avLst/>
          </a:prstGeom>
          <a:solidFill>
            <a:srgbClr val="9CC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1" name="Google Shape;21;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2" name="Google Shape;22;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5" name="Google Shape;25;p5"/>
          <p:cNvSpPr txBox="1"/>
          <p:nvPr>
            <p:ph idx="12" type="sldNum"/>
          </p:nvPr>
        </p:nvSpPr>
        <p:spPr>
          <a:xfrm>
            <a:off x="7106400" y="2"/>
            <a:ext cx="453600" cy="562200"/>
          </a:xfrm>
          <a:prstGeom prst="rect">
            <a:avLst/>
          </a:prstGeom>
          <a:solidFill>
            <a:srgbClr val="509EEA"/>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6" name="Shape 26"/>
        <p:cNvGrpSpPr/>
        <p:nvPr/>
      </p:nvGrpSpPr>
      <p:grpSpPr>
        <a:xfrm>
          <a:off x="0" y="0"/>
          <a:ext cx="0" cy="0"/>
          <a:chOff x="0" y="0"/>
          <a:chExt cx="0" cy="0"/>
        </a:xfrm>
      </p:grpSpPr>
      <p:sp>
        <p:nvSpPr>
          <p:cNvPr id="27" name="Google Shape;27;p6"/>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cxnSp>
        <p:nvCxnSpPr>
          <p:cNvPr id="28" name="Google Shape;28;p6"/>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29" name="Google Shape;29;p6"/>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
        <p:nvSpPr>
          <p:cNvPr id="30" name="Google Shape;30;p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1" name="Shape 31"/>
        <p:cNvGrpSpPr/>
        <p:nvPr/>
      </p:nvGrpSpPr>
      <p:grpSpPr>
        <a:xfrm>
          <a:off x="0" y="0"/>
          <a:ext cx="0" cy="0"/>
          <a:chOff x="0" y="0"/>
          <a:chExt cx="0" cy="0"/>
        </a:xfrm>
      </p:grpSpPr>
      <p:cxnSp>
        <p:nvCxnSpPr>
          <p:cNvPr id="32" name="Google Shape;32;p7"/>
          <p:cNvCxnSpPr/>
          <p:nvPr/>
        </p:nvCxnSpPr>
        <p:spPr>
          <a:xfrm flipH="1" rot="10800000">
            <a:off x="1355300" y="588250"/>
            <a:ext cx="4827000" cy="12000"/>
          </a:xfrm>
          <a:prstGeom prst="straightConnector1">
            <a:avLst/>
          </a:prstGeom>
          <a:noFill/>
          <a:ln cap="flat" cmpd="sng" w="38100">
            <a:solidFill>
              <a:srgbClr val="1874CD"/>
            </a:solidFill>
            <a:prstDash val="solid"/>
            <a:round/>
            <a:headEnd len="med" w="med" type="diamond"/>
            <a:tailEnd len="med" w="med" type="diamond"/>
          </a:ln>
        </p:spPr>
      </p:cxnSp>
      <p:sp>
        <p:nvSpPr>
          <p:cNvPr id="33" name="Google Shape;33;p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 name="Shape 34"/>
        <p:cNvGrpSpPr/>
        <p:nvPr/>
      </p:nvGrpSpPr>
      <p:grpSpPr>
        <a:xfrm>
          <a:off x="0" y="0"/>
          <a:ext cx="0" cy="0"/>
          <a:chOff x="0" y="0"/>
          <a:chExt cx="0" cy="0"/>
        </a:xfrm>
      </p:grpSpPr>
      <p:sp>
        <p:nvSpPr>
          <p:cNvPr id="35" name="Google Shape;35;p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36" name="Google Shape;36;p8"/>
          <p:cNvSpPr/>
          <p:nvPr/>
        </p:nvSpPr>
        <p:spPr>
          <a:xfrm>
            <a:off x="-91200" y="-91200"/>
            <a:ext cx="7751100" cy="10896900"/>
          </a:xfrm>
          <a:prstGeom prst="rect">
            <a:avLst/>
          </a:prstGeom>
          <a:solidFill>
            <a:srgbClr val="9CC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1" name="Shape 41"/>
        <p:cNvGrpSpPr/>
        <p:nvPr/>
      </p:nvGrpSpPr>
      <p:grpSpPr>
        <a:xfrm>
          <a:off x="0" y="0"/>
          <a:ext cx="0" cy="0"/>
          <a:chOff x="0" y="0"/>
          <a:chExt cx="0" cy="0"/>
        </a:xfrm>
      </p:grpSpPr>
      <p:sp>
        <p:nvSpPr>
          <p:cNvPr id="42" name="Google Shape;42;p10"/>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43" name="Google Shape;43;p10"/>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44" name="Google Shape;44;p10"/>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0"/>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 name="Shape 46"/>
        <p:cNvGrpSpPr/>
        <p:nvPr/>
      </p:nvGrpSpPr>
      <p:grpSpPr>
        <a:xfrm>
          <a:off x="0" y="0"/>
          <a:ext cx="0" cy="0"/>
          <a:chOff x="0" y="0"/>
          <a:chExt cx="0" cy="0"/>
        </a:xfrm>
      </p:grpSpPr>
      <p:sp>
        <p:nvSpPr>
          <p:cNvPr id="47" name="Google Shape;47;p11"/>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48" name="Google Shape;48;p11"/>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cxnSp>
        <p:nvCxnSpPr>
          <p:cNvPr id="49" name="Google Shape;49;p11"/>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50" name="Google Shape;50;p11"/>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51" name="Google Shape;51;p11"/>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52" name="Google Shape;52;p11"/>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53" name="Google Shape;53;p11"/>
          <p:cNvGrpSpPr/>
          <p:nvPr/>
        </p:nvGrpSpPr>
        <p:grpSpPr>
          <a:xfrm>
            <a:off x="205413" y="904850"/>
            <a:ext cx="7149175" cy="8714700"/>
            <a:chOff x="217025" y="916300"/>
            <a:chExt cx="7149175" cy="8714700"/>
          </a:xfrm>
        </p:grpSpPr>
        <p:cxnSp>
          <p:nvCxnSpPr>
            <p:cNvPr id="54" name="Google Shape;54;p11"/>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55" name="Google Shape;55;p11"/>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56" name="Google Shape;56;p11"/>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57" name="Google Shape;57;p11"/>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58" name="Google Shape;58;p11"/>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2000"/>
              </a:spcBef>
              <a:spcAft>
                <a:spcPts val="0"/>
              </a:spcAft>
              <a:buClr>
                <a:schemeClr val="dk2"/>
              </a:buClr>
              <a:buSzPts val="1800"/>
              <a:buChar char="○"/>
              <a:defRPr sz="1800">
                <a:solidFill>
                  <a:schemeClr val="dk2"/>
                </a:solidFill>
              </a:defRPr>
            </a:lvl2pPr>
            <a:lvl3pPr indent="-342900" lvl="2" marL="1371600">
              <a:lnSpc>
                <a:spcPct val="115000"/>
              </a:lnSpc>
              <a:spcBef>
                <a:spcPts val="2000"/>
              </a:spcBef>
              <a:spcAft>
                <a:spcPts val="0"/>
              </a:spcAft>
              <a:buClr>
                <a:schemeClr val="dk2"/>
              </a:buClr>
              <a:buSzPts val="1800"/>
              <a:buChar char="■"/>
              <a:defRPr sz="1800">
                <a:solidFill>
                  <a:schemeClr val="dk2"/>
                </a:solidFill>
              </a:defRPr>
            </a:lvl3pPr>
            <a:lvl4pPr indent="-342900" lvl="3" marL="1828800">
              <a:lnSpc>
                <a:spcPct val="115000"/>
              </a:lnSpc>
              <a:spcBef>
                <a:spcPts val="2000"/>
              </a:spcBef>
              <a:spcAft>
                <a:spcPts val="0"/>
              </a:spcAft>
              <a:buClr>
                <a:schemeClr val="dk2"/>
              </a:buClr>
              <a:buSzPts val="1800"/>
              <a:buChar char="●"/>
              <a:defRPr sz="1800">
                <a:solidFill>
                  <a:schemeClr val="dk2"/>
                </a:solidFill>
              </a:defRPr>
            </a:lvl4pPr>
            <a:lvl5pPr indent="-342900" lvl="4" marL="2286000">
              <a:lnSpc>
                <a:spcPct val="115000"/>
              </a:lnSpc>
              <a:spcBef>
                <a:spcPts val="2000"/>
              </a:spcBef>
              <a:spcAft>
                <a:spcPts val="0"/>
              </a:spcAft>
              <a:buClr>
                <a:schemeClr val="dk2"/>
              </a:buClr>
              <a:buSzPts val="1800"/>
              <a:buChar char="○"/>
              <a:defRPr sz="1800">
                <a:solidFill>
                  <a:schemeClr val="dk2"/>
                </a:solidFill>
              </a:defRPr>
            </a:lvl5pPr>
            <a:lvl6pPr indent="-342900" lvl="5" marL="2743200">
              <a:lnSpc>
                <a:spcPct val="115000"/>
              </a:lnSpc>
              <a:spcBef>
                <a:spcPts val="2000"/>
              </a:spcBef>
              <a:spcAft>
                <a:spcPts val="0"/>
              </a:spcAft>
              <a:buClr>
                <a:schemeClr val="dk2"/>
              </a:buClr>
              <a:buSzPts val="1800"/>
              <a:buChar char="■"/>
              <a:defRPr sz="1800">
                <a:solidFill>
                  <a:schemeClr val="dk2"/>
                </a:solidFill>
              </a:defRPr>
            </a:lvl6pPr>
            <a:lvl7pPr indent="-342900" lvl="6" marL="3200400">
              <a:lnSpc>
                <a:spcPct val="115000"/>
              </a:lnSpc>
              <a:spcBef>
                <a:spcPts val="2000"/>
              </a:spcBef>
              <a:spcAft>
                <a:spcPts val="0"/>
              </a:spcAft>
              <a:buClr>
                <a:schemeClr val="dk2"/>
              </a:buClr>
              <a:buSzPts val="1800"/>
              <a:buChar char="●"/>
              <a:defRPr sz="1800">
                <a:solidFill>
                  <a:schemeClr val="dk2"/>
                </a:solidFill>
              </a:defRPr>
            </a:lvl7pPr>
            <a:lvl8pPr indent="-342900" lvl="7" marL="3657600">
              <a:lnSpc>
                <a:spcPct val="115000"/>
              </a:lnSpc>
              <a:spcBef>
                <a:spcPts val="2000"/>
              </a:spcBef>
              <a:spcAft>
                <a:spcPts val="0"/>
              </a:spcAft>
              <a:buClr>
                <a:schemeClr val="dk2"/>
              </a:buClr>
              <a:buSzPts val="1800"/>
              <a:buChar char="○"/>
              <a:defRPr sz="1800">
                <a:solidFill>
                  <a:schemeClr val="dk2"/>
                </a:solidFill>
              </a:defRPr>
            </a:lvl8pPr>
            <a:lvl9pPr indent="-342900" lvl="8" marL="4114800">
              <a:lnSpc>
                <a:spcPct val="115000"/>
              </a:lnSpc>
              <a:spcBef>
                <a:spcPts val="2000"/>
              </a:spcBef>
              <a:spcAft>
                <a:spcPts val="200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7" name="Shape 37"/>
        <p:cNvGrpSpPr/>
        <p:nvPr/>
      </p:nvGrpSpPr>
      <p:grpSpPr>
        <a:xfrm>
          <a:off x="0" y="0"/>
          <a:ext cx="0" cy="0"/>
          <a:chOff x="0" y="0"/>
          <a:chExt cx="0" cy="0"/>
        </a:xfrm>
      </p:grpSpPr>
      <p:sp>
        <p:nvSpPr>
          <p:cNvPr id="38" name="Google Shape;38;p9"/>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rtl="0">
              <a:spcBef>
                <a:spcPts val="0"/>
              </a:spcBef>
              <a:spcAft>
                <a:spcPts val="0"/>
              </a:spcAft>
              <a:buClr>
                <a:schemeClr val="dk1"/>
              </a:buClr>
              <a:buSzPts val="3300"/>
              <a:buNone/>
              <a:defRPr sz="3300">
                <a:solidFill>
                  <a:schemeClr val="dk1"/>
                </a:solidFill>
              </a:defRPr>
            </a:lvl1pPr>
            <a:lvl2pPr lvl="1" rtl="0">
              <a:spcBef>
                <a:spcPts val="0"/>
              </a:spcBef>
              <a:spcAft>
                <a:spcPts val="0"/>
              </a:spcAft>
              <a:buClr>
                <a:schemeClr val="dk1"/>
              </a:buClr>
              <a:buSzPts val="3300"/>
              <a:buNone/>
              <a:defRPr sz="3300">
                <a:solidFill>
                  <a:schemeClr val="dk1"/>
                </a:solidFill>
              </a:defRPr>
            </a:lvl2pPr>
            <a:lvl3pPr lvl="2" rtl="0">
              <a:spcBef>
                <a:spcPts val="0"/>
              </a:spcBef>
              <a:spcAft>
                <a:spcPts val="0"/>
              </a:spcAft>
              <a:buClr>
                <a:schemeClr val="dk1"/>
              </a:buClr>
              <a:buSzPts val="3300"/>
              <a:buNone/>
              <a:defRPr sz="3300">
                <a:solidFill>
                  <a:schemeClr val="dk1"/>
                </a:solidFill>
              </a:defRPr>
            </a:lvl3pPr>
            <a:lvl4pPr lvl="3" rtl="0">
              <a:spcBef>
                <a:spcPts val="0"/>
              </a:spcBef>
              <a:spcAft>
                <a:spcPts val="0"/>
              </a:spcAft>
              <a:buClr>
                <a:schemeClr val="dk1"/>
              </a:buClr>
              <a:buSzPts val="3300"/>
              <a:buNone/>
              <a:defRPr sz="3300">
                <a:solidFill>
                  <a:schemeClr val="dk1"/>
                </a:solidFill>
              </a:defRPr>
            </a:lvl4pPr>
            <a:lvl5pPr lvl="4" rtl="0">
              <a:spcBef>
                <a:spcPts val="0"/>
              </a:spcBef>
              <a:spcAft>
                <a:spcPts val="0"/>
              </a:spcAft>
              <a:buClr>
                <a:schemeClr val="dk1"/>
              </a:buClr>
              <a:buSzPts val="3300"/>
              <a:buNone/>
              <a:defRPr sz="3300">
                <a:solidFill>
                  <a:schemeClr val="dk1"/>
                </a:solidFill>
              </a:defRPr>
            </a:lvl5pPr>
            <a:lvl6pPr lvl="5" rtl="0">
              <a:spcBef>
                <a:spcPts val="0"/>
              </a:spcBef>
              <a:spcAft>
                <a:spcPts val="0"/>
              </a:spcAft>
              <a:buClr>
                <a:schemeClr val="dk1"/>
              </a:buClr>
              <a:buSzPts val="3300"/>
              <a:buNone/>
              <a:defRPr sz="3300">
                <a:solidFill>
                  <a:schemeClr val="dk1"/>
                </a:solidFill>
              </a:defRPr>
            </a:lvl6pPr>
            <a:lvl7pPr lvl="6" rtl="0">
              <a:spcBef>
                <a:spcPts val="0"/>
              </a:spcBef>
              <a:spcAft>
                <a:spcPts val="0"/>
              </a:spcAft>
              <a:buClr>
                <a:schemeClr val="dk1"/>
              </a:buClr>
              <a:buSzPts val="3300"/>
              <a:buNone/>
              <a:defRPr sz="3300">
                <a:solidFill>
                  <a:schemeClr val="dk1"/>
                </a:solidFill>
              </a:defRPr>
            </a:lvl7pPr>
            <a:lvl8pPr lvl="7" rtl="0">
              <a:spcBef>
                <a:spcPts val="0"/>
              </a:spcBef>
              <a:spcAft>
                <a:spcPts val="0"/>
              </a:spcAft>
              <a:buClr>
                <a:schemeClr val="dk1"/>
              </a:buClr>
              <a:buSzPts val="3300"/>
              <a:buNone/>
              <a:defRPr sz="3300">
                <a:solidFill>
                  <a:schemeClr val="dk1"/>
                </a:solidFill>
              </a:defRPr>
            </a:lvl8pPr>
            <a:lvl9pPr lvl="8" rtl="0">
              <a:spcBef>
                <a:spcPts val="0"/>
              </a:spcBef>
              <a:spcAft>
                <a:spcPts val="0"/>
              </a:spcAft>
              <a:buClr>
                <a:schemeClr val="dk1"/>
              </a:buClr>
              <a:buSzPts val="3300"/>
              <a:buNone/>
              <a:defRPr sz="3300">
                <a:solidFill>
                  <a:schemeClr val="dk1"/>
                </a:solidFill>
              </a:defRPr>
            </a:lvl9pPr>
          </a:lstStyle>
          <a:p/>
        </p:txBody>
      </p:sp>
      <p:sp>
        <p:nvSpPr>
          <p:cNvPr id="39" name="Google Shape;39;p9"/>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rtl="0">
              <a:lnSpc>
                <a:spcPct val="115000"/>
              </a:lnSpc>
              <a:spcBef>
                <a:spcPts val="0"/>
              </a:spcBef>
              <a:spcAft>
                <a:spcPts val="0"/>
              </a:spcAft>
              <a:buClr>
                <a:schemeClr val="dk2"/>
              </a:buClr>
              <a:buSzPts val="2300"/>
              <a:buChar char="●"/>
              <a:defRPr sz="2300">
                <a:solidFill>
                  <a:schemeClr val="dk2"/>
                </a:solidFill>
              </a:defRPr>
            </a:lvl1pPr>
            <a:lvl2pPr indent="-342900" lvl="1" marL="914400" rtl="0">
              <a:lnSpc>
                <a:spcPct val="115000"/>
              </a:lnSpc>
              <a:spcBef>
                <a:spcPts val="2000"/>
              </a:spcBef>
              <a:spcAft>
                <a:spcPts val="0"/>
              </a:spcAft>
              <a:buClr>
                <a:schemeClr val="dk2"/>
              </a:buClr>
              <a:buSzPts val="1800"/>
              <a:buChar char="○"/>
              <a:defRPr sz="1800">
                <a:solidFill>
                  <a:schemeClr val="dk2"/>
                </a:solidFill>
              </a:defRPr>
            </a:lvl2pPr>
            <a:lvl3pPr indent="-342900" lvl="2" marL="1371600" rtl="0">
              <a:lnSpc>
                <a:spcPct val="115000"/>
              </a:lnSpc>
              <a:spcBef>
                <a:spcPts val="2000"/>
              </a:spcBef>
              <a:spcAft>
                <a:spcPts val="0"/>
              </a:spcAft>
              <a:buClr>
                <a:schemeClr val="dk2"/>
              </a:buClr>
              <a:buSzPts val="1800"/>
              <a:buChar char="■"/>
              <a:defRPr sz="1800">
                <a:solidFill>
                  <a:schemeClr val="dk2"/>
                </a:solidFill>
              </a:defRPr>
            </a:lvl3pPr>
            <a:lvl4pPr indent="-342900" lvl="3" marL="1828800" rtl="0">
              <a:lnSpc>
                <a:spcPct val="115000"/>
              </a:lnSpc>
              <a:spcBef>
                <a:spcPts val="2000"/>
              </a:spcBef>
              <a:spcAft>
                <a:spcPts val="0"/>
              </a:spcAft>
              <a:buClr>
                <a:schemeClr val="dk2"/>
              </a:buClr>
              <a:buSzPts val="1800"/>
              <a:buChar char="●"/>
              <a:defRPr sz="1800">
                <a:solidFill>
                  <a:schemeClr val="dk2"/>
                </a:solidFill>
              </a:defRPr>
            </a:lvl4pPr>
            <a:lvl5pPr indent="-342900" lvl="4" marL="2286000" rtl="0">
              <a:lnSpc>
                <a:spcPct val="115000"/>
              </a:lnSpc>
              <a:spcBef>
                <a:spcPts val="2000"/>
              </a:spcBef>
              <a:spcAft>
                <a:spcPts val="0"/>
              </a:spcAft>
              <a:buClr>
                <a:schemeClr val="dk2"/>
              </a:buClr>
              <a:buSzPts val="1800"/>
              <a:buChar char="○"/>
              <a:defRPr sz="1800">
                <a:solidFill>
                  <a:schemeClr val="dk2"/>
                </a:solidFill>
              </a:defRPr>
            </a:lvl5pPr>
            <a:lvl6pPr indent="-342900" lvl="5" marL="2743200" rtl="0">
              <a:lnSpc>
                <a:spcPct val="115000"/>
              </a:lnSpc>
              <a:spcBef>
                <a:spcPts val="2000"/>
              </a:spcBef>
              <a:spcAft>
                <a:spcPts val="0"/>
              </a:spcAft>
              <a:buClr>
                <a:schemeClr val="dk2"/>
              </a:buClr>
              <a:buSzPts val="1800"/>
              <a:buChar char="■"/>
              <a:defRPr sz="1800">
                <a:solidFill>
                  <a:schemeClr val="dk2"/>
                </a:solidFill>
              </a:defRPr>
            </a:lvl6pPr>
            <a:lvl7pPr indent="-342900" lvl="6" marL="3200400" rtl="0">
              <a:lnSpc>
                <a:spcPct val="115000"/>
              </a:lnSpc>
              <a:spcBef>
                <a:spcPts val="2000"/>
              </a:spcBef>
              <a:spcAft>
                <a:spcPts val="0"/>
              </a:spcAft>
              <a:buClr>
                <a:schemeClr val="dk2"/>
              </a:buClr>
              <a:buSzPts val="1800"/>
              <a:buChar char="●"/>
              <a:defRPr sz="1800">
                <a:solidFill>
                  <a:schemeClr val="dk2"/>
                </a:solidFill>
              </a:defRPr>
            </a:lvl7pPr>
            <a:lvl8pPr indent="-342900" lvl="7" marL="3657600" rtl="0">
              <a:lnSpc>
                <a:spcPct val="115000"/>
              </a:lnSpc>
              <a:spcBef>
                <a:spcPts val="2000"/>
              </a:spcBef>
              <a:spcAft>
                <a:spcPts val="0"/>
              </a:spcAft>
              <a:buClr>
                <a:schemeClr val="dk2"/>
              </a:buClr>
              <a:buSzPts val="1800"/>
              <a:buChar char="○"/>
              <a:defRPr sz="1800">
                <a:solidFill>
                  <a:schemeClr val="dk2"/>
                </a:solidFill>
              </a:defRPr>
            </a:lvl8pPr>
            <a:lvl9pPr indent="-342900" lvl="8" marL="4114800" rtl="0">
              <a:lnSpc>
                <a:spcPct val="115000"/>
              </a:lnSpc>
              <a:spcBef>
                <a:spcPts val="2000"/>
              </a:spcBef>
              <a:spcAft>
                <a:spcPts val="2000"/>
              </a:spcAft>
              <a:buClr>
                <a:schemeClr val="dk2"/>
              </a:buClr>
              <a:buSzPts val="1800"/>
              <a:buChar char="■"/>
              <a:defRPr sz="1800">
                <a:solidFill>
                  <a:schemeClr val="dk2"/>
                </a:solidFill>
              </a:defRPr>
            </a:lvl9pPr>
          </a:lstStyle>
          <a:p/>
        </p:txBody>
      </p:sp>
      <p:sp>
        <p:nvSpPr>
          <p:cNvPr id="40" name="Google Shape;40;p9"/>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7" name="Shape 77"/>
        <p:cNvGrpSpPr/>
        <p:nvPr/>
      </p:nvGrpSpPr>
      <p:grpSpPr>
        <a:xfrm>
          <a:off x="0" y="0"/>
          <a:ext cx="0" cy="0"/>
          <a:chOff x="0" y="0"/>
          <a:chExt cx="0" cy="0"/>
        </a:xfrm>
      </p:grpSpPr>
      <p:sp>
        <p:nvSpPr>
          <p:cNvPr id="78" name="Google Shape;78;p17"/>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rtl="0">
              <a:spcBef>
                <a:spcPts val="0"/>
              </a:spcBef>
              <a:spcAft>
                <a:spcPts val="0"/>
              </a:spcAft>
              <a:buClr>
                <a:schemeClr val="dk1"/>
              </a:buClr>
              <a:buSzPts val="3300"/>
              <a:buNone/>
              <a:defRPr sz="3300">
                <a:solidFill>
                  <a:schemeClr val="dk1"/>
                </a:solidFill>
              </a:defRPr>
            </a:lvl1pPr>
            <a:lvl2pPr lvl="1" rtl="0">
              <a:spcBef>
                <a:spcPts val="0"/>
              </a:spcBef>
              <a:spcAft>
                <a:spcPts val="0"/>
              </a:spcAft>
              <a:buClr>
                <a:schemeClr val="dk1"/>
              </a:buClr>
              <a:buSzPts val="3300"/>
              <a:buNone/>
              <a:defRPr sz="3300">
                <a:solidFill>
                  <a:schemeClr val="dk1"/>
                </a:solidFill>
              </a:defRPr>
            </a:lvl2pPr>
            <a:lvl3pPr lvl="2" rtl="0">
              <a:spcBef>
                <a:spcPts val="0"/>
              </a:spcBef>
              <a:spcAft>
                <a:spcPts val="0"/>
              </a:spcAft>
              <a:buClr>
                <a:schemeClr val="dk1"/>
              </a:buClr>
              <a:buSzPts val="3300"/>
              <a:buNone/>
              <a:defRPr sz="3300">
                <a:solidFill>
                  <a:schemeClr val="dk1"/>
                </a:solidFill>
              </a:defRPr>
            </a:lvl3pPr>
            <a:lvl4pPr lvl="3" rtl="0">
              <a:spcBef>
                <a:spcPts val="0"/>
              </a:spcBef>
              <a:spcAft>
                <a:spcPts val="0"/>
              </a:spcAft>
              <a:buClr>
                <a:schemeClr val="dk1"/>
              </a:buClr>
              <a:buSzPts val="3300"/>
              <a:buNone/>
              <a:defRPr sz="3300">
                <a:solidFill>
                  <a:schemeClr val="dk1"/>
                </a:solidFill>
              </a:defRPr>
            </a:lvl4pPr>
            <a:lvl5pPr lvl="4" rtl="0">
              <a:spcBef>
                <a:spcPts val="0"/>
              </a:spcBef>
              <a:spcAft>
                <a:spcPts val="0"/>
              </a:spcAft>
              <a:buClr>
                <a:schemeClr val="dk1"/>
              </a:buClr>
              <a:buSzPts val="3300"/>
              <a:buNone/>
              <a:defRPr sz="3300">
                <a:solidFill>
                  <a:schemeClr val="dk1"/>
                </a:solidFill>
              </a:defRPr>
            </a:lvl5pPr>
            <a:lvl6pPr lvl="5" rtl="0">
              <a:spcBef>
                <a:spcPts val="0"/>
              </a:spcBef>
              <a:spcAft>
                <a:spcPts val="0"/>
              </a:spcAft>
              <a:buClr>
                <a:schemeClr val="dk1"/>
              </a:buClr>
              <a:buSzPts val="3300"/>
              <a:buNone/>
              <a:defRPr sz="3300">
                <a:solidFill>
                  <a:schemeClr val="dk1"/>
                </a:solidFill>
              </a:defRPr>
            </a:lvl6pPr>
            <a:lvl7pPr lvl="6" rtl="0">
              <a:spcBef>
                <a:spcPts val="0"/>
              </a:spcBef>
              <a:spcAft>
                <a:spcPts val="0"/>
              </a:spcAft>
              <a:buClr>
                <a:schemeClr val="dk1"/>
              </a:buClr>
              <a:buSzPts val="3300"/>
              <a:buNone/>
              <a:defRPr sz="3300">
                <a:solidFill>
                  <a:schemeClr val="dk1"/>
                </a:solidFill>
              </a:defRPr>
            </a:lvl7pPr>
            <a:lvl8pPr lvl="7" rtl="0">
              <a:spcBef>
                <a:spcPts val="0"/>
              </a:spcBef>
              <a:spcAft>
                <a:spcPts val="0"/>
              </a:spcAft>
              <a:buClr>
                <a:schemeClr val="dk1"/>
              </a:buClr>
              <a:buSzPts val="3300"/>
              <a:buNone/>
              <a:defRPr sz="3300">
                <a:solidFill>
                  <a:schemeClr val="dk1"/>
                </a:solidFill>
              </a:defRPr>
            </a:lvl8pPr>
            <a:lvl9pPr lvl="8" rtl="0">
              <a:spcBef>
                <a:spcPts val="0"/>
              </a:spcBef>
              <a:spcAft>
                <a:spcPts val="0"/>
              </a:spcAft>
              <a:buClr>
                <a:schemeClr val="dk1"/>
              </a:buClr>
              <a:buSzPts val="3300"/>
              <a:buNone/>
              <a:defRPr sz="3300">
                <a:solidFill>
                  <a:schemeClr val="dk1"/>
                </a:solidFill>
              </a:defRPr>
            </a:lvl9pPr>
          </a:lstStyle>
          <a:p/>
        </p:txBody>
      </p:sp>
      <p:sp>
        <p:nvSpPr>
          <p:cNvPr id="79" name="Google Shape;79;p17"/>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rtl="0">
              <a:lnSpc>
                <a:spcPct val="115000"/>
              </a:lnSpc>
              <a:spcBef>
                <a:spcPts val="0"/>
              </a:spcBef>
              <a:spcAft>
                <a:spcPts val="0"/>
              </a:spcAft>
              <a:buClr>
                <a:schemeClr val="dk2"/>
              </a:buClr>
              <a:buSzPts val="2300"/>
              <a:buChar char="●"/>
              <a:defRPr sz="2300">
                <a:solidFill>
                  <a:schemeClr val="dk2"/>
                </a:solidFill>
              </a:defRPr>
            </a:lvl1pPr>
            <a:lvl2pPr indent="-342900" lvl="1" marL="914400" rtl="0">
              <a:lnSpc>
                <a:spcPct val="115000"/>
              </a:lnSpc>
              <a:spcBef>
                <a:spcPts val="2000"/>
              </a:spcBef>
              <a:spcAft>
                <a:spcPts val="0"/>
              </a:spcAft>
              <a:buClr>
                <a:schemeClr val="dk2"/>
              </a:buClr>
              <a:buSzPts val="1800"/>
              <a:buChar char="○"/>
              <a:defRPr sz="1800">
                <a:solidFill>
                  <a:schemeClr val="dk2"/>
                </a:solidFill>
              </a:defRPr>
            </a:lvl2pPr>
            <a:lvl3pPr indent="-342900" lvl="2" marL="1371600" rtl="0">
              <a:lnSpc>
                <a:spcPct val="115000"/>
              </a:lnSpc>
              <a:spcBef>
                <a:spcPts val="2000"/>
              </a:spcBef>
              <a:spcAft>
                <a:spcPts val="0"/>
              </a:spcAft>
              <a:buClr>
                <a:schemeClr val="dk2"/>
              </a:buClr>
              <a:buSzPts val="1800"/>
              <a:buChar char="■"/>
              <a:defRPr sz="1800">
                <a:solidFill>
                  <a:schemeClr val="dk2"/>
                </a:solidFill>
              </a:defRPr>
            </a:lvl3pPr>
            <a:lvl4pPr indent="-342900" lvl="3" marL="1828800" rtl="0">
              <a:lnSpc>
                <a:spcPct val="115000"/>
              </a:lnSpc>
              <a:spcBef>
                <a:spcPts val="2000"/>
              </a:spcBef>
              <a:spcAft>
                <a:spcPts val="0"/>
              </a:spcAft>
              <a:buClr>
                <a:schemeClr val="dk2"/>
              </a:buClr>
              <a:buSzPts val="1800"/>
              <a:buChar char="●"/>
              <a:defRPr sz="1800">
                <a:solidFill>
                  <a:schemeClr val="dk2"/>
                </a:solidFill>
              </a:defRPr>
            </a:lvl4pPr>
            <a:lvl5pPr indent="-342900" lvl="4" marL="2286000" rtl="0">
              <a:lnSpc>
                <a:spcPct val="115000"/>
              </a:lnSpc>
              <a:spcBef>
                <a:spcPts val="2000"/>
              </a:spcBef>
              <a:spcAft>
                <a:spcPts val="0"/>
              </a:spcAft>
              <a:buClr>
                <a:schemeClr val="dk2"/>
              </a:buClr>
              <a:buSzPts val="1800"/>
              <a:buChar char="○"/>
              <a:defRPr sz="1800">
                <a:solidFill>
                  <a:schemeClr val="dk2"/>
                </a:solidFill>
              </a:defRPr>
            </a:lvl5pPr>
            <a:lvl6pPr indent="-342900" lvl="5" marL="2743200" rtl="0">
              <a:lnSpc>
                <a:spcPct val="115000"/>
              </a:lnSpc>
              <a:spcBef>
                <a:spcPts val="2000"/>
              </a:spcBef>
              <a:spcAft>
                <a:spcPts val="0"/>
              </a:spcAft>
              <a:buClr>
                <a:schemeClr val="dk2"/>
              </a:buClr>
              <a:buSzPts val="1800"/>
              <a:buChar char="■"/>
              <a:defRPr sz="1800">
                <a:solidFill>
                  <a:schemeClr val="dk2"/>
                </a:solidFill>
              </a:defRPr>
            </a:lvl6pPr>
            <a:lvl7pPr indent="-342900" lvl="6" marL="3200400" rtl="0">
              <a:lnSpc>
                <a:spcPct val="115000"/>
              </a:lnSpc>
              <a:spcBef>
                <a:spcPts val="2000"/>
              </a:spcBef>
              <a:spcAft>
                <a:spcPts val="0"/>
              </a:spcAft>
              <a:buClr>
                <a:schemeClr val="dk2"/>
              </a:buClr>
              <a:buSzPts val="1800"/>
              <a:buChar char="●"/>
              <a:defRPr sz="1800">
                <a:solidFill>
                  <a:schemeClr val="dk2"/>
                </a:solidFill>
              </a:defRPr>
            </a:lvl7pPr>
            <a:lvl8pPr indent="-342900" lvl="7" marL="3657600" rtl="0">
              <a:lnSpc>
                <a:spcPct val="115000"/>
              </a:lnSpc>
              <a:spcBef>
                <a:spcPts val="2000"/>
              </a:spcBef>
              <a:spcAft>
                <a:spcPts val="0"/>
              </a:spcAft>
              <a:buClr>
                <a:schemeClr val="dk2"/>
              </a:buClr>
              <a:buSzPts val="1800"/>
              <a:buChar char="○"/>
              <a:defRPr sz="1800">
                <a:solidFill>
                  <a:schemeClr val="dk2"/>
                </a:solidFill>
              </a:defRPr>
            </a:lvl8pPr>
            <a:lvl9pPr indent="-342900" lvl="8" marL="4114800" rtl="0">
              <a:lnSpc>
                <a:spcPct val="115000"/>
              </a:lnSpc>
              <a:spcBef>
                <a:spcPts val="2000"/>
              </a:spcBef>
              <a:spcAft>
                <a:spcPts val="2000"/>
              </a:spcAft>
              <a:buClr>
                <a:schemeClr val="dk2"/>
              </a:buClr>
              <a:buSzPts val="1800"/>
              <a:buChar char="■"/>
              <a:defRPr sz="1800">
                <a:solidFill>
                  <a:schemeClr val="dk2"/>
                </a:solidFill>
              </a:defRPr>
            </a:lvl9pPr>
          </a:lstStyle>
          <a:p/>
        </p:txBody>
      </p:sp>
      <p:sp>
        <p:nvSpPr>
          <p:cNvPr id="80" name="Google Shape;80;p17"/>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 TargetMode="External"/><Relationship Id="rId4" Type="http://schemas.openxmlformats.org/officeDocument/2006/relationships/image" Target="../media/image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hyperlink" Target="https://forms.gle/5bhKW2hufJ2NrmJP7" TargetMode="Externa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5">
            <a:hlinkClick r:id="rId3"/>
          </p:cNvPr>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chemeClr val="lt1"/>
                </a:solidFill>
                <a:latin typeface="Mada"/>
                <a:ea typeface="Mada"/>
                <a:cs typeface="Mada"/>
                <a:sym typeface="Mada"/>
              </a:rPr>
              <a:t> Editing file</a:t>
            </a:r>
            <a:endParaRPr b="1" sz="2000" u="sng">
              <a:solidFill>
                <a:schemeClr val="lt1"/>
              </a:solidFill>
              <a:latin typeface="Mada"/>
              <a:ea typeface="Mada"/>
              <a:cs typeface="Mada"/>
              <a:sym typeface="Mada"/>
            </a:endParaRPr>
          </a:p>
        </p:txBody>
      </p:sp>
      <p:sp>
        <p:nvSpPr>
          <p:cNvPr id="114" name="Google Shape;114;p25"/>
          <p:cNvSpPr txBox="1"/>
          <p:nvPr/>
        </p:nvSpPr>
        <p:spPr>
          <a:xfrm>
            <a:off x="0" y="812399"/>
            <a:ext cx="15915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200">
                <a:solidFill>
                  <a:schemeClr val="lt1"/>
                </a:solidFill>
                <a:latin typeface="Mada"/>
                <a:ea typeface="Mada"/>
                <a:cs typeface="Mada"/>
                <a:sym typeface="Mada"/>
              </a:rPr>
              <a:t>Lecture 9 </a:t>
            </a:r>
            <a:endParaRPr sz="2200">
              <a:latin typeface="Mada"/>
              <a:ea typeface="Mada"/>
              <a:cs typeface="Mada"/>
              <a:sym typeface="Mada"/>
            </a:endParaRPr>
          </a:p>
        </p:txBody>
      </p:sp>
      <p:sp>
        <p:nvSpPr>
          <p:cNvPr id="115" name="Google Shape;115;p25"/>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pic>
        <p:nvPicPr>
          <p:cNvPr id="116" name="Google Shape;116;p25"/>
          <p:cNvPicPr preferRelativeResize="0"/>
          <p:nvPr/>
        </p:nvPicPr>
        <p:blipFill rotWithShape="1">
          <a:blip r:embed="rId4">
            <a:alphaModFix/>
          </a:blip>
          <a:srcRect b="6795" l="8257" r="5094" t="9410"/>
          <a:stretch/>
        </p:blipFill>
        <p:spPr>
          <a:xfrm>
            <a:off x="2041675" y="957125"/>
            <a:ext cx="3506199" cy="3125175"/>
          </a:xfrm>
          <a:prstGeom prst="rect">
            <a:avLst/>
          </a:prstGeom>
          <a:noFill/>
          <a:ln>
            <a:noFill/>
          </a:ln>
        </p:spPr>
      </p:pic>
      <p:sp>
        <p:nvSpPr>
          <p:cNvPr id="117" name="Google Shape;117;p25"/>
          <p:cNvSpPr/>
          <p:nvPr/>
        </p:nvSpPr>
        <p:spPr>
          <a:xfrm rot="566">
            <a:off x="1046687" y="9890250"/>
            <a:ext cx="5466600" cy="801300"/>
          </a:xfrm>
          <a:prstGeom prst="snip2SameRect">
            <a:avLst>
              <a:gd fmla="val 50000" name="adj1"/>
              <a:gd fmla="val 0" name="adj2"/>
            </a:avLst>
          </a:prstGeom>
          <a:solidFill>
            <a:srgbClr val="E8F2FC"/>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18" name="Google Shape;118;p25"/>
          <p:cNvSpPr txBox="1"/>
          <p:nvPr/>
        </p:nvSpPr>
        <p:spPr>
          <a:xfrm>
            <a:off x="282285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rgbClr val="1874CD"/>
                </a:solidFill>
                <a:latin typeface="Mada"/>
                <a:ea typeface="Mada"/>
                <a:cs typeface="Mada"/>
                <a:sym typeface="Mada"/>
              </a:rPr>
              <a:t>Color index:</a:t>
            </a:r>
            <a:endParaRPr b="1" sz="2200">
              <a:solidFill>
                <a:srgbClr val="1874CD"/>
              </a:solidFill>
              <a:latin typeface="Mada"/>
              <a:ea typeface="Mada"/>
              <a:cs typeface="Mada"/>
              <a:sym typeface="Mada"/>
            </a:endParaRPr>
          </a:p>
        </p:txBody>
      </p:sp>
      <p:grpSp>
        <p:nvGrpSpPr>
          <p:cNvPr id="119" name="Google Shape;119;p25"/>
          <p:cNvGrpSpPr/>
          <p:nvPr/>
        </p:nvGrpSpPr>
        <p:grpSpPr>
          <a:xfrm>
            <a:off x="1046700" y="9957725"/>
            <a:ext cx="5434699" cy="734050"/>
            <a:chOff x="1442323" y="11224701"/>
            <a:chExt cx="7792800" cy="734050"/>
          </a:xfrm>
        </p:grpSpPr>
        <p:sp>
          <p:nvSpPr>
            <p:cNvPr id="120" name="Google Shape;120;p25"/>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121" name="Google Shape;121;p25"/>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sp>
        <p:nvSpPr>
          <p:cNvPr id="122" name="Google Shape;122;p25"/>
          <p:cNvSpPr txBox="1"/>
          <p:nvPr/>
        </p:nvSpPr>
        <p:spPr>
          <a:xfrm>
            <a:off x="693275" y="5768925"/>
            <a:ext cx="6502500" cy="3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400">
                <a:solidFill>
                  <a:schemeClr val="accent1"/>
                </a:solidFill>
                <a:latin typeface="Mada Black"/>
                <a:ea typeface="Mada Black"/>
                <a:cs typeface="Mada Black"/>
                <a:sym typeface="Mada Black"/>
              </a:rPr>
              <a:t>Objectives:</a:t>
            </a:r>
            <a:endParaRPr sz="2400">
              <a:solidFill>
                <a:schemeClr val="accent1"/>
              </a:solidFill>
              <a:latin typeface="Mada Black"/>
              <a:ea typeface="Mada Black"/>
              <a:cs typeface="Mada Black"/>
              <a:sym typeface="Mada Black"/>
            </a:endParaRPr>
          </a:p>
          <a:p>
            <a:pPr indent="-336550" lvl="0" marL="457200" rtl="0" algn="l">
              <a:lnSpc>
                <a:spcPct val="115000"/>
              </a:lnSpc>
              <a:spcBef>
                <a:spcPts val="1200"/>
              </a:spcBef>
              <a:spcAft>
                <a:spcPts val="0"/>
              </a:spcAft>
              <a:buClr>
                <a:schemeClr val="dk1"/>
              </a:buClr>
              <a:buSzPts val="1700"/>
              <a:buFont typeface="Mada"/>
              <a:buChar char="★"/>
            </a:pPr>
            <a:r>
              <a:rPr lang="ar" sz="1700">
                <a:solidFill>
                  <a:schemeClr val="dk1"/>
                </a:solidFill>
                <a:latin typeface="Mada"/>
                <a:ea typeface="Mada"/>
                <a:cs typeface="Mada"/>
                <a:sym typeface="Mada"/>
              </a:rPr>
              <a:t>List the 3 most common organisms of CAP</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Be able to triage patients appropriately based on the pneumonia severity index (PSI)</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Identify 3 criteria for clinical stability and discharge.</a:t>
            </a:r>
            <a:endParaRPr sz="1700">
              <a:latin typeface="Mada"/>
              <a:ea typeface="Mada"/>
              <a:cs typeface="Mada"/>
              <a:sym typeface="Mada"/>
            </a:endParaRPr>
          </a:p>
        </p:txBody>
      </p:sp>
      <p:sp>
        <p:nvSpPr>
          <p:cNvPr id="123" name="Google Shape;123;p25"/>
          <p:cNvSpPr/>
          <p:nvPr/>
        </p:nvSpPr>
        <p:spPr>
          <a:xfrm>
            <a:off x="880125" y="4467225"/>
            <a:ext cx="5829300" cy="1149300"/>
          </a:xfrm>
          <a:prstGeom prst="snip2DiagRect">
            <a:avLst>
              <a:gd fmla="val 0" name="adj1"/>
              <a:gd fmla="val 16667" name="adj2"/>
            </a:avLst>
          </a:prstGeom>
          <a:noFill/>
          <a:ln cap="flat" cmpd="sng" w="28575">
            <a:solidFill>
              <a:schemeClr val="accent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3600">
                <a:solidFill>
                  <a:schemeClr val="accent1"/>
                </a:solidFill>
                <a:latin typeface="Mada"/>
                <a:ea typeface="Mada"/>
                <a:cs typeface="Mada"/>
                <a:sym typeface="Mada"/>
              </a:rPr>
              <a:t>Community acquired pneumonia</a:t>
            </a:r>
            <a:endParaRPr b="1" sz="3600">
              <a:solidFill>
                <a:schemeClr val="accent1"/>
              </a:solidFill>
              <a:latin typeface="Mada"/>
              <a:ea typeface="Mada"/>
              <a:cs typeface="Mada"/>
              <a:sym typeface="Mada"/>
            </a:endParaRPr>
          </a:p>
        </p:txBody>
      </p:sp>
      <p:pic>
        <p:nvPicPr>
          <p:cNvPr id="124" name="Google Shape;124;p25"/>
          <p:cNvPicPr preferRelativeResize="0"/>
          <p:nvPr/>
        </p:nvPicPr>
        <p:blipFill rotWithShape="1">
          <a:blip r:embed="rId5">
            <a:alphaModFix/>
          </a:blip>
          <a:srcRect b="15002" l="0" r="0" t="0"/>
          <a:stretch/>
        </p:blipFill>
        <p:spPr>
          <a:xfrm>
            <a:off x="5181150" y="482025"/>
            <a:ext cx="872675" cy="484150"/>
          </a:xfrm>
          <a:prstGeom prst="rect">
            <a:avLst/>
          </a:prstGeom>
          <a:noFill/>
          <a:ln>
            <a:noFill/>
          </a:ln>
        </p:spPr>
      </p:pic>
      <p:pic>
        <p:nvPicPr>
          <p:cNvPr id="125" name="Google Shape;125;p25"/>
          <p:cNvPicPr preferRelativeResize="0"/>
          <p:nvPr/>
        </p:nvPicPr>
        <p:blipFill>
          <a:blip r:embed="rId6">
            <a:alphaModFix/>
          </a:blip>
          <a:stretch>
            <a:fillRect/>
          </a:stretch>
        </p:blipFill>
        <p:spPr>
          <a:xfrm>
            <a:off x="6053825" y="482025"/>
            <a:ext cx="1478450" cy="1149901"/>
          </a:xfrm>
          <a:prstGeom prst="rect">
            <a:avLst/>
          </a:prstGeom>
          <a:noFill/>
          <a:ln>
            <a:noFill/>
          </a:ln>
        </p:spPr>
      </p:pic>
      <p:pic>
        <p:nvPicPr>
          <p:cNvPr id="126" name="Google Shape;126;p25"/>
          <p:cNvPicPr preferRelativeResize="0"/>
          <p:nvPr/>
        </p:nvPicPr>
        <p:blipFill>
          <a:blip r:embed="rId7">
            <a:alphaModFix/>
          </a:blip>
          <a:stretch>
            <a:fillRect/>
          </a:stretch>
        </p:blipFill>
        <p:spPr>
          <a:xfrm>
            <a:off x="6386051" y="1818251"/>
            <a:ext cx="962351" cy="962325"/>
          </a:xfrm>
          <a:prstGeom prst="rect">
            <a:avLst/>
          </a:prstGeom>
          <a:noFill/>
          <a:ln>
            <a:noFill/>
          </a:ln>
        </p:spPr>
      </p:pic>
      <p:sp>
        <p:nvSpPr>
          <p:cNvPr id="127" name="Google Shape;127;p25"/>
          <p:cNvSpPr txBox="1"/>
          <p:nvPr/>
        </p:nvSpPr>
        <p:spPr>
          <a:xfrm>
            <a:off x="786675" y="7664064"/>
            <a:ext cx="6016200" cy="5517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rPr b="1" lang="ar" sz="1700">
                <a:solidFill>
                  <a:srgbClr val="CC0000"/>
                </a:solidFill>
                <a:latin typeface="Mada"/>
                <a:ea typeface="Mada"/>
                <a:cs typeface="Mada"/>
                <a:sym typeface="Mada"/>
              </a:rPr>
              <a:t>The risk factors and the most likely organisms associated with them are very important </a:t>
            </a:r>
            <a:endParaRPr b="1" sz="1700">
              <a:solidFill>
                <a:srgbClr val="CC0000"/>
              </a:solidFill>
              <a:latin typeface="Mada"/>
              <a:ea typeface="Mada"/>
              <a:cs typeface="Mada"/>
              <a:sym typeface="Mada"/>
            </a:endParaRPr>
          </a:p>
          <a:p>
            <a:pPr indent="0" lvl="0" marL="914400" rtl="0" algn="l">
              <a:spcBef>
                <a:spcPts val="0"/>
              </a:spcBef>
              <a:spcAft>
                <a:spcPts val="0"/>
              </a:spcAft>
              <a:buNone/>
            </a:pPr>
            <a:r>
              <a:t/>
            </a:r>
            <a:endParaRPr b="1" sz="1700">
              <a:solidFill>
                <a:srgbClr val="CC0000"/>
              </a:solidFill>
              <a:latin typeface="Mada"/>
              <a:ea typeface="Mada"/>
              <a:cs typeface="Mada"/>
              <a:sym typeface="Mad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4"/>
          <p:cNvSpPr/>
          <p:nvPr/>
        </p:nvSpPr>
        <p:spPr>
          <a:xfrm>
            <a:off x="408900" y="1384950"/>
            <a:ext cx="6742200" cy="15489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4"/>
          <p:cNvSpPr txBox="1"/>
          <p:nvPr/>
        </p:nvSpPr>
        <p:spPr>
          <a:xfrm>
            <a:off x="375600" y="1334100"/>
            <a:ext cx="6742200" cy="1366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20 years old female, Queen's student on the track team, came to the hospital complaining of 24 hours of SOB, has fever, malaise, cough and sputum, but no chest pain. She is a non-smoker. She lives alone in residence.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Her vitals signs are : </a:t>
            </a:r>
            <a:r>
              <a:rPr lang="ar" sz="1200">
                <a:solidFill>
                  <a:schemeClr val="dk1"/>
                </a:solidFill>
                <a:latin typeface="Mada"/>
                <a:ea typeface="Mada"/>
                <a:cs typeface="Mada"/>
                <a:sym typeface="Mada"/>
              </a:rPr>
              <a:t>Temperature 39.5ْ C, Pulse 130 bpm, RR: 35, BP: 70/40 ,% Oxygen Saturation: 87/RA (Room Air)</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On examination:</a:t>
            </a:r>
            <a:r>
              <a:rPr lang="ar" sz="1200">
                <a:solidFill>
                  <a:schemeClr val="dk1"/>
                </a:solidFill>
                <a:latin typeface="Mada"/>
                <a:ea typeface="Mada"/>
                <a:cs typeface="Mada"/>
                <a:sym typeface="Mada"/>
              </a:rPr>
              <a:t>  she Looks unwell, Bronchial breathing heard in Upper Rt, dullness on percussion, and Increased fremitus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Procedures and Investigations are:</a:t>
            </a:r>
            <a:r>
              <a:rPr lang="ar" sz="1200">
                <a:solidFill>
                  <a:schemeClr val="dk1"/>
                </a:solidFill>
                <a:latin typeface="Mada"/>
                <a:ea typeface="Mada"/>
                <a:cs typeface="Mada"/>
                <a:sym typeface="Mada"/>
              </a:rPr>
              <a:t> CXR (PA/LAT),ABG, CBC, and Sputum Culture]</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390" name="Google Shape;390;p3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391" name="Google Shape;391;p34"/>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392" name="Google Shape;392;p34"/>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393" name="Google Shape;393;p3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Cases</a:t>
            </a:r>
            <a:endParaRPr b="1" sz="2600">
              <a:latin typeface="Mada"/>
              <a:ea typeface="Mada"/>
              <a:cs typeface="Mada"/>
              <a:sym typeface="Mada"/>
            </a:endParaRPr>
          </a:p>
        </p:txBody>
      </p:sp>
      <p:sp>
        <p:nvSpPr>
          <p:cNvPr id="394" name="Google Shape;394;p34"/>
          <p:cNvSpPr txBox="1"/>
          <p:nvPr/>
        </p:nvSpPr>
        <p:spPr>
          <a:xfrm>
            <a:off x="289050" y="913925"/>
            <a:ext cx="5582700" cy="471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3"/>
                </a:highlight>
                <a:latin typeface="Mada"/>
                <a:ea typeface="Mada"/>
                <a:cs typeface="Mada"/>
                <a:sym typeface="Mada"/>
              </a:rPr>
              <a:t>Case study 2:</a:t>
            </a:r>
            <a:endParaRPr b="1" sz="2200">
              <a:highlight>
                <a:schemeClr val="accent3"/>
              </a:highlight>
              <a:latin typeface="Mada"/>
              <a:ea typeface="Mada"/>
              <a:cs typeface="Mada"/>
              <a:sym typeface="Mada"/>
            </a:endParaRPr>
          </a:p>
        </p:txBody>
      </p:sp>
      <p:sp>
        <p:nvSpPr>
          <p:cNvPr id="395" name="Google Shape;395;p34"/>
          <p:cNvSpPr/>
          <p:nvPr/>
        </p:nvSpPr>
        <p:spPr>
          <a:xfrm>
            <a:off x="271950" y="4916050"/>
            <a:ext cx="6949500" cy="4546800"/>
          </a:xfrm>
          <a:prstGeom prst="roundRect">
            <a:avLst>
              <a:gd fmla="val 16667" name="adj"/>
            </a:avLst>
          </a:prstGeom>
          <a:noFill/>
          <a:ln cap="flat" cmpd="sng" w="2857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4"/>
          <p:cNvSpPr txBox="1"/>
          <p:nvPr/>
        </p:nvSpPr>
        <p:spPr>
          <a:xfrm>
            <a:off x="374750" y="5031213"/>
            <a:ext cx="6881100" cy="4546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What are the features of Jane’s history that suggest which organisms are most likely to be responsible for her presentation?</a:t>
            </a:r>
            <a:endParaRPr b="1" sz="1200">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She has CAP, and the most common most likely organism is streptococcus pneumoniae, and she doesn't seem to have the risk factors related to the other organisms.</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What additional information from her history would you like to know and why?</a:t>
            </a:r>
            <a:endParaRPr b="1"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Look for any risk factors in the patient from what was mentioned before.</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What are the features of Jane’s physical examination that indicate pneumonia?</a:t>
            </a:r>
            <a:endParaRPr b="1" sz="1200">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Bronchial breathing (means consolidation), increased fremitus (tactile and vocal).</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What are signs of pleural involvement? Does she have any?</a:t>
            </a:r>
            <a:endParaRPr b="1" sz="1200">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Decreased tactile fremitus </a:t>
            </a:r>
            <a:r>
              <a:rPr lang="ar" sz="1200">
                <a:solidFill>
                  <a:schemeClr val="dk1"/>
                </a:solidFill>
                <a:latin typeface="Mada"/>
                <a:ea typeface="Mada"/>
                <a:cs typeface="Mada"/>
                <a:sym typeface="Mada"/>
              </a:rPr>
              <a:t>,stony dullness, decreased or absent bronchial breathing.</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No, she doesn't have any.</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What are signs of serious sepsis? Does she have any?</a:t>
            </a:r>
            <a:endParaRPr b="1" sz="1200">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Fever, hypotension, tachycardia, tachypnea, oxygen desaturation</a:t>
            </a:r>
            <a:r>
              <a:rPr b="1" baseline="30000" lang="ar" sz="1200">
                <a:solidFill>
                  <a:schemeClr val="dk1"/>
                </a:solidFill>
                <a:latin typeface="Mada"/>
                <a:ea typeface="Mada"/>
                <a:cs typeface="Mada"/>
                <a:sym typeface="Mada"/>
              </a:rPr>
              <a:t>1</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Yes she have.</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Bonus: </a:t>
            </a:r>
            <a:r>
              <a:rPr b="1" lang="ar" sz="1200">
                <a:solidFill>
                  <a:srgbClr val="CC0000"/>
                </a:solidFill>
                <a:latin typeface="Mada"/>
                <a:ea typeface="Mada"/>
                <a:cs typeface="Mada"/>
                <a:sym typeface="Mada"/>
              </a:rPr>
              <a:t>What are examples of extra-pulmonary infection that may complicate pneumonia?</a:t>
            </a:r>
            <a:endParaRPr b="1" sz="1200">
              <a:solidFill>
                <a:srgbClr val="CC0000"/>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Meningitis, pericarditis, </a:t>
            </a:r>
            <a:r>
              <a:rPr lang="ar" sz="1200">
                <a:solidFill>
                  <a:schemeClr val="dk1"/>
                </a:solidFill>
                <a:latin typeface="Mada"/>
                <a:ea typeface="Mada"/>
                <a:cs typeface="Mada"/>
                <a:sym typeface="Mada"/>
              </a:rPr>
              <a:t>reactive arthritis</a:t>
            </a:r>
            <a:r>
              <a:rPr b="1" baseline="30000" lang="ar" sz="1200">
                <a:solidFill>
                  <a:schemeClr val="dk1"/>
                </a:solidFill>
                <a:latin typeface="Mada"/>
                <a:ea typeface="Mada"/>
                <a:cs typeface="Mada"/>
                <a:sym typeface="Mada"/>
              </a:rPr>
              <a:t>2</a:t>
            </a:r>
            <a:r>
              <a:rPr lang="ar" sz="1200">
                <a:solidFill>
                  <a:schemeClr val="dk1"/>
                </a:solidFill>
                <a:latin typeface="Mada"/>
                <a:ea typeface="Mada"/>
                <a:cs typeface="Mada"/>
                <a:sym typeface="Mada"/>
              </a:rPr>
              <a:t>, and hepatits and AKI (acute kidney injury)</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Most dangerous? Infective endocarditis</a:t>
            </a:r>
            <a:r>
              <a:rPr lang="ar" sz="1200">
                <a:solidFill>
                  <a:schemeClr val="dk1"/>
                </a:solidFill>
                <a:latin typeface="Mada"/>
                <a:ea typeface="Mada"/>
                <a:cs typeface="Mada"/>
                <a:sym typeface="Mada"/>
              </a:rPr>
              <a:t> (high mortality if present) esp staph aureus</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Where should Jane be managed?</a:t>
            </a:r>
            <a:endParaRPr b="1"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CURB-65 Severity Score: C: Confusion (Absent) =  0 , U: BUN (30 mg/dl) =  1 , R: 35 =  1  , B: BP 70/40 =  1 , 65: Age (20 years old) = 0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Overall score= 3</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where to manage her?</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In ICU, stabilize the patient (ABC..) and start </a:t>
            </a:r>
            <a:r>
              <a:rPr lang="ar" sz="1200">
                <a:solidFill>
                  <a:srgbClr val="CC0000"/>
                </a:solidFill>
                <a:latin typeface="Mada"/>
                <a:ea typeface="Mada"/>
                <a:cs typeface="Mada"/>
                <a:sym typeface="Mada"/>
              </a:rPr>
              <a:t>broad spectrum antibiotics.</a:t>
            </a:r>
            <a:endParaRPr sz="1200">
              <a:solidFill>
                <a:srgbClr val="CC0000"/>
              </a:solidFill>
              <a:latin typeface="Mada"/>
              <a:ea typeface="Mada"/>
              <a:cs typeface="Mada"/>
              <a:sym typeface="Mada"/>
            </a:endParaRPr>
          </a:p>
          <a:p>
            <a:pPr indent="0" lvl="0" marL="0" rtl="0" algn="l">
              <a:spcBef>
                <a:spcPts val="0"/>
              </a:spcBef>
              <a:spcAft>
                <a:spcPts val="0"/>
              </a:spcAft>
              <a:buNone/>
            </a:pPr>
            <a:r>
              <a:t/>
            </a:r>
            <a:endParaRPr b="1" sz="1200">
              <a:latin typeface="Mada"/>
              <a:ea typeface="Mada"/>
              <a:cs typeface="Mada"/>
              <a:sym typeface="Mada"/>
            </a:endParaRPr>
          </a:p>
        </p:txBody>
      </p:sp>
      <p:grpSp>
        <p:nvGrpSpPr>
          <p:cNvPr id="397" name="Google Shape;397;p34"/>
          <p:cNvGrpSpPr/>
          <p:nvPr/>
        </p:nvGrpSpPr>
        <p:grpSpPr>
          <a:xfrm>
            <a:off x="528300" y="3014133"/>
            <a:ext cx="6436800" cy="1821633"/>
            <a:chOff x="528300" y="3596000"/>
            <a:chExt cx="6436800" cy="2166547"/>
          </a:xfrm>
        </p:grpSpPr>
        <p:sp>
          <p:nvSpPr>
            <p:cNvPr id="398" name="Google Shape;398;p34"/>
            <p:cNvSpPr txBox="1"/>
            <p:nvPr/>
          </p:nvSpPr>
          <p:spPr>
            <a:xfrm>
              <a:off x="528300" y="3596000"/>
              <a:ext cx="3069600" cy="2124600"/>
            </a:xfrm>
            <a:prstGeom prst="rect">
              <a:avLst/>
            </a:prstGeom>
            <a:noFill/>
            <a:ln cap="flat" cmpd="sng" w="28575">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399" name="Google Shape;399;p34"/>
            <p:cNvSpPr txBox="1"/>
            <p:nvPr/>
          </p:nvSpPr>
          <p:spPr>
            <a:xfrm>
              <a:off x="4095600" y="3637947"/>
              <a:ext cx="2869500" cy="2124600"/>
            </a:xfrm>
            <a:prstGeom prst="rect">
              <a:avLst/>
            </a:prstGeom>
            <a:noFill/>
            <a:ln cap="flat" cmpd="sng" w="28575">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pic>
          <p:nvPicPr>
            <p:cNvPr id="400" name="Google Shape;400;p34"/>
            <p:cNvPicPr preferRelativeResize="0"/>
            <p:nvPr/>
          </p:nvPicPr>
          <p:blipFill rotWithShape="1">
            <a:blip r:embed="rId3">
              <a:alphaModFix/>
            </a:blip>
            <a:srcRect b="18736" l="20708" r="32734" t="25335"/>
            <a:stretch/>
          </p:blipFill>
          <p:spPr>
            <a:xfrm>
              <a:off x="576932" y="3646700"/>
              <a:ext cx="2972287" cy="2023201"/>
            </a:xfrm>
            <a:prstGeom prst="rect">
              <a:avLst/>
            </a:prstGeom>
            <a:noFill/>
            <a:ln>
              <a:noFill/>
            </a:ln>
          </p:spPr>
        </p:pic>
        <p:pic>
          <p:nvPicPr>
            <p:cNvPr id="401" name="Google Shape;401;p34"/>
            <p:cNvPicPr preferRelativeResize="0"/>
            <p:nvPr/>
          </p:nvPicPr>
          <p:blipFill rotWithShape="1">
            <a:blip r:embed="rId4">
              <a:alphaModFix/>
            </a:blip>
            <a:srcRect b="6339" l="17683" r="19898" t="10354"/>
            <a:stretch/>
          </p:blipFill>
          <p:spPr>
            <a:xfrm>
              <a:off x="4141950" y="3646697"/>
              <a:ext cx="2778577" cy="2023201"/>
            </a:xfrm>
            <a:prstGeom prst="rect">
              <a:avLst/>
            </a:prstGeom>
            <a:noFill/>
            <a:ln>
              <a:noFill/>
            </a:ln>
          </p:spPr>
        </p:pic>
      </p:grpSp>
      <p:sp>
        <p:nvSpPr>
          <p:cNvPr id="402" name="Google Shape;402;p34"/>
          <p:cNvSpPr txBox="1"/>
          <p:nvPr/>
        </p:nvSpPr>
        <p:spPr>
          <a:xfrm>
            <a:off x="0" y="9828500"/>
            <a:ext cx="7374000" cy="7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normal is &gt;92%</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2-reactive or septic arthritis and the favourite place is the knee (causing swelling in the knee)</a:t>
            </a:r>
            <a:endParaRPr sz="1000">
              <a:solidFill>
                <a:srgbClr val="6AA84F"/>
              </a:solidFill>
              <a:latin typeface="Mada"/>
              <a:ea typeface="Mada"/>
              <a:cs typeface="Mada"/>
              <a:sym typeface="Mad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35"/>
          <p:cNvSpPr/>
          <p:nvPr/>
        </p:nvSpPr>
        <p:spPr>
          <a:xfrm>
            <a:off x="5420050" y="10068525"/>
            <a:ext cx="2061000" cy="5061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ar" sz="1100">
                <a:latin typeface="Mada"/>
                <a:ea typeface="Mada"/>
                <a:cs typeface="Mada"/>
                <a:sym typeface="Mada"/>
              </a:rPr>
              <a:t>Empirical treatment</a:t>
            </a:r>
            <a:r>
              <a:rPr lang="ar" sz="1100">
                <a:latin typeface="Mada"/>
                <a:ea typeface="Mada"/>
                <a:cs typeface="Mada"/>
                <a:sym typeface="Mada"/>
              </a:rPr>
              <a:t>     </a:t>
            </a:r>
            <a:endParaRPr sz="1100">
              <a:latin typeface="Mada"/>
              <a:ea typeface="Mada"/>
              <a:cs typeface="Mada"/>
              <a:sym typeface="Mada"/>
            </a:endParaRPr>
          </a:p>
          <a:p>
            <a:pPr indent="0" lvl="0" marL="0" marR="0" rtl="0" algn="ctr">
              <a:lnSpc>
                <a:spcPct val="100000"/>
              </a:lnSpc>
              <a:spcBef>
                <a:spcPts val="0"/>
              </a:spcBef>
              <a:spcAft>
                <a:spcPts val="0"/>
              </a:spcAft>
              <a:buClr>
                <a:srgbClr val="000000"/>
              </a:buClr>
              <a:buSzPts val="1100"/>
              <a:buFont typeface="Arial"/>
              <a:buNone/>
            </a:pPr>
            <a:r>
              <a:rPr lang="ar" sz="1100">
                <a:latin typeface="Mada"/>
                <a:ea typeface="Mada"/>
                <a:cs typeface="Mada"/>
                <a:sym typeface="Mada"/>
              </a:rPr>
              <a:t> </a:t>
            </a:r>
            <a:r>
              <a:rPr lang="ar" sz="1100">
                <a:latin typeface="Mada"/>
                <a:ea typeface="Mada"/>
                <a:cs typeface="Mada"/>
                <a:sym typeface="Mada"/>
              </a:rPr>
              <a:t>(</a:t>
            </a:r>
            <a:r>
              <a:rPr lang="ar" sz="1100">
                <a:latin typeface="Mada"/>
                <a:ea typeface="Mada"/>
                <a:cs typeface="Mada"/>
                <a:sym typeface="Mada"/>
              </a:rPr>
              <a:t>Piptaz</a:t>
            </a:r>
            <a:r>
              <a:rPr lang="ar" sz="1100">
                <a:latin typeface="Mada"/>
                <a:ea typeface="Mada"/>
                <a:cs typeface="Mada"/>
                <a:sym typeface="Mada"/>
              </a:rPr>
              <a:t>)</a:t>
            </a:r>
            <a:endParaRPr sz="1100">
              <a:latin typeface="Mada"/>
              <a:ea typeface="Mada"/>
              <a:cs typeface="Mada"/>
              <a:sym typeface="Mada"/>
            </a:endParaRPr>
          </a:p>
        </p:txBody>
      </p:sp>
      <p:graphicFrame>
        <p:nvGraphicFramePr>
          <p:cNvPr id="408" name="Google Shape;408;p35"/>
          <p:cNvGraphicFramePr/>
          <p:nvPr/>
        </p:nvGraphicFramePr>
        <p:xfrm>
          <a:off x="254815" y="783518"/>
          <a:ext cx="3000000" cy="3000000"/>
        </p:xfrm>
        <a:graphic>
          <a:graphicData uri="http://schemas.openxmlformats.org/drawingml/2006/table">
            <a:tbl>
              <a:tblPr>
                <a:noFill/>
                <a:tableStyleId>{C73DE363-2D16-43EF-A166-61DA4931F665}</a:tableStyleId>
              </a:tblPr>
              <a:tblGrid>
                <a:gridCol w="1382050"/>
                <a:gridCol w="5668325"/>
              </a:tblGrid>
              <a:tr h="701425">
                <a:tc>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Types</a:t>
                      </a:r>
                      <a:endParaRPr b="1" sz="1500">
                        <a:solidFill>
                          <a:srgbClr val="FFFFFF"/>
                        </a:solidFill>
                        <a:latin typeface="Mada"/>
                        <a:ea typeface="Mada"/>
                        <a:cs typeface="Mada"/>
                        <a:sym typeface="Mada"/>
                      </a:endParaRPr>
                    </a:p>
                  </a:txBody>
                  <a:tcPr marT="80200" marB="80200" marR="100775" marL="100775" anchor="ctr">
                    <a:lnL cap="flat" cmpd="sng" w="19050">
                      <a:solidFill>
                        <a:srgbClr val="FFFFFF"/>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lang="ar" sz="1200">
                          <a:solidFill>
                            <a:schemeClr val="dk1"/>
                          </a:solidFill>
                          <a:latin typeface="Mada"/>
                          <a:ea typeface="Mada"/>
                          <a:cs typeface="Mada"/>
                          <a:sym typeface="Mada"/>
                        </a:rPr>
                        <a:t>●  </a:t>
                      </a:r>
                      <a:r>
                        <a:rPr b="1" lang="ar" sz="1200">
                          <a:latin typeface="Mada"/>
                          <a:ea typeface="Mada"/>
                          <a:cs typeface="Mada"/>
                          <a:sym typeface="Mada"/>
                        </a:rPr>
                        <a:t>Typical : </a:t>
                      </a:r>
                      <a:r>
                        <a:rPr lang="ar" sz="1200">
                          <a:latin typeface="Mada"/>
                          <a:ea typeface="Mada"/>
                          <a:cs typeface="Mada"/>
                          <a:sym typeface="Mada"/>
                        </a:rPr>
                        <a:t> </a:t>
                      </a:r>
                      <a:r>
                        <a:rPr lang="ar" sz="1200">
                          <a:solidFill>
                            <a:schemeClr val="dk1"/>
                          </a:solidFill>
                          <a:latin typeface="Mada"/>
                          <a:ea typeface="Mada"/>
                          <a:cs typeface="Mada"/>
                          <a:sym typeface="Mada"/>
                        </a:rPr>
                        <a:t>S.pneumoniae (most common bacterial cause)</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a:t>
                      </a:r>
                      <a:r>
                        <a:rPr b="1" lang="ar" sz="1200">
                          <a:latin typeface="Mada"/>
                          <a:ea typeface="Mada"/>
                          <a:cs typeface="Mada"/>
                          <a:sym typeface="Mada"/>
                        </a:rPr>
                        <a:t>Atypical : </a:t>
                      </a:r>
                      <a:r>
                        <a:rPr lang="ar" sz="1200">
                          <a:solidFill>
                            <a:schemeClr val="dk1"/>
                          </a:solidFill>
                          <a:latin typeface="Mada"/>
                          <a:ea typeface="Mada"/>
                          <a:cs typeface="Mada"/>
                          <a:sym typeface="Mada"/>
                        </a:rPr>
                        <a:t>legionella spp</a:t>
                      </a:r>
                      <a:r>
                        <a:rPr lang="ar" sz="1200">
                          <a:latin typeface="Mada"/>
                          <a:ea typeface="Mada"/>
                          <a:cs typeface="Mada"/>
                          <a:sym typeface="Mada"/>
                        </a:rPr>
                        <a:t> </a:t>
                      </a:r>
                      <a:r>
                        <a:rPr lang="ar" sz="1200">
                          <a:latin typeface="Mada"/>
                          <a:ea typeface="Mada"/>
                          <a:cs typeface="Mada"/>
                          <a:sym typeface="Mada"/>
                        </a:rPr>
                        <a:t>contaminated water source , air conditioning.</a:t>
                      </a:r>
                      <a:endParaRPr sz="1200">
                        <a:latin typeface="Mada"/>
                        <a:ea typeface="Mada"/>
                        <a:cs typeface="Mada"/>
                        <a:sym typeface="Mada"/>
                      </a:endParaRPr>
                    </a:p>
                    <a:p>
                      <a:pPr indent="0" lvl="0" marL="0" rtl="0" algn="l">
                        <a:spcBef>
                          <a:spcPts val="0"/>
                        </a:spcBef>
                        <a:spcAft>
                          <a:spcPts val="0"/>
                        </a:spcAft>
                        <a:buNone/>
                      </a:pPr>
                      <a:r>
                        <a:t/>
                      </a:r>
                      <a:endParaRPr b="1" sz="12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557875">
                <a:tc>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Viruses</a:t>
                      </a:r>
                      <a:endParaRPr b="1" sz="15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lang="ar" sz="1200">
                          <a:latin typeface="Mada"/>
                          <a:ea typeface="Mada"/>
                          <a:cs typeface="Mada"/>
                          <a:sym typeface="Mada"/>
                        </a:rPr>
                        <a:t>Very important causes especially in children.</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1.  Coronaviruses</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2. Influenza A and B viruses</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562700">
                <a:tc>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Clinical </a:t>
                      </a:r>
                      <a:r>
                        <a:rPr b="1" lang="ar" sz="1500">
                          <a:solidFill>
                            <a:srgbClr val="FFFFFF"/>
                          </a:solidFill>
                          <a:latin typeface="Mada"/>
                          <a:ea typeface="Mada"/>
                          <a:cs typeface="Mada"/>
                          <a:sym typeface="Mada"/>
                        </a:rPr>
                        <a:t>signs</a:t>
                      </a:r>
                      <a:r>
                        <a:rPr b="1" lang="ar" sz="1500">
                          <a:solidFill>
                            <a:srgbClr val="FFFFFF"/>
                          </a:solidFill>
                          <a:latin typeface="Mada"/>
                          <a:ea typeface="Mada"/>
                          <a:cs typeface="Mada"/>
                          <a:sym typeface="Mada"/>
                        </a:rPr>
                        <a:t> and symptoms</a:t>
                      </a:r>
                      <a:endParaRPr b="1" sz="15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lang="ar" sz="1200">
                          <a:latin typeface="Mada"/>
                          <a:ea typeface="Mada"/>
                          <a:cs typeface="Mada"/>
                          <a:sym typeface="Mada"/>
                        </a:rPr>
                        <a:t>●  Cough (if productive rusty colored  sputum)</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Fever, Chills</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Dyspnea</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Fatigue</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Gastrointestinal (Legionella)</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Dullness to percussion</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Crackles on auscultation</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Bronchial breath sounds</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Egophony (“E” to “A” changes)</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Increased vocal tactile fremitus</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988500">
                <a:tc>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Risk factors</a:t>
                      </a:r>
                      <a:endParaRPr b="1" sz="15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lang="ar" sz="1200">
                          <a:solidFill>
                            <a:schemeClr val="dk1"/>
                          </a:solidFill>
                          <a:latin typeface="Mada"/>
                          <a:ea typeface="Mada"/>
                          <a:cs typeface="Mada"/>
                          <a:sym typeface="Mada"/>
                        </a:rPr>
                        <a:t>● Older age</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Chronic comorbidities</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Viral respiratory tract infection</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Impaired airway protection Aspiration</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Smoking and alcohol overuse</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Other lifestyle factors</a:t>
                      </a:r>
                      <a:endParaRPr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grpSp>
        <p:nvGrpSpPr>
          <p:cNvPr id="409" name="Google Shape;409;p35"/>
          <p:cNvGrpSpPr/>
          <p:nvPr/>
        </p:nvGrpSpPr>
        <p:grpSpPr>
          <a:xfrm>
            <a:off x="316558" y="5711964"/>
            <a:ext cx="6926910" cy="2205799"/>
            <a:chOff x="676926" y="6481540"/>
            <a:chExt cx="5504100" cy="3614287"/>
          </a:xfrm>
        </p:grpSpPr>
        <p:sp>
          <p:nvSpPr>
            <p:cNvPr id="410" name="Google Shape;410;p35"/>
            <p:cNvSpPr/>
            <p:nvPr/>
          </p:nvSpPr>
          <p:spPr>
            <a:xfrm>
              <a:off x="676926" y="6481540"/>
              <a:ext cx="5504100" cy="574800"/>
            </a:xfrm>
            <a:prstGeom prst="roundRect">
              <a:avLst>
                <a:gd fmla="val 16667" name="adj"/>
              </a:avLst>
            </a:prstGeom>
            <a:solidFill>
              <a:srgbClr val="509EEA"/>
            </a:solidFill>
            <a:ln cap="flat" cmpd="sng" w="9525">
              <a:solidFill>
                <a:srgbClr val="509EEA"/>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None/>
              </a:pPr>
              <a:r>
                <a:rPr b="1" lang="ar" sz="2200">
                  <a:solidFill>
                    <a:srgbClr val="FFFFFF"/>
                  </a:solidFill>
                  <a:latin typeface="Mada"/>
                  <a:ea typeface="Mada"/>
                  <a:cs typeface="Mada"/>
                  <a:sym typeface="Mada"/>
                </a:rPr>
                <a:t>Diagnosis</a:t>
              </a:r>
              <a:endParaRPr sz="2200">
                <a:solidFill>
                  <a:srgbClr val="FFFFFF"/>
                </a:solidFill>
                <a:latin typeface="Mada"/>
                <a:ea typeface="Mada"/>
                <a:cs typeface="Mada"/>
                <a:sym typeface="Mada"/>
              </a:endParaRPr>
            </a:p>
          </p:txBody>
        </p:sp>
        <p:cxnSp>
          <p:nvCxnSpPr>
            <p:cNvPr id="411" name="Google Shape;411;p35"/>
            <p:cNvCxnSpPr/>
            <p:nvPr/>
          </p:nvCxnSpPr>
          <p:spPr>
            <a:xfrm>
              <a:off x="973063" y="7090524"/>
              <a:ext cx="9300" cy="2794800"/>
            </a:xfrm>
            <a:prstGeom prst="straightConnector1">
              <a:avLst/>
            </a:prstGeom>
            <a:noFill/>
            <a:ln cap="flat" cmpd="sng" w="9525">
              <a:solidFill>
                <a:srgbClr val="509EEA"/>
              </a:solidFill>
              <a:prstDash val="lgDash"/>
              <a:round/>
              <a:headEnd len="med" w="med" type="none"/>
              <a:tailEnd len="med" w="med" type="none"/>
            </a:ln>
          </p:spPr>
        </p:cxnSp>
        <p:cxnSp>
          <p:nvCxnSpPr>
            <p:cNvPr id="412" name="Google Shape;412;p35"/>
            <p:cNvCxnSpPr/>
            <p:nvPr/>
          </p:nvCxnSpPr>
          <p:spPr>
            <a:xfrm flipH="1" rot="10800000">
              <a:off x="979915" y="7791805"/>
              <a:ext cx="651600" cy="3600"/>
            </a:xfrm>
            <a:prstGeom prst="straightConnector1">
              <a:avLst/>
            </a:prstGeom>
            <a:noFill/>
            <a:ln cap="flat" cmpd="sng" w="9525">
              <a:solidFill>
                <a:srgbClr val="509EEA"/>
              </a:solidFill>
              <a:prstDash val="lgDash"/>
              <a:round/>
              <a:headEnd len="med" w="med" type="none"/>
              <a:tailEnd len="med" w="med" type="none"/>
            </a:ln>
          </p:spPr>
        </p:cxnSp>
        <p:sp>
          <p:nvSpPr>
            <p:cNvPr id="413" name="Google Shape;413;p35"/>
            <p:cNvSpPr txBox="1"/>
            <p:nvPr/>
          </p:nvSpPr>
          <p:spPr>
            <a:xfrm>
              <a:off x="1631481" y="7569109"/>
              <a:ext cx="3913500" cy="435300"/>
            </a:xfrm>
            <a:prstGeom prst="rect">
              <a:avLst/>
            </a:prstGeom>
            <a:noFill/>
            <a:ln cap="flat" cmpd="sng" w="9525">
              <a:solidFill>
                <a:srgbClr val="509EEA"/>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None/>
              </a:pPr>
              <a:r>
                <a:rPr lang="ar" sz="1200">
                  <a:latin typeface="Mada"/>
                  <a:ea typeface="Mada"/>
                  <a:cs typeface="Mada"/>
                  <a:sym typeface="Mada"/>
                </a:rPr>
                <a:t>All patients with suspected CAP should have chest radiograph</a:t>
              </a:r>
              <a:endParaRPr sz="1200">
                <a:latin typeface="Mada"/>
                <a:ea typeface="Mada"/>
                <a:cs typeface="Mada"/>
                <a:sym typeface="Mada"/>
              </a:endParaRPr>
            </a:p>
          </p:txBody>
        </p:sp>
        <p:cxnSp>
          <p:nvCxnSpPr>
            <p:cNvPr id="414" name="Google Shape;414;p35"/>
            <p:cNvCxnSpPr/>
            <p:nvPr/>
          </p:nvCxnSpPr>
          <p:spPr>
            <a:xfrm flipH="1" rot="10800000">
              <a:off x="979915" y="8517046"/>
              <a:ext cx="651600" cy="3600"/>
            </a:xfrm>
            <a:prstGeom prst="straightConnector1">
              <a:avLst/>
            </a:prstGeom>
            <a:noFill/>
            <a:ln cap="flat" cmpd="sng" w="9525">
              <a:solidFill>
                <a:srgbClr val="509EEA"/>
              </a:solidFill>
              <a:prstDash val="lgDash"/>
              <a:round/>
              <a:headEnd len="med" w="med" type="none"/>
              <a:tailEnd len="med" w="med" type="none"/>
            </a:ln>
          </p:spPr>
        </p:cxnSp>
        <p:sp>
          <p:nvSpPr>
            <p:cNvPr id="415" name="Google Shape;415;p35"/>
            <p:cNvSpPr txBox="1"/>
            <p:nvPr/>
          </p:nvSpPr>
          <p:spPr>
            <a:xfrm>
              <a:off x="1631481" y="8294350"/>
              <a:ext cx="3913500" cy="435300"/>
            </a:xfrm>
            <a:prstGeom prst="rect">
              <a:avLst/>
            </a:prstGeom>
            <a:noFill/>
            <a:ln cap="flat" cmpd="sng" w="9525">
              <a:solidFill>
                <a:srgbClr val="509EEA"/>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None/>
              </a:pPr>
              <a:r>
                <a:rPr lang="ar" sz="1200">
                  <a:latin typeface="Mada"/>
                  <a:ea typeface="Mada"/>
                  <a:cs typeface="Mada"/>
                  <a:sym typeface="Mada"/>
                </a:rPr>
                <a:t>Urinary and serum antigens specific for legionella</a:t>
              </a:r>
              <a:endParaRPr sz="1200">
                <a:latin typeface="Mada"/>
                <a:ea typeface="Mada"/>
                <a:cs typeface="Mada"/>
                <a:sym typeface="Mada"/>
              </a:endParaRPr>
            </a:p>
          </p:txBody>
        </p:sp>
        <p:cxnSp>
          <p:nvCxnSpPr>
            <p:cNvPr id="416" name="Google Shape;416;p35"/>
            <p:cNvCxnSpPr/>
            <p:nvPr/>
          </p:nvCxnSpPr>
          <p:spPr>
            <a:xfrm flipH="1" rot="10800000">
              <a:off x="981998" y="9200134"/>
              <a:ext cx="651600" cy="3600"/>
            </a:xfrm>
            <a:prstGeom prst="straightConnector1">
              <a:avLst/>
            </a:prstGeom>
            <a:noFill/>
            <a:ln cap="flat" cmpd="sng" w="9525">
              <a:solidFill>
                <a:srgbClr val="509EEA"/>
              </a:solidFill>
              <a:prstDash val="lgDash"/>
              <a:round/>
              <a:headEnd len="med" w="med" type="none"/>
              <a:tailEnd len="med" w="med" type="none"/>
            </a:ln>
          </p:spPr>
        </p:cxnSp>
        <p:sp>
          <p:nvSpPr>
            <p:cNvPr id="417" name="Google Shape;417;p35"/>
            <p:cNvSpPr txBox="1"/>
            <p:nvPr/>
          </p:nvSpPr>
          <p:spPr>
            <a:xfrm>
              <a:off x="1633564" y="8977438"/>
              <a:ext cx="3913500" cy="435300"/>
            </a:xfrm>
            <a:prstGeom prst="rect">
              <a:avLst/>
            </a:prstGeom>
            <a:noFill/>
            <a:ln cap="flat" cmpd="sng" w="9525">
              <a:solidFill>
                <a:srgbClr val="509EEA"/>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None/>
              </a:pPr>
              <a:r>
                <a:rPr lang="ar" sz="1200">
                  <a:latin typeface="Mada"/>
                  <a:ea typeface="Mada"/>
                  <a:cs typeface="Mada"/>
                  <a:sym typeface="Mada"/>
                </a:rPr>
                <a:t>Leukocyte count</a:t>
              </a:r>
              <a:endParaRPr sz="1200">
                <a:latin typeface="Mada"/>
                <a:ea typeface="Mada"/>
                <a:cs typeface="Mada"/>
                <a:sym typeface="Mada"/>
              </a:endParaRPr>
            </a:p>
          </p:txBody>
        </p:sp>
        <p:cxnSp>
          <p:nvCxnSpPr>
            <p:cNvPr id="418" name="Google Shape;418;p35"/>
            <p:cNvCxnSpPr/>
            <p:nvPr/>
          </p:nvCxnSpPr>
          <p:spPr>
            <a:xfrm flipH="1" rot="10800000">
              <a:off x="979915" y="9883223"/>
              <a:ext cx="651600" cy="3600"/>
            </a:xfrm>
            <a:prstGeom prst="straightConnector1">
              <a:avLst/>
            </a:prstGeom>
            <a:noFill/>
            <a:ln cap="flat" cmpd="sng" w="9525">
              <a:solidFill>
                <a:srgbClr val="509EEA"/>
              </a:solidFill>
              <a:prstDash val="lgDash"/>
              <a:round/>
              <a:headEnd len="med" w="med" type="none"/>
              <a:tailEnd len="med" w="med" type="none"/>
            </a:ln>
          </p:spPr>
        </p:cxnSp>
        <p:sp>
          <p:nvSpPr>
            <p:cNvPr id="419" name="Google Shape;419;p35"/>
            <p:cNvSpPr txBox="1"/>
            <p:nvPr/>
          </p:nvSpPr>
          <p:spPr>
            <a:xfrm>
              <a:off x="1631481" y="9660526"/>
              <a:ext cx="3913500" cy="435300"/>
            </a:xfrm>
            <a:prstGeom prst="rect">
              <a:avLst/>
            </a:prstGeom>
            <a:noFill/>
            <a:ln cap="flat" cmpd="sng" w="9525">
              <a:solidFill>
                <a:srgbClr val="509EEA"/>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None/>
              </a:pPr>
              <a:r>
                <a:rPr lang="ar" sz="1200">
                  <a:latin typeface="Mada"/>
                  <a:ea typeface="Mada"/>
                  <a:cs typeface="Mada"/>
                  <a:sym typeface="Mada"/>
                </a:rPr>
                <a:t>Sputum Gram stain</a:t>
              </a:r>
              <a:endParaRPr sz="1200">
                <a:latin typeface="Mada"/>
                <a:ea typeface="Mada"/>
                <a:cs typeface="Mada"/>
                <a:sym typeface="Mada"/>
              </a:endParaRPr>
            </a:p>
          </p:txBody>
        </p:sp>
      </p:grpSp>
      <p:pic>
        <p:nvPicPr>
          <p:cNvPr id="420" name="Google Shape;420;p35"/>
          <p:cNvPicPr preferRelativeResize="0"/>
          <p:nvPr/>
        </p:nvPicPr>
        <p:blipFill>
          <a:blip r:embed="rId3">
            <a:alphaModFix/>
          </a:blip>
          <a:stretch>
            <a:fillRect/>
          </a:stretch>
        </p:blipFill>
        <p:spPr>
          <a:xfrm>
            <a:off x="88446" y="8413752"/>
            <a:ext cx="2917468" cy="2205799"/>
          </a:xfrm>
          <a:prstGeom prst="rect">
            <a:avLst/>
          </a:prstGeom>
          <a:noFill/>
          <a:ln>
            <a:noFill/>
          </a:ln>
        </p:spPr>
      </p:pic>
      <p:sp>
        <p:nvSpPr>
          <p:cNvPr id="421" name="Google Shape;421;p35"/>
          <p:cNvSpPr/>
          <p:nvPr/>
        </p:nvSpPr>
        <p:spPr>
          <a:xfrm>
            <a:off x="118950" y="8000575"/>
            <a:ext cx="1787700" cy="371400"/>
          </a:xfrm>
          <a:prstGeom prst="roundRect">
            <a:avLst>
              <a:gd fmla="val 16667" name="adj"/>
            </a:avLst>
          </a:prstGeom>
          <a:solidFill>
            <a:srgbClr val="509EEA"/>
          </a:solidFill>
          <a:ln cap="flat" cmpd="sng" w="9525">
            <a:solidFill>
              <a:srgbClr val="509EEA"/>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None/>
            </a:pPr>
            <a:r>
              <a:rPr b="1" lang="ar" sz="2200">
                <a:solidFill>
                  <a:srgbClr val="FFFFFF"/>
                </a:solidFill>
                <a:latin typeface="Mada"/>
                <a:ea typeface="Mada"/>
                <a:cs typeface="Mada"/>
                <a:sym typeface="Mada"/>
              </a:rPr>
              <a:t>Evaluation :</a:t>
            </a:r>
            <a:endParaRPr sz="2200">
              <a:solidFill>
                <a:srgbClr val="FFFFFF"/>
              </a:solidFill>
              <a:latin typeface="Mada"/>
              <a:ea typeface="Mada"/>
              <a:cs typeface="Mada"/>
              <a:sym typeface="Mada"/>
            </a:endParaRPr>
          </a:p>
        </p:txBody>
      </p:sp>
      <p:sp>
        <p:nvSpPr>
          <p:cNvPr id="422" name="Google Shape;422;p35"/>
          <p:cNvSpPr/>
          <p:nvPr/>
        </p:nvSpPr>
        <p:spPr>
          <a:xfrm>
            <a:off x="3297550" y="8042200"/>
            <a:ext cx="2122500" cy="371400"/>
          </a:xfrm>
          <a:prstGeom prst="roundRect">
            <a:avLst>
              <a:gd fmla="val 16667" name="adj"/>
            </a:avLst>
          </a:prstGeom>
          <a:solidFill>
            <a:srgbClr val="509EEA"/>
          </a:solidFill>
          <a:ln cap="flat" cmpd="sng" w="9525">
            <a:solidFill>
              <a:srgbClr val="509EEA"/>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None/>
            </a:pPr>
            <a:r>
              <a:rPr b="1" lang="ar" sz="2200">
                <a:solidFill>
                  <a:srgbClr val="FFFFFF"/>
                </a:solidFill>
                <a:latin typeface="Mada"/>
                <a:ea typeface="Mada"/>
                <a:cs typeface="Mada"/>
                <a:sym typeface="Mada"/>
              </a:rPr>
              <a:t>Management</a:t>
            </a:r>
            <a:r>
              <a:rPr b="1" lang="ar" sz="2200">
                <a:solidFill>
                  <a:srgbClr val="FFFFFF"/>
                </a:solidFill>
                <a:latin typeface="Mada"/>
                <a:ea typeface="Mada"/>
                <a:cs typeface="Mada"/>
                <a:sym typeface="Mada"/>
              </a:rPr>
              <a:t> :</a:t>
            </a:r>
            <a:endParaRPr sz="2200">
              <a:solidFill>
                <a:srgbClr val="FFFFFF"/>
              </a:solidFill>
              <a:latin typeface="Mada"/>
              <a:ea typeface="Mada"/>
              <a:cs typeface="Mada"/>
              <a:sym typeface="Mada"/>
            </a:endParaRPr>
          </a:p>
        </p:txBody>
      </p:sp>
      <p:grpSp>
        <p:nvGrpSpPr>
          <p:cNvPr id="423" name="Google Shape;423;p35"/>
          <p:cNvGrpSpPr/>
          <p:nvPr/>
        </p:nvGrpSpPr>
        <p:grpSpPr>
          <a:xfrm>
            <a:off x="3297550" y="8550275"/>
            <a:ext cx="4183704" cy="1518240"/>
            <a:chOff x="102629" y="5356671"/>
            <a:chExt cx="4511218" cy="2657517"/>
          </a:xfrm>
        </p:grpSpPr>
        <p:sp>
          <p:nvSpPr>
            <p:cNvPr id="424" name="Google Shape;424;p35"/>
            <p:cNvSpPr/>
            <p:nvPr/>
          </p:nvSpPr>
          <p:spPr>
            <a:xfrm>
              <a:off x="2391447" y="5356671"/>
              <a:ext cx="2222400" cy="885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100">
                  <a:latin typeface="Mada"/>
                  <a:ea typeface="Mada"/>
                  <a:cs typeface="Mada"/>
                  <a:sym typeface="Mada"/>
                </a:rPr>
                <a:t>          </a:t>
              </a:r>
              <a:r>
                <a:rPr lang="ar" sz="1100">
                  <a:latin typeface="Mada"/>
                  <a:ea typeface="Mada"/>
                  <a:cs typeface="Mada"/>
                  <a:sym typeface="Mada"/>
                </a:rPr>
                <a:t>Azithromycin</a:t>
              </a:r>
              <a:endParaRPr sz="1100">
                <a:latin typeface="Mada"/>
                <a:ea typeface="Mada"/>
                <a:cs typeface="Mada"/>
                <a:sym typeface="Mada"/>
              </a:endParaRPr>
            </a:p>
          </p:txBody>
        </p:sp>
        <p:sp>
          <p:nvSpPr>
            <p:cNvPr id="425" name="Google Shape;425;p35"/>
            <p:cNvSpPr/>
            <p:nvPr/>
          </p:nvSpPr>
          <p:spPr>
            <a:xfrm>
              <a:off x="102656" y="5356715"/>
              <a:ext cx="2557800" cy="885900"/>
            </a:xfrm>
            <a:prstGeom prst="homePlate">
              <a:avLst>
                <a:gd fmla="val 50000" name="adj"/>
              </a:avLst>
            </a:prstGeom>
            <a:solidFill>
              <a:srgbClr val="1874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000">
                  <a:solidFill>
                    <a:srgbClr val="FFFFFF"/>
                  </a:solidFill>
                  <a:latin typeface="Mada"/>
                  <a:ea typeface="Mada"/>
                  <a:cs typeface="Mada"/>
                  <a:sym typeface="Mada"/>
                </a:rPr>
                <a:t>1- Healthy Individual with no risk factor (classified by the CURB-65 score  as outpatient)</a:t>
              </a:r>
              <a:endParaRPr b="1" sz="1000">
                <a:solidFill>
                  <a:srgbClr val="FFFFFF"/>
                </a:solidFill>
                <a:latin typeface="Mada"/>
                <a:ea typeface="Mada"/>
                <a:cs typeface="Mada"/>
                <a:sym typeface="Mada"/>
              </a:endParaRPr>
            </a:p>
          </p:txBody>
        </p:sp>
        <p:sp>
          <p:nvSpPr>
            <p:cNvPr id="426" name="Google Shape;426;p35"/>
            <p:cNvSpPr/>
            <p:nvPr/>
          </p:nvSpPr>
          <p:spPr>
            <a:xfrm>
              <a:off x="2391366" y="6242546"/>
              <a:ext cx="2222400" cy="885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ar" sz="1100">
                  <a:latin typeface="Mada"/>
                  <a:ea typeface="Mada"/>
                  <a:cs typeface="Mada"/>
                  <a:sym typeface="Mada"/>
                </a:rPr>
                <a:t>       </a:t>
              </a:r>
              <a:r>
                <a:rPr lang="ar" sz="1100">
                  <a:latin typeface="Mada"/>
                  <a:ea typeface="Mada"/>
                  <a:cs typeface="Mada"/>
                  <a:sym typeface="Mada"/>
                </a:rPr>
                <a:t>Clindamycin or Augmentin</a:t>
              </a:r>
              <a:endParaRPr sz="1100">
                <a:latin typeface="Mada"/>
                <a:ea typeface="Mada"/>
                <a:cs typeface="Mada"/>
                <a:sym typeface="Mada"/>
              </a:endParaRPr>
            </a:p>
          </p:txBody>
        </p:sp>
        <p:sp>
          <p:nvSpPr>
            <p:cNvPr id="427" name="Google Shape;427;p35"/>
            <p:cNvSpPr/>
            <p:nvPr/>
          </p:nvSpPr>
          <p:spPr>
            <a:xfrm>
              <a:off x="102629" y="6242546"/>
              <a:ext cx="2557800" cy="885900"/>
            </a:xfrm>
            <a:prstGeom prst="homePlate">
              <a:avLst>
                <a:gd fmla="val 50000" name="adj"/>
              </a:avLst>
            </a:prstGeom>
            <a:solidFill>
              <a:srgbClr val="509E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ar" sz="1100">
                  <a:solidFill>
                    <a:srgbClr val="FFFFFF"/>
                  </a:solidFill>
                  <a:latin typeface="Mada"/>
                  <a:ea typeface="Mada"/>
                  <a:cs typeface="Mada"/>
                  <a:sym typeface="Mada"/>
                </a:rPr>
                <a:t>2- Risk of aspiration (Anaerobes)</a:t>
              </a:r>
              <a:endParaRPr b="1" sz="1100">
                <a:solidFill>
                  <a:srgbClr val="FFFFFF"/>
                </a:solidFill>
                <a:latin typeface="Mada"/>
                <a:ea typeface="Mada"/>
                <a:cs typeface="Mada"/>
                <a:sym typeface="Mada"/>
              </a:endParaRPr>
            </a:p>
          </p:txBody>
        </p:sp>
        <p:sp>
          <p:nvSpPr>
            <p:cNvPr id="428" name="Google Shape;428;p35"/>
            <p:cNvSpPr/>
            <p:nvPr/>
          </p:nvSpPr>
          <p:spPr>
            <a:xfrm>
              <a:off x="2391420" y="7128289"/>
              <a:ext cx="2222400" cy="885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ar" sz="1000">
                  <a:latin typeface="Mada"/>
                  <a:ea typeface="Mada"/>
                  <a:cs typeface="Mada"/>
                  <a:sym typeface="Mada"/>
                </a:rPr>
                <a:t>          Azithromycin + 3rd generation</a:t>
              </a:r>
              <a:endParaRPr sz="1000">
                <a:latin typeface="Mada"/>
                <a:ea typeface="Mada"/>
                <a:cs typeface="Mada"/>
                <a:sym typeface="Mada"/>
              </a:endParaRPr>
            </a:p>
            <a:p>
              <a:pPr indent="0" lvl="0" marL="0" marR="0" rtl="0" algn="ctr">
                <a:lnSpc>
                  <a:spcPct val="100000"/>
                </a:lnSpc>
                <a:spcBef>
                  <a:spcPts val="0"/>
                </a:spcBef>
                <a:spcAft>
                  <a:spcPts val="0"/>
                </a:spcAft>
                <a:buClr>
                  <a:srgbClr val="000000"/>
                </a:buClr>
                <a:buSzPts val="1100"/>
                <a:buFont typeface="Arial"/>
                <a:buNone/>
              </a:pPr>
              <a:r>
                <a:rPr lang="ar" sz="1000">
                  <a:latin typeface="Mada"/>
                  <a:ea typeface="Mada"/>
                  <a:cs typeface="Mada"/>
                  <a:sym typeface="Mada"/>
                </a:rPr>
                <a:t>         </a:t>
              </a:r>
              <a:r>
                <a:rPr lang="ar" sz="1000">
                  <a:latin typeface="Mada"/>
                  <a:ea typeface="Mada"/>
                  <a:cs typeface="Mada"/>
                  <a:sym typeface="Mada"/>
                </a:rPr>
                <a:t>Cephalosporin (Ceftriaxone)</a:t>
              </a:r>
              <a:endParaRPr sz="1000">
                <a:latin typeface="Mada"/>
                <a:ea typeface="Mada"/>
                <a:cs typeface="Mada"/>
                <a:sym typeface="Mada"/>
              </a:endParaRPr>
            </a:p>
          </p:txBody>
        </p:sp>
        <p:sp>
          <p:nvSpPr>
            <p:cNvPr id="429" name="Google Shape;429;p35"/>
            <p:cNvSpPr/>
            <p:nvPr/>
          </p:nvSpPr>
          <p:spPr>
            <a:xfrm>
              <a:off x="102629" y="7128289"/>
              <a:ext cx="2557800" cy="885900"/>
            </a:xfrm>
            <a:prstGeom prst="homePlate">
              <a:avLst>
                <a:gd fmla="val 50000" name="adj"/>
              </a:avLst>
            </a:prstGeom>
            <a:solidFill>
              <a:srgbClr val="9FC5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ar" sz="1100">
                  <a:solidFill>
                    <a:srgbClr val="FFFFFF"/>
                  </a:solidFill>
                  <a:latin typeface="Mada"/>
                  <a:ea typeface="Mada"/>
                  <a:cs typeface="Mada"/>
                  <a:sym typeface="Mada"/>
                </a:rPr>
                <a:t>3- Patient admitted but not ICU</a:t>
              </a:r>
              <a:endParaRPr b="1" sz="1100">
                <a:solidFill>
                  <a:srgbClr val="FFFFFF"/>
                </a:solidFill>
                <a:latin typeface="Mada"/>
                <a:ea typeface="Mada"/>
                <a:cs typeface="Mada"/>
                <a:sym typeface="Mada"/>
              </a:endParaRPr>
            </a:p>
          </p:txBody>
        </p:sp>
      </p:grpSp>
      <p:sp>
        <p:nvSpPr>
          <p:cNvPr id="430" name="Google Shape;430;p35"/>
          <p:cNvSpPr/>
          <p:nvPr/>
        </p:nvSpPr>
        <p:spPr>
          <a:xfrm>
            <a:off x="3297550" y="10068525"/>
            <a:ext cx="2369400" cy="506100"/>
          </a:xfrm>
          <a:prstGeom prst="homePlate">
            <a:avLst>
              <a:gd fmla="val 50000" name="adj"/>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ar" sz="1100">
                <a:solidFill>
                  <a:srgbClr val="FFFFFF"/>
                </a:solidFill>
                <a:latin typeface="Mada"/>
                <a:ea typeface="Mada"/>
                <a:cs typeface="Mada"/>
                <a:sym typeface="Mada"/>
              </a:rPr>
              <a:t>4- ICU patients (Sepsis)</a:t>
            </a:r>
            <a:endParaRPr b="1" sz="1100">
              <a:solidFill>
                <a:srgbClr val="FFFFFF"/>
              </a:solidFill>
              <a:latin typeface="Mada"/>
              <a:ea typeface="Mada"/>
              <a:cs typeface="Mada"/>
              <a:sym typeface="Mada"/>
            </a:endParaRPr>
          </a:p>
        </p:txBody>
      </p:sp>
      <p:cxnSp>
        <p:nvCxnSpPr>
          <p:cNvPr id="431" name="Google Shape;431;p35"/>
          <p:cNvCxnSpPr/>
          <p:nvPr/>
        </p:nvCxnSpPr>
        <p:spPr>
          <a:xfrm>
            <a:off x="3199041" y="9051494"/>
            <a:ext cx="4314000" cy="21600"/>
          </a:xfrm>
          <a:prstGeom prst="straightConnector1">
            <a:avLst/>
          </a:prstGeom>
          <a:noFill/>
          <a:ln cap="flat" cmpd="sng" w="9525">
            <a:solidFill>
              <a:srgbClr val="FFFFFF"/>
            </a:solidFill>
            <a:prstDash val="solid"/>
            <a:round/>
            <a:headEnd len="med" w="med" type="none"/>
            <a:tailEnd len="med" w="med" type="none"/>
          </a:ln>
        </p:spPr>
      </p:cxnSp>
      <p:cxnSp>
        <p:nvCxnSpPr>
          <p:cNvPr id="432" name="Google Shape;432;p35"/>
          <p:cNvCxnSpPr/>
          <p:nvPr/>
        </p:nvCxnSpPr>
        <p:spPr>
          <a:xfrm>
            <a:off x="3297541" y="9560006"/>
            <a:ext cx="4314000" cy="21600"/>
          </a:xfrm>
          <a:prstGeom prst="straightConnector1">
            <a:avLst/>
          </a:prstGeom>
          <a:noFill/>
          <a:ln cap="flat" cmpd="sng" w="9525">
            <a:solidFill>
              <a:srgbClr val="FFFFFF"/>
            </a:solidFill>
            <a:prstDash val="solid"/>
            <a:round/>
            <a:headEnd len="med" w="med" type="none"/>
            <a:tailEnd len="med" w="med" type="none"/>
          </a:ln>
        </p:spPr>
      </p:cxnSp>
      <p:cxnSp>
        <p:nvCxnSpPr>
          <p:cNvPr id="433" name="Google Shape;433;p35"/>
          <p:cNvCxnSpPr/>
          <p:nvPr/>
        </p:nvCxnSpPr>
        <p:spPr>
          <a:xfrm>
            <a:off x="3297541" y="10068494"/>
            <a:ext cx="4314000" cy="2160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36"/>
          <p:cNvSpPr/>
          <p:nvPr/>
        </p:nvSpPr>
        <p:spPr>
          <a:xfrm>
            <a:off x="1034725" y="103079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Q1:A | Q2:D | Q3:A | Q4:E | Q5:C</a:t>
            </a:r>
            <a:endParaRPr sz="1200">
              <a:solidFill>
                <a:srgbClr val="FFFFFF"/>
              </a:solidFill>
              <a:latin typeface="Cabin"/>
              <a:ea typeface="Cabin"/>
              <a:cs typeface="Cabin"/>
              <a:sym typeface="Cabin"/>
            </a:endParaRPr>
          </a:p>
        </p:txBody>
      </p:sp>
      <p:sp>
        <p:nvSpPr>
          <p:cNvPr id="439" name="Google Shape;439;p36"/>
          <p:cNvSpPr txBox="1"/>
          <p:nvPr/>
        </p:nvSpPr>
        <p:spPr>
          <a:xfrm>
            <a:off x="166775" y="988000"/>
            <a:ext cx="7041600" cy="89466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ar" sz="1100">
                <a:solidFill>
                  <a:srgbClr val="1874CD"/>
                </a:solidFill>
                <a:latin typeface="Mada"/>
                <a:ea typeface="Mada"/>
                <a:cs typeface="Mada"/>
                <a:sym typeface="Mada"/>
              </a:rPr>
              <a:t>Q1: A 55-year-old man, who has never smoked and with no past medical history, has been diagnosed with right basal community-acquired pneumonia. There are minimal changes on his chest x-ray and bloods reveal a neutrophil count of 8.2 and a C-reactive protein (CRP) of 15. He has no drug allergies. Although he has a productive cough of green sputum, his respiratory rate is 16, oxygen saturations are 97 per cent on room air and his temperature is 37.4°C. You are asked to place him on treatment. Which of the following treatment options would be appropriate for this patient ?</a:t>
            </a:r>
            <a:endParaRPr b="1" sz="1100">
              <a:solidFill>
                <a:srgbClr val="1874CD"/>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A- Oral amoxicillin</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B- Oral erythromycin</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C- Intravenous ertapenem</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D-  Intravenous ertapenem with a macrolide (e.g. clarithromycin)</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E- Intravenous tazocin</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100">
              <a:solidFill>
                <a:srgbClr val="1874CD"/>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100">
                <a:solidFill>
                  <a:srgbClr val="1874CD"/>
                </a:solidFill>
                <a:latin typeface="Mada"/>
                <a:ea typeface="Mada"/>
                <a:cs typeface="Mada"/>
                <a:sym typeface="Mada"/>
              </a:rPr>
              <a:t>Q2: Which of the following organisms would typically be found in a patient with atypical community-acquired pneumonia ?</a:t>
            </a:r>
            <a:endParaRPr b="1" sz="1100">
              <a:solidFill>
                <a:srgbClr val="1874CD"/>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A- Staphylococcus aureus</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B-  Pseudomonas spp.</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C- Streptococcus pneumonia</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D- Legionella pneumophilia</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100">
              <a:solidFill>
                <a:srgbClr val="986782"/>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100">
                <a:solidFill>
                  <a:srgbClr val="1874CD"/>
                </a:solidFill>
                <a:latin typeface="Mada"/>
                <a:ea typeface="Mada"/>
                <a:cs typeface="Mada"/>
                <a:sym typeface="Mada"/>
              </a:rPr>
              <a:t>Q3: </a:t>
            </a:r>
            <a:r>
              <a:rPr b="1" lang="ar" sz="1100">
                <a:solidFill>
                  <a:srgbClr val="1874CD"/>
                </a:solidFill>
                <a:latin typeface="Mada"/>
                <a:ea typeface="Mada"/>
                <a:cs typeface="Mada"/>
                <a:sym typeface="Mada"/>
              </a:rPr>
              <a:t>4.  Which  of  the  following  conditions  is  not  associated  with  an  increased incidence or severity of pneumococcal pneumonia?</a:t>
            </a:r>
            <a:endParaRPr b="1" sz="1100">
              <a:solidFill>
                <a:srgbClr val="1874CD"/>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100">
                <a:latin typeface="Mada"/>
                <a:ea typeface="Mada"/>
                <a:cs typeface="Mada"/>
                <a:sym typeface="Mada"/>
              </a:rPr>
              <a:t>A- Poorly controlled hypertension</a:t>
            </a:r>
            <a:endParaRPr sz="11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100">
                <a:latin typeface="Mada"/>
                <a:ea typeface="Mada"/>
                <a:cs typeface="Mada"/>
                <a:sym typeface="Mada"/>
              </a:rPr>
              <a:t>B- Diabetes mellitus</a:t>
            </a:r>
            <a:endParaRPr sz="11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100">
                <a:latin typeface="Mada"/>
                <a:ea typeface="Mada"/>
                <a:cs typeface="Mada"/>
                <a:sym typeface="Mada"/>
              </a:rPr>
              <a:t>C- Renal insufficiency </a:t>
            </a:r>
            <a:endParaRPr sz="11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100">
                <a:latin typeface="Mada"/>
                <a:ea typeface="Mada"/>
                <a:cs typeface="Mada"/>
                <a:sym typeface="Mada"/>
              </a:rPr>
              <a:t>D- Cirrhosis of the liver</a:t>
            </a:r>
            <a:endParaRPr sz="11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100">
                <a:latin typeface="Mada"/>
                <a:ea typeface="Mada"/>
                <a:cs typeface="Mada"/>
                <a:sym typeface="Mada"/>
              </a:rPr>
              <a:t>E-   Multiple myeloma</a:t>
            </a:r>
            <a:endParaRPr sz="1100">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100">
              <a:solidFill>
                <a:srgbClr val="986782"/>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100">
                <a:solidFill>
                  <a:srgbClr val="1874CD"/>
                </a:solidFill>
                <a:latin typeface="Mada"/>
                <a:ea typeface="Mada"/>
                <a:cs typeface="Mada"/>
                <a:sym typeface="Mada"/>
              </a:rPr>
              <a:t>Q4: A 54-year-old investment banker presents to accident and emergency with a 5-day history of productive cough of green sputum, fevers and feeling generally unwell. On examination, there is bronchial breathing in the left lower zone. Chest x-ray demonstrates left lower zone consolidation. What is the most likely causative organism ?</a:t>
            </a:r>
            <a:endParaRPr sz="1100">
              <a:solidFill>
                <a:srgbClr val="986782"/>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A- Mycoplasma pneumoniae</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B- Klebsiella pneumoniae</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C- Staphylococcus aureus</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D- Haemophilus influenzae</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E- Streptococcus pneumoniae</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100">
              <a:solidFill>
                <a:srgbClr val="1874CD"/>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100">
                <a:solidFill>
                  <a:srgbClr val="1874CD"/>
                </a:solidFill>
                <a:latin typeface="Mada"/>
                <a:ea typeface="Mada"/>
                <a:cs typeface="Mada"/>
                <a:sym typeface="Mada"/>
              </a:rPr>
              <a:t>Q5: Assessment of pneumonia A 67-year-old woman is admitted to accident and emergency with pyrexia (38.1°C) and a cough productive of green sputum. The observations show a pulse rate of 101, BP 80/60 and respiratory rate of 32. She is alert and orientated in space and time. Blood results reveal a WCC of 21, urea of 153mg/dL and chest x-ray shows a patch of consolidation in the lower zone of the right lung. She is treated for severe community-acquired pneumonia. Which of the following is the correct calculated CURB-65 score?</a:t>
            </a:r>
            <a:endParaRPr b="1" sz="1100">
              <a:solidFill>
                <a:srgbClr val="1874CD"/>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A- 6</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B- 8</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C- 4</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D- 0</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E- 1</a:t>
            </a:r>
            <a:endParaRPr b="1" sz="1100">
              <a:solidFill>
                <a:srgbClr val="1874CD"/>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grpSp>
        <p:nvGrpSpPr>
          <p:cNvPr id="440" name="Google Shape;440;p36"/>
          <p:cNvGrpSpPr/>
          <p:nvPr/>
        </p:nvGrpSpPr>
        <p:grpSpPr>
          <a:xfrm>
            <a:off x="5686775" y="10392850"/>
            <a:ext cx="1411200" cy="209400"/>
            <a:chOff x="5686775" y="10392850"/>
            <a:chExt cx="1411200" cy="209400"/>
          </a:xfrm>
        </p:grpSpPr>
        <p:sp>
          <p:nvSpPr>
            <p:cNvPr id="441" name="Google Shape;441;p36">
              <a:hlinkClick r:id="rId3"/>
            </p:cNvPr>
            <p:cNvSpPr/>
            <p:nvPr/>
          </p:nvSpPr>
          <p:spPr>
            <a:xfrm>
              <a:off x="5686775" y="10392850"/>
              <a:ext cx="1411200" cy="209400"/>
            </a:xfrm>
            <a:prstGeom prst="roundRect">
              <a:avLst>
                <a:gd fmla="val 16667" name="adj"/>
              </a:avLst>
            </a:prstGeom>
            <a:no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a:solidFill>
                    <a:srgbClr val="FFFFFF"/>
                  </a:solidFill>
                  <a:latin typeface="Mada"/>
                  <a:ea typeface="Mada"/>
                  <a:cs typeface="Mada"/>
                  <a:sym typeface="Mada"/>
                </a:rPr>
                <a:t>     Answers Explanation File! </a:t>
              </a:r>
              <a:endParaRPr b="1" sz="700" u="sng">
                <a:solidFill>
                  <a:srgbClr val="FFFFFF"/>
                </a:solidFill>
                <a:latin typeface="Mada"/>
                <a:ea typeface="Mada"/>
                <a:cs typeface="Mada"/>
                <a:sym typeface="Mada"/>
              </a:endParaRPr>
            </a:p>
          </p:txBody>
        </p:sp>
        <p:sp>
          <p:nvSpPr>
            <p:cNvPr id="442" name="Google Shape;442;p36"/>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3" name="Google Shape;443;p36"/>
            <p:cNvPicPr preferRelativeResize="0"/>
            <p:nvPr/>
          </p:nvPicPr>
          <p:blipFill>
            <a:blip r:embed="rId4">
              <a:alphaModFix/>
            </a:blip>
            <a:stretch>
              <a:fillRect/>
            </a:stretch>
          </p:blipFill>
          <p:spPr>
            <a:xfrm>
              <a:off x="5755003" y="10430983"/>
              <a:ext cx="108516" cy="133125"/>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grpSp>
        <p:nvGrpSpPr>
          <p:cNvPr id="448" name="Google Shape;448;p37"/>
          <p:cNvGrpSpPr/>
          <p:nvPr/>
        </p:nvGrpSpPr>
        <p:grpSpPr>
          <a:xfrm>
            <a:off x="-1767602" y="-1291949"/>
            <a:ext cx="10641954" cy="8822290"/>
            <a:chOff x="-1774523" y="-1292725"/>
            <a:chExt cx="10683620" cy="8827587"/>
          </a:xfrm>
        </p:grpSpPr>
        <p:sp>
          <p:nvSpPr>
            <p:cNvPr id="449" name="Google Shape;449;p37"/>
            <p:cNvSpPr/>
            <p:nvPr/>
          </p:nvSpPr>
          <p:spPr>
            <a:xfrm rot="1034746">
              <a:off x="-1034724" y="-71934"/>
              <a:ext cx="9204022" cy="6386004"/>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450" name="Google Shape;450;p37"/>
            <p:cNvSpPr/>
            <p:nvPr/>
          </p:nvSpPr>
          <p:spPr>
            <a:xfrm>
              <a:off x="5970980" y="3615412"/>
              <a:ext cx="359964" cy="334376"/>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nvGrpSpPr>
            <p:cNvPr id="451" name="Google Shape;451;p37"/>
            <p:cNvGrpSpPr/>
            <p:nvPr/>
          </p:nvGrpSpPr>
          <p:grpSpPr>
            <a:xfrm>
              <a:off x="6233909" y="4499366"/>
              <a:ext cx="294716" cy="273655"/>
              <a:chOff x="4786297" y="2980907"/>
              <a:chExt cx="189564" cy="189564"/>
            </a:xfrm>
          </p:grpSpPr>
          <p:sp>
            <p:nvSpPr>
              <p:cNvPr id="452" name="Google Shape;452;p37"/>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3" name="Google Shape;453;p37"/>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4" name="Google Shape;454;p37"/>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55" name="Google Shape;455;p37"/>
            <p:cNvGrpSpPr/>
            <p:nvPr/>
          </p:nvGrpSpPr>
          <p:grpSpPr>
            <a:xfrm>
              <a:off x="6730897" y="2553643"/>
              <a:ext cx="323310" cy="273663"/>
              <a:chOff x="5099945" y="1562040"/>
              <a:chExt cx="215986" cy="196894"/>
            </a:xfrm>
          </p:grpSpPr>
          <p:sp>
            <p:nvSpPr>
              <p:cNvPr id="456" name="Google Shape;456;p37"/>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7" name="Google Shape;457;p37"/>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8" name="Google Shape;458;p37"/>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59" name="Google Shape;459;p37"/>
            <p:cNvGrpSpPr/>
            <p:nvPr/>
          </p:nvGrpSpPr>
          <p:grpSpPr>
            <a:xfrm>
              <a:off x="5510564" y="5207134"/>
              <a:ext cx="460558" cy="192901"/>
              <a:chOff x="5427392" y="3652956"/>
              <a:chExt cx="296236" cy="133625"/>
            </a:xfrm>
          </p:grpSpPr>
          <p:sp>
            <p:nvSpPr>
              <p:cNvPr id="460" name="Google Shape;460;p37"/>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1" name="Google Shape;461;p37"/>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2" name="Google Shape;462;p37"/>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63" name="Google Shape;463;p37"/>
            <p:cNvGrpSpPr/>
            <p:nvPr/>
          </p:nvGrpSpPr>
          <p:grpSpPr>
            <a:xfrm>
              <a:off x="7200498" y="2639841"/>
              <a:ext cx="271715" cy="241528"/>
              <a:chOff x="7456777" y="1936895"/>
              <a:chExt cx="174770" cy="167309"/>
            </a:xfrm>
          </p:grpSpPr>
          <p:sp>
            <p:nvSpPr>
              <p:cNvPr id="464" name="Google Shape;464;p37"/>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5" name="Google Shape;465;p37"/>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6" name="Google Shape;466;p37"/>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7" name="Google Shape;467;p37"/>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68" name="Google Shape;468;p37"/>
            <p:cNvGrpSpPr/>
            <p:nvPr/>
          </p:nvGrpSpPr>
          <p:grpSpPr>
            <a:xfrm>
              <a:off x="6187636" y="5036716"/>
              <a:ext cx="265989" cy="241390"/>
              <a:chOff x="3923092" y="3421606"/>
              <a:chExt cx="171087" cy="167214"/>
            </a:xfrm>
          </p:grpSpPr>
          <p:sp>
            <p:nvSpPr>
              <p:cNvPr id="469" name="Google Shape;469;p37"/>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0" name="Google Shape;470;p37"/>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1" name="Google Shape;471;p37"/>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2" name="Google Shape;472;p37"/>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73" name="Google Shape;473;p37"/>
            <p:cNvGrpSpPr/>
            <p:nvPr/>
          </p:nvGrpSpPr>
          <p:grpSpPr>
            <a:xfrm>
              <a:off x="5801382" y="4601754"/>
              <a:ext cx="120088" cy="295337"/>
              <a:chOff x="6689991" y="3974566"/>
              <a:chExt cx="77242" cy="204583"/>
            </a:xfrm>
          </p:grpSpPr>
          <p:sp>
            <p:nvSpPr>
              <p:cNvPr id="474" name="Google Shape;474;p37"/>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5" name="Google Shape;475;p37"/>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6" name="Google Shape;476;p37"/>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7" name="Google Shape;477;p37"/>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78" name="Google Shape;478;p37"/>
            <p:cNvGrpSpPr/>
            <p:nvPr/>
          </p:nvGrpSpPr>
          <p:grpSpPr>
            <a:xfrm>
              <a:off x="5193184" y="5104648"/>
              <a:ext cx="120038" cy="295379"/>
              <a:chOff x="4308549" y="4159596"/>
              <a:chExt cx="77210" cy="204613"/>
            </a:xfrm>
          </p:grpSpPr>
          <p:sp>
            <p:nvSpPr>
              <p:cNvPr id="479" name="Google Shape;479;p37"/>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0" name="Google Shape;480;p37"/>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1" name="Google Shape;481;p37"/>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2" name="Google Shape;482;p37"/>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83" name="Google Shape;483;p37"/>
            <p:cNvGrpSpPr/>
            <p:nvPr/>
          </p:nvGrpSpPr>
          <p:grpSpPr>
            <a:xfrm>
              <a:off x="6630902" y="3487361"/>
              <a:ext cx="265720" cy="232428"/>
              <a:chOff x="4366946" y="1834186"/>
              <a:chExt cx="177537" cy="173778"/>
            </a:xfrm>
          </p:grpSpPr>
          <p:sp>
            <p:nvSpPr>
              <p:cNvPr id="484" name="Google Shape;484;p37"/>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5" name="Google Shape;485;p37"/>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6" name="Google Shape;486;p37"/>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7" name="Google Shape;487;p37"/>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88" name="Google Shape;488;p37"/>
            <p:cNvGrpSpPr/>
            <p:nvPr/>
          </p:nvGrpSpPr>
          <p:grpSpPr>
            <a:xfrm>
              <a:off x="6693933" y="4917802"/>
              <a:ext cx="271715" cy="241530"/>
              <a:chOff x="7373945" y="2491538"/>
              <a:chExt cx="174770" cy="167311"/>
            </a:xfrm>
          </p:grpSpPr>
          <p:sp>
            <p:nvSpPr>
              <p:cNvPr id="489" name="Google Shape;489;p37"/>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90" name="Google Shape;490;p37"/>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91" name="Google Shape;491;p37"/>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92" name="Google Shape;492;p37"/>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93" name="Google Shape;493;p37"/>
            <p:cNvGrpSpPr/>
            <p:nvPr/>
          </p:nvGrpSpPr>
          <p:grpSpPr>
            <a:xfrm>
              <a:off x="7109737" y="3130115"/>
              <a:ext cx="120088" cy="295337"/>
              <a:chOff x="7089311" y="1211098"/>
              <a:chExt cx="77242" cy="204583"/>
            </a:xfrm>
          </p:grpSpPr>
          <p:sp>
            <p:nvSpPr>
              <p:cNvPr id="494" name="Google Shape;494;p37"/>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95" name="Google Shape;495;p37"/>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96" name="Google Shape;496;p37"/>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97" name="Google Shape;497;p37"/>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98" name="Google Shape;498;p37"/>
            <p:cNvGrpSpPr/>
            <p:nvPr/>
          </p:nvGrpSpPr>
          <p:grpSpPr>
            <a:xfrm>
              <a:off x="6390144" y="3813442"/>
              <a:ext cx="1082091" cy="1072938"/>
              <a:chOff x="4332233" y="3324392"/>
              <a:chExt cx="1191206" cy="1180090"/>
            </a:xfrm>
          </p:grpSpPr>
          <p:sp>
            <p:nvSpPr>
              <p:cNvPr id="499" name="Google Shape;499;p37"/>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0" name="Google Shape;500;p37"/>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1" name="Google Shape;501;p37"/>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2" name="Google Shape;502;p37"/>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3" name="Google Shape;503;p37"/>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4" name="Google Shape;504;p37"/>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5" name="Google Shape;505;p37"/>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6" name="Google Shape;506;p37"/>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7" name="Google Shape;507;p37"/>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8" name="Google Shape;508;p37"/>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9" name="Google Shape;509;p37"/>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0" name="Google Shape;510;p37"/>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1" name="Google Shape;511;p37"/>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2" name="Google Shape;512;p37"/>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3" name="Google Shape;513;p37"/>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4" name="Google Shape;514;p37"/>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5" name="Google Shape;515;p37"/>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6" name="Google Shape;516;p37"/>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7" name="Google Shape;517;p37"/>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8" name="Google Shape;518;p37"/>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9" name="Google Shape;519;p37"/>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0" name="Google Shape;520;p37"/>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1" name="Google Shape;521;p37"/>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522" name="Google Shape;522;p37"/>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3" name="Google Shape;523;p37"/>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4" name="Google Shape;524;p37"/>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25" name="Google Shape;525;p37"/>
            <p:cNvGrpSpPr/>
            <p:nvPr/>
          </p:nvGrpSpPr>
          <p:grpSpPr>
            <a:xfrm>
              <a:off x="7002589" y="3756903"/>
              <a:ext cx="460558" cy="192901"/>
              <a:chOff x="5427392" y="3652956"/>
              <a:chExt cx="296236" cy="133625"/>
            </a:xfrm>
          </p:grpSpPr>
          <p:sp>
            <p:nvSpPr>
              <p:cNvPr id="526" name="Google Shape;526;p37"/>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7" name="Google Shape;527;p37"/>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8" name="Google Shape;528;p37"/>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sp>
        <p:nvSpPr>
          <p:cNvPr id="529" name="Google Shape;529;p37"/>
          <p:cNvSpPr txBox="1"/>
          <p:nvPr/>
        </p:nvSpPr>
        <p:spPr>
          <a:xfrm>
            <a:off x="1984104" y="454113"/>
            <a:ext cx="4140000" cy="10281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6000">
                <a:solidFill>
                  <a:schemeClr val="accent1"/>
                </a:solidFill>
                <a:latin typeface="Mada"/>
                <a:ea typeface="Mada"/>
                <a:cs typeface="Mada"/>
                <a:sym typeface="Mada"/>
              </a:rPr>
              <a:t>THANKS!!</a:t>
            </a:r>
            <a:endParaRPr b="1" sz="6000">
              <a:solidFill>
                <a:schemeClr val="accent1"/>
              </a:solidFill>
              <a:latin typeface="Mada"/>
              <a:ea typeface="Mada"/>
              <a:cs typeface="Mada"/>
              <a:sym typeface="Mada"/>
            </a:endParaRPr>
          </a:p>
        </p:txBody>
      </p:sp>
      <p:grpSp>
        <p:nvGrpSpPr>
          <p:cNvPr id="530" name="Google Shape;530;p37"/>
          <p:cNvGrpSpPr/>
          <p:nvPr/>
        </p:nvGrpSpPr>
        <p:grpSpPr>
          <a:xfrm>
            <a:off x="795934" y="1326229"/>
            <a:ext cx="6516287" cy="3890380"/>
            <a:chOff x="799050" y="1361463"/>
            <a:chExt cx="6541800" cy="3892716"/>
          </a:xfrm>
        </p:grpSpPr>
        <p:sp>
          <p:nvSpPr>
            <p:cNvPr id="531" name="Google Shape;531;p37"/>
            <p:cNvSpPr txBox="1"/>
            <p:nvPr/>
          </p:nvSpPr>
          <p:spPr>
            <a:xfrm>
              <a:off x="799050" y="1361463"/>
              <a:ext cx="6541800" cy="102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This lecture was done by:</a:t>
              </a:r>
              <a:endParaRPr sz="3000">
                <a:latin typeface="Pacifico"/>
                <a:ea typeface="Pacifico"/>
                <a:cs typeface="Pacifico"/>
                <a:sym typeface="Pacifico"/>
              </a:endParaRPr>
            </a:p>
          </p:txBody>
        </p:sp>
        <p:sp>
          <p:nvSpPr>
            <p:cNvPr id="532" name="Google Shape;532;p37"/>
            <p:cNvSpPr txBox="1"/>
            <p:nvPr/>
          </p:nvSpPr>
          <p:spPr>
            <a:xfrm>
              <a:off x="2266950" y="1888828"/>
              <a:ext cx="3026100" cy="9111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Renad Alhaqbani </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Razan Alrabah</a:t>
              </a:r>
              <a:endParaRPr sz="1800">
                <a:latin typeface="Mada"/>
                <a:ea typeface="Mada"/>
                <a:cs typeface="Mada"/>
                <a:sym typeface="Mada"/>
              </a:endParaRPr>
            </a:p>
          </p:txBody>
        </p:sp>
        <p:sp>
          <p:nvSpPr>
            <p:cNvPr id="533" name="Google Shape;533;p37"/>
            <p:cNvSpPr txBox="1"/>
            <p:nvPr/>
          </p:nvSpPr>
          <p:spPr>
            <a:xfrm>
              <a:off x="1518900" y="2610500"/>
              <a:ext cx="5102100" cy="6396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Quiz and summary maker:</a:t>
              </a:r>
              <a:endParaRPr sz="3000">
                <a:latin typeface="Pacifico"/>
                <a:ea typeface="Pacifico"/>
                <a:cs typeface="Pacifico"/>
                <a:sym typeface="Pacifico"/>
              </a:endParaRPr>
            </a:p>
          </p:txBody>
        </p:sp>
        <p:sp>
          <p:nvSpPr>
            <p:cNvPr id="534" name="Google Shape;534;p37"/>
            <p:cNvSpPr txBox="1"/>
            <p:nvPr/>
          </p:nvSpPr>
          <p:spPr>
            <a:xfrm>
              <a:off x="2266950" y="3115961"/>
              <a:ext cx="3026100" cy="721800"/>
            </a:xfrm>
            <a:prstGeom prst="rect">
              <a:avLst/>
            </a:prstGeom>
            <a:noFill/>
            <a:ln>
              <a:noFill/>
            </a:ln>
          </p:spPr>
          <p:txBody>
            <a:bodyPr anchorCtr="0" anchor="ctr"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Sarah Alarifi </a:t>
              </a:r>
              <a:endParaRPr sz="1800">
                <a:latin typeface="Mada"/>
                <a:ea typeface="Mada"/>
                <a:cs typeface="Mada"/>
                <a:sym typeface="Mada"/>
              </a:endParaRPr>
            </a:p>
          </p:txBody>
        </p:sp>
        <p:sp>
          <p:nvSpPr>
            <p:cNvPr id="535" name="Google Shape;535;p37"/>
            <p:cNvSpPr txBox="1"/>
            <p:nvPr/>
          </p:nvSpPr>
          <p:spPr>
            <a:xfrm>
              <a:off x="1518900" y="3837663"/>
              <a:ext cx="5102100" cy="6396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Note taker:</a:t>
              </a:r>
              <a:endParaRPr sz="3000">
                <a:latin typeface="Pacifico"/>
                <a:ea typeface="Pacifico"/>
                <a:cs typeface="Pacifico"/>
                <a:sym typeface="Pacifico"/>
              </a:endParaRPr>
            </a:p>
          </p:txBody>
        </p:sp>
        <p:sp>
          <p:nvSpPr>
            <p:cNvPr id="536" name="Google Shape;536;p37"/>
            <p:cNvSpPr txBox="1"/>
            <p:nvPr/>
          </p:nvSpPr>
          <p:spPr>
            <a:xfrm>
              <a:off x="2266950" y="4343078"/>
              <a:ext cx="3026100" cy="9111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Lama Alzamil </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Mohanad makkawi</a:t>
              </a:r>
              <a:endParaRPr sz="1800">
                <a:latin typeface="Mada"/>
                <a:ea typeface="Mada"/>
                <a:cs typeface="Mada"/>
                <a:sym typeface="Mada"/>
              </a:endParaRPr>
            </a:p>
          </p:txBody>
        </p:sp>
      </p:grpSp>
      <p:grpSp>
        <p:nvGrpSpPr>
          <p:cNvPr id="537" name="Google Shape;537;p37"/>
          <p:cNvGrpSpPr/>
          <p:nvPr/>
        </p:nvGrpSpPr>
        <p:grpSpPr>
          <a:xfrm>
            <a:off x="-1679310" y="5750031"/>
            <a:ext cx="10343669" cy="4602603"/>
            <a:chOff x="-1557559" y="5606217"/>
            <a:chExt cx="10384167" cy="4605366"/>
          </a:xfrm>
        </p:grpSpPr>
        <p:sp>
          <p:nvSpPr>
            <p:cNvPr id="538" name="Google Shape;538;p37"/>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539" name="Google Shape;539;p37"/>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540" name="Google Shape;540;p37"/>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541" name="Google Shape;541;p37"/>
            <p:cNvSpPr txBox="1"/>
            <p:nvPr/>
          </p:nvSpPr>
          <p:spPr>
            <a:xfrm>
              <a:off x="136688" y="6779083"/>
              <a:ext cx="2783400" cy="1227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542" name="Google Shape;542;p37"/>
            <p:cNvSpPr txBox="1"/>
            <p:nvPr/>
          </p:nvSpPr>
          <p:spPr>
            <a:xfrm>
              <a:off x="4663425"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Ibrahim AlAsous</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543" name="Google Shape;543;p37"/>
            <p:cNvGrpSpPr/>
            <p:nvPr/>
          </p:nvGrpSpPr>
          <p:grpSpPr>
            <a:xfrm>
              <a:off x="1656025" y="8761125"/>
              <a:ext cx="4020900" cy="998700"/>
              <a:chOff x="1656025" y="8761125"/>
              <a:chExt cx="4020900" cy="998700"/>
            </a:xfrm>
          </p:grpSpPr>
          <p:sp>
            <p:nvSpPr>
              <p:cNvPr id="544" name="Google Shape;544;p37"/>
              <p:cNvSpPr txBox="1"/>
              <p:nvPr/>
            </p:nvSpPr>
            <p:spPr>
              <a:xfrm>
                <a:off x="1656025" y="8761125"/>
                <a:ext cx="4020900" cy="99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545" name="Google Shape;545;p37">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546" name="Google Shape;546;p37"/>
          <p:cNvGrpSpPr/>
          <p:nvPr/>
        </p:nvGrpSpPr>
        <p:grpSpPr>
          <a:xfrm>
            <a:off x="258081" y="3971276"/>
            <a:ext cx="1131856" cy="1357967"/>
            <a:chOff x="876055" y="2338940"/>
            <a:chExt cx="862498" cy="998652"/>
          </a:xfrm>
        </p:grpSpPr>
        <p:grpSp>
          <p:nvGrpSpPr>
            <p:cNvPr id="547" name="Google Shape;547;p37"/>
            <p:cNvGrpSpPr/>
            <p:nvPr/>
          </p:nvGrpSpPr>
          <p:grpSpPr>
            <a:xfrm>
              <a:off x="876055" y="2338940"/>
              <a:ext cx="431131" cy="998652"/>
              <a:chOff x="6094678" y="3600952"/>
              <a:chExt cx="431131" cy="998652"/>
            </a:xfrm>
          </p:grpSpPr>
          <p:sp>
            <p:nvSpPr>
              <p:cNvPr id="548" name="Google Shape;548;p37"/>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7"/>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7"/>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37"/>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7"/>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7"/>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37"/>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7"/>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7"/>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7"/>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7"/>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7"/>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7"/>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7"/>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7"/>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7"/>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7"/>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5" name="Google Shape;565;p37"/>
            <p:cNvGrpSpPr/>
            <p:nvPr/>
          </p:nvGrpSpPr>
          <p:grpSpPr>
            <a:xfrm>
              <a:off x="1396606" y="2521080"/>
              <a:ext cx="341947" cy="634395"/>
              <a:chOff x="5257252" y="2296731"/>
              <a:chExt cx="543549" cy="1048934"/>
            </a:xfrm>
          </p:grpSpPr>
          <p:sp>
            <p:nvSpPr>
              <p:cNvPr id="566" name="Google Shape;566;p37"/>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7"/>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7"/>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7"/>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7"/>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7"/>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7"/>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7"/>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7"/>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7"/>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7"/>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7"/>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7"/>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7"/>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7"/>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7"/>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7"/>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7"/>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7"/>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7"/>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37"/>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7"/>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7"/>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7"/>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7"/>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7"/>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7"/>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37"/>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7"/>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7"/>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7"/>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7"/>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7"/>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7"/>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37"/>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37"/>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7"/>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7"/>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7"/>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7"/>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7"/>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7"/>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7"/>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7"/>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7"/>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37"/>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37"/>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7"/>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7"/>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7"/>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7"/>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7"/>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7"/>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7"/>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37"/>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7"/>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7"/>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7"/>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7"/>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7"/>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37"/>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7"/>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7"/>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37"/>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7"/>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7"/>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133" name="Google Shape;133;p26"/>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134" name="Google Shape;134;p26"/>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latin typeface="Mada"/>
                <a:ea typeface="Mada"/>
                <a:cs typeface="Mada"/>
                <a:sym typeface="Mada"/>
              </a:rPr>
              <a:t>Community Acquired Pneumonia</a:t>
            </a:r>
            <a:endParaRPr b="1" sz="2600">
              <a:latin typeface="Mada"/>
              <a:ea typeface="Mada"/>
              <a:cs typeface="Mada"/>
              <a:sym typeface="Mada"/>
            </a:endParaRPr>
          </a:p>
        </p:txBody>
      </p:sp>
      <p:sp>
        <p:nvSpPr>
          <p:cNvPr id="135" name="Google Shape;135;p26"/>
          <p:cNvSpPr txBox="1"/>
          <p:nvPr/>
        </p:nvSpPr>
        <p:spPr>
          <a:xfrm>
            <a:off x="238175" y="3669675"/>
            <a:ext cx="4350000" cy="3669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Types &amp; Microbiology of CAP</a:t>
            </a:r>
            <a:endParaRPr b="1" sz="2200">
              <a:highlight>
                <a:schemeClr val="accent4"/>
              </a:highlight>
              <a:latin typeface="Mada"/>
              <a:ea typeface="Mada"/>
              <a:cs typeface="Mada"/>
              <a:sym typeface="Mada"/>
            </a:endParaRPr>
          </a:p>
        </p:txBody>
      </p:sp>
      <p:sp>
        <p:nvSpPr>
          <p:cNvPr id="136" name="Google Shape;136;p26"/>
          <p:cNvSpPr txBox="1"/>
          <p:nvPr/>
        </p:nvSpPr>
        <p:spPr>
          <a:xfrm>
            <a:off x="0" y="9854900"/>
            <a:ext cx="7491600" cy="7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1-Related to </a:t>
            </a:r>
            <a:r>
              <a:rPr lang="ar" sz="1000">
                <a:solidFill>
                  <a:srgbClr val="6AA84F"/>
                </a:solidFill>
                <a:latin typeface="Mada"/>
                <a:ea typeface="Mada"/>
                <a:cs typeface="Mada"/>
                <a:sym typeface="Mada"/>
              </a:rPr>
              <a:t>Streptococcus pneumoniae, </a:t>
            </a:r>
            <a:r>
              <a:rPr lang="ar" sz="1000">
                <a:solidFill>
                  <a:srgbClr val="6AA84F"/>
                </a:solidFill>
                <a:latin typeface="Mada"/>
                <a:ea typeface="Mada"/>
                <a:cs typeface="Mada"/>
                <a:sym typeface="Mada"/>
              </a:rPr>
              <a:t>classical symptoms (</a:t>
            </a:r>
            <a:r>
              <a:rPr lang="ar" sz="1000">
                <a:solidFill>
                  <a:srgbClr val="6AA84F"/>
                </a:solidFill>
                <a:latin typeface="Mada"/>
                <a:ea typeface="Mada"/>
                <a:cs typeface="Mada"/>
                <a:sym typeface="Mada"/>
              </a:rPr>
              <a:t>fever, cough, SOB, chest pain) </a:t>
            </a:r>
            <a:r>
              <a:rPr lang="ar" sz="1000">
                <a:solidFill>
                  <a:srgbClr val="6AA84F"/>
                </a:solidFill>
                <a:latin typeface="Mada"/>
                <a:ea typeface="Mada"/>
                <a:cs typeface="Mada"/>
                <a:sym typeface="Mada"/>
              </a:rPr>
              <a:t>as well as classical </a:t>
            </a:r>
            <a:r>
              <a:rPr lang="ar" sz="1000">
                <a:solidFill>
                  <a:srgbClr val="6AA84F"/>
                </a:solidFill>
                <a:latin typeface="Mada"/>
                <a:ea typeface="Mada"/>
                <a:cs typeface="Mada"/>
                <a:sym typeface="Mada"/>
              </a:rPr>
              <a:t>radiological</a:t>
            </a:r>
            <a:r>
              <a:rPr lang="ar" sz="1000">
                <a:solidFill>
                  <a:srgbClr val="6AA84F"/>
                </a:solidFill>
                <a:latin typeface="Mada"/>
                <a:ea typeface="Mada"/>
                <a:cs typeface="Mada"/>
                <a:sym typeface="Mada"/>
              </a:rPr>
              <a:t> findings (</a:t>
            </a:r>
            <a:r>
              <a:rPr lang="ar" sz="1000">
                <a:solidFill>
                  <a:srgbClr val="6AA84F"/>
                </a:solidFill>
                <a:latin typeface="Mada"/>
                <a:ea typeface="Mada"/>
                <a:cs typeface="Mada"/>
                <a:sym typeface="Mada"/>
              </a:rPr>
              <a:t>opacity on chest X Ray)</a:t>
            </a:r>
            <a:r>
              <a:rPr lang="ar" sz="1000">
                <a:solidFill>
                  <a:srgbClr val="6AA84F"/>
                </a:solidFill>
                <a:latin typeface="Mada"/>
                <a:ea typeface="Mada"/>
                <a:cs typeface="Mada"/>
                <a:sym typeface="Mada"/>
              </a:rPr>
              <a:t>. </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2-P</a:t>
            </a:r>
            <a:r>
              <a:rPr lang="ar" sz="1000">
                <a:solidFill>
                  <a:srgbClr val="6AA84F"/>
                </a:solidFill>
                <a:latin typeface="Mada"/>
                <a:ea typeface="Mada"/>
                <a:cs typeface="Mada"/>
                <a:sym typeface="Mada"/>
              </a:rPr>
              <a:t>resents with unclassical symptoms and chest x ray eg. </a:t>
            </a:r>
            <a:r>
              <a:rPr b="1" lang="ar" sz="1000">
                <a:solidFill>
                  <a:srgbClr val="6AA84F"/>
                </a:solidFill>
                <a:latin typeface="Mada"/>
                <a:ea typeface="Mada"/>
                <a:cs typeface="Mada"/>
                <a:sym typeface="Mada"/>
              </a:rPr>
              <a:t>Legionella (GI symptoms, headache and chest pain</a:t>
            </a:r>
            <a:r>
              <a:rPr b="1" lang="ar" sz="1000">
                <a:solidFill>
                  <a:srgbClr val="6AA84F"/>
                </a:solidFill>
                <a:latin typeface="Mada"/>
                <a:ea typeface="Mada"/>
                <a:cs typeface="Mada"/>
                <a:sym typeface="Mada"/>
              </a:rPr>
              <a:t>)</a:t>
            </a:r>
            <a:r>
              <a:rPr lang="ar" sz="1000">
                <a:solidFill>
                  <a:srgbClr val="6AA84F"/>
                </a:solidFill>
                <a:latin typeface="Mada"/>
                <a:ea typeface="Mada"/>
                <a:cs typeface="Mada"/>
                <a:sym typeface="Mada"/>
              </a:rPr>
              <a:t> causes Legionnaires</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3-Most common cause of atypical pneumonia.</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graphicFrame>
        <p:nvGraphicFramePr>
          <p:cNvPr id="137" name="Google Shape;137;p26"/>
          <p:cNvGraphicFramePr/>
          <p:nvPr/>
        </p:nvGraphicFramePr>
        <p:xfrm>
          <a:off x="431915" y="4583450"/>
          <a:ext cx="3000000" cy="3000000"/>
        </p:xfrm>
        <a:graphic>
          <a:graphicData uri="http://schemas.openxmlformats.org/drawingml/2006/table">
            <a:tbl>
              <a:tblPr>
                <a:noFill/>
                <a:tableStyleId>{C73DE363-2D16-43EF-A166-61DA4931F665}</a:tableStyleId>
              </a:tblPr>
              <a:tblGrid>
                <a:gridCol w="2304925"/>
                <a:gridCol w="2304925"/>
                <a:gridCol w="2086475"/>
              </a:tblGrid>
              <a:tr h="324825">
                <a:tc>
                  <a:txBody>
                    <a:bodyPr/>
                    <a:lstStyle/>
                    <a:p>
                      <a:pPr indent="0" lvl="0" marL="0" rtl="0" algn="ctr">
                        <a:spcBef>
                          <a:spcPts val="0"/>
                        </a:spcBef>
                        <a:spcAft>
                          <a:spcPts val="0"/>
                        </a:spcAft>
                        <a:buNone/>
                      </a:pPr>
                      <a:r>
                        <a:rPr b="1" lang="ar" sz="1200">
                          <a:solidFill>
                            <a:schemeClr val="accent1"/>
                          </a:solidFill>
                          <a:latin typeface="Mada"/>
                          <a:ea typeface="Mada"/>
                          <a:cs typeface="Mada"/>
                          <a:sym typeface="Mada"/>
                        </a:rPr>
                        <a:t>Typical CAP (60% - 70%)</a:t>
                      </a:r>
                      <a:endParaRPr b="1" sz="1200">
                        <a:solidFill>
                          <a:schemeClr val="accent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2">
                  <a:txBody>
                    <a:bodyPr/>
                    <a:lstStyle/>
                    <a:p>
                      <a:pPr indent="0" lvl="0" marL="0" rtl="0" algn="ctr">
                        <a:spcBef>
                          <a:spcPts val="0"/>
                        </a:spcBef>
                        <a:spcAft>
                          <a:spcPts val="0"/>
                        </a:spcAft>
                        <a:buNone/>
                      </a:pPr>
                      <a:r>
                        <a:rPr b="1" lang="ar" sz="1200">
                          <a:solidFill>
                            <a:schemeClr val="accent1"/>
                          </a:solidFill>
                          <a:latin typeface="Mada"/>
                          <a:ea typeface="Mada"/>
                          <a:cs typeface="Mada"/>
                          <a:sym typeface="Mada"/>
                        </a:rPr>
                        <a:t>Atypical CAP (30%- 40%)</a:t>
                      </a:r>
                      <a:endParaRPr b="1" sz="1200">
                        <a:solidFill>
                          <a:schemeClr val="accent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hMerge="1"/>
              </a:tr>
              <a:tr h="324825">
                <a:tc>
                  <a:txBody>
                    <a:bodyPr/>
                    <a:lstStyle/>
                    <a:p>
                      <a:pPr indent="0" lvl="0" marL="0" rtl="0" algn="ctr">
                        <a:spcBef>
                          <a:spcPts val="0"/>
                        </a:spcBef>
                        <a:spcAft>
                          <a:spcPts val="0"/>
                        </a:spcAft>
                        <a:buClr>
                          <a:schemeClr val="dk1"/>
                        </a:buClr>
                        <a:buSzPts val="1100"/>
                        <a:buFont typeface="Arial"/>
                        <a:buNone/>
                      </a:pPr>
                      <a:r>
                        <a:rPr b="1" lang="ar" sz="1200">
                          <a:solidFill>
                            <a:srgbClr val="FFFFFF"/>
                          </a:solidFill>
                          <a:latin typeface="Mada"/>
                          <a:ea typeface="Mada"/>
                          <a:cs typeface="Mada"/>
                          <a:sym typeface="Mada"/>
                        </a:rPr>
                        <a:t>Typical</a:t>
                      </a:r>
                      <a:r>
                        <a:rPr b="1" baseline="30000" lang="ar" sz="1200">
                          <a:solidFill>
                            <a:srgbClr val="FFFFFF"/>
                          </a:solidFill>
                          <a:latin typeface="Mada"/>
                          <a:ea typeface="Mada"/>
                          <a:cs typeface="Mada"/>
                          <a:sym typeface="Mada"/>
                        </a:rPr>
                        <a:t>1 </a:t>
                      </a:r>
                      <a:r>
                        <a:rPr b="1" lang="ar" sz="1200">
                          <a:solidFill>
                            <a:srgbClr val="FFFFFF"/>
                          </a:solidFill>
                          <a:latin typeface="Mada"/>
                          <a:ea typeface="Mada"/>
                          <a:cs typeface="Mada"/>
                          <a:sym typeface="Mada"/>
                        </a:rPr>
                        <a:t>bacteria:</a:t>
                      </a:r>
                      <a:endParaRPr b="1" sz="17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509EEA"/>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Atypical</a:t>
                      </a:r>
                      <a:r>
                        <a:rPr b="1" baseline="30000" lang="ar" sz="1200">
                          <a:solidFill>
                            <a:srgbClr val="FFFFFF"/>
                          </a:solidFill>
                          <a:latin typeface="Mada"/>
                          <a:ea typeface="Mada"/>
                          <a:cs typeface="Mada"/>
                          <a:sym typeface="Mada"/>
                        </a:rPr>
                        <a:t>2</a:t>
                      </a:r>
                      <a:r>
                        <a:rPr b="1" lang="ar" sz="1200">
                          <a:solidFill>
                            <a:srgbClr val="FFFFFF"/>
                          </a:solidFill>
                          <a:latin typeface="Mada"/>
                          <a:ea typeface="Mada"/>
                          <a:cs typeface="Mada"/>
                          <a:sym typeface="Mada"/>
                        </a:rPr>
                        <a:t> bacteria:</a:t>
                      </a:r>
                      <a:endParaRPr b="1" sz="12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509EEA"/>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Respiratory viruses:</a:t>
                      </a:r>
                      <a:endParaRPr b="1" sz="12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509EEA"/>
                    </a:solidFill>
                  </a:tcPr>
                </a:tc>
              </a:tr>
              <a:tr h="497000">
                <a:tc>
                  <a:txBody>
                    <a:bodyPr/>
                    <a:lstStyle/>
                    <a:p>
                      <a:pPr indent="0" lvl="0" marL="0" rtl="0" algn="l">
                        <a:spcBef>
                          <a:spcPts val="0"/>
                        </a:spcBef>
                        <a:spcAft>
                          <a:spcPts val="0"/>
                        </a:spcAft>
                        <a:buNone/>
                      </a:pPr>
                      <a:r>
                        <a:rPr lang="ar" sz="1200">
                          <a:solidFill>
                            <a:srgbClr val="CC0000"/>
                          </a:solidFill>
                          <a:latin typeface="Mada"/>
                          <a:ea typeface="Mada"/>
                          <a:cs typeface="Mada"/>
                          <a:sym typeface="Mada"/>
                        </a:rPr>
                        <a:t>S.pneumoniae</a:t>
                      </a:r>
                      <a:endParaRPr sz="1200">
                        <a:solidFill>
                          <a:srgbClr val="CC0000"/>
                        </a:solidFill>
                        <a:latin typeface="Mada"/>
                        <a:ea typeface="Mada"/>
                        <a:cs typeface="Mada"/>
                        <a:sym typeface="Mada"/>
                      </a:endParaRPr>
                    </a:p>
                    <a:p>
                      <a:pPr indent="0" lvl="0" marL="0" rtl="0" algn="l">
                        <a:spcBef>
                          <a:spcPts val="0"/>
                        </a:spcBef>
                        <a:spcAft>
                          <a:spcPts val="0"/>
                        </a:spcAft>
                        <a:buNone/>
                      </a:pPr>
                      <a:r>
                        <a:rPr lang="ar" sz="1200">
                          <a:solidFill>
                            <a:srgbClr val="CC0000"/>
                          </a:solidFill>
                          <a:latin typeface="Mada"/>
                          <a:ea typeface="Mada"/>
                          <a:cs typeface="Mada"/>
                          <a:sym typeface="Mada"/>
                        </a:rPr>
                        <a:t>(most common bacterial cause)</a:t>
                      </a:r>
                      <a:endParaRPr sz="1200">
                        <a:solidFill>
                          <a:srgbClr val="CC0000"/>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200">
                          <a:solidFill>
                            <a:schemeClr val="accent6"/>
                          </a:solidFill>
                          <a:latin typeface="Mada"/>
                          <a:ea typeface="Mada"/>
                          <a:cs typeface="Mada"/>
                          <a:sym typeface="Mada"/>
                        </a:rPr>
                        <a:t>Legionella spp </a:t>
                      </a:r>
                      <a:r>
                        <a:rPr b="1" baseline="30000" lang="ar" sz="1200">
                          <a:solidFill>
                            <a:schemeClr val="accent6"/>
                          </a:solidFill>
                          <a:latin typeface="Mada"/>
                          <a:ea typeface="Mada"/>
                          <a:cs typeface="Mada"/>
                          <a:sym typeface="Mada"/>
                        </a:rPr>
                        <a:t>3</a:t>
                      </a:r>
                      <a:r>
                        <a:rPr lang="ar" sz="1200">
                          <a:solidFill>
                            <a:srgbClr val="2F497E"/>
                          </a:solidFill>
                          <a:latin typeface="Mada"/>
                          <a:ea typeface="Mada"/>
                          <a:cs typeface="Mada"/>
                          <a:sym typeface="Mada"/>
                        </a:rPr>
                        <a:t> (contaminated water, air, ventilation systems)</a:t>
                      </a:r>
                      <a:endParaRPr sz="1200">
                        <a:solidFill>
                          <a:srgbClr val="2F497E"/>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200">
                          <a:latin typeface="Mada"/>
                          <a:ea typeface="Mada"/>
                          <a:cs typeface="Mada"/>
                          <a:sym typeface="Mada"/>
                        </a:rPr>
                        <a:t>Influenza A and B viruses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669200">
                <a:tc>
                  <a:txBody>
                    <a:bodyPr/>
                    <a:lstStyle/>
                    <a:p>
                      <a:pPr indent="0" lvl="0" marL="0" rtl="0" algn="l">
                        <a:spcBef>
                          <a:spcPts val="0"/>
                        </a:spcBef>
                        <a:spcAft>
                          <a:spcPts val="0"/>
                        </a:spcAft>
                        <a:buNone/>
                      </a:pPr>
                      <a:r>
                        <a:rPr lang="ar" sz="1200">
                          <a:solidFill>
                            <a:srgbClr val="CC0000"/>
                          </a:solidFill>
                          <a:latin typeface="Mada"/>
                          <a:ea typeface="Mada"/>
                          <a:cs typeface="Mada"/>
                          <a:sym typeface="Mada"/>
                        </a:rPr>
                        <a:t>Haemophilus influenzae (the most common in smokers and COPD)</a:t>
                      </a:r>
                      <a:endParaRPr sz="1200">
                        <a:solidFill>
                          <a:srgbClr val="CC0000"/>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200">
                          <a:latin typeface="Mada"/>
                          <a:ea typeface="Mada"/>
                          <a:cs typeface="Mada"/>
                          <a:sym typeface="Mada"/>
                        </a:rPr>
                        <a:t>Mycoplasma pneumoniae </a:t>
                      </a:r>
                      <a:endParaRPr sz="1200">
                        <a:latin typeface="Mada"/>
                        <a:ea typeface="Mada"/>
                        <a:cs typeface="Mada"/>
                        <a:sym typeface="Mada"/>
                      </a:endParaRPr>
                    </a:p>
                    <a:p>
                      <a:pPr indent="0" lvl="0" marL="0" rtl="0" algn="l">
                        <a:spcBef>
                          <a:spcPts val="0"/>
                        </a:spcBef>
                        <a:spcAft>
                          <a:spcPts val="0"/>
                        </a:spcAft>
                        <a:buNone/>
                      </a:pPr>
                      <a:r>
                        <a:rPr lang="ar" sz="1200">
                          <a:solidFill>
                            <a:srgbClr val="2F497E"/>
                          </a:solidFill>
                          <a:latin typeface="Mada"/>
                          <a:ea typeface="Mada"/>
                          <a:cs typeface="Mada"/>
                          <a:sym typeface="Mada"/>
                        </a:rPr>
                        <a:t>(young, healthy people)</a:t>
                      </a:r>
                      <a:endParaRPr sz="1200">
                        <a:solidFill>
                          <a:srgbClr val="2F497E"/>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200">
                          <a:latin typeface="Mada"/>
                          <a:ea typeface="Mada"/>
                          <a:cs typeface="Mada"/>
                          <a:sym typeface="Mada"/>
                        </a:rPr>
                        <a:t>Rhinoviruses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97000">
                <a:tc>
                  <a:txBody>
                    <a:bodyPr/>
                    <a:lstStyle/>
                    <a:p>
                      <a:pPr indent="0" lvl="0" marL="0" rtl="0" algn="l">
                        <a:spcBef>
                          <a:spcPts val="0"/>
                        </a:spcBef>
                        <a:spcAft>
                          <a:spcPts val="0"/>
                        </a:spcAft>
                        <a:buNone/>
                      </a:pPr>
                      <a:r>
                        <a:rPr lang="ar" sz="1200">
                          <a:latin typeface="Mada"/>
                          <a:ea typeface="Mada"/>
                          <a:cs typeface="Mada"/>
                          <a:sym typeface="Mada"/>
                        </a:rPr>
                        <a:t>Moraxella catarrhalis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200">
                          <a:latin typeface="Mada"/>
                          <a:ea typeface="Mada"/>
                          <a:cs typeface="Mada"/>
                          <a:sym typeface="Mada"/>
                        </a:rPr>
                        <a:t>Chlamydia pneumoniae</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rgbClr val="6AA84F"/>
                          </a:solidFill>
                          <a:latin typeface="Mada"/>
                          <a:ea typeface="Mada"/>
                          <a:cs typeface="Mada"/>
                          <a:sym typeface="Mada"/>
                        </a:rPr>
                        <a:t>(joints pain, headache, sinusitis)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200">
                          <a:latin typeface="Mada"/>
                          <a:ea typeface="Mada"/>
                          <a:cs typeface="Mada"/>
                          <a:sym typeface="Mada"/>
                        </a:rPr>
                        <a:t>Para influenza viruses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97000">
                <a:tc>
                  <a:txBody>
                    <a:bodyPr/>
                    <a:lstStyle/>
                    <a:p>
                      <a:pPr indent="0" lvl="0" marL="0" rtl="0" algn="l">
                        <a:spcBef>
                          <a:spcPts val="0"/>
                        </a:spcBef>
                        <a:spcAft>
                          <a:spcPts val="0"/>
                        </a:spcAft>
                        <a:buNone/>
                      </a:pPr>
                      <a:r>
                        <a:rPr lang="ar" sz="1200">
                          <a:latin typeface="Mada"/>
                          <a:ea typeface="Mada"/>
                          <a:cs typeface="Mada"/>
                          <a:sym typeface="Mada"/>
                        </a:rPr>
                        <a:t>Staphylococcus aureus</a:t>
                      </a:r>
                      <a:r>
                        <a:rPr lang="ar" sz="1200">
                          <a:solidFill>
                            <a:srgbClr val="2F497E"/>
                          </a:solidFill>
                          <a:latin typeface="Mada"/>
                          <a:ea typeface="Mada"/>
                          <a:cs typeface="Mada"/>
                          <a:sym typeface="Mada"/>
                        </a:rPr>
                        <a:t> (recent viral infection ‘influenza’)</a:t>
                      </a:r>
                      <a:endParaRPr sz="1200">
                        <a:solidFill>
                          <a:srgbClr val="2F497E"/>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200">
                          <a:latin typeface="Mada"/>
                          <a:ea typeface="Mada"/>
                          <a:cs typeface="Mada"/>
                          <a:sym typeface="Mada"/>
                        </a:rPr>
                        <a:t>Chlamydia psittaci </a:t>
                      </a:r>
                      <a:r>
                        <a:rPr lang="ar" sz="1200">
                          <a:solidFill>
                            <a:srgbClr val="2F497E"/>
                          </a:solidFill>
                          <a:latin typeface="Mada"/>
                          <a:ea typeface="Mada"/>
                          <a:cs typeface="Mada"/>
                          <a:sym typeface="Mada"/>
                        </a:rPr>
                        <a:t>(birds) </a:t>
                      </a:r>
                      <a:endParaRPr sz="1200">
                        <a:solidFill>
                          <a:srgbClr val="2F497E"/>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200">
                          <a:latin typeface="Mada"/>
                          <a:ea typeface="Mada"/>
                          <a:cs typeface="Mada"/>
                          <a:sym typeface="Mada"/>
                        </a:rPr>
                        <a:t>Adenoviruses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24825">
                <a:tc>
                  <a:txBody>
                    <a:bodyPr/>
                    <a:lstStyle/>
                    <a:p>
                      <a:pPr indent="0" lvl="0" marL="0" rtl="0" algn="l">
                        <a:spcBef>
                          <a:spcPts val="0"/>
                        </a:spcBef>
                        <a:spcAft>
                          <a:spcPts val="0"/>
                        </a:spcAft>
                        <a:buNone/>
                      </a:pPr>
                      <a:r>
                        <a:rPr lang="ar" sz="1200">
                          <a:latin typeface="Mada"/>
                          <a:ea typeface="Mada"/>
                          <a:cs typeface="Mada"/>
                          <a:sym typeface="Mada"/>
                        </a:rPr>
                        <a:t>Group A streptococci</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200">
                          <a:latin typeface="Mada"/>
                          <a:ea typeface="Mada"/>
                          <a:cs typeface="Mada"/>
                          <a:sym typeface="Mada"/>
                        </a:rPr>
                        <a:t>Coxiella burnetii </a:t>
                      </a:r>
                      <a:r>
                        <a:rPr lang="ar" sz="1200">
                          <a:solidFill>
                            <a:srgbClr val="2F497E"/>
                          </a:solidFill>
                          <a:latin typeface="Mada"/>
                          <a:ea typeface="Mada"/>
                          <a:cs typeface="Mada"/>
                          <a:sym typeface="Mada"/>
                        </a:rPr>
                        <a:t>(farmers)</a:t>
                      </a:r>
                      <a:endParaRPr sz="1200">
                        <a:solidFill>
                          <a:srgbClr val="2F497E"/>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200">
                          <a:latin typeface="Mada"/>
                          <a:ea typeface="Mada"/>
                          <a:cs typeface="Mada"/>
                          <a:sym typeface="Mada"/>
                        </a:rPr>
                        <a:t>Respiratory syncytial virus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24825">
                <a:tc>
                  <a:txBody>
                    <a:bodyPr/>
                    <a:lstStyle/>
                    <a:p>
                      <a:pPr indent="0" lvl="0" marL="0" rtl="0" algn="l">
                        <a:spcBef>
                          <a:spcPts val="0"/>
                        </a:spcBef>
                        <a:spcAft>
                          <a:spcPts val="0"/>
                        </a:spcAft>
                        <a:buNone/>
                      </a:pPr>
                      <a:r>
                        <a:rPr lang="ar" sz="1200">
                          <a:latin typeface="Mada"/>
                          <a:ea typeface="Mada"/>
                          <a:cs typeface="Mada"/>
                          <a:sym typeface="Mada"/>
                        </a:rPr>
                        <a:t>Aerobic gram-negative bacteria</a:t>
                      </a:r>
                      <a:endParaRPr sz="1200">
                        <a:solidFill>
                          <a:srgbClr val="2F497E"/>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rowSpan="3">
                  <a:txBody>
                    <a:bodyPr/>
                    <a:lstStyle/>
                    <a:p>
                      <a:pPr indent="0" lvl="0" marL="0" rtl="0" algn="l">
                        <a:spcBef>
                          <a:spcPts val="0"/>
                        </a:spcBef>
                        <a:spcAft>
                          <a:spcPts val="0"/>
                        </a:spcAft>
                        <a:buNone/>
                      </a:pPr>
                      <a:r>
                        <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200">
                          <a:latin typeface="Mada"/>
                          <a:ea typeface="Mada"/>
                          <a:cs typeface="Mada"/>
                          <a:sym typeface="Mada"/>
                        </a:rPr>
                        <a:t>Human metapneumovirus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013600">
                <a:tc rowSpan="2">
                  <a:txBody>
                    <a:bodyPr/>
                    <a:lstStyle/>
                    <a:p>
                      <a:pPr indent="0" lvl="0" marL="0" rtl="0" algn="l">
                        <a:spcBef>
                          <a:spcPts val="0"/>
                        </a:spcBef>
                        <a:spcAft>
                          <a:spcPts val="0"/>
                        </a:spcAft>
                        <a:buNone/>
                      </a:pPr>
                      <a:r>
                        <a:rPr lang="ar" sz="1200">
                          <a:solidFill>
                            <a:srgbClr val="CC0000"/>
                          </a:solidFill>
                          <a:latin typeface="Mada"/>
                          <a:ea typeface="Mada"/>
                          <a:cs typeface="Mada"/>
                          <a:sym typeface="Mada"/>
                        </a:rPr>
                        <a:t>     Anaerobes </a:t>
                      </a:r>
                      <a:endParaRPr sz="1200">
                        <a:solidFill>
                          <a:srgbClr val="CC0000"/>
                        </a:solidFill>
                        <a:latin typeface="Mada"/>
                        <a:ea typeface="Mada"/>
                        <a:cs typeface="Mada"/>
                        <a:sym typeface="Mada"/>
                      </a:endParaRPr>
                    </a:p>
                    <a:p>
                      <a:pPr indent="0" lvl="0" marL="0" rtl="0" algn="l">
                        <a:spcBef>
                          <a:spcPts val="0"/>
                        </a:spcBef>
                        <a:spcAft>
                          <a:spcPts val="0"/>
                        </a:spcAft>
                        <a:buNone/>
                      </a:pPr>
                      <a:r>
                        <a:rPr lang="ar" sz="1200">
                          <a:solidFill>
                            <a:srgbClr val="CC0000"/>
                          </a:solidFill>
                          <a:latin typeface="Mada"/>
                          <a:ea typeface="Mada"/>
                          <a:cs typeface="Mada"/>
                          <a:sym typeface="Mada"/>
                        </a:rPr>
                        <a:t>(associated with aspiration)</a:t>
                      </a:r>
                      <a:endParaRPr sz="1200">
                        <a:solidFill>
                          <a:srgbClr val="CC0000"/>
                        </a:solidFill>
                        <a:latin typeface="Mada"/>
                        <a:ea typeface="Mada"/>
                        <a:cs typeface="Mada"/>
                        <a:sym typeface="Mada"/>
                      </a:endParaRPr>
                    </a:p>
                    <a:p>
                      <a:pPr indent="0" lvl="0" marL="0" rtl="0" algn="l">
                        <a:spcBef>
                          <a:spcPts val="0"/>
                        </a:spcBef>
                        <a:spcAft>
                          <a:spcPts val="0"/>
                        </a:spcAft>
                        <a:buNone/>
                      </a:pPr>
                      <a:r>
                        <a:rPr lang="ar" sz="1200">
                          <a:solidFill>
                            <a:srgbClr val="2F497E"/>
                          </a:solidFill>
                          <a:latin typeface="Mada"/>
                          <a:ea typeface="Mada"/>
                          <a:cs typeface="Mada"/>
                          <a:sym typeface="Mada"/>
                        </a:rPr>
                        <a:t>(Klebsiella pneumonia has a specific association with alcohol abuse)</a:t>
                      </a:r>
                      <a:endParaRPr sz="1600">
                        <a:solidFill>
                          <a:srgbClr val="CC0000"/>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vMerge="1"/>
                <a:tc>
                  <a:txBody>
                    <a:bodyPr/>
                    <a:lstStyle/>
                    <a:p>
                      <a:pPr indent="0" lvl="0" marL="0" rtl="0" algn="l">
                        <a:spcBef>
                          <a:spcPts val="0"/>
                        </a:spcBef>
                        <a:spcAft>
                          <a:spcPts val="0"/>
                        </a:spcAft>
                        <a:buNone/>
                      </a:pPr>
                      <a:r>
                        <a:rPr lang="ar" sz="1200">
                          <a:solidFill>
                            <a:srgbClr val="CC0000"/>
                          </a:solidFill>
                          <a:latin typeface="Mada"/>
                          <a:ea typeface="Mada"/>
                          <a:cs typeface="Mada"/>
                          <a:sym typeface="Mada"/>
                        </a:rPr>
                        <a:t>Coronaviruses</a:t>
                      </a:r>
                      <a:endParaRPr sz="1200">
                        <a:solidFill>
                          <a:srgbClr val="CC0000"/>
                        </a:solidFill>
                        <a:latin typeface="Mada"/>
                        <a:ea typeface="Mada"/>
                        <a:cs typeface="Mada"/>
                        <a:sym typeface="Mada"/>
                      </a:endParaRPr>
                    </a:p>
                    <a:p>
                      <a:pPr indent="0" lvl="0" marL="0" rtl="0" algn="l">
                        <a:spcBef>
                          <a:spcPts val="0"/>
                        </a:spcBef>
                        <a:spcAft>
                          <a:spcPts val="0"/>
                        </a:spcAft>
                        <a:buNone/>
                      </a:pPr>
                      <a:r>
                        <a:rPr lang="ar" sz="1200">
                          <a:solidFill>
                            <a:srgbClr val="CC0000"/>
                          </a:solidFill>
                          <a:latin typeface="Mada"/>
                          <a:ea typeface="Mada"/>
                          <a:cs typeface="Mada"/>
                          <a:sym typeface="Mada"/>
                        </a:rPr>
                        <a:t>(e.g. Middle</a:t>
                      </a:r>
                      <a:endParaRPr sz="1200">
                        <a:solidFill>
                          <a:srgbClr val="CC0000"/>
                        </a:solidFill>
                        <a:latin typeface="Mada"/>
                        <a:ea typeface="Mada"/>
                        <a:cs typeface="Mada"/>
                        <a:sym typeface="Mada"/>
                      </a:endParaRPr>
                    </a:p>
                    <a:p>
                      <a:pPr indent="0" lvl="0" marL="0" rtl="0" algn="l">
                        <a:spcBef>
                          <a:spcPts val="0"/>
                        </a:spcBef>
                        <a:spcAft>
                          <a:spcPts val="0"/>
                        </a:spcAft>
                        <a:buNone/>
                      </a:pPr>
                      <a:r>
                        <a:rPr lang="ar" sz="1200">
                          <a:solidFill>
                            <a:srgbClr val="CC0000"/>
                          </a:solidFill>
                          <a:latin typeface="Mada"/>
                          <a:ea typeface="Mada"/>
                          <a:cs typeface="Mada"/>
                          <a:sym typeface="Mada"/>
                        </a:rPr>
                        <a:t>East respiratory syndrome coronavirus)</a:t>
                      </a:r>
                      <a:endParaRPr sz="1200">
                        <a:solidFill>
                          <a:srgbClr val="CC0000"/>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24825">
                <a:tc vMerge="1"/>
                <a:tc vMerge="1"/>
                <a:tc>
                  <a:txBody>
                    <a:bodyPr/>
                    <a:lstStyle/>
                    <a:p>
                      <a:pPr indent="0" lvl="0" marL="0" rtl="0" algn="l">
                        <a:spcBef>
                          <a:spcPts val="0"/>
                        </a:spcBef>
                        <a:spcAft>
                          <a:spcPts val="0"/>
                        </a:spcAft>
                        <a:buNone/>
                      </a:pPr>
                      <a:r>
                        <a:rPr lang="ar" sz="1200">
                          <a:latin typeface="Mada"/>
                          <a:ea typeface="Mada"/>
                          <a:cs typeface="Mada"/>
                          <a:sym typeface="Mada"/>
                        </a:rPr>
                        <a:t>Human bocaviruses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138" name="Google Shape;138;p26"/>
          <p:cNvSpPr txBox="1"/>
          <p:nvPr/>
        </p:nvSpPr>
        <p:spPr>
          <a:xfrm>
            <a:off x="238175" y="4036575"/>
            <a:ext cx="7041000" cy="5622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Streptococcus pneumonia (pneumococcus) and respiratory viruses are the most frequently detected pathogens in patients with CAP.</a:t>
            </a:r>
            <a:endParaRPr sz="1200">
              <a:latin typeface="Mada"/>
              <a:ea typeface="Mada"/>
              <a:cs typeface="Mada"/>
              <a:sym typeface="Mada"/>
            </a:endParaRPr>
          </a:p>
        </p:txBody>
      </p:sp>
      <p:cxnSp>
        <p:nvCxnSpPr>
          <p:cNvPr id="139" name="Google Shape;139;p26"/>
          <p:cNvCxnSpPr/>
          <p:nvPr/>
        </p:nvCxnSpPr>
        <p:spPr>
          <a:xfrm rot="10800000">
            <a:off x="-26337" y="9854903"/>
            <a:ext cx="7612800" cy="0"/>
          </a:xfrm>
          <a:prstGeom prst="straightConnector1">
            <a:avLst/>
          </a:prstGeom>
          <a:noFill/>
          <a:ln cap="flat" cmpd="sng" w="28575">
            <a:solidFill>
              <a:schemeClr val="accent3"/>
            </a:solidFill>
            <a:prstDash val="dot"/>
            <a:round/>
            <a:headEnd len="med" w="med" type="none"/>
            <a:tailEnd len="med" w="med" type="none"/>
          </a:ln>
        </p:spPr>
      </p:cxnSp>
      <p:sp>
        <p:nvSpPr>
          <p:cNvPr id="140" name="Google Shape;140;p26"/>
          <p:cNvSpPr txBox="1"/>
          <p:nvPr/>
        </p:nvSpPr>
        <p:spPr>
          <a:xfrm>
            <a:off x="205425" y="904881"/>
            <a:ext cx="4176300" cy="173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Definition</a:t>
            </a:r>
            <a:endParaRPr b="1" sz="2200">
              <a:highlight>
                <a:schemeClr val="accent4"/>
              </a:highlight>
              <a:latin typeface="Mada"/>
              <a:ea typeface="Mada"/>
              <a:cs typeface="Mada"/>
              <a:sym typeface="Mada"/>
            </a:endParaRPr>
          </a:p>
        </p:txBody>
      </p:sp>
      <p:sp>
        <p:nvSpPr>
          <p:cNvPr id="141" name="Google Shape;141;p26"/>
          <p:cNvSpPr txBox="1"/>
          <p:nvPr/>
        </p:nvSpPr>
        <p:spPr>
          <a:xfrm>
            <a:off x="205425" y="1270300"/>
            <a:ext cx="7149300" cy="6525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Lower respiratory tract infection</a:t>
            </a:r>
            <a:r>
              <a:rPr baseline="30000"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in a non-hospitalized person associated with symptoms of acute infection </a:t>
            </a:r>
            <a:r>
              <a:rPr b="1" lang="ar" sz="1200">
                <a:solidFill>
                  <a:schemeClr val="dk1"/>
                </a:solidFill>
                <a:latin typeface="Mada"/>
                <a:ea typeface="Mada"/>
                <a:cs typeface="Mada"/>
                <a:sym typeface="Mada"/>
              </a:rPr>
              <a:t>with or without </a:t>
            </a:r>
            <a:r>
              <a:rPr lang="ar" sz="1200">
                <a:solidFill>
                  <a:schemeClr val="dk1"/>
                </a:solidFill>
                <a:latin typeface="Mada"/>
                <a:ea typeface="Mada"/>
                <a:cs typeface="Mada"/>
                <a:sym typeface="Mada"/>
              </a:rPr>
              <a:t>new opacity on chest radiograph.</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Acute infection of the pulmonary parenchyma acquired outside of a health care setting.</a:t>
            </a:r>
            <a:endParaRPr/>
          </a:p>
        </p:txBody>
      </p:sp>
      <p:sp>
        <p:nvSpPr>
          <p:cNvPr id="142" name="Google Shape;142;p26"/>
          <p:cNvSpPr/>
          <p:nvPr/>
        </p:nvSpPr>
        <p:spPr>
          <a:xfrm>
            <a:off x="459777" y="8252864"/>
            <a:ext cx="213000" cy="2331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6"/>
          <p:cNvSpPr txBox="1"/>
          <p:nvPr/>
        </p:nvSpPr>
        <p:spPr>
          <a:xfrm>
            <a:off x="1479602" y="2481238"/>
            <a:ext cx="2045700" cy="454200"/>
          </a:xfrm>
          <a:prstGeom prst="rect">
            <a:avLst/>
          </a:prstGeom>
          <a:noFill/>
          <a:ln>
            <a:noFill/>
          </a:ln>
        </p:spPr>
        <p:txBody>
          <a:bodyPr anchorCtr="0" anchor="ctr" bIns="162000" lIns="126000"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CAP (the most common)</a:t>
            </a:r>
            <a:endParaRPr sz="1200">
              <a:latin typeface="Mada"/>
              <a:ea typeface="Mada"/>
              <a:cs typeface="Mada"/>
              <a:sym typeface="Mada"/>
            </a:endParaRPr>
          </a:p>
        </p:txBody>
      </p:sp>
      <p:sp>
        <p:nvSpPr>
          <p:cNvPr id="144" name="Google Shape;144;p26"/>
          <p:cNvSpPr txBox="1"/>
          <p:nvPr/>
        </p:nvSpPr>
        <p:spPr>
          <a:xfrm>
            <a:off x="4373125" y="2470300"/>
            <a:ext cx="3109800" cy="652500"/>
          </a:xfrm>
          <a:prstGeom prst="rect">
            <a:avLst/>
          </a:prstGeom>
          <a:noFill/>
          <a:ln>
            <a:noFill/>
          </a:ln>
        </p:spPr>
        <p:txBody>
          <a:bodyPr anchorCtr="0" anchor="ctr" bIns="162000" lIns="126000"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Health care associated:</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1.</a:t>
            </a:r>
            <a:r>
              <a:rPr b="1" lang="ar" sz="1200">
                <a:latin typeface="Mada"/>
                <a:ea typeface="Mada"/>
                <a:cs typeface="Mada"/>
                <a:sym typeface="Mada"/>
              </a:rPr>
              <a:t>hospital acquired</a:t>
            </a:r>
            <a:r>
              <a:rPr lang="ar" sz="1200">
                <a:latin typeface="Mada"/>
                <a:ea typeface="Mada"/>
                <a:cs typeface="Mada"/>
                <a:sym typeface="Mada"/>
              </a:rPr>
              <a:t> → role of 2 (2 days after admission or 2 days after discharge)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2.</a:t>
            </a:r>
            <a:r>
              <a:rPr b="1" lang="ar" sz="1200">
                <a:latin typeface="Mada"/>
                <a:ea typeface="Mada"/>
                <a:cs typeface="Mada"/>
                <a:sym typeface="Mada"/>
              </a:rPr>
              <a:t>ventilator associated  </a:t>
            </a:r>
            <a:endParaRPr sz="1200">
              <a:latin typeface="Mada"/>
              <a:ea typeface="Mada"/>
              <a:cs typeface="Mada"/>
              <a:sym typeface="Mada"/>
            </a:endParaRPr>
          </a:p>
        </p:txBody>
      </p:sp>
      <p:sp>
        <p:nvSpPr>
          <p:cNvPr id="145" name="Google Shape;145;p26"/>
          <p:cNvSpPr txBox="1"/>
          <p:nvPr/>
        </p:nvSpPr>
        <p:spPr>
          <a:xfrm>
            <a:off x="4373125" y="3216875"/>
            <a:ext cx="2841900" cy="485100"/>
          </a:xfrm>
          <a:prstGeom prst="rect">
            <a:avLst/>
          </a:prstGeom>
          <a:noFill/>
          <a:ln>
            <a:noFill/>
          </a:ln>
        </p:spPr>
        <p:txBody>
          <a:bodyPr anchorCtr="0" anchor="ctr" bIns="162000" lIns="126000"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Pneumonia in immunocompromised.</a:t>
            </a:r>
            <a:endParaRPr sz="1100">
              <a:latin typeface="Mada"/>
              <a:ea typeface="Mada"/>
              <a:cs typeface="Mada"/>
              <a:sym typeface="Mada"/>
            </a:endParaRPr>
          </a:p>
        </p:txBody>
      </p:sp>
      <p:sp>
        <p:nvSpPr>
          <p:cNvPr id="146" name="Google Shape;146;p26"/>
          <p:cNvSpPr txBox="1"/>
          <p:nvPr/>
        </p:nvSpPr>
        <p:spPr>
          <a:xfrm>
            <a:off x="205425" y="1920900"/>
            <a:ext cx="4176300" cy="173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6AA84F"/>
              </a:buClr>
              <a:buSzPts val="2200"/>
              <a:buFont typeface="Mada"/>
              <a:buChar char="◄"/>
            </a:pPr>
            <a:r>
              <a:rPr b="1" lang="ar" sz="2200">
                <a:solidFill>
                  <a:srgbClr val="6AA84F"/>
                </a:solidFill>
                <a:highlight>
                  <a:schemeClr val="accent4"/>
                </a:highlight>
                <a:latin typeface="Mada"/>
                <a:ea typeface="Mada"/>
                <a:cs typeface="Mada"/>
                <a:sym typeface="Mada"/>
              </a:rPr>
              <a:t>Classes of pneumonia</a:t>
            </a:r>
            <a:endParaRPr b="1" sz="2200">
              <a:solidFill>
                <a:srgbClr val="6AA84F"/>
              </a:solidFill>
              <a:highlight>
                <a:schemeClr val="accent4"/>
              </a:highlight>
              <a:latin typeface="Mada"/>
              <a:ea typeface="Mada"/>
              <a:cs typeface="Mada"/>
              <a:sym typeface="Mada"/>
            </a:endParaRPr>
          </a:p>
        </p:txBody>
      </p:sp>
      <p:grpSp>
        <p:nvGrpSpPr>
          <p:cNvPr id="147" name="Google Shape;147;p26"/>
          <p:cNvGrpSpPr/>
          <p:nvPr/>
        </p:nvGrpSpPr>
        <p:grpSpPr>
          <a:xfrm>
            <a:off x="759086" y="2465861"/>
            <a:ext cx="847806" cy="484964"/>
            <a:chOff x="7940475" y="2194563"/>
            <a:chExt cx="847806" cy="484964"/>
          </a:xfrm>
        </p:grpSpPr>
        <p:sp>
          <p:nvSpPr>
            <p:cNvPr id="148" name="Google Shape;148;p26"/>
            <p:cNvSpPr/>
            <p:nvPr/>
          </p:nvSpPr>
          <p:spPr>
            <a:xfrm>
              <a:off x="7980681" y="2194563"/>
              <a:ext cx="807600" cy="484964"/>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6"/>
            <p:cNvSpPr txBox="1"/>
            <p:nvPr/>
          </p:nvSpPr>
          <p:spPr>
            <a:xfrm>
              <a:off x="7940475" y="2211400"/>
              <a:ext cx="453600" cy="45127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4800">
                  <a:solidFill>
                    <a:schemeClr val="accent1"/>
                  </a:solidFill>
                  <a:latin typeface="Righteous"/>
                  <a:ea typeface="Righteous"/>
                  <a:cs typeface="Righteous"/>
                  <a:sym typeface="Righteous"/>
                </a:rPr>
                <a:t>1</a:t>
              </a:r>
              <a:endParaRPr sz="4800">
                <a:solidFill>
                  <a:schemeClr val="accent1"/>
                </a:solidFill>
                <a:latin typeface="Righteous"/>
                <a:ea typeface="Righteous"/>
                <a:cs typeface="Righteous"/>
                <a:sym typeface="Righteous"/>
              </a:endParaRPr>
            </a:p>
          </p:txBody>
        </p:sp>
      </p:grpSp>
      <p:grpSp>
        <p:nvGrpSpPr>
          <p:cNvPr id="150" name="Google Shape;150;p26"/>
          <p:cNvGrpSpPr/>
          <p:nvPr/>
        </p:nvGrpSpPr>
        <p:grpSpPr>
          <a:xfrm>
            <a:off x="3525311" y="2465798"/>
            <a:ext cx="847806" cy="485100"/>
            <a:chOff x="7940475" y="2194563"/>
            <a:chExt cx="847806" cy="485100"/>
          </a:xfrm>
        </p:grpSpPr>
        <p:sp>
          <p:nvSpPr>
            <p:cNvPr id="151" name="Google Shape;151;p26"/>
            <p:cNvSpPr/>
            <p:nvPr/>
          </p:nvSpPr>
          <p:spPr>
            <a:xfrm>
              <a:off x="7980681" y="2194563"/>
              <a:ext cx="807600" cy="485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6"/>
            <p:cNvSpPr txBox="1"/>
            <p:nvPr/>
          </p:nvSpPr>
          <p:spPr>
            <a:xfrm>
              <a:off x="7940475" y="2211400"/>
              <a:ext cx="453600" cy="45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4800">
                  <a:solidFill>
                    <a:schemeClr val="accent1"/>
                  </a:solidFill>
                  <a:latin typeface="Righteous"/>
                  <a:ea typeface="Righteous"/>
                  <a:cs typeface="Righteous"/>
                  <a:sym typeface="Righteous"/>
                </a:rPr>
                <a:t>2</a:t>
              </a:r>
              <a:endParaRPr sz="4800">
                <a:solidFill>
                  <a:schemeClr val="accent1"/>
                </a:solidFill>
                <a:latin typeface="Righteous"/>
                <a:ea typeface="Righteous"/>
                <a:cs typeface="Righteous"/>
                <a:sym typeface="Righteous"/>
              </a:endParaRPr>
            </a:p>
          </p:txBody>
        </p:sp>
      </p:grpSp>
      <p:grpSp>
        <p:nvGrpSpPr>
          <p:cNvPr id="153" name="Google Shape;153;p26"/>
          <p:cNvGrpSpPr/>
          <p:nvPr/>
        </p:nvGrpSpPr>
        <p:grpSpPr>
          <a:xfrm>
            <a:off x="703498" y="3147423"/>
            <a:ext cx="2551210" cy="485100"/>
            <a:chOff x="4030861" y="2465786"/>
            <a:chExt cx="2551210" cy="485100"/>
          </a:xfrm>
        </p:grpSpPr>
        <p:sp>
          <p:nvSpPr>
            <p:cNvPr id="154" name="Google Shape;154;p26"/>
            <p:cNvSpPr txBox="1"/>
            <p:nvPr/>
          </p:nvSpPr>
          <p:spPr>
            <a:xfrm>
              <a:off x="4878670" y="2485724"/>
              <a:ext cx="1703400" cy="445200"/>
            </a:xfrm>
            <a:prstGeom prst="rect">
              <a:avLst/>
            </a:prstGeom>
            <a:noFill/>
            <a:ln>
              <a:noFill/>
            </a:ln>
          </p:spPr>
          <p:txBody>
            <a:bodyPr anchorCtr="0" anchor="ctr" bIns="162000" lIns="126000"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Aspiration pneumonia</a:t>
              </a:r>
              <a:endParaRPr sz="1200">
                <a:latin typeface="Mada"/>
                <a:ea typeface="Mada"/>
                <a:cs typeface="Mada"/>
                <a:sym typeface="Mada"/>
              </a:endParaRPr>
            </a:p>
          </p:txBody>
        </p:sp>
        <p:grpSp>
          <p:nvGrpSpPr>
            <p:cNvPr id="155" name="Google Shape;155;p26"/>
            <p:cNvGrpSpPr/>
            <p:nvPr/>
          </p:nvGrpSpPr>
          <p:grpSpPr>
            <a:xfrm>
              <a:off x="4030861" y="2465786"/>
              <a:ext cx="847806" cy="485100"/>
              <a:chOff x="7940475" y="2194563"/>
              <a:chExt cx="847806" cy="485100"/>
            </a:xfrm>
          </p:grpSpPr>
          <p:sp>
            <p:nvSpPr>
              <p:cNvPr id="156" name="Google Shape;156;p26"/>
              <p:cNvSpPr/>
              <p:nvPr/>
            </p:nvSpPr>
            <p:spPr>
              <a:xfrm>
                <a:off x="7980681" y="2194563"/>
                <a:ext cx="807600" cy="485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6"/>
              <p:cNvSpPr txBox="1"/>
              <p:nvPr/>
            </p:nvSpPr>
            <p:spPr>
              <a:xfrm>
                <a:off x="7940475" y="2211400"/>
                <a:ext cx="453600" cy="45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4800">
                    <a:solidFill>
                      <a:schemeClr val="accent1"/>
                    </a:solidFill>
                    <a:latin typeface="Righteous"/>
                    <a:ea typeface="Righteous"/>
                    <a:cs typeface="Righteous"/>
                    <a:sym typeface="Righteous"/>
                  </a:rPr>
                  <a:t>3</a:t>
                </a:r>
                <a:endParaRPr sz="4800">
                  <a:solidFill>
                    <a:schemeClr val="accent1"/>
                  </a:solidFill>
                  <a:latin typeface="Righteous"/>
                  <a:ea typeface="Righteous"/>
                  <a:cs typeface="Righteous"/>
                  <a:sym typeface="Righteous"/>
                </a:endParaRPr>
              </a:p>
            </p:txBody>
          </p:sp>
        </p:grpSp>
      </p:grpSp>
      <p:grpSp>
        <p:nvGrpSpPr>
          <p:cNvPr id="158" name="Google Shape;158;p26"/>
          <p:cNvGrpSpPr/>
          <p:nvPr/>
        </p:nvGrpSpPr>
        <p:grpSpPr>
          <a:xfrm>
            <a:off x="3525311" y="3147423"/>
            <a:ext cx="847806" cy="485100"/>
            <a:chOff x="7940475" y="2194563"/>
            <a:chExt cx="847806" cy="485100"/>
          </a:xfrm>
        </p:grpSpPr>
        <p:sp>
          <p:nvSpPr>
            <p:cNvPr id="159" name="Google Shape;159;p26"/>
            <p:cNvSpPr/>
            <p:nvPr/>
          </p:nvSpPr>
          <p:spPr>
            <a:xfrm>
              <a:off x="7980681" y="2194563"/>
              <a:ext cx="807600" cy="485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6"/>
            <p:cNvSpPr txBox="1"/>
            <p:nvPr/>
          </p:nvSpPr>
          <p:spPr>
            <a:xfrm>
              <a:off x="7940475" y="2211400"/>
              <a:ext cx="453600" cy="45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4800">
                  <a:solidFill>
                    <a:schemeClr val="accent1"/>
                  </a:solidFill>
                  <a:latin typeface="Righteous"/>
                  <a:ea typeface="Righteous"/>
                  <a:cs typeface="Righteous"/>
                  <a:sym typeface="Righteous"/>
                </a:rPr>
                <a:t>4</a:t>
              </a:r>
              <a:endParaRPr sz="4800">
                <a:solidFill>
                  <a:schemeClr val="accent1"/>
                </a:solidFill>
                <a:latin typeface="Righteous"/>
                <a:ea typeface="Righteous"/>
                <a:cs typeface="Righteous"/>
                <a:sym typeface="Righteous"/>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7"/>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grpSp>
        <p:nvGrpSpPr>
          <p:cNvPr id="166" name="Google Shape;166;p27"/>
          <p:cNvGrpSpPr/>
          <p:nvPr/>
        </p:nvGrpSpPr>
        <p:grpSpPr>
          <a:xfrm>
            <a:off x="310575" y="973228"/>
            <a:ext cx="6994110" cy="1317100"/>
            <a:chOff x="499907" y="298070"/>
            <a:chExt cx="6994110" cy="1653195"/>
          </a:xfrm>
        </p:grpSpPr>
        <p:grpSp>
          <p:nvGrpSpPr>
            <p:cNvPr id="167" name="Google Shape;167;p27"/>
            <p:cNvGrpSpPr/>
            <p:nvPr/>
          </p:nvGrpSpPr>
          <p:grpSpPr>
            <a:xfrm>
              <a:off x="1199625" y="298070"/>
              <a:ext cx="6294392" cy="770668"/>
              <a:chOff x="1713104" y="1720713"/>
              <a:chExt cx="8742211" cy="1404022"/>
            </a:xfrm>
          </p:grpSpPr>
          <p:sp>
            <p:nvSpPr>
              <p:cNvPr id="168" name="Google Shape;168;p27"/>
              <p:cNvSpPr/>
              <p:nvPr/>
            </p:nvSpPr>
            <p:spPr>
              <a:xfrm>
                <a:off x="1749015" y="1720713"/>
                <a:ext cx="8706300" cy="141300"/>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Mada"/>
                  <a:ea typeface="Mada"/>
                  <a:cs typeface="Mada"/>
                  <a:sym typeface="Mada"/>
                </a:endParaRPr>
              </a:p>
            </p:txBody>
          </p:sp>
          <p:sp>
            <p:nvSpPr>
              <p:cNvPr id="169" name="Google Shape;169;p27"/>
              <p:cNvSpPr/>
              <p:nvPr/>
            </p:nvSpPr>
            <p:spPr>
              <a:xfrm rot="5400000">
                <a:off x="1065104" y="2368735"/>
                <a:ext cx="1404000" cy="108000"/>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Mada"/>
                  <a:ea typeface="Mada"/>
                  <a:cs typeface="Mada"/>
                  <a:sym typeface="Mada"/>
                </a:endParaRPr>
              </a:p>
            </p:txBody>
          </p:sp>
        </p:grpSp>
        <p:sp>
          <p:nvSpPr>
            <p:cNvPr id="170" name="Google Shape;170;p27"/>
            <p:cNvSpPr/>
            <p:nvPr/>
          </p:nvSpPr>
          <p:spPr>
            <a:xfrm>
              <a:off x="499907" y="1022465"/>
              <a:ext cx="1477200" cy="928800"/>
            </a:xfrm>
            <a:prstGeom prst="ellipse">
              <a:avLst/>
            </a:prstGeom>
            <a:noFill/>
            <a:ln cap="flat" cmpd="sng" w="28575">
              <a:solidFill>
                <a:srgbClr val="D9D9D9"/>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Mada"/>
                <a:ea typeface="Mada"/>
                <a:cs typeface="Mada"/>
                <a:sym typeface="Mada"/>
              </a:endParaRPr>
            </a:p>
          </p:txBody>
        </p:sp>
      </p:grpSp>
      <p:sp>
        <p:nvSpPr>
          <p:cNvPr id="171" name="Google Shape;171;p27"/>
          <p:cNvSpPr txBox="1"/>
          <p:nvPr/>
        </p:nvSpPr>
        <p:spPr>
          <a:xfrm>
            <a:off x="431774" y="1775137"/>
            <a:ext cx="1234800" cy="134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1300">
                <a:latin typeface="Mada"/>
                <a:ea typeface="Mada"/>
                <a:cs typeface="Mada"/>
                <a:sym typeface="Mada"/>
              </a:rPr>
              <a:t>Older age:</a:t>
            </a:r>
            <a:endParaRPr b="1" i="0" sz="1300" u="none" cap="none" strike="noStrike">
              <a:latin typeface="Mada"/>
              <a:ea typeface="Mada"/>
              <a:cs typeface="Mada"/>
              <a:sym typeface="Mada"/>
            </a:endParaRPr>
          </a:p>
        </p:txBody>
      </p:sp>
      <p:grpSp>
        <p:nvGrpSpPr>
          <p:cNvPr id="172" name="Google Shape;172;p27"/>
          <p:cNvGrpSpPr/>
          <p:nvPr/>
        </p:nvGrpSpPr>
        <p:grpSpPr>
          <a:xfrm>
            <a:off x="310575" y="2410442"/>
            <a:ext cx="6994110" cy="1317100"/>
            <a:chOff x="310567" y="973258"/>
            <a:chExt cx="6994110" cy="1653195"/>
          </a:xfrm>
        </p:grpSpPr>
        <p:grpSp>
          <p:nvGrpSpPr>
            <p:cNvPr id="173" name="Google Shape;173;p27"/>
            <p:cNvGrpSpPr/>
            <p:nvPr/>
          </p:nvGrpSpPr>
          <p:grpSpPr>
            <a:xfrm>
              <a:off x="310567" y="973258"/>
              <a:ext cx="6994110" cy="1653195"/>
              <a:chOff x="499907" y="298070"/>
              <a:chExt cx="6994110" cy="1653195"/>
            </a:xfrm>
          </p:grpSpPr>
          <p:grpSp>
            <p:nvGrpSpPr>
              <p:cNvPr id="174" name="Google Shape;174;p27"/>
              <p:cNvGrpSpPr/>
              <p:nvPr/>
            </p:nvGrpSpPr>
            <p:grpSpPr>
              <a:xfrm>
                <a:off x="1199625" y="298070"/>
                <a:ext cx="6294392" cy="770668"/>
                <a:chOff x="1713104" y="1720713"/>
                <a:chExt cx="8742211" cy="1404022"/>
              </a:xfrm>
            </p:grpSpPr>
            <p:sp>
              <p:nvSpPr>
                <p:cNvPr id="175" name="Google Shape;175;p27"/>
                <p:cNvSpPr/>
                <p:nvPr/>
              </p:nvSpPr>
              <p:spPr>
                <a:xfrm>
                  <a:off x="1749015" y="1720713"/>
                  <a:ext cx="8706300" cy="141300"/>
                </a:xfrm>
                <a:prstGeom prst="rect">
                  <a:avLst/>
                </a:prstGeom>
                <a:solidFill>
                  <a:srgbClr val="CFE2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Mada"/>
                    <a:ea typeface="Mada"/>
                    <a:cs typeface="Mada"/>
                    <a:sym typeface="Mada"/>
                  </a:endParaRPr>
                </a:p>
              </p:txBody>
            </p:sp>
            <p:sp>
              <p:nvSpPr>
                <p:cNvPr id="176" name="Google Shape;176;p27"/>
                <p:cNvSpPr/>
                <p:nvPr/>
              </p:nvSpPr>
              <p:spPr>
                <a:xfrm rot="5400000">
                  <a:off x="1065104" y="2368735"/>
                  <a:ext cx="1404000" cy="108000"/>
                </a:xfrm>
                <a:prstGeom prst="rect">
                  <a:avLst/>
                </a:prstGeom>
                <a:solidFill>
                  <a:srgbClr val="CFE2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Mada"/>
                    <a:ea typeface="Mada"/>
                    <a:cs typeface="Mada"/>
                    <a:sym typeface="Mada"/>
                  </a:endParaRPr>
                </a:p>
              </p:txBody>
            </p:sp>
          </p:grpSp>
          <p:sp>
            <p:nvSpPr>
              <p:cNvPr id="177" name="Google Shape;177;p27"/>
              <p:cNvSpPr/>
              <p:nvPr/>
            </p:nvSpPr>
            <p:spPr>
              <a:xfrm>
                <a:off x="499907" y="1022465"/>
                <a:ext cx="1477200" cy="928800"/>
              </a:xfrm>
              <a:prstGeom prst="ellipse">
                <a:avLst/>
              </a:prstGeom>
              <a:noFill/>
              <a:ln cap="flat" cmpd="sng" w="28575">
                <a:solidFill>
                  <a:srgbClr val="CFE2F3"/>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Mada"/>
                  <a:ea typeface="Mada"/>
                  <a:cs typeface="Mada"/>
                  <a:sym typeface="Mada"/>
                </a:endParaRPr>
              </a:p>
            </p:txBody>
          </p:sp>
        </p:grpSp>
        <p:sp>
          <p:nvSpPr>
            <p:cNvPr id="178" name="Google Shape;178;p27"/>
            <p:cNvSpPr txBox="1"/>
            <p:nvPr/>
          </p:nvSpPr>
          <p:spPr>
            <a:xfrm>
              <a:off x="431767" y="1809271"/>
              <a:ext cx="1234800" cy="705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ar" sz="1200">
                  <a:latin typeface="Mada"/>
                  <a:ea typeface="Mada"/>
                  <a:cs typeface="Mada"/>
                  <a:sym typeface="Mada"/>
                </a:rPr>
                <a:t>Chronic comorbidities:</a:t>
              </a:r>
              <a:r>
                <a:rPr b="1" baseline="30000" lang="ar" sz="1200">
                  <a:latin typeface="Mada"/>
                  <a:ea typeface="Mada"/>
                  <a:cs typeface="Mada"/>
                  <a:sym typeface="Mada"/>
                </a:rPr>
                <a:t>1</a:t>
              </a:r>
              <a:r>
                <a:rPr b="1" lang="ar" sz="1200">
                  <a:latin typeface="Mada"/>
                  <a:ea typeface="Mada"/>
                  <a:cs typeface="Mada"/>
                  <a:sym typeface="Mada"/>
                </a:rPr>
                <a:t> </a:t>
              </a:r>
              <a:endParaRPr b="1" sz="1300">
                <a:latin typeface="Mada"/>
                <a:ea typeface="Mada"/>
                <a:cs typeface="Mada"/>
                <a:sym typeface="Mada"/>
              </a:endParaRPr>
            </a:p>
          </p:txBody>
        </p:sp>
      </p:grpSp>
      <p:grpSp>
        <p:nvGrpSpPr>
          <p:cNvPr id="179" name="Google Shape;179;p27"/>
          <p:cNvGrpSpPr/>
          <p:nvPr/>
        </p:nvGrpSpPr>
        <p:grpSpPr>
          <a:xfrm>
            <a:off x="282950" y="3847646"/>
            <a:ext cx="6994110" cy="1317100"/>
            <a:chOff x="310567" y="973258"/>
            <a:chExt cx="6994110" cy="1653195"/>
          </a:xfrm>
        </p:grpSpPr>
        <p:grpSp>
          <p:nvGrpSpPr>
            <p:cNvPr id="180" name="Google Shape;180;p27"/>
            <p:cNvGrpSpPr/>
            <p:nvPr/>
          </p:nvGrpSpPr>
          <p:grpSpPr>
            <a:xfrm>
              <a:off x="310567" y="973258"/>
              <a:ext cx="6994110" cy="1653195"/>
              <a:chOff x="499907" y="298070"/>
              <a:chExt cx="6994110" cy="1653195"/>
            </a:xfrm>
          </p:grpSpPr>
          <p:grpSp>
            <p:nvGrpSpPr>
              <p:cNvPr id="181" name="Google Shape;181;p27"/>
              <p:cNvGrpSpPr/>
              <p:nvPr/>
            </p:nvGrpSpPr>
            <p:grpSpPr>
              <a:xfrm>
                <a:off x="1199625" y="298070"/>
                <a:ext cx="6294392" cy="770668"/>
                <a:chOff x="1713104" y="1720713"/>
                <a:chExt cx="8742211" cy="1404022"/>
              </a:xfrm>
            </p:grpSpPr>
            <p:sp>
              <p:nvSpPr>
                <p:cNvPr id="182" name="Google Shape;182;p27"/>
                <p:cNvSpPr/>
                <p:nvPr/>
              </p:nvSpPr>
              <p:spPr>
                <a:xfrm>
                  <a:off x="1749015" y="1720713"/>
                  <a:ext cx="8706300" cy="1413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Mada"/>
                    <a:ea typeface="Mada"/>
                    <a:cs typeface="Mada"/>
                    <a:sym typeface="Mada"/>
                  </a:endParaRPr>
                </a:p>
              </p:txBody>
            </p:sp>
            <p:sp>
              <p:nvSpPr>
                <p:cNvPr id="183" name="Google Shape;183;p27"/>
                <p:cNvSpPr/>
                <p:nvPr/>
              </p:nvSpPr>
              <p:spPr>
                <a:xfrm rot="5400000">
                  <a:off x="1065104" y="2368735"/>
                  <a:ext cx="1404000" cy="10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Mada"/>
                    <a:ea typeface="Mada"/>
                    <a:cs typeface="Mada"/>
                    <a:sym typeface="Mada"/>
                  </a:endParaRPr>
                </a:p>
              </p:txBody>
            </p:sp>
          </p:grpSp>
          <p:sp>
            <p:nvSpPr>
              <p:cNvPr id="184" name="Google Shape;184;p27"/>
              <p:cNvSpPr/>
              <p:nvPr/>
            </p:nvSpPr>
            <p:spPr>
              <a:xfrm>
                <a:off x="499907" y="1022465"/>
                <a:ext cx="1477200" cy="928800"/>
              </a:xfrm>
              <a:prstGeom prst="ellipse">
                <a:avLst/>
              </a:prstGeom>
              <a:noFill/>
              <a:ln cap="flat" cmpd="sng" w="28575">
                <a:solidFill>
                  <a:schemeClr val="accent3"/>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Mada"/>
                  <a:ea typeface="Mada"/>
                  <a:cs typeface="Mada"/>
                  <a:sym typeface="Mada"/>
                </a:endParaRPr>
              </a:p>
            </p:txBody>
          </p:sp>
        </p:grpSp>
        <p:sp>
          <p:nvSpPr>
            <p:cNvPr id="185" name="Google Shape;185;p27"/>
            <p:cNvSpPr txBox="1"/>
            <p:nvPr/>
          </p:nvSpPr>
          <p:spPr>
            <a:xfrm>
              <a:off x="431767" y="1824022"/>
              <a:ext cx="1300200" cy="587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ar" sz="1200">
                  <a:latin typeface="Mada"/>
                  <a:ea typeface="Mada"/>
                  <a:cs typeface="Mada"/>
                  <a:sym typeface="Mada"/>
                </a:rPr>
                <a:t>Viral respiratory tract infection: </a:t>
              </a:r>
              <a:r>
                <a:rPr b="1" baseline="30000" lang="ar" sz="1200">
                  <a:latin typeface="Mada"/>
                  <a:ea typeface="Mada"/>
                  <a:cs typeface="Mada"/>
                  <a:sym typeface="Mada"/>
                </a:rPr>
                <a:t>2</a:t>
              </a:r>
              <a:endParaRPr b="1" baseline="30000" sz="1300">
                <a:latin typeface="Mada"/>
                <a:ea typeface="Mada"/>
                <a:cs typeface="Mada"/>
                <a:sym typeface="Mada"/>
              </a:endParaRPr>
            </a:p>
          </p:txBody>
        </p:sp>
      </p:grpSp>
      <p:grpSp>
        <p:nvGrpSpPr>
          <p:cNvPr id="186" name="Google Shape;186;p27"/>
          <p:cNvGrpSpPr/>
          <p:nvPr/>
        </p:nvGrpSpPr>
        <p:grpSpPr>
          <a:xfrm>
            <a:off x="310575" y="5284855"/>
            <a:ext cx="6994110" cy="1317100"/>
            <a:chOff x="310567" y="973258"/>
            <a:chExt cx="6994110" cy="1653195"/>
          </a:xfrm>
        </p:grpSpPr>
        <p:grpSp>
          <p:nvGrpSpPr>
            <p:cNvPr id="187" name="Google Shape;187;p27"/>
            <p:cNvGrpSpPr/>
            <p:nvPr/>
          </p:nvGrpSpPr>
          <p:grpSpPr>
            <a:xfrm>
              <a:off x="310567" y="973258"/>
              <a:ext cx="6994110" cy="1653195"/>
              <a:chOff x="499907" y="298070"/>
              <a:chExt cx="6994110" cy="1653195"/>
            </a:xfrm>
          </p:grpSpPr>
          <p:grpSp>
            <p:nvGrpSpPr>
              <p:cNvPr id="188" name="Google Shape;188;p27"/>
              <p:cNvGrpSpPr/>
              <p:nvPr/>
            </p:nvGrpSpPr>
            <p:grpSpPr>
              <a:xfrm>
                <a:off x="1199625" y="298070"/>
                <a:ext cx="6294392" cy="770668"/>
                <a:chOff x="1713104" y="1720713"/>
                <a:chExt cx="8742211" cy="1404022"/>
              </a:xfrm>
            </p:grpSpPr>
            <p:sp>
              <p:nvSpPr>
                <p:cNvPr id="189" name="Google Shape;189;p27"/>
                <p:cNvSpPr/>
                <p:nvPr/>
              </p:nvSpPr>
              <p:spPr>
                <a:xfrm>
                  <a:off x="1749015" y="1720713"/>
                  <a:ext cx="8706300" cy="141300"/>
                </a:xfrm>
                <a:prstGeom prst="rect">
                  <a:avLst/>
                </a:prstGeom>
                <a:solidFill>
                  <a:srgbClr val="6FA8D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Mada"/>
                    <a:ea typeface="Mada"/>
                    <a:cs typeface="Mada"/>
                    <a:sym typeface="Mada"/>
                  </a:endParaRPr>
                </a:p>
              </p:txBody>
            </p:sp>
            <p:sp>
              <p:nvSpPr>
                <p:cNvPr id="190" name="Google Shape;190;p27"/>
                <p:cNvSpPr/>
                <p:nvPr/>
              </p:nvSpPr>
              <p:spPr>
                <a:xfrm rot="5400000">
                  <a:off x="1065104" y="2368735"/>
                  <a:ext cx="1404000" cy="108000"/>
                </a:xfrm>
                <a:prstGeom prst="rect">
                  <a:avLst/>
                </a:prstGeom>
                <a:solidFill>
                  <a:srgbClr val="6FA8D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Mada"/>
                    <a:ea typeface="Mada"/>
                    <a:cs typeface="Mada"/>
                    <a:sym typeface="Mada"/>
                  </a:endParaRPr>
                </a:p>
              </p:txBody>
            </p:sp>
          </p:grpSp>
          <p:sp>
            <p:nvSpPr>
              <p:cNvPr id="191" name="Google Shape;191;p27"/>
              <p:cNvSpPr/>
              <p:nvPr/>
            </p:nvSpPr>
            <p:spPr>
              <a:xfrm>
                <a:off x="499907" y="1022465"/>
                <a:ext cx="1477200" cy="928800"/>
              </a:xfrm>
              <a:prstGeom prst="ellipse">
                <a:avLst/>
              </a:prstGeom>
              <a:noFill/>
              <a:ln cap="flat" cmpd="sng" w="28575">
                <a:solidFill>
                  <a:srgbClr val="6FA8DC"/>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Mada"/>
                  <a:ea typeface="Mada"/>
                  <a:cs typeface="Mada"/>
                  <a:sym typeface="Mada"/>
                </a:endParaRPr>
              </a:p>
            </p:txBody>
          </p:sp>
        </p:grpSp>
        <p:sp>
          <p:nvSpPr>
            <p:cNvPr id="192" name="Google Shape;192;p27"/>
            <p:cNvSpPr txBox="1"/>
            <p:nvPr/>
          </p:nvSpPr>
          <p:spPr>
            <a:xfrm>
              <a:off x="310567" y="1809012"/>
              <a:ext cx="1439700" cy="705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ar" sz="1200">
                  <a:latin typeface="Mada"/>
                  <a:ea typeface="Mada"/>
                  <a:cs typeface="Mada"/>
                  <a:sym typeface="Mada"/>
                </a:rPr>
                <a:t>Impaired airway protection:</a:t>
              </a:r>
              <a:endParaRPr b="1" sz="1200">
                <a:latin typeface="Mada"/>
                <a:ea typeface="Mada"/>
                <a:cs typeface="Mada"/>
                <a:sym typeface="Mada"/>
              </a:endParaRPr>
            </a:p>
            <a:p>
              <a:pPr indent="0" lvl="0" marL="0" rtl="0" algn="ctr">
                <a:spcBef>
                  <a:spcPts val="0"/>
                </a:spcBef>
                <a:spcAft>
                  <a:spcPts val="0"/>
                </a:spcAft>
                <a:buNone/>
              </a:pPr>
              <a:r>
                <a:rPr b="1" lang="ar" sz="1200">
                  <a:solidFill>
                    <a:srgbClr val="CC0000"/>
                  </a:solidFill>
                  <a:latin typeface="Mada"/>
                  <a:ea typeface="Mada"/>
                  <a:cs typeface="Mada"/>
                  <a:sym typeface="Mada"/>
                </a:rPr>
                <a:t>Aspiration</a:t>
              </a:r>
              <a:r>
                <a:rPr b="1" baseline="30000" lang="ar" sz="1200">
                  <a:solidFill>
                    <a:srgbClr val="CC0000"/>
                  </a:solidFill>
                  <a:latin typeface="Mada"/>
                  <a:ea typeface="Mada"/>
                  <a:cs typeface="Mada"/>
                  <a:sym typeface="Mada"/>
                </a:rPr>
                <a:t>3</a:t>
              </a:r>
              <a:endParaRPr b="1" baseline="30000" sz="1200">
                <a:solidFill>
                  <a:srgbClr val="CC0000"/>
                </a:solidFill>
                <a:latin typeface="Mada"/>
                <a:ea typeface="Mada"/>
                <a:cs typeface="Mada"/>
                <a:sym typeface="Mada"/>
              </a:endParaRPr>
            </a:p>
          </p:txBody>
        </p:sp>
      </p:grpSp>
      <p:grpSp>
        <p:nvGrpSpPr>
          <p:cNvPr id="193" name="Google Shape;193;p27"/>
          <p:cNvGrpSpPr/>
          <p:nvPr/>
        </p:nvGrpSpPr>
        <p:grpSpPr>
          <a:xfrm>
            <a:off x="282950" y="6722064"/>
            <a:ext cx="6994110" cy="1317100"/>
            <a:chOff x="310567" y="973258"/>
            <a:chExt cx="6994110" cy="1653195"/>
          </a:xfrm>
        </p:grpSpPr>
        <p:grpSp>
          <p:nvGrpSpPr>
            <p:cNvPr id="194" name="Google Shape;194;p27"/>
            <p:cNvGrpSpPr/>
            <p:nvPr/>
          </p:nvGrpSpPr>
          <p:grpSpPr>
            <a:xfrm>
              <a:off x="310567" y="973258"/>
              <a:ext cx="6994110" cy="1653195"/>
              <a:chOff x="499907" y="298070"/>
              <a:chExt cx="6994110" cy="1653195"/>
            </a:xfrm>
          </p:grpSpPr>
          <p:grpSp>
            <p:nvGrpSpPr>
              <p:cNvPr id="195" name="Google Shape;195;p27"/>
              <p:cNvGrpSpPr/>
              <p:nvPr/>
            </p:nvGrpSpPr>
            <p:grpSpPr>
              <a:xfrm>
                <a:off x="1199625" y="298070"/>
                <a:ext cx="6294392" cy="770668"/>
                <a:chOff x="1713104" y="1720713"/>
                <a:chExt cx="8742211" cy="1404022"/>
              </a:xfrm>
            </p:grpSpPr>
            <p:sp>
              <p:nvSpPr>
                <p:cNvPr id="196" name="Google Shape;196;p27"/>
                <p:cNvSpPr/>
                <p:nvPr/>
              </p:nvSpPr>
              <p:spPr>
                <a:xfrm>
                  <a:off x="1749015" y="1720713"/>
                  <a:ext cx="8706300" cy="141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Mada"/>
                    <a:ea typeface="Mada"/>
                    <a:cs typeface="Mada"/>
                    <a:sym typeface="Mada"/>
                  </a:endParaRPr>
                </a:p>
              </p:txBody>
            </p:sp>
            <p:sp>
              <p:nvSpPr>
                <p:cNvPr id="197" name="Google Shape;197;p27"/>
                <p:cNvSpPr/>
                <p:nvPr/>
              </p:nvSpPr>
              <p:spPr>
                <a:xfrm rot="5400000">
                  <a:off x="1065104" y="2368735"/>
                  <a:ext cx="1404000" cy="10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Mada"/>
                    <a:ea typeface="Mada"/>
                    <a:cs typeface="Mada"/>
                    <a:sym typeface="Mada"/>
                  </a:endParaRPr>
                </a:p>
              </p:txBody>
            </p:sp>
          </p:grpSp>
          <p:sp>
            <p:nvSpPr>
              <p:cNvPr id="198" name="Google Shape;198;p27"/>
              <p:cNvSpPr/>
              <p:nvPr/>
            </p:nvSpPr>
            <p:spPr>
              <a:xfrm>
                <a:off x="499907" y="1022465"/>
                <a:ext cx="1477200" cy="928800"/>
              </a:xfrm>
              <a:prstGeom prst="ellipse">
                <a:avLst/>
              </a:prstGeom>
              <a:noFill/>
              <a:ln cap="flat" cmpd="sng" w="28575">
                <a:solidFill>
                  <a:schemeClr val="accent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Mada"/>
                  <a:ea typeface="Mada"/>
                  <a:cs typeface="Mada"/>
                  <a:sym typeface="Mada"/>
                </a:endParaRPr>
              </a:p>
            </p:txBody>
          </p:sp>
        </p:grpSp>
        <p:sp>
          <p:nvSpPr>
            <p:cNvPr id="199" name="Google Shape;199;p27"/>
            <p:cNvSpPr txBox="1"/>
            <p:nvPr/>
          </p:nvSpPr>
          <p:spPr>
            <a:xfrm>
              <a:off x="431766" y="2077621"/>
              <a:ext cx="1234800" cy="168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ar" sz="1200">
                  <a:latin typeface="Mada"/>
                  <a:ea typeface="Mada"/>
                  <a:cs typeface="Mada"/>
                  <a:sym typeface="Mada"/>
                </a:rPr>
                <a:t>Smoking and alcohol overuse:</a:t>
              </a:r>
              <a:endParaRPr b="1" sz="1300">
                <a:latin typeface="Mada"/>
                <a:ea typeface="Mada"/>
                <a:cs typeface="Mada"/>
                <a:sym typeface="Mada"/>
              </a:endParaRPr>
            </a:p>
          </p:txBody>
        </p:sp>
      </p:grpSp>
      <p:grpSp>
        <p:nvGrpSpPr>
          <p:cNvPr id="200" name="Google Shape;200;p27"/>
          <p:cNvGrpSpPr/>
          <p:nvPr/>
        </p:nvGrpSpPr>
        <p:grpSpPr>
          <a:xfrm>
            <a:off x="282950" y="8159273"/>
            <a:ext cx="6994110" cy="1317100"/>
            <a:chOff x="310567" y="973258"/>
            <a:chExt cx="6994110" cy="1653195"/>
          </a:xfrm>
        </p:grpSpPr>
        <p:grpSp>
          <p:nvGrpSpPr>
            <p:cNvPr id="201" name="Google Shape;201;p27"/>
            <p:cNvGrpSpPr/>
            <p:nvPr/>
          </p:nvGrpSpPr>
          <p:grpSpPr>
            <a:xfrm>
              <a:off x="310567" y="973258"/>
              <a:ext cx="6994110" cy="1653195"/>
              <a:chOff x="499907" y="298070"/>
              <a:chExt cx="6994110" cy="1653195"/>
            </a:xfrm>
          </p:grpSpPr>
          <p:grpSp>
            <p:nvGrpSpPr>
              <p:cNvPr id="202" name="Google Shape;202;p27"/>
              <p:cNvGrpSpPr/>
              <p:nvPr/>
            </p:nvGrpSpPr>
            <p:grpSpPr>
              <a:xfrm>
                <a:off x="1199625" y="298070"/>
                <a:ext cx="6294392" cy="770668"/>
                <a:chOff x="1713104" y="1720713"/>
                <a:chExt cx="8742211" cy="1404022"/>
              </a:xfrm>
            </p:grpSpPr>
            <p:sp>
              <p:nvSpPr>
                <p:cNvPr id="203" name="Google Shape;203;p27"/>
                <p:cNvSpPr/>
                <p:nvPr/>
              </p:nvSpPr>
              <p:spPr>
                <a:xfrm>
                  <a:off x="1749015" y="1720713"/>
                  <a:ext cx="8706300" cy="141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Mada"/>
                    <a:ea typeface="Mada"/>
                    <a:cs typeface="Mada"/>
                    <a:sym typeface="Mada"/>
                  </a:endParaRPr>
                </a:p>
              </p:txBody>
            </p:sp>
            <p:sp>
              <p:nvSpPr>
                <p:cNvPr id="204" name="Google Shape;204;p27"/>
                <p:cNvSpPr/>
                <p:nvPr/>
              </p:nvSpPr>
              <p:spPr>
                <a:xfrm rot="5400000">
                  <a:off x="1065104" y="2368735"/>
                  <a:ext cx="1404000" cy="10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Mada"/>
                    <a:ea typeface="Mada"/>
                    <a:cs typeface="Mada"/>
                    <a:sym typeface="Mada"/>
                  </a:endParaRPr>
                </a:p>
              </p:txBody>
            </p:sp>
          </p:grpSp>
          <p:sp>
            <p:nvSpPr>
              <p:cNvPr id="205" name="Google Shape;205;p27"/>
              <p:cNvSpPr/>
              <p:nvPr/>
            </p:nvSpPr>
            <p:spPr>
              <a:xfrm>
                <a:off x="499907" y="1022465"/>
                <a:ext cx="1477200" cy="928800"/>
              </a:xfrm>
              <a:prstGeom prst="ellipse">
                <a:avLst/>
              </a:prstGeom>
              <a:noFill/>
              <a:ln cap="flat" cmpd="sng" w="28575">
                <a:solidFill>
                  <a:schemeClr val="accent1"/>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Mada"/>
                  <a:ea typeface="Mada"/>
                  <a:cs typeface="Mada"/>
                  <a:sym typeface="Mada"/>
                </a:endParaRPr>
              </a:p>
            </p:txBody>
          </p:sp>
        </p:grpSp>
        <p:sp>
          <p:nvSpPr>
            <p:cNvPr id="206" name="Google Shape;206;p27"/>
            <p:cNvSpPr txBox="1"/>
            <p:nvPr/>
          </p:nvSpPr>
          <p:spPr>
            <a:xfrm>
              <a:off x="431766" y="2077605"/>
              <a:ext cx="1234800" cy="168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ar" sz="1200">
                  <a:latin typeface="Mada"/>
                  <a:ea typeface="Mada"/>
                  <a:cs typeface="Mada"/>
                  <a:sym typeface="Mada"/>
                </a:rPr>
                <a:t>Other lifestyle factors:</a:t>
              </a:r>
              <a:endParaRPr b="1" sz="1300">
                <a:latin typeface="Mada"/>
                <a:ea typeface="Mada"/>
                <a:cs typeface="Mada"/>
                <a:sym typeface="Mada"/>
              </a:endParaRPr>
            </a:p>
          </p:txBody>
        </p:sp>
      </p:grpSp>
      <p:sp>
        <p:nvSpPr>
          <p:cNvPr id="207" name="Google Shape;207;p27"/>
          <p:cNvSpPr txBox="1"/>
          <p:nvPr/>
        </p:nvSpPr>
        <p:spPr>
          <a:xfrm>
            <a:off x="1777575" y="1052725"/>
            <a:ext cx="5526900" cy="13170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risk of CAP rises with age.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annual incidence of hospitalization for CAP among adults ≥65 years old</a:t>
            </a:r>
            <a:endParaRPr sz="1200">
              <a:solidFill>
                <a:schemeClr val="dk1"/>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due to chronic diseases and comorbid conditions</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They lose the elasticity of cilia in the airways → inability to clear the airways</a:t>
            </a:r>
            <a:endParaRPr sz="1200">
              <a:solidFill>
                <a:srgbClr val="6AA84F"/>
              </a:solidFill>
              <a:latin typeface="Mada"/>
              <a:ea typeface="Mada"/>
              <a:cs typeface="Mada"/>
              <a:sym typeface="Mada"/>
            </a:endParaRPr>
          </a:p>
        </p:txBody>
      </p:sp>
      <p:sp>
        <p:nvSpPr>
          <p:cNvPr id="208" name="Google Shape;208;p27"/>
          <p:cNvSpPr txBox="1"/>
          <p:nvPr/>
        </p:nvSpPr>
        <p:spPr>
          <a:xfrm>
            <a:off x="1750150" y="2500200"/>
            <a:ext cx="5526900" cy="13170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COPD, chronic lung disease (eg, bronchiectasis, asthma), chronic heart disease (particularly CHF), stroke, diabetes mellitus, malnutrition and immunocompromising conditions.</a:t>
            </a:r>
            <a:endParaRPr sz="1200">
              <a:solidFill>
                <a:schemeClr val="dk1"/>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COPD and smoking</a:t>
            </a:r>
            <a:r>
              <a:rPr lang="ar" sz="1200">
                <a:solidFill>
                  <a:srgbClr val="6AA84F"/>
                </a:solidFill>
                <a:latin typeface="Mada"/>
                <a:ea typeface="Mada"/>
                <a:cs typeface="Mada"/>
                <a:sym typeface="Mada"/>
              </a:rPr>
              <a:t> are associated with</a:t>
            </a:r>
            <a:r>
              <a:rPr b="1" lang="ar" sz="1200">
                <a:solidFill>
                  <a:srgbClr val="6AA84F"/>
                </a:solidFill>
                <a:latin typeface="Mada"/>
                <a:ea typeface="Mada"/>
                <a:cs typeface="Mada"/>
                <a:sym typeface="Mada"/>
              </a:rPr>
              <a:t> H.influenza</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Bronchiectasis </a:t>
            </a:r>
            <a:r>
              <a:rPr lang="ar" sz="1200">
                <a:solidFill>
                  <a:srgbClr val="6AA84F"/>
                </a:solidFill>
                <a:latin typeface="Mada"/>
                <a:ea typeface="Mada"/>
                <a:cs typeface="Mada"/>
                <a:sym typeface="Mada"/>
              </a:rPr>
              <a:t>: most likely gram -ve bacteria such as </a:t>
            </a:r>
            <a:r>
              <a:rPr b="1" lang="ar" sz="1200">
                <a:solidFill>
                  <a:srgbClr val="6AA84F"/>
                </a:solidFill>
                <a:latin typeface="Mada"/>
                <a:ea typeface="Mada"/>
                <a:cs typeface="Mada"/>
                <a:sym typeface="Mada"/>
              </a:rPr>
              <a:t>pseudomonas</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p:txBody>
      </p:sp>
      <p:graphicFrame>
        <p:nvGraphicFramePr>
          <p:cNvPr id="209" name="Google Shape;209;p27"/>
          <p:cNvGraphicFramePr/>
          <p:nvPr/>
        </p:nvGraphicFramePr>
        <p:xfrm>
          <a:off x="1750138" y="3963242"/>
          <a:ext cx="3000000" cy="3000000"/>
        </p:xfrm>
        <a:graphic>
          <a:graphicData uri="http://schemas.openxmlformats.org/drawingml/2006/table">
            <a:tbl>
              <a:tblPr>
                <a:noFill/>
                <a:tableStyleId>{C73DE363-2D16-43EF-A166-61DA4931F665}</a:tableStyleId>
              </a:tblPr>
              <a:tblGrid>
                <a:gridCol w="5655125"/>
              </a:tblGrid>
              <a:tr h="1317100">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Viral respiratory tract infections can lead to primary viral pneumonias and also predispose to secondary bacterial pneumonia</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rgbClr val="CC0000"/>
                          </a:solidFill>
                          <a:latin typeface="Mada"/>
                          <a:ea typeface="Mada"/>
                          <a:cs typeface="Mada"/>
                          <a:sym typeface="Mada"/>
                        </a:rPr>
                        <a:t>MERS AND  COVID19 </a:t>
                      </a:r>
                      <a:r>
                        <a:rPr lang="ar" sz="1200">
                          <a:latin typeface="Mada"/>
                          <a:ea typeface="Mada"/>
                          <a:cs typeface="Mada"/>
                          <a:sym typeface="Mada"/>
                        </a:rPr>
                        <a:t>pneumonia + </a:t>
                      </a:r>
                      <a:r>
                        <a:rPr lang="ar" sz="1200">
                          <a:solidFill>
                            <a:srgbClr val="6AA84F"/>
                          </a:solidFill>
                          <a:latin typeface="Mada"/>
                          <a:ea typeface="Mada"/>
                          <a:cs typeface="Mada"/>
                          <a:sym typeface="Mada"/>
                        </a:rPr>
                        <a:t>influenza A&amp;B and H1N1</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Bacterial infections in the upper respiratory tract are most likely to cause pneumonia the viral infections.</a:t>
                      </a:r>
                      <a:endParaRPr sz="1200">
                        <a:latin typeface="Mada"/>
                        <a:ea typeface="Mada"/>
                        <a:cs typeface="Mada"/>
                        <a:sym typeface="Mada"/>
                      </a:endParaRPr>
                    </a:p>
                  </a:txBody>
                  <a:tcPr marT="80200" marB="80200" marR="100775" marL="100775" anchor="ctr">
                    <a:lnL cap="flat" cmpd="sng" w="19050">
                      <a:solidFill>
                        <a:srgbClr val="CCCCCC">
                          <a:alpha val="0"/>
                        </a:srgbClr>
                      </a:solidFill>
                      <a:prstDash val="solid"/>
                      <a:round/>
                      <a:headEnd len="sm" w="sm" type="none"/>
                      <a:tailEnd len="sm" w="sm" type="none"/>
                    </a:lnL>
                    <a:lnR cap="flat" cmpd="sng" w="19050">
                      <a:solidFill>
                        <a:srgbClr val="CCCCCC">
                          <a:alpha val="0"/>
                        </a:srgbClr>
                      </a:solidFill>
                      <a:prstDash val="solid"/>
                      <a:round/>
                      <a:headEnd len="sm" w="sm" type="none"/>
                      <a:tailEnd len="sm" w="sm" type="none"/>
                    </a:lnR>
                    <a:lnT cap="flat" cmpd="sng" w="19050">
                      <a:solidFill>
                        <a:srgbClr val="CCCCCC">
                          <a:alpha val="0"/>
                        </a:srgbClr>
                      </a:solidFill>
                      <a:prstDash val="solid"/>
                      <a:round/>
                      <a:headEnd len="sm" w="sm" type="none"/>
                      <a:tailEnd len="sm" w="sm" type="none"/>
                    </a:lnT>
                    <a:lnB cap="flat" cmpd="sng" w="19050">
                      <a:solidFill>
                        <a:srgbClr val="CCCCCC">
                          <a:alpha val="0"/>
                        </a:srgbClr>
                      </a:solidFill>
                      <a:prstDash val="solid"/>
                      <a:round/>
                      <a:headEnd len="sm" w="sm" type="none"/>
                      <a:tailEnd len="sm" w="sm" type="none"/>
                    </a:lnB>
                  </a:tcPr>
                </a:tc>
              </a:tr>
            </a:tbl>
          </a:graphicData>
        </a:graphic>
      </p:graphicFrame>
      <p:graphicFrame>
        <p:nvGraphicFramePr>
          <p:cNvPr id="210" name="Google Shape;210;p27"/>
          <p:cNvGraphicFramePr/>
          <p:nvPr/>
        </p:nvGraphicFramePr>
        <p:xfrm>
          <a:off x="1750138" y="5345992"/>
          <a:ext cx="3000000" cy="3000000"/>
        </p:xfrm>
        <a:graphic>
          <a:graphicData uri="http://schemas.openxmlformats.org/drawingml/2006/table">
            <a:tbl>
              <a:tblPr>
                <a:noFill/>
                <a:tableStyleId>{C73DE363-2D16-43EF-A166-61DA4931F665}</a:tableStyleId>
              </a:tblPr>
              <a:tblGrid>
                <a:gridCol w="5655125"/>
              </a:tblGrid>
              <a:tr h="1317100">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Conditions that increase risk of macroaspiration of stomach contents and/or microaspiration of upper airway secretions predispose to CAP, such as </a:t>
                      </a:r>
                      <a:r>
                        <a:rPr lang="ar" sz="1200">
                          <a:solidFill>
                            <a:srgbClr val="CC0000"/>
                          </a:solidFill>
                          <a:latin typeface="Mada"/>
                          <a:ea typeface="Mada"/>
                          <a:cs typeface="Mada"/>
                          <a:sym typeface="Mada"/>
                        </a:rPr>
                        <a:t>alteration in consciousness (eg, due to stroke, seizure, anesthesia, drug (</a:t>
                      </a:r>
                      <a:r>
                        <a:rPr lang="ar" sz="1200">
                          <a:solidFill>
                            <a:srgbClr val="6AA84F"/>
                          </a:solidFill>
                          <a:latin typeface="Mada"/>
                          <a:ea typeface="Mada"/>
                          <a:cs typeface="Mada"/>
                          <a:sym typeface="Mada"/>
                        </a:rPr>
                        <a:t>opioids</a:t>
                      </a:r>
                      <a:r>
                        <a:rPr lang="ar" sz="1200">
                          <a:solidFill>
                            <a:srgbClr val="CC0000"/>
                          </a:solidFill>
                          <a:latin typeface="Mada"/>
                          <a:ea typeface="Mada"/>
                          <a:cs typeface="Mada"/>
                          <a:sym typeface="Mada"/>
                        </a:rPr>
                        <a:t>) or alcohol use) or dysphagia due to esophageal lesions or dysmotility.</a:t>
                      </a:r>
                      <a:r>
                        <a:rPr lang="ar" sz="1200">
                          <a:solidFill>
                            <a:srgbClr val="6AA84F"/>
                          </a:solidFill>
                          <a:latin typeface="Mada"/>
                          <a:ea typeface="Mada"/>
                          <a:cs typeface="Mada"/>
                          <a:sym typeface="Mada"/>
                        </a:rPr>
                        <a:t>Achalasia,</a:t>
                      </a:r>
                      <a:r>
                        <a:rPr lang="ar" sz="1200">
                          <a:solidFill>
                            <a:srgbClr val="CC0000"/>
                          </a:solidFill>
                          <a:latin typeface="Mada"/>
                          <a:ea typeface="Mada"/>
                          <a:cs typeface="Mada"/>
                          <a:sym typeface="Mada"/>
                        </a:rPr>
                        <a:t> </a:t>
                      </a:r>
                      <a:r>
                        <a:rPr lang="ar" sz="1200">
                          <a:solidFill>
                            <a:srgbClr val="999999"/>
                          </a:solidFill>
                          <a:latin typeface="Mada"/>
                          <a:ea typeface="Mada"/>
                          <a:cs typeface="Mada"/>
                          <a:sym typeface="Mada"/>
                        </a:rPr>
                        <a:t>Parkinson's, GERD, cerebral palsy, neuromuscular disorders, old age</a:t>
                      </a:r>
                      <a:r>
                        <a:rPr lang="ar" sz="1200">
                          <a:solidFill>
                            <a:srgbClr val="999999"/>
                          </a:solidFill>
                          <a:latin typeface="Mada"/>
                          <a:ea typeface="Mada"/>
                          <a:cs typeface="Mada"/>
                          <a:sym typeface="Mada"/>
                        </a:rPr>
                        <a:t>.</a:t>
                      </a:r>
                      <a:endParaRPr sz="1200">
                        <a:solidFill>
                          <a:srgbClr val="99999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Usually caused by anaerobes. </a:t>
                      </a:r>
                      <a:endParaRPr sz="1200">
                        <a:solidFill>
                          <a:srgbClr val="6AA84F"/>
                        </a:solidFill>
                        <a:latin typeface="Mada"/>
                        <a:ea typeface="Mada"/>
                        <a:cs typeface="Mada"/>
                        <a:sym typeface="Mada"/>
                      </a:endParaRPr>
                    </a:p>
                  </a:txBody>
                  <a:tcPr marT="80200" marB="80200" marR="100775" marL="100775" anchor="ctr">
                    <a:lnL cap="flat" cmpd="sng" w="19050">
                      <a:solidFill>
                        <a:srgbClr val="CCCCCC">
                          <a:alpha val="0"/>
                        </a:srgbClr>
                      </a:solidFill>
                      <a:prstDash val="solid"/>
                      <a:round/>
                      <a:headEnd len="sm" w="sm" type="none"/>
                      <a:tailEnd len="sm" w="sm" type="none"/>
                    </a:lnL>
                    <a:lnR cap="flat" cmpd="sng" w="19050">
                      <a:solidFill>
                        <a:srgbClr val="CCCCCC">
                          <a:alpha val="0"/>
                        </a:srgbClr>
                      </a:solidFill>
                      <a:prstDash val="solid"/>
                      <a:round/>
                      <a:headEnd len="sm" w="sm" type="none"/>
                      <a:tailEnd len="sm" w="sm" type="none"/>
                    </a:lnR>
                    <a:lnT cap="flat" cmpd="sng" w="19050">
                      <a:solidFill>
                        <a:srgbClr val="CCCCCC">
                          <a:alpha val="0"/>
                        </a:srgbClr>
                      </a:solidFill>
                      <a:prstDash val="solid"/>
                      <a:round/>
                      <a:headEnd len="sm" w="sm" type="none"/>
                      <a:tailEnd len="sm" w="sm" type="none"/>
                    </a:lnT>
                    <a:lnB cap="flat" cmpd="sng" w="19050">
                      <a:solidFill>
                        <a:srgbClr val="CCCCCC">
                          <a:alpha val="0"/>
                        </a:srgbClr>
                      </a:solidFill>
                      <a:prstDash val="solid"/>
                      <a:round/>
                      <a:headEnd len="sm" w="sm" type="none"/>
                      <a:tailEnd len="sm" w="sm" type="none"/>
                    </a:lnB>
                  </a:tcPr>
                </a:tc>
              </a:tr>
            </a:tbl>
          </a:graphicData>
        </a:graphic>
      </p:graphicFrame>
      <p:graphicFrame>
        <p:nvGraphicFramePr>
          <p:cNvPr id="211" name="Google Shape;211;p27"/>
          <p:cNvGraphicFramePr/>
          <p:nvPr/>
        </p:nvGraphicFramePr>
        <p:xfrm>
          <a:off x="1750138" y="6773492"/>
          <a:ext cx="3000000" cy="3000000"/>
        </p:xfrm>
        <a:graphic>
          <a:graphicData uri="http://schemas.openxmlformats.org/drawingml/2006/table">
            <a:tbl>
              <a:tblPr>
                <a:noFill/>
                <a:tableStyleId>{C73DE363-2D16-43EF-A166-61DA4931F665}</a:tableStyleId>
              </a:tblPr>
              <a:tblGrid>
                <a:gridCol w="5655125"/>
              </a:tblGrid>
              <a:tr h="1317100">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Smoking, alcohol and opioid use are key modifiable behavioral risk factors for CAP .</a:t>
                      </a:r>
                      <a:endParaRPr sz="1200">
                        <a:latin typeface="Mada"/>
                        <a:ea typeface="Mada"/>
                        <a:cs typeface="Mada"/>
                        <a:sym typeface="Mada"/>
                      </a:endParaRPr>
                    </a:p>
                  </a:txBody>
                  <a:tcPr marT="80200" marB="80200" marR="100775" marL="100775" anchor="ctr">
                    <a:lnL cap="flat" cmpd="sng" w="19050">
                      <a:solidFill>
                        <a:srgbClr val="CCCCCC">
                          <a:alpha val="0"/>
                        </a:srgbClr>
                      </a:solidFill>
                      <a:prstDash val="solid"/>
                      <a:round/>
                      <a:headEnd len="sm" w="sm" type="none"/>
                      <a:tailEnd len="sm" w="sm" type="none"/>
                    </a:lnL>
                    <a:lnR cap="flat" cmpd="sng" w="19050">
                      <a:solidFill>
                        <a:srgbClr val="CCCCCC">
                          <a:alpha val="0"/>
                        </a:srgbClr>
                      </a:solidFill>
                      <a:prstDash val="solid"/>
                      <a:round/>
                      <a:headEnd len="sm" w="sm" type="none"/>
                      <a:tailEnd len="sm" w="sm" type="none"/>
                    </a:lnR>
                    <a:lnT cap="flat" cmpd="sng" w="19050">
                      <a:solidFill>
                        <a:srgbClr val="CCCCCC">
                          <a:alpha val="0"/>
                        </a:srgbClr>
                      </a:solidFill>
                      <a:prstDash val="solid"/>
                      <a:round/>
                      <a:headEnd len="sm" w="sm" type="none"/>
                      <a:tailEnd len="sm" w="sm" type="none"/>
                    </a:lnT>
                    <a:lnB cap="flat" cmpd="sng" w="19050">
                      <a:solidFill>
                        <a:srgbClr val="CCCCCC">
                          <a:alpha val="0"/>
                        </a:srgbClr>
                      </a:solidFill>
                      <a:prstDash val="solid"/>
                      <a:round/>
                      <a:headEnd len="sm" w="sm" type="none"/>
                      <a:tailEnd len="sm" w="sm" type="none"/>
                    </a:lnB>
                  </a:tcPr>
                </a:tc>
              </a:tr>
            </a:tbl>
          </a:graphicData>
        </a:graphic>
      </p:graphicFrame>
      <p:graphicFrame>
        <p:nvGraphicFramePr>
          <p:cNvPr id="212" name="Google Shape;212;p27"/>
          <p:cNvGraphicFramePr/>
          <p:nvPr/>
        </p:nvGraphicFramePr>
        <p:xfrm>
          <a:off x="1750138" y="8210692"/>
          <a:ext cx="3000000" cy="3000000"/>
        </p:xfrm>
        <a:graphic>
          <a:graphicData uri="http://schemas.openxmlformats.org/drawingml/2006/table">
            <a:tbl>
              <a:tblPr>
                <a:noFill/>
                <a:tableStyleId>{C73DE363-2D16-43EF-A166-61DA4931F665}</a:tableStyleId>
              </a:tblPr>
              <a:tblGrid>
                <a:gridCol w="5655125"/>
              </a:tblGrid>
              <a:tr h="1265675">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Other factors that have been associated with an increased risk of CAP include crowded living conditions</a:t>
                      </a:r>
                      <a:r>
                        <a:rPr baseline="30000" lang="ar" sz="1200">
                          <a:latin typeface="Mada"/>
                          <a:ea typeface="Mada"/>
                          <a:cs typeface="Mada"/>
                          <a:sym typeface="Mada"/>
                        </a:rPr>
                        <a:t> </a:t>
                      </a:r>
                      <a:r>
                        <a:rPr lang="ar" sz="1200">
                          <a:latin typeface="Mada"/>
                          <a:ea typeface="Mada"/>
                          <a:cs typeface="Mada"/>
                          <a:sym typeface="Mada"/>
                        </a:rPr>
                        <a:t>(eg, prisons, homeless shelters, </a:t>
                      </a:r>
                      <a:r>
                        <a:rPr lang="ar" sz="1200">
                          <a:solidFill>
                            <a:srgbClr val="6AA84F"/>
                          </a:solidFill>
                          <a:latin typeface="Mada"/>
                          <a:ea typeface="Mada"/>
                          <a:cs typeface="Mada"/>
                          <a:sym typeface="Mada"/>
                        </a:rPr>
                        <a:t>Hajj</a:t>
                      </a:r>
                      <a:r>
                        <a:rPr lang="ar" sz="1200">
                          <a:latin typeface="Mada"/>
                          <a:ea typeface="Mada"/>
                          <a:cs typeface="Mada"/>
                          <a:sym typeface="Mada"/>
                        </a:rPr>
                        <a:t>)</a:t>
                      </a:r>
                      <a:r>
                        <a:rPr lang="ar" sz="1200">
                          <a:solidFill>
                            <a:srgbClr val="6AA84F"/>
                          </a:solidFill>
                          <a:latin typeface="Mada"/>
                          <a:ea typeface="Mada"/>
                          <a:cs typeface="Mada"/>
                          <a:sym typeface="Mada"/>
                        </a:rPr>
                        <a:t>associated with staph aureus</a:t>
                      </a:r>
                      <a:r>
                        <a:rPr lang="ar" sz="1200">
                          <a:latin typeface="Mada"/>
                          <a:ea typeface="Mada"/>
                          <a:cs typeface="Mada"/>
                          <a:sym typeface="Mada"/>
                        </a:rPr>
                        <a:t>, residence in low-income settings, and exposure to environmental toxins (eg, solvents, paints, or gasoline)</a:t>
                      </a:r>
                      <a:endParaRPr sz="1200">
                        <a:latin typeface="Mada"/>
                        <a:ea typeface="Mada"/>
                        <a:cs typeface="Mada"/>
                        <a:sym typeface="Mada"/>
                      </a:endParaRPr>
                    </a:p>
                  </a:txBody>
                  <a:tcPr marT="80200" marB="80200" marR="100775" marL="100775" anchor="ctr">
                    <a:lnL cap="flat" cmpd="sng" w="19050">
                      <a:solidFill>
                        <a:srgbClr val="CCCCCC">
                          <a:alpha val="0"/>
                        </a:srgbClr>
                      </a:solidFill>
                      <a:prstDash val="solid"/>
                      <a:round/>
                      <a:headEnd len="sm" w="sm" type="none"/>
                      <a:tailEnd len="sm" w="sm" type="none"/>
                    </a:lnL>
                    <a:lnR cap="flat" cmpd="sng" w="19050">
                      <a:solidFill>
                        <a:srgbClr val="CCCCCC">
                          <a:alpha val="0"/>
                        </a:srgbClr>
                      </a:solidFill>
                      <a:prstDash val="solid"/>
                      <a:round/>
                      <a:headEnd len="sm" w="sm" type="none"/>
                      <a:tailEnd len="sm" w="sm" type="none"/>
                    </a:lnR>
                    <a:lnT cap="flat" cmpd="sng" w="19050">
                      <a:solidFill>
                        <a:srgbClr val="CCCCCC">
                          <a:alpha val="0"/>
                        </a:srgbClr>
                      </a:solidFill>
                      <a:prstDash val="solid"/>
                      <a:round/>
                      <a:headEnd len="sm" w="sm" type="none"/>
                      <a:tailEnd len="sm" w="sm" type="none"/>
                    </a:lnT>
                    <a:lnB cap="flat" cmpd="sng" w="19050">
                      <a:solidFill>
                        <a:srgbClr val="CCCCCC">
                          <a:alpha val="0"/>
                        </a:srgbClr>
                      </a:solidFill>
                      <a:prstDash val="solid"/>
                      <a:round/>
                      <a:headEnd len="sm" w="sm" type="none"/>
                      <a:tailEnd len="sm" w="sm" type="none"/>
                    </a:lnB>
                  </a:tcPr>
                </a:tc>
              </a:tr>
            </a:tbl>
          </a:graphicData>
        </a:graphic>
      </p:graphicFrame>
      <p:sp>
        <p:nvSpPr>
          <p:cNvPr id="213" name="Google Shape;213;p27"/>
          <p:cNvSpPr txBox="1"/>
          <p:nvPr/>
        </p:nvSpPr>
        <p:spPr>
          <a:xfrm>
            <a:off x="0" y="9828900"/>
            <a:ext cx="7560000" cy="86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a:t>
            </a:r>
            <a:r>
              <a:rPr lang="ar" sz="1000">
                <a:solidFill>
                  <a:srgbClr val="6AA84F"/>
                </a:solidFill>
                <a:latin typeface="Mada"/>
                <a:ea typeface="Mada"/>
                <a:cs typeface="Mada"/>
                <a:sym typeface="Mada"/>
              </a:rPr>
              <a:t>most importantly are patients with interstitial lung disease, those patient get streptococcal like others.</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2-uncommon compared to bacterial pneumonia but if it happened it will be more severe.</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3-young lady with classical symptoms of pneumonia but with uncontrolled seizure.</a:t>
            </a:r>
            <a:endParaRPr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6AA84F"/>
              </a:solidFill>
              <a:latin typeface="Mada"/>
              <a:ea typeface="Mada"/>
              <a:cs typeface="Mada"/>
              <a:sym typeface="Mada"/>
            </a:endParaRPr>
          </a:p>
        </p:txBody>
      </p:sp>
      <p:sp>
        <p:nvSpPr>
          <p:cNvPr id="214" name="Google Shape;214;p2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latin typeface="Mada"/>
                <a:ea typeface="Mada"/>
                <a:cs typeface="Mada"/>
                <a:sym typeface="Mada"/>
              </a:rPr>
              <a:t>Risk factors</a:t>
            </a:r>
            <a:endParaRPr b="1" sz="2600">
              <a:latin typeface="Mada"/>
              <a:ea typeface="Mada"/>
              <a:cs typeface="Mada"/>
              <a:sym typeface="Mad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8"/>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grpSp>
        <p:nvGrpSpPr>
          <p:cNvPr id="220" name="Google Shape;220;p28"/>
          <p:cNvGrpSpPr/>
          <p:nvPr/>
        </p:nvGrpSpPr>
        <p:grpSpPr>
          <a:xfrm>
            <a:off x="223780" y="2161321"/>
            <a:ext cx="1486538" cy="685134"/>
            <a:chOff x="218200" y="991625"/>
            <a:chExt cx="1486538" cy="621155"/>
          </a:xfrm>
        </p:grpSpPr>
        <p:grpSp>
          <p:nvGrpSpPr>
            <p:cNvPr id="221" name="Google Shape;221;p28"/>
            <p:cNvGrpSpPr/>
            <p:nvPr/>
          </p:nvGrpSpPr>
          <p:grpSpPr>
            <a:xfrm>
              <a:off x="1276720" y="991626"/>
              <a:ext cx="428019" cy="621154"/>
              <a:chOff x="4136752" y="1733232"/>
              <a:chExt cx="723738" cy="1422708"/>
            </a:xfrm>
          </p:grpSpPr>
          <p:sp>
            <p:nvSpPr>
              <p:cNvPr id="222" name="Google Shape;222;p28"/>
              <p:cNvSpPr/>
              <p:nvPr/>
            </p:nvSpPr>
            <p:spPr>
              <a:xfrm>
                <a:off x="4149190" y="1733232"/>
                <a:ext cx="711300" cy="1422600"/>
              </a:xfrm>
              <a:prstGeom prst="chevron">
                <a:avLst>
                  <a:gd fmla="val 52989" name="adj"/>
                </a:avLst>
              </a:prstGeom>
              <a:solidFill>
                <a:srgbClr val="1874C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23" name="Google Shape;223;p28"/>
              <p:cNvSpPr/>
              <p:nvPr/>
            </p:nvSpPr>
            <p:spPr>
              <a:xfrm rot="10800000">
                <a:off x="4136752" y="2819640"/>
                <a:ext cx="288000" cy="336300"/>
              </a:xfrm>
              <a:prstGeom prst="rect">
                <a:avLst/>
              </a:prstGeom>
              <a:solidFill>
                <a:srgbClr val="1874C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24" name="Google Shape;224;p28"/>
              <p:cNvSpPr/>
              <p:nvPr/>
            </p:nvSpPr>
            <p:spPr>
              <a:xfrm rot="10800000">
                <a:off x="4136752" y="1733274"/>
                <a:ext cx="288000" cy="336300"/>
              </a:xfrm>
              <a:prstGeom prst="rect">
                <a:avLst/>
              </a:prstGeom>
              <a:solidFill>
                <a:srgbClr val="1874C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225" name="Google Shape;225;p28"/>
            <p:cNvSpPr txBox="1"/>
            <p:nvPr/>
          </p:nvSpPr>
          <p:spPr>
            <a:xfrm>
              <a:off x="218200" y="991625"/>
              <a:ext cx="1137000" cy="541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1600">
                  <a:solidFill>
                    <a:srgbClr val="1874CD"/>
                  </a:solidFill>
                  <a:latin typeface="Mada"/>
                  <a:ea typeface="Mada"/>
                  <a:cs typeface="Mada"/>
                  <a:sym typeface="Mada"/>
                </a:rPr>
                <a:t>Clinical symptoms</a:t>
              </a:r>
              <a:endParaRPr b="1" i="0" sz="1600" u="none" cap="none" strike="noStrike">
                <a:solidFill>
                  <a:srgbClr val="1874CD"/>
                </a:solidFill>
                <a:latin typeface="Mada"/>
                <a:ea typeface="Mada"/>
                <a:cs typeface="Mada"/>
                <a:sym typeface="Mada"/>
              </a:endParaRPr>
            </a:p>
          </p:txBody>
        </p:sp>
      </p:grpSp>
      <p:grpSp>
        <p:nvGrpSpPr>
          <p:cNvPr id="226" name="Google Shape;226;p28"/>
          <p:cNvGrpSpPr/>
          <p:nvPr/>
        </p:nvGrpSpPr>
        <p:grpSpPr>
          <a:xfrm>
            <a:off x="1710350" y="1023064"/>
            <a:ext cx="5567700" cy="2490408"/>
            <a:chOff x="1739440" y="5843468"/>
            <a:chExt cx="5567700" cy="2480733"/>
          </a:xfrm>
        </p:grpSpPr>
        <p:grpSp>
          <p:nvGrpSpPr>
            <p:cNvPr id="227" name="Google Shape;227;p28"/>
            <p:cNvGrpSpPr/>
            <p:nvPr/>
          </p:nvGrpSpPr>
          <p:grpSpPr>
            <a:xfrm>
              <a:off x="1857450" y="5843468"/>
              <a:ext cx="5449678" cy="2480733"/>
              <a:chOff x="2010896" y="995483"/>
              <a:chExt cx="3118200" cy="978323"/>
            </a:xfrm>
          </p:grpSpPr>
          <p:cxnSp>
            <p:nvCxnSpPr>
              <p:cNvPr id="228" name="Google Shape;228;p28"/>
              <p:cNvCxnSpPr/>
              <p:nvPr/>
            </p:nvCxnSpPr>
            <p:spPr>
              <a:xfrm>
                <a:off x="2010896" y="995483"/>
                <a:ext cx="3118200" cy="0"/>
              </a:xfrm>
              <a:prstGeom prst="straightConnector1">
                <a:avLst/>
              </a:prstGeom>
              <a:noFill/>
              <a:ln cap="flat" cmpd="sng" w="19050">
                <a:solidFill>
                  <a:srgbClr val="1874CD"/>
                </a:solidFill>
                <a:prstDash val="solid"/>
                <a:miter lim="800000"/>
                <a:headEnd len="med" w="med" type="oval"/>
                <a:tailEnd len="med" w="med" type="oval"/>
              </a:ln>
            </p:spPr>
          </p:cxnSp>
          <p:cxnSp>
            <p:nvCxnSpPr>
              <p:cNvPr id="229" name="Google Shape;229;p28"/>
              <p:cNvCxnSpPr/>
              <p:nvPr/>
            </p:nvCxnSpPr>
            <p:spPr>
              <a:xfrm>
                <a:off x="2010896" y="1973805"/>
                <a:ext cx="3118200" cy="0"/>
              </a:xfrm>
              <a:prstGeom prst="straightConnector1">
                <a:avLst/>
              </a:prstGeom>
              <a:noFill/>
              <a:ln cap="flat" cmpd="sng" w="19050">
                <a:solidFill>
                  <a:srgbClr val="1874CD"/>
                </a:solidFill>
                <a:prstDash val="solid"/>
                <a:miter lim="800000"/>
                <a:headEnd len="med" w="med" type="oval"/>
                <a:tailEnd len="med" w="med" type="oval"/>
              </a:ln>
            </p:spPr>
          </p:cxnSp>
        </p:grpSp>
        <p:sp>
          <p:nvSpPr>
            <p:cNvPr id="230" name="Google Shape;230;p28"/>
            <p:cNvSpPr txBox="1"/>
            <p:nvPr/>
          </p:nvSpPr>
          <p:spPr>
            <a:xfrm>
              <a:off x="1739440" y="5843480"/>
              <a:ext cx="5567700" cy="214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rgbClr val="1C4587"/>
                  </a:solidFill>
                  <a:latin typeface="Mada"/>
                  <a:ea typeface="Mada"/>
                  <a:cs typeface="Mada"/>
                  <a:sym typeface="Mada"/>
                </a:rPr>
                <a:t>the clinical presentation varies according to the immune state of the patient and the infecting agent. Features include:</a:t>
              </a:r>
              <a:endParaRPr sz="1200">
                <a:solidFill>
                  <a:srgbClr val="1C4587"/>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Cough</a:t>
              </a:r>
              <a:r>
                <a:rPr lang="ar" sz="1200">
                  <a:solidFill>
                    <a:schemeClr val="dk1"/>
                  </a:solidFill>
                  <a:latin typeface="Mada"/>
                  <a:ea typeface="Mada"/>
                  <a:cs typeface="Mada"/>
                  <a:sym typeface="Mada"/>
                </a:rPr>
                <a:t> (productive or non-productive) </a:t>
              </a:r>
              <a:r>
                <a:rPr lang="ar" sz="1200">
                  <a:solidFill>
                    <a:srgbClr val="1C4587"/>
                  </a:solidFill>
                  <a:latin typeface="Mada"/>
                  <a:ea typeface="Mada"/>
                  <a:cs typeface="Mada"/>
                  <a:sym typeface="Mada"/>
                </a:rPr>
                <a:t>sometimes with haemoptysis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Fever</a:t>
              </a:r>
              <a:r>
                <a:rPr lang="ar" sz="1200">
                  <a:solidFill>
                    <a:schemeClr val="dk1"/>
                  </a:solidFill>
                  <a:latin typeface="Mada"/>
                  <a:ea typeface="Mada"/>
                  <a:cs typeface="Mada"/>
                  <a:sym typeface="Mada"/>
                </a:rPr>
                <a:t> </a:t>
              </a:r>
              <a:r>
                <a:rPr lang="ar" sz="1200">
                  <a:solidFill>
                    <a:srgbClr val="1C4587"/>
                  </a:solidFill>
                  <a:latin typeface="Mada"/>
                  <a:ea typeface="Mada"/>
                  <a:cs typeface="Mada"/>
                  <a:sym typeface="Mada"/>
                </a:rPr>
                <a:t>which, if swinging, may indicate empyema </a:t>
              </a:r>
              <a:r>
                <a:rPr lang="ar" sz="1200">
                  <a:solidFill>
                    <a:schemeClr val="dk1"/>
                  </a:solidFill>
                  <a:latin typeface="Mada"/>
                  <a:ea typeface="Mada"/>
                  <a:cs typeface="Mada"/>
                  <a:sym typeface="Mada"/>
                </a:rPr>
                <a:t>,Chills /Rigors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Dyspnea</a:t>
              </a:r>
              <a:r>
                <a:rPr b="1" baseline="30000" lang="ar" sz="1200">
                  <a:solidFill>
                    <a:schemeClr val="dk1"/>
                  </a:solidFill>
                  <a:latin typeface="Mada"/>
                  <a:ea typeface="Mada"/>
                  <a:cs typeface="Mada"/>
                  <a:sym typeface="Mada"/>
                </a:rPr>
                <a:t>1</a:t>
              </a:r>
              <a:endParaRPr b="1" baseline="30000"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1C4587"/>
                  </a:solidFill>
                  <a:latin typeface="Mada"/>
                  <a:ea typeface="Mada"/>
                  <a:cs typeface="Mada"/>
                  <a:sym typeface="Mada"/>
                </a:rPr>
                <a:t>chest pain </a:t>
              </a:r>
              <a:r>
                <a:rPr lang="ar" sz="1200">
                  <a:solidFill>
                    <a:srgbClr val="1C4587"/>
                  </a:solidFill>
                  <a:latin typeface="Mada"/>
                  <a:ea typeface="Mada"/>
                  <a:cs typeface="Mada"/>
                  <a:sym typeface="Mada"/>
                </a:rPr>
                <a:t>may be experienced, commonly pleuritic in nature and due to inflammation of the pleura; a pleural rub may be heard early on in the illness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Fatigue/Myalgia</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1C4587"/>
                  </a:solidFill>
                  <a:latin typeface="Mada"/>
                  <a:ea typeface="Mada"/>
                  <a:cs typeface="Mada"/>
                  <a:sym typeface="Mada"/>
                </a:rPr>
                <a:t>extrapulmonary features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Gastrointestinal</a:t>
              </a:r>
              <a:r>
                <a:rPr lang="ar" sz="1200">
                  <a:solidFill>
                    <a:schemeClr val="dk1"/>
                  </a:solidFill>
                  <a:latin typeface="Mada"/>
                  <a:ea typeface="Mada"/>
                  <a:cs typeface="Mada"/>
                  <a:sym typeface="Mada"/>
                </a:rPr>
                <a:t> (Legionella)</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rgbClr val="1C4587"/>
                  </a:solidFill>
                  <a:latin typeface="Mada"/>
                  <a:ea typeface="Mada"/>
                  <a:cs typeface="Mada"/>
                  <a:sym typeface="Mada"/>
                </a:rPr>
                <a:t>In the elderly, CAP can present with confusion or non-specific symptoms such as recurrent falls. CAP should always be considered in the differential diagnosis of sick elderly patients, given their frequently atypical presentation.</a:t>
              </a:r>
              <a:endParaRPr sz="1200">
                <a:solidFill>
                  <a:schemeClr val="dk1"/>
                </a:solidFill>
                <a:latin typeface="Mada"/>
                <a:ea typeface="Mada"/>
                <a:cs typeface="Mada"/>
                <a:sym typeface="Mada"/>
              </a:endParaRPr>
            </a:p>
          </p:txBody>
        </p:sp>
      </p:grpSp>
      <p:sp>
        <p:nvSpPr>
          <p:cNvPr id="231" name="Google Shape;231;p28"/>
          <p:cNvSpPr txBox="1"/>
          <p:nvPr/>
        </p:nvSpPr>
        <p:spPr>
          <a:xfrm>
            <a:off x="223775" y="4660275"/>
            <a:ext cx="3225600" cy="4317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Diagnosis - labs</a:t>
            </a:r>
            <a:endParaRPr b="1" sz="2200">
              <a:highlight>
                <a:schemeClr val="accent4"/>
              </a:highlight>
              <a:latin typeface="Mada"/>
              <a:ea typeface="Mada"/>
              <a:cs typeface="Mada"/>
              <a:sym typeface="Mada"/>
            </a:endParaRPr>
          </a:p>
        </p:txBody>
      </p:sp>
      <p:sp>
        <p:nvSpPr>
          <p:cNvPr id="232" name="Google Shape;232;p28"/>
          <p:cNvSpPr txBox="1"/>
          <p:nvPr/>
        </p:nvSpPr>
        <p:spPr>
          <a:xfrm>
            <a:off x="-24000" y="9686425"/>
            <a:ext cx="7660200" cy="10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common but if </a:t>
            </a:r>
            <a:r>
              <a:rPr lang="ar" sz="1000">
                <a:solidFill>
                  <a:srgbClr val="6AA84F"/>
                </a:solidFill>
                <a:latin typeface="Mada"/>
                <a:ea typeface="Mada"/>
                <a:cs typeface="Mada"/>
                <a:sym typeface="Mada"/>
              </a:rPr>
              <a:t>it’s progressing that is a bad sign. The patient may develop complications</a:t>
            </a:r>
            <a:r>
              <a:rPr lang="ar" sz="1000">
                <a:solidFill>
                  <a:srgbClr val="6AA84F"/>
                </a:solidFill>
                <a:latin typeface="Mada"/>
                <a:ea typeface="Mada"/>
                <a:cs typeface="Mada"/>
                <a:sym typeface="Mada"/>
              </a:rPr>
              <a:t> such as: </a:t>
            </a:r>
            <a:r>
              <a:rPr lang="ar" sz="1000">
                <a:solidFill>
                  <a:srgbClr val="6AA84F"/>
                </a:solidFill>
                <a:latin typeface="Mada"/>
                <a:ea typeface="Mada"/>
                <a:cs typeface="Mada"/>
                <a:sym typeface="Mada"/>
              </a:rPr>
              <a:t>pleural</a:t>
            </a:r>
            <a:r>
              <a:rPr lang="ar" sz="1000">
                <a:solidFill>
                  <a:srgbClr val="6AA84F"/>
                </a:solidFill>
                <a:latin typeface="Mada"/>
                <a:ea typeface="Mada"/>
                <a:cs typeface="Mada"/>
                <a:sym typeface="Mada"/>
              </a:rPr>
              <a:t> </a:t>
            </a:r>
            <a:r>
              <a:rPr lang="ar" sz="1000">
                <a:solidFill>
                  <a:srgbClr val="6AA84F"/>
                </a:solidFill>
                <a:latin typeface="Mada"/>
                <a:ea typeface="Mada"/>
                <a:cs typeface="Mada"/>
                <a:sym typeface="Mada"/>
              </a:rPr>
              <a:t>effusion</a:t>
            </a:r>
            <a:r>
              <a:rPr lang="ar" sz="1000">
                <a:solidFill>
                  <a:srgbClr val="6AA84F"/>
                </a:solidFill>
                <a:latin typeface="Mada"/>
                <a:ea typeface="Mada"/>
                <a:cs typeface="Mada"/>
                <a:sym typeface="Mada"/>
              </a:rPr>
              <a:t>, Acute respiratory distress syndrome (ARDS) or </a:t>
            </a:r>
            <a:r>
              <a:rPr lang="ar" sz="1000">
                <a:solidFill>
                  <a:srgbClr val="6AA84F"/>
                </a:solidFill>
                <a:latin typeface="Mada"/>
                <a:ea typeface="Mada"/>
                <a:cs typeface="Mada"/>
                <a:sym typeface="Mada"/>
              </a:rPr>
              <a:t>respiratory failure. </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Dullness is caused by the </a:t>
            </a:r>
            <a:r>
              <a:rPr lang="ar" sz="1000">
                <a:solidFill>
                  <a:srgbClr val="6AA84F"/>
                </a:solidFill>
                <a:latin typeface="Mada"/>
                <a:ea typeface="Mada"/>
                <a:cs typeface="Mada"/>
                <a:sym typeface="Mada"/>
              </a:rPr>
              <a:t>consolidation</a:t>
            </a:r>
            <a:r>
              <a:rPr lang="ar" sz="1000">
                <a:solidFill>
                  <a:srgbClr val="6AA84F"/>
                </a:solidFill>
                <a:latin typeface="Mada"/>
                <a:ea typeface="Mada"/>
                <a:cs typeface="Mada"/>
                <a:sym typeface="Mada"/>
              </a:rPr>
              <a:t> (solid or pus) while in pleural effusion or fluid </a:t>
            </a:r>
            <a:r>
              <a:rPr lang="ar" sz="1000">
                <a:solidFill>
                  <a:srgbClr val="6AA84F"/>
                </a:solidFill>
                <a:latin typeface="Mada"/>
                <a:ea typeface="Mada"/>
                <a:cs typeface="Mada"/>
                <a:sym typeface="Mada"/>
              </a:rPr>
              <a:t>accumulation</a:t>
            </a:r>
            <a:r>
              <a:rPr lang="ar" sz="1000">
                <a:solidFill>
                  <a:srgbClr val="6AA84F"/>
                </a:solidFill>
                <a:latin typeface="Mada"/>
                <a:ea typeface="Mada"/>
                <a:cs typeface="Mada"/>
                <a:sym typeface="Mada"/>
              </a:rPr>
              <a:t> you will hear stony dullness. </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3- Not very common.                 </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4- Common in any </a:t>
            </a:r>
            <a:r>
              <a:rPr lang="ar" sz="1000">
                <a:solidFill>
                  <a:srgbClr val="6AA84F"/>
                </a:solidFill>
                <a:latin typeface="Mada"/>
                <a:ea typeface="Mada"/>
                <a:cs typeface="Mada"/>
                <a:sym typeface="Mada"/>
              </a:rPr>
              <a:t>consolidation.</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5- common in the ER (you will not hear it usually in admitted patients after treatment with antibiotics)</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grpSp>
        <p:nvGrpSpPr>
          <p:cNvPr id="233" name="Google Shape;233;p28"/>
          <p:cNvGrpSpPr/>
          <p:nvPr/>
        </p:nvGrpSpPr>
        <p:grpSpPr>
          <a:xfrm>
            <a:off x="2005636" y="3601490"/>
            <a:ext cx="5442600" cy="1105516"/>
            <a:chOff x="1828201" y="4171588"/>
            <a:chExt cx="5442600" cy="1325400"/>
          </a:xfrm>
        </p:grpSpPr>
        <p:sp>
          <p:nvSpPr>
            <p:cNvPr id="234" name="Google Shape;234;p28"/>
            <p:cNvSpPr txBox="1"/>
            <p:nvPr/>
          </p:nvSpPr>
          <p:spPr>
            <a:xfrm>
              <a:off x="1828201" y="4171588"/>
              <a:ext cx="5442600" cy="1325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Dullness</a:t>
              </a:r>
              <a:r>
                <a:rPr b="1" baseline="30000" lang="ar" sz="1200">
                  <a:latin typeface="Mada"/>
                  <a:ea typeface="Mada"/>
                  <a:cs typeface="Mada"/>
                  <a:sym typeface="Mada"/>
                </a:rPr>
                <a:t>2</a:t>
              </a:r>
              <a:r>
                <a:rPr lang="ar" sz="1200">
                  <a:latin typeface="Mada"/>
                  <a:ea typeface="Mada"/>
                  <a:cs typeface="Mada"/>
                  <a:sym typeface="Mada"/>
                </a:rPr>
                <a:t> to percussion of chest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Crackles</a:t>
              </a:r>
              <a:r>
                <a:rPr b="1" baseline="30000" lang="ar" sz="1200">
                  <a:latin typeface="Mada"/>
                  <a:ea typeface="Mada"/>
                  <a:cs typeface="Mada"/>
                  <a:sym typeface="Mada"/>
                </a:rPr>
                <a:t>3</a:t>
              </a:r>
              <a:r>
                <a:rPr lang="ar" sz="1200">
                  <a:latin typeface="Mada"/>
                  <a:ea typeface="Mada"/>
                  <a:cs typeface="Mada"/>
                  <a:sym typeface="Mada"/>
                </a:rPr>
                <a:t> on auscultation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rgbClr val="CC0000"/>
                  </a:solidFill>
                  <a:latin typeface="Mada"/>
                  <a:ea typeface="Mada"/>
                  <a:cs typeface="Mada"/>
                  <a:sym typeface="Mada"/>
                </a:rPr>
                <a:t>I</a:t>
              </a:r>
              <a:r>
                <a:rPr lang="ar" sz="1200">
                  <a:solidFill>
                    <a:srgbClr val="CC0000"/>
                  </a:solidFill>
                  <a:latin typeface="Mada"/>
                  <a:ea typeface="Mada"/>
                  <a:cs typeface="Mada"/>
                  <a:sym typeface="Mada"/>
                </a:rPr>
                <a:t>ncrease in vocal and tactile fremitus</a:t>
              </a:r>
              <a:endParaRPr baseline="30000"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Bronchial breath sounds</a:t>
              </a:r>
              <a:r>
                <a:rPr b="1" baseline="30000" lang="ar" sz="1200">
                  <a:latin typeface="Mada"/>
                  <a:ea typeface="Mada"/>
                  <a:cs typeface="Mada"/>
                  <a:sym typeface="Mada"/>
                </a:rPr>
                <a:t>4</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Egophony (“E” to “A” changes)</a:t>
              </a:r>
              <a:r>
                <a:rPr b="1" baseline="30000" lang="ar" sz="1200">
                  <a:solidFill>
                    <a:schemeClr val="dk1"/>
                  </a:solidFill>
                  <a:latin typeface="Mada"/>
                  <a:ea typeface="Mada"/>
                  <a:cs typeface="Mada"/>
                  <a:sym typeface="Mada"/>
                </a:rPr>
                <a:t>5</a:t>
              </a:r>
              <a:endParaRPr b="1" sz="1200">
                <a:latin typeface="Mada"/>
                <a:ea typeface="Mada"/>
                <a:cs typeface="Mada"/>
                <a:sym typeface="Mada"/>
              </a:endParaRPr>
            </a:p>
          </p:txBody>
        </p:sp>
        <p:sp>
          <p:nvSpPr>
            <p:cNvPr id="235" name="Google Shape;235;p28"/>
            <p:cNvSpPr/>
            <p:nvPr/>
          </p:nvSpPr>
          <p:spPr>
            <a:xfrm>
              <a:off x="1998957" y="4952049"/>
              <a:ext cx="213000" cy="1905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8"/>
            <p:cNvSpPr/>
            <p:nvPr/>
          </p:nvSpPr>
          <p:spPr>
            <a:xfrm>
              <a:off x="1998965" y="4270208"/>
              <a:ext cx="213000" cy="2136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7" name="Google Shape;237;p28"/>
          <p:cNvGrpSpPr/>
          <p:nvPr/>
        </p:nvGrpSpPr>
        <p:grpSpPr>
          <a:xfrm>
            <a:off x="223771" y="3291566"/>
            <a:ext cx="7052631" cy="1368719"/>
            <a:chOff x="253680" y="3289481"/>
            <a:chExt cx="7052631" cy="1368719"/>
          </a:xfrm>
        </p:grpSpPr>
        <p:grpSp>
          <p:nvGrpSpPr>
            <p:cNvPr id="238" name="Google Shape;238;p28"/>
            <p:cNvGrpSpPr/>
            <p:nvPr/>
          </p:nvGrpSpPr>
          <p:grpSpPr>
            <a:xfrm>
              <a:off x="253680" y="3821483"/>
              <a:ext cx="1486551" cy="685140"/>
              <a:chOff x="218200" y="4076888"/>
              <a:chExt cx="1486551" cy="621160"/>
            </a:xfrm>
          </p:grpSpPr>
          <p:grpSp>
            <p:nvGrpSpPr>
              <p:cNvPr id="239" name="Google Shape;239;p28"/>
              <p:cNvGrpSpPr/>
              <p:nvPr/>
            </p:nvGrpSpPr>
            <p:grpSpPr>
              <a:xfrm>
                <a:off x="1276732" y="4076893"/>
                <a:ext cx="428019" cy="621154"/>
                <a:chOff x="4136752" y="1733232"/>
                <a:chExt cx="723738" cy="1422708"/>
              </a:xfrm>
            </p:grpSpPr>
            <p:sp>
              <p:nvSpPr>
                <p:cNvPr id="240" name="Google Shape;240;p28"/>
                <p:cNvSpPr/>
                <p:nvPr/>
              </p:nvSpPr>
              <p:spPr>
                <a:xfrm>
                  <a:off x="4149190" y="1733232"/>
                  <a:ext cx="711300" cy="1422600"/>
                </a:xfrm>
                <a:prstGeom prst="chevron">
                  <a:avLst>
                    <a:gd fmla="val 52989" name="adj"/>
                  </a:avLst>
                </a:prstGeom>
                <a:solidFill>
                  <a:srgbClr val="9CC8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41" name="Google Shape;241;p28"/>
                <p:cNvSpPr/>
                <p:nvPr/>
              </p:nvSpPr>
              <p:spPr>
                <a:xfrm rot="10800000">
                  <a:off x="4136752" y="2819640"/>
                  <a:ext cx="288000" cy="336300"/>
                </a:xfrm>
                <a:prstGeom prst="rect">
                  <a:avLst/>
                </a:prstGeom>
                <a:solidFill>
                  <a:srgbClr val="9CC8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42" name="Google Shape;242;p28"/>
                <p:cNvSpPr/>
                <p:nvPr/>
              </p:nvSpPr>
              <p:spPr>
                <a:xfrm rot="10800000">
                  <a:off x="4136752" y="1733274"/>
                  <a:ext cx="288000" cy="336300"/>
                </a:xfrm>
                <a:prstGeom prst="rect">
                  <a:avLst/>
                </a:prstGeom>
                <a:solidFill>
                  <a:srgbClr val="9CC8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243" name="Google Shape;243;p28"/>
              <p:cNvSpPr txBox="1"/>
              <p:nvPr/>
            </p:nvSpPr>
            <p:spPr>
              <a:xfrm>
                <a:off x="218200" y="4076888"/>
                <a:ext cx="1137000" cy="541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1500">
                    <a:solidFill>
                      <a:srgbClr val="9CC8F3"/>
                    </a:solidFill>
                    <a:latin typeface="Mada"/>
                    <a:ea typeface="Mada"/>
                    <a:cs typeface="Mada"/>
                    <a:sym typeface="Mada"/>
                  </a:rPr>
                  <a:t>Physical exam</a:t>
                </a:r>
                <a:endParaRPr b="1" i="0" sz="1500" u="none" cap="none" strike="noStrike">
                  <a:solidFill>
                    <a:srgbClr val="9CC8F3"/>
                  </a:solidFill>
                  <a:latin typeface="Mada"/>
                  <a:ea typeface="Mada"/>
                  <a:cs typeface="Mada"/>
                  <a:sym typeface="Mada"/>
                </a:endParaRPr>
              </a:p>
            </p:txBody>
          </p:sp>
        </p:grpSp>
        <p:grpSp>
          <p:nvGrpSpPr>
            <p:cNvPr id="244" name="Google Shape;244;p28"/>
            <p:cNvGrpSpPr/>
            <p:nvPr/>
          </p:nvGrpSpPr>
          <p:grpSpPr>
            <a:xfrm>
              <a:off x="1863493" y="3669860"/>
              <a:ext cx="5442818" cy="988341"/>
              <a:chOff x="2010896" y="2153199"/>
              <a:chExt cx="3118200" cy="553940"/>
            </a:xfrm>
          </p:grpSpPr>
          <p:cxnSp>
            <p:nvCxnSpPr>
              <p:cNvPr id="245" name="Google Shape;245;p28"/>
              <p:cNvCxnSpPr/>
              <p:nvPr/>
            </p:nvCxnSpPr>
            <p:spPr>
              <a:xfrm>
                <a:off x="2010896" y="2153199"/>
                <a:ext cx="3118200" cy="0"/>
              </a:xfrm>
              <a:prstGeom prst="straightConnector1">
                <a:avLst/>
              </a:prstGeom>
              <a:noFill/>
              <a:ln cap="flat" cmpd="sng" w="19050">
                <a:solidFill>
                  <a:srgbClr val="9CC8F3"/>
                </a:solidFill>
                <a:prstDash val="solid"/>
                <a:miter lim="800000"/>
                <a:headEnd len="med" w="med" type="oval"/>
                <a:tailEnd len="med" w="med" type="oval"/>
              </a:ln>
            </p:spPr>
          </p:cxnSp>
          <p:cxnSp>
            <p:nvCxnSpPr>
              <p:cNvPr id="246" name="Google Shape;246;p28"/>
              <p:cNvCxnSpPr/>
              <p:nvPr/>
            </p:nvCxnSpPr>
            <p:spPr>
              <a:xfrm>
                <a:off x="2010896" y="2707139"/>
                <a:ext cx="3118200" cy="0"/>
              </a:xfrm>
              <a:prstGeom prst="straightConnector1">
                <a:avLst/>
              </a:prstGeom>
              <a:noFill/>
              <a:ln cap="flat" cmpd="sng" w="19050">
                <a:solidFill>
                  <a:srgbClr val="9CC8F3"/>
                </a:solidFill>
                <a:prstDash val="solid"/>
                <a:miter lim="800000"/>
                <a:headEnd len="med" w="med" type="oval"/>
                <a:tailEnd len="med" w="med" type="oval"/>
              </a:ln>
            </p:spPr>
          </p:cxnSp>
        </p:grpSp>
        <p:grpSp>
          <p:nvGrpSpPr>
            <p:cNvPr id="247" name="Google Shape;247;p28"/>
            <p:cNvGrpSpPr/>
            <p:nvPr/>
          </p:nvGrpSpPr>
          <p:grpSpPr>
            <a:xfrm>
              <a:off x="712911" y="3289481"/>
              <a:ext cx="358421" cy="451775"/>
              <a:chOff x="7964906" y="2434073"/>
              <a:chExt cx="373627" cy="367925"/>
            </a:xfrm>
          </p:grpSpPr>
          <p:sp>
            <p:nvSpPr>
              <p:cNvPr id="248" name="Google Shape;248;p28"/>
              <p:cNvSpPr/>
              <p:nvPr/>
            </p:nvSpPr>
            <p:spPr>
              <a:xfrm>
                <a:off x="8252397" y="2622942"/>
                <a:ext cx="46699" cy="46317"/>
              </a:xfrm>
              <a:custGeom>
                <a:rect b="b" l="l" r="r" t="t"/>
                <a:pathLst>
                  <a:path extrusionOk="0" h="1454" w="1466">
                    <a:moveTo>
                      <a:pt x="715" y="334"/>
                    </a:moveTo>
                    <a:cubicBezTo>
                      <a:pt x="941" y="358"/>
                      <a:pt x="1108" y="513"/>
                      <a:pt x="1108" y="727"/>
                    </a:cubicBezTo>
                    <a:cubicBezTo>
                      <a:pt x="1108" y="929"/>
                      <a:pt x="929" y="1108"/>
                      <a:pt x="715" y="1108"/>
                    </a:cubicBezTo>
                    <a:cubicBezTo>
                      <a:pt x="513" y="1108"/>
                      <a:pt x="334" y="929"/>
                      <a:pt x="334" y="727"/>
                    </a:cubicBezTo>
                    <a:cubicBezTo>
                      <a:pt x="334" y="513"/>
                      <a:pt x="513" y="334"/>
                      <a:pt x="715" y="334"/>
                    </a:cubicBezTo>
                    <a:close/>
                    <a:moveTo>
                      <a:pt x="739" y="1"/>
                    </a:moveTo>
                    <a:cubicBezTo>
                      <a:pt x="334" y="13"/>
                      <a:pt x="1" y="334"/>
                      <a:pt x="1" y="727"/>
                    </a:cubicBezTo>
                    <a:cubicBezTo>
                      <a:pt x="1" y="1132"/>
                      <a:pt x="334" y="1453"/>
                      <a:pt x="739" y="1453"/>
                    </a:cubicBezTo>
                    <a:cubicBezTo>
                      <a:pt x="1132" y="1453"/>
                      <a:pt x="1465" y="1132"/>
                      <a:pt x="1465" y="727"/>
                    </a:cubicBezTo>
                    <a:cubicBezTo>
                      <a:pt x="1465" y="322"/>
                      <a:pt x="1132" y="1"/>
                      <a:pt x="7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8"/>
              <p:cNvSpPr/>
              <p:nvPr/>
            </p:nvSpPr>
            <p:spPr>
              <a:xfrm>
                <a:off x="7964906" y="2434073"/>
                <a:ext cx="373627" cy="367925"/>
              </a:xfrm>
              <a:custGeom>
                <a:rect b="b" l="l" r="r" t="t"/>
                <a:pathLst>
                  <a:path extrusionOk="0" h="11550" w="11729">
                    <a:moveTo>
                      <a:pt x="2525" y="358"/>
                    </a:moveTo>
                    <a:cubicBezTo>
                      <a:pt x="2835" y="358"/>
                      <a:pt x="3096" y="608"/>
                      <a:pt x="3096" y="929"/>
                    </a:cubicBezTo>
                    <a:lnTo>
                      <a:pt x="3096" y="941"/>
                    </a:lnTo>
                    <a:cubicBezTo>
                      <a:pt x="3096" y="1251"/>
                      <a:pt x="2835" y="1501"/>
                      <a:pt x="2525" y="1501"/>
                    </a:cubicBezTo>
                    <a:lnTo>
                      <a:pt x="2299" y="1501"/>
                    </a:lnTo>
                    <a:cubicBezTo>
                      <a:pt x="2227" y="1501"/>
                      <a:pt x="2168" y="1441"/>
                      <a:pt x="2168" y="1370"/>
                    </a:cubicBezTo>
                    <a:lnTo>
                      <a:pt x="2168" y="489"/>
                    </a:lnTo>
                    <a:cubicBezTo>
                      <a:pt x="2168" y="417"/>
                      <a:pt x="2227" y="358"/>
                      <a:pt x="2299" y="358"/>
                    </a:cubicBezTo>
                    <a:close/>
                    <a:moveTo>
                      <a:pt x="5704" y="358"/>
                    </a:moveTo>
                    <a:cubicBezTo>
                      <a:pt x="5787" y="358"/>
                      <a:pt x="5847" y="417"/>
                      <a:pt x="5847" y="512"/>
                    </a:cubicBezTo>
                    <a:lnTo>
                      <a:pt x="5847" y="1358"/>
                    </a:lnTo>
                    <a:cubicBezTo>
                      <a:pt x="5847" y="1429"/>
                      <a:pt x="5787" y="1501"/>
                      <a:pt x="5704" y="1501"/>
                    </a:cubicBezTo>
                    <a:lnTo>
                      <a:pt x="5490" y="1501"/>
                    </a:lnTo>
                    <a:cubicBezTo>
                      <a:pt x="5180" y="1501"/>
                      <a:pt x="4918" y="1251"/>
                      <a:pt x="4918" y="941"/>
                    </a:cubicBezTo>
                    <a:lnTo>
                      <a:pt x="4918" y="929"/>
                    </a:lnTo>
                    <a:cubicBezTo>
                      <a:pt x="4918" y="608"/>
                      <a:pt x="5180" y="358"/>
                      <a:pt x="5490" y="358"/>
                    </a:cubicBezTo>
                    <a:close/>
                    <a:moveTo>
                      <a:pt x="5478" y="0"/>
                    </a:moveTo>
                    <a:cubicBezTo>
                      <a:pt x="4966" y="0"/>
                      <a:pt x="4561" y="405"/>
                      <a:pt x="4561" y="905"/>
                    </a:cubicBezTo>
                    <a:lnTo>
                      <a:pt x="4561" y="929"/>
                    </a:lnTo>
                    <a:cubicBezTo>
                      <a:pt x="4561" y="1429"/>
                      <a:pt x="4966" y="1834"/>
                      <a:pt x="5478" y="1834"/>
                    </a:cubicBezTo>
                    <a:lnTo>
                      <a:pt x="5692" y="1834"/>
                    </a:lnTo>
                    <a:cubicBezTo>
                      <a:pt x="5966" y="1834"/>
                      <a:pt x="6168" y="1620"/>
                      <a:pt x="6168" y="1358"/>
                    </a:cubicBezTo>
                    <a:lnTo>
                      <a:pt x="6168" y="1084"/>
                    </a:lnTo>
                    <a:lnTo>
                      <a:pt x="6561" y="1084"/>
                    </a:lnTo>
                    <a:cubicBezTo>
                      <a:pt x="6930" y="1084"/>
                      <a:pt x="7228" y="1382"/>
                      <a:pt x="7228" y="1763"/>
                    </a:cubicBezTo>
                    <a:lnTo>
                      <a:pt x="7228" y="2667"/>
                    </a:lnTo>
                    <a:cubicBezTo>
                      <a:pt x="6966" y="2715"/>
                      <a:pt x="6740" y="2918"/>
                      <a:pt x="6692" y="3215"/>
                    </a:cubicBezTo>
                    <a:lnTo>
                      <a:pt x="6466" y="4953"/>
                    </a:lnTo>
                    <a:cubicBezTo>
                      <a:pt x="6383" y="5668"/>
                      <a:pt x="5775" y="6204"/>
                      <a:pt x="5061" y="6204"/>
                    </a:cubicBezTo>
                    <a:lnTo>
                      <a:pt x="4323" y="6204"/>
                    </a:lnTo>
                    <a:cubicBezTo>
                      <a:pt x="4239" y="6204"/>
                      <a:pt x="4168" y="6287"/>
                      <a:pt x="4168" y="6370"/>
                    </a:cubicBezTo>
                    <a:cubicBezTo>
                      <a:pt x="4168" y="6466"/>
                      <a:pt x="4239" y="6537"/>
                      <a:pt x="4323" y="6537"/>
                    </a:cubicBezTo>
                    <a:lnTo>
                      <a:pt x="5061" y="6537"/>
                    </a:lnTo>
                    <a:cubicBezTo>
                      <a:pt x="5954" y="6537"/>
                      <a:pt x="6704" y="5870"/>
                      <a:pt x="6811" y="4989"/>
                    </a:cubicBezTo>
                    <a:lnTo>
                      <a:pt x="7037" y="3251"/>
                    </a:lnTo>
                    <a:cubicBezTo>
                      <a:pt x="7049" y="3093"/>
                      <a:pt x="7189" y="2988"/>
                      <a:pt x="7335" y="2988"/>
                    </a:cubicBezTo>
                    <a:cubicBezTo>
                      <a:pt x="7343" y="2988"/>
                      <a:pt x="7351" y="2988"/>
                      <a:pt x="7359" y="2989"/>
                    </a:cubicBezTo>
                    <a:cubicBezTo>
                      <a:pt x="7526" y="3013"/>
                      <a:pt x="7633" y="3156"/>
                      <a:pt x="7621" y="3322"/>
                    </a:cubicBezTo>
                    <a:lnTo>
                      <a:pt x="7395" y="5061"/>
                    </a:lnTo>
                    <a:cubicBezTo>
                      <a:pt x="7240" y="6239"/>
                      <a:pt x="6252" y="7120"/>
                      <a:pt x="5061" y="7120"/>
                    </a:cubicBezTo>
                    <a:lnTo>
                      <a:pt x="4442" y="7120"/>
                    </a:lnTo>
                    <a:cubicBezTo>
                      <a:pt x="4359" y="7120"/>
                      <a:pt x="4287" y="7192"/>
                      <a:pt x="4287" y="7275"/>
                    </a:cubicBezTo>
                    <a:lnTo>
                      <a:pt x="4287" y="8156"/>
                    </a:lnTo>
                    <a:cubicBezTo>
                      <a:pt x="4287" y="8323"/>
                      <a:pt x="4144" y="8454"/>
                      <a:pt x="3989" y="8454"/>
                    </a:cubicBezTo>
                    <a:cubicBezTo>
                      <a:pt x="3823" y="8454"/>
                      <a:pt x="3692" y="8323"/>
                      <a:pt x="3692" y="8156"/>
                    </a:cubicBezTo>
                    <a:lnTo>
                      <a:pt x="3692" y="7275"/>
                    </a:lnTo>
                    <a:cubicBezTo>
                      <a:pt x="3692" y="7192"/>
                      <a:pt x="3608" y="7120"/>
                      <a:pt x="3525" y="7120"/>
                    </a:cubicBezTo>
                    <a:lnTo>
                      <a:pt x="2918" y="7120"/>
                    </a:lnTo>
                    <a:cubicBezTo>
                      <a:pt x="1727" y="7120"/>
                      <a:pt x="727" y="6227"/>
                      <a:pt x="572" y="5061"/>
                    </a:cubicBezTo>
                    <a:lnTo>
                      <a:pt x="358" y="3322"/>
                    </a:lnTo>
                    <a:cubicBezTo>
                      <a:pt x="334" y="3156"/>
                      <a:pt x="441" y="3013"/>
                      <a:pt x="608" y="2989"/>
                    </a:cubicBezTo>
                    <a:cubicBezTo>
                      <a:pt x="616" y="2988"/>
                      <a:pt x="625" y="2988"/>
                      <a:pt x="633" y="2988"/>
                    </a:cubicBezTo>
                    <a:cubicBezTo>
                      <a:pt x="789" y="2988"/>
                      <a:pt x="918" y="3093"/>
                      <a:pt x="930" y="3251"/>
                    </a:cubicBezTo>
                    <a:lnTo>
                      <a:pt x="1156" y="4989"/>
                    </a:lnTo>
                    <a:cubicBezTo>
                      <a:pt x="1263" y="5882"/>
                      <a:pt x="2025" y="6537"/>
                      <a:pt x="2918" y="6537"/>
                    </a:cubicBezTo>
                    <a:lnTo>
                      <a:pt x="3644" y="6537"/>
                    </a:lnTo>
                    <a:cubicBezTo>
                      <a:pt x="3727" y="6537"/>
                      <a:pt x="3811" y="6466"/>
                      <a:pt x="3811" y="6370"/>
                    </a:cubicBezTo>
                    <a:cubicBezTo>
                      <a:pt x="3811" y="6287"/>
                      <a:pt x="3727" y="6204"/>
                      <a:pt x="3644" y="6204"/>
                    </a:cubicBezTo>
                    <a:lnTo>
                      <a:pt x="2918" y="6204"/>
                    </a:lnTo>
                    <a:cubicBezTo>
                      <a:pt x="2203" y="6204"/>
                      <a:pt x="1584" y="5668"/>
                      <a:pt x="1501" y="4953"/>
                    </a:cubicBezTo>
                    <a:lnTo>
                      <a:pt x="1275" y="3215"/>
                    </a:lnTo>
                    <a:cubicBezTo>
                      <a:pt x="1251" y="2929"/>
                      <a:pt x="1025" y="2727"/>
                      <a:pt x="775" y="2679"/>
                    </a:cubicBezTo>
                    <a:lnTo>
                      <a:pt x="775" y="1775"/>
                    </a:lnTo>
                    <a:cubicBezTo>
                      <a:pt x="775" y="1405"/>
                      <a:pt x="1072" y="1108"/>
                      <a:pt x="1441" y="1108"/>
                    </a:cubicBezTo>
                    <a:lnTo>
                      <a:pt x="1822" y="1108"/>
                    </a:lnTo>
                    <a:lnTo>
                      <a:pt x="1822" y="1370"/>
                    </a:lnTo>
                    <a:cubicBezTo>
                      <a:pt x="1822" y="1644"/>
                      <a:pt x="2037" y="1846"/>
                      <a:pt x="2299" y="1846"/>
                    </a:cubicBezTo>
                    <a:lnTo>
                      <a:pt x="2525" y="1846"/>
                    </a:lnTo>
                    <a:cubicBezTo>
                      <a:pt x="3037" y="1846"/>
                      <a:pt x="3430" y="1441"/>
                      <a:pt x="3430" y="941"/>
                    </a:cubicBezTo>
                    <a:lnTo>
                      <a:pt x="3430" y="929"/>
                    </a:lnTo>
                    <a:cubicBezTo>
                      <a:pt x="3430" y="417"/>
                      <a:pt x="3037" y="12"/>
                      <a:pt x="2525" y="12"/>
                    </a:cubicBezTo>
                    <a:lnTo>
                      <a:pt x="2299" y="12"/>
                    </a:lnTo>
                    <a:cubicBezTo>
                      <a:pt x="2037" y="12"/>
                      <a:pt x="1822" y="227"/>
                      <a:pt x="1822" y="489"/>
                    </a:cubicBezTo>
                    <a:lnTo>
                      <a:pt x="1822" y="762"/>
                    </a:lnTo>
                    <a:lnTo>
                      <a:pt x="1441" y="762"/>
                    </a:lnTo>
                    <a:cubicBezTo>
                      <a:pt x="870" y="762"/>
                      <a:pt x="429" y="1227"/>
                      <a:pt x="429" y="1775"/>
                    </a:cubicBezTo>
                    <a:lnTo>
                      <a:pt x="429" y="2715"/>
                    </a:lnTo>
                    <a:cubicBezTo>
                      <a:pt x="156" y="2810"/>
                      <a:pt x="1" y="3084"/>
                      <a:pt x="25" y="3382"/>
                    </a:cubicBezTo>
                    <a:lnTo>
                      <a:pt x="251" y="5120"/>
                    </a:lnTo>
                    <a:cubicBezTo>
                      <a:pt x="418" y="6466"/>
                      <a:pt x="1561" y="7478"/>
                      <a:pt x="2918" y="7478"/>
                    </a:cubicBezTo>
                    <a:lnTo>
                      <a:pt x="3358" y="7478"/>
                    </a:lnTo>
                    <a:lnTo>
                      <a:pt x="3358" y="8192"/>
                    </a:lnTo>
                    <a:cubicBezTo>
                      <a:pt x="3358" y="8466"/>
                      <a:pt x="3549" y="8728"/>
                      <a:pt x="3823" y="8799"/>
                    </a:cubicBezTo>
                    <a:lnTo>
                      <a:pt x="3823" y="9418"/>
                    </a:lnTo>
                    <a:cubicBezTo>
                      <a:pt x="3823" y="10597"/>
                      <a:pt x="4775" y="11550"/>
                      <a:pt x="5954" y="11550"/>
                    </a:cubicBezTo>
                    <a:lnTo>
                      <a:pt x="7799" y="11550"/>
                    </a:lnTo>
                    <a:cubicBezTo>
                      <a:pt x="8966" y="11550"/>
                      <a:pt x="9919" y="10597"/>
                      <a:pt x="9919" y="9418"/>
                    </a:cubicBezTo>
                    <a:lnTo>
                      <a:pt x="9919" y="8454"/>
                    </a:lnTo>
                    <a:cubicBezTo>
                      <a:pt x="10335" y="8430"/>
                      <a:pt x="10740" y="8252"/>
                      <a:pt x="11038" y="7930"/>
                    </a:cubicBezTo>
                    <a:cubicBezTo>
                      <a:pt x="11633" y="7335"/>
                      <a:pt x="11728" y="6382"/>
                      <a:pt x="11264" y="5668"/>
                    </a:cubicBezTo>
                    <a:cubicBezTo>
                      <a:pt x="11235" y="5624"/>
                      <a:pt x="11184" y="5598"/>
                      <a:pt x="11129" y="5598"/>
                    </a:cubicBezTo>
                    <a:cubicBezTo>
                      <a:pt x="11095" y="5598"/>
                      <a:pt x="11058" y="5609"/>
                      <a:pt x="11026" y="5632"/>
                    </a:cubicBezTo>
                    <a:cubicBezTo>
                      <a:pt x="10955" y="5668"/>
                      <a:pt x="10919" y="5775"/>
                      <a:pt x="10978" y="5870"/>
                    </a:cubicBezTo>
                    <a:cubicBezTo>
                      <a:pt x="11609" y="6799"/>
                      <a:pt x="10966" y="8109"/>
                      <a:pt x="9740" y="8109"/>
                    </a:cubicBezTo>
                    <a:cubicBezTo>
                      <a:pt x="8478" y="8109"/>
                      <a:pt x="7823" y="6549"/>
                      <a:pt x="8728" y="5632"/>
                    </a:cubicBezTo>
                    <a:cubicBezTo>
                      <a:pt x="9013" y="5347"/>
                      <a:pt x="9379" y="5201"/>
                      <a:pt x="9749" y="5201"/>
                    </a:cubicBezTo>
                    <a:cubicBezTo>
                      <a:pt x="10029" y="5201"/>
                      <a:pt x="10311" y="5285"/>
                      <a:pt x="10562" y="5454"/>
                    </a:cubicBezTo>
                    <a:cubicBezTo>
                      <a:pt x="10587" y="5466"/>
                      <a:pt x="10618" y="5473"/>
                      <a:pt x="10649" y="5473"/>
                    </a:cubicBezTo>
                    <a:cubicBezTo>
                      <a:pt x="10704" y="5473"/>
                      <a:pt x="10762" y="5452"/>
                      <a:pt x="10800" y="5406"/>
                    </a:cubicBezTo>
                    <a:cubicBezTo>
                      <a:pt x="10847" y="5334"/>
                      <a:pt x="10836" y="5227"/>
                      <a:pt x="10752" y="5168"/>
                    </a:cubicBezTo>
                    <a:cubicBezTo>
                      <a:pt x="10439" y="4961"/>
                      <a:pt x="10099" y="4867"/>
                      <a:pt x="9768" y="4867"/>
                    </a:cubicBezTo>
                    <a:cubicBezTo>
                      <a:pt x="8839" y="4867"/>
                      <a:pt x="7978" y="5606"/>
                      <a:pt x="7978" y="6668"/>
                    </a:cubicBezTo>
                    <a:cubicBezTo>
                      <a:pt x="7978" y="7609"/>
                      <a:pt x="8692" y="8371"/>
                      <a:pt x="9585" y="8454"/>
                    </a:cubicBezTo>
                    <a:lnTo>
                      <a:pt x="9585" y="9406"/>
                    </a:lnTo>
                    <a:cubicBezTo>
                      <a:pt x="9585" y="10395"/>
                      <a:pt x="8776" y="11192"/>
                      <a:pt x="7799" y="11192"/>
                    </a:cubicBezTo>
                    <a:lnTo>
                      <a:pt x="5954" y="11192"/>
                    </a:lnTo>
                    <a:cubicBezTo>
                      <a:pt x="4966" y="11192"/>
                      <a:pt x="4168" y="10395"/>
                      <a:pt x="4168" y="9406"/>
                    </a:cubicBezTo>
                    <a:lnTo>
                      <a:pt x="4168" y="8787"/>
                    </a:lnTo>
                    <a:cubicBezTo>
                      <a:pt x="4430" y="8704"/>
                      <a:pt x="4620" y="8466"/>
                      <a:pt x="4620" y="8168"/>
                    </a:cubicBezTo>
                    <a:lnTo>
                      <a:pt x="4620" y="7478"/>
                    </a:lnTo>
                    <a:lnTo>
                      <a:pt x="5073" y="7478"/>
                    </a:lnTo>
                    <a:cubicBezTo>
                      <a:pt x="6418" y="7478"/>
                      <a:pt x="7573" y="6466"/>
                      <a:pt x="7740" y="5120"/>
                    </a:cubicBezTo>
                    <a:lnTo>
                      <a:pt x="7954" y="3382"/>
                    </a:lnTo>
                    <a:cubicBezTo>
                      <a:pt x="7990" y="3096"/>
                      <a:pt x="7823" y="2834"/>
                      <a:pt x="7573" y="2727"/>
                    </a:cubicBezTo>
                    <a:lnTo>
                      <a:pt x="7573" y="1763"/>
                    </a:lnTo>
                    <a:cubicBezTo>
                      <a:pt x="7573" y="1191"/>
                      <a:pt x="7109" y="751"/>
                      <a:pt x="6561" y="751"/>
                    </a:cubicBezTo>
                    <a:lnTo>
                      <a:pt x="6168" y="751"/>
                    </a:lnTo>
                    <a:lnTo>
                      <a:pt x="6168" y="477"/>
                    </a:lnTo>
                    <a:cubicBezTo>
                      <a:pt x="6168" y="215"/>
                      <a:pt x="5966" y="0"/>
                      <a:pt x="569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0" name="Google Shape;250;p28"/>
          <p:cNvGrpSpPr/>
          <p:nvPr/>
        </p:nvGrpSpPr>
        <p:grpSpPr>
          <a:xfrm>
            <a:off x="728489" y="1636281"/>
            <a:ext cx="267448" cy="431749"/>
            <a:chOff x="8010427" y="3348503"/>
            <a:chExt cx="278795" cy="351615"/>
          </a:xfrm>
        </p:grpSpPr>
        <p:sp>
          <p:nvSpPr>
            <p:cNvPr id="251" name="Google Shape;251;p28"/>
            <p:cNvSpPr/>
            <p:nvPr/>
          </p:nvSpPr>
          <p:spPr>
            <a:xfrm>
              <a:off x="8010427" y="3348503"/>
              <a:ext cx="278795" cy="351615"/>
            </a:xfrm>
            <a:custGeom>
              <a:rect b="b" l="l" r="r" t="t"/>
              <a:pathLst>
                <a:path extrusionOk="0" h="11038" w="8752">
                  <a:moveTo>
                    <a:pt x="6216" y="322"/>
                  </a:moveTo>
                  <a:cubicBezTo>
                    <a:pt x="6323" y="322"/>
                    <a:pt x="6406" y="405"/>
                    <a:pt x="6406" y="512"/>
                  </a:cubicBezTo>
                  <a:lnTo>
                    <a:pt x="6406" y="1215"/>
                  </a:lnTo>
                  <a:cubicBezTo>
                    <a:pt x="6406" y="1310"/>
                    <a:pt x="6323" y="1405"/>
                    <a:pt x="6216" y="1405"/>
                  </a:cubicBezTo>
                  <a:lnTo>
                    <a:pt x="5311" y="1405"/>
                  </a:lnTo>
                  <a:cubicBezTo>
                    <a:pt x="5216" y="1405"/>
                    <a:pt x="5144" y="1477"/>
                    <a:pt x="5144" y="1572"/>
                  </a:cubicBezTo>
                  <a:cubicBezTo>
                    <a:pt x="5144" y="1893"/>
                    <a:pt x="4882" y="2144"/>
                    <a:pt x="4561" y="2144"/>
                  </a:cubicBezTo>
                  <a:lnTo>
                    <a:pt x="4203" y="2144"/>
                  </a:lnTo>
                  <a:cubicBezTo>
                    <a:pt x="3882" y="2144"/>
                    <a:pt x="3632" y="1882"/>
                    <a:pt x="3632" y="1572"/>
                  </a:cubicBezTo>
                  <a:cubicBezTo>
                    <a:pt x="3632" y="1477"/>
                    <a:pt x="3549" y="1405"/>
                    <a:pt x="3465" y="1405"/>
                  </a:cubicBezTo>
                  <a:lnTo>
                    <a:pt x="2560" y="1405"/>
                  </a:lnTo>
                  <a:cubicBezTo>
                    <a:pt x="2453" y="1405"/>
                    <a:pt x="2358" y="1310"/>
                    <a:pt x="2358" y="1215"/>
                  </a:cubicBezTo>
                  <a:lnTo>
                    <a:pt x="2346" y="512"/>
                  </a:lnTo>
                  <a:cubicBezTo>
                    <a:pt x="2346" y="405"/>
                    <a:pt x="2441" y="322"/>
                    <a:pt x="2537" y="322"/>
                  </a:cubicBezTo>
                  <a:close/>
                  <a:moveTo>
                    <a:pt x="2525" y="0"/>
                  </a:moveTo>
                  <a:cubicBezTo>
                    <a:pt x="2239" y="0"/>
                    <a:pt x="2025" y="227"/>
                    <a:pt x="2025" y="512"/>
                  </a:cubicBezTo>
                  <a:lnTo>
                    <a:pt x="632" y="512"/>
                  </a:lnTo>
                  <a:cubicBezTo>
                    <a:pt x="274" y="512"/>
                    <a:pt x="1" y="798"/>
                    <a:pt x="1" y="1143"/>
                  </a:cubicBezTo>
                  <a:lnTo>
                    <a:pt x="1" y="7656"/>
                  </a:lnTo>
                  <a:cubicBezTo>
                    <a:pt x="1" y="7739"/>
                    <a:pt x="72" y="7823"/>
                    <a:pt x="155" y="7823"/>
                  </a:cubicBezTo>
                  <a:cubicBezTo>
                    <a:pt x="251" y="7823"/>
                    <a:pt x="322" y="7739"/>
                    <a:pt x="322" y="7656"/>
                  </a:cubicBezTo>
                  <a:lnTo>
                    <a:pt x="322" y="1143"/>
                  </a:lnTo>
                  <a:cubicBezTo>
                    <a:pt x="322" y="965"/>
                    <a:pt x="477" y="822"/>
                    <a:pt x="655" y="822"/>
                  </a:cubicBezTo>
                  <a:lnTo>
                    <a:pt x="1036" y="822"/>
                  </a:lnTo>
                  <a:lnTo>
                    <a:pt x="1036" y="9918"/>
                  </a:lnTo>
                  <a:cubicBezTo>
                    <a:pt x="1036" y="10002"/>
                    <a:pt x="1108" y="10085"/>
                    <a:pt x="1203" y="10085"/>
                  </a:cubicBezTo>
                  <a:lnTo>
                    <a:pt x="7573" y="10085"/>
                  </a:lnTo>
                  <a:cubicBezTo>
                    <a:pt x="7656" y="10085"/>
                    <a:pt x="7728" y="10002"/>
                    <a:pt x="7728" y="9918"/>
                  </a:cubicBezTo>
                  <a:lnTo>
                    <a:pt x="7728" y="822"/>
                  </a:lnTo>
                  <a:lnTo>
                    <a:pt x="8121" y="822"/>
                  </a:lnTo>
                  <a:cubicBezTo>
                    <a:pt x="8299" y="822"/>
                    <a:pt x="8442" y="965"/>
                    <a:pt x="8442" y="1143"/>
                  </a:cubicBezTo>
                  <a:lnTo>
                    <a:pt x="8442" y="10395"/>
                  </a:lnTo>
                  <a:cubicBezTo>
                    <a:pt x="8442" y="10573"/>
                    <a:pt x="8299" y="10716"/>
                    <a:pt x="8121" y="10716"/>
                  </a:cubicBezTo>
                  <a:lnTo>
                    <a:pt x="667" y="10716"/>
                  </a:lnTo>
                  <a:cubicBezTo>
                    <a:pt x="489" y="10716"/>
                    <a:pt x="334" y="10573"/>
                    <a:pt x="334" y="10395"/>
                  </a:cubicBezTo>
                  <a:lnTo>
                    <a:pt x="334" y="8418"/>
                  </a:lnTo>
                  <a:cubicBezTo>
                    <a:pt x="334" y="8323"/>
                    <a:pt x="263" y="8251"/>
                    <a:pt x="167" y="8251"/>
                  </a:cubicBezTo>
                  <a:cubicBezTo>
                    <a:pt x="84" y="8251"/>
                    <a:pt x="12" y="8323"/>
                    <a:pt x="12" y="8418"/>
                  </a:cubicBezTo>
                  <a:lnTo>
                    <a:pt x="12" y="10395"/>
                  </a:lnTo>
                  <a:cubicBezTo>
                    <a:pt x="12" y="10752"/>
                    <a:pt x="298" y="11037"/>
                    <a:pt x="644" y="11037"/>
                  </a:cubicBezTo>
                  <a:lnTo>
                    <a:pt x="8109" y="11037"/>
                  </a:lnTo>
                  <a:cubicBezTo>
                    <a:pt x="8466" y="11037"/>
                    <a:pt x="8740" y="10752"/>
                    <a:pt x="8740" y="10395"/>
                  </a:cubicBezTo>
                  <a:lnTo>
                    <a:pt x="8740" y="1143"/>
                  </a:lnTo>
                  <a:cubicBezTo>
                    <a:pt x="8752" y="810"/>
                    <a:pt x="8454" y="512"/>
                    <a:pt x="8109" y="512"/>
                  </a:cubicBezTo>
                  <a:lnTo>
                    <a:pt x="7299" y="512"/>
                  </a:lnTo>
                  <a:cubicBezTo>
                    <a:pt x="7216" y="512"/>
                    <a:pt x="7144" y="584"/>
                    <a:pt x="7144" y="679"/>
                  </a:cubicBezTo>
                  <a:cubicBezTo>
                    <a:pt x="7144" y="762"/>
                    <a:pt x="7216" y="834"/>
                    <a:pt x="7299" y="834"/>
                  </a:cubicBezTo>
                  <a:lnTo>
                    <a:pt x="7406" y="834"/>
                  </a:lnTo>
                  <a:lnTo>
                    <a:pt x="7406" y="9764"/>
                  </a:lnTo>
                  <a:lnTo>
                    <a:pt x="1370" y="9764"/>
                  </a:lnTo>
                  <a:lnTo>
                    <a:pt x="1370" y="834"/>
                  </a:lnTo>
                  <a:lnTo>
                    <a:pt x="2037" y="834"/>
                  </a:lnTo>
                  <a:lnTo>
                    <a:pt x="2037" y="1215"/>
                  </a:lnTo>
                  <a:cubicBezTo>
                    <a:pt x="2037" y="1489"/>
                    <a:pt x="2263" y="1715"/>
                    <a:pt x="2537" y="1715"/>
                  </a:cubicBezTo>
                  <a:lnTo>
                    <a:pt x="3299" y="1715"/>
                  </a:lnTo>
                  <a:cubicBezTo>
                    <a:pt x="3370" y="2132"/>
                    <a:pt x="3751" y="2465"/>
                    <a:pt x="4192" y="2465"/>
                  </a:cubicBezTo>
                  <a:lnTo>
                    <a:pt x="4549" y="2465"/>
                  </a:lnTo>
                  <a:cubicBezTo>
                    <a:pt x="5001" y="2465"/>
                    <a:pt x="5370" y="2132"/>
                    <a:pt x="5442" y="1715"/>
                  </a:cubicBezTo>
                  <a:lnTo>
                    <a:pt x="6204" y="1715"/>
                  </a:lnTo>
                  <a:cubicBezTo>
                    <a:pt x="6489" y="1715"/>
                    <a:pt x="6704" y="1489"/>
                    <a:pt x="6704" y="1215"/>
                  </a:cubicBezTo>
                  <a:lnTo>
                    <a:pt x="6704" y="512"/>
                  </a:lnTo>
                  <a:cubicBezTo>
                    <a:pt x="6704" y="227"/>
                    <a:pt x="6489" y="0"/>
                    <a:pt x="62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8"/>
            <p:cNvSpPr/>
            <p:nvPr/>
          </p:nvSpPr>
          <p:spPr>
            <a:xfrm>
              <a:off x="8078692" y="3438653"/>
              <a:ext cx="142264" cy="100216"/>
            </a:xfrm>
            <a:custGeom>
              <a:rect b="b" l="l" r="r" t="t"/>
              <a:pathLst>
                <a:path extrusionOk="0" h="3146" w="4466">
                  <a:moveTo>
                    <a:pt x="2742" y="1"/>
                  </a:moveTo>
                  <a:cubicBezTo>
                    <a:pt x="2676" y="1"/>
                    <a:pt x="2609" y="43"/>
                    <a:pt x="2584" y="123"/>
                  </a:cubicBezTo>
                  <a:lnTo>
                    <a:pt x="1989" y="2433"/>
                  </a:lnTo>
                  <a:lnTo>
                    <a:pt x="1429" y="778"/>
                  </a:lnTo>
                  <a:cubicBezTo>
                    <a:pt x="1403" y="705"/>
                    <a:pt x="1335" y="665"/>
                    <a:pt x="1268" y="665"/>
                  </a:cubicBezTo>
                  <a:cubicBezTo>
                    <a:pt x="1216" y="665"/>
                    <a:pt x="1163" y="690"/>
                    <a:pt x="1132" y="742"/>
                  </a:cubicBezTo>
                  <a:lnTo>
                    <a:pt x="656" y="1600"/>
                  </a:lnTo>
                  <a:lnTo>
                    <a:pt x="155" y="1600"/>
                  </a:lnTo>
                  <a:cubicBezTo>
                    <a:pt x="72" y="1600"/>
                    <a:pt x="1" y="1671"/>
                    <a:pt x="1" y="1754"/>
                  </a:cubicBezTo>
                  <a:cubicBezTo>
                    <a:pt x="1" y="1850"/>
                    <a:pt x="72" y="1921"/>
                    <a:pt x="155" y="1921"/>
                  </a:cubicBezTo>
                  <a:lnTo>
                    <a:pt x="739" y="1921"/>
                  </a:lnTo>
                  <a:cubicBezTo>
                    <a:pt x="798" y="1921"/>
                    <a:pt x="846" y="1897"/>
                    <a:pt x="894" y="1838"/>
                  </a:cubicBezTo>
                  <a:lnTo>
                    <a:pt x="1227" y="1219"/>
                  </a:lnTo>
                  <a:lnTo>
                    <a:pt x="1858" y="3040"/>
                  </a:lnTo>
                  <a:cubicBezTo>
                    <a:pt x="1887" y="3110"/>
                    <a:pt x="1951" y="3146"/>
                    <a:pt x="2013" y="3146"/>
                  </a:cubicBezTo>
                  <a:cubicBezTo>
                    <a:pt x="2079" y="3146"/>
                    <a:pt x="2143" y="3107"/>
                    <a:pt x="2168" y="3028"/>
                  </a:cubicBezTo>
                  <a:lnTo>
                    <a:pt x="2763" y="683"/>
                  </a:lnTo>
                  <a:lnTo>
                    <a:pt x="3168" y="1802"/>
                  </a:lnTo>
                  <a:cubicBezTo>
                    <a:pt x="3192" y="1861"/>
                    <a:pt x="3251" y="1909"/>
                    <a:pt x="3311" y="1909"/>
                  </a:cubicBezTo>
                  <a:lnTo>
                    <a:pt x="4287" y="1909"/>
                  </a:lnTo>
                  <a:cubicBezTo>
                    <a:pt x="4370" y="1909"/>
                    <a:pt x="4442" y="1838"/>
                    <a:pt x="4442" y="1742"/>
                  </a:cubicBezTo>
                  <a:cubicBezTo>
                    <a:pt x="4466" y="1671"/>
                    <a:pt x="4382" y="1600"/>
                    <a:pt x="4299" y="1600"/>
                  </a:cubicBezTo>
                  <a:lnTo>
                    <a:pt x="3454" y="1600"/>
                  </a:lnTo>
                  <a:lnTo>
                    <a:pt x="2894" y="111"/>
                  </a:lnTo>
                  <a:cubicBezTo>
                    <a:pt x="2865" y="37"/>
                    <a:pt x="2804" y="1"/>
                    <a:pt x="27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8"/>
            <p:cNvSpPr/>
            <p:nvPr/>
          </p:nvSpPr>
          <p:spPr>
            <a:xfrm>
              <a:off x="8079074" y="3574928"/>
              <a:ext cx="141882" cy="10257"/>
            </a:xfrm>
            <a:custGeom>
              <a:rect b="b" l="l" r="r" t="t"/>
              <a:pathLst>
                <a:path extrusionOk="0" h="322" w="4454">
                  <a:moveTo>
                    <a:pt x="167" y="0"/>
                  </a:moveTo>
                  <a:cubicBezTo>
                    <a:pt x="72" y="0"/>
                    <a:pt x="1" y="72"/>
                    <a:pt x="1" y="155"/>
                  </a:cubicBezTo>
                  <a:cubicBezTo>
                    <a:pt x="1" y="250"/>
                    <a:pt x="72" y="322"/>
                    <a:pt x="167" y="322"/>
                  </a:cubicBezTo>
                  <a:lnTo>
                    <a:pt x="4287" y="322"/>
                  </a:lnTo>
                  <a:cubicBezTo>
                    <a:pt x="4370" y="322"/>
                    <a:pt x="4454" y="250"/>
                    <a:pt x="4454" y="155"/>
                  </a:cubicBezTo>
                  <a:cubicBezTo>
                    <a:pt x="4454" y="72"/>
                    <a:pt x="4370" y="0"/>
                    <a:pt x="428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8"/>
            <p:cNvSpPr/>
            <p:nvPr/>
          </p:nvSpPr>
          <p:spPr>
            <a:xfrm>
              <a:off x="8079074" y="3619685"/>
              <a:ext cx="141882" cy="10640"/>
            </a:xfrm>
            <a:custGeom>
              <a:rect b="b" l="l" r="r" t="t"/>
              <a:pathLst>
                <a:path extrusionOk="0" h="334" w="4454">
                  <a:moveTo>
                    <a:pt x="167" y="0"/>
                  </a:moveTo>
                  <a:cubicBezTo>
                    <a:pt x="72" y="0"/>
                    <a:pt x="1" y="84"/>
                    <a:pt x="1" y="167"/>
                  </a:cubicBezTo>
                  <a:cubicBezTo>
                    <a:pt x="1" y="262"/>
                    <a:pt x="72" y="334"/>
                    <a:pt x="167" y="334"/>
                  </a:cubicBezTo>
                  <a:lnTo>
                    <a:pt x="4287" y="334"/>
                  </a:lnTo>
                  <a:cubicBezTo>
                    <a:pt x="4370" y="334"/>
                    <a:pt x="4454" y="262"/>
                    <a:pt x="4454" y="167"/>
                  </a:cubicBezTo>
                  <a:cubicBezTo>
                    <a:pt x="4454" y="84"/>
                    <a:pt x="4370" y="0"/>
                    <a:pt x="428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255" name="Google Shape;255;p28"/>
          <p:cNvGraphicFramePr/>
          <p:nvPr/>
        </p:nvGraphicFramePr>
        <p:xfrm>
          <a:off x="278952" y="5176672"/>
          <a:ext cx="3000000" cy="3000000"/>
        </p:xfrm>
        <a:graphic>
          <a:graphicData uri="http://schemas.openxmlformats.org/drawingml/2006/table">
            <a:tbl>
              <a:tblPr>
                <a:noFill/>
                <a:tableStyleId>{C73DE363-2D16-43EF-A166-61DA4931F665}</a:tableStyleId>
              </a:tblPr>
              <a:tblGrid>
                <a:gridCol w="2024550"/>
                <a:gridCol w="5029725"/>
              </a:tblGrid>
              <a:tr h="370275">
                <a:tc>
                  <a:txBody>
                    <a:bodyPr/>
                    <a:lstStyle/>
                    <a:p>
                      <a:pPr indent="0" lvl="0" marL="0" rtl="0" algn="ctr">
                        <a:spcBef>
                          <a:spcPts val="0"/>
                        </a:spcBef>
                        <a:spcAft>
                          <a:spcPts val="0"/>
                        </a:spcAft>
                        <a:buNone/>
                      </a:pPr>
                      <a:r>
                        <a:rPr b="1" lang="ar" sz="1600">
                          <a:solidFill>
                            <a:srgbClr val="FFFFFF"/>
                          </a:solidFill>
                          <a:latin typeface="Mada"/>
                          <a:ea typeface="Mada"/>
                          <a:cs typeface="Mada"/>
                          <a:sym typeface="Mada"/>
                        </a:rPr>
                        <a:t>Intervention</a:t>
                      </a:r>
                      <a:endParaRPr b="1" sz="1600">
                        <a:solidFill>
                          <a:srgbClr val="FFFFFF"/>
                        </a:solidFill>
                        <a:latin typeface="Mada"/>
                        <a:ea typeface="Mada"/>
                        <a:cs typeface="Mada"/>
                        <a:sym typeface="Mada"/>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ar" sz="1600">
                          <a:solidFill>
                            <a:srgbClr val="FFFFFF"/>
                          </a:solidFill>
                          <a:latin typeface="Mada"/>
                          <a:ea typeface="Mada"/>
                          <a:cs typeface="Mada"/>
                          <a:sym typeface="Mada"/>
                        </a:rPr>
                        <a:t>Comments</a:t>
                      </a:r>
                      <a:endParaRPr b="1" sz="1600">
                        <a:solidFill>
                          <a:srgbClr val="FFFFFF"/>
                        </a:solidFill>
                        <a:latin typeface="Mada"/>
                        <a:ea typeface="Mada"/>
                        <a:cs typeface="Mada"/>
                        <a:sym typeface="Mada"/>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solidFill>
                      <a:schemeClr val="accent2"/>
                    </a:solidFill>
                  </a:tcPr>
                </a:tc>
              </a:tr>
              <a:tr h="624275">
                <a:tc>
                  <a:txBody>
                    <a:bodyPr/>
                    <a:lstStyle/>
                    <a:p>
                      <a:pPr indent="0" lvl="0" marL="0" rtl="0" algn="ctr">
                        <a:spcBef>
                          <a:spcPts val="0"/>
                        </a:spcBef>
                        <a:spcAft>
                          <a:spcPts val="0"/>
                        </a:spcAft>
                        <a:buNone/>
                      </a:pPr>
                      <a:r>
                        <a:rPr b="1" lang="ar" sz="1200">
                          <a:latin typeface="Mada"/>
                          <a:ea typeface="Mada"/>
                          <a:cs typeface="Mada"/>
                          <a:sym typeface="Mada"/>
                        </a:rPr>
                        <a:t>CXR</a:t>
                      </a:r>
                      <a:endParaRPr b="1" sz="1200">
                        <a:latin typeface="Mada"/>
                        <a:ea typeface="Mada"/>
                        <a:cs typeface="Mada"/>
                        <a:sym typeface="Mada"/>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ar" sz="1200">
                          <a:solidFill>
                            <a:schemeClr val="dk1"/>
                          </a:solidFill>
                          <a:latin typeface="Mada"/>
                          <a:ea typeface="Mada"/>
                          <a:cs typeface="Mada"/>
                          <a:sym typeface="Mada"/>
                        </a:rPr>
                        <a:t>All patients with suspected CAP should have chest radiograph </a:t>
                      </a:r>
                      <a:r>
                        <a:rPr lang="ar" sz="1200">
                          <a:solidFill>
                            <a:srgbClr val="1C4587"/>
                          </a:solidFill>
                          <a:latin typeface="Mada"/>
                          <a:ea typeface="Mada"/>
                          <a:cs typeface="Mada"/>
                          <a:sym typeface="Mada"/>
                        </a:rPr>
                        <a:t>PA	and lateral CXR required to confirm the diagno</a:t>
                      </a:r>
                      <a:r>
                        <a:rPr lang="ar" sz="1200">
                          <a:solidFill>
                            <a:srgbClr val="1C4587"/>
                          </a:solidFill>
                          <a:latin typeface="Mada"/>
                          <a:ea typeface="Mada"/>
                          <a:cs typeface="Mada"/>
                          <a:sym typeface="Mada"/>
                        </a:rPr>
                        <a:t>sis. </a:t>
                      </a:r>
                      <a:endParaRPr sz="1200">
                        <a:solidFill>
                          <a:srgbClr val="1C4587"/>
                        </a:solidFill>
                        <a:latin typeface="Mada"/>
                        <a:ea typeface="Mada"/>
                        <a:cs typeface="Mada"/>
                        <a:sym typeface="Mada"/>
                      </a:endParaRPr>
                    </a:p>
                    <a:p>
                      <a:pPr indent="0" lvl="0" marL="0" rtl="0" algn="l">
                        <a:spcBef>
                          <a:spcPts val="0"/>
                        </a:spcBef>
                        <a:spcAft>
                          <a:spcPts val="0"/>
                        </a:spcAft>
                        <a:buNone/>
                      </a:pPr>
                      <a:r>
                        <a:rPr lang="ar" sz="1200">
                          <a:solidFill>
                            <a:srgbClr val="6AA84F"/>
                          </a:solidFill>
                          <a:latin typeface="Mada"/>
                          <a:ea typeface="Mada"/>
                          <a:cs typeface="Mada"/>
                          <a:sym typeface="Mada"/>
                        </a:rPr>
                        <a:t>In classical pneumonia: clinical features and CXR are enough to diagnose.</a:t>
                      </a:r>
                      <a:endParaRPr sz="1200">
                        <a:solidFill>
                          <a:srgbClr val="6AA84F"/>
                        </a:solidFill>
                        <a:latin typeface="Mada"/>
                        <a:ea typeface="Mada"/>
                        <a:cs typeface="Mada"/>
                        <a:sym typeface="Mada"/>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tcPr>
                </a:tc>
              </a:tr>
              <a:tr h="4686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Sputum Gram stain and</a:t>
                      </a:r>
                      <a:r>
                        <a:rPr b="1" lang="ar" sz="1200">
                          <a:solidFill>
                            <a:srgbClr val="2F497E"/>
                          </a:solidFill>
                          <a:latin typeface="Mada"/>
                          <a:ea typeface="Mada"/>
                          <a:cs typeface="Mada"/>
                          <a:sym typeface="Mada"/>
                        </a:rPr>
                        <a:t> antimicrobial sensitivity</a:t>
                      </a:r>
                      <a:endParaRPr b="1" sz="1200">
                        <a:latin typeface="Mada"/>
                        <a:ea typeface="Mada"/>
                        <a:cs typeface="Mada"/>
                        <a:sym typeface="Mada"/>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ar" sz="1200">
                          <a:solidFill>
                            <a:srgbClr val="6AA84F"/>
                          </a:solidFill>
                          <a:latin typeface="Mada"/>
                          <a:ea typeface="Mada"/>
                          <a:cs typeface="Mada"/>
                          <a:sym typeface="Mada"/>
                        </a:rPr>
                        <a:t>(not sensitive, in 100 patient with CAP only &lt;</a:t>
                      </a:r>
                      <a:r>
                        <a:rPr lang="ar" sz="1200">
                          <a:solidFill>
                            <a:srgbClr val="6AA84F"/>
                          </a:solidFill>
                          <a:latin typeface="Mada"/>
                          <a:ea typeface="Mada"/>
                          <a:cs typeface="Mada"/>
                          <a:sym typeface="Mada"/>
                        </a:rPr>
                        <a:t>7%</a:t>
                      </a:r>
                      <a:r>
                        <a:rPr lang="ar" sz="1200">
                          <a:solidFill>
                            <a:srgbClr val="6AA84F"/>
                          </a:solidFill>
                          <a:latin typeface="Mada"/>
                          <a:ea typeface="Mada"/>
                          <a:cs typeface="Mada"/>
                          <a:sym typeface="Mada"/>
                        </a:rPr>
                        <a:t> will have positive stain)</a:t>
                      </a:r>
                      <a:endParaRPr sz="1200">
                        <a:latin typeface="Mada"/>
                        <a:ea typeface="Mada"/>
                        <a:cs typeface="Mada"/>
                        <a:sym typeface="Mada"/>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tcPr>
                </a:tc>
              </a:tr>
              <a:tr h="31295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Blood cultures x 2</a:t>
                      </a:r>
                      <a:endParaRPr b="1" sz="1200">
                        <a:latin typeface="Mada"/>
                        <a:ea typeface="Mada"/>
                        <a:cs typeface="Mada"/>
                        <a:sym typeface="Mada"/>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ar" sz="1200">
                          <a:solidFill>
                            <a:srgbClr val="2F497E"/>
                          </a:solidFill>
                          <a:latin typeface="Mada"/>
                          <a:ea typeface="Mada"/>
                          <a:cs typeface="Mada"/>
                          <a:sym typeface="Mada"/>
                        </a:rPr>
                        <a:t>marker of severity</a:t>
                      </a:r>
                      <a:r>
                        <a:rPr lang="ar" sz="1200">
                          <a:solidFill>
                            <a:srgbClr val="6AA84F"/>
                          </a:solidFill>
                          <a:latin typeface="Mada"/>
                          <a:ea typeface="Mada"/>
                          <a:cs typeface="Mada"/>
                          <a:sym typeface="Mada"/>
                        </a:rPr>
                        <a:t> (negative unless the pt develop septicemia)</a:t>
                      </a:r>
                      <a:endParaRPr sz="1200">
                        <a:latin typeface="Mada"/>
                        <a:ea typeface="Mada"/>
                        <a:cs typeface="Mada"/>
                        <a:sym typeface="Mada"/>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tcPr>
                </a:tc>
              </a:tr>
              <a:tr h="624275">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Serum/ urine antigen</a:t>
                      </a:r>
                      <a:r>
                        <a:rPr b="1" lang="ar" sz="1100">
                          <a:solidFill>
                            <a:srgbClr val="6AA84F"/>
                          </a:solidFill>
                        </a:rPr>
                        <a:t>	</a:t>
                      </a:r>
                      <a:endParaRPr b="1" sz="1200">
                        <a:latin typeface="Mada"/>
                        <a:ea typeface="Mada"/>
                        <a:cs typeface="Mada"/>
                        <a:sym typeface="Mada"/>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ar" sz="1200">
                          <a:solidFill>
                            <a:srgbClr val="6AA84F"/>
                          </a:solidFill>
                          <a:latin typeface="Mada"/>
                          <a:ea typeface="Mada"/>
                          <a:cs typeface="Mada"/>
                          <a:sym typeface="Mada"/>
                        </a:rPr>
                        <a:t>(Legionella antigen) </a:t>
                      </a:r>
                      <a:r>
                        <a:rPr lang="ar" sz="1200">
                          <a:solidFill>
                            <a:srgbClr val="2F497E"/>
                          </a:solidFill>
                          <a:latin typeface="Mada"/>
                          <a:ea typeface="Mada"/>
                          <a:cs typeface="Mada"/>
                          <a:sym typeface="Mada"/>
                        </a:rPr>
                        <a:t>Urinary antigen assay for Legionella in selected  patients .This	test is very sensitive. The antigen persists in the urine for weeks (even after treatment has been started)</a:t>
                      </a:r>
                      <a:endParaRPr sz="1200">
                        <a:latin typeface="Mada"/>
                        <a:ea typeface="Mada"/>
                        <a:cs typeface="Mada"/>
                        <a:sym typeface="Mada"/>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tcPr>
                </a:tc>
              </a:tr>
              <a:tr h="624275">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organ dysfunction</a:t>
                      </a:r>
                      <a:endParaRPr b="1" sz="1200">
                        <a:solidFill>
                          <a:schemeClr val="dk1"/>
                        </a:solidFill>
                        <a:latin typeface="Mada"/>
                        <a:ea typeface="Mada"/>
                        <a:cs typeface="Mada"/>
                        <a:sym typeface="Mada"/>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ar" sz="1200">
                          <a:latin typeface="Mada"/>
                          <a:ea typeface="Mada"/>
                          <a:cs typeface="Mada"/>
                          <a:sym typeface="Mada"/>
                        </a:rPr>
                        <a:t>such as renal dysfunction, liver dysfunction, and/or thrombocytopenia .</a:t>
                      </a:r>
                      <a:endParaRPr sz="1200">
                        <a:latin typeface="Mada"/>
                        <a:ea typeface="Mada"/>
                        <a:cs typeface="Mada"/>
                        <a:sym typeface="Mada"/>
                      </a:endParaRPr>
                    </a:p>
                    <a:p>
                      <a:pPr indent="0" lvl="0" marL="0" rtl="0" algn="l">
                        <a:spcBef>
                          <a:spcPts val="0"/>
                        </a:spcBef>
                        <a:spcAft>
                          <a:spcPts val="0"/>
                        </a:spcAft>
                        <a:buNone/>
                      </a:pPr>
                      <a:r>
                        <a:rPr lang="ar" sz="1200">
                          <a:solidFill>
                            <a:srgbClr val="6AA84F"/>
                          </a:solidFill>
                          <a:latin typeface="Mada"/>
                          <a:ea typeface="Mada"/>
                          <a:cs typeface="Mada"/>
                          <a:sym typeface="Mada"/>
                        </a:rPr>
                        <a:t>important especially for evaluating patient with known hepatic or renal disease</a:t>
                      </a:r>
                      <a:r>
                        <a:rPr lang="ar" sz="1200">
                          <a:latin typeface="Mada"/>
                          <a:ea typeface="Mada"/>
                          <a:cs typeface="Mada"/>
                          <a:sym typeface="Mada"/>
                        </a:rPr>
                        <a:t> </a:t>
                      </a:r>
                      <a:endParaRPr sz="1200">
                        <a:latin typeface="Mada"/>
                        <a:ea typeface="Mada"/>
                        <a:cs typeface="Mada"/>
                        <a:sym typeface="Mada"/>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tcPr>
                </a:tc>
              </a:tr>
              <a:tr h="312950">
                <a:tc>
                  <a:txBody>
                    <a:bodyPr/>
                    <a:lstStyle/>
                    <a:p>
                      <a:pPr indent="0" lvl="0" marL="0" rtl="0" algn="ctr">
                        <a:spcBef>
                          <a:spcPts val="0"/>
                        </a:spcBef>
                        <a:spcAft>
                          <a:spcPts val="0"/>
                        </a:spcAft>
                        <a:buNone/>
                      </a:pPr>
                      <a:r>
                        <a:rPr b="1" lang="ar" sz="1200">
                          <a:solidFill>
                            <a:srgbClr val="6AA84F"/>
                          </a:solidFill>
                          <a:latin typeface="Mada"/>
                          <a:ea typeface="Mada"/>
                          <a:cs typeface="Mada"/>
                          <a:sym typeface="Mada"/>
                        </a:rPr>
                        <a:t>PCR</a:t>
                      </a:r>
                      <a:endParaRPr b="1" sz="1200">
                        <a:latin typeface="Mada"/>
                        <a:ea typeface="Mada"/>
                        <a:cs typeface="Mada"/>
                        <a:sym typeface="Mada"/>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ar" sz="1200">
                          <a:solidFill>
                            <a:srgbClr val="6AA84F"/>
                          </a:solidFill>
                          <a:latin typeface="Mada"/>
                          <a:ea typeface="Mada"/>
                          <a:cs typeface="Mada"/>
                          <a:sym typeface="Mada"/>
                        </a:rPr>
                        <a:t>For influenza </a:t>
                      </a:r>
                      <a:endParaRPr sz="1200">
                        <a:solidFill>
                          <a:srgbClr val="6AA84F"/>
                        </a:solidFill>
                        <a:latin typeface="Mada"/>
                        <a:ea typeface="Mada"/>
                        <a:cs typeface="Mada"/>
                        <a:sym typeface="Mada"/>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tcPr>
                </a:tc>
              </a:tr>
              <a:tr h="473525">
                <a:tc>
                  <a:txBody>
                    <a:bodyPr/>
                    <a:lstStyle/>
                    <a:p>
                      <a:pPr indent="0" lvl="0" marL="0" rtl="0" algn="ctr">
                        <a:spcBef>
                          <a:spcPts val="0"/>
                        </a:spcBef>
                        <a:spcAft>
                          <a:spcPts val="0"/>
                        </a:spcAft>
                        <a:buNone/>
                      </a:pPr>
                      <a:r>
                        <a:rPr b="1" lang="ar" sz="1200">
                          <a:latin typeface="Mada"/>
                          <a:ea typeface="Mada"/>
                          <a:cs typeface="Mada"/>
                          <a:sym typeface="Mada"/>
                        </a:rPr>
                        <a:t>Other tests:</a:t>
                      </a:r>
                      <a:endParaRPr b="1" sz="1200">
                        <a:latin typeface="Mada"/>
                        <a:ea typeface="Mada"/>
                        <a:cs typeface="Mada"/>
                        <a:sym typeface="Mada"/>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ar" sz="1200">
                          <a:solidFill>
                            <a:schemeClr val="dk1"/>
                          </a:solidFill>
                          <a:latin typeface="Mada"/>
                          <a:ea typeface="Mada"/>
                          <a:cs typeface="Mada"/>
                          <a:sym typeface="Mada"/>
                        </a:rPr>
                        <a:t>Leukocyte count  ,Inflammatory markers, (ESR), (CRP),procalcitonin ,CBC</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MERS-CoV, </a:t>
                      </a:r>
                      <a:r>
                        <a:rPr lang="ar" sz="1200">
                          <a:solidFill>
                            <a:srgbClr val="6AA84F"/>
                          </a:solidFill>
                          <a:latin typeface="Mada"/>
                          <a:ea typeface="Mada"/>
                          <a:cs typeface="Mada"/>
                          <a:sym typeface="Mada"/>
                        </a:rPr>
                        <a:t>very important nowadays to do swab for COVID-19</a:t>
                      </a:r>
                      <a:endParaRPr sz="1200">
                        <a:solidFill>
                          <a:srgbClr val="6AA84F"/>
                        </a:solidFill>
                        <a:latin typeface="Mada"/>
                        <a:ea typeface="Mada"/>
                        <a:cs typeface="Mada"/>
                        <a:sym typeface="Mada"/>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tcPr>
                </a:tc>
              </a:tr>
            </a:tbl>
          </a:graphicData>
        </a:graphic>
      </p:graphicFrame>
      <p:sp>
        <p:nvSpPr>
          <p:cNvPr id="256" name="Google Shape;256;p28"/>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latin typeface="Mada"/>
                <a:ea typeface="Mada"/>
                <a:cs typeface="Mada"/>
                <a:sym typeface="Mada"/>
              </a:rPr>
              <a:t>Signs</a:t>
            </a:r>
            <a:r>
              <a:rPr b="1" lang="ar" sz="2600">
                <a:latin typeface="Mada"/>
                <a:ea typeface="Mada"/>
                <a:cs typeface="Mada"/>
                <a:sym typeface="Mada"/>
              </a:rPr>
              <a:t>, symptoms and diagnosis</a:t>
            </a:r>
            <a:endParaRPr b="1" sz="2600">
              <a:latin typeface="Mada"/>
              <a:ea typeface="Mada"/>
              <a:cs typeface="Mada"/>
              <a:sym typeface="Mad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9"/>
          <p:cNvSpPr/>
          <p:nvPr/>
        </p:nvSpPr>
        <p:spPr>
          <a:xfrm>
            <a:off x="2684150" y="3777975"/>
            <a:ext cx="2225400" cy="3466500"/>
          </a:xfrm>
          <a:prstGeom prst="rect">
            <a:avLst/>
          </a:prstGeom>
          <a:noFill/>
          <a:ln cap="flat" cmpd="sng" w="19050">
            <a:solidFill>
              <a:schemeClr val="accent3"/>
            </a:solidFill>
            <a:prstDash val="dash"/>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t/>
            </a:r>
            <a:endParaRPr b="1" sz="1300">
              <a:solidFill>
                <a:schemeClr val="dk1"/>
              </a:solidFill>
              <a:highlight>
                <a:schemeClr val="accent4"/>
              </a:highlight>
              <a:latin typeface="Mada"/>
              <a:ea typeface="Mada"/>
              <a:cs typeface="Mada"/>
              <a:sym typeface="Mada"/>
            </a:endParaRPr>
          </a:p>
          <a:p>
            <a:pPr indent="0" lvl="0" marL="0" rtl="0" algn="ctr">
              <a:spcBef>
                <a:spcPts val="0"/>
              </a:spcBef>
              <a:spcAft>
                <a:spcPts val="0"/>
              </a:spcAft>
              <a:buNone/>
            </a:pPr>
            <a:r>
              <a:t/>
            </a:r>
            <a:endParaRPr b="1" sz="1300">
              <a:solidFill>
                <a:schemeClr val="dk1"/>
              </a:solidFill>
              <a:latin typeface="Mada"/>
              <a:ea typeface="Mada"/>
              <a:cs typeface="Mada"/>
              <a:sym typeface="Mada"/>
            </a:endParaRPr>
          </a:p>
        </p:txBody>
      </p:sp>
      <p:sp>
        <p:nvSpPr>
          <p:cNvPr id="262" name="Google Shape;262;p29"/>
          <p:cNvSpPr txBox="1"/>
          <p:nvPr/>
        </p:nvSpPr>
        <p:spPr>
          <a:xfrm>
            <a:off x="2667375" y="4040050"/>
            <a:ext cx="2225400" cy="30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rgbClr val="6AA84F"/>
                </a:solidFill>
                <a:latin typeface="Mada"/>
                <a:ea typeface="Mada"/>
                <a:cs typeface="Mada"/>
                <a:sym typeface="Mada"/>
              </a:rPr>
              <a:t>air fluid level : it’s the line between the puss and normal lung tissue(air) in a cavity</a:t>
            </a:r>
            <a:endParaRPr sz="1100">
              <a:solidFill>
                <a:srgbClr val="6AA84F"/>
              </a:solidFill>
              <a:latin typeface="Mada"/>
              <a:ea typeface="Mada"/>
              <a:cs typeface="Mada"/>
              <a:sym typeface="Mada"/>
            </a:endParaRPr>
          </a:p>
          <a:p>
            <a:pPr indent="0" lvl="0" marL="0" rtl="0" algn="l">
              <a:spcBef>
                <a:spcPts val="0"/>
              </a:spcBef>
              <a:spcAft>
                <a:spcPts val="0"/>
              </a:spcAft>
              <a:buNone/>
            </a:pPr>
            <a:r>
              <a:rPr lang="ar" sz="1100">
                <a:solidFill>
                  <a:srgbClr val="6AA84F"/>
                </a:solidFill>
                <a:latin typeface="Mada"/>
                <a:ea typeface="Mada"/>
                <a:cs typeface="Mada"/>
                <a:sym typeface="Mada"/>
              </a:rPr>
              <a:t>When we see a cavity </a:t>
            </a:r>
            <a:r>
              <a:rPr lang="ar" sz="1100">
                <a:solidFill>
                  <a:srgbClr val="6AA84F"/>
                </a:solidFill>
                <a:latin typeface="Mada"/>
                <a:ea typeface="Mada"/>
                <a:cs typeface="Mada"/>
                <a:sym typeface="Mada"/>
              </a:rPr>
              <a:t>it’s either anaerobes or staph</a:t>
            </a:r>
            <a:endParaRPr sz="1100">
              <a:solidFill>
                <a:srgbClr val="6AA84F"/>
              </a:solidFill>
              <a:latin typeface="Mada"/>
              <a:ea typeface="Mada"/>
              <a:cs typeface="Mada"/>
              <a:sym typeface="Mada"/>
            </a:endParaRPr>
          </a:p>
          <a:p>
            <a:pPr indent="0" lvl="0" marL="0" rtl="0" algn="l">
              <a:spcBef>
                <a:spcPts val="0"/>
              </a:spcBef>
              <a:spcAft>
                <a:spcPts val="0"/>
              </a:spcAft>
              <a:buNone/>
            </a:pPr>
            <a:r>
              <a:rPr lang="ar" sz="1100">
                <a:solidFill>
                  <a:srgbClr val="6AA84F"/>
                </a:solidFill>
                <a:latin typeface="Mada"/>
                <a:ea typeface="Mada"/>
                <a:cs typeface="Mada"/>
                <a:sym typeface="Mada"/>
              </a:rPr>
              <a:t>I</a:t>
            </a:r>
            <a:r>
              <a:rPr b="1" lang="ar" sz="1100">
                <a:solidFill>
                  <a:srgbClr val="6AA84F"/>
                </a:solidFill>
                <a:latin typeface="Mada"/>
                <a:ea typeface="Mada"/>
                <a:cs typeface="Mada"/>
                <a:sym typeface="Mada"/>
              </a:rPr>
              <a:t>n the upper zone: most likely staph</a:t>
            </a:r>
            <a:endParaRPr b="1" sz="1100">
              <a:solidFill>
                <a:srgbClr val="6AA84F"/>
              </a:solidFill>
              <a:latin typeface="Mada"/>
              <a:ea typeface="Mada"/>
              <a:cs typeface="Mada"/>
              <a:sym typeface="Mada"/>
            </a:endParaRPr>
          </a:p>
          <a:p>
            <a:pPr indent="0" lvl="0" marL="0" rtl="0" algn="l">
              <a:spcBef>
                <a:spcPts val="0"/>
              </a:spcBef>
              <a:spcAft>
                <a:spcPts val="0"/>
              </a:spcAft>
              <a:buNone/>
            </a:pPr>
            <a:r>
              <a:rPr b="1" lang="ar" sz="1100">
                <a:solidFill>
                  <a:srgbClr val="6AA84F"/>
                </a:solidFill>
                <a:latin typeface="Mada"/>
                <a:ea typeface="Mada"/>
                <a:cs typeface="Mada"/>
                <a:sym typeface="Mada"/>
              </a:rPr>
              <a:t>In the lower zone : anaerobes </a:t>
            </a:r>
            <a:endParaRPr b="1" sz="1100">
              <a:solidFill>
                <a:srgbClr val="6AA84F"/>
              </a:solidFill>
              <a:latin typeface="Mada"/>
              <a:ea typeface="Mada"/>
              <a:cs typeface="Mada"/>
              <a:sym typeface="Mada"/>
            </a:endParaRPr>
          </a:p>
          <a:p>
            <a:pPr indent="0" lvl="0" marL="0" rtl="0" algn="l">
              <a:spcBef>
                <a:spcPts val="0"/>
              </a:spcBef>
              <a:spcAft>
                <a:spcPts val="0"/>
              </a:spcAft>
              <a:buNone/>
            </a:pPr>
            <a:r>
              <a:rPr b="1" lang="ar" sz="1100">
                <a:solidFill>
                  <a:srgbClr val="6AA84F"/>
                </a:solidFill>
                <a:latin typeface="Mada"/>
                <a:ea typeface="Mada"/>
                <a:cs typeface="Mada"/>
                <a:sym typeface="Mada"/>
              </a:rPr>
              <a:t>Why ? </a:t>
            </a:r>
            <a:r>
              <a:rPr lang="ar" sz="1100">
                <a:solidFill>
                  <a:srgbClr val="6AA84F"/>
                </a:solidFill>
                <a:latin typeface="Mada"/>
                <a:ea typeface="Mada"/>
                <a:cs typeface="Mada"/>
                <a:sym typeface="Mada"/>
              </a:rPr>
              <a:t>Anything will enter to the lung will go most likely to the right because of the early bifurcation of the right bronchus and to the lower zone by gravity.</a:t>
            </a:r>
            <a:endParaRPr sz="11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rgbClr val="6AA84F"/>
                </a:solidFill>
                <a:latin typeface="Mada"/>
                <a:ea typeface="Mada"/>
                <a:cs typeface="Mada"/>
                <a:sym typeface="Mada"/>
              </a:rPr>
              <a:t>That’s why when we see a cavity in the right lower zone we will think about an organism associated with aspiration </a:t>
            </a:r>
            <a:endParaRPr sz="1100">
              <a:solidFill>
                <a:srgbClr val="6AA84F"/>
              </a:solidFill>
              <a:latin typeface="Mada"/>
              <a:ea typeface="Mada"/>
              <a:cs typeface="Mada"/>
              <a:sym typeface="Mada"/>
            </a:endParaRPr>
          </a:p>
        </p:txBody>
      </p:sp>
      <p:sp>
        <p:nvSpPr>
          <p:cNvPr id="263" name="Google Shape;263;p2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264" name="Google Shape;264;p29"/>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latin typeface="Mada"/>
                <a:ea typeface="Mada"/>
                <a:cs typeface="Mada"/>
                <a:sym typeface="Mada"/>
              </a:rPr>
              <a:t>Diagnosis</a:t>
            </a:r>
            <a:endParaRPr b="1" sz="2600">
              <a:latin typeface="Mada"/>
              <a:ea typeface="Mada"/>
              <a:cs typeface="Mada"/>
              <a:sym typeface="Mada"/>
            </a:endParaRPr>
          </a:p>
        </p:txBody>
      </p:sp>
      <p:sp>
        <p:nvSpPr>
          <p:cNvPr id="265" name="Google Shape;265;p29"/>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000">
                <a:solidFill>
                  <a:srgbClr val="6AA84F"/>
                </a:solidFill>
                <a:latin typeface="Mada"/>
                <a:ea typeface="Mada"/>
                <a:cs typeface="Mada"/>
                <a:sym typeface="Mada"/>
              </a:rPr>
              <a:t>1-About the most likely organisms in relation to radiological findings : it’s just a clinical information not a rule!</a:t>
            </a:r>
            <a:endParaRPr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999999"/>
                </a:solidFill>
                <a:latin typeface="Mada"/>
                <a:ea typeface="Mada"/>
                <a:cs typeface="Mada"/>
                <a:sym typeface="Mada"/>
              </a:rPr>
              <a:t>Causes (of cavitary mnemonic CAVITY:</a:t>
            </a:r>
            <a:endParaRPr sz="1000">
              <a:solidFill>
                <a:srgbClr val="999999"/>
              </a:solidFill>
              <a:latin typeface="Mada"/>
              <a:ea typeface="Mada"/>
              <a:cs typeface="Mada"/>
              <a:sym typeface="Mada"/>
            </a:endParaRPr>
          </a:p>
          <a:p>
            <a:pPr indent="0" lvl="0" marL="0" rtl="0" algn="l">
              <a:spcBef>
                <a:spcPts val="0"/>
              </a:spcBef>
              <a:spcAft>
                <a:spcPts val="0"/>
              </a:spcAft>
              <a:buNone/>
            </a:pPr>
            <a:r>
              <a:rPr lang="ar" sz="1000">
                <a:solidFill>
                  <a:srgbClr val="999999"/>
                </a:solidFill>
                <a:latin typeface="Mada"/>
                <a:ea typeface="Mada"/>
                <a:cs typeface="Mada"/>
                <a:sym typeface="Mada"/>
              </a:rPr>
              <a:t>C: Cancer. finding)A: Autoimmune (Rheumatoid Arthritis, wegener's) V: Vascular (AV malformation)</a:t>
            </a:r>
            <a:endParaRPr sz="1000">
              <a:solidFill>
                <a:srgbClr val="999999"/>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999999"/>
                </a:solidFill>
                <a:latin typeface="Mada"/>
                <a:ea typeface="Mada"/>
                <a:cs typeface="Mada"/>
                <a:sym typeface="Mada"/>
              </a:rPr>
              <a:t> I: Infection (Staph., TB) T: Trauma (Pneumatocele) Y: Young (Congenital infected cyst) ( from 437 team)</a:t>
            </a:r>
            <a:endParaRPr sz="1000">
              <a:solidFill>
                <a:srgbClr val="999999"/>
              </a:solidFill>
              <a:latin typeface="Mada"/>
              <a:ea typeface="Mada"/>
              <a:cs typeface="Mada"/>
              <a:sym typeface="Mada"/>
            </a:endParaRPr>
          </a:p>
        </p:txBody>
      </p:sp>
      <p:sp>
        <p:nvSpPr>
          <p:cNvPr id="266" name="Google Shape;266;p29"/>
          <p:cNvSpPr txBox="1"/>
          <p:nvPr/>
        </p:nvSpPr>
        <p:spPr>
          <a:xfrm>
            <a:off x="247500" y="901164"/>
            <a:ext cx="3863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Radiologic evaluation</a:t>
            </a:r>
            <a:r>
              <a:rPr b="1" baseline="30000" lang="ar" sz="2200">
                <a:highlight>
                  <a:schemeClr val="accent4"/>
                </a:highlight>
                <a:latin typeface="Mada"/>
                <a:ea typeface="Mada"/>
                <a:cs typeface="Mada"/>
                <a:sym typeface="Mada"/>
              </a:rPr>
              <a:t>1</a:t>
            </a:r>
            <a:endParaRPr b="1" baseline="30000" sz="2200">
              <a:highlight>
                <a:schemeClr val="accent4"/>
              </a:highlight>
              <a:latin typeface="Mada"/>
              <a:ea typeface="Mada"/>
              <a:cs typeface="Mada"/>
              <a:sym typeface="Mada"/>
            </a:endParaRPr>
          </a:p>
        </p:txBody>
      </p:sp>
      <p:pic>
        <p:nvPicPr>
          <p:cNvPr id="267" name="Google Shape;267;p29"/>
          <p:cNvPicPr preferRelativeResize="0"/>
          <p:nvPr/>
        </p:nvPicPr>
        <p:blipFill rotWithShape="1">
          <a:blip r:embed="rId3">
            <a:alphaModFix/>
          </a:blip>
          <a:srcRect b="25845" l="17585" r="28752" t="19338"/>
          <a:stretch/>
        </p:blipFill>
        <p:spPr>
          <a:xfrm>
            <a:off x="5110487" y="1423925"/>
            <a:ext cx="2225401" cy="1866075"/>
          </a:xfrm>
          <a:prstGeom prst="rect">
            <a:avLst/>
          </a:prstGeom>
          <a:noFill/>
          <a:ln cap="flat" cmpd="sng" w="28575">
            <a:solidFill>
              <a:schemeClr val="accent3"/>
            </a:solidFill>
            <a:prstDash val="solid"/>
            <a:round/>
            <a:headEnd len="sm" w="sm" type="none"/>
            <a:tailEnd len="sm" w="sm" type="none"/>
          </a:ln>
        </p:spPr>
      </p:pic>
      <p:pic>
        <p:nvPicPr>
          <p:cNvPr id="268" name="Google Shape;268;p29"/>
          <p:cNvPicPr preferRelativeResize="0"/>
          <p:nvPr/>
        </p:nvPicPr>
        <p:blipFill rotWithShape="1">
          <a:blip r:embed="rId4">
            <a:alphaModFix/>
          </a:blip>
          <a:srcRect b="14081" l="22347" r="30476" t="26149"/>
          <a:stretch/>
        </p:blipFill>
        <p:spPr>
          <a:xfrm>
            <a:off x="2667375" y="1423925"/>
            <a:ext cx="2225251" cy="1866075"/>
          </a:xfrm>
          <a:prstGeom prst="rect">
            <a:avLst/>
          </a:prstGeom>
          <a:noFill/>
          <a:ln cap="flat" cmpd="sng" w="28575">
            <a:solidFill>
              <a:schemeClr val="accent3"/>
            </a:solidFill>
            <a:prstDash val="solid"/>
            <a:round/>
            <a:headEnd len="sm" w="sm" type="none"/>
            <a:tailEnd len="sm" w="sm" type="none"/>
          </a:ln>
        </p:spPr>
      </p:pic>
      <p:sp>
        <p:nvSpPr>
          <p:cNvPr id="269" name="Google Shape;269;p29"/>
          <p:cNvSpPr txBox="1"/>
          <p:nvPr/>
        </p:nvSpPr>
        <p:spPr>
          <a:xfrm>
            <a:off x="224269" y="7530467"/>
            <a:ext cx="46740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Intensive care unit admission </a:t>
            </a:r>
            <a:endParaRPr b="1" sz="2200">
              <a:highlight>
                <a:schemeClr val="accent4"/>
              </a:highlight>
              <a:latin typeface="Mada"/>
              <a:ea typeface="Mada"/>
              <a:cs typeface="Mada"/>
              <a:sym typeface="Mada"/>
            </a:endParaRPr>
          </a:p>
        </p:txBody>
      </p:sp>
      <p:grpSp>
        <p:nvGrpSpPr>
          <p:cNvPr id="270" name="Google Shape;270;p29"/>
          <p:cNvGrpSpPr/>
          <p:nvPr/>
        </p:nvGrpSpPr>
        <p:grpSpPr>
          <a:xfrm>
            <a:off x="74137" y="8106662"/>
            <a:ext cx="7494819" cy="1333341"/>
            <a:chOff x="966903" y="5640582"/>
            <a:chExt cx="6783870" cy="1927629"/>
          </a:xfrm>
        </p:grpSpPr>
        <p:cxnSp>
          <p:nvCxnSpPr>
            <p:cNvPr id="271" name="Google Shape;271;p29"/>
            <p:cNvCxnSpPr>
              <a:stCxn id="272" idx="2"/>
            </p:cNvCxnSpPr>
            <p:nvPr/>
          </p:nvCxnSpPr>
          <p:spPr>
            <a:xfrm>
              <a:off x="1522195" y="5720682"/>
              <a:ext cx="5902200" cy="300"/>
            </a:xfrm>
            <a:prstGeom prst="straightConnector1">
              <a:avLst/>
            </a:prstGeom>
            <a:noFill/>
            <a:ln cap="flat" cmpd="sng" w="38100">
              <a:solidFill>
                <a:srgbClr val="D9D9D9"/>
              </a:solidFill>
              <a:prstDash val="solid"/>
              <a:miter lim="800000"/>
              <a:headEnd len="sm" w="sm" type="none"/>
              <a:tailEnd len="med" w="med" type="triangle"/>
            </a:ln>
          </p:spPr>
        </p:cxnSp>
        <p:grpSp>
          <p:nvGrpSpPr>
            <p:cNvPr id="273" name="Google Shape;273;p29"/>
            <p:cNvGrpSpPr/>
            <p:nvPr/>
          </p:nvGrpSpPr>
          <p:grpSpPr>
            <a:xfrm>
              <a:off x="966903" y="5640582"/>
              <a:ext cx="6783870" cy="1927629"/>
              <a:chOff x="966903" y="5640582"/>
              <a:chExt cx="6783870" cy="1927629"/>
            </a:xfrm>
          </p:grpSpPr>
          <p:sp>
            <p:nvSpPr>
              <p:cNvPr id="274" name="Google Shape;274;p29"/>
              <p:cNvSpPr/>
              <p:nvPr/>
            </p:nvSpPr>
            <p:spPr>
              <a:xfrm>
                <a:off x="4671011" y="5640582"/>
                <a:ext cx="203400" cy="160200"/>
              </a:xfrm>
              <a:prstGeom prst="ellipse">
                <a:avLst/>
              </a:prstGeom>
              <a:solidFill>
                <a:srgbClr val="9CC8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75" name="Google Shape;275;p29"/>
              <p:cNvSpPr/>
              <p:nvPr/>
            </p:nvSpPr>
            <p:spPr>
              <a:xfrm>
                <a:off x="2571800" y="5640582"/>
                <a:ext cx="203400" cy="160200"/>
              </a:xfrm>
              <a:prstGeom prst="ellipse">
                <a:avLst/>
              </a:prstGeom>
              <a:solidFill>
                <a:srgbClr val="509EE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cxnSp>
            <p:nvCxnSpPr>
              <p:cNvPr id="276" name="Google Shape;276;p29"/>
              <p:cNvCxnSpPr>
                <a:stCxn id="277" idx="0"/>
              </p:cNvCxnSpPr>
              <p:nvPr/>
            </p:nvCxnSpPr>
            <p:spPr>
              <a:xfrm rot="10800000">
                <a:off x="2673633" y="5832469"/>
                <a:ext cx="0" cy="163200"/>
              </a:xfrm>
              <a:prstGeom prst="straightConnector1">
                <a:avLst/>
              </a:prstGeom>
              <a:noFill/>
              <a:ln cap="flat" cmpd="sng" w="25400">
                <a:solidFill>
                  <a:srgbClr val="509EEA"/>
                </a:solidFill>
                <a:prstDash val="solid"/>
                <a:miter lim="800000"/>
                <a:headEnd len="sm" w="sm" type="none"/>
                <a:tailEnd len="med" w="med" type="stealth"/>
              </a:ln>
            </p:spPr>
          </p:cxnSp>
          <p:grpSp>
            <p:nvGrpSpPr>
              <p:cNvPr id="278" name="Google Shape;278;p29"/>
              <p:cNvGrpSpPr/>
              <p:nvPr/>
            </p:nvGrpSpPr>
            <p:grpSpPr>
              <a:xfrm>
                <a:off x="966903" y="5640582"/>
                <a:ext cx="6783870" cy="1927629"/>
                <a:chOff x="966903" y="5640582"/>
                <a:chExt cx="6783870" cy="1927629"/>
              </a:xfrm>
            </p:grpSpPr>
            <p:sp>
              <p:nvSpPr>
                <p:cNvPr id="279" name="Google Shape;279;p29"/>
                <p:cNvSpPr/>
                <p:nvPr/>
              </p:nvSpPr>
              <p:spPr>
                <a:xfrm>
                  <a:off x="6770222" y="5640582"/>
                  <a:ext cx="203400" cy="160200"/>
                </a:xfrm>
                <a:prstGeom prst="ellipse">
                  <a:avLst/>
                </a:prstGeom>
                <a:solidFill>
                  <a:srgbClr val="1874C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3F3F3F"/>
                    </a:solidFill>
                    <a:latin typeface="Arial"/>
                    <a:ea typeface="Arial"/>
                    <a:cs typeface="Arial"/>
                    <a:sym typeface="Arial"/>
                  </a:endParaRPr>
                </a:p>
              </p:txBody>
            </p:sp>
            <p:cxnSp>
              <p:nvCxnSpPr>
                <p:cNvPr id="280" name="Google Shape;280;p29"/>
                <p:cNvCxnSpPr/>
                <p:nvPr/>
              </p:nvCxnSpPr>
              <p:spPr>
                <a:xfrm rot="10800000">
                  <a:off x="6870446" y="5840956"/>
                  <a:ext cx="3300" cy="156000"/>
                </a:xfrm>
                <a:prstGeom prst="straightConnector1">
                  <a:avLst/>
                </a:prstGeom>
                <a:noFill/>
                <a:ln cap="flat" cmpd="sng" w="25400">
                  <a:solidFill>
                    <a:srgbClr val="1874CD"/>
                  </a:solidFill>
                  <a:prstDash val="solid"/>
                  <a:miter lim="800000"/>
                  <a:headEnd len="sm" w="sm" type="none"/>
                  <a:tailEnd len="med" w="med" type="stealth"/>
                </a:ln>
              </p:spPr>
            </p:cxnSp>
            <p:grpSp>
              <p:nvGrpSpPr>
                <p:cNvPr id="281" name="Google Shape;281;p29"/>
                <p:cNvGrpSpPr/>
                <p:nvPr/>
              </p:nvGrpSpPr>
              <p:grpSpPr>
                <a:xfrm>
                  <a:off x="966903" y="5640582"/>
                  <a:ext cx="6783870" cy="1927629"/>
                  <a:chOff x="966903" y="5640582"/>
                  <a:chExt cx="6783870" cy="1927629"/>
                </a:xfrm>
              </p:grpSpPr>
              <p:grpSp>
                <p:nvGrpSpPr>
                  <p:cNvPr id="282" name="Google Shape;282;p29"/>
                  <p:cNvGrpSpPr/>
                  <p:nvPr/>
                </p:nvGrpSpPr>
                <p:grpSpPr>
                  <a:xfrm>
                    <a:off x="3621405" y="5640582"/>
                    <a:ext cx="2004482" cy="1138182"/>
                    <a:chOff x="3621405" y="5640582"/>
                    <a:chExt cx="2004482" cy="1138182"/>
                  </a:xfrm>
                </p:grpSpPr>
                <p:sp>
                  <p:nvSpPr>
                    <p:cNvPr id="283" name="Google Shape;283;p29"/>
                    <p:cNvSpPr/>
                    <p:nvPr/>
                  </p:nvSpPr>
                  <p:spPr>
                    <a:xfrm>
                      <a:off x="3621405" y="5640582"/>
                      <a:ext cx="203400" cy="160200"/>
                    </a:xfrm>
                    <a:prstGeom prst="ellipse">
                      <a:avLst/>
                    </a:prstGeom>
                    <a:solidFill>
                      <a:srgbClr val="1874C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84" name="Google Shape;284;p29"/>
                    <p:cNvSpPr/>
                    <p:nvPr/>
                  </p:nvSpPr>
                  <p:spPr>
                    <a:xfrm>
                      <a:off x="4530893" y="5996313"/>
                      <a:ext cx="483900" cy="380100"/>
                    </a:xfrm>
                    <a:prstGeom prst="ellipse">
                      <a:avLst/>
                    </a:prstGeom>
                    <a:solidFill>
                      <a:srgbClr val="9CC8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cxnSp>
                  <p:nvCxnSpPr>
                    <p:cNvPr id="285" name="Google Shape;285;p29"/>
                    <p:cNvCxnSpPr>
                      <a:stCxn id="284" idx="0"/>
                    </p:cNvCxnSpPr>
                    <p:nvPr/>
                  </p:nvCxnSpPr>
                  <p:spPr>
                    <a:xfrm flipH="1" rot="10800000">
                      <a:off x="4772843" y="5831013"/>
                      <a:ext cx="5700" cy="165300"/>
                    </a:xfrm>
                    <a:prstGeom prst="straightConnector1">
                      <a:avLst/>
                    </a:prstGeom>
                    <a:noFill/>
                    <a:ln cap="flat" cmpd="sng" w="25400">
                      <a:solidFill>
                        <a:srgbClr val="9CC8F3"/>
                      </a:solidFill>
                      <a:prstDash val="solid"/>
                      <a:miter lim="800000"/>
                      <a:headEnd len="sm" w="sm" type="none"/>
                      <a:tailEnd len="med" w="med" type="stealth"/>
                    </a:ln>
                  </p:spPr>
                </p:cxnSp>
                <p:sp>
                  <p:nvSpPr>
                    <p:cNvPr id="286" name="Google Shape;286;p29"/>
                    <p:cNvSpPr txBox="1"/>
                    <p:nvPr/>
                  </p:nvSpPr>
                  <p:spPr>
                    <a:xfrm>
                      <a:off x="3925187" y="6370464"/>
                      <a:ext cx="1700700" cy="408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ar" sz="1200">
                          <a:latin typeface="Mada"/>
                          <a:ea typeface="Mada"/>
                          <a:cs typeface="Mada"/>
                          <a:sym typeface="Mada"/>
                        </a:rPr>
                        <a:t>Severe obstructive or structural lung disease</a:t>
                      </a:r>
                      <a:endParaRPr b="1" i="0" sz="1200" u="none" cap="none" strike="noStrike">
                        <a:latin typeface="Mada"/>
                        <a:ea typeface="Mada"/>
                        <a:cs typeface="Mada"/>
                        <a:sym typeface="Mada"/>
                      </a:endParaRPr>
                    </a:p>
                  </p:txBody>
                </p:sp>
              </p:grpSp>
              <p:grpSp>
                <p:nvGrpSpPr>
                  <p:cNvPr id="287" name="Google Shape;287;p29"/>
                  <p:cNvGrpSpPr/>
                  <p:nvPr/>
                </p:nvGrpSpPr>
                <p:grpSpPr>
                  <a:xfrm>
                    <a:off x="966903" y="5640582"/>
                    <a:ext cx="6783870" cy="1927629"/>
                    <a:chOff x="966903" y="5640582"/>
                    <a:chExt cx="6783870" cy="1927629"/>
                  </a:xfrm>
                </p:grpSpPr>
                <p:sp>
                  <p:nvSpPr>
                    <p:cNvPr id="288" name="Google Shape;288;p29"/>
                    <p:cNvSpPr/>
                    <p:nvPr/>
                  </p:nvSpPr>
                  <p:spPr>
                    <a:xfrm>
                      <a:off x="6630105" y="5996956"/>
                      <a:ext cx="483900" cy="380100"/>
                    </a:xfrm>
                    <a:prstGeom prst="ellipse">
                      <a:avLst/>
                    </a:prstGeom>
                    <a:solidFill>
                      <a:srgbClr val="1874C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3F3F3F"/>
                        </a:solidFill>
                        <a:latin typeface="Arial"/>
                        <a:ea typeface="Arial"/>
                        <a:cs typeface="Arial"/>
                        <a:sym typeface="Arial"/>
                      </a:endParaRPr>
                    </a:p>
                  </p:txBody>
                </p:sp>
                <p:sp>
                  <p:nvSpPr>
                    <p:cNvPr id="289" name="Google Shape;289;p29"/>
                    <p:cNvSpPr txBox="1"/>
                    <p:nvPr/>
                  </p:nvSpPr>
                  <p:spPr>
                    <a:xfrm>
                      <a:off x="5993073" y="6400871"/>
                      <a:ext cx="1757700" cy="408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ar" sz="1200">
                          <a:latin typeface="Mada"/>
                          <a:ea typeface="Mada"/>
                          <a:cs typeface="Mada"/>
                          <a:sym typeface="Mada"/>
                        </a:rPr>
                        <a:t>Immunocompromised host</a:t>
                      </a:r>
                      <a:endParaRPr b="1" i="0" sz="1200" u="none" cap="none" strike="noStrike">
                        <a:latin typeface="Mada"/>
                        <a:ea typeface="Mada"/>
                        <a:cs typeface="Mada"/>
                        <a:sym typeface="Mada"/>
                      </a:endParaRPr>
                    </a:p>
                  </p:txBody>
                </p:sp>
                <p:sp>
                  <p:nvSpPr>
                    <p:cNvPr id="290" name="Google Shape;290;p29"/>
                    <p:cNvSpPr/>
                    <p:nvPr/>
                  </p:nvSpPr>
                  <p:spPr>
                    <a:xfrm>
                      <a:off x="5580498" y="6833012"/>
                      <a:ext cx="483900" cy="380100"/>
                    </a:xfrm>
                    <a:prstGeom prst="ellipse">
                      <a:avLst/>
                    </a:prstGeom>
                    <a:solidFill>
                      <a:srgbClr val="509EE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nvGrpSpPr>
                    <p:cNvPr id="291" name="Google Shape;291;p29"/>
                    <p:cNvGrpSpPr/>
                    <p:nvPr/>
                  </p:nvGrpSpPr>
                  <p:grpSpPr>
                    <a:xfrm>
                      <a:off x="966903" y="5640582"/>
                      <a:ext cx="3618792" cy="1927629"/>
                      <a:chOff x="966903" y="5640582"/>
                      <a:chExt cx="3618792" cy="1927629"/>
                    </a:xfrm>
                  </p:grpSpPr>
                  <p:cxnSp>
                    <p:nvCxnSpPr>
                      <p:cNvPr id="292" name="Google Shape;292;p29"/>
                      <p:cNvCxnSpPr>
                        <a:stCxn id="293" idx="0"/>
                      </p:cNvCxnSpPr>
                      <p:nvPr/>
                    </p:nvCxnSpPr>
                    <p:spPr>
                      <a:xfrm flipH="1" rot="10800000">
                        <a:off x="3723238" y="5841343"/>
                        <a:ext cx="7200" cy="993600"/>
                      </a:xfrm>
                      <a:prstGeom prst="straightConnector1">
                        <a:avLst/>
                      </a:prstGeom>
                      <a:noFill/>
                      <a:ln cap="flat" cmpd="sng" w="25400">
                        <a:solidFill>
                          <a:srgbClr val="1874CD"/>
                        </a:solidFill>
                        <a:prstDash val="solid"/>
                        <a:miter lim="800000"/>
                        <a:headEnd len="sm" w="sm" type="none"/>
                        <a:tailEnd len="med" w="med" type="stealth"/>
                      </a:ln>
                    </p:spPr>
                  </p:cxnSp>
                  <p:sp>
                    <p:nvSpPr>
                      <p:cNvPr id="293" name="Google Shape;293;p29"/>
                      <p:cNvSpPr/>
                      <p:nvPr/>
                    </p:nvSpPr>
                    <p:spPr>
                      <a:xfrm>
                        <a:off x="3481288" y="6834943"/>
                        <a:ext cx="483900" cy="380100"/>
                      </a:xfrm>
                      <a:prstGeom prst="ellipse">
                        <a:avLst/>
                      </a:prstGeom>
                      <a:solidFill>
                        <a:srgbClr val="1874C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77" name="Google Shape;277;p29"/>
                      <p:cNvSpPr/>
                      <p:nvPr/>
                    </p:nvSpPr>
                    <p:spPr>
                      <a:xfrm>
                        <a:off x="2431683" y="5995669"/>
                        <a:ext cx="483900" cy="380100"/>
                      </a:xfrm>
                      <a:prstGeom prst="ellipse">
                        <a:avLst/>
                      </a:prstGeom>
                      <a:solidFill>
                        <a:srgbClr val="509EE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94" name="Google Shape;294;p29"/>
                      <p:cNvSpPr txBox="1"/>
                      <p:nvPr/>
                    </p:nvSpPr>
                    <p:spPr>
                      <a:xfrm>
                        <a:off x="1823268" y="6400888"/>
                        <a:ext cx="1757700" cy="720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ar" sz="1200">
                            <a:latin typeface="Mada"/>
                            <a:ea typeface="Mada"/>
                            <a:cs typeface="Mada"/>
                            <a:sym typeface="Mada"/>
                          </a:rPr>
                          <a:t>Failure of antibiotic therapy</a:t>
                        </a:r>
                        <a:r>
                          <a:rPr lang="ar" sz="1200">
                            <a:latin typeface="Mada"/>
                            <a:ea typeface="Mada"/>
                            <a:cs typeface="Mada"/>
                            <a:sym typeface="Mada"/>
                          </a:rPr>
                          <a:t> (either outpatients or hospitalized patients)</a:t>
                        </a:r>
                        <a:endParaRPr b="1" i="0" sz="1200" u="none" cap="none" strike="noStrike">
                          <a:latin typeface="Mada"/>
                          <a:ea typeface="Mada"/>
                          <a:cs typeface="Mada"/>
                          <a:sym typeface="Mada"/>
                        </a:endParaRPr>
                      </a:p>
                    </p:txBody>
                  </p:sp>
                  <p:grpSp>
                    <p:nvGrpSpPr>
                      <p:cNvPr id="295" name="Google Shape;295;p29"/>
                      <p:cNvGrpSpPr/>
                      <p:nvPr/>
                    </p:nvGrpSpPr>
                    <p:grpSpPr>
                      <a:xfrm>
                        <a:off x="966903" y="5640582"/>
                        <a:ext cx="1314000" cy="1840585"/>
                        <a:chOff x="966903" y="5640582"/>
                        <a:chExt cx="1314000" cy="1840585"/>
                      </a:xfrm>
                    </p:grpSpPr>
                    <p:sp>
                      <p:nvSpPr>
                        <p:cNvPr id="272" name="Google Shape;272;p29"/>
                        <p:cNvSpPr/>
                        <p:nvPr/>
                      </p:nvSpPr>
                      <p:spPr>
                        <a:xfrm>
                          <a:off x="1522195" y="5640582"/>
                          <a:ext cx="203400" cy="160200"/>
                        </a:xfrm>
                        <a:prstGeom prst="ellipse">
                          <a:avLst/>
                        </a:prstGeom>
                        <a:solidFill>
                          <a:srgbClr val="9CC8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96" name="Google Shape;296;p29"/>
                        <p:cNvSpPr/>
                        <p:nvPr/>
                      </p:nvSpPr>
                      <p:spPr>
                        <a:xfrm>
                          <a:off x="1382078" y="6836873"/>
                          <a:ext cx="483900" cy="380100"/>
                        </a:xfrm>
                        <a:prstGeom prst="ellipse">
                          <a:avLst/>
                        </a:prstGeom>
                        <a:solidFill>
                          <a:srgbClr val="9CC8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cxnSp>
                      <p:nvCxnSpPr>
                        <p:cNvPr id="297" name="Google Shape;297;p29"/>
                        <p:cNvCxnSpPr>
                          <a:stCxn id="296" idx="0"/>
                        </p:cNvCxnSpPr>
                        <p:nvPr/>
                      </p:nvCxnSpPr>
                      <p:spPr>
                        <a:xfrm rot="10800000">
                          <a:off x="1624028" y="5824673"/>
                          <a:ext cx="0" cy="1012200"/>
                        </a:xfrm>
                        <a:prstGeom prst="straightConnector1">
                          <a:avLst/>
                        </a:prstGeom>
                        <a:noFill/>
                        <a:ln cap="flat" cmpd="sng" w="25400">
                          <a:solidFill>
                            <a:srgbClr val="9CC8F3"/>
                          </a:solidFill>
                          <a:prstDash val="solid"/>
                          <a:miter lim="800000"/>
                          <a:headEnd len="sm" w="sm" type="none"/>
                          <a:tailEnd len="med" w="med" type="stealth"/>
                        </a:ln>
                      </p:spPr>
                    </p:cxnSp>
                    <p:sp>
                      <p:nvSpPr>
                        <p:cNvPr id="298" name="Google Shape;298;p29"/>
                        <p:cNvSpPr txBox="1"/>
                        <p:nvPr/>
                      </p:nvSpPr>
                      <p:spPr>
                        <a:xfrm>
                          <a:off x="966903" y="7270567"/>
                          <a:ext cx="1314000" cy="210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ar" sz="1200">
                              <a:latin typeface="Mada"/>
                              <a:ea typeface="Mada"/>
                              <a:cs typeface="Mada"/>
                              <a:sym typeface="Mada"/>
                            </a:rPr>
                            <a:t>Cavitary lesions</a:t>
                          </a:r>
                          <a:endParaRPr b="1" i="0" sz="1200" u="none" cap="none" strike="noStrike">
                            <a:latin typeface="Mada"/>
                            <a:ea typeface="Mada"/>
                            <a:cs typeface="Mada"/>
                            <a:sym typeface="Mada"/>
                          </a:endParaRPr>
                        </a:p>
                      </p:txBody>
                    </p:sp>
                  </p:grpSp>
                  <p:sp>
                    <p:nvSpPr>
                      <p:cNvPr id="299" name="Google Shape;299;p29"/>
                      <p:cNvSpPr txBox="1"/>
                      <p:nvPr/>
                    </p:nvSpPr>
                    <p:spPr>
                      <a:xfrm>
                        <a:off x="2950395" y="7248711"/>
                        <a:ext cx="1635300" cy="319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ar" sz="1200">
                            <a:latin typeface="Mada"/>
                            <a:ea typeface="Mada"/>
                            <a:cs typeface="Mada"/>
                            <a:sym typeface="Mada"/>
                          </a:rPr>
                          <a:t>Active alcohol abuse</a:t>
                        </a:r>
                        <a:endParaRPr b="1" i="0" sz="1200" u="none" cap="none" strike="noStrike">
                          <a:latin typeface="Mada"/>
                          <a:ea typeface="Mada"/>
                          <a:cs typeface="Mada"/>
                          <a:sym typeface="Mada"/>
                        </a:endParaRPr>
                      </a:p>
                    </p:txBody>
                  </p:sp>
                </p:grpSp>
                <p:sp>
                  <p:nvSpPr>
                    <p:cNvPr id="300" name="Google Shape;300;p29"/>
                    <p:cNvSpPr txBox="1"/>
                    <p:nvPr/>
                  </p:nvSpPr>
                  <p:spPr>
                    <a:xfrm>
                      <a:off x="5113992" y="7236941"/>
                      <a:ext cx="1415100" cy="319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ar" sz="1200">
                          <a:latin typeface="Mada"/>
                          <a:ea typeface="Mada"/>
                          <a:cs typeface="Mada"/>
                          <a:sym typeface="Mada"/>
                        </a:rPr>
                        <a:t>Pleural effusion</a:t>
                      </a:r>
                      <a:endParaRPr b="1" i="0" sz="1200" u="none" cap="none" strike="noStrike">
                        <a:latin typeface="Mada"/>
                        <a:ea typeface="Mada"/>
                        <a:cs typeface="Mada"/>
                        <a:sym typeface="Mada"/>
                      </a:endParaRPr>
                    </a:p>
                  </p:txBody>
                </p:sp>
                <p:cxnSp>
                  <p:nvCxnSpPr>
                    <p:cNvPr id="301" name="Google Shape;301;p29"/>
                    <p:cNvCxnSpPr>
                      <a:stCxn id="290" idx="0"/>
                    </p:cNvCxnSpPr>
                    <p:nvPr/>
                  </p:nvCxnSpPr>
                  <p:spPr>
                    <a:xfrm rot="10800000">
                      <a:off x="5820648" y="5840612"/>
                      <a:ext cx="1800" cy="992400"/>
                    </a:xfrm>
                    <a:prstGeom prst="straightConnector1">
                      <a:avLst/>
                    </a:prstGeom>
                    <a:noFill/>
                    <a:ln cap="flat" cmpd="sng" w="25400">
                      <a:solidFill>
                        <a:srgbClr val="509EEA"/>
                      </a:solidFill>
                      <a:prstDash val="solid"/>
                      <a:miter lim="800000"/>
                      <a:headEnd len="sm" w="sm" type="none"/>
                      <a:tailEnd len="med" w="med" type="stealth"/>
                    </a:ln>
                  </p:spPr>
                </p:cxnSp>
              </p:grpSp>
            </p:grpSp>
            <p:sp>
              <p:nvSpPr>
                <p:cNvPr id="302" name="Google Shape;302;p29"/>
                <p:cNvSpPr/>
                <p:nvPr/>
              </p:nvSpPr>
              <p:spPr>
                <a:xfrm>
                  <a:off x="5720615" y="5640582"/>
                  <a:ext cx="203400" cy="160200"/>
                </a:xfrm>
                <a:prstGeom prst="ellipse">
                  <a:avLst/>
                </a:prstGeom>
                <a:solidFill>
                  <a:srgbClr val="509EE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grpSp>
      <p:pic>
        <p:nvPicPr>
          <p:cNvPr id="303" name="Google Shape;303;p29"/>
          <p:cNvPicPr preferRelativeResize="0"/>
          <p:nvPr/>
        </p:nvPicPr>
        <p:blipFill rotWithShape="1">
          <a:blip r:embed="rId5">
            <a:alphaModFix/>
          </a:blip>
          <a:srcRect b="17068" l="21225" r="33363" t="26638"/>
          <a:stretch/>
        </p:blipFill>
        <p:spPr>
          <a:xfrm>
            <a:off x="224275" y="1423925"/>
            <a:ext cx="2225251" cy="1866075"/>
          </a:xfrm>
          <a:prstGeom prst="rect">
            <a:avLst/>
          </a:prstGeom>
          <a:noFill/>
          <a:ln cap="flat" cmpd="sng" w="28575">
            <a:solidFill>
              <a:schemeClr val="accent3"/>
            </a:solidFill>
            <a:prstDash val="solid"/>
            <a:round/>
            <a:headEnd len="sm" w="sm" type="none"/>
            <a:tailEnd len="sm" w="sm" type="none"/>
          </a:ln>
        </p:spPr>
      </p:pic>
      <p:sp>
        <p:nvSpPr>
          <p:cNvPr id="304" name="Google Shape;304;p29"/>
          <p:cNvSpPr/>
          <p:nvPr/>
        </p:nvSpPr>
        <p:spPr>
          <a:xfrm>
            <a:off x="257900" y="3778000"/>
            <a:ext cx="2225400" cy="3466500"/>
          </a:xfrm>
          <a:prstGeom prst="rect">
            <a:avLst/>
          </a:prstGeom>
          <a:noFill/>
          <a:ln cap="flat" cmpd="sng" w="19050">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solidFill>
                  <a:srgbClr val="CC0000"/>
                </a:solidFill>
                <a:latin typeface="Mada"/>
                <a:ea typeface="Mada"/>
                <a:cs typeface="Mada"/>
                <a:sym typeface="Mada"/>
              </a:rPr>
              <a:t>Classical finding in pneumonia</a:t>
            </a:r>
            <a:endParaRPr b="1" sz="1100">
              <a:solidFill>
                <a:srgbClr val="CC0000"/>
              </a:solidFill>
              <a:latin typeface="Mada"/>
              <a:ea typeface="Mada"/>
              <a:cs typeface="Mada"/>
              <a:sym typeface="Mada"/>
            </a:endParaRPr>
          </a:p>
          <a:p>
            <a:pPr indent="0" lvl="0" marL="0" rtl="0" algn="ctr">
              <a:spcBef>
                <a:spcPts val="0"/>
              </a:spcBef>
              <a:spcAft>
                <a:spcPts val="0"/>
              </a:spcAft>
              <a:buNone/>
            </a:pPr>
            <a:r>
              <a:rPr b="1" lang="ar" sz="1100">
                <a:solidFill>
                  <a:srgbClr val="CC0000"/>
                </a:solidFill>
                <a:latin typeface="Mada"/>
                <a:ea typeface="Mada"/>
                <a:cs typeface="Mada"/>
                <a:sym typeface="Mada"/>
              </a:rPr>
              <a:t> </a:t>
            </a:r>
            <a:endParaRPr b="1" sz="1100">
              <a:solidFill>
                <a:srgbClr val="CC0000"/>
              </a:solidFill>
              <a:latin typeface="Mada"/>
              <a:ea typeface="Mada"/>
              <a:cs typeface="Mada"/>
              <a:sym typeface="Mada"/>
            </a:endParaRPr>
          </a:p>
          <a:p>
            <a:pPr indent="0" lvl="0" marL="0" rtl="0" algn="l">
              <a:spcBef>
                <a:spcPts val="0"/>
              </a:spcBef>
              <a:spcAft>
                <a:spcPts val="0"/>
              </a:spcAft>
              <a:buNone/>
            </a:pPr>
            <a:r>
              <a:rPr lang="ar" sz="1100">
                <a:solidFill>
                  <a:srgbClr val="6AA84F"/>
                </a:solidFill>
                <a:latin typeface="Mada"/>
                <a:ea typeface="Mada"/>
                <a:cs typeface="Mada"/>
                <a:sym typeface="Mada"/>
              </a:rPr>
              <a:t>Opacity (semi rounded white area) cause by either:</a:t>
            </a:r>
            <a:endParaRPr sz="1100">
              <a:solidFill>
                <a:srgbClr val="6AA84F"/>
              </a:solidFill>
              <a:latin typeface="Mada"/>
              <a:ea typeface="Mada"/>
              <a:cs typeface="Mada"/>
              <a:sym typeface="Mada"/>
            </a:endParaRPr>
          </a:p>
          <a:p>
            <a:pPr indent="0" lvl="0" marL="0" rtl="0" algn="l">
              <a:spcBef>
                <a:spcPts val="0"/>
              </a:spcBef>
              <a:spcAft>
                <a:spcPts val="0"/>
              </a:spcAft>
              <a:buNone/>
            </a:pPr>
            <a:r>
              <a:rPr lang="ar" sz="1100">
                <a:solidFill>
                  <a:srgbClr val="6AA84F"/>
                </a:solidFill>
                <a:latin typeface="Mada"/>
                <a:ea typeface="Mada"/>
                <a:cs typeface="Mada"/>
                <a:sym typeface="Mada"/>
              </a:rPr>
              <a:t>A. Mass </a:t>
            </a:r>
            <a:endParaRPr sz="1100">
              <a:solidFill>
                <a:srgbClr val="6AA84F"/>
              </a:solidFill>
              <a:latin typeface="Mada"/>
              <a:ea typeface="Mada"/>
              <a:cs typeface="Mada"/>
              <a:sym typeface="Mada"/>
            </a:endParaRPr>
          </a:p>
          <a:p>
            <a:pPr indent="0" lvl="0" marL="0" rtl="0" algn="l">
              <a:spcBef>
                <a:spcPts val="0"/>
              </a:spcBef>
              <a:spcAft>
                <a:spcPts val="0"/>
              </a:spcAft>
              <a:buNone/>
            </a:pPr>
            <a:r>
              <a:rPr lang="ar" sz="1100">
                <a:solidFill>
                  <a:srgbClr val="6AA84F"/>
                </a:solidFill>
                <a:latin typeface="Mada"/>
                <a:ea typeface="Mada"/>
                <a:cs typeface="Mada"/>
                <a:sym typeface="Mada"/>
              </a:rPr>
              <a:t>B.Consolidation </a:t>
            </a:r>
            <a:endParaRPr sz="1100">
              <a:solidFill>
                <a:srgbClr val="6AA84F"/>
              </a:solidFill>
              <a:latin typeface="Mada"/>
              <a:ea typeface="Mada"/>
              <a:cs typeface="Mada"/>
              <a:sym typeface="Mada"/>
            </a:endParaRPr>
          </a:p>
          <a:p>
            <a:pPr indent="0" lvl="0" marL="0" rtl="0" algn="l">
              <a:spcBef>
                <a:spcPts val="0"/>
              </a:spcBef>
              <a:spcAft>
                <a:spcPts val="0"/>
              </a:spcAft>
              <a:buNone/>
            </a:pPr>
            <a:r>
              <a:t/>
            </a:r>
            <a:endParaRPr sz="11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6AA84F"/>
                </a:solidFill>
                <a:latin typeface="Mada"/>
                <a:ea typeface="Mada"/>
                <a:cs typeface="Mada"/>
                <a:sym typeface="Mada"/>
              </a:rPr>
              <a:t>usually caused by streptcoccus pneumoniae</a:t>
            </a:r>
            <a:endParaRPr sz="11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baseline="30000" sz="1100">
              <a:latin typeface="Mada"/>
              <a:ea typeface="Mada"/>
              <a:cs typeface="Mada"/>
              <a:sym typeface="Mada"/>
            </a:endParaRPr>
          </a:p>
        </p:txBody>
      </p:sp>
      <p:sp>
        <p:nvSpPr>
          <p:cNvPr id="305" name="Google Shape;305;p29"/>
          <p:cNvSpPr/>
          <p:nvPr/>
        </p:nvSpPr>
        <p:spPr>
          <a:xfrm>
            <a:off x="1155650" y="3313575"/>
            <a:ext cx="429900" cy="609600"/>
          </a:xfrm>
          <a:prstGeom prst="downArrow">
            <a:avLst>
              <a:gd fmla="val 50000" name="adj1"/>
              <a:gd fmla="val 50000" name="adj2"/>
            </a:avLst>
          </a:prstGeom>
          <a:solidFill>
            <a:schemeClr val="accent4"/>
          </a:solid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9"/>
          <p:cNvSpPr/>
          <p:nvPr/>
        </p:nvSpPr>
        <p:spPr>
          <a:xfrm>
            <a:off x="3581895" y="3313563"/>
            <a:ext cx="429900" cy="609600"/>
          </a:xfrm>
          <a:prstGeom prst="downArrow">
            <a:avLst>
              <a:gd fmla="val 50000" name="adj1"/>
              <a:gd fmla="val 50000" name="adj2"/>
            </a:avLst>
          </a:prstGeom>
          <a:solidFill>
            <a:schemeClr val="accent4"/>
          </a:solidFill>
          <a:ln cap="flat" cmpd="sng" w="28575">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9"/>
          <p:cNvSpPr/>
          <p:nvPr/>
        </p:nvSpPr>
        <p:spPr>
          <a:xfrm>
            <a:off x="5110375" y="3778000"/>
            <a:ext cx="2225400" cy="3466500"/>
          </a:xfrm>
          <a:prstGeom prst="rect">
            <a:avLst/>
          </a:prstGeom>
          <a:noFill/>
          <a:ln cap="flat" cmpd="sng" w="19050">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100">
              <a:solidFill>
                <a:schemeClr val="dk1"/>
              </a:solidFill>
              <a:highlight>
                <a:schemeClr val="accent4"/>
              </a:highlight>
              <a:latin typeface="Mada"/>
              <a:ea typeface="Mada"/>
              <a:cs typeface="Mada"/>
              <a:sym typeface="Mada"/>
            </a:endParaRPr>
          </a:p>
          <a:p>
            <a:pPr indent="0" lvl="0" marL="0" rtl="0" algn="ctr">
              <a:spcBef>
                <a:spcPts val="0"/>
              </a:spcBef>
              <a:spcAft>
                <a:spcPts val="0"/>
              </a:spcAft>
              <a:buNone/>
            </a:pPr>
            <a:r>
              <a:t/>
            </a:r>
            <a:endParaRPr b="1" sz="1100">
              <a:solidFill>
                <a:schemeClr val="dk1"/>
              </a:solidFill>
              <a:highlight>
                <a:schemeClr val="accent4"/>
              </a:highlight>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1100">
                <a:solidFill>
                  <a:srgbClr val="6AA84F"/>
                </a:solidFill>
                <a:latin typeface="Mada"/>
                <a:ea typeface="Mada"/>
                <a:cs typeface="Mada"/>
                <a:sym typeface="Mada"/>
              </a:rPr>
              <a:t>Usually appears in atypical organisms</a:t>
            </a:r>
            <a:endParaRPr b="1" sz="1100">
              <a:solidFill>
                <a:schemeClr val="dk1"/>
              </a:solidFill>
              <a:highlight>
                <a:schemeClr val="accent4"/>
              </a:highlight>
              <a:latin typeface="Mada"/>
              <a:ea typeface="Mada"/>
              <a:cs typeface="Mada"/>
              <a:sym typeface="Mada"/>
            </a:endParaRPr>
          </a:p>
        </p:txBody>
      </p:sp>
      <p:sp>
        <p:nvSpPr>
          <p:cNvPr id="308" name="Google Shape;308;p29"/>
          <p:cNvSpPr/>
          <p:nvPr/>
        </p:nvSpPr>
        <p:spPr>
          <a:xfrm>
            <a:off x="6008125" y="3313575"/>
            <a:ext cx="429900" cy="609600"/>
          </a:xfrm>
          <a:prstGeom prst="downArrow">
            <a:avLst>
              <a:gd fmla="val 50000" name="adj1"/>
              <a:gd fmla="val 50000" name="adj2"/>
            </a:avLst>
          </a:prstGeom>
          <a:solidFill>
            <a:schemeClr val="accent4"/>
          </a:solid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9"/>
          <p:cNvSpPr txBox="1"/>
          <p:nvPr/>
        </p:nvSpPr>
        <p:spPr>
          <a:xfrm>
            <a:off x="5110400" y="3911705"/>
            <a:ext cx="2225400" cy="45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dk1"/>
                </a:solidFill>
                <a:highlight>
                  <a:schemeClr val="accent4"/>
                </a:highlight>
                <a:latin typeface="Mada"/>
                <a:ea typeface="Mada"/>
                <a:cs typeface="Mada"/>
                <a:sym typeface="Mada"/>
              </a:rPr>
              <a:t>Interstitial Infiltrates</a:t>
            </a:r>
            <a:endParaRPr/>
          </a:p>
        </p:txBody>
      </p:sp>
      <p:sp>
        <p:nvSpPr>
          <p:cNvPr id="310" name="Google Shape;310;p29"/>
          <p:cNvSpPr txBox="1"/>
          <p:nvPr/>
        </p:nvSpPr>
        <p:spPr>
          <a:xfrm>
            <a:off x="2684146" y="3946741"/>
            <a:ext cx="2225400" cy="9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dk1"/>
                </a:solidFill>
                <a:highlight>
                  <a:schemeClr val="accent4"/>
                </a:highlight>
                <a:latin typeface="Mada"/>
                <a:ea typeface="Mada"/>
                <a:cs typeface="Mada"/>
                <a:sym typeface="Mada"/>
              </a:rPr>
              <a:t>Cavity</a:t>
            </a:r>
            <a:endParaRPr b="1" baseline="30000" sz="1200">
              <a:solidFill>
                <a:schemeClr val="dk1"/>
              </a:solidFill>
              <a:highlight>
                <a:schemeClr val="accent4"/>
              </a:highlight>
              <a:latin typeface="Mada"/>
              <a:ea typeface="Mada"/>
              <a:cs typeface="Mada"/>
              <a:sym typeface="Mada"/>
            </a:endParaRPr>
          </a:p>
          <a:p>
            <a:pPr indent="0" lvl="0" marL="0" rtl="0" algn="ctr">
              <a:spcBef>
                <a:spcPts val="0"/>
              </a:spcBef>
              <a:spcAft>
                <a:spcPts val="0"/>
              </a:spcAft>
              <a:buNone/>
            </a:pPr>
            <a:r>
              <a:t/>
            </a:r>
            <a:endParaRPr b="1" baseline="30000" sz="1200">
              <a:solidFill>
                <a:schemeClr val="dk1"/>
              </a:solidFill>
              <a:highlight>
                <a:schemeClr val="accent4"/>
              </a:highlight>
              <a:latin typeface="Mada"/>
              <a:ea typeface="Mada"/>
              <a:cs typeface="Mada"/>
              <a:sym typeface="Mada"/>
            </a:endParaRPr>
          </a:p>
          <a:p>
            <a:pPr indent="0" lvl="0" marL="0" rtl="0" algn="ctr">
              <a:spcBef>
                <a:spcPts val="0"/>
              </a:spcBef>
              <a:spcAft>
                <a:spcPts val="0"/>
              </a:spcAft>
              <a:buNone/>
            </a:pPr>
            <a:r>
              <a:t/>
            </a:r>
            <a:endParaRPr b="1" baseline="30000" sz="1200">
              <a:solidFill>
                <a:schemeClr val="dk1"/>
              </a:solidFill>
              <a:highlight>
                <a:schemeClr val="accent4"/>
              </a:highlight>
              <a:latin typeface="Mada"/>
              <a:ea typeface="Mada"/>
              <a:cs typeface="Mada"/>
              <a:sym typeface="Mada"/>
            </a:endParaRPr>
          </a:p>
          <a:p>
            <a:pPr indent="0" lvl="0" marL="0" rtl="0" algn="ctr">
              <a:spcBef>
                <a:spcPts val="0"/>
              </a:spcBef>
              <a:spcAft>
                <a:spcPts val="0"/>
              </a:spcAft>
              <a:buNone/>
            </a:pPr>
            <a:r>
              <a:t/>
            </a:r>
            <a:endParaRPr b="1" baseline="30000" sz="1200">
              <a:solidFill>
                <a:schemeClr val="dk1"/>
              </a:solidFill>
              <a:highlight>
                <a:schemeClr val="accent4"/>
              </a:highlight>
              <a:latin typeface="Mada"/>
              <a:ea typeface="Mada"/>
              <a:cs typeface="Mada"/>
              <a:sym typeface="Mada"/>
            </a:endParaRPr>
          </a:p>
        </p:txBody>
      </p:sp>
      <p:sp>
        <p:nvSpPr>
          <p:cNvPr id="311" name="Google Shape;311;p29"/>
          <p:cNvSpPr txBox="1"/>
          <p:nvPr/>
        </p:nvSpPr>
        <p:spPr>
          <a:xfrm>
            <a:off x="224275" y="3958975"/>
            <a:ext cx="22254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dk1"/>
                </a:solidFill>
                <a:highlight>
                  <a:schemeClr val="accent4"/>
                </a:highlight>
                <a:latin typeface="Mada"/>
                <a:ea typeface="Mada"/>
                <a:cs typeface="Mada"/>
                <a:sym typeface="Mada"/>
              </a:rPr>
              <a:t>Consolidation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30"/>
          <p:cNvPicPr preferRelativeResize="0"/>
          <p:nvPr/>
        </p:nvPicPr>
        <p:blipFill rotWithShape="1">
          <a:blip r:embed="rId3">
            <a:alphaModFix/>
          </a:blip>
          <a:srcRect b="1106" l="13487" r="21007" t="7435"/>
          <a:stretch/>
        </p:blipFill>
        <p:spPr>
          <a:xfrm>
            <a:off x="512500" y="2254225"/>
            <a:ext cx="6503248" cy="7238449"/>
          </a:xfrm>
          <a:prstGeom prst="rect">
            <a:avLst/>
          </a:prstGeom>
          <a:noFill/>
          <a:ln>
            <a:noFill/>
          </a:ln>
        </p:spPr>
      </p:pic>
      <p:sp>
        <p:nvSpPr>
          <p:cNvPr id="317" name="Google Shape;317;p3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318" name="Google Shape;318;p30"/>
          <p:cNvCxnSpPr/>
          <p:nvPr/>
        </p:nvCxnSpPr>
        <p:spPr>
          <a:xfrm flipH="1" rot="10800000">
            <a:off x="1350625" y="103750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319" name="Google Shape;319;p30"/>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320" name="Google Shape;320;p30"/>
          <p:cNvSpPr/>
          <p:nvPr/>
        </p:nvSpPr>
        <p:spPr>
          <a:xfrm>
            <a:off x="6478407" y="6181140"/>
            <a:ext cx="575100" cy="4122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0"/>
          <p:cNvSpPr txBox="1"/>
          <p:nvPr/>
        </p:nvSpPr>
        <p:spPr>
          <a:xfrm>
            <a:off x="197675" y="0"/>
            <a:ext cx="6908700" cy="91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Evaluation and Initial Management of Community-Acquired Pneumonia (CAP)</a:t>
            </a:r>
            <a:endParaRPr sz="2600"/>
          </a:p>
        </p:txBody>
      </p:sp>
      <p:sp>
        <p:nvSpPr>
          <p:cNvPr id="322" name="Google Shape;322;p30"/>
          <p:cNvSpPr txBox="1"/>
          <p:nvPr/>
        </p:nvSpPr>
        <p:spPr>
          <a:xfrm>
            <a:off x="5568609" y="6415991"/>
            <a:ext cx="60480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rgbClr val="CC0000"/>
                </a:solidFill>
              </a:rPr>
              <a:t>أهم من حياتك</a:t>
            </a:r>
            <a:endParaRPr b="1">
              <a:solidFill>
                <a:srgbClr val="CC0000"/>
              </a:solidFill>
            </a:endParaRPr>
          </a:p>
        </p:txBody>
      </p:sp>
      <p:sp>
        <p:nvSpPr>
          <p:cNvPr id="323" name="Google Shape;323;p30"/>
          <p:cNvSpPr txBox="1"/>
          <p:nvPr/>
        </p:nvSpPr>
        <p:spPr>
          <a:xfrm>
            <a:off x="205425" y="1482475"/>
            <a:ext cx="7149300" cy="919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After assessment of CAP (Clinical, PE, Radiological, Labs) what is the </a:t>
            </a:r>
            <a:r>
              <a:rPr b="1" lang="ar" sz="1200">
                <a:solidFill>
                  <a:srgbClr val="6AA84F"/>
                </a:solidFill>
                <a:latin typeface="Mada"/>
                <a:ea typeface="Mada"/>
                <a:cs typeface="Mada"/>
                <a:sym typeface="Mada"/>
              </a:rPr>
              <a:t>next best step</a:t>
            </a:r>
            <a:r>
              <a:rPr lang="ar" sz="1200">
                <a:solidFill>
                  <a:srgbClr val="6AA84F"/>
                </a:solidFill>
                <a:latin typeface="Mada"/>
                <a:ea typeface="Mada"/>
                <a:cs typeface="Mada"/>
                <a:sym typeface="Mada"/>
              </a:rPr>
              <a:t> in management?</a:t>
            </a:r>
            <a:endParaRPr sz="1200">
              <a:solidFill>
                <a:srgbClr val="6AA84F"/>
              </a:solidFill>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 </a:t>
            </a:r>
            <a:r>
              <a:rPr lang="ar" sz="1200">
                <a:solidFill>
                  <a:srgbClr val="CC0000"/>
                </a:solidFill>
                <a:latin typeface="Mada"/>
                <a:ea typeface="Mada"/>
                <a:cs typeface="Mada"/>
                <a:sym typeface="Mada"/>
              </a:rPr>
              <a:t>Allocate the pt based on the CURB-65 criteria</a:t>
            </a:r>
            <a:r>
              <a:rPr lang="ar" sz="1200">
                <a:latin typeface="Mada"/>
                <a:ea typeface="Mada"/>
                <a:cs typeface="Mada"/>
                <a:sym typeface="Mada"/>
              </a:rPr>
              <a:t>   </a:t>
            </a:r>
            <a:endParaRPr sz="1200">
              <a:latin typeface="Mada"/>
              <a:ea typeface="Mada"/>
              <a:cs typeface="Mada"/>
              <a:sym typeface="Mad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329" name="Google Shape;329;p31"/>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latin typeface="Mada"/>
                <a:ea typeface="Mada"/>
                <a:cs typeface="Mada"/>
                <a:sym typeface="Mada"/>
              </a:rPr>
              <a:t>Management </a:t>
            </a:r>
            <a:endParaRPr b="1" sz="2600">
              <a:latin typeface="Mada"/>
              <a:ea typeface="Mada"/>
              <a:cs typeface="Mada"/>
              <a:sym typeface="Mada"/>
            </a:endParaRPr>
          </a:p>
        </p:txBody>
      </p:sp>
      <p:grpSp>
        <p:nvGrpSpPr>
          <p:cNvPr id="330" name="Google Shape;330;p31"/>
          <p:cNvGrpSpPr/>
          <p:nvPr/>
        </p:nvGrpSpPr>
        <p:grpSpPr>
          <a:xfrm>
            <a:off x="590650" y="1027830"/>
            <a:ext cx="6614599" cy="5498904"/>
            <a:chOff x="437125" y="3862883"/>
            <a:chExt cx="6614599" cy="5253061"/>
          </a:xfrm>
        </p:grpSpPr>
        <p:pic>
          <p:nvPicPr>
            <p:cNvPr id="331" name="Google Shape;331;p31"/>
            <p:cNvPicPr preferRelativeResize="0"/>
            <p:nvPr/>
          </p:nvPicPr>
          <p:blipFill rotWithShape="1">
            <a:blip r:embed="rId3">
              <a:alphaModFix/>
            </a:blip>
            <a:srcRect b="30573" l="13947" r="23505" t="21317"/>
            <a:stretch/>
          </p:blipFill>
          <p:spPr>
            <a:xfrm>
              <a:off x="437125" y="3862883"/>
              <a:ext cx="6614599" cy="2657800"/>
            </a:xfrm>
            <a:prstGeom prst="rect">
              <a:avLst/>
            </a:prstGeom>
            <a:noFill/>
            <a:ln>
              <a:noFill/>
            </a:ln>
          </p:spPr>
        </p:pic>
        <p:pic>
          <p:nvPicPr>
            <p:cNvPr id="332" name="Google Shape;332;p31"/>
            <p:cNvPicPr preferRelativeResize="0"/>
            <p:nvPr/>
          </p:nvPicPr>
          <p:blipFill rotWithShape="1">
            <a:blip r:embed="rId4">
              <a:alphaModFix/>
            </a:blip>
            <a:srcRect b="29550" l="14234" r="23688" t="24000"/>
            <a:stretch/>
          </p:blipFill>
          <p:spPr>
            <a:xfrm>
              <a:off x="437125" y="6568770"/>
              <a:ext cx="6614599" cy="2547174"/>
            </a:xfrm>
            <a:prstGeom prst="rect">
              <a:avLst/>
            </a:prstGeom>
            <a:noFill/>
            <a:ln>
              <a:noFill/>
            </a:ln>
          </p:spPr>
        </p:pic>
        <p:sp>
          <p:nvSpPr>
            <p:cNvPr id="333" name="Google Shape;333;p31"/>
            <p:cNvSpPr txBox="1"/>
            <p:nvPr/>
          </p:nvSpPr>
          <p:spPr>
            <a:xfrm>
              <a:off x="2419350" y="4238625"/>
              <a:ext cx="666900" cy="85800"/>
            </a:xfrm>
            <a:prstGeom prst="rect">
              <a:avLst/>
            </a:prstGeom>
            <a:noFill/>
            <a:ln cap="flat" cmpd="sng" w="9525">
              <a:solidFill>
                <a:srgbClr val="CC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1"/>
            <p:cNvSpPr txBox="1"/>
            <p:nvPr/>
          </p:nvSpPr>
          <p:spPr>
            <a:xfrm>
              <a:off x="2419350" y="5910275"/>
              <a:ext cx="666900" cy="85800"/>
            </a:xfrm>
            <a:prstGeom prst="rect">
              <a:avLst/>
            </a:prstGeom>
            <a:noFill/>
            <a:ln cap="flat" cmpd="sng" w="9525">
              <a:solidFill>
                <a:srgbClr val="CC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1"/>
            <p:cNvSpPr txBox="1"/>
            <p:nvPr/>
          </p:nvSpPr>
          <p:spPr>
            <a:xfrm>
              <a:off x="2419350" y="6748450"/>
              <a:ext cx="666900" cy="281100"/>
            </a:xfrm>
            <a:prstGeom prst="rect">
              <a:avLst/>
            </a:prstGeom>
            <a:noFill/>
            <a:ln cap="flat" cmpd="sng" w="9525">
              <a:solidFill>
                <a:srgbClr val="CC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1"/>
            <p:cNvSpPr txBox="1"/>
            <p:nvPr/>
          </p:nvSpPr>
          <p:spPr>
            <a:xfrm>
              <a:off x="2419350" y="8753475"/>
              <a:ext cx="666900" cy="85800"/>
            </a:xfrm>
            <a:prstGeom prst="rect">
              <a:avLst/>
            </a:prstGeom>
            <a:noFill/>
            <a:ln cap="flat" cmpd="sng" w="9525">
              <a:solidFill>
                <a:srgbClr val="CC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sp>
        <p:nvSpPr>
          <p:cNvPr id="337" name="Google Shape;337;p31"/>
          <p:cNvSpPr/>
          <p:nvPr/>
        </p:nvSpPr>
        <p:spPr>
          <a:xfrm>
            <a:off x="236700" y="6776525"/>
            <a:ext cx="7086600" cy="2493600"/>
          </a:xfrm>
          <a:prstGeom prst="roundRect">
            <a:avLst>
              <a:gd fmla="val 16667" name="adj"/>
            </a:avLst>
          </a:prstGeom>
          <a:noFill/>
          <a:ln cap="flat" cmpd="sng" w="19050">
            <a:solidFill>
              <a:schemeClr val="accent3"/>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ar" sz="1600" u="sng">
                <a:solidFill>
                  <a:srgbClr val="6AA84F"/>
                </a:solidFill>
                <a:latin typeface="Mada Black"/>
                <a:ea typeface="Mada Black"/>
                <a:cs typeface="Mada Black"/>
                <a:sym typeface="Mada Black"/>
              </a:rPr>
              <a:t>Doctor’s </a:t>
            </a:r>
            <a:r>
              <a:rPr lang="ar" sz="1600" u="sng">
                <a:solidFill>
                  <a:srgbClr val="6AA84F"/>
                </a:solidFill>
                <a:latin typeface="Mada Black"/>
                <a:ea typeface="Mada Black"/>
                <a:cs typeface="Mada Black"/>
                <a:sym typeface="Mada Black"/>
              </a:rPr>
              <a:t>Notes</a:t>
            </a:r>
            <a:endParaRPr sz="1600" u="sng">
              <a:solidFill>
                <a:srgbClr val="6AA84F"/>
              </a:solidFill>
              <a:latin typeface="Mada Black"/>
              <a:ea typeface="Mada Black"/>
              <a:cs typeface="Mada Black"/>
              <a:sym typeface="Mada Black"/>
            </a:endParaRPr>
          </a:p>
          <a:p>
            <a:pPr indent="0" lvl="0" marL="0" rtl="0" algn="l">
              <a:lnSpc>
                <a:spcPct val="115000"/>
              </a:lnSpc>
              <a:spcBef>
                <a:spcPts val="0"/>
              </a:spcBef>
              <a:spcAft>
                <a:spcPts val="0"/>
              </a:spcAft>
              <a:buClr>
                <a:schemeClr val="dk1"/>
              </a:buClr>
              <a:buSzPts val="1100"/>
              <a:buFont typeface="Arial"/>
              <a:buNone/>
            </a:pPr>
            <a:r>
              <a:rPr b="1" lang="ar" sz="1600" u="sng">
                <a:solidFill>
                  <a:schemeClr val="dk1"/>
                </a:solidFill>
                <a:latin typeface="Mada"/>
                <a:ea typeface="Mada"/>
                <a:cs typeface="Mada"/>
                <a:sym typeface="Mada"/>
              </a:rPr>
              <a:t>How to manage a patient with CAP?</a:t>
            </a:r>
            <a:r>
              <a:rPr lang="ar" sz="1600">
                <a:solidFill>
                  <a:srgbClr val="6AA84F"/>
                </a:solidFill>
                <a:latin typeface="Mada Black"/>
                <a:ea typeface="Mada Black"/>
                <a:cs typeface="Mada Black"/>
                <a:sym typeface="Mada Black"/>
              </a:rPr>
              <a:t> </a:t>
            </a:r>
            <a:endParaRPr sz="1600" u="sng">
              <a:solidFill>
                <a:srgbClr val="6AA84F"/>
              </a:solidFill>
              <a:latin typeface="Mada Black"/>
              <a:ea typeface="Mada Black"/>
              <a:cs typeface="Mada Black"/>
              <a:sym typeface="Mada Black"/>
            </a:endParaRPr>
          </a:p>
          <a:p>
            <a:pPr indent="0" lvl="0" marL="0" rtl="0" algn="l">
              <a:lnSpc>
                <a:spcPct val="115000"/>
              </a:lnSpc>
              <a:spcBef>
                <a:spcPts val="0"/>
              </a:spcBef>
              <a:spcAft>
                <a:spcPts val="0"/>
              </a:spcAft>
              <a:buClr>
                <a:schemeClr val="dk1"/>
              </a:buClr>
              <a:buSzPts val="1100"/>
              <a:buFont typeface="Arial"/>
              <a:buNone/>
            </a:pPr>
            <a:r>
              <a:rPr b="1" lang="ar">
                <a:solidFill>
                  <a:schemeClr val="dk1"/>
                </a:solidFill>
                <a:latin typeface="Mada"/>
                <a:ea typeface="Mada"/>
                <a:cs typeface="Mada"/>
                <a:sym typeface="Mada"/>
              </a:rPr>
              <a:t>First  allocate the patient using </a:t>
            </a:r>
            <a:r>
              <a:rPr b="1" lang="ar">
                <a:solidFill>
                  <a:srgbClr val="CC0000"/>
                </a:solidFill>
                <a:latin typeface="Mada"/>
                <a:ea typeface="Mada"/>
                <a:cs typeface="Mada"/>
                <a:sym typeface="Mada"/>
              </a:rPr>
              <a:t>CURB-65 score</a:t>
            </a:r>
            <a:r>
              <a:rPr b="1" lang="ar">
                <a:solidFill>
                  <a:schemeClr val="dk1"/>
                </a:solidFill>
                <a:latin typeface="Mada"/>
                <a:ea typeface="Mada"/>
                <a:cs typeface="Mada"/>
                <a:sym typeface="Mada"/>
              </a:rPr>
              <a:t>:</a:t>
            </a:r>
            <a:endParaRPr b="1">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Score </a:t>
            </a:r>
            <a:r>
              <a:rPr b="1" lang="ar" sz="1200">
                <a:solidFill>
                  <a:schemeClr val="dk1"/>
                </a:solidFill>
                <a:latin typeface="Mada"/>
                <a:ea typeface="Mada"/>
                <a:cs typeface="Mada"/>
                <a:sym typeface="Mada"/>
              </a:rPr>
              <a:t>0 or 1</a:t>
            </a:r>
            <a:r>
              <a:rPr lang="ar" sz="1200">
                <a:solidFill>
                  <a:schemeClr val="dk1"/>
                </a:solidFill>
                <a:latin typeface="Mada"/>
                <a:ea typeface="Mada"/>
                <a:cs typeface="Mada"/>
                <a:sym typeface="Mada"/>
              </a:rPr>
              <a:t> = </a:t>
            </a:r>
            <a:r>
              <a:rPr b="1" lang="ar" sz="1200" u="sng">
                <a:solidFill>
                  <a:schemeClr val="dk1"/>
                </a:solidFill>
                <a:latin typeface="Mada"/>
                <a:ea typeface="Mada"/>
                <a:cs typeface="Mada"/>
                <a:sym typeface="Mada"/>
              </a:rPr>
              <a:t>send home </a:t>
            </a:r>
            <a:r>
              <a:rPr lang="ar" sz="1200">
                <a:solidFill>
                  <a:schemeClr val="dk1"/>
                </a:solidFill>
                <a:latin typeface="Mada"/>
                <a:ea typeface="Mada"/>
                <a:cs typeface="Mada"/>
                <a:sym typeface="Mada"/>
              </a:rPr>
              <a:t>with </a:t>
            </a:r>
            <a:r>
              <a:rPr b="1" lang="ar" sz="1200">
                <a:solidFill>
                  <a:srgbClr val="CC0000"/>
                </a:solidFill>
                <a:latin typeface="Mada"/>
                <a:ea typeface="Mada"/>
                <a:cs typeface="Mada"/>
                <a:sym typeface="Mada"/>
              </a:rPr>
              <a:t>azithromycin for 3-5 days</a:t>
            </a:r>
            <a:endParaRPr b="1" sz="1200">
              <a:solidFill>
                <a:srgbClr val="CC0000"/>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Score </a:t>
            </a:r>
            <a:r>
              <a:rPr b="1" lang="ar" sz="1200">
                <a:solidFill>
                  <a:schemeClr val="dk1"/>
                </a:solidFill>
                <a:latin typeface="Mada"/>
                <a:ea typeface="Mada"/>
                <a:cs typeface="Mada"/>
                <a:sym typeface="Mada"/>
              </a:rPr>
              <a:t>2</a:t>
            </a:r>
            <a:r>
              <a:rPr lang="ar" sz="1200">
                <a:solidFill>
                  <a:schemeClr val="dk1"/>
                </a:solidFill>
                <a:latin typeface="Mada"/>
                <a:ea typeface="Mada"/>
                <a:cs typeface="Mada"/>
                <a:sym typeface="Mada"/>
              </a:rPr>
              <a:t>= </a:t>
            </a:r>
            <a:r>
              <a:rPr b="1" lang="ar" sz="1200" u="sng">
                <a:solidFill>
                  <a:schemeClr val="dk1"/>
                </a:solidFill>
                <a:latin typeface="Mada"/>
                <a:ea typeface="Mada"/>
                <a:cs typeface="Mada"/>
                <a:sym typeface="Mada"/>
              </a:rPr>
              <a:t>admit to hospital </a:t>
            </a:r>
            <a:r>
              <a:rPr lang="ar" sz="1200">
                <a:solidFill>
                  <a:schemeClr val="dk1"/>
                </a:solidFill>
                <a:latin typeface="Mada"/>
                <a:ea typeface="Mada"/>
                <a:cs typeface="Mada"/>
                <a:sym typeface="Mada"/>
              </a:rPr>
              <a:t>and treat with</a:t>
            </a:r>
            <a:r>
              <a:rPr b="1" lang="ar" sz="1200">
                <a:solidFill>
                  <a:srgbClr val="FF0000"/>
                </a:solidFill>
                <a:latin typeface="Mada"/>
                <a:ea typeface="Mada"/>
                <a:cs typeface="Mada"/>
                <a:sym typeface="Mada"/>
              </a:rPr>
              <a:t> </a:t>
            </a:r>
            <a:r>
              <a:rPr b="1" lang="ar" sz="1200">
                <a:solidFill>
                  <a:srgbClr val="CC0000"/>
                </a:solidFill>
                <a:latin typeface="Mada"/>
                <a:ea typeface="Mada"/>
                <a:cs typeface="Mada"/>
                <a:sym typeface="Mada"/>
              </a:rPr>
              <a:t>ceftriaxone + azithromycin</a:t>
            </a:r>
            <a:endParaRPr b="1" sz="1200">
              <a:solidFill>
                <a:srgbClr val="CC0000"/>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Score </a:t>
            </a:r>
            <a:r>
              <a:rPr b="1" lang="ar" sz="1200">
                <a:solidFill>
                  <a:schemeClr val="dk1"/>
                </a:solidFill>
                <a:latin typeface="Mada"/>
                <a:ea typeface="Mada"/>
                <a:cs typeface="Mada"/>
                <a:sym typeface="Mada"/>
              </a:rPr>
              <a:t>3 </a:t>
            </a:r>
            <a:r>
              <a:rPr lang="ar" sz="1200">
                <a:solidFill>
                  <a:schemeClr val="dk1"/>
                </a:solidFill>
                <a:latin typeface="Mada"/>
                <a:ea typeface="Mada"/>
                <a:cs typeface="Mada"/>
                <a:sym typeface="Mada"/>
              </a:rPr>
              <a:t>or more: </a:t>
            </a:r>
            <a:r>
              <a:rPr b="1" lang="ar" sz="1200" u="sng">
                <a:solidFill>
                  <a:schemeClr val="dk1"/>
                </a:solidFill>
                <a:latin typeface="Mada"/>
                <a:ea typeface="Mada"/>
                <a:cs typeface="Mada"/>
                <a:sym typeface="Mada"/>
              </a:rPr>
              <a:t>ICU </a:t>
            </a:r>
            <a:r>
              <a:rPr lang="ar" sz="1200">
                <a:solidFill>
                  <a:schemeClr val="dk1"/>
                </a:solidFill>
                <a:latin typeface="Mada"/>
                <a:ea typeface="Mada"/>
                <a:cs typeface="Mada"/>
                <a:sym typeface="Mada"/>
              </a:rPr>
              <a:t>and treat with </a:t>
            </a:r>
            <a:r>
              <a:rPr b="1" lang="ar" sz="1200">
                <a:solidFill>
                  <a:srgbClr val="CC0000"/>
                </a:solidFill>
                <a:latin typeface="Mada"/>
                <a:ea typeface="Mada"/>
                <a:cs typeface="Mada"/>
                <a:sym typeface="Mada"/>
              </a:rPr>
              <a:t>Tazocin (Piperacillin/tazobactam)</a:t>
            </a:r>
            <a:r>
              <a:rPr b="1" lang="ar" sz="1200">
                <a:solidFill>
                  <a:srgbClr val="FF0000"/>
                </a:solidFill>
                <a:latin typeface="Mada"/>
                <a:ea typeface="Mada"/>
                <a:cs typeface="Mada"/>
                <a:sym typeface="Mada"/>
              </a:rPr>
              <a:t> </a:t>
            </a:r>
            <a:r>
              <a:rPr b="1" lang="ar" sz="1200">
                <a:solidFill>
                  <a:srgbClr val="999999"/>
                </a:solidFill>
                <a:latin typeface="Mada"/>
                <a:ea typeface="Mada"/>
                <a:cs typeface="Mada"/>
                <a:sym typeface="Mada"/>
              </a:rPr>
              <a:t>also called piptaz.</a:t>
            </a:r>
            <a:endParaRPr b="1" sz="1200">
              <a:solidFill>
                <a:srgbClr val="999999"/>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ar" sz="1600" u="sng">
                <a:solidFill>
                  <a:schemeClr val="dk1"/>
                </a:solidFill>
                <a:latin typeface="Mada"/>
                <a:ea typeface="Mada"/>
                <a:cs typeface="Mada"/>
                <a:sym typeface="Mada"/>
              </a:rPr>
              <a:t>Special conditions:</a:t>
            </a:r>
            <a:endParaRPr b="1" sz="1600" u="sng">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If the history is suggestive of</a:t>
            </a:r>
            <a:r>
              <a:rPr b="1" lang="ar" sz="1200" u="sng">
                <a:solidFill>
                  <a:schemeClr val="dk1"/>
                </a:solidFill>
                <a:latin typeface="Mada"/>
                <a:ea typeface="Mada"/>
                <a:cs typeface="Mada"/>
                <a:sym typeface="Mada"/>
              </a:rPr>
              <a:t> aspiration pneumonia</a:t>
            </a:r>
            <a:r>
              <a:rPr lang="ar" sz="1200">
                <a:solidFill>
                  <a:schemeClr val="dk1"/>
                </a:solidFill>
                <a:latin typeface="Mada"/>
                <a:ea typeface="Mada"/>
                <a:cs typeface="Mada"/>
                <a:sym typeface="Mada"/>
              </a:rPr>
              <a:t> : </a:t>
            </a:r>
            <a:r>
              <a:rPr b="1" lang="ar" sz="1200">
                <a:solidFill>
                  <a:srgbClr val="CC0000"/>
                </a:solidFill>
                <a:latin typeface="Mada"/>
                <a:ea typeface="Mada"/>
                <a:cs typeface="Mada"/>
                <a:sym typeface="Mada"/>
              </a:rPr>
              <a:t>clindamycin</a:t>
            </a:r>
            <a:r>
              <a:rPr b="1" lang="ar" sz="1200">
                <a:solidFill>
                  <a:srgbClr val="FF0000"/>
                </a:solidFill>
                <a:latin typeface="Mada"/>
                <a:ea typeface="Mada"/>
                <a:cs typeface="Mada"/>
                <a:sym typeface="Mada"/>
              </a:rPr>
              <a:t> </a:t>
            </a:r>
            <a:r>
              <a:rPr lang="ar" sz="1200">
                <a:solidFill>
                  <a:schemeClr val="dk1"/>
                </a:solidFill>
                <a:latin typeface="Mada"/>
                <a:ea typeface="Mada"/>
                <a:cs typeface="Mada"/>
                <a:sym typeface="Mada"/>
              </a:rPr>
              <a:t>is the drug of choice</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Risk of </a:t>
            </a:r>
            <a:r>
              <a:rPr b="1" lang="ar" sz="1200" u="sng">
                <a:solidFill>
                  <a:schemeClr val="dk1"/>
                </a:solidFill>
                <a:latin typeface="Mada"/>
                <a:ea typeface="Mada"/>
                <a:cs typeface="Mada"/>
                <a:sym typeface="Mada"/>
              </a:rPr>
              <a:t>staph</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vancomycin</a:t>
            </a:r>
            <a:r>
              <a:rPr b="1" lang="ar" sz="1200">
                <a:solidFill>
                  <a:srgbClr val="FF0000"/>
                </a:solidFill>
                <a:latin typeface="Mada"/>
                <a:ea typeface="Mada"/>
                <a:cs typeface="Mada"/>
                <a:sym typeface="Mada"/>
              </a:rPr>
              <a:t> </a:t>
            </a:r>
            <a:endParaRPr b="1" sz="1200">
              <a:solidFill>
                <a:srgbClr val="FF0000"/>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u="sng">
                <a:solidFill>
                  <a:srgbClr val="3C4043"/>
                </a:solidFill>
                <a:highlight>
                  <a:schemeClr val="lt1"/>
                </a:highlight>
                <a:latin typeface="Mada"/>
                <a:ea typeface="Mada"/>
                <a:cs typeface="Mada"/>
                <a:sym typeface="Mada"/>
              </a:rPr>
              <a:t>bronchiectasis:</a:t>
            </a:r>
            <a:r>
              <a:rPr lang="ar" sz="1200">
                <a:solidFill>
                  <a:srgbClr val="3C4043"/>
                </a:solidFill>
                <a:highlight>
                  <a:schemeClr val="lt1"/>
                </a:highlight>
                <a:latin typeface="Mada"/>
                <a:ea typeface="Mada"/>
                <a:cs typeface="Mada"/>
                <a:sym typeface="Mada"/>
              </a:rPr>
              <a:t>  gm -ve like </a:t>
            </a:r>
            <a:r>
              <a:rPr b="1" lang="ar" sz="1200" u="sng">
                <a:solidFill>
                  <a:srgbClr val="3C4043"/>
                </a:solidFill>
                <a:highlight>
                  <a:schemeClr val="lt1"/>
                </a:highlight>
                <a:latin typeface="Mada"/>
                <a:ea typeface="Mada"/>
                <a:cs typeface="Mada"/>
                <a:sym typeface="Mada"/>
              </a:rPr>
              <a:t>pseudomonas</a:t>
            </a:r>
            <a:r>
              <a:rPr lang="ar" sz="1200">
                <a:solidFill>
                  <a:srgbClr val="3C4043"/>
                </a:solidFill>
                <a:highlight>
                  <a:schemeClr val="lt1"/>
                </a:highlight>
                <a:latin typeface="Mada"/>
                <a:ea typeface="Mada"/>
                <a:cs typeface="Mada"/>
                <a:sym typeface="Mada"/>
              </a:rPr>
              <a:t>, start them on </a:t>
            </a:r>
            <a:r>
              <a:rPr b="1" lang="ar" sz="1200">
                <a:solidFill>
                  <a:srgbClr val="CC0000"/>
                </a:solidFill>
                <a:highlight>
                  <a:schemeClr val="lt1"/>
                </a:highlight>
                <a:latin typeface="Mada"/>
                <a:ea typeface="Mada"/>
                <a:cs typeface="Mada"/>
                <a:sym typeface="Mada"/>
              </a:rPr>
              <a:t>levofloxacin</a:t>
            </a:r>
            <a:r>
              <a:rPr b="1" lang="ar" sz="1200">
                <a:solidFill>
                  <a:srgbClr val="FF0000"/>
                </a:solidFill>
                <a:highlight>
                  <a:schemeClr val="lt1"/>
                </a:highlight>
                <a:latin typeface="Mada"/>
                <a:ea typeface="Mada"/>
                <a:cs typeface="Mada"/>
                <a:sym typeface="Mada"/>
              </a:rPr>
              <a:t> </a:t>
            </a:r>
            <a:r>
              <a:rPr lang="ar" sz="1200">
                <a:solidFill>
                  <a:srgbClr val="3C4043"/>
                </a:solidFill>
                <a:highlight>
                  <a:schemeClr val="lt1"/>
                </a:highlight>
                <a:latin typeface="Mada"/>
                <a:ea typeface="Mada"/>
                <a:cs typeface="Mada"/>
                <a:sym typeface="Mada"/>
              </a:rPr>
              <a:t>or </a:t>
            </a:r>
            <a:r>
              <a:rPr b="1" lang="ar" sz="1200">
                <a:solidFill>
                  <a:srgbClr val="CC0000"/>
                </a:solidFill>
                <a:highlight>
                  <a:schemeClr val="lt1"/>
                </a:highlight>
                <a:latin typeface="Mada"/>
                <a:ea typeface="Mada"/>
                <a:cs typeface="Mada"/>
                <a:sym typeface="Mada"/>
              </a:rPr>
              <a:t>ciprofloxacin</a:t>
            </a:r>
            <a:r>
              <a:rPr lang="ar" sz="1200">
                <a:solidFill>
                  <a:srgbClr val="3C4043"/>
                </a:solidFill>
                <a:highlight>
                  <a:schemeClr val="lt1"/>
                </a:highlight>
                <a:latin typeface="Mada"/>
                <a:ea typeface="Mada"/>
                <a:cs typeface="Mada"/>
                <a:sym typeface="Mada"/>
              </a:rPr>
              <a:t>.</a:t>
            </a:r>
            <a:endParaRPr/>
          </a:p>
        </p:txBody>
      </p:sp>
      <p:sp>
        <p:nvSpPr>
          <p:cNvPr id="338" name="Google Shape;338;p31"/>
          <p:cNvSpPr/>
          <p:nvPr/>
        </p:nvSpPr>
        <p:spPr>
          <a:xfrm>
            <a:off x="6538500" y="6819010"/>
            <a:ext cx="567900" cy="5622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344" name="Google Shape;344;p32"/>
          <p:cNvSpPr txBox="1"/>
          <p:nvPr/>
        </p:nvSpPr>
        <p:spPr>
          <a:xfrm>
            <a:off x="247500" y="947616"/>
            <a:ext cx="7158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7"/>
              </a:buClr>
              <a:buSzPts val="2200"/>
              <a:buFont typeface="Mada"/>
              <a:buChar char="◄"/>
            </a:pPr>
            <a:r>
              <a:rPr b="1" lang="ar" sz="2200">
                <a:solidFill>
                  <a:srgbClr val="1C4587"/>
                </a:solidFill>
                <a:highlight>
                  <a:schemeClr val="accent4"/>
                </a:highlight>
                <a:latin typeface="Mada"/>
                <a:ea typeface="Mada"/>
                <a:cs typeface="Mada"/>
                <a:sym typeface="Mada"/>
              </a:rPr>
              <a:t>General management </a:t>
            </a:r>
            <a:endParaRPr b="1" sz="2200">
              <a:solidFill>
                <a:srgbClr val="1C4587"/>
              </a:solidFill>
              <a:highlight>
                <a:schemeClr val="accent4"/>
              </a:highlight>
              <a:latin typeface="Mada"/>
              <a:ea typeface="Mada"/>
              <a:cs typeface="Mada"/>
              <a:sym typeface="Mada"/>
            </a:endParaRPr>
          </a:p>
        </p:txBody>
      </p:sp>
      <p:grpSp>
        <p:nvGrpSpPr>
          <p:cNvPr id="345" name="Google Shape;345;p32"/>
          <p:cNvGrpSpPr/>
          <p:nvPr/>
        </p:nvGrpSpPr>
        <p:grpSpPr>
          <a:xfrm>
            <a:off x="253545" y="1398218"/>
            <a:ext cx="7052908" cy="2359425"/>
            <a:chOff x="294288" y="1783629"/>
            <a:chExt cx="7052908" cy="2359425"/>
          </a:xfrm>
        </p:grpSpPr>
        <p:grpSp>
          <p:nvGrpSpPr>
            <p:cNvPr id="346" name="Google Shape;346;p32"/>
            <p:cNvGrpSpPr/>
            <p:nvPr/>
          </p:nvGrpSpPr>
          <p:grpSpPr>
            <a:xfrm>
              <a:off x="294288" y="1783629"/>
              <a:ext cx="7052908" cy="2359425"/>
              <a:chOff x="294288" y="1783629"/>
              <a:chExt cx="7052908" cy="2359425"/>
            </a:xfrm>
          </p:grpSpPr>
          <p:grpSp>
            <p:nvGrpSpPr>
              <p:cNvPr id="347" name="Google Shape;347;p32"/>
              <p:cNvGrpSpPr/>
              <p:nvPr/>
            </p:nvGrpSpPr>
            <p:grpSpPr>
              <a:xfrm>
                <a:off x="1278775" y="1783629"/>
                <a:ext cx="6068420" cy="2353637"/>
                <a:chOff x="1231975" y="2172950"/>
                <a:chExt cx="6068420" cy="2353637"/>
              </a:xfrm>
            </p:grpSpPr>
            <p:sp>
              <p:nvSpPr>
                <p:cNvPr id="348" name="Google Shape;348;p32"/>
                <p:cNvSpPr/>
                <p:nvPr/>
              </p:nvSpPr>
              <p:spPr>
                <a:xfrm>
                  <a:off x="1231975" y="2172950"/>
                  <a:ext cx="6045900" cy="471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rgbClr val="1C4587"/>
                      </a:solidFill>
                      <a:latin typeface="Mada"/>
                      <a:ea typeface="Mada"/>
                      <a:cs typeface="Mada"/>
                      <a:sym typeface="Mada"/>
                    </a:rPr>
                    <a:t>-</a:t>
                  </a:r>
                  <a:endParaRPr sz="1200">
                    <a:latin typeface="Mada"/>
                    <a:ea typeface="Mada"/>
                    <a:cs typeface="Mada"/>
                    <a:sym typeface="Mada"/>
                  </a:endParaRPr>
                </a:p>
              </p:txBody>
            </p:sp>
            <p:sp>
              <p:nvSpPr>
                <p:cNvPr id="349" name="Google Shape;349;p32"/>
                <p:cNvSpPr/>
                <p:nvPr/>
              </p:nvSpPr>
              <p:spPr>
                <a:xfrm>
                  <a:off x="1231975" y="2644800"/>
                  <a:ext cx="6045900" cy="471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rgbClr val="1C4587"/>
                      </a:solidFill>
                      <a:latin typeface="Mada"/>
                      <a:ea typeface="Mada"/>
                      <a:cs typeface="Mada"/>
                      <a:sym typeface="Mada"/>
                    </a:rPr>
                    <a:t>-</a:t>
                  </a:r>
                  <a:endParaRPr sz="1200">
                    <a:latin typeface="Mada"/>
                    <a:ea typeface="Mada"/>
                    <a:cs typeface="Mada"/>
                    <a:sym typeface="Mada"/>
                  </a:endParaRPr>
                </a:p>
              </p:txBody>
            </p:sp>
            <p:sp>
              <p:nvSpPr>
                <p:cNvPr id="350" name="Google Shape;350;p32"/>
                <p:cNvSpPr/>
                <p:nvPr/>
              </p:nvSpPr>
              <p:spPr>
                <a:xfrm>
                  <a:off x="1254495" y="3116701"/>
                  <a:ext cx="6045900" cy="9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351" name="Google Shape;351;p32"/>
                <p:cNvSpPr/>
                <p:nvPr/>
              </p:nvSpPr>
              <p:spPr>
                <a:xfrm>
                  <a:off x="1254495" y="3928387"/>
                  <a:ext cx="6045900" cy="598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rgbClr val="1C4587"/>
                      </a:solidFill>
                      <a:latin typeface="Mada"/>
                      <a:ea typeface="Mada"/>
                      <a:cs typeface="Mada"/>
                      <a:sym typeface="Mada"/>
                    </a:rPr>
                    <a:t>-</a:t>
                  </a:r>
                  <a:endParaRPr sz="1200">
                    <a:latin typeface="Mada"/>
                    <a:ea typeface="Mada"/>
                    <a:cs typeface="Mada"/>
                    <a:sym typeface="Mada"/>
                  </a:endParaRPr>
                </a:p>
              </p:txBody>
            </p:sp>
          </p:grpSp>
          <p:grpSp>
            <p:nvGrpSpPr>
              <p:cNvPr id="352" name="Google Shape;352;p32"/>
              <p:cNvGrpSpPr/>
              <p:nvPr/>
            </p:nvGrpSpPr>
            <p:grpSpPr>
              <a:xfrm>
                <a:off x="294288" y="1783629"/>
                <a:ext cx="6965066" cy="2359425"/>
                <a:chOff x="247500" y="2172950"/>
                <a:chExt cx="7077600" cy="2359425"/>
              </a:xfrm>
            </p:grpSpPr>
            <p:sp>
              <p:nvSpPr>
                <p:cNvPr id="353" name="Google Shape;353;p32"/>
                <p:cNvSpPr/>
                <p:nvPr/>
              </p:nvSpPr>
              <p:spPr>
                <a:xfrm>
                  <a:off x="247625" y="2172950"/>
                  <a:ext cx="1256400" cy="471900"/>
                </a:xfrm>
                <a:prstGeom prst="homePlate">
                  <a:avLst>
                    <a:gd fmla="val 50000" name="adj"/>
                  </a:avLst>
                </a:prstGeom>
                <a:solidFill>
                  <a:srgbClr val="1874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Oxygen</a:t>
                  </a:r>
                  <a:endParaRPr b="1" sz="1200">
                    <a:solidFill>
                      <a:srgbClr val="FFFFFF"/>
                    </a:solidFill>
                    <a:latin typeface="Mada"/>
                    <a:ea typeface="Mada"/>
                    <a:cs typeface="Mada"/>
                    <a:sym typeface="Mada"/>
                  </a:endParaRPr>
                </a:p>
              </p:txBody>
            </p:sp>
            <p:sp>
              <p:nvSpPr>
                <p:cNvPr id="354" name="Google Shape;354;p32"/>
                <p:cNvSpPr/>
                <p:nvPr/>
              </p:nvSpPr>
              <p:spPr>
                <a:xfrm>
                  <a:off x="247500" y="3116700"/>
                  <a:ext cx="1256400" cy="817500"/>
                </a:xfrm>
                <a:prstGeom prst="homePlate">
                  <a:avLst>
                    <a:gd fmla="val 29970" name="adj"/>
                  </a:avLst>
                </a:prstGeom>
                <a:solidFill>
                  <a:srgbClr val="9FC5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ar" sz="1200">
                      <a:solidFill>
                        <a:srgbClr val="FFFFFF"/>
                      </a:solidFill>
                      <a:latin typeface="Mada"/>
                      <a:ea typeface="Mada"/>
                      <a:cs typeface="Mada"/>
                      <a:sym typeface="Mada"/>
                    </a:rPr>
                    <a:t>Antibiotics</a:t>
                  </a:r>
                  <a:endParaRPr b="1" sz="1200">
                    <a:solidFill>
                      <a:srgbClr val="FFFFFF"/>
                    </a:solidFill>
                    <a:latin typeface="Mada"/>
                    <a:ea typeface="Mada"/>
                    <a:cs typeface="Mada"/>
                    <a:sym typeface="Mada"/>
                  </a:endParaRPr>
                </a:p>
              </p:txBody>
            </p:sp>
            <p:sp>
              <p:nvSpPr>
                <p:cNvPr id="355" name="Google Shape;355;p32"/>
                <p:cNvSpPr/>
                <p:nvPr/>
              </p:nvSpPr>
              <p:spPr>
                <a:xfrm>
                  <a:off x="247625" y="3928350"/>
                  <a:ext cx="1256400" cy="598200"/>
                </a:xfrm>
                <a:prstGeom prst="homePlate">
                  <a:avLst>
                    <a:gd fmla="val 38954" name="adj"/>
                  </a:avLst>
                </a:prstGeom>
                <a:solidFill>
                  <a:srgbClr val="CFE2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ar" sz="1200">
                      <a:solidFill>
                        <a:srgbClr val="FFFFFF"/>
                      </a:solidFill>
                      <a:latin typeface="Mada"/>
                      <a:ea typeface="Mada"/>
                      <a:cs typeface="Mada"/>
                      <a:sym typeface="Mada"/>
                    </a:rPr>
                    <a:t>Analgesia</a:t>
                  </a:r>
                  <a:endParaRPr b="1" sz="1200">
                    <a:solidFill>
                      <a:srgbClr val="FFFFFF"/>
                    </a:solidFill>
                    <a:latin typeface="Mada"/>
                    <a:ea typeface="Mada"/>
                    <a:cs typeface="Mada"/>
                    <a:sym typeface="Mada"/>
                  </a:endParaRPr>
                </a:p>
              </p:txBody>
            </p:sp>
            <p:sp>
              <p:nvSpPr>
                <p:cNvPr id="356" name="Google Shape;356;p32"/>
                <p:cNvSpPr txBox="1"/>
                <p:nvPr/>
              </p:nvSpPr>
              <p:spPr>
                <a:xfrm>
                  <a:off x="1456675" y="2172950"/>
                  <a:ext cx="5821200" cy="47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-Supplemental oxygen should be administered to maintain saturations between 94% and 98%</a:t>
                  </a:r>
                  <a:endParaRPr/>
                </a:p>
              </p:txBody>
            </p:sp>
            <p:sp>
              <p:nvSpPr>
                <p:cNvPr id="357" name="Google Shape;357;p32"/>
                <p:cNvSpPr txBox="1"/>
                <p:nvPr/>
              </p:nvSpPr>
              <p:spPr>
                <a:xfrm>
                  <a:off x="1456700" y="2644800"/>
                  <a:ext cx="5821200" cy="47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-These are required in hypotensive patients showing any evidence of volume depletion and hypotension.</a:t>
                  </a:r>
                  <a:endParaRPr/>
                </a:p>
              </p:txBody>
            </p:sp>
            <p:sp>
              <p:nvSpPr>
                <p:cNvPr id="358" name="Google Shape;358;p32"/>
                <p:cNvSpPr txBox="1"/>
                <p:nvPr/>
              </p:nvSpPr>
              <p:spPr>
                <a:xfrm>
                  <a:off x="1456700" y="3116700"/>
                  <a:ext cx="5748600" cy="77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-The first dose of antibiotic should be administered within 1 hour of identifying any high-risk criteria and treatment should not be delayed while investigations are awaited. </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-The antibiotic regimen should be adjusted specifically once culture and sensitivity results are available.</a:t>
                  </a:r>
                  <a:endParaRPr/>
                </a:p>
              </p:txBody>
            </p:sp>
            <p:sp>
              <p:nvSpPr>
                <p:cNvPr id="359" name="Google Shape;359;p32"/>
                <p:cNvSpPr txBox="1"/>
                <p:nvPr/>
              </p:nvSpPr>
              <p:spPr>
                <a:xfrm>
                  <a:off x="1503900" y="3970175"/>
                  <a:ext cx="58212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-Simple analgesia, such as paracetamol or an NSAID, helps treat pleuritic pain, thereby reducing the risk of further complications due to restricted breathing because of pain </a:t>
                  </a:r>
                  <a:endParaRPr/>
                </a:p>
              </p:txBody>
            </p:sp>
          </p:grpSp>
        </p:grpSp>
        <p:sp>
          <p:nvSpPr>
            <p:cNvPr id="360" name="Google Shape;360;p32"/>
            <p:cNvSpPr/>
            <p:nvPr/>
          </p:nvSpPr>
          <p:spPr>
            <a:xfrm>
              <a:off x="294300" y="2253350"/>
              <a:ext cx="1260900" cy="478200"/>
            </a:xfrm>
            <a:prstGeom prst="homePlate">
              <a:avLst>
                <a:gd fmla="val 55414" name="adj"/>
              </a:avLst>
            </a:prstGeom>
            <a:solidFill>
              <a:srgbClr val="509EE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Intravenous fluids</a:t>
              </a:r>
              <a:endParaRPr b="1" sz="1200">
                <a:solidFill>
                  <a:srgbClr val="FFFFFF"/>
                </a:solidFill>
                <a:latin typeface="Mada"/>
                <a:ea typeface="Mada"/>
                <a:cs typeface="Mada"/>
                <a:sym typeface="Mada"/>
              </a:endParaRPr>
            </a:p>
          </p:txBody>
        </p:sp>
      </p:grpSp>
      <p:grpSp>
        <p:nvGrpSpPr>
          <p:cNvPr id="361" name="Google Shape;361;p32"/>
          <p:cNvGrpSpPr/>
          <p:nvPr/>
        </p:nvGrpSpPr>
        <p:grpSpPr>
          <a:xfrm>
            <a:off x="-1953726" y="5728566"/>
            <a:ext cx="4005000" cy="1197000"/>
            <a:chOff x="-1707067" y="5068499"/>
            <a:chExt cx="4005000" cy="1197000"/>
          </a:xfrm>
        </p:grpSpPr>
        <p:sp>
          <p:nvSpPr>
            <p:cNvPr id="362" name="Google Shape;362;p32"/>
            <p:cNvSpPr/>
            <p:nvPr/>
          </p:nvSpPr>
          <p:spPr>
            <a:xfrm>
              <a:off x="-1707067" y="5068499"/>
              <a:ext cx="3448800" cy="1197000"/>
            </a:xfrm>
            <a:prstGeom prst="roundRect">
              <a:avLst>
                <a:gd fmla="val 50000" name="adj"/>
              </a:avLst>
            </a:prstGeom>
            <a:noFill/>
            <a:ln cap="flat" cmpd="sng" w="19050">
              <a:solidFill>
                <a:schemeClr val="accent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3" name="Google Shape;363;p32"/>
            <p:cNvCxnSpPr>
              <a:endCxn id="362" idx="3"/>
            </p:cNvCxnSpPr>
            <p:nvPr/>
          </p:nvCxnSpPr>
          <p:spPr>
            <a:xfrm rot="10800000">
              <a:off x="1741733" y="5666999"/>
              <a:ext cx="556200" cy="3600"/>
            </a:xfrm>
            <a:prstGeom prst="straightConnector1">
              <a:avLst/>
            </a:prstGeom>
            <a:noFill/>
            <a:ln cap="flat" cmpd="sng" w="19050">
              <a:solidFill>
                <a:schemeClr val="accent2"/>
              </a:solidFill>
              <a:prstDash val="dot"/>
              <a:round/>
              <a:headEnd len="med" w="med" type="none"/>
              <a:tailEnd len="med" w="med" type="none"/>
            </a:ln>
          </p:spPr>
        </p:cxnSp>
        <p:grpSp>
          <p:nvGrpSpPr>
            <p:cNvPr id="364" name="Google Shape;364;p32"/>
            <p:cNvGrpSpPr/>
            <p:nvPr/>
          </p:nvGrpSpPr>
          <p:grpSpPr>
            <a:xfrm>
              <a:off x="588760" y="5141000"/>
              <a:ext cx="804429" cy="997481"/>
              <a:chOff x="6196730" y="1525346"/>
              <a:chExt cx="369072" cy="317467"/>
            </a:xfrm>
          </p:grpSpPr>
          <p:sp>
            <p:nvSpPr>
              <p:cNvPr id="365" name="Google Shape;365;p32"/>
              <p:cNvSpPr/>
              <p:nvPr/>
            </p:nvSpPr>
            <p:spPr>
              <a:xfrm>
                <a:off x="6285478" y="1697140"/>
                <a:ext cx="193870" cy="145673"/>
              </a:xfrm>
              <a:custGeom>
                <a:rect b="b" l="l" r="r" t="t"/>
                <a:pathLst>
                  <a:path extrusionOk="0" h="4573" w="6086">
                    <a:moveTo>
                      <a:pt x="2972" y="1"/>
                    </a:moveTo>
                    <a:cubicBezTo>
                      <a:pt x="2790" y="1"/>
                      <a:pt x="2608" y="72"/>
                      <a:pt x="2477" y="215"/>
                    </a:cubicBezTo>
                    <a:cubicBezTo>
                      <a:pt x="1580" y="1144"/>
                      <a:pt x="674" y="1192"/>
                      <a:pt x="471" y="1192"/>
                    </a:cubicBezTo>
                    <a:cubicBezTo>
                      <a:pt x="447" y="1192"/>
                      <a:pt x="433" y="1191"/>
                      <a:pt x="430" y="1191"/>
                    </a:cubicBezTo>
                    <a:cubicBezTo>
                      <a:pt x="346" y="1191"/>
                      <a:pt x="275" y="1275"/>
                      <a:pt x="275" y="1358"/>
                    </a:cubicBezTo>
                    <a:cubicBezTo>
                      <a:pt x="275" y="1453"/>
                      <a:pt x="346" y="1525"/>
                      <a:pt x="430" y="1525"/>
                    </a:cubicBezTo>
                    <a:cubicBezTo>
                      <a:pt x="430" y="1525"/>
                      <a:pt x="608" y="1525"/>
                      <a:pt x="846" y="1501"/>
                    </a:cubicBezTo>
                    <a:lnTo>
                      <a:pt x="846" y="1501"/>
                    </a:lnTo>
                    <a:cubicBezTo>
                      <a:pt x="822" y="1691"/>
                      <a:pt x="751" y="1953"/>
                      <a:pt x="465" y="2037"/>
                    </a:cubicBezTo>
                    <a:cubicBezTo>
                      <a:pt x="268" y="2070"/>
                      <a:pt x="303" y="2365"/>
                      <a:pt x="486" y="2365"/>
                    </a:cubicBezTo>
                    <a:cubicBezTo>
                      <a:pt x="502" y="2365"/>
                      <a:pt x="519" y="2363"/>
                      <a:pt x="537" y="2358"/>
                    </a:cubicBezTo>
                    <a:cubicBezTo>
                      <a:pt x="1025" y="2239"/>
                      <a:pt x="1180" y="1751"/>
                      <a:pt x="1203" y="1418"/>
                    </a:cubicBezTo>
                    <a:cubicBezTo>
                      <a:pt x="1346" y="1382"/>
                      <a:pt x="1489" y="1334"/>
                      <a:pt x="1620" y="1275"/>
                    </a:cubicBezTo>
                    <a:cubicBezTo>
                      <a:pt x="1620" y="1275"/>
                      <a:pt x="1906" y="1120"/>
                      <a:pt x="1954" y="1096"/>
                    </a:cubicBezTo>
                    <a:cubicBezTo>
                      <a:pt x="2044" y="2566"/>
                      <a:pt x="2059" y="2743"/>
                      <a:pt x="2061" y="2760"/>
                    </a:cubicBezTo>
                    <a:lnTo>
                      <a:pt x="2061" y="2760"/>
                    </a:lnTo>
                    <a:cubicBezTo>
                      <a:pt x="2061" y="2760"/>
                      <a:pt x="2061" y="2761"/>
                      <a:pt x="2061" y="2763"/>
                    </a:cubicBezTo>
                    <a:cubicBezTo>
                      <a:pt x="2120" y="3549"/>
                      <a:pt x="1501" y="4239"/>
                      <a:pt x="703" y="4239"/>
                    </a:cubicBezTo>
                    <a:lnTo>
                      <a:pt x="168" y="4239"/>
                    </a:lnTo>
                    <a:cubicBezTo>
                      <a:pt x="72" y="4239"/>
                      <a:pt x="1" y="4311"/>
                      <a:pt x="1" y="4394"/>
                    </a:cubicBezTo>
                    <a:cubicBezTo>
                      <a:pt x="1" y="4489"/>
                      <a:pt x="72" y="4561"/>
                      <a:pt x="168" y="4561"/>
                    </a:cubicBezTo>
                    <a:lnTo>
                      <a:pt x="703" y="4561"/>
                    </a:lnTo>
                    <a:cubicBezTo>
                      <a:pt x="1680" y="4561"/>
                      <a:pt x="2477" y="3715"/>
                      <a:pt x="2394" y="2727"/>
                    </a:cubicBezTo>
                    <a:lnTo>
                      <a:pt x="2275" y="858"/>
                    </a:lnTo>
                    <a:cubicBezTo>
                      <a:pt x="2442" y="739"/>
                      <a:pt x="2597" y="608"/>
                      <a:pt x="2739" y="441"/>
                    </a:cubicBezTo>
                    <a:cubicBezTo>
                      <a:pt x="2799" y="370"/>
                      <a:pt x="2906" y="334"/>
                      <a:pt x="2989" y="334"/>
                    </a:cubicBezTo>
                    <a:cubicBezTo>
                      <a:pt x="3228" y="334"/>
                      <a:pt x="3216" y="489"/>
                      <a:pt x="3740" y="882"/>
                    </a:cubicBezTo>
                    <a:lnTo>
                      <a:pt x="3620" y="2751"/>
                    </a:lnTo>
                    <a:cubicBezTo>
                      <a:pt x="3573" y="3215"/>
                      <a:pt x="3740" y="3680"/>
                      <a:pt x="4061" y="4025"/>
                    </a:cubicBezTo>
                    <a:cubicBezTo>
                      <a:pt x="4382" y="4370"/>
                      <a:pt x="4835" y="4573"/>
                      <a:pt x="5311" y="4573"/>
                    </a:cubicBezTo>
                    <a:lnTo>
                      <a:pt x="5930" y="4573"/>
                    </a:lnTo>
                    <a:cubicBezTo>
                      <a:pt x="6014" y="4573"/>
                      <a:pt x="6085" y="4501"/>
                      <a:pt x="6085" y="4406"/>
                    </a:cubicBezTo>
                    <a:cubicBezTo>
                      <a:pt x="6049" y="4311"/>
                      <a:pt x="5966" y="4239"/>
                      <a:pt x="5883" y="4239"/>
                    </a:cubicBezTo>
                    <a:lnTo>
                      <a:pt x="5275" y="4239"/>
                    </a:lnTo>
                    <a:cubicBezTo>
                      <a:pt x="4883" y="4239"/>
                      <a:pt x="4525" y="4085"/>
                      <a:pt x="4275" y="3799"/>
                    </a:cubicBezTo>
                    <a:cubicBezTo>
                      <a:pt x="4025" y="3537"/>
                      <a:pt x="3906" y="3192"/>
                      <a:pt x="3918" y="2763"/>
                    </a:cubicBezTo>
                    <a:lnTo>
                      <a:pt x="4025" y="1108"/>
                    </a:lnTo>
                    <a:lnTo>
                      <a:pt x="4204" y="1203"/>
                    </a:lnTo>
                    <a:cubicBezTo>
                      <a:pt x="4335" y="1275"/>
                      <a:pt x="4478" y="1346"/>
                      <a:pt x="4716" y="1406"/>
                    </a:cubicBezTo>
                    <a:cubicBezTo>
                      <a:pt x="4740" y="1727"/>
                      <a:pt x="4883" y="2239"/>
                      <a:pt x="5394" y="2346"/>
                    </a:cubicBezTo>
                    <a:cubicBezTo>
                      <a:pt x="5409" y="2349"/>
                      <a:pt x="5422" y="2351"/>
                      <a:pt x="5435" y="2351"/>
                    </a:cubicBezTo>
                    <a:cubicBezTo>
                      <a:pt x="5616" y="2351"/>
                      <a:pt x="5655" y="2057"/>
                      <a:pt x="5466" y="2013"/>
                    </a:cubicBezTo>
                    <a:cubicBezTo>
                      <a:pt x="5180" y="1953"/>
                      <a:pt x="5097" y="1679"/>
                      <a:pt x="5073" y="1477"/>
                    </a:cubicBezTo>
                    <a:lnTo>
                      <a:pt x="5073" y="1477"/>
                    </a:lnTo>
                    <a:cubicBezTo>
                      <a:pt x="5311" y="1525"/>
                      <a:pt x="5514" y="1525"/>
                      <a:pt x="5514" y="1525"/>
                    </a:cubicBezTo>
                    <a:cubicBezTo>
                      <a:pt x="5597" y="1525"/>
                      <a:pt x="5668" y="1453"/>
                      <a:pt x="5668" y="1358"/>
                    </a:cubicBezTo>
                    <a:cubicBezTo>
                      <a:pt x="5668" y="1275"/>
                      <a:pt x="5597" y="1191"/>
                      <a:pt x="5514" y="1191"/>
                    </a:cubicBezTo>
                    <a:cubicBezTo>
                      <a:pt x="4752" y="1179"/>
                      <a:pt x="4025" y="798"/>
                      <a:pt x="3466" y="215"/>
                    </a:cubicBezTo>
                    <a:cubicBezTo>
                      <a:pt x="3335" y="72"/>
                      <a:pt x="3153" y="1"/>
                      <a:pt x="297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2"/>
              <p:cNvSpPr/>
              <p:nvPr/>
            </p:nvSpPr>
            <p:spPr>
              <a:xfrm>
                <a:off x="6391301" y="1525346"/>
                <a:ext cx="174502" cy="317467"/>
              </a:xfrm>
              <a:custGeom>
                <a:rect b="b" l="l" r="r" t="t"/>
                <a:pathLst>
                  <a:path extrusionOk="0" h="9966" w="5478">
                    <a:moveTo>
                      <a:pt x="156" y="0"/>
                    </a:moveTo>
                    <a:cubicBezTo>
                      <a:pt x="72" y="0"/>
                      <a:pt x="1" y="72"/>
                      <a:pt x="1" y="167"/>
                    </a:cubicBezTo>
                    <a:lnTo>
                      <a:pt x="1" y="3941"/>
                    </a:lnTo>
                    <a:cubicBezTo>
                      <a:pt x="1" y="4120"/>
                      <a:pt x="37" y="4310"/>
                      <a:pt x="144" y="4465"/>
                    </a:cubicBezTo>
                    <a:cubicBezTo>
                      <a:pt x="263" y="4656"/>
                      <a:pt x="441" y="4894"/>
                      <a:pt x="560" y="5025"/>
                    </a:cubicBezTo>
                    <a:cubicBezTo>
                      <a:pt x="822" y="5322"/>
                      <a:pt x="1072" y="5501"/>
                      <a:pt x="1322" y="5656"/>
                    </a:cubicBezTo>
                    <a:cubicBezTo>
                      <a:pt x="1334" y="5656"/>
                      <a:pt x="1334" y="5668"/>
                      <a:pt x="1346" y="5668"/>
                    </a:cubicBezTo>
                    <a:cubicBezTo>
                      <a:pt x="1346" y="5668"/>
                      <a:pt x="1394" y="5679"/>
                      <a:pt x="1418" y="5703"/>
                    </a:cubicBezTo>
                    <a:cubicBezTo>
                      <a:pt x="1644" y="5822"/>
                      <a:pt x="1965" y="5906"/>
                      <a:pt x="2227" y="5906"/>
                    </a:cubicBezTo>
                    <a:cubicBezTo>
                      <a:pt x="2263" y="5906"/>
                      <a:pt x="2275" y="5894"/>
                      <a:pt x="2287" y="5882"/>
                    </a:cubicBezTo>
                    <a:cubicBezTo>
                      <a:pt x="2311" y="5882"/>
                      <a:pt x="2334" y="5882"/>
                      <a:pt x="2346" y="5858"/>
                    </a:cubicBezTo>
                    <a:cubicBezTo>
                      <a:pt x="2453" y="5763"/>
                      <a:pt x="2382" y="5584"/>
                      <a:pt x="2227" y="5584"/>
                    </a:cubicBezTo>
                    <a:cubicBezTo>
                      <a:pt x="2156" y="5584"/>
                      <a:pt x="2072" y="5560"/>
                      <a:pt x="1989" y="5548"/>
                    </a:cubicBezTo>
                    <a:cubicBezTo>
                      <a:pt x="2144" y="5441"/>
                      <a:pt x="2311" y="5263"/>
                      <a:pt x="2382" y="4989"/>
                    </a:cubicBezTo>
                    <a:cubicBezTo>
                      <a:pt x="2406" y="4894"/>
                      <a:pt x="2346" y="4810"/>
                      <a:pt x="2263" y="4775"/>
                    </a:cubicBezTo>
                    <a:cubicBezTo>
                      <a:pt x="2249" y="4771"/>
                      <a:pt x="2234" y="4769"/>
                      <a:pt x="2221" y="4769"/>
                    </a:cubicBezTo>
                    <a:cubicBezTo>
                      <a:pt x="2144" y="4769"/>
                      <a:pt x="2079" y="4823"/>
                      <a:pt x="2049" y="4894"/>
                    </a:cubicBezTo>
                    <a:cubicBezTo>
                      <a:pt x="1953" y="5310"/>
                      <a:pt x="1608" y="5370"/>
                      <a:pt x="1513" y="5382"/>
                    </a:cubicBezTo>
                    <a:cubicBezTo>
                      <a:pt x="1275" y="5251"/>
                      <a:pt x="1060" y="5072"/>
                      <a:pt x="882" y="4882"/>
                    </a:cubicBezTo>
                    <a:lnTo>
                      <a:pt x="941" y="4072"/>
                    </a:lnTo>
                    <a:cubicBezTo>
                      <a:pt x="977" y="3584"/>
                      <a:pt x="1846" y="3167"/>
                      <a:pt x="2382" y="3167"/>
                    </a:cubicBezTo>
                    <a:cubicBezTo>
                      <a:pt x="2573" y="3167"/>
                      <a:pt x="2763" y="3227"/>
                      <a:pt x="2930" y="3334"/>
                    </a:cubicBezTo>
                    <a:cubicBezTo>
                      <a:pt x="4430" y="4334"/>
                      <a:pt x="4763" y="6739"/>
                      <a:pt x="5109" y="9299"/>
                    </a:cubicBezTo>
                    <a:lnTo>
                      <a:pt x="5109" y="9347"/>
                    </a:lnTo>
                    <a:cubicBezTo>
                      <a:pt x="5120" y="9418"/>
                      <a:pt x="5085" y="9489"/>
                      <a:pt x="5049" y="9549"/>
                    </a:cubicBezTo>
                    <a:cubicBezTo>
                      <a:pt x="5001" y="9608"/>
                      <a:pt x="4930" y="9644"/>
                      <a:pt x="4847" y="9644"/>
                    </a:cubicBezTo>
                    <a:lnTo>
                      <a:pt x="3346" y="9644"/>
                    </a:lnTo>
                    <a:cubicBezTo>
                      <a:pt x="3263" y="9644"/>
                      <a:pt x="3180" y="9716"/>
                      <a:pt x="3180" y="9811"/>
                    </a:cubicBezTo>
                    <a:cubicBezTo>
                      <a:pt x="3180" y="9894"/>
                      <a:pt x="3263" y="9966"/>
                      <a:pt x="3346" y="9966"/>
                    </a:cubicBezTo>
                    <a:lnTo>
                      <a:pt x="4847" y="9966"/>
                    </a:lnTo>
                    <a:cubicBezTo>
                      <a:pt x="5025" y="9966"/>
                      <a:pt x="5192" y="9894"/>
                      <a:pt x="5311" y="9763"/>
                    </a:cubicBezTo>
                    <a:cubicBezTo>
                      <a:pt x="5430" y="9632"/>
                      <a:pt x="5478" y="9454"/>
                      <a:pt x="5466" y="9287"/>
                    </a:cubicBezTo>
                    <a:lnTo>
                      <a:pt x="5382" y="9239"/>
                    </a:lnTo>
                    <a:cubicBezTo>
                      <a:pt x="5025" y="6608"/>
                      <a:pt x="4704" y="4120"/>
                      <a:pt x="3061" y="3036"/>
                    </a:cubicBezTo>
                    <a:cubicBezTo>
                      <a:pt x="2846" y="2881"/>
                      <a:pt x="2584" y="2810"/>
                      <a:pt x="2334" y="2810"/>
                    </a:cubicBezTo>
                    <a:cubicBezTo>
                      <a:pt x="1668" y="2810"/>
                      <a:pt x="620" y="3322"/>
                      <a:pt x="560" y="4036"/>
                    </a:cubicBezTo>
                    <a:lnTo>
                      <a:pt x="537" y="4477"/>
                    </a:lnTo>
                    <a:cubicBezTo>
                      <a:pt x="418" y="4298"/>
                      <a:pt x="322" y="4167"/>
                      <a:pt x="322" y="3953"/>
                    </a:cubicBezTo>
                    <a:lnTo>
                      <a:pt x="322" y="167"/>
                    </a:lnTo>
                    <a:cubicBezTo>
                      <a:pt x="322" y="72"/>
                      <a:pt x="251" y="0"/>
                      <a:pt x="1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2"/>
              <p:cNvSpPr/>
              <p:nvPr/>
            </p:nvSpPr>
            <p:spPr>
              <a:xfrm>
                <a:off x="6196730" y="1525346"/>
                <a:ext cx="172622" cy="317467"/>
              </a:xfrm>
              <a:custGeom>
                <a:rect b="b" l="l" r="r" t="t"/>
                <a:pathLst>
                  <a:path extrusionOk="0" h="9966" w="5419">
                    <a:moveTo>
                      <a:pt x="5252" y="0"/>
                    </a:moveTo>
                    <a:cubicBezTo>
                      <a:pt x="5168" y="0"/>
                      <a:pt x="5097" y="72"/>
                      <a:pt x="5097" y="155"/>
                    </a:cubicBezTo>
                    <a:lnTo>
                      <a:pt x="5097" y="3953"/>
                    </a:lnTo>
                    <a:cubicBezTo>
                      <a:pt x="5097" y="4227"/>
                      <a:pt x="4942" y="4370"/>
                      <a:pt x="4906" y="4429"/>
                    </a:cubicBezTo>
                    <a:lnTo>
                      <a:pt x="4871" y="4024"/>
                    </a:lnTo>
                    <a:cubicBezTo>
                      <a:pt x="4811" y="3310"/>
                      <a:pt x="3763" y="2810"/>
                      <a:pt x="3097" y="2810"/>
                    </a:cubicBezTo>
                    <a:cubicBezTo>
                      <a:pt x="2835" y="2810"/>
                      <a:pt x="2573" y="2881"/>
                      <a:pt x="2370" y="3036"/>
                    </a:cubicBezTo>
                    <a:cubicBezTo>
                      <a:pt x="632" y="4179"/>
                      <a:pt x="346" y="7037"/>
                      <a:pt x="49" y="9287"/>
                    </a:cubicBezTo>
                    <a:cubicBezTo>
                      <a:pt x="1" y="9644"/>
                      <a:pt x="287" y="9966"/>
                      <a:pt x="644" y="9966"/>
                    </a:cubicBezTo>
                    <a:lnTo>
                      <a:pt x="1977" y="9966"/>
                    </a:lnTo>
                    <a:cubicBezTo>
                      <a:pt x="2073" y="9966"/>
                      <a:pt x="2144" y="9894"/>
                      <a:pt x="2144" y="9799"/>
                    </a:cubicBezTo>
                    <a:cubicBezTo>
                      <a:pt x="2144" y="9716"/>
                      <a:pt x="2073" y="9644"/>
                      <a:pt x="1977" y="9644"/>
                    </a:cubicBezTo>
                    <a:lnTo>
                      <a:pt x="644" y="9644"/>
                    </a:lnTo>
                    <a:cubicBezTo>
                      <a:pt x="572" y="9644"/>
                      <a:pt x="489" y="9608"/>
                      <a:pt x="453" y="9549"/>
                    </a:cubicBezTo>
                    <a:cubicBezTo>
                      <a:pt x="346" y="9442"/>
                      <a:pt x="394" y="9311"/>
                      <a:pt x="394" y="9299"/>
                    </a:cubicBezTo>
                    <a:cubicBezTo>
                      <a:pt x="691" y="6727"/>
                      <a:pt x="1013" y="4310"/>
                      <a:pt x="2525" y="3322"/>
                    </a:cubicBezTo>
                    <a:cubicBezTo>
                      <a:pt x="2680" y="3215"/>
                      <a:pt x="2858" y="3155"/>
                      <a:pt x="3073" y="3155"/>
                    </a:cubicBezTo>
                    <a:cubicBezTo>
                      <a:pt x="3597" y="3155"/>
                      <a:pt x="4466" y="3572"/>
                      <a:pt x="4513" y="4060"/>
                    </a:cubicBezTo>
                    <a:lnTo>
                      <a:pt x="4573" y="4846"/>
                    </a:lnTo>
                    <a:lnTo>
                      <a:pt x="4394" y="5025"/>
                    </a:lnTo>
                    <a:cubicBezTo>
                      <a:pt x="4251" y="5167"/>
                      <a:pt x="4323" y="5132"/>
                      <a:pt x="4049" y="5310"/>
                    </a:cubicBezTo>
                    <a:lnTo>
                      <a:pt x="3918" y="5406"/>
                    </a:lnTo>
                    <a:cubicBezTo>
                      <a:pt x="3859" y="5406"/>
                      <a:pt x="3489" y="5346"/>
                      <a:pt x="3370" y="4906"/>
                    </a:cubicBezTo>
                    <a:cubicBezTo>
                      <a:pt x="3340" y="4835"/>
                      <a:pt x="3275" y="4781"/>
                      <a:pt x="3198" y="4781"/>
                    </a:cubicBezTo>
                    <a:cubicBezTo>
                      <a:pt x="3185" y="4781"/>
                      <a:pt x="3170" y="4783"/>
                      <a:pt x="3156" y="4786"/>
                    </a:cubicBezTo>
                    <a:cubicBezTo>
                      <a:pt x="3073" y="4822"/>
                      <a:pt x="3013" y="4906"/>
                      <a:pt x="3037" y="5001"/>
                    </a:cubicBezTo>
                    <a:cubicBezTo>
                      <a:pt x="3120" y="5275"/>
                      <a:pt x="3275" y="5465"/>
                      <a:pt x="3430" y="5560"/>
                    </a:cubicBezTo>
                    <a:cubicBezTo>
                      <a:pt x="3358" y="5584"/>
                      <a:pt x="3275" y="5596"/>
                      <a:pt x="3204" y="5596"/>
                    </a:cubicBezTo>
                    <a:cubicBezTo>
                      <a:pt x="3061" y="5596"/>
                      <a:pt x="2977" y="5775"/>
                      <a:pt x="3085" y="5870"/>
                    </a:cubicBezTo>
                    <a:cubicBezTo>
                      <a:pt x="3097" y="5894"/>
                      <a:pt x="3120" y="5894"/>
                      <a:pt x="3132" y="5894"/>
                    </a:cubicBezTo>
                    <a:cubicBezTo>
                      <a:pt x="3156" y="5906"/>
                      <a:pt x="3168" y="5918"/>
                      <a:pt x="3204" y="5918"/>
                    </a:cubicBezTo>
                    <a:cubicBezTo>
                      <a:pt x="3454" y="5918"/>
                      <a:pt x="3859" y="5799"/>
                      <a:pt x="4061" y="5691"/>
                    </a:cubicBezTo>
                    <a:cubicBezTo>
                      <a:pt x="4573" y="5429"/>
                      <a:pt x="5002" y="4917"/>
                      <a:pt x="5275" y="4477"/>
                    </a:cubicBezTo>
                    <a:cubicBezTo>
                      <a:pt x="5359" y="4322"/>
                      <a:pt x="5418" y="4132"/>
                      <a:pt x="5418" y="3953"/>
                    </a:cubicBezTo>
                    <a:lnTo>
                      <a:pt x="5418" y="155"/>
                    </a:lnTo>
                    <a:cubicBezTo>
                      <a:pt x="5418" y="72"/>
                      <a:pt x="5347" y="0"/>
                      <a:pt x="525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68" name="Google Shape;368;p32"/>
          <p:cNvSpPr/>
          <p:nvPr/>
        </p:nvSpPr>
        <p:spPr>
          <a:xfrm>
            <a:off x="2051275" y="4495575"/>
            <a:ext cx="5055000" cy="4105800"/>
          </a:xfrm>
          <a:prstGeom prst="roundRect">
            <a:avLst>
              <a:gd fmla="val 16667" name="adj"/>
            </a:avLst>
          </a:prstGeom>
          <a:noFill/>
          <a:ln cap="flat" cmpd="sng" w="19050">
            <a:solidFill>
              <a:schemeClr val="accent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200">
                <a:solidFill>
                  <a:srgbClr val="0B5394"/>
                </a:solidFill>
                <a:highlight>
                  <a:schemeClr val="accent4"/>
                </a:highlight>
                <a:latin typeface="Mada"/>
                <a:ea typeface="Mada"/>
                <a:cs typeface="Mada"/>
                <a:sym typeface="Mada"/>
              </a:rPr>
              <a:t>Complications of pneumonia</a:t>
            </a:r>
            <a:endParaRPr b="1" sz="2200">
              <a:solidFill>
                <a:srgbClr val="0B5394"/>
              </a:solidFill>
              <a:highlight>
                <a:schemeClr val="accent4"/>
              </a:highlight>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2200">
              <a:solidFill>
                <a:srgbClr val="0B5394"/>
              </a:solidFill>
              <a:highlight>
                <a:schemeClr val="accent4"/>
              </a:highlight>
              <a:latin typeface="Mada"/>
              <a:ea typeface="Mada"/>
              <a:cs typeface="Mada"/>
              <a:sym typeface="Mada"/>
            </a:endParaRPr>
          </a:p>
          <a:p>
            <a:pPr indent="-317500" lvl="0" marL="457200" rtl="0" algn="l">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Para-pneumonic effusion </a:t>
            </a:r>
            <a:endParaRPr>
              <a:solidFill>
                <a:schemeClr val="dk1"/>
              </a:solidFill>
              <a:latin typeface="Mada"/>
              <a:ea typeface="Mada"/>
              <a:cs typeface="Mada"/>
              <a:sym typeface="Mada"/>
            </a:endParaRPr>
          </a:p>
          <a:p>
            <a:pPr indent="-317500" lvl="0" marL="457200" rtl="0" algn="l">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Empyema </a:t>
            </a:r>
            <a:endParaRPr>
              <a:solidFill>
                <a:schemeClr val="dk1"/>
              </a:solidFill>
              <a:latin typeface="Mada"/>
              <a:ea typeface="Mada"/>
              <a:cs typeface="Mada"/>
              <a:sym typeface="Mada"/>
            </a:endParaRPr>
          </a:p>
          <a:p>
            <a:pPr indent="-317500" lvl="0" marL="457200" rtl="0" algn="l">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Retention of sputum causing lobar collapse</a:t>
            </a:r>
            <a:endParaRPr>
              <a:solidFill>
                <a:schemeClr val="dk1"/>
              </a:solidFill>
              <a:latin typeface="Mada"/>
              <a:ea typeface="Mada"/>
              <a:cs typeface="Mada"/>
              <a:sym typeface="Mada"/>
            </a:endParaRPr>
          </a:p>
          <a:p>
            <a:pPr indent="-317500" lvl="0" marL="457200" rtl="0" algn="l">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Deep vein thrombosis and pulmonary embolism</a:t>
            </a:r>
            <a:endParaRPr>
              <a:solidFill>
                <a:schemeClr val="dk1"/>
              </a:solidFill>
              <a:latin typeface="Mada"/>
              <a:ea typeface="Mada"/>
              <a:cs typeface="Mada"/>
              <a:sym typeface="Mada"/>
            </a:endParaRPr>
          </a:p>
          <a:p>
            <a:pPr indent="-317500" lvl="0" marL="457200" rtl="0" algn="l">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Pneumothorax, particularly with Staphylococcus aureus </a:t>
            </a:r>
            <a:endParaRPr>
              <a:solidFill>
                <a:schemeClr val="dk1"/>
              </a:solidFill>
              <a:latin typeface="Mada"/>
              <a:ea typeface="Mada"/>
              <a:cs typeface="Mada"/>
              <a:sym typeface="Mada"/>
            </a:endParaRPr>
          </a:p>
          <a:p>
            <a:pPr indent="-317500" lvl="0" marL="457200" rtl="0" algn="l">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Suppurative pneumonia/lung abscess</a:t>
            </a:r>
            <a:endParaRPr>
              <a:solidFill>
                <a:schemeClr val="dk1"/>
              </a:solidFill>
              <a:latin typeface="Mada"/>
              <a:ea typeface="Mada"/>
              <a:cs typeface="Mada"/>
              <a:sym typeface="Mada"/>
            </a:endParaRPr>
          </a:p>
          <a:p>
            <a:pPr indent="-317500" lvl="0" marL="457200" rtl="0" algn="l">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ARDS, renal failure, multi-organ failure </a:t>
            </a:r>
            <a:endParaRPr>
              <a:solidFill>
                <a:schemeClr val="dk1"/>
              </a:solidFill>
              <a:latin typeface="Mada"/>
              <a:ea typeface="Mada"/>
              <a:cs typeface="Mada"/>
              <a:sym typeface="Mada"/>
            </a:endParaRPr>
          </a:p>
          <a:p>
            <a:pPr indent="-317500" lvl="0" marL="457200" rtl="0" algn="l">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Ectopic abscess formation (Staph. aureus)</a:t>
            </a:r>
            <a:endParaRPr>
              <a:solidFill>
                <a:schemeClr val="dk1"/>
              </a:solidFill>
              <a:latin typeface="Mada"/>
              <a:ea typeface="Mada"/>
              <a:cs typeface="Mada"/>
              <a:sym typeface="Mada"/>
            </a:endParaRPr>
          </a:p>
          <a:p>
            <a:pPr indent="-317500" lvl="0" marL="457200" rtl="0" algn="l">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Hepatitis, pericarditis, myocarditis, meningoencephalitis </a:t>
            </a:r>
            <a:endParaRPr>
              <a:solidFill>
                <a:schemeClr val="dk1"/>
              </a:solidFill>
              <a:latin typeface="Mada"/>
              <a:ea typeface="Mada"/>
              <a:cs typeface="Mada"/>
              <a:sym typeface="Mada"/>
            </a:endParaRPr>
          </a:p>
          <a:p>
            <a:pPr indent="-317500" lvl="0" marL="457200" rtl="0" algn="l">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Arrhythmias (e.g. atrial fibrillation)</a:t>
            </a:r>
            <a:endParaRPr>
              <a:solidFill>
                <a:schemeClr val="dk1"/>
              </a:solidFill>
              <a:latin typeface="Mada"/>
              <a:ea typeface="Mada"/>
              <a:cs typeface="Mada"/>
              <a:sym typeface="Mada"/>
            </a:endParaRPr>
          </a:p>
          <a:p>
            <a:pPr indent="-317500" lvl="0" marL="457200" rtl="0" algn="l">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Pyrexia due to drug hypersensitivity</a:t>
            </a:r>
            <a:endParaRPr>
              <a:solidFill>
                <a:schemeClr val="dk1"/>
              </a:solidFill>
              <a:latin typeface="Mada"/>
              <a:ea typeface="Mada"/>
              <a:cs typeface="Mada"/>
              <a:sym typeface="Mada"/>
            </a:endParaRPr>
          </a:p>
        </p:txBody>
      </p:sp>
      <p:sp>
        <p:nvSpPr>
          <p:cNvPr id="369" name="Google Shape;369;p32"/>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latin typeface="Mada"/>
                <a:ea typeface="Mada"/>
                <a:cs typeface="Mada"/>
                <a:sym typeface="Mada"/>
              </a:rPr>
              <a:t>Extra</a:t>
            </a:r>
            <a:endParaRPr b="1" sz="2600">
              <a:latin typeface="Mada"/>
              <a:ea typeface="Mada"/>
              <a:cs typeface="Mada"/>
              <a:sym typeface="Mad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33"/>
          <p:cNvSpPr/>
          <p:nvPr/>
        </p:nvSpPr>
        <p:spPr>
          <a:xfrm>
            <a:off x="1384349" y="3310679"/>
            <a:ext cx="4791300" cy="2229600"/>
          </a:xfrm>
          <a:prstGeom prst="roundRect">
            <a:avLst>
              <a:gd fmla="val 16667" name="adj"/>
            </a:avLst>
          </a:prstGeom>
          <a:noFill/>
          <a:ln cap="flat" cmpd="sng" w="2857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3"/>
          <p:cNvSpPr txBox="1"/>
          <p:nvPr/>
        </p:nvSpPr>
        <p:spPr>
          <a:xfrm>
            <a:off x="1579850" y="3577000"/>
            <a:ext cx="4421700" cy="1963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What is the best way to further manage this patient?</a:t>
            </a:r>
            <a:endParaRPr b="1" sz="1200">
              <a:latin typeface="Mada"/>
              <a:ea typeface="Mada"/>
              <a:cs typeface="Mada"/>
              <a:sym typeface="Mada"/>
            </a:endParaRPr>
          </a:p>
          <a:p>
            <a:pPr indent="0" lvl="0" marL="0" rtl="0" algn="l">
              <a:spcBef>
                <a:spcPts val="0"/>
              </a:spcBef>
              <a:spcAft>
                <a:spcPts val="0"/>
              </a:spcAft>
              <a:buNone/>
            </a:pPr>
            <a:r>
              <a:t/>
            </a:r>
            <a:endParaRPr b="1" sz="1200">
              <a:solidFill>
                <a:schemeClr val="accent2"/>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lphaUcPeriod"/>
            </a:pPr>
            <a:r>
              <a:rPr lang="ar" sz="1200">
                <a:solidFill>
                  <a:schemeClr val="dk1"/>
                </a:solidFill>
                <a:latin typeface="Mada"/>
                <a:ea typeface="Mada"/>
                <a:cs typeface="Mada"/>
                <a:sym typeface="Mada"/>
              </a:rPr>
              <a:t>Send home with oral azithromycin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lphaUcPeriod"/>
            </a:pPr>
            <a:r>
              <a:rPr lang="ar" sz="1200">
                <a:solidFill>
                  <a:schemeClr val="dk1"/>
                </a:solidFill>
                <a:latin typeface="Mada"/>
                <a:ea typeface="Mada"/>
                <a:cs typeface="Mada"/>
                <a:sym typeface="Mada"/>
              </a:rPr>
              <a:t>Send home with oral levofloxacin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lphaUcPeriod"/>
            </a:pPr>
            <a:r>
              <a:rPr lang="ar" sz="1200">
                <a:solidFill>
                  <a:schemeClr val="dk1"/>
                </a:solidFill>
                <a:latin typeface="Mada"/>
                <a:ea typeface="Mada"/>
                <a:cs typeface="Mada"/>
                <a:sym typeface="Mada"/>
              </a:rPr>
              <a:t>Admit to medicine floor with iv levofloxacin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lphaUcPeriod"/>
            </a:pPr>
            <a:r>
              <a:rPr lang="ar" sz="1200">
                <a:solidFill>
                  <a:schemeClr val="dk1"/>
                </a:solidFill>
                <a:latin typeface="Mada"/>
                <a:ea typeface="Mada"/>
                <a:cs typeface="Mada"/>
                <a:sym typeface="Mada"/>
              </a:rPr>
              <a:t>Admit to medicine floor with iv ceftriaxone and azithromycin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lphaUcPeriod"/>
            </a:pPr>
            <a:r>
              <a:rPr lang="ar" sz="1200">
                <a:solidFill>
                  <a:schemeClr val="dk1"/>
                </a:solidFill>
                <a:latin typeface="Mada"/>
                <a:ea typeface="Mada"/>
                <a:cs typeface="Mada"/>
                <a:sym typeface="Mada"/>
              </a:rPr>
              <a:t>Admit to ICU with iv ceftriaxone and iv azithromycin</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Answer:</a:t>
            </a:r>
            <a:r>
              <a:rPr lang="ar" sz="1200">
                <a:solidFill>
                  <a:schemeClr val="dk1"/>
                </a:solidFill>
                <a:latin typeface="Mada"/>
                <a:ea typeface="Mada"/>
                <a:cs typeface="Mada"/>
                <a:sym typeface="Mada"/>
              </a:rPr>
              <a:t> </a:t>
            </a:r>
            <a:r>
              <a:rPr lang="ar" sz="1200">
                <a:solidFill>
                  <a:srgbClr val="999999"/>
                </a:solidFill>
                <a:latin typeface="Mada"/>
                <a:ea typeface="Mada"/>
                <a:cs typeface="Mada"/>
                <a:sym typeface="Mada"/>
              </a:rPr>
              <a:t>C</a:t>
            </a:r>
            <a:endParaRPr b="1" sz="1200">
              <a:latin typeface="Mada"/>
              <a:ea typeface="Mada"/>
              <a:cs typeface="Mada"/>
              <a:sym typeface="Mada"/>
            </a:endParaRPr>
          </a:p>
        </p:txBody>
      </p:sp>
      <p:sp>
        <p:nvSpPr>
          <p:cNvPr id="376" name="Google Shape;376;p33"/>
          <p:cNvSpPr/>
          <p:nvPr/>
        </p:nvSpPr>
        <p:spPr>
          <a:xfrm>
            <a:off x="408900" y="1384950"/>
            <a:ext cx="6742200" cy="17832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3"/>
          <p:cNvSpPr txBox="1"/>
          <p:nvPr/>
        </p:nvSpPr>
        <p:spPr>
          <a:xfrm>
            <a:off x="375600" y="1334100"/>
            <a:ext cx="6742200" cy="1887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 68 y/ male presented to the ED with SOB and productive coughing for 2 days. Reports poor oral intake since onset due to nausea and intermittent vomiting. His wife had similar symptoms 1 week ago which improved with an unknown antibiotic. Patient is requesting to go home with antibiotic. He previously had tongue swelling and skin rash with use of augmentin. Reports good health otherwise. Denies chest pain, swelling of extremities, or diarrhea.</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 </a:t>
            </a:r>
            <a:r>
              <a:rPr b="1" lang="ar" sz="1200">
                <a:latin typeface="Mada"/>
                <a:ea typeface="Mada"/>
                <a:cs typeface="Mada"/>
                <a:sym typeface="Mada"/>
              </a:rPr>
              <a:t>His vital signs are</a:t>
            </a:r>
            <a:r>
              <a:rPr lang="ar" sz="1200">
                <a:latin typeface="Mada"/>
                <a:ea typeface="Mada"/>
                <a:cs typeface="Mada"/>
                <a:sym typeface="Mada"/>
              </a:rPr>
              <a:t>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T 38.5 C, P 76, BP 128/82, spO2 94%, RR 16. Patient is alert and oriented. Crackles were heard</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over left lower lung field. Labs showed WBC 14, BUN 20 mg/dL. Chest X-ray had a consolidation</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in left lower lobe.</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378" name="Google Shape;378;p3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379" name="Google Shape;379;p3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380" name="Google Shape;380;p33"/>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381" name="Google Shape;381;p3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Cases</a:t>
            </a:r>
            <a:endParaRPr b="1" sz="2600">
              <a:latin typeface="Mada"/>
              <a:ea typeface="Mada"/>
              <a:cs typeface="Mada"/>
              <a:sym typeface="Mada"/>
            </a:endParaRPr>
          </a:p>
        </p:txBody>
      </p:sp>
      <p:sp>
        <p:nvSpPr>
          <p:cNvPr id="382" name="Google Shape;382;p33"/>
          <p:cNvSpPr txBox="1"/>
          <p:nvPr/>
        </p:nvSpPr>
        <p:spPr>
          <a:xfrm>
            <a:off x="289050" y="913925"/>
            <a:ext cx="5582700" cy="471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3"/>
                </a:highlight>
                <a:latin typeface="Mada"/>
                <a:ea typeface="Mada"/>
                <a:cs typeface="Mada"/>
                <a:sym typeface="Mada"/>
              </a:rPr>
              <a:t>Case study 1:</a:t>
            </a:r>
            <a:endParaRPr b="1" sz="2200">
              <a:highlight>
                <a:schemeClr val="accent3"/>
              </a:highlight>
              <a:latin typeface="Mada"/>
              <a:ea typeface="Mada"/>
              <a:cs typeface="Mada"/>
              <a:sym typeface="Mada"/>
            </a:endParaRPr>
          </a:p>
        </p:txBody>
      </p:sp>
      <p:sp>
        <p:nvSpPr>
          <p:cNvPr id="383" name="Google Shape;383;p33"/>
          <p:cNvSpPr/>
          <p:nvPr/>
        </p:nvSpPr>
        <p:spPr>
          <a:xfrm>
            <a:off x="488300" y="5734550"/>
            <a:ext cx="6654000" cy="3094200"/>
          </a:xfrm>
          <a:prstGeom prst="roundRect">
            <a:avLst>
              <a:gd fmla="val 16667" name="adj"/>
            </a:avLst>
          </a:prstGeom>
          <a:noFill/>
          <a:ln cap="flat" cmpd="sng" w="2857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600">
                <a:solidFill>
                  <a:srgbClr val="6AA84F"/>
                </a:solidFill>
                <a:latin typeface="Mada"/>
                <a:ea typeface="Mada"/>
                <a:cs typeface="Mada"/>
                <a:sym typeface="Mada"/>
              </a:rPr>
              <a:t>Doctor’s notes:</a:t>
            </a:r>
            <a:endParaRPr b="1" sz="16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rgbClr val="CC0000"/>
              </a:solidFill>
              <a:latin typeface="Mada"/>
              <a:ea typeface="Mada"/>
              <a:cs typeface="Mada"/>
              <a:sym typeface="Mada"/>
            </a:endParaRPr>
          </a:p>
          <a:p>
            <a:pPr indent="0" lvl="0" marL="0" rtl="0" algn="l">
              <a:spcBef>
                <a:spcPts val="0"/>
              </a:spcBef>
              <a:spcAft>
                <a:spcPts val="0"/>
              </a:spcAft>
              <a:buNone/>
            </a:pPr>
            <a:r>
              <a:rPr lang="ar">
                <a:solidFill>
                  <a:schemeClr val="dk1"/>
                </a:solidFill>
                <a:latin typeface="Mada"/>
                <a:ea typeface="Mada"/>
                <a:cs typeface="Mada"/>
                <a:sym typeface="Mada"/>
              </a:rPr>
              <a:t>First </a:t>
            </a:r>
            <a:r>
              <a:rPr lang="ar">
                <a:solidFill>
                  <a:schemeClr val="dk1"/>
                </a:solidFill>
                <a:latin typeface="Mada"/>
                <a:ea typeface="Mada"/>
                <a:cs typeface="Mada"/>
                <a:sym typeface="Mada"/>
              </a:rPr>
              <a:t>Allocate the patient by</a:t>
            </a:r>
            <a:r>
              <a:rPr lang="ar">
                <a:solidFill>
                  <a:srgbClr val="FF0000"/>
                </a:solidFill>
                <a:latin typeface="Mada"/>
                <a:ea typeface="Mada"/>
                <a:cs typeface="Mada"/>
                <a:sym typeface="Mada"/>
              </a:rPr>
              <a:t> </a:t>
            </a:r>
            <a:r>
              <a:rPr b="1" lang="ar">
                <a:latin typeface="Mada"/>
                <a:ea typeface="Mada"/>
                <a:cs typeface="Mada"/>
                <a:sym typeface="Mada"/>
              </a:rPr>
              <a:t>CURB-65 </a:t>
            </a:r>
            <a:r>
              <a:rPr lang="ar">
                <a:solidFill>
                  <a:schemeClr val="dk1"/>
                </a:solidFill>
                <a:latin typeface="Mada"/>
                <a:ea typeface="Mada"/>
                <a:cs typeface="Mada"/>
                <a:sym typeface="Mada"/>
              </a:rPr>
              <a:t>Severity Score:</a:t>
            </a:r>
            <a:endParaRPr>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latin typeface="Mada"/>
                <a:ea typeface="Mada"/>
                <a:cs typeface="Mada"/>
                <a:sym typeface="Mada"/>
              </a:rPr>
              <a:t>C: </a:t>
            </a:r>
            <a:r>
              <a:rPr lang="ar" sz="1200">
                <a:latin typeface="Mada"/>
                <a:ea typeface="Mada"/>
                <a:cs typeface="Mada"/>
                <a:sym typeface="Mada"/>
              </a:rPr>
              <a:t>Confusion (Absent) =  0</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latin typeface="Mada"/>
                <a:ea typeface="Mada"/>
                <a:cs typeface="Mada"/>
                <a:sym typeface="Mada"/>
              </a:rPr>
              <a:t>U</a:t>
            </a:r>
            <a:r>
              <a:rPr b="1" lang="ar" sz="1200">
                <a:latin typeface="Mada"/>
                <a:ea typeface="Mada"/>
                <a:cs typeface="Mada"/>
                <a:sym typeface="Mada"/>
              </a:rPr>
              <a:t>:</a:t>
            </a:r>
            <a:r>
              <a:rPr b="1" lang="ar" sz="1200">
                <a:latin typeface="Mada"/>
                <a:ea typeface="Mada"/>
                <a:cs typeface="Mada"/>
                <a:sym typeface="Mada"/>
              </a:rPr>
              <a:t> </a:t>
            </a:r>
            <a:r>
              <a:rPr lang="ar" sz="1200">
                <a:latin typeface="Mada"/>
                <a:ea typeface="Mada"/>
                <a:cs typeface="Mada"/>
                <a:sym typeface="Mada"/>
              </a:rPr>
              <a:t>BUN (20 mg/dl) =  1 </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latin typeface="Mada"/>
                <a:ea typeface="Mada"/>
                <a:cs typeface="Mada"/>
                <a:sym typeface="Mada"/>
              </a:rPr>
              <a:t>R: </a:t>
            </a:r>
            <a:r>
              <a:rPr lang="ar" sz="1200">
                <a:latin typeface="Mada"/>
                <a:ea typeface="Mada"/>
                <a:cs typeface="Mada"/>
                <a:sym typeface="Mada"/>
              </a:rPr>
              <a:t>RR (Does not meet criteria) =  0 </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latin typeface="Mada"/>
                <a:ea typeface="Mada"/>
                <a:cs typeface="Mada"/>
                <a:sym typeface="Mada"/>
              </a:rPr>
              <a:t>B: </a:t>
            </a:r>
            <a:r>
              <a:rPr lang="ar" sz="1200">
                <a:latin typeface="Mada"/>
                <a:ea typeface="Mada"/>
                <a:cs typeface="Mada"/>
                <a:sym typeface="Mada"/>
              </a:rPr>
              <a:t>BP (Does not meet criteria) =  0 </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latin typeface="Mada"/>
                <a:ea typeface="Mada"/>
                <a:cs typeface="Mada"/>
                <a:sym typeface="Mada"/>
              </a:rPr>
              <a:t>65: </a:t>
            </a:r>
            <a:r>
              <a:rPr lang="ar" sz="1200">
                <a:latin typeface="Mada"/>
                <a:ea typeface="Mada"/>
                <a:cs typeface="Mada"/>
                <a:sym typeface="Mada"/>
              </a:rPr>
              <a:t>Age (68 years old) = 1 </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Overall score= </a:t>
            </a:r>
            <a:r>
              <a:rPr b="1" lang="ar" sz="1200">
                <a:latin typeface="Mada"/>
                <a:ea typeface="Mada"/>
                <a:cs typeface="Mada"/>
                <a:sym typeface="Mada"/>
              </a:rPr>
              <a:t>2</a:t>
            </a:r>
            <a:r>
              <a:rPr lang="ar" sz="1200">
                <a:latin typeface="Mada"/>
                <a:ea typeface="Mada"/>
                <a:cs typeface="Mada"/>
                <a:sym typeface="Mada"/>
              </a:rPr>
              <a:t> (</a:t>
            </a:r>
            <a:r>
              <a:rPr b="1" lang="ar" sz="1200">
                <a:latin typeface="Mada"/>
                <a:ea typeface="Mada"/>
                <a:cs typeface="Mada"/>
                <a:sym typeface="Mada"/>
              </a:rPr>
              <a:t>inpatient admission</a:t>
            </a:r>
            <a:r>
              <a:rPr lang="ar" sz="1200">
                <a:latin typeface="Mada"/>
                <a:ea typeface="Mada"/>
                <a:cs typeface="Mada"/>
                <a:sym typeface="Mada"/>
              </a:rPr>
              <a:t>)</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Based on the score we will </a:t>
            </a:r>
            <a:r>
              <a:rPr b="1" lang="ar" sz="1200">
                <a:solidFill>
                  <a:schemeClr val="dk1"/>
                </a:solidFill>
                <a:latin typeface="Mada"/>
                <a:ea typeface="Mada"/>
                <a:cs typeface="Mada"/>
                <a:sym typeface="Mada"/>
              </a:rPr>
              <a:t>exclude A,B and E</a:t>
            </a:r>
            <a:endParaRPr b="1"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a:t>
            </a:r>
            <a:r>
              <a:rPr lang="ar" sz="1200">
                <a:solidFill>
                  <a:schemeClr val="dk1"/>
                </a:solidFill>
                <a:latin typeface="Mada"/>
                <a:ea typeface="Mada"/>
                <a:cs typeface="Mada"/>
                <a:sym typeface="Mada"/>
              </a:rPr>
              <a:t>he patient has augmentin allergy so we will avoid ceftriaxone </a:t>
            </a:r>
            <a:r>
              <a:rPr lang="ar" sz="1200">
                <a:solidFill>
                  <a:srgbClr val="999999"/>
                </a:solidFill>
                <a:latin typeface="Mada"/>
                <a:ea typeface="Mada"/>
                <a:cs typeface="Mada"/>
                <a:sym typeface="Mada"/>
              </a:rPr>
              <a:t>(due to cross reactivity)</a:t>
            </a:r>
            <a:r>
              <a:rPr lang="ar" sz="1200">
                <a:solidFill>
                  <a:schemeClr val="dk1"/>
                </a:solidFill>
                <a:latin typeface="Mada"/>
                <a:ea typeface="Mada"/>
                <a:cs typeface="Mada"/>
                <a:sym typeface="Mada"/>
              </a:rPr>
              <a:t>.The </a:t>
            </a:r>
            <a:r>
              <a:rPr b="1" lang="ar" sz="1200">
                <a:solidFill>
                  <a:schemeClr val="dk1"/>
                </a:solidFill>
                <a:latin typeface="Mada"/>
                <a:ea typeface="Mada"/>
                <a:cs typeface="Mada"/>
                <a:sym typeface="Mada"/>
              </a:rPr>
              <a:t>answer is C</a:t>
            </a:r>
            <a:r>
              <a:rPr lang="ar" sz="1200">
                <a:solidFill>
                  <a:schemeClr val="dk1"/>
                </a:solidFill>
                <a:latin typeface="Mada"/>
                <a:ea typeface="Mada"/>
                <a:cs typeface="Mada"/>
                <a:sym typeface="Mada"/>
              </a:rPr>
              <a:t>, if the patient </a:t>
            </a:r>
            <a:r>
              <a:rPr lang="ar" sz="1200" u="sng">
                <a:solidFill>
                  <a:schemeClr val="dk1"/>
                </a:solidFill>
                <a:latin typeface="Mada"/>
                <a:ea typeface="Mada"/>
                <a:cs typeface="Mada"/>
                <a:sym typeface="Mada"/>
              </a:rPr>
              <a:t>doesn't have augmentin allergy</a:t>
            </a:r>
            <a:r>
              <a:rPr lang="ar" sz="1200">
                <a:solidFill>
                  <a:schemeClr val="dk1"/>
                </a:solidFill>
                <a:latin typeface="Mada"/>
                <a:ea typeface="Mada"/>
                <a:cs typeface="Mada"/>
                <a:sym typeface="Mada"/>
              </a:rPr>
              <a:t> the </a:t>
            </a:r>
            <a:r>
              <a:rPr b="1" lang="ar" sz="1200">
                <a:solidFill>
                  <a:schemeClr val="dk1"/>
                </a:solidFill>
                <a:latin typeface="Mada"/>
                <a:ea typeface="Mada"/>
                <a:cs typeface="Mada"/>
                <a:sym typeface="Mada"/>
              </a:rPr>
              <a:t>answer is D.</a:t>
            </a:r>
            <a:endParaRPr b="1"/>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874CD"/>
      </a:accent1>
      <a:accent2>
        <a:srgbClr val="509EEA"/>
      </a:accent2>
      <a:accent3>
        <a:srgbClr val="9CC8F3"/>
      </a:accent3>
      <a:accent4>
        <a:srgbClr val="E8F2FC"/>
      </a:accent4>
      <a:accent5>
        <a:srgbClr val="000000"/>
      </a:accent5>
      <a:accent6>
        <a:srgbClr val="CEA32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874CD"/>
      </a:accent1>
      <a:accent2>
        <a:srgbClr val="509EEA"/>
      </a:accent2>
      <a:accent3>
        <a:srgbClr val="9CC8F3"/>
      </a:accent3>
      <a:accent4>
        <a:srgbClr val="E8F2FC"/>
      </a:accent4>
      <a:accent5>
        <a:srgbClr val="1C4588"/>
      </a:accent5>
      <a:accent6>
        <a:srgbClr val="CEA32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874CD"/>
      </a:accent1>
      <a:accent2>
        <a:srgbClr val="509EEA"/>
      </a:accent2>
      <a:accent3>
        <a:srgbClr val="9CC8F3"/>
      </a:accent3>
      <a:accent4>
        <a:srgbClr val="E8F2FC"/>
      </a:accent4>
      <a:accent5>
        <a:srgbClr val="1C4588"/>
      </a:accent5>
      <a:accent6>
        <a:srgbClr val="CEA32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