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Lst>
  <p:sldSz cy="10692000" cx="7560000"/>
  <p:notesSz cx="6858000" cy="9144000"/>
  <p:embeddedFontLst>
    <p:embeddedFont>
      <p:font typeface="Roboto"/>
      <p:regular r:id="rId32"/>
      <p:bold r:id="rId33"/>
      <p:italic r:id="rId34"/>
      <p:boldItalic r:id="rId35"/>
    </p:embeddedFont>
    <p:embeddedFont>
      <p:font typeface="Cabin"/>
      <p:regular r:id="rId36"/>
      <p:bold r:id="rId37"/>
      <p:italic r:id="rId38"/>
      <p:boldItalic r:id="rId39"/>
    </p:embeddedFont>
    <p:embeddedFont>
      <p:font typeface="Mada"/>
      <p:regular r:id="rId40"/>
      <p:bold r:id="rId41"/>
    </p:embeddedFont>
    <p:embeddedFont>
      <p:font typeface="Mada Black"/>
      <p:bold r:id="rId42"/>
    </p:embeddedFont>
    <p:embeddedFont>
      <p:font typeface="Pacifico"/>
      <p:regular r:id="rId43"/>
    </p:embeddedFont>
    <p:embeddedFont>
      <p:font typeface="Alegreya Regular"/>
      <p:bold r:id="rId44"/>
      <p:boldItalic r:id="rId45"/>
    </p:embeddedFont>
    <p:embeddedFont>
      <p:font typeface="Exo"/>
      <p:regular r:id="rId46"/>
      <p:bold r:id="rId47"/>
      <p:italic r:id="rId48"/>
      <p:boldItalic r:id="rId49"/>
    </p:embeddedFont>
    <p:embeddedFont>
      <p:font typeface="Alegreya"/>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68">
          <p15:clr>
            <a:srgbClr val="A4A3A4"/>
          </p15:clr>
        </p15:guide>
        <p15:guide id="2" pos="23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9D297D4-EEF5-4B25-9D4F-849A1AE41FD3}">
  <a:tblStyle styleId="{D9D297D4-EEF5-4B25-9D4F-849A1AE41FD3}"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BC89051C-0FB9-44DB-B3F0-D97974565A1E}"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68" orient="horz"/>
        <p:guide pos="2381"/>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ada-regular.fntdata"/><Relationship Id="rId42" Type="http://schemas.openxmlformats.org/officeDocument/2006/relationships/font" Target="fonts/MadaBlack-bold.fntdata"/><Relationship Id="rId41" Type="http://schemas.openxmlformats.org/officeDocument/2006/relationships/font" Target="fonts/Mada-bold.fntdata"/><Relationship Id="rId44" Type="http://schemas.openxmlformats.org/officeDocument/2006/relationships/font" Target="fonts/AlegreyaRegular-bold.fntdata"/><Relationship Id="rId43" Type="http://schemas.openxmlformats.org/officeDocument/2006/relationships/font" Target="fonts/Pacifico-regular.fntdata"/><Relationship Id="rId46" Type="http://schemas.openxmlformats.org/officeDocument/2006/relationships/font" Target="fonts/Exo-regular.fntdata"/><Relationship Id="rId45" Type="http://schemas.openxmlformats.org/officeDocument/2006/relationships/font" Target="fonts/AlegreyaRegular-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Exo-italic.fntdata"/><Relationship Id="rId47" Type="http://schemas.openxmlformats.org/officeDocument/2006/relationships/font" Target="fonts/Exo-bold.fntdata"/><Relationship Id="rId49" Type="http://schemas.openxmlformats.org/officeDocument/2006/relationships/font" Target="fonts/Exo-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font" Target="fonts/Roboto-bold.fntdata"/><Relationship Id="rId32" Type="http://schemas.openxmlformats.org/officeDocument/2006/relationships/font" Target="fonts/Roboto-regular.fntdata"/><Relationship Id="rId35" Type="http://schemas.openxmlformats.org/officeDocument/2006/relationships/font" Target="fonts/Roboto-boldItalic.fntdata"/><Relationship Id="rId34" Type="http://schemas.openxmlformats.org/officeDocument/2006/relationships/font" Target="fonts/Roboto-italic.fntdata"/><Relationship Id="rId37" Type="http://schemas.openxmlformats.org/officeDocument/2006/relationships/font" Target="fonts/Cabin-bold.fntdata"/><Relationship Id="rId36" Type="http://schemas.openxmlformats.org/officeDocument/2006/relationships/font" Target="fonts/Cabin-regular.fntdata"/><Relationship Id="rId39" Type="http://schemas.openxmlformats.org/officeDocument/2006/relationships/font" Target="fonts/Cabin-boldItalic.fntdata"/><Relationship Id="rId38" Type="http://schemas.openxmlformats.org/officeDocument/2006/relationships/font" Target="fonts/Cabin-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Alegreya-bold.fntdata"/><Relationship Id="rId50" Type="http://schemas.openxmlformats.org/officeDocument/2006/relationships/font" Target="fonts/Alegreya-regular.fntdata"/><Relationship Id="rId53" Type="http://schemas.openxmlformats.org/officeDocument/2006/relationships/font" Target="fonts/Alegreya-boldItalic.fntdata"/><Relationship Id="rId52" Type="http://schemas.openxmlformats.org/officeDocument/2006/relationships/font" Target="fonts/Alegreya-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b5b20b0763_0_39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b5b20b0763_0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8d7b540f62_0_36: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8d7b540f62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8d7b540f62_1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8d7b540f6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c6de068c7a_0_4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c6de068c7a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c6de068c7a_0_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c6de068c7a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c6de068c7a_0_7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60" name="Google Shape;660;gc6de068c7a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c47cb98020_0_14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c47cb98020_0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8c4b0534c5_1_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8c4b0534c5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gc6de068c7a_0_10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62" name="Google Shape;762;gc6de068c7a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c47cb98020_0_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c47cb9802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c47cb98020_0_4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19" name="Google Shape;819;gc47cb98020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c6dce108d0_2_183: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c6dce108d0_2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c47cb98020_0_7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47" name="Google Shape;847;gc47cb98020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gc6dce108d0_2_26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99" name="Google Shape;899;gc6dce108d0_2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gc6dce108d0_2_30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924" name="Google Shape;924;gc6dce108d0_2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g3eec6bbc59d0dd94_3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947" name="Google Shape;947;g3eec6bbc59d0dd94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g3eec6bbc59d0dd94_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955" name="Google Shape;955;g3eec6bbc59d0dd94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7" name="Shape 977"/>
        <p:cNvGrpSpPr/>
        <p:nvPr/>
      </p:nvGrpSpPr>
      <p:grpSpPr>
        <a:xfrm>
          <a:off x="0" y="0"/>
          <a:ext cx="0" cy="0"/>
          <a:chOff x="0" y="0"/>
          <a:chExt cx="0" cy="0"/>
        </a:xfrm>
      </p:grpSpPr>
      <p:sp>
        <p:nvSpPr>
          <p:cNvPr id="978" name="Google Shape;978;gb5b20b0763_0_51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979" name="Google Shape;979;gb5b20b0763_0_5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8d73be67fb_3_2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8d73be67fb_3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c6dce108d0_2_1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c6dce108d0_2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8db783ea4e_0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8db783ea4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8683dd9117_0_13: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8683dd9117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c6dce108d0_2_8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c6dce108d0_2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8d73be67fb_4_6: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8d73be67fb_4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8d73be67fb_4_7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8d73be67fb_4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a:buNone/>
              <a:defRPr sz="2500">
                <a:latin typeface="Alegreya"/>
                <a:ea typeface="Alegreya"/>
                <a:cs typeface="Alegreya"/>
                <a:sym typeface="Alegreya"/>
              </a:defRPr>
            </a:lvl1pPr>
            <a:lvl2pPr lvl="1">
              <a:buNone/>
              <a:defRPr sz="2500">
                <a:latin typeface="Alegreya"/>
                <a:ea typeface="Alegreya"/>
                <a:cs typeface="Alegreya"/>
                <a:sym typeface="Alegreya"/>
              </a:defRPr>
            </a:lvl2pPr>
            <a:lvl3pPr lvl="2">
              <a:buNone/>
              <a:defRPr sz="2500">
                <a:latin typeface="Alegreya"/>
                <a:ea typeface="Alegreya"/>
                <a:cs typeface="Alegreya"/>
                <a:sym typeface="Alegreya"/>
              </a:defRPr>
            </a:lvl3pPr>
            <a:lvl4pPr lvl="3">
              <a:buNone/>
              <a:defRPr sz="2500">
                <a:latin typeface="Alegreya"/>
                <a:ea typeface="Alegreya"/>
                <a:cs typeface="Alegreya"/>
                <a:sym typeface="Alegreya"/>
              </a:defRPr>
            </a:lvl4pPr>
            <a:lvl5pPr lvl="4">
              <a:buNone/>
              <a:defRPr sz="2500">
                <a:latin typeface="Alegreya"/>
                <a:ea typeface="Alegreya"/>
                <a:cs typeface="Alegreya"/>
                <a:sym typeface="Alegreya"/>
              </a:defRPr>
            </a:lvl5pPr>
            <a:lvl6pPr lvl="5">
              <a:buNone/>
              <a:defRPr sz="2500">
                <a:latin typeface="Alegreya"/>
                <a:ea typeface="Alegreya"/>
                <a:cs typeface="Alegreya"/>
                <a:sym typeface="Alegreya"/>
              </a:defRPr>
            </a:lvl6pPr>
            <a:lvl7pPr lvl="6">
              <a:buNone/>
              <a:defRPr sz="2500">
                <a:latin typeface="Alegreya"/>
                <a:ea typeface="Alegreya"/>
                <a:cs typeface="Alegreya"/>
                <a:sym typeface="Alegreya"/>
              </a:defRPr>
            </a:lvl7pPr>
            <a:lvl8pPr lvl="7">
              <a:buNone/>
              <a:defRPr sz="2500">
                <a:latin typeface="Alegreya"/>
                <a:ea typeface="Alegreya"/>
                <a:cs typeface="Alegreya"/>
                <a:sym typeface="Alegreya"/>
              </a:defRPr>
            </a:lvl8pPr>
            <a:lvl9pPr lvl="8">
              <a:buNone/>
              <a:defRPr sz="2500">
                <a:latin typeface="Alegreya"/>
                <a:ea typeface="Alegreya"/>
                <a:cs typeface="Alegreya"/>
                <a:sym typeface="Alegreya"/>
              </a:defRPr>
            </a:lvl9pPr>
          </a:lstStyle>
          <a:p>
            <a:pPr indent="0" lvl="0" marL="0" rtl="0" algn="r">
              <a:spcBef>
                <a:spcPts val="0"/>
              </a:spcBef>
              <a:spcAft>
                <a:spcPts val="0"/>
              </a:spcAft>
              <a:buNone/>
            </a:pPr>
            <a:fld id="{00000000-1234-1234-1234-123412341234}" type="slidenum">
              <a:rPr lang="ar"/>
              <a:t>‹#›</a:t>
            </a:fld>
            <a:endParaRPr/>
          </a:p>
        </p:txBody>
      </p:sp>
      <p:sp>
        <p:nvSpPr>
          <p:cNvPr id="11" name="Google Shape;11;p2"/>
          <p:cNvSpPr/>
          <p:nvPr/>
        </p:nvSpPr>
        <p:spPr>
          <a:xfrm rot="-10799591">
            <a:off x="1747" y="382"/>
            <a:ext cx="7556400" cy="396000"/>
          </a:xfrm>
          <a:prstGeom prst="snip2SameRect">
            <a:avLst>
              <a:gd fmla="val 50000" name="adj1"/>
              <a:gd fmla="val 0" name="adj2"/>
            </a:avLst>
          </a:prstGeom>
          <a:solidFill>
            <a:srgbClr val="543948"/>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latin typeface="Alegreya"/>
              <a:ea typeface="Alegreya"/>
              <a:cs typeface="Alegreya"/>
              <a:sym typeface="Alegreya"/>
            </a:endParaRPr>
          </a:p>
        </p:txBody>
      </p:sp>
      <p:sp>
        <p:nvSpPr>
          <p:cNvPr id="12" name="Google Shape;12;p2"/>
          <p:cNvSpPr/>
          <p:nvPr/>
        </p:nvSpPr>
        <p:spPr>
          <a:xfrm>
            <a:off x="-95250" y="847725"/>
            <a:ext cx="1677000" cy="503700"/>
          </a:xfrm>
          <a:prstGeom prst="roundRect">
            <a:avLst>
              <a:gd fmla="val 16667" name="adj"/>
            </a:avLst>
          </a:prstGeom>
          <a:solidFill>
            <a:srgbClr val="9867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2"/>
              </a:solidFill>
              <a:latin typeface="Alegreya"/>
              <a:ea typeface="Alegreya"/>
              <a:cs typeface="Alegreya"/>
              <a:sym typeface="Alegreya"/>
            </a:endParaRPr>
          </a:p>
        </p:txBody>
      </p:sp>
      <p:sp>
        <p:nvSpPr>
          <p:cNvPr id="13" name="Google Shape;13;p2"/>
          <p:cNvSpPr/>
          <p:nvPr/>
        </p:nvSpPr>
        <p:spPr>
          <a:xfrm>
            <a:off x="-95252" y="1566127"/>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Alegreya"/>
              <a:ea typeface="Alegreya"/>
              <a:cs typeface="Alegreya"/>
              <a:sym typeface="Alegreya"/>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257705" y="2299346"/>
            <a:ext cx="7044900" cy="4081500"/>
          </a:xfrm>
          <a:prstGeom prst="rect">
            <a:avLst/>
          </a:prstGeom>
        </p:spPr>
        <p:txBody>
          <a:bodyPr anchorCtr="0" anchor="b" bIns="111700" lIns="111700" spcFirstLastPara="1" rIns="111700" wrap="square" tIns="111700">
            <a:noAutofit/>
          </a:bodyPr>
          <a:lstStyle>
            <a:lvl1pPr lvl="0" algn="ctr">
              <a:spcBef>
                <a:spcPts val="0"/>
              </a:spcBef>
              <a:spcAft>
                <a:spcPts val="0"/>
              </a:spcAft>
              <a:buSzPts val="14800"/>
              <a:buNone/>
              <a:defRPr sz="14800"/>
            </a:lvl1pPr>
            <a:lvl2pPr lvl="1" algn="ctr">
              <a:spcBef>
                <a:spcPts val="0"/>
              </a:spcBef>
              <a:spcAft>
                <a:spcPts val="0"/>
              </a:spcAft>
              <a:buSzPts val="14800"/>
              <a:buNone/>
              <a:defRPr sz="14800"/>
            </a:lvl2pPr>
            <a:lvl3pPr lvl="2" algn="ctr">
              <a:spcBef>
                <a:spcPts val="0"/>
              </a:spcBef>
              <a:spcAft>
                <a:spcPts val="0"/>
              </a:spcAft>
              <a:buSzPts val="14800"/>
              <a:buNone/>
              <a:defRPr sz="14800"/>
            </a:lvl3pPr>
            <a:lvl4pPr lvl="3" algn="ctr">
              <a:spcBef>
                <a:spcPts val="0"/>
              </a:spcBef>
              <a:spcAft>
                <a:spcPts val="0"/>
              </a:spcAft>
              <a:buSzPts val="14800"/>
              <a:buNone/>
              <a:defRPr sz="14800"/>
            </a:lvl4pPr>
            <a:lvl5pPr lvl="4" algn="ctr">
              <a:spcBef>
                <a:spcPts val="0"/>
              </a:spcBef>
              <a:spcAft>
                <a:spcPts val="0"/>
              </a:spcAft>
              <a:buSzPts val="14800"/>
              <a:buNone/>
              <a:defRPr sz="14800"/>
            </a:lvl5pPr>
            <a:lvl6pPr lvl="5" algn="ctr">
              <a:spcBef>
                <a:spcPts val="0"/>
              </a:spcBef>
              <a:spcAft>
                <a:spcPts val="0"/>
              </a:spcAft>
              <a:buSzPts val="14800"/>
              <a:buNone/>
              <a:defRPr sz="14800"/>
            </a:lvl6pPr>
            <a:lvl7pPr lvl="6" algn="ctr">
              <a:spcBef>
                <a:spcPts val="0"/>
              </a:spcBef>
              <a:spcAft>
                <a:spcPts val="0"/>
              </a:spcAft>
              <a:buSzPts val="14800"/>
              <a:buNone/>
              <a:defRPr sz="14800"/>
            </a:lvl7pPr>
            <a:lvl8pPr lvl="7" algn="ctr">
              <a:spcBef>
                <a:spcPts val="0"/>
              </a:spcBef>
              <a:spcAft>
                <a:spcPts val="0"/>
              </a:spcAft>
              <a:buSzPts val="14800"/>
              <a:buNone/>
              <a:defRPr sz="14800"/>
            </a:lvl8pPr>
            <a:lvl9pPr lvl="8" algn="ctr">
              <a:spcBef>
                <a:spcPts val="0"/>
              </a:spcBef>
              <a:spcAft>
                <a:spcPts val="0"/>
              </a:spcAft>
              <a:buSzPts val="14800"/>
              <a:buNone/>
              <a:defRPr sz="14800"/>
            </a:lvl9pPr>
          </a:lstStyle>
          <a:p>
            <a:r>
              <a:t>xx%</a:t>
            </a:r>
          </a:p>
        </p:txBody>
      </p:sp>
      <p:sp>
        <p:nvSpPr>
          <p:cNvPr id="51" name="Google Shape;51;p11"/>
          <p:cNvSpPr txBox="1"/>
          <p:nvPr>
            <p:ph idx="1" type="body"/>
          </p:nvPr>
        </p:nvSpPr>
        <p:spPr>
          <a:xfrm>
            <a:off x="257705" y="6552657"/>
            <a:ext cx="7044900" cy="2703900"/>
          </a:xfrm>
          <a:prstGeom prst="rect">
            <a:avLst/>
          </a:prstGeom>
        </p:spPr>
        <p:txBody>
          <a:bodyPr anchorCtr="0" anchor="t" bIns="111700" lIns="111700" spcFirstLastPara="1" rIns="111700" wrap="square" tIns="111700">
            <a:noAutofit/>
          </a:bodyPr>
          <a:lstStyle>
            <a:lvl1pPr indent="-374650" lvl="0" marL="457200" algn="ctr">
              <a:spcBef>
                <a:spcPts val="0"/>
              </a:spcBef>
              <a:spcAft>
                <a:spcPts val="0"/>
              </a:spcAft>
              <a:buSzPts val="2300"/>
              <a:buChar char="●"/>
              <a:defRPr/>
            </a:lvl1pPr>
            <a:lvl2pPr indent="-342900" lvl="1" marL="914400" algn="ctr">
              <a:spcBef>
                <a:spcPts val="2000"/>
              </a:spcBef>
              <a:spcAft>
                <a:spcPts val="0"/>
              </a:spcAft>
              <a:buSzPts val="1800"/>
              <a:buChar char="○"/>
              <a:defRPr/>
            </a:lvl2pPr>
            <a:lvl3pPr indent="-342900" lvl="2" marL="1371600" algn="ctr">
              <a:spcBef>
                <a:spcPts val="2000"/>
              </a:spcBef>
              <a:spcAft>
                <a:spcPts val="0"/>
              </a:spcAft>
              <a:buSzPts val="1800"/>
              <a:buChar char="■"/>
              <a:defRPr/>
            </a:lvl3pPr>
            <a:lvl4pPr indent="-342900" lvl="3" marL="1828800" algn="ctr">
              <a:spcBef>
                <a:spcPts val="2000"/>
              </a:spcBef>
              <a:spcAft>
                <a:spcPts val="0"/>
              </a:spcAft>
              <a:buSzPts val="1800"/>
              <a:buChar char="●"/>
              <a:defRPr/>
            </a:lvl4pPr>
            <a:lvl5pPr indent="-342900" lvl="4" marL="2286000" algn="ctr">
              <a:spcBef>
                <a:spcPts val="2000"/>
              </a:spcBef>
              <a:spcAft>
                <a:spcPts val="0"/>
              </a:spcAft>
              <a:buSzPts val="1800"/>
              <a:buChar char="○"/>
              <a:defRPr/>
            </a:lvl5pPr>
            <a:lvl6pPr indent="-342900" lvl="5" marL="2743200" algn="ctr">
              <a:spcBef>
                <a:spcPts val="2000"/>
              </a:spcBef>
              <a:spcAft>
                <a:spcPts val="0"/>
              </a:spcAft>
              <a:buSzPts val="1800"/>
              <a:buChar char="■"/>
              <a:defRPr/>
            </a:lvl6pPr>
            <a:lvl7pPr indent="-342900" lvl="6" marL="3200400" algn="ctr">
              <a:spcBef>
                <a:spcPts val="2000"/>
              </a:spcBef>
              <a:spcAft>
                <a:spcPts val="0"/>
              </a:spcAft>
              <a:buSzPts val="1800"/>
              <a:buChar char="●"/>
              <a:defRPr/>
            </a:lvl7pPr>
            <a:lvl8pPr indent="-342900" lvl="7" marL="3657600" algn="ctr">
              <a:spcBef>
                <a:spcPts val="2000"/>
              </a:spcBef>
              <a:spcAft>
                <a:spcPts val="0"/>
              </a:spcAft>
              <a:buSzPts val="1800"/>
              <a:buChar char="○"/>
              <a:defRPr/>
            </a:lvl8pPr>
            <a:lvl9pPr indent="-342900" lvl="8" marL="4114800" algn="ctr">
              <a:spcBef>
                <a:spcPts val="2000"/>
              </a:spcBef>
              <a:spcAft>
                <a:spcPts val="2000"/>
              </a:spcAft>
              <a:buSzPts val="1800"/>
              <a:buChar char="■"/>
              <a:defRPr/>
            </a:lvl9pPr>
          </a:lstStyle>
          <a:p/>
        </p:txBody>
      </p:sp>
      <p:sp>
        <p:nvSpPr>
          <p:cNvPr id="52" name="Google Shape;52;p11"/>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atin typeface="Alegreya"/>
                <a:ea typeface="Alegreya"/>
                <a:cs typeface="Alegreya"/>
                <a:sym typeface="Alegreya"/>
              </a:defRPr>
            </a:lvl1pPr>
            <a:lvl2pPr lvl="1">
              <a:buNone/>
              <a:defRPr>
                <a:latin typeface="Alegreya"/>
                <a:ea typeface="Alegreya"/>
                <a:cs typeface="Alegreya"/>
                <a:sym typeface="Alegreya"/>
              </a:defRPr>
            </a:lvl2pPr>
            <a:lvl3pPr lvl="2">
              <a:buNone/>
              <a:defRPr>
                <a:latin typeface="Alegreya"/>
                <a:ea typeface="Alegreya"/>
                <a:cs typeface="Alegreya"/>
                <a:sym typeface="Alegreya"/>
              </a:defRPr>
            </a:lvl3pPr>
            <a:lvl4pPr lvl="3">
              <a:buNone/>
              <a:defRPr>
                <a:latin typeface="Alegreya"/>
                <a:ea typeface="Alegreya"/>
                <a:cs typeface="Alegreya"/>
                <a:sym typeface="Alegreya"/>
              </a:defRPr>
            </a:lvl4pPr>
            <a:lvl5pPr lvl="4">
              <a:buNone/>
              <a:defRPr>
                <a:latin typeface="Alegreya"/>
                <a:ea typeface="Alegreya"/>
                <a:cs typeface="Alegreya"/>
                <a:sym typeface="Alegreya"/>
              </a:defRPr>
            </a:lvl5pPr>
            <a:lvl6pPr lvl="5">
              <a:buNone/>
              <a:defRPr>
                <a:latin typeface="Alegreya"/>
                <a:ea typeface="Alegreya"/>
                <a:cs typeface="Alegreya"/>
                <a:sym typeface="Alegreya"/>
              </a:defRPr>
            </a:lvl6pPr>
            <a:lvl7pPr lvl="6">
              <a:buNone/>
              <a:defRPr>
                <a:latin typeface="Alegreya"/>
                <a:ea typeface="Alegreya"/>
                <a:cs typeface="Alegreya"/>
                <a:sym typeface="Alegreya"/>
              </a:defRPr>
            </a:lvl7pPr>
            <a:lvl8pPr lvl="7">
              <a:buNone/>
              <a:defRPr>
                <a:latin typeface="Alegreya"/>
                <a:ea typeface="Alegreya"/>
                <a:cs typeface="Alegreya"/>
                <a:sym typeface="Alegreya"/>
              </a:defRPr>
            </a:lvl8pPr>
            <a:lvl9pPr lvl="8">
              <a:buNone/>
              <a:defRPr>
                <a:latin typeface="Alegreya"/>
                <a:ea typeface="Alegreya"/>
                <a:cs typeface="Alegreya"/>
                <a:sym typeface="Alegreya"/>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
        <p:nvSpPr>
          <p:cNvPr id="55" name="Google Shape;55;p12"/>
          <p:cNvSpPr/>
          <p:nvPr/>
        </p:nvSpPr>
        <p:spPr>
          <a:xfrm>
            <a:off x="-91200" y="-91200"/>
            <a:ext cx="7751100" cy="10896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رأس قسم 1">
  <p:cSld name="SECTION_HEADER_1">
    <p:spTree>
      <p:nvGrpSpPr>
        <p:cNvPr id="56" name="Shape 56"/>
        <p:cNvGrpSpPr/>
        <p:nvPr/>
      </p:nvGrpSpPr>
      <p:grpSpPr>
        <a:xfrm>
          <a:off x="0" y="0"/>
          <a:ext cx="0" cy="0"/>
          <a:chOff x="0" y="0"/>
          <a:chExt cx="0" cy="0"/>
        </a:xfrm>
      </p:grpSpPr>
      <p:sp>
        <p:nvSpPr>
          <p:cNvPr id="57" name="Google Shape;57;p13"/>
          <p:cNvSpPr txBox="1"/>
          <p:nvPr>
            <p:ph type="title"/>
          </p:nvPr>
        </p:nvSpPr>
        <p:spPr>
          <a:xfrm>
            <a:off x="257705" y="4471058"/>
            <a:ext cx="7044900" cy="1749600"/>
          </a:xfrm>
          <a:prstGeom prst="rect">
            <a:avLst/>
          </a:prstGeom>
        </p:spPr>
        <p:txBody>
          <a:bodyPr anchorCtr="0" anchor="ctr" bIns="111700" lIns="111700" spcFirstLastPara="1" rIns="111700" wrap="square" tIns="111700">
            <a:noAutofit/>
          </a:bodyPr>
          <a:lstStyle>
            <a:lvl1pPr lvl="0" rtl="0" algn="ctr">
              <a:spcBef>
                <a:spcPts val="0"/>
              </a:spcBef>
              <a:spcAft>
                <a:spcPts val="0"/>
              </a:spcAft>
              <a:buSzPts val="4300"/>
              <a:buNone/>
              <a:defRPr sz="4300"/>
            </a:lvl1pPr>
            <a:lvl2pPr lvl="1" rtl="0" algn="ctr">
              <a:spcBef>
                <a:spcPts val="0"/>
              </a:spcBef>
              <a:spcAft>
                <a:spcPts val="0"/>
              </a:spcAft>
              <a:buSzPts val="4300"/>
              <a:buNone/>
              <a:defRPr sz="4300"/>
            </a:lvl2pPr>
            <a:lvl3pPr lvl="2" rtl="0" algn="ctr">
              <a:spcBef>
                <a:spcPts val="0"/>
              </a:spcBef>
              <a:spcAft>
                <a:spcPts val="0"/>
              </a:spcAft>
              <a:buSzPts val="4300"/>
              <a:buNone/>
              <a:defRPr sz="4300"/>
            </a:lvl3pPr>
            <a:lvl4pPr lvl="3" rtl="0" algn="ctr">
              <a:spcBef>
                <a:spcPts val="0"/>
              </a:spcBef>
              <a:spcAft>
                <a:spcPts val="0"/>
              </a:spcAft>
              <a:buSzPts val="4300"/>
              <a:buNone/>
              <a:defRPr sz="4300"/>
            </a:lvl4pPr>
            <a:lvl5pPr lvl="4" rtl="0" algn="ctr">
              <a:spcBef>
                <a:spcPts val="0"/>
              </a:spcBef>
              <a:spcAft>
                <a:spcPts val="0"/>
              </a:spcAft>
              <a:buSzPts val="4300"/>
              <a:buNone/>
              <a:defRPr sz="4300"/>
            </a:lvl5pPr>
            <a:lvl6pPr lvl="5" rtl="0" algn="ctr">
              <a:spcBef>
                <a:spcPts val="0"/>
              </a:spcBef>
              <a:spcAft>
                <a:spcPts val="0"/>
              </a:spcAft>
              <a:buSzPts val="4300"/>
              <a:buNone/>
              <a:defRPr sz="4300"/>
            </a:lvl6pPr>
            <a:lvl7pPr lvl="6" rtl="0" algn="ctr">
              <a:spcBef>
                <a:spcPts val="0"/>
              </a:spcBef>
              <a:spcAft>
                <a:spcPts val="0"/>
              </a:spcAft>
              <a:buSzPts val="4300"/>
              <a:buNone/>
              <a:defRPr sz="4300"/>
            </a:lvl7pPr>
            <a:lvl8pPr lvl="7" rtl="0" algn="ctr">
              <a:spcBef>
                <a:spcPts val="0"/>
              </a:spcBef>
              <a:spcAft>
                <a:spcPts val="0"/>
              </a:spcAft>
              <a:buSzPts val="4300"/>
              <a:buNone/>
              <a:defRPr sz="4300"/>
            </a:lvl8pPr>
            <a:lvl9pPr lvl="8" rtl="0" algn="ctr">
              <a:spcBef>
                <a:spcPts val="0"/>
              </a:spcBef>
              <a:spcAft>
                <a:spcPts val="0"/>
              </a:spcAft>
              <a:buSzPts val="4300"/>
              <a:buNone/>
              <a:defRPr sz="4300"/>
            </a:lvl9pPr>
          </a:lstStyle>
          <a:p/>
        </p:txBody>
      </p:sp>
      <p:cxnSp>
        <p:nvCxnSpPr>
          <p:cNvPr id="58" name="Google Shape;58;p13"/>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59" name="Google Shape;59;p13"/>
          <p:cNvCxnSpPr/>
          <p:nvPr/>
        </p:nvCxnSpPr>
        <p:spPr>
          <a:xfrm>
            <a:off x="205413" y="904850"/>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60" name="Google Shape;60;p13"/>
          <p:cNvCxnSpPr/>
          <p:nvPr/>
        </p:nvCxnSpPr>
        <p:spPr>
          <a:xfrm>
            <a:off x="217813" y="9596628"/>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61" name="Google Shape;61;p13"/>
          <p:cNvCxnSpPr/>
          <p:nvPr/>
        </p:nvCxnSpPr>
        <p:spPr>
          <a:xfrm>
            <a:off x="7354588" y="904850"/>
            <a:ext cx="0" cy="8714700"/>
          </a:xfrm>
          <a:prstGeom prst="straightConnector1">
            <a:avLst/>
          </a:prstGeom>
          <a:noFill/>
          <a:ln cap="flat" cmpd="sng" w="19050">
            <a:solidFill>
              <a:srgbClr val="A4C2F4"/>
            </a:solidFill>
            <a:prstDash val="solid"/>
            <a:round/>
            <a:headEnd len="med" w="med" type="none"/>
            <a:tailEnd len="med" w="med" type="none"/>
          </a:ln>
        </p:spPr>
      </p:cxnSp>
      <p:grpSp>
        <p:nvGrpSpPr>
          <p:cNvPr id="62" name="Google Shape;62;p13"/>
          <p:cNvGrpSpPr/>
          <p:nvPr/>
        </p:nvGrpSpPr>
        <p:grpSpPr>
          <a:xfrm>
            <a:off x="205413" y="904850"/>
            <a:ext cx="7149175" cy="8714700"/>
            <a:chOff x="217025" y="916300"/>
            <a:chExt cx="7149175" cy="8714700"/>
          </a:xfrm>
        </p:grpSpPr>
        <p:cxnSp>
          <p:nvCxnSpPr>
            <p:cNvPr id="63" name="Google Shape;63;p13"/>
            <p:cNvCxnSpPr/>
            <p:nvPr/>
          </p:nvCxnSpPr>
          <p:spPr>
            <a:xfrm>
              <a:off x="217025" y="916300"/>
              <a:ext cx="7132500" cy="0"/>
            </a:xfrm>
            <a:prstGeom prst="straightConnector1">
              <a:avLst/>
            </a:prstGeom>
            <a:noFill/>
            <a:ln cap="flat" cmpd="sng" w="19050">
              <a:solidFill>
                <a:schemeClr val="accent3"/>
              </a:solidFill>
              <a:prstDash val="solid"/>
              <a:round/>
              <a:headEnd len="med" w="med" type="none"/>
              <a:tailEnd len="med" w="med" type="none"/>
            </a:ln>
          </p:spPr>
        </p:cxnSp>
        <p:cxnSp>
          <p:nvCxnSpPr>
            <p:cNvPr id="64" name="Google Shape;64;p13"/>
            <p:cNvCxnSpPr/>
            <p:nvPr/>
          </p:nvCxnSpPr>
          <p:spPr>
            <a:xfrm>
              <a:off x="222600" y="916300"/>
              <a:ext cx="0" cy="8683200"/>
            </a:xfrm>
            <a:prstGeom prst="straightConnector1">
              <a:avLst/>
            </a:prstGeom>
            <a:noFill/>
            <a:ln cap="flat" cmpd="sng" w="19050">
              <a:solidFill>
                <a:schemeClr val="accent3"/>
              </a:solidFill>
              <a:prstDash val="solid"/>
              <a:round/>
              <a:headEnd len="med" w="med" type="none"/>
              <a:tailEnd len="med" w="med" type="none"/>
            </a:ln>
          </p:spPr>
        </p:cxnSp>
        <p:cxnSp>
          <p:nvCxnSpPr>
            <p:cNvPr id="65" name="Google Shape;65;p13"/>
            <p:cNvCxnSpPr/>
            <p:nvPr/>
          </p:nvCxnSpPr>
          <p:spPr>
            <a:xfrm>
              <a:off x="7366200" y="916300"/>
              <a:ext cx="0" cy="8714700"/>
            </a:xfrm>
            <a:prstGeom prst="straightConnector1">
              <a:avLst/>
            </a:prstGeom>
            <a:noFill/>
            <a:ln cap="flat" cmpd="sng" w="19050">
              <a:solidFill>
                <a:schemeClr val="accent3"/>
              </a:solidFill>
              <a:prstDash val="solid"/>
              <a:round/>
              <a:headEnd len="med" w="med" type="none"/>
              <a:tailEnd len="med" w="med" type="none"/>
            </a:ln>
          </p:spPr>
        </p:cxnSp>
        <p:cxnSp>
          <p:nvCxnSpPr>
            <p:cNvPr id="66" name="Google Shape;66;p13"/>
            <p:cNvCxnSpPr/>
            <p:nvPr/>
          </p:nvCxnSpPr>
          <p:spPr>
            <a:xfrm>
              <a:off x="229425" y="9608078"/>
              <a:ext cx="7132500" cy="0"/>
            </a:xfrm>
            <a:prstGeom prst="straightConnector1">
              <a:avLst/>
            </a:prstGeom>
            <a:noFill/>
            <a:ln cap="flat" cmpd="sng" w="19050">
              <a:solidFill>
                <a:schemeClr val="accent3"/>
              </a:solidFill>
              <a:prstDash val="solid"/>
              <a:round/>
              <a:headEnd len="med" w="med" type="none"/>
              <a:tailEnd len="med" w="med" type="none"/>
            </a:ln>
          </p:spPr>
        </p:cxnSp>
      </p:grpSp>
      <p:cxnSp>
        <p:nvCxnSpPr>
          <p:cNvPr id="67" name="Google Shape;67;p13"/>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68" name="Google Shape;68;p13"/>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lgn="ctr">
              <a:buNone/>
              <a:defRPr b="1" sz="1700">
                <a:solidFill>
                  <a:schemeClr val="lt1"/>
                </a:solidFill>
                <a:latin typeface="Mada"/>
                <a:ea typeface="Mada"/>
                <a:cs typeface="Mada"/>
                <a:sym typeface="Mada"/>
              </a:defRPr>
            </a:lvl1pPr>
            <a:lvl2pPr lvl="1" rtl="0" algn="ctr">
              <a:buNone/>
              <a:defRPr b="1" sz="1700">
                <a:solidFill>
                  <a:schemeClr val="lt1"/>
                </a:solidFill>
                <a:latin typeface="Mada"/>
                <a:ea typeface="Mada"/>
                <a:cs typeface="Mada"/>
                <a:sym typeface="Mada"/>
              </a:defRPr>
            </a:lvl2pPr>
            <a:lvl3pPr lvl="2" rtl="0" algn="ctr">
              <a:buNone/>
              <a:defRPr b="1" sz="1700">
                <a:solidFill>
                  <a:schemeClr val="lt1"/>
                </a:solidFill>
                <a:latin typeface="Mada"/>
                <a:ea typeface="Mada"/>
                <a:cs typeface="Mada"/>
                <a:sym typeface="Mada"/>
              </a:defRPr>
            </a:lvl3pPr>
            <a:lvl4pPr lvl="3" rtl="0" algn="ctr">
              <a:buNone/>
              <a:defRPr b="1" sz="1700">
                <a:solidFill>
                  <a:schemeClr val="lt1"/>
                </a:solidFill>
                <a:latin typeface="Mada"/>
                <a:ea typeface="Mada"/>
                <a:cs typeface="Mada"/>
                <a:sym typeface="Mada"/>
              </a:defRPr>
            </a:lvl4pPr>
            <a:lvl5pPr lvl="4" rtl="0" algn="ctr">
              <a:buNone/>
              <a:defRPr b="1" sz="1700">
                <a:solidFill>
                  <a:schemeClr val="lt1"/>
                </a:solidFill>
                <a:latin typeface="Mada"/>
                <a:ea typeface="Mada"/>
                <a:cs typeface="Mada"/>
                <a:sym typeface="Mada"/>
              </a:defRPr>
            </a:lvl5pPr>
            <a:lvl6pPr lvl="5" rtl="0" algn="ctr">
              <a:buNone/>
              <a:defRPr b="1" sz="1700">
                <a:solidFill>
                  <a:schemeClr val="lt1"/>
                </a:solidFill>
                <a:latin typeface="Mada"/>
                <a:ea typeface="Mada"/>
                <a:cs typeface="Mada"/>
                <a:sym typeface="Mada"/>
              </a:defRPr>
            </a:lvl6pPr>
            <a:lvl7pPr lvl="6" rtl="0" algn="ctr">
              <a:buNone/>
              <a:defRPr b="1" sz="1700">
                <a:solidFill>
                  <a:schemeClr val="lt1"/>
                </a:solidFill>
                <a:latin typeface="Mada"/>
                <a:ea typeface="Mada"/>
                <a:cs typeface="Mada"/>
                <a:sym typeface="Mada"/>
              </a:defRPr>
            </a:lvl7pPr>
            <a:lvl8pPr lvl="7" rtl="0" algn="ctr">
              <a:buNone/>
              <a:defRPr b="1" sz="1700">
                <a:solidFill>
                  <a:schemeClr val="lt1"/>
                </a:solidFill>
                <a:latin typeface="Mada"/>
                <a:ea typeface="Mada"/>
                <a:cs typeface="Mada"/>
                <a:sym typeface="Mada"/>
              </a:defRPr>
            </a:lvl8pPr>
            <a:lvl9pPr lvl="8" rtl="0" algn="ctr">
              <a:buNone/>
              <a:defRPr b="1" sz="1700">
                <a:solidFill>
                  <a:schemeClr val="lt1"/>
                </a:solidFill>
                <a:latin typeface="Mada"/>
                <a:ea typeface="Mada"/>
                <a:cs typeface="Mada"/>
                <a:sym typeface="Mada"/>
              </a:defRPr>
            </a:lvl9pPr>
          </a:lstStyle>
          <a:p>
            <a:pPr indent="0" lvl="0" marL="0" rtl="0" algn="ct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شرح 1">
  <p:cSld name="CAPTION_ONLY_1">
    <p:spTree>
      <p:nvGrpSpPr>
        <p:cNvPr id="69" name="Shape 69"/>
        <p:cNvGrpSpPr/>
        <p:nvPr/>
      </p:nvGrpSpPr>
      <p:grpSpPr>
        <a:xfrm>
          <a:off x="0" y="0"/>
          <a:ext cx="0" cy="0"/>
          <a:chOff x="0" y="0"/>
          <a:chExt cx="0" cy="0"/>
        </a:xfrm>
      </p:grpSpPr>
      <p:cxnSp>
        <p:nvCxnSpPr>
          <p:cNvPr id="70" name="Google Shape;70;p14"/>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71" name="Google Shape;71;p14"/>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Summary</a:t>
            </a:r>
            <a:endParaRPr b="1" sz="2600">
              <a:latin typeface="Mada"/>
              <a:ea typeface="Mada"/>
              <a:cs typeface="Mada"/>
              <a:sym typeface="Mada"/>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_POINT_2">
  <p:cSld name="MAIN_POINT_2">
    <p:spTree>
      <p:nvGrpSpPr>
        <p:cNvPr id="72" name="Shape 72"/>
        <p:cNvGrpSpPr/>
        <p:nvPr/>
      </p:nvGrpSpPr>
      <p:grpSpPr>
        <a:xfrm>
          <a:off x="0" y="0"/>
          <a:ext cx="0" cy="0"/>
          <a:chOff x="0" y="0"/>
          <a:chExt cx="0" cy="0"/>
        </a:xfrm>
      </p:grpSpPr>
      <p:sp>
        <p:nvSpPr>
          <p:cNvPr id="73" name="Google Shape;73;p15"/>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74" name="Google Shape;74;p15"/>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cxnSp>
        <p:nvCxnSpPr>
          <p:cNvPr id="75" name="Google Shape;75;p15"/>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76" name="Google Shape;76;p15"/>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p:nvPr/>
        </p:nvSpPr>
        <p:spPr>
          <a:xfrm>
            <a:off x="7106400" y="0"/>
            <a:ext cx="453600" cy="562200"/>
          </a:xfrm>
          <a:prstGeom prst="rect">
            <a:avLst/>
          </a:prstGeom>
          <a:solidFill>
            <a:srgbClr val="B4A7D6"/>
          </a:solidFill>
          <a:ln cap="flat" cmpd="sng" w="9525">
            <a:solidFill>
              <a:srgbClr val="B4A7D6"/>
            </a:solidFill>
            <a:prstDash val="solid"/>
            <a:round/>
            <a:headEnd len="sm" w="sm" type="none"/>
            <a:tailEnd len="sm" w="sm" type="none"/>
          </a:ln>
        </p:spPr>
        <p:txBody>
          <a:bodyPr anchorCtr="0" anchor="ctr" bIns="232875" lIns="232875" spcFirstLastPara="1" rIns="232875" wrap="square" tIns="232875">
            <a:noAutofit/>
          </a:bodyPr>
          <a:lstStyle/>
          <a:p>
            <a:pPr indent="0" lvl="0" marL="0" rtl="0" algn="l">
              <a:spcBef>
                <a:spcPts val="0"/>
              </a:spcBef>
              <a:spcAft>
                <a:spcPts val="0"/>
              </a:spcAft>
              <a:buNone/>
            </a:pPr>
            <a:r>
              <a:t/>
            </a:r>
            <a:endParaRPr sz="3800">
              <a:solidFill>
                <a:srgbClr val="FFFFFF"/>
              </a:solidFill>
              <a:latin typeface="Alegreya Regular"/>
              <a:ea typeface="Alegreya Regular"/>
              <a:cs typeface="Alegreya Regular"/>
              <a:sym typeface="Alegreya Regular"/>
            </a:endParaRPr>
          </a:p>
        </p:txBody>
      </p:sp>
      <p:sp>
        <p:nvSpPr>
          <p:cNvPr id="16" name="Google Shape;16;p3"/>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a:buNone/>
              <a:defRPr b="1" sz="1400">
                <a:solidFill>
                  <a:schemeClr val="lt1"/>
                </a:solidFill>
                <a:latin typeface="Alegreya"/>
                <a:ea typeface="Alegreya"/>
                <a:cs typeface="Alegreya"/>
                <a:sym typeface="Alegreya"/>
              </a:defRPr>
            </a:lvl1pPr>
            <a:lvl2pPr lvl="1">
              <a:buNone/>
              <a:defRPr b="1" sz="1400">
                <a:solidFill>
                  <a:schemeClr val="lt1"/>
                </a:solidFill>
                <a:latin typeface="Alegreya"/>
                <a:ea typeface="Alegreya"/>
                <a:cs typeface="Alegreya"/>
                <a:sym typeface="Alegreya"/>
              </a:defRPr>
            </a:lvl2pPr>
            <a:lvl3pPr lvl="2">
              <a:buNone/>
              <a:defRPr b="1" sz="1400">
                <a:solidFill>
                  <a:schemeClr val="lt1"/>
                </a:solidFill>
                <a:latin typeface="Alegreya"/>
                <a:ea typeface="Alegreya"/>
                <a:cs typeface="Alegreya"/>
                <a:sym typeface="Alegreya"/>
              </a:defRPr>
            </a:lvl3pPr>
            <a:lvl4pPr lvl="3">
              <a:buNone/>
              <a:defRPr b="1" sz="1400">
                <a:solidFill>
                  <a:schemeClr val="lt1"/>
                </a:solidFill>
                <a:latin typeface="Alegreya"/>
                <a:ea typeface="Alegreya"/>
                <a:cs typeface="Alegreya"/>
                <a:sym typeface="Alegreya"/>
              </a:defRPr>
            </a:lvl4pPr>
            <a:lvl5pPr lvl="4">
              <a:buNone/>
              <a:defRPr b="1" sz="1400">
                <a:solidFill>
                  <a:schemeClr val="lt1"/>
                </a:solidFill>
                <a:latin typeface="Alegreya"/>
                <a:ea typeface="Alegreya"/>
                <a:cs typeface="Alegreya"/>
                <a:sym typeface="Alegreya"/>
              </a:defRPr>
            </a:lvl5pPr>
            <a:lvl6pPr lvl="5">
              <a:buNone/>
              <a:defRPr b="1" sz="1400">
                <a:solidFill>
                  <a:schemeClr val="lt1"/>
                </a:solidFill>
                <a:latin typeface="Alegreya"/>
                <a:ea typeface="Alegreya"/>
                <a:cs typeface="Alegreya"/>
                <a:sym typeface="Alegreya"/>
              </a:defRPr>
            </a:lvl6pPr>
            <a:lvl7pPr lvl="6">
              <a:buNone/>
              <a:defRPr b="1" sz="1400">
                <a:solidFill>
                  <a:schemeClr val="lt1"/>
                </a:solidFill>
                <a:latin typeface="Alegreya"/>
                <a:ea typeface="Alegreya"/>
                <a:cs typeface="Alegreya"/>
                <a:sym typeface="Alegreya"/>
              </a:defRPr>
            </a:lvl7pPr>
            <a:lvl8pPr lvl="7">
              <a:buNone/>
              <a:defRPr b="1" sz="1400">
                <a:solidFill>
                  <a:schemeClr val="lt1"/>
                </a:solidFill>
                <a:latin typeface="Alegreya"/>
                <a:ea typeface="Alegreya"/>
                <a:cs typeface="Alegreya"/>
                <a:sym typeface="Alegreya"/>
              </a:defRPr>
            </a:lvl8pPr>
            <a:lvl9pPr lvl="8">
              <a:buNone/>
              <a:defRPr b="1" sz="1400">
                <a:solidFill>
                  <a:schemeClr val="lt1"/>
                </a:solidFill>
                <a:latin typeface="Alegreya"/>
                <a:ea typeface="Alegreya"/>
                <a:cs typeface="Alegreya"/>
                <a:sym typeface="Alegreya"/>
              </a:defRPr>
            </a:lvl9pPr>
          </a:lstStyle>
          <a:p>
            <a:pPr indent="0" lvl="0" marL="0" rtl="0" algn="r">
              <a:spcBef>
                <a:spcPts val="0"/>
              </a:spcBef>
              <a:spcAft>
                <a:spcPts val="0"/>
              </a:spcAft>
              <a:buNone/>
            </a:pPr>
            <a:fld id="{00000000-1234-1234-1234-123412341234}" type="slidenum">
              <a:rPr lang="ar"/>
              <a:t>‹#›</a:t>
            </a:fld>
            <a:endParaRPr/>
          </a:p>
        </p:txBody>
      </p:sp>
      <p:cxnSp>
        <p:nvCxnSpPr>
          <p:cNvPr id="17" name="Google Shape;17;p3"/>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0" name="Google Shape;20;p4"/>
          <p:cNvSpPr txBox="1"/>
          <p:nvPr>
            <p:ph idx="1" type="body"/>
          </p:nvPr>
        </p:nvSpPr>
        <p:spPr>
          <a:xfrm>
            <a:off x="257705" y="2395696"/>
            <a:ext cx="7044900" cy="7102200"/>
          </a:xfrm>
          <a:prstGeom prst="rect">
            <a:avLst/>
          </a:prstGeom>
        </p:spPr>
        <p:txBody>
          <a:bodyPr anchorCtr="0" anchor="t" bIns="111700" lIns="111700" spcFirstLastPara="1" rIns="111700" wrap="square" tIns="111700">
            <a:noAutofit/>
          </a:bodyPr>
          <a:lstStyle>
            <a:lvl1pPr indent="-374650" lvl="0" marL="457200">
              <a:spcBef>
                <a:spcPts val="0"/>
              </a:spcBef>
              <a:spcAft>
                <a:spcPts val="0"/>
              </a:spcAft>
              <a:buSzPts val="2300"/>
              <a:buChar char="●"/>
              <a:defRPr/>
            </a:lvl1pPr>
            <a:lvl2pPr indent="-342900" lvl="1" marL="914400">
              <a:spcBef>
                <a:spcPts val="2000"/>
              </a:spcBef>
              <a:spcAft>
                <a:spcPts val="0"/>
              </a:spcAft>
              <a:buSzPts val="1800"/>
              <a:buChar char="○"/>
              <a:defRPr/>
            </a:lvl2pPr>
            <a:lvl3pPr indent="-342900" lvl="2" marL="1371600">
              <a:spcBef>
                <a:spcPts val="2000"/>
              </a:spcBef>
              <a:spcAft>
                <a:spcPts val="0"/>
              </a:spcAft>
              <a:buSzPts val="1800"/>
              <a:buChar char="■"/>
              <a:defRPr/>
            </a:lvl3pPr>
            <a:lvl4pPr indent="-342900" lvl="3" marL="1828800">
              <a:spcBef>
                <a:spcPts val="2000"/>
              </a:spcBef>
              <a:spcAft>
                <a:spcPts val="0"/>
              </a:spcAft>
              <a:buSzPts val="1800"/>
              <a:buChar char="●"/>
              <a:defRPr/>
            </a:lvl4pPr>
            <a:lvl5pPr indent="-342900" lvl="4" marL="2286000">
              <a:spcBef>
                <a:spcPts val="2000"/>
              </a:spcBef>
              <a:spcAft>
                <a:spcPts val="0"/>
              </a:spcAft>
              <a:buSzPts val="1800"/>
              <a:buChar char="○"/>
              <a:defRPr/>
            </a:lvl5pPr>
            <a:lvl6pPr indent="-342900" lvl="5" marL="2743200">
              <a:spcBef>
                <a:spcPts val="2000"/>
              </a:spcBef>
              <a:spcAft>
                <a:spcPts val="0"/>
              </a:spcAft>
              <a:buSzPts val="1800"/>
              <a:buChar char="■"/>
              <a:defRPr/>
            </a:lvl6pPr>
            <a:lvl7pPr indent="-342900" lvl="6" marL="3200400">
              <a:spcBef>
                <a:spcPts val="2000"/>
              </a:spcBef>
              <a:spcAft>
                <a:spcPts val="0"/>
              </a:spcAft>
              <a:buSzPts val="1800"/>
              <a:buChar char="●"/>
              <a:defRPr/>
            </a:lvl7pPr>
            <a:lvl8pPr indent="-342900" lvl="7" marL="3657600">
              <a:spcBef>
                <a:spcPts val="2000"/>
              </a:spcBef>
              <a:spcAft>
                <a:spcPts val="0"/>
              </a:spcAft>
              <a:buSzPts val="1800"/>
              <a:buChar char="○"/>
              <a:defRPr/>
            </a:lvl8pPr>
            <a:lvl9pPr indent="-342900" lvl="8" marL="4114800">
              <a:spcBef>
                <a:spcPts val="2000"/>
              </a:spcBef>
              <a:spcAft>
                <a:spcPts val="2000"/>
              </a:spcAft>
              <a:buSzPts val="1800"/>
              <a:buChar char="■"/>
              <a:defRPr/>
            </a:lvl9pPr>
          </a:lstStyle>
          <a:p/>
        </p:txBody>
      </p:sp>
      <p:sp>
        <p:nvSpPr>
          <p:cNvPr id="21" name="Google Shape;21;p4"/>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5"/>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4" name="Google Shape;24;p5"/>
          <p:cNvSpPr txBox="1"/>
          <p:nvPr>
            <p:ph idx="1" type="body"/>
          </p:nvPr>
        </p:nvSpPr>
        <p:spPr>
          <a:xfrm>
            <a:off x="257705" y="2395696"/>
            <a:ext cx="3307200" cy="7102200"/>
          </a:xfrm>
          <a:prstGeom prst="rect">
            <a:avLst/>
          </a:prstGeom>
        </p:spPr>
        <p:txBody>
          <a:bodyPr anchorCtr="0" anchor="t" bIns="111700" lIns="111700" spcFirstLastPara="1" rIns="111700" wrap="square" tIns="111700">
            <a:noAutofit/>
          </a:bodyPr>
          <a:lstStyle>
            <a:lvl1pPr indent="-342900" lvl="0" marL="457200">
              <a:spcBef>
                <a:spcPts val="0"/>
              </a:spcBef>
              <a:spcAft>
                <a:spcPts val="0"/>
              </a:spcAft>
              <a:buSzPts val="1800"/>
              <a:buChar char="●"/>
              <a:defRPr sz="1800"/>
            </a:lvl1pPr>
            <a:lvl2pPr indent="-323850" lvl="1" marL="914400">
              <a:spcBef>
                <a:spcPts val="2000"/>
              </a:spcBef>
              <a:spcAft>
                <a:spcPts val="0"/>
              </a:spcAft>
              <a:buSzPts val="1500"/>
              <a:buChar char="○"/>
              <a:defRPr sz="1500"/>
            </a:lvl2pPr>
            <a:lvl3pPr indent="-323850" lvl="2" marL="1371600">
              <a:spcBef>
                <a:spcPts val="2000"/>
              </a:spcBef>
              <a:spcAft>
                <a:spcPts val="0"/>
              </a:spcAft>
              <a:buSzPts val="1500"/>
              <a:buChar char="■"/>
              <a:defRPr sz="1500"/>
            </a:lvl3pPr>
            <a:lvl4pPr indent="-323850" lvl="3" marL="1828800">
              <a:spcBef>
                <a:spcPts val="2000"/>
              </a:spcBef>
              <a:spcAft>
                <a:spcPts val="0"/>
              </a:spcAft>
              <a:buSzPts val="1500"/>
              <a:buChar char="●"/>
              <a:defRPr sz="1500"/>
            </a:lvl4pPr>
            <a:lvl5pPr indent="-323850" lvl="4" marL="2286000">
              <a:spcBef>
                <a:spcPts val="2000"/>
              </a:spcBef>
              <a:spcAft>
                <a:spcPts val="0"/>
              </a:spcAft>
              <a:buSzPts val="1500"/>
              <a:buChar char="○"/>
              <a:defRPr sz="1500"/>
            </a:lvl5pPr>
            <a:lvl6pPr indent="-323850" lvl="5" marL="2743200">
              <a:spcBef>
                <a:spcPts val="2000"/>
              </a:spcBef>
              <a:spcAft>
                <a:spcPts val="0"/>
              </a:spcAft>
              <a:buSzPts val="1500"/>
              <a:buChar char="■"/>
              <a:defRPr sz="1500"/>
            </a:lvl6pPr>
            <a:lvl7pPr indent="-323850" lvl="6" marL="3200400">
              <a:spcBef>
                <a:spcPts val="2000"/>
              </a:spcBef>
              <a:spcAft>
                <a:spcPts val="0"/>
              </a:spcAft>
              <a:buSzPts val="1500"/>
              <a:buChar char="●"/>
              <a:defRPr sz="1500"/>
            </a:lvl7pPr>
            <a:lvl8pPr indent="-323850" lvl="7" marL="3657600">
              <a:spcBef>
                <a:spcPts val="2000"/>
              </a:spcBef>
              <a:spcAft>
                <a:spcPts val="0"/>
              </a:spcAft>
              <a:buSzPts val="1500"/>
              <a:buChar char="○"/>
              <a:defRPr sz="1500"/>
            </a:lvl8pPr>
            <a:lvl9pPr indent="-323850" lvl="8" marL="4114800">
              <a:spcBef>
                <a:spcPts val="2000"/>
              </a:spcBef>
              <a:spcAft>
                <a:spcPts val="2000"/>
              </a:spcAft>
              <a:buSzPts val="1500"/>
              <a:buChar char="■"/>
              <a:defRPr sz="1500"/>
            </a:lvl9pPr>
          </a:lstStyle>
          <a:p/>
        </p:txBody>
      </p:sp>
      <p:sp>
        <p:nvSpPr>
          <p:cNvPr id="25" name="Google Shape;25;p5"/>
          <p:cNvSpPr txBox="1"/>
          <p:nvPr>
            <p:ph idx="2" type="body"/>
          </p:nvPr>
        </p:nvSpPr>
        <p:spPr>
          <a:xfrm>
            <a:off x="3995291" y="2395696"/>
            <a:ext cx="3307200" cy="7102200"/>
          </a:xfrm>
          <a:prstGeom prst="rect">
            <a:avLst/>
          </a:prstGeom>
        </p:spPr>
        <p:txBody>
          <a:bodyPr anchorCtr="0" anchor="t" bIns="111700" lIns="111700" spcFirstLastPara="1" rIns="111700" wrap="square" tIns="111700">
            <a:noAutofit/>
          </a:bodyPr>
          <a:lstStyle>
            <a:lvl1pPr indent="-342900" lvl="0" marL="457200">
              <a:spcBef>
                <a:spcPts val="0"/>
              </a:spcBef>
              <a:spcAft>
                <a:spcPts val="0"/>
              </a:spcAft>
              <a:buSzPts val="1800"/>
              <a:buChar char="●"/>
              <a:defRPr sz="1800"/>
            </a:lvl1pPr>
            <a:lvl2pPr indent="-323850" lvl="1" marL="914400">
              <a:spcBef>
                <a:spcPts val="2000"/>
              </a:spcBef>
              <a:spcAft>
                <a:spcPts val="0"/>
              </a:spcAft>
              <a:buSzPts val="1500"/>
              <a:buChar char="○"/>
              <a:defRPr sz="1500"/>
            </a:lvl2pPr>
            <a:lvl3pPr indent="-323850" lvl="2" marL="1371600">
              <a:spcBef>
                <a:spcPts val="2000"/>
              </a:spcBef>
              <a:spcAft>
                <a:spcPts val="0"/>
              </a:spcAft>
              <a:buSzPts val="1500"/>
              <a:buChar char="■"/>
              <a:defRPr sz="1500"/>
            </a:lvl3pPr>
            <a:lvl4pPr indent="-323850" lvl="3" marL="1828800">
              <a:spcBef>
                <a:spcPts val="2000"/>
              </a:spcBef>
              <a:spcAft>
                <a:spcPts val="0"/>
              </a:spcAft>
              <a:buSzPts val="1500"/>
              <a:buChar char="●"/>
              <a:defRPr sz="1500"/>
            </a:lvl4pPr>
            <a:lvl5pPr indent="-323850" lvl="4" marL="2286000">
              <a:spcBef>
                <a:spcPts val="2000"/>
              </a:spcBef>
              <a:spcAft>
                <a:spcPts val="0"/>
              </a:spcAft>
              <a:buSzPts val="1500"/>
              <a:buChar char="○"/>
              <a:defRPr sz="1500"/>
            </a:lvl5pPr>
            <a:lvl6pPr indent="-323850" lvl="5" marL="2743200">
              <a:spcBef>
                <a:spcPts val="2000"/>
              </a:spcBef>
              <a:spcAft>
                <a:spcPts val="0"/>
              </a:spcAft>
              <a:buSzPts val="1500"/>
              <a:buChar char="■"/>
              <a:defRPr sz="1500"/>
            </a:lvl6pPr>
            <a:lvl7pPr indent="-323850" lvl="6" marL="3200400">
              <a:spcBef>
                <a:spcPts val="2000"/>
              </a:spcBef>
              <a:spcAft>
                <a:spcPts val="0"/>
              </a:spcAft>
              <a:buSzPts val="1500"/>
              <a:buChar char="●"/>
              <a:defRPr sz="1500"/>
            </a:lvl7pPr>
            <a:lvl8pPr indent="-323850" lvl="7" marL="3657600">
              <a:spcBef>
                <a:spcPts val="2000"/>
              </a:spcBef>
              <a:spcAft>
                <a:spcPts val="0"/>
              </a:spcAft>
              <a:buSzPts val="1500"/>
              <a:buChar char="○"/>
              <a:defRPr sz="1500"/>
            </a:lvl8pPr>
            <a:lvl9pPr indent="-323850" lvl="8" marL="4114800">
              <a:spcBef>
                <a:spcPts val="2000"/>
              </a:spcBef>
              <a:spcAft>
                <a:spcPts val="2000"/>
              </a:spcAft>
              <a:buSzPts val="1500"/>
              <a:buChar char="■"/>
              <a:defRPr sz="1500"/>
            </a:lvl9pPr>
          </a:lstStyle>
          <a:p/>
        </p:txBody>
      </p:sp>
      <p:sp>
        <p:nvSpPr>
          <p:cNvPr id="26" name="Google Shape;26;p5"/>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6"/>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9" name="Google Shape;29;p6"/>
          <p:cNvSpPr txBox="1"/>
          <p:nvPr>
            <p:ph idx="12" type="sldNum"/>
          </p:nvPr>
        </p:nvSpPr>
        <p:spPr>
          <a:xfrm>
            <a:off x="7106400" y="2"/>
            <a:ext cx="453600" cy="562200"/>
          </a:xfrm>
          <a:prstGeom prst="rect">
            <a:avLst/>
          </a:prstGeom>
          <a:solidFill>
            <a:schemeClr val="accent1"/>
          </a:solidFill>
          <a:ln>
            <a:noFill/>
          </a:ln>
        </p:spPr>
        <p:txBody>
          <a:bodyPr anchorCtr="0" anchor="ctr" bIns="111700" lIns="111700" spcFirstLastPara="1" rIns="111700" wrap="square" tIns="111700">
            <a:noAutofit/>
          </a:bodyPr>
          <a:lstStyle>
            <a:lvl1pPr lvl="0" rtl="0">
              <a:buNone/>
              <a:defRPr b="1" sz="1400">
                <a:solidFill>
                  <a:schemeClr val="lt1"/>
                </a:solidFill>
                <a:latin typeface="Alegreya"/>
                <a:ea typeface="Alegreya"/>
                <a:cs typeface="Alegreya"/>
                <a:sym typeface="Alegreya"/>
              </a:defRPr>
            </a:lvl1pPr>
            <a:lvl2pPr lvl="1" rtl="0">
              <a:buNone/>
              <a:defRPr b="1" sz="1400">
                <a:solidFill>
                  <a:schemeClr val="lt1"/>
                </a:solidFill>
                <a:latin typeface="Alegreya"/>
                <a:ea typeface="Alegreya"/>
                <a:cs typeface="Alegreya"/>
                <a:sym typeface="Alegreya"/>
              </a:defRPr>
            </a:lvl2pPr>
            <a:lvl3pPr lvl="2" rtl="0">
              <a:buNone/>
              <a:defRPr b="1" sz="1400">
                <a:solidFill>
                  <a:schemeClr val="lt1"/>
                </a:solidFill>
                <a:latin typeface="Alegreya"/>
                <a:ea typeface="Alegreya"/>
                <a:cs typeface="Alegreya"/>
                <a:sym typeface="Alegreya"/>
              </a:defRPr>
            </a:lvl3pPr>
            <a:lvl4pPr lvl="3" rtl="0">
              <a:buNone/>
              <a:defRPr b="1" sz="1400">
                <a:solidFill>
                  <a:schemeClr val="lt1"/>
                </a:solidFill>
                <a:latin typeface="Alegreya"/>
                <a:ea typeface="Alegreya"/>
                <a:cs typeface="Alegreya"/>
                <a:sym typeface="Alegreya"/>
              </a:defRPr>
            </a:lvl4pPr>
            <a:lvl5pPr lvl="4" rtl="0">
              <a:buNone/>
              <a:defRPr b="1" sz="1400">
                <a:solidFill>
                  <a:schemeClr val="lt1"/>
                </a:solidFill>
                <a:latin typeface="Alegreya"/>
                <a:ea typeface="Alegreya"/>
                <a:cs typeface="Alegreya"/>
                <a:sym typeface="Alegreya"/>
              </a:defRPr>
            </a:lvl5pPr>
            <a:lvl6pPr lvl="5" rtl="0">
              <a:buNone/>
              <a:defRPr b="1" sz="1400">
                <a:solidFill>
                  <a:schemeClr val="lt1"/>
                </a:solidFill>
                <a:latin typeface="Alegreya"/>
                <a:ea typeface="Alegreya"/>
                <a:cs typeface="Alegreya"/>
                <a:sym typeface="Alegreya"/>
              </a:defRPr>
            </a:lvl6pPr>
            <a:lvl7pPr lvl="6" rtl="0">
              <a:buNone/>
              <a:defRPr b="1" sz="1400">
                <a:solidFill>
                  <a:schemeClr val="lt1"/>
                </a:solidFill>
                <a:latin typeface="Alegreya"/>
                <a:ea typeface="Alegreya"/>
                <a:cs typeface="Alegreya"/>
                <a:sym typeface="Alegreya"/>
              </a:defRPr>
            </a:lvl7pPr>
            <a:lvl8pPr lvl="7" rtl="0">
              <a:buNone/>
              <a:defRPr b="1" sz="1400">
                <a:solidFill>
                  <a:schemeClr val="lt1"/>
                </a:solidFill>
                <a:latin typeface="Alegreya"/>
                <a:ea typeface="Alegreya"/>
                <a:cs typeface="Alegreya"/>
                <a:sym typeface="Alegreya"/>
              </a:defRPr>
            </a:lvl8pPr>
            <a:lvl9pPr lvl="8" rtl="0">
              <a:buNone/>
              <a:defRPr b="1" sz="1400">
                <a:solidFill>
                  <a:schemeClr val="lt1"/>
                </a:solidFill>
                <a:latin typeface="Alegreya"/>
                <a:ea typeface="Alegreya"/>
                <a:cs typeface="Alegreya"/>
                <a:sym typeface="Alegreya"/>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7"/>
          <p:cNvSpPr txBox="1"/>
          <p:nvPr>
            <p:ph type="title"/>
          </p:nvPr>
        </p:nvSpPr>
        <p:spPr>
          <a:xfrm>
            <a:off x="257705" y="1154948"/>
            <a:ext cx="2321400" cy="1570500"/>
          </a:xfrm>
          <a:prstGeom prst="rect">
            <a:avLst/>
          </a:prstGeom>
        </p:spPr>
        <p:txBody>
          <a:bodyPr anchorCtr="0" anchor="b" bIns="111700" lIns="111700" spcFirstLastPara="1" rIns="111700" wrap="square" tIns="111700">
            <a:noAutofit/>
          </a:bodyPr>
          <a:lstStyle>
            <a:lvl1pPr lvl="0">
              <a:spcBef>
                <a:spcPts val="0"/>
              </a:spcBef>
              <a:spcAft>
                <a:spcPts val="0"/>
              </a:spcAft>
              <a:buSzPts val="3100"/>
              <a:buNone/>
              <a:defRPr sz="3100"/>
            </a:lvl1pPr>
            <a:lvl2pPr lvl="1">
              <a:spcBef>
                <a:spcPts val="0"/>
              </a:spcBef>
              <a:spcAft>
                <a:spcPts val="0"/>
              </a:spcAft>
              <a:buSzPts val="3100"/>
              <a:buNone/>
              <a:defRPr sz="3100"/>
            </a:lvl2pPr>
            <a:lvl3pPr lvl="2">
              <a:spcBef>
                <a:spcPts val="0"/>
              </a:spcBef>
              <a:spcAft>
                <a:spcPts val="0"/>
              </a:spcAft>
              <a:buSzPts val="3100"/>
              <a:buNone/>
              <a:defRPr sz="3100"/>
            </a:lvl3pPr>
            <a:lvl4pPr lvl="3">
              <a:spcBef>
                <a:spcPts val="0"/>
              </a:spcBef>
              <a:spcAft>
                <a:spcPts val="0"/>
              </a:spcAft>
              <a:buSzPts val="3100"/>
              <a:buNone/>
              <a:defRPr sz="3100"/>
            </a:lvl4pPr>
            <a:lvl5pPr lvl="4">
              <a:spcBef>
                <a:spcPts val="0"/>
              </a:spcBef>
              <a:spcAft>
                <a:spcPts val="0"/>
              </a:spcAft>
              <a:buSzPts val="3100"/>
              <a:buNone/>
              <a:defRPr sz="3100"/>
            </a:lvl5pPr>
            <a:lvl6pPr lvl="5">
              <a:spcBef>
                <a:spcPts val="0"/>
              </a:spcBef>
              <a:spcAft>
                <a:spcPts val="0"/>
              </a:spcAft>
              <a:buSzPts val="3100"/>
              <a:buNone/>
              <a:defRPr sz="3100"/>
            </a:lvl6pPr>
            <a:lvl7pPr lvl="6">
              <a:spcBef>
                <a:spcPts val="0"/>
              </a:spcBef>
              <a:spcAft>
                <a:spcPts val="0"/>
              </a:spcAft>
              <a:buSzPts val="3100"/>
              <a:buNone/>
              <a:defRPr sz="3100"/>
            </a:lvl7pPr>
            <a:lvl8pPr lvl="7">
              <a:spcBef>
                <a:spcPts val="0"/>
              </a:spcBef>
              <a:spcAft>
                <a:spcPts val="0"/>
              </a:spcAft>
              <a:buSzPts val="3100"/>
              <a:buNone/>
              <a:defRPr sz="3100"/>
            </a:lvl8pPr>
            <a:lvl9pPr lvl="8">
              <a:spcBef>
                <a:spcPts val="0"/>
              </a:spcBef>
              <a:spcAft>
                <a:spcPts val="0"/>
              </a:spcAft>
              <a:buSzPts val="3100"/>
              <a:buNone/>
              <a:defRPr sz="3100"/>
            </a:lvl9pPr>
          </a:lstStyle>
          <a:p/>
        </p:txBody>
      </p:sp>
      <p:sp>
        <p:nvSpPr>
          <p:cNvPr id="32" name="Google Shape;32;p7"/>
          <p:cNvSpPr txBox="1"/>
          <p:nvPr>
            <p:ph idx="1" type="body"/>
          </p:nvPr>
        </p:nvSpPr>
        <p:spPr>
          <a:xfrm>
            <a:off x="257705" y="2888617"/>
            <a:ext cx="2321400" cy="6608700"/>
          </a:xfrm>
          <a:prstGeom prst="rect">
            <a:avLst/>
          </a:prstGeom>
        </p:spPr>
        <p:txBody>
          <a:bodyPr anchorCtr="0" anchor="t" bIns="111700" lIns="111700" spcFirstLastPara="1" rIns="111700" wrap="square" tIns="111700">
            <a:noAutofit/>
          </a:bodyPr>
          <a:lstStyle>
            <a:lvl1pPr indent="-323850" lvl="0" marL="457200">
              <a:spcBef>
                <a:spcPts val="0"/>
              </a:spcBef>
              <a:spcAft>
                <a:spcPts val="0"/>
              </a:spcAft>
              <a:buSzPts val="1500"/>
              <a:buChar char="●"/>
              <a:defRPr sz="1500"/>
            </a:lvl1pPr>
            <a:lvl2pPr indent="-323850" lvl="1" marL="914400">
              <a:spcBef>
                <a:spcPts val="2000"/>
              </a:spcBef>
              <a:spcAft>
                <a:spcPts val="0"/>
              </a:spcAft>
              <a:buSzPts val="1500"/>
              <a:buChar char="○"/>
              <a:defRPr sz="1500"/>
            </a:lvl2pPr>
            <a:lvl3pPr indent="-323850" lvl="2" marL="1371600">
              <a:spcBef>
                <a:spcPts val="2000"/>
              </a:spcBef>
              <a:spcAft>
                <a:spcPts val="0"/>
              </a:spcAft>
              <a:buSzPts val="1500"/>
              <a:buChar char="■"/>
              <a:defRPr sz="1500"/>
            </a:lvl3pPr>
            <a:lvl4pPr indent="-323850" lvl="3" marL="1828800">
              <a:spcBef>
                <a:spcPts val="2000"/>
              </a:spcBef>
              <a:spcAft>
                <a:spcPts val="0"/>
              </a:spcAft>
              <a:buSzPts val="1500"/>
              <a:buChar char="●"/>
              <a:defRPr sz="1500"/>
            </a:lvl4pPr>
            <a:lvl5pPr indent="-323850" lvl="4" marL="2286000">
              <a:spcBef>
                <a:spcPts val="2000"/>
              </a:spcBef>
              <a:spcAft>
                <a:spcPts val="0"/>
              </a:spcAft>
              <a:buSzPts val="1500"/>
              <a:buChar char="○"/>
              <a:defRPr sz="1500"/>
            </a:lvl5pPr>
            <a:lvl6pPr indent="-323850" lvl="5" marL="2743200">
              <a:spcBef>
                <a:spcPts val="2000"/>
              </a:spcBef>
              <a:spcAft>
                <a:spcPts val="0"/>
              </a:spcAft>
              <a:buSzPts val="1500"/>
              <a:buChar char="■"/>
              <a:defRPr sz="1500"/>
            </a:lvl6pPr>
            <a:lvl7pPr indent="-323850" lvl="6" marL="3200400">
              <a:spcBef>
                <a:spcPts val="2000"/>
              </a:spcBef>
              <a:spcAft>
                <a:spcPts val="0"/>
              </a:spcAft>
              <a:buSzPts val="1500"/>
              <a:buChar char="●"/>
              <a:defRPr sz="1500"/>
            </a:lvl7pPr>
            <a:lvl8pPr indent="-323850" lvl="7" marL="3657600">
              <a:spcBef>
                <a:spcPts val="2000"/>
              </a:spcBef>
              <a:spcAft>
                <a:spcPts val="0"/>
              </a:spcAft>
              <a:buSzPts val="1500"/>
              <a:buChar char="○"/>
              <a:defRPr sz="1500"/>
            </a:lvl8pPr>
            <a:lvl9pPr indent="-323850" lvl="8" marL="4114800">
              <a:spcBef>
                <a:spcPts val="2000"/>
              </a:spcBef>
              <a:spcAft>
                <a:spcPts val="2000"/>
              </a:spcAft>
              <a:buSzPts val="1500"/>
              <a:buChar char="■"/>
              <a:defRPr sz="1500"/>
            </a:lvl9pPr>
          </a:lstStyle>
          <a:p/>
        </p:txBody>
      </p:sp>
      <p:sp>
        <p:nvSpPr>
          <p:cNvPr id="33" name="Google Shape;33;p7"/>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8"/>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36" name="Google Shape;36;p8"/>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cxnSp>
        <p:nvCxnSpPr>
          <p:cNvPr id="37" name="Google Shape;37;p8"/>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38" name="Google Shape;38;p8"/>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Alegreya"/>
              <a:ea typeface="Alegreya"/>
              <a:cs typeface="Alegreya"/>
              <a:sym typeface="Alegreya"/>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3780000" y="-260"/>
            <a:ext cx="3780000" cy="10692000"/>
          </a:xfrm>
          <a:prstGeom prst="rect">
            <a:avLst/>
          </a:prstGeom>
          <a:solidFill>
            <a:schemeClr val="lt2"/>
          </a:solidFill>
          <a:ln>
            <a:noFill/>
          </a:ln>
        </p:spPr>
        <p:txBody>
          <a:bodyPr anchorCtr="0" anchor="ctr" bIns="111700" lIns="111700" spcFirstLastPara="1" rIns="111700" wrap="square" tIns="111700">
            <a:noAutofit/>
          </a:bodyPr>
          <a:lstStyle/>
          <a:p>
            <a:pPr indent="0" lvl="0" marL="0" rtl="0" algn="l">
              <a:spcBef>
                <a:spcPts val="0"/>
              </a:spcBef>
              <a:spcAft>
                <a:spcPts val="0"/>
              </a:spcAft>
              <a:buNone/>
            </a:pPr>
            <a:r>
              <a:t/>
            </a:r>
            <a:endParaRPr>
              <a:latin typeface="Alegreya"/>
              <a:ea typeface="Alegreya"/>
              <a:cs typeface="Alegreya"/>
              <a:sym typeface="Alegreya"/>
            </a:endParaRPr>
          </a:p>
        </p:txBody>
      </p:sp>
      <p:sp>
        <p:nvSpPr>
          <p:cNvPr id="41" name="Google Shape;41;p9"/>
          <p:cNvSpPr txBox="1"/>
          <p:nvPr>
            <p:ph type="title"/>
          </p:nvPr>
        </p:nvSpPr>
        <p:spPr>
          <a:xfrm>
            <a:off x="219508" y="2563450"/>
            <a:ext cx="3344100" cy="3081300"/>
          </a:xfrm>
          <a:prstGeom prst="rect">
            <a:avLst/>
          </a:prstGeom>
        </p:spPr>
        <p:txBody>
          <a:bodyPr anchorCtr="0" anchor="b" bIns="111700" lIns="111700" spcFirstLastPara="1" rIns="111700" wrap="square" tIns="111700">
            <a:noAutofit/>
          </a:bodyPr>
          <a:lstStyle>
            <a:lvl1pPr lvl="0" algn="ctr">
              <a:spcBef>
                <a:spcPts val="0"/>
              </a:spcBef>
              <a:spcAft>
                <a:spcPts val="0"/>
              </a:spcAft>
              <a:buSzPts val="5100"/>
              <a:buNone/>
              <a:defRPr sz="5100"/>
            </a:lvl1pPr>
            <a:lvl2pPr lvl="1" algn="ctr">
              <a:spcBef>
                <a:spcPts val="0"/>
              </a:spcBef>
              <a:spcAft>
                <a:spcPts val="0"/>
              </a:spcAft>
              <a:buSzPts val="5100"/>
              <a:buNone/>
              <a:defRPr sz="5100"/>
            </a:lvl2pPr>
            <a:lvl3pPr lvl="2" algn="ctr">
              <a:spcBef>
                <a:spcPts val="0"/>
              </a:spcBef>
              <a:spcAft>
                <a:spcPts val="0"/>
              </a:spcAft>
              <a:buSzPts val="5100"/>
              <a:buNone/>
              <a:defRPr sz="5100"/>
            </a:lvl3pPr>
            <a:lvl4pPr lvl="3" algn="ctr">
              <a:spcBef>
                <a:spcPts val="0"/>
              </a:spcBef>
              <a:spcAft>
                <a:spcPts val="0"/>
              </a:spcAft>
              <a:buSzPts val="5100"/>
              <a:buNone/>
              <a:defRPr sz="5100"/>
            </a:lvl4pPr>
            <a:lvl5pPr lvl="4" algn="ctr">
              <a:spcBef>
                <a:spcPts val="0"/>
              </a:spcBef>
              <a:spcAft>
                <a:spcPts val="0"/>
              </a:spcAft>
              <a:buSzPts val="5100"/>
              <a:buNone/>
              <a:defRPr sz="5100"/>
            </a:lvl5pPr>
            <a:lvl6pPr lvl="5" algn="ctr">
              <a:spcBef>
                <a:spcPts val="0"/>
              </a:spcBef>
              <a:spcAft>
                <a:spcPts val="0"/>
              </a:spcAft>
              <a:buSzPts val="5100"/>
              <a:buNone/>
              <a:defRPr sz="5100"/>
            </a:lvl6pPr>
            <a:lvl7pPr lvl="6" algn="ctr">
              <a:spcBef>
                <a:spcPts val="0"/>
              </a:spcBef>
              <a:spcAft>
                <a:spcPts val="0"/>
              </a:spcAft>
              <a:buSzPts val="5100"/>
              <a:buNone/>
              <a:defRPr sz="5100"/>
            </a:lvl7pPr>
            <a:lvl8pPr lvl="7" algn="ctr">
              <a:spcBef>
                <a:spcPts val="0"/>
              </a:spcBef>
              <a:spcAft>
                <a:spcPts val="0"/>
              </a:spcAft>
              <a:buSzPts val="5100"/>
              <a:buNone/>
              <a:defRPr sz="5100"/>
            </a:lvl8pPr>
            <a:lvl9pPr lvl="8" algn="ctr">
              <a:spcBef>
                <a:spcPts val="0"/>
              </a:spcBef>
              <a:spcAft>
                <a:spcPts val="0"/>
              </a:spcAft>
              <a:buSzPts val="5100"/>
              <a:buNone/>
              <a:defRPr sz="5100"/>
            </a:lvl9pPr>
          </a:lstStyle>
          <a:p/>
        </p:txBody>
      </p:sp>
      <p:sp>
        <p:nvSpPr>
          <p:cNvPr id="42" name="Google Shape;42;p9"/>
          <p:cNvSpPr txBox="1"/>
          <p:nvPr>
            <p:ph idx="1" type="subTitle"/>
          </p:nvPr>
        </p:nvSpPr>
        <p:spPr>
          <a:xfrm>
            <a:off x="219508" y="5826865"/>
            <a:ext cx="3344100" cy="2567700"/>
          </a:xfrm>
          <a:prstGeom prst="rect">
            <a:avLst/>
          </a:prstGeom>
        </p:spPr>
        <p:txBody>
          <a:bodyPr anchorCtr="0" anchor="t" bIns="111700" lIns="111700" spcFirstLastPara="1" rIns="111700" wrap="square" tIns="111700">
            <a:noAutofit/>
          </a:bodyPr>
          <a:lstStyle>
            <a:lvl1pPr lvl="0" algn="ctr">
              <a:lnSpc>
                <a:spcPct val="100000"/>
              </a:lnSpc>
              <a:spcBef>
                <a:spcPts val="0"/>
              </a:spcBef>
              <a:spcAft>
                <a:spcPts val="0"/>
              </a:spcAft>
              <a:buSzPts val="2500"/>
              <a:buNone/>
              <a:defRPr sz="25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43" name="Google Shape;43;p9"/>
          <p:cNvSpPr txBox="1"/>
          <p:nvPr>
            <p:ph idx="2" type="body"/>
          </p:nvPr>
        </p:nvSpPr>
        <p:spPr>
          <a:xfrm>
            <a:off x="4083839" y="1505164"/>
            <a:ext cx="3172200" cy="7681200"/>
          </a:xfrm>
          <a:prstGeom prst="rect">
            <a:avLst/>
          </a:prstGeom>
        </p:spPr>
        <p:txBody>
          <a:bodyPr anchorCtr="0" anchor="ctr" bIns="111700" lIns="111700" spcFirstLastPara="1" rIns="111700" wrap="square" tIns="111700">
            <a:noAutofit/>
          </a:bodyPr>
          <a:lstStyle>
            <a:lvl1pPr indent="-374650" lvl="0" marL="457200">
              <a:spcBef>
                <a:spcPts val="0"/>
              </a:spcBef>
              <a:spcAft>
                <a:spcPts val="0"/>
              </a:spcAft>
              <a:buSzPts val="2300"/>
              <a:buChar char="●"/>
              <a:defRPr/>
            </a:lvl1pPr>
            <a:lvl2pPr indent="-342900" lvl="1" marL="914400">
              <a:spcBef>
                <a:spcPts val="2000"/>
              </a:spcBef>
              <a:spcAft>
                <a:spcPts val="0"/>
              </a:spcAft>
              <a:buSzPts val="1800"/>
              <a:buChar char="○"/>
              <a:defRPr/>
            </a:lvl2pPr>
            <a:lvl3pPr indent="-342900" lvl="2" marL="1371600">
              <a:spcBef>
                <a:spcPts val="2000"/>
              </a:spcBef>
              <a:spcAft>
                <a:spcPts val="0"/>
              </a:spcAft>
              <a:buSzPts val="1800"/>
              <a:buChar char="■"/>
              <a:defRPr/>
            </a:lvl3pPr>
            <a:lvl4pPr indent="-342900" lvl="3" marL="1828800">
              <a:spcBef>
                <a:spcPts val="2000"/>
              </a:spcBef>
              <a:spcAft>
                <a:spcPts val="0"/>
              </a:spcAft>
              <a:buSzPts val="1800"/>
              <a:buChar char="●"/>
              <a:defRPr/>
            </a:lvl4pPr>
            <a:lvl5pPr indent="-342900" lvl="4" marL="2286000">
              <a:spcBef>
                <a:spcPts val="2000"/>
              </a:spcBef>
              <a:spcAft>
                <a:spcPts val="0"/>
              </a:spcAft>
              <a:buSzPts val="1800"/>
              <a:buChar char="○"/>
              <a:defRPr/>
            </a:lvl5pPr>
            <a:lvl6pPr indent="-342900" lvl="5" marL="2743200">
              <a:spcBef>
                <a:spcPts val="2000"/>
              </a:spcBef>
              <a:spcAft>
                <a:spcPts val="0"/>
              </a:spcAft>
              <a:buSzPts val="1800"/>
              <a:buChar char="■"/>
              <a:defRPr/>
            </a:lvl6pPr>
            <a:lvl7pPr indent="-342900" lvl="6" marL="3200400">
              <a:spcBef>
                <a:spcPts val="2000"/>
              </a:spcBef>
              <a:spcAft>
                <a:spcPts val="0"/>
              </a:spcAft>
              <a:buSzPts val="1800"/>
              <a:buChar char="●"/>
              <a:defRPr/>
            </a:lvl7pPr>
            <a:lvl8pPr indent="-342900" lvl="7" marL="3657600">
              <a:spcBef>
                <a:spcPts val="2000"/>
              </a:spcBef>
              <a:spcAft>
                <a:spcPts val="0"/>
              </a:spcAft>
              <a:buSzPts val="1800"/>
              <a:buChar char="○"/>
              <a:defRPr/>
            </a:lvl8pPr>
            <a:lvl9pPr indent="-342900" lvl="8" marL="4114800">
              <a:spcBef>
                <a:spcPts val="2000"/>
              </a:spcBef>
              <a:spcAft>
                <a:spcPts val="2000"/>
              </a:spcAft>
              <a:buSzPts val="1800"/>
              <a:buChar char="■"/>
              <a:defRPr/>
            </a:lvl9pPr>
          </a:lstStyle>
          <a:p/>
        </p:txBody>
      </p:sp>
      <p:sp>
        <p:nvSpPr>
          <p:cNvPr id="44" name="Google Shape;44;p9"/>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sp>
        <p:nvSpPr>
          <p:cNvPr id="46" name="Google Shape;46;p10"/>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buNone/>
              <a:defRPr b="1" sz="1400">
                <a:solidFill>
                  <a:schemeClr val="lt1"/>
                </a:solidFill>
                <a:latin typeface="Alegreya"/>
                <a:ea typeface="Alegreya"/>
                <a:cs typeface="Alegreya"/>
                <a:sym typeface="Alegreya"/>
              </a:defRPr>
            </a:lvl1pPr>
            <a:lvl2pPr lvl="1" rtl="0">
              <a:buNone/>
              <a:defRPr b="1" sz="1400">
                <a:solidFill>
                  <a:schemeClr val="lt1"/>
                </a:solidFill>
                <a:latin typeface="Alegreya"/>
                <a:ea typeface="Alegreya"/>
                <a:cs typeface="Alegreya"/>
                <a:sym typeface="Alegreya"/>
              </a:defRPr>
            </a:lvl2pPr>
            <a:lvl3pPr lvl="2" rtl="0">
              <a:buNone/>
              <a:defRPr b="1" sz="1400">
                <a:solidFill>
                  <a:schemeClr val="lt1"/>
                </a:solidFill>
                <a:latin typeface="Alegreya"/>
                <a:ea typeface="Alegreya"/>
                <a:cs typeface="Alegreya"/>
                <a:sym typeface="Alegreya"/>
              </a:defRPr>
            </a:lvl3pPr>
            <a:lvl4pPr lvl="3" rtl="0">
              <a:buNone/>
              <a:defRPr b="1" sz="1400">
                <a:solidFill>
                  <a:schemeClr val="lt1"/>
                </a:solidFill>
                <a:latin typeface="Alegreya"/>
                <a:ea typeface="Alegreya"/>
                <a:cs typeface="Alegreya"/>
                <a:sym typeface="Alegreya"/>
              </a:defRPr>
            </a:lvl4pPr>
            <a:lvl5pPr lvl="4" rtl="0">
              <a:buNone/>
              <a:defRPr b="1" sz="1400">
                <a:solidFill>
                  <a:schemeClr val="lt1"/>
                </a:solidFill>
                <a:latin typeface="Alegreya"/>
                <a:ea typeface="Alegreya"/>
                <a:cs typeface="Alegreya"/>
                <a:sym typeface="Alegreya"/>
              </a:defRPr>
            </a:lvl5pPr>
            <a:lvl6pPr lvl="5" rtl="0">
              <a:buNone/>
              <a:defRPr b="1" sz="1400">
                <a:solidFill>
                  <a:schemeClr val="lt1"/>
                </a:solidFill>
                <a:latin typeface="Alegreya"/>
                <a:ea typeface="Alegreya"/>
                <a:cs typeface="Alegreya"/>
                <a:sym typeface="Alegreya"/>
              </a:defRPr>
            </a:lvl6pPr>
            <a:lvl7pPr lvl="6" rtl="0">
              <a:buNone/>
              <a:defRPr b="1" sz="1400">
                <a:solidFill>
                  <a:schemeClr val="lt1"/>
                </a:solidFill>
                <a:latin typeface="Alegreya"/>
                <a:ea typeface="Alegreya"/>
                <a:cs typeface="Alegreya"/>
                <a:sym typeface="Alegreya"/>
              </a:defRPr>
            </a:lvl7pPr>
            <a:lvl8pPr lvl="7" rtl="0">
              <a:buNone/>
              <a:defRPr b="1" sz="1400">
                <a:solidFill>
                  <a:schemeClr val="lt1"/>
                </a:solidFill>
                <a:latin typeface="Alegreya"/>
                <a:ea typeface="Alegreya"/>
                <a:cs typeface="Alegreya"/>
                <a:sym typeface="Alegreya"/>
              </a:defRPr>
            </a:lvl8pPr>
            <a:lvl9pPr lvl="8" rtl="0">
              <a:buNone/>
              <a:defRPr b="1" sz="1400">
                <a:solidFill>
                  <a:schemeClr val="lt1"/>
                </a:solidFill>
                <a:latin typeface="Alegreya"/>
                <a:ea typeface="Alegreya"/>
                <a:cs typeface="Alegreya"/>
                <a:sym typeface="Alegreya"/>
              </a:defRPr>
            </a:lvl9pPr>
          </a:lstStyle>
          <a:p>
            <a:pPr indent="0" lvl="0" marL="0" rtl="0" algn="r">
              <a:spcBef>
                <a:spcPts val="0"/>
              </a:spcBef>
              <a:spcAft>
                <a:spcPts val="0"/>
              </a:spcAft>
              <a:buNone/>
            </a:pPr>
            <a:fld id="{00000000-1234-1234-1234-123412341234}" type="slidenum">
              <a:rPr lang="ar"/>
              <a:t>‹#›</a:t>
            </a:fld>
            <a:endParaRPr/>
          </a:p>
        </p:txBody>
      </p:sp>
      <p:cxnSp>
        <p:nvCxnSpPr>
          <p:cNvPr id="47" name="Google Shape;47;p10"/>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48" name="Google Shape;48;p10"/>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Summary</a:t>
            </a:r>
            <a:endParaRPr b="1" sz="2600">
              <a:latin typeface="Mada"/>
              <a:ea typeface="Mada"/>
              <a:cs typeface="Mada"/>
              <a:sym typeface="Mada"/>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1pPr>
            <a:lvl2pPr lvl="1">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2pPr>
            <a:lvl3pPr lvl="2">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3pPr>
            <a:lvl4pPr lvl="3">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4pPr>
            <a:lvl5pPr lvl="4">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5pPr>
            <a:lvl6pPr lvl="5">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6pPr>
            <a:lvl7pPr lvl="6">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7pPr>
            <a:lvl8pPr lvl="7">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8pPr>
            <a:lvl9pPr lvl="8">
              <a:spcBef>
                <a:spcPts val="0"/>
              </a:spcBef>
              <a:spcAft>
                <a:spcPts val="0"/>
              </a:spcAft>
              <a:buClr>
                <a:schemeClr val="dk1"/>
              </a:buClr>
              <a:buSzPts val="3300"/>
              <a:buFont typeface="Alegreya"/>
              <a:buNone/>
              <a:defRPr sz="3300">
                <a:solidFill>
                  <a:schemeClr val="dk1"/>
                </a:solidFill>
                <a:latin typeface="Alegreya"/>
                <a:ea typeface="Alegreya"/>
                <a:cs typeface="Alegreya"/>
                <a:sym typeface="Alegreya"/>
              </a:defRPr>
            </a:lvl9pPr>
          </a:lstStyle>
          <a:p/>
        </p:txBody>
      </p:sp>
      <p:sp>
        <p:nvSpPr>
          <p:cNvPr id="7" name="Google Shape;7;p1"/>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a:lnSpc>
                <a:spcPct val="115000"/>
              </a:lnSpc>
              <a:spcBef>
                <a:spcPts val="0"/>
              </a:spcBef>
              <a:spcAft>
                <a:spcPts val="0"/>
              </a:spcAft>
              <a:buClr>
                <a:schemeClr val="dk2"/>
              </a:buClr>
              <a:buSzPts val="2300"/>
              <a:buFont typeface="Alegreya"/>
              <a:buChar char="●"/>
              <a:defRPr sz="2300">
                <a:solidFill>
                  <a:schemeClr val="dk2"/>
                </a:solidFill>
                <a:latin typeface="Alegreya"/>
                <a:ea typeface="Alegreya"/>
                <a:cs typeface="Alegreya"/>
                <a:sym typeface="Alegreya"/>
              </a:defRPr>
            </a:lvl1pPr>
            <a:lvl2pPr indent="-342900" lvl="1" marL="914400">
              <a:lnSpc>
                <a:spcPct val="115000"/>
              </a:lnSpc>
              <a:spcBef>
                <a:spcPts val="2000"/>
              </a:spcBef>
              <a:spcAft>
                <a:spcPts val="0"/>
              </a:spcAft>
              <a:buClr>
                <a:schemeClr val="dk2"/>
              </a:buClr>
              <a:buSzPts val="1800"/>
              <a:buFont typeface="Alegreya"/>
              <a:buChar char="○"/>
              <a:defRPr sz="1800">
                <a:solidFill>
                  <a:schemeClr val="dk2"/>
                </a:solidFill>
                <a:latin typeface="Alegreya"/>
                <a:ea typeface="Alegreya"/>
                <a:cs typeface="Alegreya"/>
                <a:sym typeface="Alegreya"/>
              </a:defRPr>
            </a:lvl2pPr>
            <a:lvl3pPr indent="-342900" lvl="2" marL="1371600">
              <a:lnSpc>
                <a:spcPct val="115000"/>
              </a:lnSpc>
              <a:spcBef>
                <a:spcPts val="2000"/>
              </a:spcBef>
              <a:spcAft>
                <a:spcPts val="0"/>
              </a:spcAft>
              <a:buClr>
                <a:schemeClr val="dk2"/>
              </a:buClr>
              <a:buSzPts val="1800"/>
              <a:buFont typeface="Alegreya"/>
              <a:buChar char="■"/>
              <a:defRPr sz="1800">
                <a:solidFill>
                  <a:schemeClr val="dk2"/>
                </a:solidFill>
                <a:latin typeface="Alegreya"/>
                <a:ea typeface="Alegreya"/>
                <a:cs typeface="Alegreya"/>
                <a:sym typeface="Alegreya"/>
              </a:defRPr>
            </a:lvl3pPr>
            <a:lvl4pPr indent="-342900" lvl="3" marL="1828800">
              <a:lnSpc>
                <a:spcPct val="115000"/>
              </a:lnSpc>
              <a:spcBef>
                <a:spcPts val="2000"/>
              </a:spcBef>
              <a:spcAft>
                <a:spcPts val="0"/>
              </a:spcAft>
              <a:buClr>
                <a:schemeClr val="dk2"/>
              </a:buClr>
              <a:buSzPts val="1800"/>
              <a:buFont typeface="Alegreya"/>
              <a:buChar char="●"/>
              <a:defRPr sz="1800">
                <a:solidFill>
                  <a:schemeClr val="dk2"/>
                </a:solidFill>
                <a:latin typeface="Alegreya"/>
                <a:ea typeface="Alegreya"/>
                <a:cs typeface="Alegreya"/>
                <a:sym typeface="Alegreya"/>
              </a:defRPr>
            </a:lvl4pPr>
            <a:lvl5pPr indent="-342900" lvl="4" marL="2286000">
              <a:lnSpc>
                <a:spcPct val="115000"/>
              </a:lnSpc>
              <a:spcBef>
                <a:spcPts val="2000"/>
              </a:spcBef>
              <a:spcAft>
                <a:spcPts val="0"/>
              </a:spcAft>
              <a:buClr>
                <a:schemeClr val="dk2"/>
              </a:buClr>
              <a:buSzPts val="1800"/>
              <a:buFont typeface="Alegreya"/>
              <a:buChar char="○"/>
              <a:defRPr sz="1800">
                <a:solidFill>
                  <a:schemeClr val="dk2"/>
                </a:solidFill>
                <a:latin typeface="Alegreya"/>
                <a:ea typeface="Alegreya"/>
                <a:cs typeface="Alegreya"/>
                <a:sym typeface="Alegreya"/>
              </a:defRPr>
            </a:lvl5pPr>
            <a:lvl6pPr indent="-342900" lvl="5" marL="2743200">
              <a:lnSpc>
                <a:spcPct val="115000"/>
              </a:lnSpc>
              <a:spcBef>
                <a:spcPts val="2000"/>
              </a:spcBef>
              <a:spcAft>
                <a:spcPts val="0"/>
              </a:spcAft>
              <a:buClr>
                <a:schemeClr val="dk2"/>
              </a:buClr>
              <a:buSzPts val="1800"/>
              <a:buFont typeface="Alegreya"/>
              <a:buChar char="■"/>
              <a:defRPr sz="1800">
                <a:solidFill>
                  <a:schemeClr val="dk2"/>
                </a:solidFill>
                <a:latin typeface="Alegreya"/>
                <a:ea typeface="Alegreya"/>
                <a:cs typeface="Alegreya"/>
                <a:sym typeface="Alegreya"/>
              </a:defRPr>
            </a:lvl6pPr>
            <a:lvl7pPr indent="-342900" lvl="6" marL="3200400">
              <a:lnSpc>
                <a:spcPct val="115000"/>
              </a:lnSpc>
              <a:spcBef>
                <a:spcPts val="2000"/>
              </a:spcBef>
              <a:spcAft>
                <a:spcPts val="0"/>
              </a:spcAft>
              <a:buClr>
                <a:schemeClr val="dk2"/>
              </a:buClr>
              <a:buSzPts val="1800"/>
              <a:buFont typeface="Alegreya"/>
              <a:buChar char="●"/>
              <a:defRPr sz="1800">
                <a:solidFill>
                  <a:schemeClr val="dk2"/>
                </a:solidFill>
                <a:latin typeface="Alegreya"/>
                <a:ea typeface="Alegreya"/>
                <a:cs typeface="Alegreya"/>
                <a:sym typeface="Alegreya"/>
              </a:defRPr>
            </a:lvl7pPr>
            <a:lvl8pPr indent="-342900" lvl="7" marL="3657600">
              <a:lnSpc>
                <a:spcPct val="115000"/>
              </a:lnSpc>
              <a:spcBef>
                <a:spcPts val="2000"/>
              </a:spcBef>
              <a:spcAft>
                <a:spcPts val="0"/>
              </a:spcAft>
              <a:buClr>
                <a:schemeClr val="dk2"/>
              </a:buClr>
              <a:buSzPts val="1800"/>
              <a:buFont typeface="Alegreya"/>
              <a:buChar char="○"/>
              <a:defRPr sz="1800">
                <a:solidFill>
                  <a:schemeClr val="dk2"/>
                </a:solidFill>
                <a:latin typeface="Alegreya"/>
                <a:ea typeface="Alegreya"/>
                <a:cs typeface="Alegreya"/>
                <a:sym typeface="Alegreya"/>
              </a:defRPr>
            </a:lvl8pPr>
            <a:lvl9pPr indent="-342900" lvl="8" marL="4114800">
              <a:lnSpc>
                <a:spcPct val="115000"/>
              </a:lnSpc>
              <a:spcBef>
                <a:spcPts val="2000"/>
              </a:spcBef>
              <a:spcAft>
                <a:spcPts val="2000"/>
              </a:spcAft>
              <a:buClr>
                <a:schemeClr val="dk2"/>
              </a:buClr>
              <a:buSzPts val="1800"/>
              <a:buFont typeface="Alegreya"/>
              <a:buChar char="■"/>
              <a:defRPr sz="1800">
                <a:solidFill>
                  <a:schemeClr val="dk2"/>
                </a:solidFill>
                <a:latin typeface="Alegreya"/>
                <a:ea typeface="Alegreya"/>
                <a:cs typeface="Alegreya"/>
                <a:sym typeface="Alegreya"/>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4.png"/><Relationship Id="rId9" Type="http://schemas.openxmlformats.org/officeDocument/2006/relationships/image" Target="../media/image3.png"/><Relationship Id="rId5" Type="http://schemas.openxmlformats.org/officeDocument/2006/relationships/hyperlink" Target="https://docs.google.com/presentation/d/1TKjgKmuF8-7aGjiAgt-2f6dUWPkTI7rnH1d3RF0xuIw/edit" TargetMode="External"/><Relationship Id="rId6" Type="http://schemas.openxmlformats.org/officeDocument/2006/relationships/hyperlink" Target="https://docs.google.com/presentation/u/0/d/1TKjgKmuF8-7aGjiAgt-2f6dUWPkTI7rnH1d3RF0xuIw/edit" TargetMode="External"/><Relationship Id="rId7" Type="http://schemas.openxmlformats.org/officeDocument/2006/relationships/image" Target="../media/image4.png"/><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2.png"/><Relationship Id="rId4" Type="http://schemas.openxmlformats.org/officeDocument/2006/relationships/image" Target="../media/image49.png"/><Relationship Id="rId9" Type="http://schemas.openxmlformats.org/officeDocument/2006/relationships/image" Target="../media/image14.png"/><Relationship Id="rId5" Type="http://schemas.openxmlformats.org/officeDocument/2006/relationships/image" Target="../media/image46.png"/><Relationship Id="rId6" Type="http://schemas.openxmlformats.org/officeDocument/2006/relationships/image" Target="../media/image48.png"/><Relationship Id="rId7" Type="http://schemas.openxmlformats.org/officeDocument/2006/relationships/image" Target="../media/image41.png"/><Relationship Id="rId8" Type="http://schemas.openxmlformats.org/officeDocument/2006/relationships/image" Target="../media/image1.png"/></Relationships>
</file>

<file path=ppt/slides/_rels/slide13.xml.rels><?xml version="1.0" encoding="UTF-8" standalone="yes"?><Relationships xmlns="http://schemas.openxmlformats.org/package/2006/relationships"><Relationship Id="rId10"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3.png"/><Relationship Id="rId4" Type="http://schemas.openxmlformats.org/officeDocument/2006/relationships/image" Target="../media/image59.png"/><Relationship Id="rId9" Type="http://schemas.openxmlformats.org/officeDocument/2006/relationships/image" Target="../media/image1.png"/><Relationship Id="rId5" Type="http://schemas.openxmlformats.org/officeDocument/2006/relationships/image" Target="../media/image57.png"/><Relationship Id="rId6" Type="http://schemas.openxmlformats.org/officeDocument/2006/relationships/image" Target="../media/image56.png"/><Relationship Id="rId7" Type="http://schemas.openxmlformats.org/officeDocument/2006/relationships/image" Target="../media/image54.png"/><Relationship Id="rId8" Type="http://schemas.openxmlformats.org/officeDocument/2006/relationships/image" Target="../media/image62.png"/></Relationships>
</file>

<file path=ppt/slides/_rels/slide14.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9.png"/><Relationship Id="rId4" Type="http://schemas.openxmlformats.org/officeDocument/2006/relationships/image" Target="../media/image55.png"/><Relationship Id="rId9" Type="http://schemas.openxmlformats.org/officeDocument/2006/relationships/image" Target="../media/image74.png"/><Relationship Id="rId5" Type="http://schemas.openxmlformats.org/officeDocument/2006/relationships/image" Target="../media/image52.png"/><Relationship Id="rId6" Type="http://schemas.openxmlformats.org/officeDocument/2006/relationships/image" Target="../media/image60.png"/><Relationship Id="rId7" Type="http://schemas.openxmlformats.org/officeDocument/2006/relationships/image" Target="../media/image58.png"/><Relationship Id="rId8" Type="http://schemas.openxmlformats.org/officeDocument/2006/relationships/image" Target="../media/image61.png"/></Relationships>
</file>

<file path=ppt/slides/_rels/slide15.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1.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9.png"/><Relationship Id="rId4" Type="http://schemas.openxmlformats.org/officeDocument/2006/relationships/image" Target="../media/image55.png"/><Relationship Id="rId9" Type="http://schemas.openxmlformats.org/officeDocument/2006/relationships/image" Target="../media/image74.png"/><Relationship Id="rId5" Type="http://schemas.openxmlformats.org/officeDocument/2006/relationships/image" Target="../media/image52.png"/><Relationship Id="rId6" Type="http://schemas.openxmlformats.org/officeDocument/2006/relationships/image" Target="../media/image60.png"/><Relationship Id="rId7" Type="http://schemas.openxmlformats.org/officeDocument/2006/relationships/image" Target="../media/image58.png"/><Relationship Id="rId8" Type="http://schemas.openxmlformats.org/officeDocument/2006/relationships/image" Target="../media/image6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3.png"/><Relationship Id="rId4" Type="http://schemas.openxmlformats.org/officeDocument/2006/relationships/image" Target="../media/image67.png"/><Relationship Id="rId5" Type="http://schemas.openxmlformats.org/officeDocument/2006/relationships/image" Target="../media/image1.png"/><Relationship Id="rId6"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77.png"/><Relationship Id="rId4" Type="http://schemas.openxmlformats.org/officeDocument/2006/relationships/image" Target="../media/image65.png"/><Relationship Id="rId9" Type="http://schemas.openxmlformats.org/officeDocument/2006/relationships/image" Target="../media/image14.png"/><Relationship Id="rId5" Type="http://schemas.openxmlformats.org/officeDocument/2006/relationships/image" Target="../media/image66.png"/><Relationship Id="rId6" Type="http://schemas.openxmlformats.org/officeDocument/2006/relationships/image" Target="../media/image81.png"/><Relationship Id="rId7" Type="http://schemas.openxmlformats.org/officeDocument/2006/relationships/image" Target="../media/image68.png"/><Relationship Id="rId8"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78.png"/><Relationship Id="rId4" Type="http://schemas.openxmlformats.org/officeDocument/2006/relationships/image" Target="../media/image76.png"/><Relationship Id="rId5" Type="http://schemas.openxmlformats.org/officeDocument/2006/relationships/image" Target="../media/image80.png"/><Relationship Id="rId6" Type="http://schemas.openxmlformats.org/officeDocument/2006/relationships/image" Target="../media/image1.png"/><Relationship Id="rId7"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79.png"/><Relationship Id="rId4" Type="http://schemas.openxmlformats.org/officeDocument/2006/relationships/image" Target="../media/image1.png"/><Relationship Id="rId5"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32.png"/><Relationship Id="rId6" Type="http://schemas.openxmlformats.org/officeDocument/2006/relationships/image" Target="../media/image1.png"/><Relationship Id="rId7"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0.png"/><Relationship Id="rId4" Type="http://schemas.openxmlformats.org/officeDocument/2006/relationships/image" Target="../media/image71.png"/><Relationship Id="rId5" Type="http://schemas.openxmlformats.org/officeDocument/2006/relationships/image" Target="../media/image70.png"/><Relationship Id="rId6" Type="http://schemas.openxmlformats.org/officeDocument/2006/relationships/image" Target="../media/image73.png"/><Relationship Id="rId7" Type="http://schemas.openxmlformats.org/officeDocument/2006/relationships/image" Target="../media/image1.png"/><Relationship Id="rId8"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71.png"/><Relationship Id="rId4" Type="http://schemas.openxmlformats.org/officeDocument/2006/relationships/image" Target="../media/image70.png"/><Relationship Id="rId5" Type="http://schemas.openxmlformats.org/officeDocument/2006/relationships/image" Target="../media/image73.png"/><Relationship Id="rId6" Type="http://schemas.openxmlformats.org/officeDocument/2006/relationships/image" Target="../media/image1.png"/><Relationship Id="rId7"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83.png"/><Relationship Id="rId4" Type="http://schemas.openxmlformats.org/officeDocument/2006/relationships/image" Target="../media/image82.png"/><Relationship Id="rId5" Type="http://schemas.openxmlformats.org/officeDocument/2006/relationships/image" Target="../media/image1.png"/><Relationship Id="rId6"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hyperlink" Target="https://forms.gle/5bhKW2hufJ2NrmJP7" TargetMode="External"/><Relationship Id="rId4" Type="http://schemas.openxmlformats.org/officeDocument/2006/relationships/image" Target="../media/image72.png"/><Relationship Id="rId5" Type="http://schemas.openxmlformats.org/officeDocument/2006/relationships/image" Target="../media/image1.png"/><Relationship Id="rId6" Type="http://schemas.openxmlformats.org/officeDocument/2006/relationships/image" Target="../media/image14.png"/></Relationships>
</file>

<file path=ppt/slides/_rels/slide3.xml.rels><?xml version="1.0" encoding="UTF-8" standalone="yes"?><Relationships xmlns="http://schemas.openxmlformats.org/package/2006/relationships"><Relationship Id="rId20" Type="http://schemas.openxmlformats.org/officeDocument/2006/relationships/image" Target="../media/image14.png"/><Relationship Id="rId11" Type="http://schemas.openxmlformats.org/officeDocument/2006/relationships/image" Target="../media/image5.png"/><Relationship Id="rId10" Type="http://schemas.openxmlformats.org/officeDocument/2006/relationships/image" Target="../media/image7.png"/><Relationship Id="rId13" Type="http://schemas.openxmlformats.org/officeDocument/2006/relationships/image" Target="../media/image8.png"/><Relationship Id="rId12"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18.png"/><Relationship Id="rId15" Type="http://schemas.openxmlformats.org/officeDocument/2006/relationships/image" Target="../media/image25.png"/><Relationship Id="rId14" Type="http://schemas.openxmlformats.org/officeDocument/2006/relationships/image" Target="../media/image9.png"/><Relationship Id="rId17" Type="http://schemas.openxmlformats.org/officeDocument/2006/relationships/image" Target="../media/image20.png"/><Relationship Id="rId16" Type="http://schemas.openxmlformats.org/officeDocument/2006/relationships/image" Target="../media/image21.png"/><Relationship Id="rId5" Type="http://schemas.openxmlformats.org/officeDocument/2006/relationships/image" Target="../media/image16.png"/><Relationship Id="rId19" Type="http://schemas.openxmlformats.org/officeDocument/2006/relationships/image" Target="../media/image1.png"/><Relationship Id="rId6" Type="http://schemas.openxmlformats.org/officeDocument/2006/relationships/image" Target="../media/image10.png"/><Relationship Id="rId18" Type="http://schemas.openxmlformats.org/officeDocument/2006/relationships/image" Target="../media/image19.png"/><Relationship Id="rId7" Type="http://schemas.openxmlformats.org/officeDocument/2006/relationships/image" Target="../media/image12.png"/><Relationship Id="rId8" Type="http://schemas.openxmlformats.org/officeDocument/2006/relationships/image" Target="../media/image17.png"/></Relationships>
</file>

<file path=ppt/slides/_rels/slide4.xml.rels><?xml version="1.0" encoding="UTF-8" standalone="yes"?><Relationships xmlns="http://schemas.openxmlformats.org/package/2006/relationships"><Relationship Id="rId10"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3.png"/><Relationship Id="rId4" Type="http://schemas.openxmlformats.org/officeDocument/2006/relationships/image" Target="../media/image34.png"/><Relationship Id="rId9" Type="http://schemas.openxmlformats.org/officeDocument/2006/relationships/image" Target="../media/image1.png"/><Relationship Id="rId5" Type="http://schemas.openxmlformats.org/officeDocument/2006/relationships/image" Target="../media/image37.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9.png"/><Relationship Id="rId4" Type="http://schemas.openxmlformats.org/officeDocument/2006/relationships/image" Target="../media/image23.png"/><Relationship Id="rId5" Type="http://schemas.openxmlformats.org/officeDocument/2006/relationships/image" Target="../media/image42.png"/><Relationship Id="rId6" Type="http://schemas.openxmlformats.org/officeDocument/2006/relationships/image" Target="../media/image1.png"/><Relationship Id="rId7" Type="http://schemas.openxmlformats.org/officeDocument/2006/relationships/image" Target="../media/image14.png"/></Relationships>
</file>

<file path=ppt/slides/_rels/slide6.xml.rels><?xml version="1.0" encoding="UTF-8" standalone="yes"?><Relationships xmlns="http://schemas.openxmlformats.org/package/2006/relationships"><Relationship Id="rId10"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8.png"/><Relationship Id="rId4" Type="http://schemas.openxmlformats.org/officeDocument/2006/relationships/image" Target="../media/image26.png"/><Relationship Id="rId9" Type="http://schemas.openxmlformats.org/officeDocument/2006/relationships/image" Target="../media/image1.png"/><Relationship Id="rId5" Type="http://schemas.openxmlformats.org/officeDocument/2006/relationships/image" Target="../media/image27.png"/><Relationship Id="rId6" Type="http://schemas.openxmlformats.org/officeDocument/2006/relationships/image" Target="../media/image24.png"/><Relationship Id="rId7" Type="http://schemas.openxmlformats.org/officeDocument/2006/relationships/image" Target="../media/image28.png"/><Relationship Id="rId8" Type="http://schemas.openxmlformats.org/officeDocument/2006/relationships/image" Target="../media/image31.png"/></Relationships>
</file>

<file path=ppt/slides/_rels/slide7.xml.rels><?xml version="1.0" encoding="UTF-8" standalone="yes"?><Relationships xmlns="http://schemas.openxmlformats.org/package/2006/relationships"><Relationship Id="rId11" Type="http://schemas.openxmlformats.org/officeDocument/2006/relationships/image" Target="../media/image47.png"/><Relationship Id="rId10" Type="http://schemas.openxmlformats.org/officeDocument/2006/relationships/image" Target="../media/image45.png"/><Relationship Id="rId12"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50.png"/><Relationship Id="rId5" Type="http://schemas.openxmlformats.org/officeDocument/2006/relationships/image" Target="../media/image42.png"/><Relationship Id="rId6" Type="http://schemas.openxmlformats.org/officeDocument/2006/relationships/image" Target="../media/image30.png"/><Relationship Id="rId7" Type="http://schemas.openxmlformats.org/officeDocument/2006/relationships/image" Target="../media/image1.png"/><Relationship Id="rId8"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4.png"/><Relationship Id="rId4" Type="http://schemas.openxmlformats.org/officeDocument/2006/relationships/image" Target="../media/image43.png"/><Relationship Id="rId5" Type="http://schemas.openxmlformats.org/officeDocument/2006/relationships/image" Target="../media/image1.png"/><Relationship Id="rId6"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75.png"/><Relationship Id="rId4" Type="http://schemas.openxmlformats.org/officeDocument/2006/relationships/image" Target="../media/image51.png"/><Relationship Id="rId5" Type="http://schemas.openxmlformats.org/officeDocument/2006/relationships/image" Target="../media/image1.png"/><Relationship Id="rId6" Type="http://schemas.openxmlformats.org/officeDocument/2006/relationships/image" Target="../media/image14.png"/><Relationship Id="rId7"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grpSp>
        <p:nvGrpSpPr>
          <p:cNvPr id="81" name="Google Shape;81;p16"/>
          <p:cNvGrpSpPr/>
          <p:nvPr/>
        </p:nvGrpSpPr>
        <p:grpSpPr>
          <a:xfrm>
            <a:off x="3580427" y="1286066"/>
            <a:ext cx="78721" cy="83606"/>
            <a:chOff x="4909609" y="6885946"/>
            <a:chExt cx="508206" cy="495298"/>
          </a:xfrm>
        </p:grpSpPr>
        <p:grpSp>
          <p:nvGrpSpPr>
            <p:cNvPr id="82" name="Google Shape;82;p16"/>
            <p:cNvGrpSpPr/>
            <p:nvPr/>
          </p:nvGrpSpPr>
          <p:grpSpPr>
            <a:xfrm>
              <a:off x="4909609" y="6885946"/>
              <a:ext cx="508206" cy="495298"/>
              <a:chOff x="481483" y="4193428"/>
              <a:chExt cx="322998" cy="346532"/>
            </a:xfrm>
          </p:grpSpPr>
          <p:grpSp>
            <p:nvGrpSpPr>
              <p:cNvPr id="83" name="Google Shape;83;p16"/>
              <p:cNvGrpSpPr/>
              <p:nvPr/>
            </p:nvGrpSpPr>
            <p:grpSpPr>
              <a:xfrm>
                <a:off x="481483" y="4193428"/>
                <a:ext cx="322998" cy="346532"/>
                <a:chOff x="-64406125" y="3362225"/>
                <a:chExt cx="318225" cy="314800"/>
              </a:xfrm>
            </p:grpSpPr>
            <p:sp>
              <p:nvSpPr>
                <p:cNvPr id="84" name="Google Shape;84;p16"/>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85" name="Google Shape;85;p16"/>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86" name="Google Shape;86;p16"/>
              <p:cNvSpPr/>
              <p:nvPr/>
            </p:nvSpPr>
            <p:spPr>
              <a:xfrm>
                <a:off x="626168" y="4322035"/>
                <a:ext cx="33600" cy="33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7" name="Google Shape;87;p16"/>
            <p:cNvPicPr preferRelativeResize="0"/>
            <p:nvPr/>
          </p:nvPicPr>
          <p:blipFill rotWithShape="1">
            <a:blip r:embed="rId3">
              <a:alphaModFix/>
            </a:blip>
            <a:srcRect b="-10" l="0" r="77307" t="10"/>
            <a:stretch/>
          </p:blipFill>
          <p:spPr>
            <a:xfrm flipH="1" rot="-5400000">
              <a:off x="5298115" y="7248199"/>
              <a:ext cx="27740" cy="134623"/>
            </a:xfrm>
            <a:prstGeom prst="rect">
              <a:avLst/>
            </a:prstGeom>
            <a:noFill/>
            <a:ln>
              <a:noFill/>
            </a:ln>
          </p:spPr>
        </p:pic>
        <p:pic>
          <p:nvPicPr>
            <p:cNvPr id="88" name="Google Shape;88;p16"/>
            <p:cNvPicPr preferRelativeResize="0"/>
            <p:nvPr/>
          </p:nvPicPr>
          <p:blipFill>
            <a:blip r:embed="rId4">
              <a:alphaModFix/>
            </a:blip>
            <a:stretch>
              <a:fillRect/>
            </a:stretch>
          </p:blipFill>
          <p:spPr>
            <a:xfrm>
              <a:off x="5107203" y="7221098"/>
              <a:ext cx="112997" cy="102640"/>
            </a:xfrm>
            <a:prstGeom prst="rect">
              <a:avLst/>
            </a:prstGeom>
            <a:noFill/>
            <a:ln>
              <a:noFill/>
            </a:ln>
          </p:spPr>
        </p:pic>
      </p:grpSp>
      <p:sp>
        <p:nvSpPr>
          <p:cNvPr id="89" name="Google Shape;89;p16">
            <a:hlinkClick r:id="rId5"/>
          </p:cNvPr>
          <p:cNvSpPr/>
          <p:nvPr/>
        </p:nvSpPr>
        <p:spPr>
          <a:xfrm>
            <a:off x="-42747" y="1627153"/>
            <a:ext cx="1677000" cy="40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u="sng">
                <a:solidFill>
                  <a:srgbClr val="FFFFFF"/>
                </a:solidFill>
                <a:latin typeface="Mada"/>
                <a:ea typeface="Mada"/>
                <a:cs typeface="Mada"/>
                <a:sym typeface="Mada"/>
                <a:hlinkClick r:id="rId6">
                  <a:extLst>
                    <a:ext uri="{A12FA001-AC4F-418D-AE19-62706E023703}">
                      <ahyp:hlinkClr val="tx"/>
                    </a:ext>
                  </a:extLst>
                </a:hlinkClick>
              </a:rPr>
              <a:t> Editing file</a:t>
            </a:r>
            <a:endParaRPr b="1" sz="2000" u="sng">
              <a:solidFill>
                <a:srgbClr val="FFFFFF"/>
              </a:solidFill>
              <a:latin typeface="Mada"/>
              <a:ea typeface="Mada"/>
              <a:cs typeface="Mada"/>
              <a:sym typeface="Mada"/>
            </a:endParaRPr>
          </a:p>
        </p:txBody>
      </p:sp>
      <p:sp>
        <p:nvSpPr>
          <p:cNvPr id="90" name="Google Shape;90;p16"/>
          <p:cNvSpPr txBox="1"/>
          <p:nvPr/>
        </p:nvSpPr>
        <p:spPr>
          <a:xfrm>
            <a:off x="0" y="812399"/>
            <a:ext cx="1591500" cy="55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200">
                <a:solidFill>
                  <a:schemeClr val="lt1"/>
                </a:solidFill>
                <a:latin typeface="Mada"/>
                <a:ea typeface="Mada"/>
                <a:cs typeface="Mada"/>
                <a:sym typeface="Mada"/>
              </a:rPr>
              <a:t>Lecture 55 </a:t>
            </a:r>
            <a:endParaRPr sz="2200">
              <a:latin typeface="Mada"/>
              <a:ea typeface="Mada"/>
              <a:cs typeface="Mada"/>
              <a:sym typeface="Mada"/>
            </a:endParaRPr>
          </a:p>
        </p:txBody>
      </p:sp>
      <p:sp>
        <p:nvSpPr>
          <p:cNvPr id="91" name="Google Shape;91;p16"/>
          <p:cNvSpPr txBox="1"/>
          <p:nvPr/>
        </p:nvSpPr>
        <p:spPr>
          <a:xfrm>
            <a:off x="0" y="9562694"/>
            <a:ext cx="2085600" cy="7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2100">
                <a:solidFill>
                  <a:srgbClr val="FFFFFF"/>
                </a:solidFill>
                <a:latin typeface="Exo"/>
                <a:ea typeface="Exo"/>
                <a:cs typeface="Exo"/>
                <a:sym typeface="Exo"/>
              </a:rPr>
              <a:t>Color index:</a:t>
            </a:r>
            <a:endParaRPr b="1" sz="2100">
              <a:solidFill>
                <a:srgbClr val="FFFFFF"/>
              </a:solidFill>
              <a:latin typeface="Exo"/>
              <a:ea typeface="Exo"/>
              <a:cs typeface="Exo"/>
              <a:sym typeface="Exo"/>
            </a:endParaRPr>
          </a:p>
        </p:txBody>
      </p:sp>
      <p:sp>
        <p:nvSpPr>
          <p:cNvPr id="92" name="Google Shape;92;p16"/>
          <p:cNvSpPr/>
          <p:nvPr/>
        </p:nvSpPr>
        <p:spPr>
          <a:xfrm rot="566">
            <a:off x="1046687" y="9890250"/>
            <a:ext cx="5466600" cy="801300"/>
          </a:xfrm>
          <a:prstGeom prst="snip2SameRect">
            <a:avLst>
              <a:gd fmla="val 50000" name="adj1"/>
              <a:gd fmla="val 0" name="adj2"/>
            </a:avLst>
          </a:prstGeom>
          <a:solidFill>
            <a:schemeClr val="accent4"/>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93" name="Google Shape;93;p16"/>
          <p:cNvSpPr txBox="1"/>
          <p:nvPr/>
        </p:nvSpPr>
        <p:spPr>
          <a:xfrm>
            <a:off x="2822850" y="9399952"/>
            <a:ext cx="1914300" cy="103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200">
                <a:solidFill>
                  <a:schemeClr val="accent1"/>
                </a:solidFill>
                <a:latin typeface="Mada"/>
                <a:ea typeface="Mada"/>
                <a:cs typeface="Mada"/>
                <a:sym typeface="Mada"/>
              </a:rPr>
              <a:t>Color index:</a:t>
            </a:r>
            <a:endParaRPr b="1" sz="2200">
              <a:solidFill>
                <a:schemeClr val="accent1"/>
              </a:solidFill>
              <a:latin typeface="Mada"/>
              <a:ea typeface="Mada"/>
              <a:cs typeface="Mada"/>
              <a:sym typeface="Mada"/>
            </a:endParaRPr>
          </a:p>
        </p:txBody>
      </p:sp>
      <p:grpSp>
        <p:nvGrpSpPr>
          <p:cNvPr id="94" name="Google Shape;94;p16"/>
          <p:cNvGrpSpPr/>
          <p:nvPr/>
        </p:nvGrpSpPr>
        <p:grpSpPr>
          <a:xfrm>
            <a:off x="1046700" y="9957725"/>
            <a:ext cx="5434699" cy="734050"/>
            <a:chOff x="1442323" y="11224701"/>
            <a:chExt cx="7792800" cy="734050"/>
          </a:xfrm>
        </p:grpSpPr>
        <p:sp>
          <p:nvSpPr>
            <p:cNvPr id="95" name="Google Shape;95;p16"/>
            <p:cNvSpPr txBox="1"/>
            <p:nvPr/>
          </p:nvSpPr>
          <p:spPr>
            <a:xfrm>
              <a:off x="1442323" y="11482351"/>
              <a:ext cx="7792800" cy="47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600">
                  <a:solidFill>
                    <a:srgbClr val="6AA84F"/>
                  </a:solidFill>
                  <a:latin typeface="Mada"/>
                  <a:ea typeface="Mada"/>
                  <a:cs typeface="Mada"/>
                  <a:sym typeface="Mada"/>
                </a:rPr>
                <a:t>Doctor’s notes </a:t>
              </a:r>
              <a:r>
                <a:rPr lang="ar" sz="1600">
                  <a:solidFill>
                    <a:srgbClr val="1C4588"/>
                  </a:solidFill>
                  <a:latin typeface="Mada"/>
                  <a:ea typeface="Mada"/>
                  <a:cs typeface="Mada"/>
                  <a:sym typeface="Mada"/>
                </a:rPr>
                <a:t>Textbook</a:t>
              </a:r>
              <a:r>
                <a:rPr lang="ar" sz="1600">
                  <a:latin typeface="Mada"/>
                  <a:ea typeface="Mada"/>
                  <a:cs typeface="Mada"/>
                  <a:sym typeface="Mada"/>
                </a:rPr>
                <a:t> </a:t>
              </a:r>
              <a:r>
                <a:rPr lang="ar" sz="1600">
                  <a:solidFill>
                    <a:srgbClr val="CC0000"/>
                  </a:solidFill>
                  <a:latin typeface="Mada"/>
                  <a:ea typeface="Mada"/>
                  <a:cs typeface="Mada"/>
                  <a:sym typeface="Mada"/>
                </a:rPr>
                <a:t>Important</a:t>
              </a:r>
              <a:r>
                <a:rPr lang="ar" sz="1600">
                  <a:latin typeface="Mada"/>
                  <a:ea typeface="Mada"/>
                  <a:cs typeface="Mada"/>
                  <a:sym typeface="Mada"/>
                </a:rPr>
                <a:t> </a:t>
              </a:r>
              <a:r>
                <a:rPr lang="ar" sz="1600">
                  <a:solidFill>
                    <a:srgbClr val="CEA320"/>
                  </a:solidFill>
                  <a:latin typeface="Mada"/>
                  <a:ea typeface="Mada"/>
                  <a:cs typeface="Mada"/>
                  <a:sym typeface="Mada"/>
                </a:rPr>
                <a:t>Golden notes</a:t>
              </a:r>
              <a:r>
                <a:rPr lang="ar" sz="1600">
                  <a:latin typeface="Mada"/>
                  <a:ea typeface="Mada"/>
                  <a:cs typeface="Mada"/>
                  <a:sym typeface="Mada"/>
                </a:rPr>
                <a:t> </a:t>
              </a:r>
              <a:r>
                <a:rPr lang="ar" sz="1600">
                  <a:solidFill>
                    <a:srgbClr val="999999"/>
                  </a:solidFill>
                  <a:latin typeface="Mada"/>
                  <a:ea typeface="Mada"/>
                  <a:cs typeface="Mada"/>
                  <a:sym typeface="Mada"/>
                </a:rPr>
                <a:t>Extra</a:t>
              </a:r>
              <a:endParaRPr sz="1600">
                <a:solidFill>
                  <a:srgbClr val="999999"/>
                </a:solidFill>
                <a:latin typeface="Mada"/>
                <a:ea typeface="Mada"/>
                <a:cs typeface="Mada"/>
                <a:sym typeface="Mada"/>
              </a:endParaRPr>
            </a:p>
          </p:txBody>
        </p:sp>
        <p:sp>
          <p:nvSpPr>
            <p:cNvPr id="96" name="Google Shape;96;p16"/>
            <p:cNvSpPr txBox="1"/>
            <p:nvPr/>
          </p:nvSpPr>
          <p:spPr>
            <a:xfrm>
              <a:off x="1603888" y="11224701"/>
              <a:ext cx="7560000" cy="33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ar" sz="1600">
                  <a:solidFill>
                    <a:srgbClr val="000000"/>
                  </a:solidFill>
                  <a:latin typeface="Mada"/>
                  <a:ea typeface="Mada"/>
                  <a:cs typeface="Mada"/>
                  <a:sym typeface="Mada"/>
                </a:rPr>
                <a:t>Original text </a:t>
              </a:r>
              <a:r>
                <a:rPr lang="ar" sz="1600">
                  <a:solidFill>
                    <a:srgbClr val="A64D79"/>
                  </a:solidFill>
                  <a:latin typeface="Mada"/>
                  <a:ea typeface="Mada"/>
                  <a:cs typeface="Mada"/>
                  <a:sym typeface="Mada"/>
                </a:rPr>
                <a:t>Females slides</a:t>
              </a:r>
              <a:r>
                <a:rPr lang="ar" sz="1600">
                  <a:solidFill>
                    <a:srgbClr val="000000"/>
                  </a:solidFill>
                  <a:latin typeface="Mada"/>
                  <a:ea typeface="Mada"/>
                  <a:cs typeface="Mada"/>
                  <a:sym typeface="Mada"/>
                </a:rPr>
                <a:t> </a:t>
              </a:r>
              <a:r>
                <a:rPr lang="ar" sz="1600">
                  <a:solidFill>
                    <a:srgbClr val="6D9EEB"/>
                  </a:solidFill>
                  <a:latin typeface="Mada"/>
                  <a:ea typeface="Mada"/>
                  <a:cs typeface="Mada"/>
                  <a:sym typeface="Mada"/>
                </a:rPr>
                <a:t>Males slides </a:t>
              </a:r>
              <a:endParaRPr sz="1600">
                <a:solidFill>
                  <a:srgbClr val="6D9EEB"/>
                </a:solidFill>
                <a:latin typeface="Mada"/>
                <a:ea typeface="Mada"/>
                <a:cs typeface="Mada"/>
                <a:sym typeface="Mada"/>
              </a:endParaRPr>
            </a:p>
          </p:txBody>
        </p:sp>
      </p:grpSp>
      <p:sp>
        <p:nvSpPr>
          <p:cNvPr id="97" name="Google Shape;97;p16"/>
          <p:cNvSpPr txBox="1"/>
          <p:nvPr/>
        </p:nvSpPr>
        <p:spPr>
          <a:xfrm>
            <a:off x="693275" y="5768925"/>
            <a:ext cx="6502500" cy="32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2400">
                <a:solidFill>
                  <a:schemeClr val="accent1"/>
                </a:solidFill>
                <a:latin typeface="Mada Black"/>
                <a:ea typeface="Mada Black"/>
                <a:cs typeface="Mada Black"/>
                <a:sym typeface="Mada Black"/>
              </a:rPr>
              <a:t>Objectives:</a:t>
            </a:r>
            <a:endParaRPr sz="2400">
              <a:solidFill>
                <a:schemeClr val="accent1"/>
              </a:solidFill>
              <a:latin typeface="Mada Black"/>
              <a:ea typeface="Mada Black"/>
              <a:cs typeface="Mada Black"/>
              <a:sym typeface="Mada Black"/>
            </a:endParaRPr>
          </a:p>
          <a:p>
            <a:pPr indent="-336550" lvl="0" marL="457200" rtl="0" algn="l">
              <a:lnSpc>
                <a:spcPct val="115000"/>
              </a:lnSpc>
              <a:spcBef>
                <a:spcPts val="1200"/>
              </a:spcBef>
              <a:spcAft>
                <a:spcPts val="0"/>
              </a:spcAft>
              <a:buSzPts val="1700"/>
              <a:buFont typeface="Mada"/>
              <a:buChar char="★"/>
            </a:pPr>
            <a:r>
              <a:rPr lang="ar" sz="1700">
                <a:latin typeface="Mada"/>
                <a:ea typeface="Mada"/>
                <a:cs typeface="Mada"/>
                <a:sym typeface="Mada"/>
              </a:rPr>
              <a:t>Obtain informative history from a patient with peripheral neuropathy.</a:t>
            </a:r>
            <a:endParaRPr sz="1700">
              <a:latin typeface="Mada"/>
              <a:ea typeface="Mada"/>
              <a:cs typeface="Mada"/>
              <a:sym typeface="Mada"/>
            </a:endParaRPr>
          </a:p>
          <a:p>
            <a:pPr indent="-336550" lvl="0" marL="457200" rtl="0" algn="l">
              <a:lnSpc>
                <a:spcPct val="115000"/>
              </a:lnSpc>
              <a:spcBef>
                <a:spcPts val="0"/>
              </a:spcBef>
              <a:spcAft>
                <a:spcPts val="0"/>
              </a:spcAft>
              <a:buSzPts val="1700"/>
              <a:buFont typeface="Mada"/>
              <a:buChar char="★"/>
            </a:pPr>
            <a:r>
              <a:rPr lang="ar" sz="1700">
                <a:latin typeface="Mada"/>
                <a:ea typeface="Mada"/>
                <a:cs typeface="Mada"/>
                <a:sym typeface="Mada"/>
              </a:rPr>
              <a:t>Use clinical information to recognize different patterns of peripheral neuropathy.</a:t>
            </a:r>
            <a:endParaRPr sz="1700">
              <a:latin typeface="Mada"/>
              <a:ea typeface="Mada"/>
              <a:cs typeface="Mada"/>
              <a:sym typeface="Mada"/>
            </a:endParaRPr>
          </a:p>
          <a:p>
            <a:pPr indent="-336550" lvl="0" marL="457200" rtl="0" algn="l">
              <a:lnSpc>
                <a:spcPct val="115000"/>
              </a:lnSpc>
              <a:spcBef>
                <a:spcPts val="0"/>
              </a:spcBef>
              <a:spcAft>
                <a:spcPts val="0"/>
              </a:spcAft>
              <a:buSzPts val="1700"/>
              <a:buFont typeface="Mada"/>
              <a:buChar char="★"/>
            </a:pPr>
            <a:r>
              <a:rPr lang="ar" sz="1700">
                <a:latin typeface="Mada"/>
                <a:ea typeface="Mada"/>
                <a:cs typeface="Mada"/>
                <a:sym typeface="Mada"/>
              </a:rPr>
              <a:t>Provide differential diagnosis for each pattern.</a:t>
            </a:r>
            <a:endParaRPr sz="1700">
              <a:latin typeface="Mada"/>
              <a:ea typeface="Mada"/>
              <a:cs typeface="Mada"/>
              <a:sym typeface="Mada"/>
            </a:endParaRPr>
          </a:p>
        </p:txBody>
      </p:sp>
      <p:sp>
        <p:nvSpPr>
          <p:cNvPr id="98" name="Google Shape;98;p16"/>
          <p:cNvSpPr/>
          <p:nvPr/>
        </p:nvSpPr>
        <p:spPr>
          <a:xfrm>
            <a:off x="880125" y="4467225"/>
            <a:ext cx="5829300" cy="1149300"/>
          </a:xfrm>
          <a:prstGeom prst="snip2DiagRect">
            <a:avLst>
              <a:gd fmla="val 0" name="adj1"/>
              <a:gd fmla="val 16667" name="adj2"/>
            </a:avLst>
          </a:prstGeom>
          <a:noFill/>
          <a:ln cap="flat" cmpd="sng" w="28575">
            <a:solidFill>
              <a:schemeClr val="accent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3600">
                <a:solidFill>
                  <a:schemeClr val="accent1"/>
                </a:solidFill>
                <a:latin typeface="Mada"/>
                <a:ea typeface="Mada"/>
                <a:cs typeface="Mada"/>
                <a:sym typeface="Mada"/>
              </a:rPr>
              <a:t>Peripheral Neuropathies</a:t>
            </a:r>
            <a:endParaRPr b="1" sz="3600">
              <a:solidFill>
                <a:schemeClr val="accent1"/>
              </a:solidFill>
              <a:latin typeface="Mada"/>
              <a:ea typeface="Mada"/>
              <a:cs typeface="Mada"/>
              <a:sym typeface="Mada"/>
            </a:endParaRPr>
          </a:p>
          <a:p>
            <a:pPr indent="0" lvl="0" marL="0" rtl="0" algn="ctr">
              <a:spcBef>
                <a:spcPts val="0"/>
              </a:spcBef>
              <a:spcAft>
                <a:spcPts val="0"/>
              </a:spcAft>
              <a:buNone/>
            </a:pPr>
            <a:r>
              <a:rPr b="1" lang="ar" sz="1200">
                <a:solidFill>
                  <a:srgbClr val="6AA84F"/>
                </a:solidFill>
                <a:latin typeface="Mada"/>
                <a:ea typeface="Mada"/>
                <a:cs typeface="Mada"/>
                <a:sym typeface="Mada"/>
              </a:rPr>
              <a:t>Understanding the cases at the end and the way they are </a:t>
            </a:r>
            <a:endParaRPr b="1" sz="1200">
              <a:solidFill>
                <a:srgbClr val="6AA84F"/>
              </a:solidFill>
              <a:latin typeface="Mada"/>
              <a:ea typeface="Mada"/>
              <a:cs typeface="Mada"/>
              <a:sym typeface="Mada"/>
            </a:endParaRPr>
          </a:p>
          <a:p>
            <a:pPr indent="0" lvl="0" marL="0" rtl="0" algn="ctr">
              <a:spcBef>
                <a:spcPts val="0"/>
              </a:spcBef>
              <a:spcAft>
                <a:spcPts val="0"/>
              </a:spcAft>
              <a:buNone/>
            </a:pPr>
            <a:r>
              <a:rPr b="1" lang="ar" sz="1200">
                <a:solidFill>
                  <a:srgbClr val="6AA84F"/>
                </a:solidFill>
                <a:latin typeface="Mada"/>
                <a:ea typeface="Mada"/>
                <a:cs typeface="Mada"/>
                <a:sym typeface="Mada"/>
              </a:rPr>
              <a:t>approached is the most important thing in this lecture.</a:t>
            </a:r>
            <a:endParaRPr b="1" sz="1200">
              <a:solidFill>
                <a:srgbClr val="6AA84F"/>
              </a:solidFill>
              <a:latin typeface="Mada"/>
              <a:ea typeface="Mada"/>
              <a:cs typeface="Mada"/>
              <a:sym typeface="Mada"/>
            </a:endParaRPr>
          </a:p>
        </p:txBody>
      </p:sp>
      <p:pic>
        <p:nvPicPr>
          <p:cNvPr id="99" name="Google Shape;99;p16"/>
          <p:cNvPicPr preferRelativeResize="0"/>
          <p:nvPr/>
        </p:nvPicPr>
        <p:blipFill rotWithShape="1">
          <a:blip r:embed="rId7">
            <a:alphaModFix/>
          </a:blip>
          <a:srcRect b="15002" l="0" r="0" t="0"/>
          <a:stretch/>
        </p:blipFill>
        <p:spPr>
          <a:xfrm>
            <a:off x="5181150" y="482025"/>
            <a:ext cx="872675" cy="484150"/>
          </a:xfrm>
          <a:prstGeom prst="rect">
            <a:avLst/>
          </a:prstGeom>
          <a:noFill/>
          <a:ln>
            <a:noFill/>
          </a:ln>
        </p:spPr>
      </p:pic>
      <p:pic>
        <p:nvPicPr>
          <p:cNvPr id="100" name="Google Shape;100;p16"/>
          <p:cNvPicPr preferRelativeResize="0"/>
          <p:nvPr/>
        </p:nvPicPr>
        <p:blipFill>
          <a:blip r:embed="rId8">
            <a:alphaModFix/>
          </a:blip>
          <a:stretch>
            <a:fillRect/>
          </a:stretch>
        </p:blipFill>
        <p:spPr>
          <a:xfrm>
            <a:off x="6053825" y="482025"/>
            <a:ext cx="1478450" cy="1149901"/>
          </a:xfrm>
          <a:prstGeom prst="rect">
            <a:avLst/>
          </a:prstGeom>
          <a:noFill/>
          <a:ln>
            <a:noFill/>
          </a:ln>
        </p:spPr>
      </p:pic>
      <p:pic>
        <p:nvPicPr>
          <p:cNvPr id="101" name="Google Shape;101;p16"/>
          <p:cNvPicPr preferRelativeResize="0"/>
          <p:nvPr/>
        </p:nvPicPr>
        <p:blipFill>
          <a:blip r:embed="rId9">
            <a:alphaModFix/>
          </a:blip>
          <a:stretch>
            <a:fillRect/>
          </a:stretch>
        </p:blipFill>
        <p:spPr>
          <a:xfrm>
            <a:off x="6386051" y="1818251"/>
            <a:ext cx="962351" cy="962325"/>
          </a:xfrm>
          <a:prstGeom prst="rect">
            <a:avLst/>
          </a:prstGeom>
          <a:noFill/>
          <a:ln>
            <a:noFill/>
          </a:ln>
        </p:spPr>
      </p:pic>
      <p:grpSp>
        <p:nvGrpSpPr>
          <p:cNvPr id="102" name="Google Shape;102;p16"/>
          <p:cNvGrpSpPr/>
          <p:nvPr/>
        </p:nvGrpSpPr>
        <p:grpSpPr>
          <a:xfrm>
            <a:off x="2136452" y="1364095"/>
            <a:ext cx="3287097" cy="2575454"/>
            <a:chOff x="8046909" y="1779462"/>
            <a:chExt cx="459278" cy="463837"/>
          </a:xfrm>
        </p:grpSpPr>
        <p:sp>
          <p:nvSpPr>
            <p:cNvPr id="103" name="Google Shape;103;p16"/>
            <p:cNvSpPr/>
            <p:nvPr/>
          </p:nvSpPr>
          <p:spPr>
            <a:xfrm>
              <a:off x="8046909" y="1779525"/>
              <a:ext cx="459151" cy="463765"/>
            </a:xfrm>
            <a:custGeom>
              <a:rect b="b" l="l" r="r" t="t"/>
              <a:pathLst>
                <a:path extrusionOk="0" h="14875" w="14727">
                  <a:moveTo>
                    <a:pt x="6632" y="0"/>
                  </a:moveTo>
                  <a:cubicBezTo>
                    <a:pt x="6520" y="0"/>
                    <a:pt x="6405" y="13"/>
                    <a:pt x="6290" y="38"/>
                  </a:cubicBezTo>
                  <a:cubicBezTo>
                    <a:pt x="5950" y="114"/>
                    <a:pt x="5667" y="293"/>
                    <a:pt x="5480" y="521"/>
                  </a:cubicBezTo>
                  <a:cubicBezTo>
                    <a:pt x="5291" y="388"/>
                    <a:pt x="5047" y="315"/>
                    <a:pt x="4786" y="315"/>
                  </a:cubicBezTo>
                  <a:cubicBezTo>
                    <a:pt x="4600" y="315"/>
                    <a:pt x="4406" y="352"/>
                    <a:pt x="4215" y="429"/>
                  </a:cubicBezTo>
                  <a:cubicBezTo>
                    <a:pt x="3903" y="554"/>
                    <a:pt x="3657" y="767"/>
                    <a:pt x="3509" y="1013"/>
                  </a:cubicBezTo>
                  <a:cubicBezTo>
                    <a:pt x="3422" y="988"/>
                    <a:pt x="3331" y="976"/>
                    <a:pt x="3238" y="976"/>
                  </a:cubicBezTo>
                  <a:cubicBezTo>
                    <a:pt x="2874" y="976"/>
                    <a:pt x="2481" y="1164"/>
                    <a:pt x="2197" y="1513"/>
                  </a:cubicBezTo>
                  <a:cubicBezTo>
                    <a:pt x="1999" y="1757"/>
                    <a:pt x="1890" y="2036"/>
                    <a:pt x="1866" y="2304"/>
                  </a:cubicBezTo>
                  <a:cubicBezTo>
                    <a:pt x="1378" y="2322"/>
                    <a:pt x="921" y="2755"/>
                    <a:pt x="791" y="3362"/>
                  </a:cubicBezTo>
                  <a:cubicBezTo>
                    <a:pt x="727" y="3660"/>
                    <a:pt x="753" y="3950"/>
                    <a:pt x="847" y="4196"/>
                  </a:cubicBezTo>
                  <a:cubicBezTo>
                    <a:pt x="294" y="4352"/>
                    <a:pt x="0" y="5031"/>
                    <a:pt x="190" y="5714"/>
                  </a:cubicBezTo>
                  <a:cubicBezTo>
                    <a:pt x="262" y="5971"/>
                    <a:pt x="392" y="6192"/>
                    <a:pt x="557" y="6361"/>
                  </a:cubicBezTo>
                  <a:cubicBezTo>
                    <a:pt x="502" y="6590"/>
                    <a:pt x="503" y="6847"/>
                    <a:pt x="575" y="7106"/>
                  </a:cubicBezTo>
                  <a:cubicBezTo>
                    <a:pt x="740" y="7695"/>
                    <a:pt x="1212" y="8096"/>
                    <a:pt x="1695" y="8096"/>
                  </a:cubicBezTo>
                  <a:cubicBezTo>
                    <a:pt x="1772" y="8096"/>
                    <a:pt x="1849" y="8085"/>
                    <a:pt x="1926" y="8064"/>
                  </a:cubicBezTo>
                  <a:cubicBezTo>
                    <a:pt x="1988" y="8048"/>
                    <a:pt x="2043" y="8025"/>
                    <a:pt x="2098" y="7996"/>
                  </a:cubicBezTo>
                  <a:cubicBezTo>
                    <a:pt x="2207" y="8285"/>
                    <a:pt x="2653" y="8514"/>
                    <a:pt x="3057" y="8514"/>
                  </a:cubicBezTo>
                  <a:cubicBezTo>
                    <a:pt x="3168" y="8514"/>
                    <a:pt x="3276" y="8497"/>
                    <a:pt x="3373" y="8459"/>
                  </a:cubicBezTo>
                  <a:cubicBezTo>
                    <a:pt x="3924" y="9718"/>
                    <a:pt x="4765" y="10357"/>
                    <a:pt x="6067" y="10357"/>
                  </a:cubicBezTo>
                  <a:cubicBezTo>
                    <a:pt x="6426" y="10357"/>
                    <a:pt x="6821" y="10309"/>
                    <a:pt x="7254" y="10211"/>
                  </a:cubicBezTo>
                  <a:cubicBezTo>
                    <a:pt x="7361" y="10769"/>
                    <a:pt x="7709" y="11448"/>
                    <a:pt x="8659" y="11995"/>
                  </a:cubicBezTo>
                  <a:cubicBezTo>
                    <a:pt x="10246" y="12907"/>
                    <a:pt x="10947" y="13617"/>
                    <a:pt x="11059" y="14335"/>
                  </a:cubicBezTo>
                  <a:cubicBezTo>
                    <a:pt x="11106" y="14646"/>
                    <a:pt x="11372" y="14874"/>
                    <a:pt x="11688" y="14874"/>
                  </a:cubicBezTo>
                  <a:cubicBezTo>
                    <a:pt x="12094" y="14874"/>
                    <a:pt x="12396" y="14501"/>
                    <a:pt x="12309" y="14104"/>
                  </a:cubicBezTo>
                  <a:lnTo>
                    <a:pt x="11690" y="11263"/>
                  </a:lnTo>
                  <a:lnTo>
                    <a:pt x="11575" y="9443"/>
                  </a:lnTo>
                  <a:lnTo>
                    <a:pt x="12605" y="9053"/>
                  </a:lnTo>
                  <a:cubicBezTo>
                    <a:pt x="12720" y="9105"/>
                    <a:pt x="12842" y="9129"/>
                    <a:pt x="12964" y="9129"/>
                  </a:cubicBezTo>
                  <a:cubicBezTo>
                    <a:pt x="13403" y="9129"/>
                    <a:pt x="13857" y="8816"/>
                    <a:pt x="14084" y="8308"/>
                  </a:cubicBezTo>
                  <a:cubicBezTo>
                    <a:pt x="14246" y="7954"/>
                    <a:pt x="14261" y="7578"/>
                    <a:pt x="14155" y="7273"/>
                  </a:cubicBezTo>
                  <a:cubicBezTo>
                    <a:pt x="14369" y="7084"/>
                    <a:pt x="14535" y="6807"/>
                    <a:pt x="14605" y="6480"/>
                  </a:cubicBezTo>
                  <a:cubicBezTo>
                    <a:pt x="14726" y="5910"/>
                    <a:pt x="14524" y="5365"/>
                    <a:pt x="14138" y="5120"/>
                  </a:cubicBezTo>
                  <a:cubicBezTo>
                    <a:pt x="14236" y="4761"/>
                    <a:pt x="14152" y="4323"/>
                    <a:pt x="13878" y="3954"/>
                  </a:cubicBezTo>
                  <a:cubicBezTo>
                    <a:pt x="13661" y="3665"/>
                    <a:pt x="13369" y="3475"/>
                    <a:pt x="13072" y="3405"/>
                  </a:cubicBezTo>
                  <a:cubicBezTo>
                    <a:pt x="13165" y="3091"/>
                    <a:pt x="13087" y="2729"/>
                    <a:pt x="12869" y="2419"/>
                  </a:cubicBezTo>
                  <a:cubicBezTo>
                    <a:pt x="12869" y="2419"/>
                    <a:pt x="12480" y="1954"/>
                    <a:pt x="12224" y="1896"/>
                  </a:cubicBezTo>
                  <a:cubicBezTo>
                    <a:pt x="12012" y="1848"/>
                    <a:pt x="11814" y="1778"/>
                    <a:pt x="11621" y="1778"/>
                  </a:cubicBezTo>
                  <a:cubicBezTo>
                    <a:pt x="11595" y="1778"/>
                    <a:pt x="11569" y="1779"/>
                    <a:pt x="11543" y="1782"/>
                  </a:cubicBezTo>
                  <a:cubicBezTo>
                    <a:pt x="11450" y="1426"/>
                    <a:pt x="11167" y="1088"/>
                    <a:pt x="10752" y="901"/>
                  </a:cubicBezTo>
                  <a:cubicBezTo>
                    <a:pt x="10546" y="809"/>
                    <a:pt x="10332" y="765"/>
                    <a:pt x="10130" y="765"/>
                  </a:cubicBezTo>
                  <a:cubicBezTo>
                    <a:pt x="10013" y="765"/>
                    <a:pt x="9900" y="779"/>
                    <a:pt x="9794" y="807"/>
                  </a:cubicBezTo>
                  <a:cubicBezTo>
                    <a:pt x="9610" y="436"/>
                    <a:pt x="9177" y="158"/>
                    <a:pt x="8656" y="131"/>
                  </a:cubicBezTo>
                  <a:cubicBezTo>
                    <a:pt x="8626" y="129"/>
                    <a:pt x="8595" y="128"/>
                    <a:pt x="8565" y="128"/>
                  </a:cubicBezTo>
                  <a:cubicBezTo>
                    <a:pt x="8197" y="128"/>
                    <a:pt x="7864" y="258"/>
                    <a:pt x="7634" y="465"/>
                  </a:cubicBezTo>
                  <a:cubicBezTo>
                    <a:pt x="7430" y="176"/>
                    <a:pt x="7053" y="0"/>
                    <a:pt x="663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104" name="Google Shape;104;p16"/>
            <p:cNvSpPr/>
            <p:nvPr/>
          </p:nvSpPr>
          <p:spPr>
            <a:xfrm>
              <a:off x="8109017" y="1779462"/>
              <a:ext cx="397170" cy="283902"/>
            </a:xfrm>
            <a:custGeom>
              <a:rect b="b" l="l" r="r" t="t"/>
              <a:pathLst>
                <a:path extrusionOk="0" h="9106" w="12739">
                  <a:moveTo>
                    <a:pt x="4642" y="1"/>
                  </a:moveTo>
                  <a:cubicBezTo>
                    <a:pt x="4530" y="1"/>
                    <a:pt x="4415" y="13"/>
                    <a:pt x="4299" y="39"/>
                  </a:cubicBezTo>
                  <a:cubicBezTo>
                    <a:pt x="3960" y="114"/>
                    <a:pt x="3676" y="292"/>
                    <a:pt x="3490" y="520"/>
                  </a:cubicBezTo>
                  <a:cubicBezTo>
                    <a:pt x="3301" y="388"/>
                    <a:pt x="3058" y="316"/>
                    <a:pt x="2797" y="316"/>
                  </a:cubicBezTo>
                  <a:cubicBezTo>
                    <a:pt x="2611" y="316"/>
                    <a:pt x="2416" y="352"/>
                    <a:pt x="2225" y="429"/>
                  </a:cubicBezTo>
                  <a:cubicBezTo>
                    <a:pt x="1913" y="555"/>
                    <a:pt x="1667" y="766"/>
                    <a:pt x="1518" y="1012"/>
                  </a:cubicBezTo>
                  <a:cubicBezTo>
                    <a:pt x="1432" y="987"/>
                    <a:pt x="1341" y="975"/>
                    <a:pt x="1249" y="975"/>
                  </a:cubicBezTo>
                  <a:cubicBezTo>
                    <a:pt x="884" y="975"/>
                    <a:pt x="489" y="1164"/>
                    <a:pt x="207" y="1513"/>
                  </a:cubicBezTo>
                  <a:cubicBezTo>
                    <a:pt x="122" y="1618"/>
                    <a:pt x="54" y="1727"/>
                    <a:pt x="0" y="1842"/>
                  </a:cubicBezTo>
                  <a:cubicBezTo>
                    <a:pt x="65" y="1821"/>
                    <a:pt x="130" y="1810"/>
                    <a:pt x="195" y="1800"/>
                  </a:cubicBezTo>
                  <a:cubicBezTo>
                    <a:pt x="453" y="1769"/>
                    <a:pt x="691" y="1659"/>
                    <a:pt x="889" y="1493"/>
                  </a:cubicBezTo>
                  <a:cubicBezTo>
                    <a:pt x="1009" y="1393"/>
                    <a:pt x="1148" y="1308"/>
                    <a:pt x="1305" y="1246"/>
                  </a:cubicBezTo>
                  <a:cubicBezTo>
                    <a:pt x="1496" y="1170"/>
                    <a:pt x="1691" y="1133"/>
                    <a:pt x="1877" y="1133"/>
                  </a:cubicBezTo>
                  <a:cubicBezTo>
                    <a:pt x="1955" y="1133"/>
                    <a:pt x="2031" y="1139"/>
                    <a:pt x="2105" y="1152"/>
                  </a:cubicBezTo>
                  <a:cubicBezTo>
                    <a:pt x="2181" y="1165"/>
                    <a:pt x="2259" y="1172"/>
                    <a:pt x="2336" y="1172"/>
                  </a:cubicBezTo>
                  <a:cubicBezTo>
                    <a:pt x="2554" y="1172"/>
                    <a:pt x="2771" y="1119"/>
                    <a:pt x="2964" y="1012"/>
                  </a:cubicBezTo>
                  <a:cubicBezTo>
                    <a:pt x="3088" y="944"/>
                    <a:pt x="3230" y="889"/>
                    <a:pt x="3380" y="856"/>
                  </a:cubicBezTo>
                  <a:cubicBezTo>
                    <a:pt x="3495" y="830"/>
                    <a:pt x="3610" y="817"/>
                    <a:pt x="3722" y="817"/>
                  </a:cubicBezTo>
                  <a:cubicBezTo>
                    <a:pt x="3938" y="817"/>
                    <a:pt x="4142" y="864"/>
                    <a:pt x="4317" y="947"/>
                  </a:cubicBezTo>
                  <a:cubicBezTo>
                    <a:pt x="4482" y="1026"/>
                    <a:pt x="4661" y="1064"/>
                    <a:pt x="4841" y="1064"/>
                  </a:cubicBezTo>
                  <a:cubicBezTo>
                    <a:pt x="4968" y="1064"/>
                    <a:pt x="5096" y="1045"/>
                    <a:pt x="5220" y="1009"/>
                  </a:cubicBezTo>
                  <a:cubicBezTo>
                    <a:pt x="5355" y="968"/>
                    <a:pt x="5500" y="947"/>
                    <a:pt x="5649" y="947"/>
                  </a:cubicBezTo>
                  <a:cubicBezTo>
                    <a:pt x="5682" y="947"/>
                    <a:pt x="5714" y="948"/>
                    <a:pt x="5746" y="950"/>
                  </a:cubicBezTo>
                  <a:cubicBezTo>
                    <a:pt x="6087" y="967"/>
                    <a:pt x="6394" y="1094"/>
                    <a:pt x="6614" y="1284"/>
                  </a:cubicBezTo>
                  <a:cubicBezTo>
                    <a:pt x="6820" y="1460"/>
                    <a:pt x="7078" y="1565"/>
                    <a:pt x="7349" y="1589"/>
                  </a:cubicBezTo>
                  <a:cubicBezTo>
                    <a:pt x="7511" y="1603"/>
                    <a:pt x="7680" y="1646"/>
                    <a:pt x="7842" y="1719"/>
                  </a:cubicBezTo>
                  <a:cubicBezTo>
                    <a:pt x="8088" y="1829"/>
                    <a:pt x="8289" y="1993"/>
                    <a:pt x="8429" y="2183"/>
                  </a:cubicBezTo>
                  <a:cubicBezTo>
                    <a:pt x="8608" y="2424"/>
                    <a:pt x="8861" y="2599"/>
                    <a:pt x="9152" y="2673"/>
                  </a:cubicBezTo>
                  <a:cubicBezTo>
                    <a:pt x="9205" y="2687"/>
                    <a:pt x="9259" y="2700"/>
                    <a:pt x="9314" y="2713"/>
                  </a:cubicBezTo>
                  <a:cubicBezTo>
                    <a:pt x="9570" y="2771"/>
                    <a:pt x="9959" y="3237"/>
                    <a:pt x="9959" y="3237"/>
                  </a:cubicBezTo>
                  <a:cubicBezTo>
                    <a:pt x="10068" y="3390"/>
                    <a:pt x="10144" y="3560"/>
                    <a:pt x="10177" y="3728"/>
                  </a:cubicBezTo>
                  <a:cubicBezTo>
                    <a:pt x="10239" y="4019"/>
                    <a:pt x="10410" y="4276"/>
                    <a:pt x="10650" y="4452"/>
                  </a:cubicBezTo>
                  <a:cubicBezTo>
                    <a:pt x="10764" y="4539"/>
                    <a:pt x="10872" y="4646"/>
                    <a:pt x="10968" y="4770"/>
                  </a:cubicBezTo>
                  <a:cubicBezTo>
                    <a:pt x="11150" y="5015"/>
                    <a:pt x="11247" y="5289"/>
                    <a:pt x="11264" y="5551"/>
                  </a:cubicBezTo>
                  <a:cubicBezTo>
                    <a:pt x="11277" y="5788"/>
                    <a:pt x="11369" y="6012"/>
                    <a:pt x="11505" y="6209"/>
                  </a:cubicBezTo>
                  <a:cubicBezTo>
                    <a:pt x="11701" y="6491"/>
                    <a:pt x="11781" y="6888"/>
                    <a:pt x="11693" y="7297"/>
                  </a:cubicBezTo>
                  <a:cubicBezTo>
                    <a:pt x="11643" y="7534"/>
                    <a:pt x="11542" y="7744"/>
                    <a:pt x="11410" y="7913"/>
                  </a:cubicBezTo>
                  <a:cubicBezTo>
                    <a:pt x="11319" y="8030"/>
                    <a:pt x="11277" y="8177"/>
                    <a:pt x="11297" y="8323"/>
                  </a:cubicBezTo>
                  <a:cubicBezTo>
                    <a:pt x="11330" y="8571"/>
                    <a:pt x="11296" y="8841"/>
                    <a:pt x="11182" y="9106"/>
                  </a:cubicBezTo>
                  <a:cubicBezTo>
                    <a:pt x="11550" y="9025"/>
                    <a:pt x="11903" y="8734"/>
                    <a:pt x="12094" y="8309"/>
                  </a:cubicBezTo>
                  <a:cubicBezTo>
                    <a:pt x="12253" y="7955"/>
                    <a:pt x="12270" y="7579"/>
                    <a:pt x="12165" y="7274"/>
                  </a:cubicBezTo>
                  <a:cubicBezTo>
                    <a:pt x="12380" y="7085"/>
                    <a:pt x="12545" y="6809"/>
                    <a:pt x="12614" y="6480"/>
                  </a:cubicBezTo>
                  <a:cubicBezTo>
                    <a:pt x="12738" y="5911"/>
                    <a:pt x="12533" y="5366"/>
                    <a:pt x="12147" y="5120"/>
                  </a:cubicBezTo>
                  <a:cubicBezTo>
                    <a:pt x="12247" y="4762"/>
                    <a:pt x="12162" y="4322"/>
                    <a:pt x="11887" y="3954"/>
                  </a:cubicBezTo>
                  <a:cubicBezTo>
                    <a:pt x="11670" y="3664"/>
                    <a:pt x="11380" y="3475"/>
                    <a:pt x="11083" y="3404"/>
                  </a:cubicBezTo>
                  <a:cubicBezTo>
                    <a:pt x="11174" y="3093"/>
                    <a:pt x="11098" y="2729"/>
                    <a:pt x="10878" y="2420"/>
                  </a:cubicBezTo>
                  <a:cubicBezTo>
                    <a:pt x="10878" y="2420"/>
                    <a:pt x="10491" y="1954"/>
                    <a:pt x="10233" y="1897"/>
                  </a:cubicBezTo>
                  <a:cubicBezTo>
                    <a:pt x="10020" y="1848"/>
                    <a:pt x="9822" y="1778"/>
                    <a:pt x="9630" y="1778"/>
                  </a:cubicBezTo>
                  <a:cubicBezTo>
                    <a:pt x="9604" y="1778"/>
                    <a:pt x="9578" y="1780"/>
                    <a:pt x="9552" y="1782"/>
                  </a:cubicBezTo>
                  <a:cubicBezTo>
                    <a:pt x="9461" y="1427"/>
                    <a:pt x="9177" y="1088"/>
                    <a:pt x="8763" y="902"/>
                  </a:cubicBezTo>
                  <a:cubicBezTo>
                    <a:pt x="8557" y="809"/>
                    <a:pt x="8342" y="765"/>
                    <a:pt x="8139" y="765"/>
                  </a:cubicBezTo>
                  <a:cubicBezTo>
                    <a:pt x="8022" y="765"/>
                    <a:pt x="7909" y="780"/>
                    <a:pt x="7803" y="808"/>
                  </a:cubicBezTo>
                  <a:cubicBezTo>
                    <a:pt x="7623" y="437"/>
                    <a:pt x="7186" y="159"/>
                    <a:pt x="6667" y="130"/>
                  </a:cubicBezTo>
                  <a:cubicBezTo>
                    <a:pt x="6638" y="129"/>
                    <a:pt x="6610" y="128"/>
                    <a:pt x="6581" y="128"/>
                  </a:cubicBezTo>
                  <a:cubicBezTo>
                    <a:pt x="6210" y="128"/>
                    <a:pt x="5873" y="257"/>
                    <a:pt x="5644" y="465"/>
                  </a:cubicBezTo>
                  <a:cubicBezTo>
                    <a:pt x="5439" y="176"/>
                    <a:pt x="5064" y="1"/>
                    <a:pt x="464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105" name="Google Shape;105;p16"/>
            <p:cNvSpPr/>
            <p:nvPr/>
          </p:nvSpPr>
          <p:spPr>
            <a:xfrm>
              <a:off x="8073723" y="1868383"/>
              <a:ext cx="4365" cy="8636"/>
            </a:xfrm>
            <a:custGeom>
              <a:rect b="b" l="l" r="r" t="t"/>
              <a:pathLst>
                <a:path extrusionOk="0" h="277" w="140">
                  <a:moveTo>
                    <a:pt x="139" y="0"/>
                  </a:moveTo>
                  <a:lnTo>
                    <a:pt x="139" y="0"/>
                  </a:lnTo>
                  <a:cubicBezTo>
                    <a:pt x="84" y="85"/>
                    <a:pt x="38" y="176"/>
                    <a:pt x="0" y="276"/>
                  </a:cubicBezTo>
                  <a:cubicBezTo>
                    <a:pt x="29" y="273"/>
                    <a:pt x="58" y="269"/>
                    <a:pt x="86" y="269"/>
                  </a:cubicBezTo>
                  <a:cubicBezTo>
                    <a:pt x="94" y="179"/>
                    <a:pt x="112" y="90"/>
                    <a:pt x="139" y="0"/>
                  </a:cubicBezTo>
                  <a:close/>
                </a:path>
              </a:pathLst>
            </a:custGeom>
            <a:solidFill>
              <a:srgbClr val="FD8D6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106" name="Google Shape;106;p16"/>
            <p:cNvSpPr/>
            <p:nvPr/>
          </p:nvSpPr>
          <p:spPr>
            <a:xfrm>
              <a:off x="8254995" y="2064216"/>
              <a:ext cx="178398" cy="179084"/>
            </a:xfrm>
            <a:custGeom>
              <a:rect b="b" l="l" r="r" t="t"/>
              <a:pathLst>
                <a:path extrusionOk="0" h="5744" w="5722">
                  <a:moveTo>
                    <a:pt x="636" y="0"/>
                  </a:moveTo>
                  <a:cubicBezTo>
                    <a:pt x="636" y="0"/>
                    <a:pt x="0" y="1722"/>
                    <a:pt x="1985" y="2864"/>
                  </a:cubicBezTo>
                  <a:cubicBezTo>
                    <a:pt x="3572" y="3776"/>
                    <a:pt x="4273" y="4486"/>
                    <a:pt x="4385" y="5204"/>
                  </a:cubicBezTo>
                  <a:cubicBezTo>
                    <a:pt x="4432" y="5515"/>
                    <a:pt x="4698" y="5743"/>
                    <a:pt x="5014" y="5743"/>
                  </a:cubicBezTo>
                  <a:cubicBezTo>
                    <a:pt x="5420" y="5743"/>
                    <a:pt x="5722" y="5370"/>
                    <a:pt x="5635" y="4973"/>
                  </a:cubicBezTo>
                  <a:lnTo>
                    <a:pt x="5016" y="2132"/>
                  </a:lnTo>
                  <a:lnTo>
                    <a:pt x="4453" y="717"/>
                  </a:lnTo>
                  <a:cubicBezTo>
                    <a:pt x="4453" y="717"/>
                    <a:pt x="3819" y="760"/>
                    <a:pt x="3121" y="760"/>
                  </a:cubicBezTo>
                  <a:cubicBezTo>
                    <a:pt x="2346" y="760"/>
                    <a:pt x="1492" y="707"/>
                    <a:pt x="1343" y="480"/>
                  </a:cubicBezTo>
                  <a:cubicBezTo>
                    <a:pt x="1061" y="48"/>
                    <a:pt x="636" y="0"/>
                    <a:pt x="636" y="0"/>
                  </a:cubicBezTo>
                  <a:close/>
                </a:path>
              </a:pathLst>
            </a:custGeom>
            <a:solidFill>
              <a:srgbClr val="EAEAE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107" name="Google Shape;107;p16"/>
            <p:cNvSpPr/>
            <p:nvPr/>
          </p:nvSpPr>
          <p:spPr>
            <a:xfrm>
              <a:off x="8373567" y="2086508"/>
              <a:ext cx="59830" cy="156729"/>
            </a:xfrm>
            <a:custGeom>
              <a:rect b="b" l="l" r="r" t="t"/>
              <a:pathLst>
                <a:path extrusionOk="0" h="5027" w="1919">
                  <a:moveTo>
                    <a:pt x="651" y="1"/>
                  </a:moveTo>
                  <a:cubicBezTo>
                    <a:pt x="651" y="1"/>
                    <a:pt x="382" y="18"/>
                    <a:pt x="1" y="31"/>
                  </a:cubicBezTo>
                  <a:lnTo>
                    <a:pt x="541" y="1390"/>
                  </a:lnTo>
                  <a:lnTo>
                    <a:pt x="1158" y="4230"/>
                  </a:lnTo>
                  <a:cubicBezTo>
                    <a:pt x="1221" y="4514"/>
                    <a:pt x="1085" y="4785"/>
                    <a:pt x="853" y="4917"/>
                  </a:cubicBezTo>
                  <a:cubicBezTo>
                    <a:pt x="958" y="4988"/>
                    <a:pt x="1080" y="5027"/>
                    <a:pt x="1212" y="5027"/>
                  </a:cubicBezTo>
                  <a:cubicBezTo>
                    <a:pt x="1214" y="5027"/>
                    <a:pt x="1215" y="5027"/>
                    <a:pt x="1217" y="5027"/>
                  </a:cubicBezTo>
                  <a:cubicBezTo>
                    <a:pt x="1619" y="5027"/>
                    <a:pt x="1919" y="4652"/>
                    <a:pt x="1832" y="4258"/>
                  </a:cubicBezTo>
                  <a:lnTo>
                    <a:pt x="1213" y="1417"/>
                  </a:lnTo>
                  <a:lnTo>
                    <a:pt x="651" y="1"/>
                  </a:lnTo>
                  <a:close/>
                </a:path>
              </a:pathLst>
            </a:custGeom>
            <a:solidFill>
              <a:srgbClr val="D3D3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108" name="Google Shape;108;p16"/>
            <p:cNvSpPr/>
            <p:nvPr/>
          </p:nvSpPr>
          <p:spPr>
            <a:xfrm>
              <a:off x="8322371" y="2057200"/>
              <a:ext cx="130758" cy="72519"/>
            </a:xfrm>
            <a:custGeom>
              <a:rect b="b" l="l" r="r" t="t"/>
              <a:pathLst>
                <a:path extrusionOk="0" h="2326" w="4194">
                  <a:moveTo>
                    <a:pt x="887" y="1"/>
                  </a:moveTo>
                  <a:cubicBezTo>
                    <a:pt x="375" y="1"/>
                    <a:pt x="0" y="482"/>
                    <a:pt x="128" y="978"/>
                  </a:cubicBezTo>
                  <a:lnTo>
                    <a:pt x="207" y="1410"/>
                  </a:lnTo>
                  <a:cubicBezTo>
                    <a:pt x="344" y="1948"/>
                    <a:pt x="829" y="2325"/>
                    <a:pt x="1385" y="2325"/>
                  </a:cubicBezTo>
                  <a:lnTo>
                    <a:pt x="2809" y="2325"/>
                  </a:lnTo>
                  <a:cubicBezTo>
                    <a:pt x="3363" y="2325"/>
                    <a:pt x="3850" y="1948"/>
                    <a:pt x="3987" y="1410"/>
                  </a:cubicBezTo>
                  <a:lnTo>
                    <a:pt x="4068" y="978"/>
                  </a:lnTo>
                  <a:cubicBezTo>
                    <a:pt x="4194" y="482"/>
                    <a:pt x="3821" y="1"/>
                    <a:pt x="330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109" name="Google Shape;109;p16"/>
            <p:cNvSpPr/>
            <p:nvPr/>
          </p:nvSpPr>
          <p:spPr>
            <a:xfrm>
              <a:off x="8330478" y="2057481"/>
              <a:ext cx="122309" cy="72238"/>
            </a:xfrm>
            <a:custGeom>
              <a:rect b="b" l="l" r="r" t="t"/>
              <a:pathLst>
                <a:path extrusionOk="0" h="2317" w="3923">
                  <a:moveTo>
                    <a:pt x="3164" y="1"/>
                  </a:moveTo>
                  <a:lnTo>
                    <a:pt x="3164" y="1"/>
                  </a:lnTo>
                  <a:cubicBezTo>
                    <a:pt x="3178" y="100"/>
                    <a:pt x="3174" y="204"/>
                    <a:pt x="3146" y="310"/>
                  </a:cubicBezTo>
                  <a:lnTo>
                    <a:pt x="3067" y="742"/>
                  </a:lnTo>
                  <a:cubicBezTo>
                    <a:pt x="2929" y="1280"/>
                    <a:pt x="2445" y="1657"/>
                    <a:pt x="1889" y="1657"/>
                  </a:cubicBezTo>
                  <a:lnTo>
                    <a:pt x="465" y="1657"/>
                  </a:lnTo>
                  <a:cubicBezTo>
                    <a:pt x="303" y="1657"/>
                    <a:pt x="145" y="1625"/>
                    <a:pt x="1" y="1565"/>
                  </a:cubicBezTo>
                  <a:lnTo>
                    <a:pt x="1" y="1565"/>
                  </a:lnTo>
                  <a:cubicBezTo>
                    <a:pt x="187" y="2016"/>
                    <a:pt x="627" y="2316"/>
                    <a:pt x="1125" y="2316"/>
                  </a:cubicBezTo>
                  <a:lnTo>
                    <a:pt x="2549" y="2316"/>
                  </a:lnTo>
                  <a:cubicBezTo>
                    <a:pt x="3106" y="2316"/>
                    <a:pt x="3590" y="1939"/>
                    <a:pt x="3727" y="1401"/>
                  </a:cubicBezTo>
                  <a:lnTo>
                    <a:pt x="3808" y="969"/>
                  </a:lnTo>
                  <a:cubicBezTo>
                    <a:pt x="3922" y="512"/>
                    <a:pt x="3613" y="67"/>
                    <a:pt x="316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110" name="Google Shape;110;p16"/>
            <p:cNvSpPr/>
            <p:nvPr/>
          </p:nvSpPr>
          <p:spPr>
            <a:xfrm>
              <a:off x="8274606" y="1845155"/>
              <a:ext cx="127079" cy="79659"/>
            </a:xfrm>
            <a:custGeom>
              <a:rect b="b" l="l" r="r" t="t"/>
              <a:pathLst>
                <a:path extrusionOk="0" h="2555" w="4076">
                  <a:moveTo>
                    <a:pt x="895" y="0"/>
                  </a:moveTo>
                  <a:cubicBezTo>
                    <a:pt x="648" y="0"/>
                    <a:pt x="398" y="52"/>
                    <a:pt x="161" y="162"/>
                  </a:cubicBezTo>
                  <a:cubicBezTo>
                    <a:pt x="49" y="216"/>
                    <a:pt x="0" y="349"/>
                    <a:pt x="52" y="462"/>
                  </a:cubicBezTo>
                  <a:cubicBezTo>
                    <a:pt x="91" y="543"/>
                    <a:pt x="172" y="591"/>
                    <a:pt x="257" y="591"/>
                  </a:cubicBezTo>
                  <a:cubicBezTo>
                    <a:pt x="289" y="591"/>
                    <a:pt x="321" y="584"/>
                    <a:pt x="351" y="570"/>
                  </a:cubicBezTo>
                  <a:cubicBezTo>
                    <a:pt x="528" y="487"/>
                    <a:pt x="714" y="448"/>
                    <a:pt x="898" y="448"/>
                  </a:cubicBezTo>
                  <a:cubicBezTo>
                    <a:pt x="1345" y="448"/>
                    <a:pt x="1775" y="681"/>
                    <a:pt x="2014" y="1083"/>
                  </a:cubicBezTo>
                  <a:cubicBezTo>
                    <a:pt x="1690" y="1437"/>
                    <a:pt x="1590" y="1965"/>
                    <a:pt x="1806" y="2425"/>
                  </a:cubicBezTo>
                  <a:cubicBezTo>
                    <a:pt x="1843" y="2507"/>
                    <a:pt x="1924" y="2555"/>
                    <a:pt x="2009" y="2555"/>
                  </a:cubicBezTo>
                  <a:cubicBezTo>
                    <a:pt x="2043" y="2555"/>
                    <a:pt x="2073" y="2548"/>
                    <a:pt x="2103" y="2533"/>
                  </a:cubicBezTo>
                  <a:cubicBezTo>
                    <a:pt x="2216" y="2481"/>
                    <a:pt x="2264" y="2348"/>
                    <a:pt x="2212" y="2235"/>
                  </a:cubicBezTo>
                  <a:cubicBezTo>
                    <a:pt x="2033" y="1849"/>
                    <a:pt x="2202" y="1388"/>
                    <a:pt x="2588" y="1208"/>
                  </a:cubicBezTo>
                  <a:cubicBezTo>
                    <a:pt x="2693" y="1159"/>
                    <a:pt x="2804" y="1136"/>
                    <a:pt x="2913" y="1136"/>
                  </a:cubicBezTo>
                  <a:cubicBezTo>
                    <a:pt x="3204" y="1136"/>
                    <a:pt x="3484" y="1301"/>
                    <a:pt x="3615" y="1583"/>
                  </a:cubicBezTo>
                  <a:cubicBezTo>
                    <a:pt x="3654" y="1665"/>
                    <a:pt x="3736" y="1713"/>
                    <a:pt x="3820" y="1713"/>
                  </a:cubicBezTo>
                  <a:cubicBezTo>
                    <a:pt x="3852" y="1713"/>
                    <a:pt x="3884" y="1706"/>
                    <a:pt x="3915" y="1692"/>
                  </a:cubicBezTo>
                  <a:cubicBezTo>
                    <a:pt x="4026" y="1640"/>
                    <a:pt x="4075" y="1505"/>
                    <a:pt x="4023" y="1394"/>
                  </a:cubicBezTo>
                  <a:cubicBezTo>
                    <a:pt x="3816" y="949"/>
                    <a:pt x="3375" y="687"/>
                    <a:pt x="2914" y="687"/>
                  </a:cubicBezTo>
                  <a:cubicBezTo>
                    <a:pt x="2741" y="687"/>
                    <a:pt x="2565" y="723"/>
                    <a:pt x="2398" y="801"/>
                  </a:cubicBezTo>
                  <a:cubicBezTo>
                    <a:pt x="2390" y="804"/>
                    <a:pt x="2382" y="810"/>
                    <a:pt x="2372" y="813"/>
                  </a:cubicBezTo>
                  <a:cubicBezTo>
                    <a:pt x="2048" y="297"/>
                    <a:pt x="1482" y="0"/>
                    <a:pt x="89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111" name="Google Shape;111;p16"/>
            <p:cNvSpPr/>
            <p:nvPr/>
          </p:nvSpPr>
          <p:spPr>
            <a:xfrm>
              <a:off x="8113662" y="1906577"/>
              <a:ext cx="104632" cy="62417"/>
            </a:xfrm>
            <a:custGeom>
              <a:rect b="b" l="l" r="r" t="t"/>
              <a:pathLst>
                <a:path extrusionOk="0" h="2002" w="3356">
                  <a:moveTo>
                    <a:pt x="2618" y="0"/>
                  </a:moveTo>
                  <a:cubicBezTo>
                    <a:pt x="2457" y="0"/>
                    <a:pt x="2296" y="29"/>
                    <a:pt x="2141" y="86"/>
                  </a:cubicBezTo>
                  <a:cubicBezTo>
                    <a:pt x="1816" y="208"/>
                    <a:pt x="1554" y="440"/>
                    <a:pt x="1396" y="747"/>
                  </a:cubicBezTo>
                  <a:cubicBezTo>
                    <a:pt x="1234" y="698"/>
                    <a:pt x="1065" y="673"/>
                    <a:pt x="893" y="673"/>
                  </a:cubicBezTo>
                  <a:cubicBezTo>
                    <a:pt x="648" y="673"/>
                    <a:pt x="398" y="725"/>
                    <a:pt x="160" y="835"/>
                  </a:cubicBezTo>
                  <a:cubicBezTo>
                    <a:pt x="49" y="887"/>
                    <a:pt x="0" y="1021"/>
                    <a:pt x="52" y="1133"/>
                  </a:cubicBezTo>
                  <a:cubicBezTo>
                    <a:pt x="90" y="1215"/>
                    <a:pt x="171" y="1262"/>
                    <a:pt x="255" y="1262"/>
                  </a:cubicBezTo>
                  <a:cubicBezTo>
                    <a:pt x="287" y="1262"/>
                    <a:pt x="319" y="1255"/>
                    <a:pt x="350" y="1241"/>
                  </a:cubicBezTo>
                  <a:cubicBezTo>
                    <a:pt x="526" y="1159"/>
                    <a:pt x="711" y="1120"/>
                    <a:pt x="894" y="1120"/>
                  </a:cubicBezTo>
                  <a:cubicBezTo>
                    <a:pt x="1384" y="1120"/>
                    <a:pt x="1854" y="1400"/>
                    <a:pt x="2074" y="1871"/>
                  </a:cubicBezTo>
                  <a:cubicBezTo>
                    <a:pt x="2112" y="1954"/>
                    <a:pt x="2193" y="2002"/>
                    <a:pt x="2278" y="2002"/>
                  </a:cubicBezTo>
                  <a:cubicBezTo>
                    <a:pt x="2310" y="2002"/>
                    <a:pt x="2342" y="1994"/>
                    <a:pt x="2372" y="1980"/>
                  </a:cubicBezTo>
                  <a:cubicBezTo>
                    <a:pt x="2485" y="1928"/>
                    <a:pt x="2533" y="1795"/>
                    <a:pt x="2481" y="1682"/>
                  </a:cubicBezTo>
                  <a:cubicBezTo>
                    <a:pt x="2330" y="1358"/>
                    <a:pt x="2092" y="1102"/>
                    <a:pt x="1807" y="929"/>
                  </a:cubicBezTo>
                  <a:cubicBezTo>
                    <a:pt x="1915" y="735"/>
                    <a:pt x="2087" y="585"/>
                    <a:pt x="2297" y="508"/>
                  </a:cubicBezTo>
                  <a:cubicBezTo>
                    <a:pt x="2402" y="469"/>
                    <a:pt x="2511" y="450"/>
                    <a:pt x="2620" y="450"/>
                  </a:cubicBezTo>
                  <a:cubicBezTo>
                    <a:pt x="2751" y="450"/>
                    <a:pt x="2883" y="478"/>
                    <a:pt x="3005" y="534"/>
                  </a:cubicBezTo>
                  <a:cubicBezTo>
                    <a:pt x="3036" y="549"/>
                    <a:pt x="3068" y="556"/>
                    <a:pt x="3099" y="556"/>
                  </a:cubicBezTo>
                  <a:cubicBezTo>
                    <a:pt x="3184" y="556"/>
                    <a:pt x="3265" y="507"/>
                    <a:pt x="3303" y="424"/>
                  </a:cubicBezTo>
                  <a:cubicBezTo>
                    <a:pt x="3355" y="313"/>
                    <a:pt x="3305" y="179"/>
                    <a:pt x="3193" y="127"/>
                  </a:cubicBezTo>
                  <a:cubicBezTo>
                    <a:pt x="3009" y="43"/>
                    <a:pt x="2814" y="0"/>
                    <a:pt x="261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112" name="Google Shape;112;p16"/>
            <p:cNvSpPr/>
            <p:nvPr/>
          </p:nvSpPr>
          <p:spPr>
            <a:xfrm>
              <a:off x="8325084" y="1973361"/>
              <a:ext cx="66003" cy="28995"/>
            </a:xfrm>
            <a:custGeom>
              <a:rect b="b" l="l" r="r" t="t"/>
              <a:pathLst>
                <a:path extrusionOk="0" h="930" w="2117">
                  <a:moveTo>
                    <a:pt x="926" y="0"/>
                  </a:moveTo>
                  <a:cubicBezTo>
                    <a:pt x="640" y="0"/>
                    <a:pt x="363" y="89"/>
                    <a:pt x="124" y="260"/>
                  </a:cubicBezTo>
                  <a:cubicBezTo>
                    <a:pt x="23" y="332"/>
                    <a:pt x="0" y="472"/>
                    <a:pt x="72" y="572"/>
                  </a:cubicBezTo>
                  <a:cubicBezTo>
                    <a:pt x="116" y="633"/>
                    <a:pt x="185" y="665"/>
                    <a:pt x="254" y="665"/>
                  </a:cubicBezTo>
                  <a:cubicBezTo>
                    <a:pt x="300" y="665"/>
                    <a:pt x="346" y="651"/>
                    <a:pt x="385" y="623"/>
                  </a:cubicBezTo>
                  <a:cubicBezTo>
                    <a:pt x="543" y="509"/>
                    <a:pt x="729" y="449"/>
                    <a:pt x="920" y="449"/>
                  </a:cubicBezTo>
                  <a:cubicBezTo>
                    <a:pt x="971" y="449"/>
                    <a:pt x="1024" y="453"/>
                    <a:pt x="1076" y="462"/>
                  </a:cubicBezTo>
                  <a:cubicBezTo>
                    <a:pt x="1320" y="501"/>
                    <a:pt x="1534" y="636"/>
                    <a:pt x="1678" y="835"/>
                  </a:cubicBezTo>
                  <a:cubicBezTo>
                    <a:pt x="1722" y="897"/>
                    <a:pt x="1791" y="929"/>
                    <a:pt x="1862" y="929"/>
                  </a:cubicBezTo>
                  <a:cubicBezTo>
                    <a:pt x="1907" y="929"/>
                    <a:pt x="1952" y="915"/>
                    <a:pt x="1992" y="889"/>
                  </a:cubicBezTo>
                  <a:cubicBezTo>
                    <a:pt x="2093" y="816"/>
                    <a:pt x="2116" y="675"/>
                    <a:pt x="2044" y="575"/>
                  </a:cubicBezTo>
                  <a:cubicBezTo>
                    <a:pt x="1830" y="276"/>
                    <a:pt x="1515" y="76"/>
                    <a:pt x="1151" y="19"/>
                  </a:cubicBezTo>
                  <a:cubicBezTo>
                    <a:pt x="1076" y="6"/>
                    <a:pt x="1001" y="0"/>
                    <a:pt x="92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113" name="Google Shape;113;p16"/>
            <p:cNvSpPr/>
            <p:nvPr/>
          </p:nvSpPr>
          <p:spPr>
            <a:xfrm>
              <a:off x="8245423" y="2053241"/>
              <a:ext cx="65940" cy="29743"/>
            </a:xfrm>
            <a:custGeom>
              <a:rect b="b" l="l" r="r" t="t"/>
              <a:pathLst>
                <a:path extrusionOk="0" h="954" w="2115">
                  <a:moveTo>
                    <a:pt x="1211" y="1"/>
                  </a:moveTo>
                  <a:cubicBezTo>
                    <a:pt x="1125" y="1"/>
                    <a:pt x="1038" y="9"/>
                    <a:pt x="952" y="25"/>
                  </a:cubicBezTo>
                  <a:cubicBezTo>
                    <a:pt x="591" y="93"/>
                    <a:pt x="278" y="297"/>
                    <a:pt x="70" y="601"/>
                  </a:cubicBezTo>
                  <a:cubicBezTo>
                    <a:pt x="1" y="705"/>
                    <a:pt x="27" y="843"/>
                    <a:pt x="131" y="914"/>
                  </a:cubicBezTo>
                  <a:cubicBezTo>
                    <a:pt x="170" y="940"/>
                    <a:pt x="213" y="953"/>
                    <a:pt x="257" y="953"/>
                  </a:cubicBezTo>
                  <a:cubicBezTo>
                    <a:pt x="328" y="953"/>
                    <a:pt x="399" y="919"/>
                    <a:pt x="443" y="854"/>
                  </a:cubicBezTo>
                  <a:cubicBezTo>
                    <a:pt x="582" y="650"/>
                    <a:pt x="793" y="512"/>
                    <a:pt x="1037" y="466"/>
                  </a:cubicBezTo>
                  <a:cubicBezTo>
                    <a:pt x="1096" y="455"/>
                    <a:pt x="1155" y="450"/>
                    <a:pt x="1213" y="450"/>
                  </a:cubicBezTo>
                  <a:cubicBezTo>
                    <a:pt x="1397" y="450"/>
                    <a:pt x="1576" y="505"/>
                    <a:pt x="1731" y="612"/>
                  </a:cubicBezTo>
                  <a:cubicBezTo>
                    <a:pt x="1770" y="638"/>
                    <a:pt x="1813" y="651"/>
                    <a:pt x="1857" y="651"/>
                  </a:cubicBezTo>
                  <a:cubicBezTo>
                    <a:pt x="1883" y="651"/>
                    <a:pt x="1910" y="646"/>
                    <a:pt x="1935" y="637"/>
                  </a:cubicBezTo>
                  <a:cubicBezTo>
                    <a:pt x="1978" y="621"/>
                    <a:pt x="2016" y="593"/>
                    <a:pt x="2043" y="553"/>
                  </a:cubicBezTo>
                  <a:cubicBezTo>
                    <a:pt x="2114" y="449"/>
                    <a:pt x="2087" y="310"/>
                    <a:pt x="1984" y="239"/>
                  </a:cubicBezTo>
                  <a:cubicBezTo>
                    <a:pt x="1753" y="83"/>
                    <a:pt x="1485" y="1"/>
                    <a:pt x="121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114" name="Google Shape;114;p16"/>
            <p:cNvSpPr/>
            <p:nvPr/>
          </p:nvSpPr>
          <p:spPr>
            <a:xfrm>
              <a:off x="8228431" y="1939502"/>
              <a:ext cx="56338" cy="44085"/>
            </a:xfrm>
            <a:custGeom>
              <a:rect b="b" l="l" r="r" t="t"/>
              <a:pathLst>
                <a:path extrusionOk="0" h="1414" w="1807">
                  <a:moveTo>
                    <a:pt x="1566" y="0"/>
                  </a:moveTo>
                  <a:cubicBezTo>
                    <a:pt x="1457" y="0"/>
                    <a:pt x="1362" y="79"/>
                    <a:pt x="1344" y="187"/>
                  </a:cubicBezTo>
                  <a:cubicBezTo>
                    <a:pt x="1305" y="431"/>
                    <a:pt x="1170" y="646"/>
                    <a:pt x="969" y="791"/>
                  </a:cubicBezTo>
                  <a:cubicBezTo>
                    <a:pt x="812" y="905"/>
                    <a:pt x="625" y="965"/>
                    <a:pt x="432" y="965"/>
                  </a:cubicBezTo>
                  <a:cubicBezTo>
                    <a:pt x="382" y="965"/>
                    <a:pt x="331" y="961"/>
                    <a:pt x="280" y="953"/>
                  </a:cubicBezTo>
                  <a:cubicBezTo>
                    <a:pt x="268" y="951"/>
                    <a:pt x="256" y="950"/>
                    <a:pt x="245" y="950"/>
                  </a:cubicBezTo>
                  <a:cubicBezTo>
                    <a:pt x="136" y="950"/>
                    <a:pt x="39" y="1028"/>
                    <a:pt x="21" y="1138"/>
                  </a:cubicBezTo>
                  <a:cubicBezTo>
                    <a:pt x="1" y="1261"/>
                    <a:pt x="85" y="1376"/>
                    <a:pt x="206" y="1397"/>
                  </a:cubicBezTo>
                  <a:cubicBezTo>
                    <a:pt x="281" y="1408"/>
                    <a:pt x="358" y="1414"/>
                    <a:pt x="432" y="1414"/>
                  </a:cubicBezTo>
                  <a:cubicBezTo>
                    <a:pt x="716" y="1414"/>
                    <a:pt x="995" y="1326"/>
                    <a:pt x="1230" y="1155"/>
                  </a:cubicBezTo>
                  <a:cubicBezTo>
                    <a:pt x="1529" y="940"/>
                    <a:pt x="1725" y="625"/>
                    <a:pt x="1785" y="262"/>
                  </a:cubicBezTo>
                  <a:cubicBezTo>
                    <a:pt x="1806" y="139"/>
                    <a:pt x="1724" y="23"/>
                    <a:pt x="1603" y="3"/>
                  </a:cubicBezTo>
                  <a:cubicBezTo>
                    <a:pt x="1590" y="1"/>
                    <a:pt x="1578" y="0"/>
                    <a:pt x="156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115" name="Google Shape;115;p16"/>
            <p:cNvSpPr/>
            <p:nvPr/>
          </p:nvSpPr>
          <p:spPr>
            <a:xfrm>
              <a:off x="8140725" y="2008874"/>
              <a:ext cx="19455" cy="41684"/>
            </a:xfrm>
            <a:custGeom>
              <a:rect b="b" l="l" r="r" t="t"/>
              <a:pathLst>
                <a:path extrusionOk="0" h="1337" w="624">
                  <a:moveTo>
                    <a:pt x="322" y="1"/>
                  </a:moveTo>
                  <a:cubicBezTo>
                    <a:pt x="227" y="1"/>
                    <a:pt x="138" y="61"/>
                    <a:pt x="108" y="156"/>
                  </a:cubicBezTo>
                  <a:cubicBezTo>
                    <a:pt x="1" y="490"/>
                    <a:pt x="132" y="1058"/>
                    <a:pt x="160" y="1168"/>
                  </a:cubicBezTo>
                  <a:cubicBezTo>
                    <a:pt x="186" y="1269"/>
                    <a:pt x="275" y="1337"/>
                    <a:pt x="377" y="1337"/>
                  </a:cubicBezTo>
                  <a:cubicBezTo>
                    <a:pt x="395" y="1337"/>
                    <a:pt x="413" y="1336"/>
                    <a:pt x="432" y="1333"/>
                  </a:cubicBezTo>
                  <a:cubicBezTo>
                    <a:pt x="550" y="1301"/>
                    <a:pt x="624" y="1181"/>
                    <a:pt x="593" y="1059"/>
                  </a:cubicBezTo>
                  <a:cubicBezTo>
                    <a:pt x="540" y="835"/>
                    <a:pt x="484" y="449"/>
                    <a:pt x="534" y="293"/>
                  </a:cubicBezTo>
                  <a:cubicBezTo>
                    <a:pt x="572" y="176"/>
                    <a:pt x="507" y="49"/>
                    <a:pt x="390" y="11"/>
                  </a:cubicBezTo>
                  <a:cubicBezTo>
                    <a:pt x="367" y="4"/>
                    <a:pt x="344" y="1"/>
                    <a:pt x="32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116" name="Google Shape;116;p16"/>
            <p:cNvSpPr/>
            <p:nvPr/>
          </p:nvSpPr>
          <p:spPr>
            <a:xfrm>
              <a:off x="8201773" y="1789065"/>
              <a:ext cx="24163" cy="32643"/>
            </a:xfrm>
            <a:custGeom>
              <a:rect b="b" l="l" r="r" t="t"/>
              <a:pathLst>
                <a:path extrusionOk="0" h="1047" w="775">
                  <a:moveTo>
                    <a:pt x="528" y="1"/>
                  </a:moveTo>
                  <a:cubicBezTo>
                    <a:pt x="471" y="1"/>
                    <a:pt x="414" y="22"/>
                    <a:pt x="370" y="65"/>
                  </a:cubicBezTo>
                  <a:cubicBezTo>
                    <a:pt x="333" y="102"/>
                    <a:pt x="0" y="439"/>
                    <a:pt x="0" y="822"/>
                  </a:cubicBezTo>
                  <a:cubicBezTo>
                    <a:pt x="0" y="945"/>
                    <a:pt x="100" y="1046"/>
                    <a:pt x="224" y="1046"/>
                  </a:cubicBezTo>
                  <a:cubicBezTo>
                    <a:pt x="348" y="1046"/>
                    <a:pt x="450" y="945"/>
                    <a:pt x="448" y="822"/>
                  </a:cubicBezTo>
                  <a:cubicBezTo>
                    <a:pt x="448" y="656"/>
                    <a:pt x="623" y="447"/>
                    <a:pt x="685" y="384"/>
                  </a:cubicBezTo>
                  <a:cubicBezTo>
                    <a:pt x="773" y="298"/>
                    <a:pt x="775" y="157"/>
                    <a:pt x="688" y="68"/>
                  </a:cubicBezTo>
                  <a:cubicBezTo>
                    <a:pt x="644" y="23"/>
                    <a:pt x="586" y="1"/>
                    <a:pt x="528"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117" name="Google Shape;117;p16"/>
            <p:cNvSpPr/>
            <p:nvPr/>
          </p:nvSpPr>
          <p:spPr>
            <a:xfrm>
              <a:off x="8177298" y="1812137"/>
              <a:ext cx="62885" cy="24443"/>
            </a:xfrm>
            <a:custGeom>
              <a:rect b="b" l="l" r="r" t="t"/>
              <a:pathLst>
                <a:path extrusionOk="0" h="784" w="2017">
                  <a:moveTo>
                    <a:pt x="1039" y="0"/>
                  </a:moveTo>
                  <a:cubicBezTo>
                    <a:pt x="896" y="0"/>
                    <a:pt x="765" y="27"/>
                    <a:pt x="654" y="64"/>
                  </a:cubicBezTo>
                  <a:cubicBezTo>
                    <a:pt x="321" y="172"/>
                    <a:pt x="98" y="389"/>
                    <a:pt x="90" y="398"/>
                  </a:cubicBezTo>
                  <a:cubicBezTo>
                    <a:pt x="3" y="484"/>
                    <a:pt x="0" y="627"/>
                    <a:pt x="87" y="716"/>
                  </a:cubicBezTo>
                  <a:cubicBezTo>
                    <a:pt x="131" y="760"/>
                    <a:pt x="190" y="782"/>
                    <a:pt x="248" y="782"/>
                  </a:cubicBezTo>
                  <a:cubicBezTo>
                    <a:pt x="305" y="782"/>
                    <a:pt x="362" y="761"/>
                    <a:pt x="405" y="718"/>
                  </a:cubicBezTo>
                  <a:cubicBezTo>
                    <a:pt x="422" y="702"/>
                    <a:pt x="683" y="451"/>
                    <a:pt x="1029" y="451"/>
                  </a:cubicBezTo>
                  <a:cubicBezTo>
                    <a:pt x="1208" y="451"/>
                    <a:pt x="1409" y="518"/>
                    <a:pt x="1612" y="718"/>
                  </a:cubicBezTo>
                  <a:cubicBezTo>
                    <a:pt x="1655" y="762"/>
                    <a:pt x="1713" y="783"/>
                    <a:pt x="1770" y="783"/>
                  </a:cubicBezTo>
                  <a:cubicBezTo>
                    <a:pt x="1829" y="783"/>
                    <a:pt x="1887" y="762"/>
                    <a:pt x="1929" y="716"/>
                  </a:cubicBezTo>
                  <a:cubicBezTo>
                    <a:pt x="2017" y="627"/>
                    <a:pt x="2015" y="484"/>
                    <a:pt x="1927" y="398"/>
                  </a:cubicBezTo>
                  <a:cubicBezTo>
                    <a:pt x="1618" y="94"/>
                    <a:pt x="1307" y="0"/>
                    <a:pt x="103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118" name="Google Shape;118;p16"/>
            <p:cNvSpPr/>
            <p:nvPr/>
          </p:nvSpPr>
          <p:spPr>
            <a:xfrm>
              <a:off x="8461490" y="1966346"/>
              <a:ext cx="34482" cy="47234"/>
            </a:xfrm>
            <a:custGeom>
              <a:rect b="b" l="l" r="r" t="t"/>
              <a:pathLst>
                <a:path extrusionOk="0" h="1515" w="1106">
                  <a:moveTo>
                    <a:pt x="251" y="0"/>
                  </a:moveTo>
                  <a:cubicBezTo>
                    <a:pt x="189" y="0"/>
                    <a:pt x="127" y="26"/>
                    <a:pt x="83" y="77"/>
                  </a:cubicBezTo>
                  <a:cubicBezTo>
                    <a:pt x="1" y="171"/>
                    <a:pt x="11" y="313"/>
                    <a:pt x="105" y="394"/>
                  </a:cubicBezTo>
                  <a:cubicBezTo>
                    <a:pt x="595" y="820"/>
                    <a:pt x="647" y="1286"/>
                    <a:pt x="648" y="1310"/>
                  </a:cubicBezTo>
                  <a:cubicBezTo>
                    <a:pt x="660" y="1426"/>
                    <a:pt x="757" y="1514"/>
                    <a:pt x="873" y="1514"/>
                  </a:cubicBezTo>
                  <a:lnTo>
                    <a:pt x="888" y="1514"/>
                  </a:lnTo>
                  <a:cubicBezTo>
                    <a:pt x="1013" y="1504"/>
                    <a:pt x="1105" y="1396"/>
                    <a:pt x="1095" y="1273"/>
                  </a:cubicBezTo>
                  <a:cubicBezTo>
                    <a:pt x="1092" y="1247"/>
                    <a:pt x="1036" y="609"/>
                    <a:pt x="398" y="56"/>
                  </a:cubicBezTo>
                  <a:cubicBezTo>
                    <a:pt x="356" y="19"/>
                    <a:pt x="303" y="0"/>
                    <a:pt x="25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ada"/>
                <a:ea typeface="Mada"/>
                <a:cs typeface="Mada"/>
                <a:sym typeface="Mada"/>
              </a:endParaRPr>
            </a:p>
          </p:txBody>
        </p:sp>
      </p:grpSp>
      <p:sp>
        <p:nvSpPr>
          <p:cNvPr id="119" name="Google Shape;119;p16"/>
          <p:cNvSpPr/>
          <p:nvPr/>
        </p:nvSpPr>
        <p:spPr>
          <a:xfrm>
            <a:off x="5728703" y="5187300"/>
            <a:ext cx="333900" cy="317400"/>
          </a:xfrm>
          <a:prstGeom prst="star5">
            <a:avLst>
              <a:gd fmla="val 21969" name="adj"/>
              <a:gd fmla="val 105146" name="hf"/>
              <a:gd fmla="val 110557" name="vf"/>
            </a:avLst>
          </a:pr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6"/>
          <p:cNvSpPr/>
          <p:nvPr/>
        </p:nvSpPr>
        <p:spPr>
          <a:xfrm>
            <a:off x="1533829" y="5187300"/>
            <a:ext cx="333900" cy="317400"/>
          </a:xfrm>
          <a:prstGeom prst="star5">
            <a:avLst>
              <a:gd fmla="val 21969"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6"/>
          <p:cNvSpPr/>
          <p:nvPr/>
        </p:nvSpPr>
        <p:spPr>
          <a:xfrm>
            <a:off x="6511452" y="731509"/>
            <a:ext cx="43800" cy="417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6"/>
          <p:cNvSpPr/>
          <p:nvPr/>
        </p:nvSpPr>
        <p:spPr>
          <a:xfrm>
            <a:off x="7110079" y="716147"/>
            <a:ext cx="43800" cy="417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6"/>
          <p:cNvSpPr/>
          <p:nvPr/>
        </p:nvSpPr>
        <p:spPr>
          <a:xfrm>
            <a:off x="6825821" y="2239728"/>
            <a:ext cx="82800" cy="789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4" name="Google Shape;124;p16"/>
          <p:cNvGrpSpPr/>
          <p:nvPr/>
        </p:nvGrpSpPr>
        <p:grpSpPr>
          <a:xfrm rot="8100000">
            <a:off x="7449525" y="286301"/>
            <a:ext cx="78699" cy="83635"/>
            <a:chOff x="4909609" y="6885946"/>
            <a:chExt cx="508206" cy="495298"/>
          </a:xfrm>
        </p:grpSpPr>
        <p:grpSp>
          <p:nvGrpSpPr>
            <p:cNvPr id="125" name="Google Shape;125;p16"/>
            <p:cNvGrpSpPr/>
            <p:nvPr/>
          </p:nvGrpSpPr>
          <p:grpSpPr>
            <a:xfrm>
              <a:off x="4909609" y="6885946"/>
              <a:ext cx="508206" cy="495298"/>
              <a:chOff x="481483" y="4193428"/>
              <a:chExt cx="322998" cy="346532"/>
            </a:xfrm>
          </p:grpSpPr>
          <p:grpSp>
            <p:nvGrpSpPr>
              <p:cNvPr id="126" name="Google Shape;126;p16"/>
              <p:cNvGrpSpPr/>
              <p:nvPr/>
            </p:nvGrpSpPr>
            <p:grpSpPr>
              <a:xfrm>
                <a:off x="481483" y="4193428"/>
                <a:ext cx="322998" cy="346532"/>
                <a:chOff x="-64406125" y="3362225"/>
                <a:chExt cx="318225" cy="314800"/>
              </a:xfrm>
            </p:grpSpPr>
            <p:sp>
              <p:nvSpPr>
                <p:cNvPr id="127" name="Google Shape;127;p16"/>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28" name="Google Shape;128;p16"/>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129" name="Google Shape;129;p16"/>
              <p:cNvSpPr/>
              <p:nvPr/>
            </p:nvSpPr>
            <p:spPr>
              <a:xfrm>
                <a:off x="626168" y="4322035"/>
                <a:ext cx="33600" cy="33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30" name="Google Shape;130;p16"/>
            <p:cNvPicPr preferRelativeResize="0"/>
            <p:nvPr/>
          </p:nvPicPr>
          <p:blipFill rotWithShape="1">
            <a:blip r:embed="rId3">
              <a:alphaModFix/>
            </a:blip>
            <a:srcRect b="-10" l="0" r="77307" t="10"/>
            <a:stretch/>
          </p:blipFill>
          <p:spPr>
            <a:xfrm flipH="1" rot="-5400000">
              <a:off x="5298115" y="7248199"/>
              <a:ext cx="27740" cy="134623"/>
            </a:xfrm>
            <a:prstGeom prst="rect">
              <a:avLst/>
            </a:prstGeom>
            <a:noFill/>
            <a:ln>
              <a:noFill/>
            </a:ln>
          </p:spPr>
        </p:pic>
        <p:pic>
          <p:nvPicPr>
            <p:cNvPr id="131" name="Google Shape;131;p16"/>
            <p:cNvPicPr preferRelativeResize="0"/>
            <p:nvPr/>
          </p:nvPicPr>
          <p:blipFill>
            <a:blip r:embed="rId4">
              <a:alphaModFix/>
            </a:blip>
            <a:stretch>
              <a:fillRect/>
            </a:stretch>
          </p:blipFill>
          <p:spPr>
            <a:xfrm>
              <a:off x="5107203" y="7221098"/>
              <a:ext cx="112997" cy="102640"/>
            </a:xfrm>
            <a:prstGeom prst="rect">
              <a:avLst/>
            </a:prstGeom>
            <a:noFill/>
            <a:ln>
              <a:noFill/>
            </a:ln>
          </p:spPr>
        </p:pic>
      </p:grpSp>
      <p:grpSp>
        <p:nvGrpSpPr>
          <p:cNvPr id="132" name="Google Shape;132;p16"/>
          <p:cNvGrpSpPr/>
          <p:nvPr/>
        </p:nvGrpSpPr>
        <p:grpSpPr>
          <a:xfrm rot="-8100000">
            <a:off x="38375" y="286301"/>
            <a:ext cx="78699" cy="83635"/>
            <a:chOff x="4909609" y="6885946"/>
            <a:chExt cx="508206" cy="495298"/>
          </a:xfrm>
        </p:grpSpPr>
        <p:grpSp>
          <p:nvGrpSpPr>
            <p:cNvPr id="133" name="Google Shape;133;p16"/>
            <p:cNvGrpSpPr/>
            <p:nvPr/>
          </p:nvGrpSpPr>
          <p:grpSpPr>
            <a:xfrm>
              <a:off x="4909609" y="6885946"/>
              <a:ext cx="508206" cy="495298"/>
              <a:chOff x="481483" y="4193428"/>
              <a:chExt cx="322998" cy="346532"/>
            </a:xfrm>
          </p:grpSpPr>
          <p:grpSp>
            <p:nvGrpSpPr>
              <p:cNvPr id="134" name="Google Shape;134;p16"/>
              <p:cNvGrpSpPr/>
              <p:nvPr/>
            </p:nvGrpSpPr>
            <p:grpSpPr>
              <a:xfrm>
                <a:off x="481483" y="4193428"/>
                <a:ext cx="322998" cy="346532"/>
                <a:chOff x="-64406125" y="3362225"/>
                <a:chExt cx="318225" cy="314800"/>
              </a:xfrm>
            </p:grpSpPr>
            <p:sp>
              <p:nvSpPr>
                <p:cNvPr id="135" name="Google Shape;135;p16"/>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36" name="Google Shape;136;p16"/>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137" name="Google Shape;137;p16"/>
              <p:cNvSpPr/>
              <p:nvPr/>
            </p:nvSpPr>
            <p:spPr>
              <a:xfrm>
                <a:off x="626168" y="4322035"/>
                <a:ext cx="33600" cy="33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38" name="Google Shape;138;p16"/>
            <p:cNvPicPr preferRelativeResize="0"/>
            <p:nvPr/>
          </p:nvPicPr>
          <p:blipFill rotWithShape="1">
            <a:blip r:embed="rId3">
              <a:alphaModFix/>
            </a:blip>
            <a:srcRect b="-10" l="0" r="77307" t="10"/>
            <a:stretch/>
          </p:blipFill>
          <p:spPr>
            <a:xfrm flipH="1" rot="-5400000">
              <a:off x="5298115" y="7248199"/>
              <a:ext cx="27740" cy="134623"/>
            </a:xfrm>
            <a:prstGeom prst="rect">
              <a:avLst/>
            </a:prstGeom>
            <a:noFill/>
            <a:ln>
              <a:noFill/>
            </a:ln>
          </p:spPr>
        </p:pic>
        <p:pic>
          <p:nvPicPr>
            <p:cNvPr id="139" name="Google Shape;139;p16"/>
            <p:cNvPicPr preferRelativeResize="0"/>
            <p:nvPr/>
          </p:nvPicPr>
          <p:blipFill>
            <a:blip r:embed="rId4">
              <a:alphaModFix/>
            </a:blip>
            <a:stretch>
              <a:fillRect/>
            </a:stretch>
          </p:blipFill>
          <p:spPr>
            <a:xfrm>
              <a:off x="5107203" y="7221098"/>
              <a:ext cx="112997" cy="102640"/>
            </a:xfrm>
            <a:prstGeom prst="rect">
              <a:avLst/>
            </a:prstGeom>
            <a:no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25"/>
          <p:cNvSpPr/>
          <p:nvPr/>
        </p:nvSpPr>
        <p:spPr>
          <a:xfrm>
            <a:off x="228450" y="7700850"/>
            <a:ext cx="7069200" cy="1976100"/>
          </a:xfrm>
          <a:prstGeom prst="snip1Rect">
            <a:avLst>
              <a:gd fmla="val 16667" name="adj"/>
            </a:avLst>
          </a:prstGeom>
          <a:noFill/>
          <a:ln cap="flat" cmpd="sng" w="28575">
            <a:solidFill>
              <a:srgbClr val="98678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5"/>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543" name="Google Shape;543;p25"/>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Approach</a:t>
            </a:r>
            <a:endParaRPr b="1" sz="2600">
              <a:latin typeface="Mada"/>
              <a:ea typeface="Mada"/>
              <a:cs typeface="Mada"/>
              <a:sym typeface="Mada"/>
            </a:endParaRPr>
          </a:p>
        </p:txBody>
      </p:sp>
      <p:sp>
        <p:nvSpPr>
          <p:cNvPr id="544" name="Google Shape;544;p25"/>
          <p:cNvSpPr txBox="1"/>
          <p:nvPr/>
        </p:nvSpPr>
        <p:spPr>
          <a:xfrm>
            <a:off x="0" y="98560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999999"/>
                </a:solidFill>
                <a:latin typeface="Mada"/>
                <a:ea typeface="Mada"/>
                <a:cs typeface="Mada"/>
                <a:sym typeface="Mada"/>
              </a:rPr>
              <a:t>1- Time</a:t>
            </a:r>
            <a:r>
              <a:rPr lang="ar" sz="1000">
                <a:solidFill>
                  <a:srgbClr val="999999"/>
                </a:solidFill>
                <a:latin typeface="Mada"/>
                <a:ea typeface="Mada"/>
                <a:cs typeface="Mada"/>
                <a:sym typeface="Mada"/>
              </a:rPr>
              <a:t> </a:t>
            </a:r>
            <a:endParaRPr sz="1000">
              <a:solidFill>
                <a:srgbClr val="999999"/>
              </a:solidFill>
              <a:latin typeface="Mada"/>
              <a:ea typeface="Mada"/>
              <a:cs typeface="Mada"/>
              <a:sym typeface="Mada"/>
            </a:endParaRPr>
          </a:p>
        </p:txBody>
      </p:sp>
      <p:sp>
        <p:nvSpPr>
          <p:cNvPr id="545" name="Google Shape;545;p25"/>
          <p:cNvSpPr txBox="1"/>
          <p:nvPr/>
        </p:nvSpPr>
        <p:spPr>
          <a:xfrm>
            <a:off x="247500" y="4298563"/>
            <a:ext cx="7127700" cy="562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5"/>
                </a:highlight>
                <a:latin typeface="Mada"/>
                <a:ea typeface="Mada"/>
                <a:cs typeface="Mada"/>
                <a:sym typeface="Mada"/>
              </a:rPr>
              <a:t>Question </a:t>
            </a:r>
            <a:r>
              <a:rPr b="1" lang="ar" sz="2200">
                <a:solidFill>
                  <a:schemeClr val="dk1"/>
                </a:solidFill>
                <a:highlight>
                  <a:schemeClr val="accent5"/>
                </a:highlight>
                <a:latin typeface="Mada"/>
                <a:ea typeface="Mada"/>
                <a:cs typeface="Mada"/>
                <a:sym typeface="Mada"/>
              </a:rPr>
              <a:t>5- What is the temporal</a:t>
            </a:r>
            <a:r>
              <a:rPr b="1" baseline="30000" lang="ar" sz="2200">
                <a:solidFill>
                  <a:schemeClr val="dk1"/>
                </a:solidFill>
                <a:highlight>
                  <a:schemeClr val="accent5"/>
                </a:highlight>
                <a:latin typeface="Mada"/>
                <a:ea typeface="Mada"/>
                <a:cs typeface="Mada"/>
                <a:sym typeface="Mada"/>
              </a:rPr>
              <a:t>1 </a:t>
            </a:r>
            <a:r>
              <a:rPr b="1" lang="ar" sz="2200">
                <a:solidFill>
                  <a:schemeClr val="dk1"/>
                </a:solidFill>
                <a:highlight>
                  <a:schemeClr val="accent5"/>
                </a:highlight>
                <a:latin typeface="Mada"/>
                <a:ea typeface="Mada"/>
                <a:cs typeface="Mada"/>
                <a:sym typeface="Mada"/>
              </a:rPr>
              <a:t>evolution?</a:t>
            </a:r>
            <a:endParaRPr sz="2200">
              <a:solidFill>
                <a:schemeClr val="dk1"/>
              </a:solidFill>
              <a:latin typeface="Mada"/>
              <a:ea typeface="Mada"/>
              <a:cs typeface="Mada"/>
              <a:sym typeface="Mada"/>
            </a:endParaRPr>
          </a:p>
          <a:p>
            <a:pPr indent="0" lvl="0" marL="457200" rtl="0" algn="l">
              <a:spcBef>
                <a:spcPts val="0"/>
              </a:spcBef>
              <a:spcAft>
                <a:spcPts val="0"/>
              </a:spcAft>
              <a:buNone/>
            </a:pPr>
            <a:r>
              <a:t/>
            </a:r>
            <a:endParaRPr b="1" sz="1200">
              <a:solidFill>
                <a:schemeClr val="dk1"/>
              </a:solidFill>
              <a:highlight>
                <a:schemeClr val="accent5"/>
              </a:highlight>
              <a:latin typeface="Mada"/>
              <a:ea typeface="Mada"/>
              <a:cs typeface="Mada"/>
              <a:sym typeface="Mada"/>
            </a:endParaRPr>
          </a:p>
        </p:txBody>
      </p:sp>
      <p:sp>
        <p:nvSpPr>
          <p:cNvPr id="546" name="Google Shape;546;p25"/>
          <p:cNvSpPr/>
          <p:nvPr/>
        </p:nvSpPr>
        <p:spPr>
          <a:xfrm>
            <a:off x="-4221975" y="4196125"/>
            <a:ext cx="3718500" cy="1197900"/>
          </a:xfrm>
          <a:prstGeom prst="rect">
            <a:avLst/>
          </a:prstGeom>
          <a:noFill/>
          <a:ln>
            <a:noFill/>
          </a:ln>
        </p:spPr>
        <p:txBody>
          <a:bodyPr anchorCtr="0" anchor="t" bIns="91425" lIns="91425" spcFirstLastPara="1" rIns="91425" wrap="square" tIns="91425">
            <a:noAutofit/>
          </a:bodyPr>
          <a:lstStyle/>
          <a:p>
            <a:pPr indent="-304800" lvl="0" marL="457200" rtl="0" algn="l">
              <a:lnSpc>
                <a:spcPct val="15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Acute  (days to 4 weeks)</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457200" rtl="0" algn="l">
              <a:lnSpc>
                <a:spcPct val="15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Subacute  (4–8 weeks)</a:t>
            </a:r>
            <a:endParaRPr sz="1200">
              <a:solidFill>
                <a:schemeClr val="dk1"/>
              </a:solidFill>
              <a:latin typeface="Mada"/>
              <a:ea typeface="Mada"/>
              <a:cs typeface="Mada"/>
              <a:sym typeface="Mada"/>
            </a:endParaRPr>
          </a:p>
          <a:p>
            <a:pPr indent="-304800" lvl="0" marL="457200" rtl="0" algn="l">
              <a:lnSpc>
                <a:spcPct val="15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Chronic (&gt;8 weeks)</a:t>
            </a:r>
            <a:endParaRPr sz="1200">
              <a:solidFill>
                <a:schemeClr val="dk1"/>
              </a:solidFill>
              <a:latin typeface="Mada"/>
              <a:ea typeface="Mada"/>
              <a:cs typeface="Mada"/>
              <a:sym typeface="Mada"/>
            </a:endParaRPr>
          </a:p>
          <a:p>
            <a:pPr indent="-304800" lvl="0" marL="457200" rtl="0" algn="l">
              <a:lnSpc>
                <a:spcPct val="15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Preceding events, infections, drugs, toxins</a:t>
            </a:r>
            <a:endParaRPr sz="1200">
              <a:solidFill>
                <a:schemeClr val="dk1"/>
              </a:solidFill>
              <a:latin typeface="Mada"/>
              <a:ea typeface="Mada"/>
              <a:cs typeface="Mada"/>
              <a:sym typeface="Mada"/>
            </a:endParaRPr>
          </a:p>
        </p:txBody>
      </p:sp>
      <p:sp>
        <p:nvSpPr>
          <p:cNvPr id="547" name="Google Shape;547;p25"/>
          <p:cNvSpPr txBox="1"/>
          <p:nvPr/>
        </p:nvSpPr>
        <p:spPr>
          <a:xfrm>
            <a:off x="95100" y="7077050"/>
            <a:ext cx="8989800" cy="5622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chemeClr val="dk1"/>
              </a:buClr>
              <a:buSzPts val="2000"/>
              <a:buFont typeface="Mada"/>
              <a:buChar char="◄"/>
            </a:pPr>
            <a:r>
              <a:rPr b="1" lang="ar" sz="2000">
                <a:solidFill>
                  <a:schemeClr val="dk1"/>
                </a:solidFill>
                <a:highlight>
                  <a:schemeClr val="accent5"/>
                </a:highlight>
                <a:latin typeface="Mada"/>
                <a:ea typeface="Mada"/>
                <a:cs typeface="Mada"/>
                <a:sym typeface="Mada"/>
              </a:rPr>
              <a:t>Question </a:t>
            </a:r>
            <a:r>
              <a:rPr b="1" lang="ar" sz="2000">
                <a:solidFill>
                  <a:schemeClr val="dk1"/>
                </a:solidFill>
                <a:highlight>
                  <a:schemeClr val="accent5"/>
                </a:highlight>
                <a:latin typeface="Mada"/>
                <a:ea typeface="Mada"/>
                <a:cs typeface="Mada"/>
                <a:sym typeface="Mada"/>
              </a:rPr>
              <a:t>6- Is there evidence for a hereditary neuropathy?</a:t>
            </a:r>
            <a:endParaRPr sz="2000">
              <a:solidFill>
                <a:schemeClr val="dk1"/>
              </a:solidFill>
              <a:latin typeface="Mada"/>
              <a:ea typeface="Mada"/>
              <a:cs typeface="Mada"/>
              <a:sym typeface="Mada"/>
            </a:endParaRPr>
          </a:p>
          <a:p>
            <a:pPr indent="0" lvl="0" marL="457200" rtl="0" algn="l">
              <a:spcBef>
                <a:spcPts val="0"/>
              </a:spcBef>
              <a:spcAft>
                <a:spcPts val="0"/>
              </a:spcAft>
              <a:buNone/>
            </a:pPr>
            <a:r>
              <a:t/>
            </a:r>
            <a:endParaRPr b="1" sz="1000">
              <a:solidFill>
                <a:schemeClr val="dk1"/>
              </a:solidFill>
              <a:highlight>
                <a:schemeClr val="accent5"/>
              </a:highlight>
              <a:latin typeface="Mada"/>
              <a:ea typeface="Mada"/>
              <a:cs typeface="Mada"/>
              <a:sym typeface="Mada"/>
            </a:endParaRPr>
          </a:p>
        </p:txBody>
      </p:sp>
      <p:sp>
        <p:nvSpPr>
          <p:cNvPr id="548" name="Google Shape;548;p25"/>
          <p:cNvSpPr/>
          <p:nvPr/>
        </p:nvSpPr>
        <p:spPr>
          <a:xfrm>
            <a:off x="221256" y="7683879"/>
            <a:ext cx="7127700" cy="2266200"/>
          </a:xfrm>
          <a:prstGeom prst="rect">
            <a:avLst/>
          </a:prstGeom>
          <a:noFill/>
          <a:ln>
            <a:noFill/>
          </a:ln>
        </p:spPr>
        <p:txBody>
          <a:bodyPr anchorCtr="0" anchor="t" bIns="91425" lIns="91425" spcFirstLastPara="1" rIns="91425" wrap="square" tIns="91425">
            <a:noAutofit/>
          </a:bodyPr>
          <a:lstStyle/>
          <a:p>
            <a:pPr indent="-304800" lvl="0" marL="457200" rtl="0" algn="l">
              <a:lnSpc>
                <a:spcPct val="15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Family history of neuropathy</a:t>
            </a:r>
            <a:endParaRPr sz="1200">
              <a:solidFill>
                <a:schemeClr val="dk1"/>
              </a:solidFill>
              <a:latin typeface="Mada"/>
              <a:ea typeface="Mada"/>
              <a:cs typeface="Mada"/>
              <a:sym typeface="Mada"/>
            </a:endParaRPr>
          </a:p>
          <a:p>
            <a:pPr indent="-304800" lvl="0" marL="457200" rtl="0" algn="l">
              <a:lnSpc>
                <a:spcPct val="150000"/>
              </a:lnSpc>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Skeletal deformities</a:t>
            </a:r>
            <a:endParaRPr b="1" sz="1200">
              <a:solidFill>
                <a:srgbClr val="CC0000"/>
              </a:solidFill>
              <a:latin typeface="Mada"/>
              <a:ea typeface="Mada"/>
              <a:cs typeface="Mada"/>
              <a:sym typeface="Mada"/>
            </a:endParaRPr>
          </a:p>
          <a:p>
            <a:pPr indent="-304800" lvl="0" marL="457200" rtl="0" algn="l">
              <a:lnSpc>
                <a:spcPct val="150000"/>
              </a:lnSpc>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long standing history</a:t>
            </a:r>
            <a:endParaRPr b="1" sz="1200">
              <a:solidFill>
                <a:srgbClr val="6AA84F"/>
              </a:solidFill>
              <a:latin typeface="Mada"/>
              <a:ea typeface="Mada"/>
              <a:cs typeface="Mada"/>
              <a:sym typeface="Mada"/>
            </a:endParaRPr>
          </a:p>
          <a:p>
            <a:pPr indent="-304800" lvl="0" marL="457200" rtl="0" algn="l">
              <a:lnSpc>
                <a:spcPct val="150000"/>
              </a:lnSpc>
              <a:spcBef>
                <a:spcPts val="0"/>
              </a:spcBef>
              <a:spcAft>
                <a:spcPts val="0"/>
              </a:spcAft>
              <a:buClr>
                <a:schemeClr val="dk1"/>
              </a:buClr>
              <a:buSzPts val="1200"/>
              <a:buFont typeface="Mada"/>
              <a:buChar char="❖"/>
            </a:pPr>
            <a:r>
              <a:rPr b="1" lang="ar" sz="1200">
                <a:solidFill>
                  <a:srgbClr val="CC0000"/>
                </a:solidFill>
                <a:latin typeface="Mada"/>
                <a:ea typeface="Mada"/>
                <a:cs typeface="Mada"/>
                <a:sym typeface="Mada"/>
              </a:rPr>
              <a:t>Lack of sensory symptoms despite sensory signs. </a:t>
            </a:r>
            <a:r>
              <a:rPr lang="ar" sz="1200">
                <a:solidFill>
                  <a:srgbClr val="6AA84F"/>
                </a:solidFill>
                <a:latin typeface="Mada"/>
                <a:ea typeface="Mada"/>
                <a:cs typeface="Mada"/>
                <a:sym typeface="Mada"/>
              </a:rPr>
              <a:t>You ask the patient if he has any sensory problems and he says no, you examine him and you’d be surprised how the severe sensory loss they have. the thing is, they’re developing the symptoms over a long time so they wouldn’t know if they’re losing it or not. </a:t>
            </a:r>
            <a:endParaRPr sz="1200">
              <a:solidFill>
                <a:srgbClr val="6AA84F"/>
              </a:solidFill>
              <a:latin typeface="Mada"/>
              <a:ea typeface="Mada"/>
              <a:cs typeface="Mada"/>
              <a:sym typeface="Mada"/>
            </a:endParaRPr>
          </a:p>
        </p:txBody>
      </p:sp>
      <p:sp>
        <p:nvSpPr>
          <p:cNvPr id="549" name="Google Shape;549;p25"/>
          <p:cNvSpPr txBox="1"/>
          <p:nvPr/>
        </p:nvSpPr>
        <p:spPr>
          <a:xfrm>
            <a:off x="221250" y="873756"/>
            <a:ext cx="7127700" cy="9195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5"/>
                </a:highlight>
                <a:latin typeface="Mada"/>
                <a:ea typeface="Mada"/>
                <a:cs typeface="Mada"/>
                <a:sym typeface="Mada"/>
              </a:rPr>
              <a:t>Question 4- Is there evidence of upper motor neuron involvement?</a:t>
            </a:r>
            <a:endParaRPr sz="2200">
              <a:solidFill>
                <a:schemeClr val="dk1"/>
              </a:solidFill>
              <a:latin typeface="Mada"/>
              <a:ea typeface="Mada"/>
              <a:cs typeface="Mada"/>
              <a:sym typeface="Mada"/>
            </a:endParaRPr>
          </a:p>
          <a:p>
            <a:pPr indent="0" lvl="0" marL="0" rtl="0" algn="l">
              <a:spcBef>
                <a:spcPts val="0"/>
              </a:spcBef>
              <a:spcAft>
                <a:spcPts val="0"/>
              </a:spcAft>
              <a:buNone/>
            </a:pPr>
            <a:r>
              <a:t/>
            </a:r>
            <a:endParaRPr b="1" sz="1200">
              <a:solidFill>
                <a:schemeClr val="dk1"/>
              </a:solidFill>
              <a:highlight>
                <a:schemeClr val="accent5"/>
              </a:highlight>
              <a:latin typeface="Mada"/>
              <a:ea typeface="Mada"/>
              <a:cs typeface="Mada"/>
              <a:sym typeface="Mada"/>
            </a:endParaRPr>
          </a:p>
          <a:p>
            <a:pPr indent="0" lvl="0" marL="0" rtl="0" algn="l">
              <a:spcBef>
                <a:spcPts val="0"/>
              </a:spcBef>
              <a:spcAft>
                <a:spcPts val="0"/>
              </a:spcAft>
              <a:buNone/>
            </a:pPr>
            <a:r>
              <a:t/>
            </a:r>
            <a:endParaRPr b="1" sz="1200">
              <a:solidFill>
                <a:schemeClr val="dk1"/>
              </a:solidFill>
              <a:highlight>
                <a:schemeClr val="accent5"/>
              </a:highlight>
              <a:latin typeface="Mada"/>
              <a:ea typeface="Mada"/>
              <a:cs typeface="Mada"/>
              <a:sym typeface="Mada"/>
            </a:endParaRPr>
          </a:p>
        </p:txBody>
      </p:sp>
      <p:sp>
        <p:nvSpPr>
          <p:cNvPr id="550" name="Google Shape;550;p25"/>
          <p:cNvSpPr/>
          <p:nvPr/>
        </p:nvSpPr>
        <p:spPr>
          <a:xfrm>
            <a:off x="449750" y="1732113"/>
            <a:ext cx="3045300" cy="467400"/>
          </a:xfrm>
          <a:prstGeom prst="rect">
            <a:avLst/>
          </a:prstGeom>
          <a:solidFill>
            <a:schemeClr val="accent1"/>
          </a:solidFill>
          <a:ln>
            <a:noFill/>
          </a:ln>
          <a:effectLst>
            <a:outerShdw blurRad="57150"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Without sensory loss</a:t>
            </a:r>
            <a:endParaRPr b="1">
              <a:solidFill>
                <a:srgbClr val="FFFFFF"/>
              </a:solidFill>
              <a:latin typeface="Mada"/>
              <a:ea typeface="Mada"/>
              <a:cs typeface="Mada"/>
              <a:sym typeface="Mada"/>
            </a:endParaRPr>
          </a:p>
        </p:txBody>
      </p:sp>
      <p:sp>
        <p:nvSpPr>
          <p:cNvPr id="551" name="Google Shape;551;p25"/>
          <p:cNvSpPr txBox="1"/>
          <p:nvPr/>
        </p:nvSpPr>
        <p:spPr>
          <a:xfrm>
            <a:off x="449750" y="2141625"/>
            <a:ext cx="3045300" cy="2115900"/>
          </a:xfrm>
          <a:prstGeom prst="rect">
            <a:avLst/>
          </a:prstGeom>
          <a:noFill/>
          <a:ln cap="flat" cmpd="sng" w="9525">
            <a:solidFill>
              <a:schemeClr val="accent1"/>
            </a:solidFill>
            <a:prstDash val="lgDash"/>
            <a:round/>
            <a:headEnd len="sm" w="sm" type="none"/>
            <a:tailEnd len="sm" w="sm" type="none"/>
          </a:ln>
        </p:spPr>
        <p:txBody>
          <a:bodyPr anchorCtr="0" anchor="ctr" bIns="121950" lIns="121950" spcFirstLastPara="1" rIns="121950" wrap="square" tIns="121950">
            <a:noAutofit/>
          </a:bodyPr>
          <a:lstStyle/>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UMN without sensory involvement = Motor neuron disease</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Amyotrophic lateral sclerosis (ALS)</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Primary lateral sclerosis (PLS)</a:t>
            </a:r>
            <a:endParaRPr sz="1200">
              <a:latin typeface="Mada"/>
              <a:ea typeface="Mada"/>
              <a:cs typeface="Mada"/>
              <a:sym typeface="Mada"/>
            </a:endParaRPr>
          </a:p>
        </p:txBody>
      </p:sp>
      <p:sp>
        <p:nvSpPr>
          <p:cNvPr id="552" name="Google Shape;552;p25"/>
          <p:cNvSpPr/>
          <p:nvPr/>
        </p:nvSpPr>
        <p:spPr>
          <a:xfrm>
            <a:off x="4075142" y="1732113"/>
            <a:ext cx="3045300" cy="467400"/>
          </a:xfrm>
          <a:prstGeom prst="rect">
            <a:avLst/>
          </a:prstGeom>
          <a:solidFill>
            <a:schemeClr val="accent1"/>
          </a:solidFill>
          <a:ln>
            <a:noFill/>
          </a:ln>
          <a:effectLst>
            <a:outerShdw blurRad="57150"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With sensory loss</a:t>
            </a:r>
            <a:endParaRPr b="1">
              <a:solidFill>
                <a:srgbClr val="FFFFFF"/>
              </a:solidFill>
              <a:latin typeface="Mada"/>
              <a:ea typeface="Mada"/>
              <a:cs typeface="Mada"/>
              <a:sym typeface="Mada"/>
            </a:endParaRPr>
          </a:p>
        </p:txBody>
      </p:sp>
      <p:sp>
        <p:nvSpPr>
          <p:cNvPr id="553" name="Google Shape;553;p25"/>
          <p:cNvSpPr txBox="1"/>
          <p:nvPr/>
        </p:nvSpPr>
        <p:spPr>
          <a:xfrm>
            <a:off x="4075150" y="2141625"/>
            <a:ext cx="3045300" cy="2115900"/>
          </a:xfrm>
          <a:prstGeom prst="rect">
            <a:avLst/>
          </a:prstGeom>
          <a:noFill/>
          <a:ln cap="flat" cmpd="sng" w="9525">
            <a:solidFill>
              <a:schemeClr val="accent1"/>
            </a:solidFill>
            <a:prstDash val="lgDash"/>
            <a:round/>
            <a:headEnd len="sm" w="sm" type="none"/>
            <a:tailEnd len="sm" w="sm" type="none"/>
          </a:ln>
        </p:spPr>
        <p:txBody>
          <a:bodyPr anchorCtr="0" anchor="ctr" bIns="121950" lIns="121950" spcFirstLastPara="1" rIns="121950" wrap="square" tIns="121950">
            <a:noAutofit/>
          </a:bodyPr>
          <a:lstStyle/>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Sensory involvement </a:t>
            </a:r>
            <a:r>
              <a:rPr lang="ar" sz="1200">
                <a:solidFill>
                  <a:srgbClr val="6AA84F"/>
                </a:solidFill>
                <a:latin typeface="Mada"/>
                <a:ea typeface="Mada"/>
                <a:cs typeface="Mada"/>
                <a:sym typeface="Mada"/>
              </a:rPr>
              <a:t>along</a:t>
            </a:r>
            <a:r>
              <a:rPr lang="ar" sz="1200">
                <a:solidFill>
                  <a:srgbClr val="6AA84F"/>
                </a:solidFill>
                <a:latin typeface="Mada"/>
                <a:ea typeface="Mada"/>
                <a:cs typeface="Mada"/>
                <a:sym typeface="Mada"/>
              </a:rPr>
              <a:t> with UMNL signs = Cord </a:t>
            </a:r>
            <a:r>
              <a:rPr lang="ar" sz="1200">
                <a:solidFill>
                  <a:srgbClr val="6AA84F"/>
                </a:solidFill>
                <a:latin typeface="Mada"/>
                <a:ea typeface="Mada"/>
                <a:cs typeface="Mada"/>
                <a:sym typeface="Mada"/>
              </a:rPr>
              <a:t>involvement</a:t>
            </a:r>
            <a:r>
              <a:rPr lang="ar" sz="1200">
                <a:solidFill>
                  <a:srgbClr val="6AA84F"/>
                </a:solidFill>
                <a:latin typeface="Mada"/>
                <a:ea typeface="Mada"/>
                <a:cs typeface="Mada"/>
                <a:sym typeface="Mada"/>
              </a:rPr>
              <a:t> along </a:t>
            </a:r>
            <a:r>
              <a:rPr lang="ar" sz="1200">
                <a:solidFill>
                  <a:srgbClr val="6AA84F"/>
                </a:solidFill>
                <a:latin typeface="Mada"/>
                <a:ea typeface="Mada"/>
                <a:cs typeface="Mada"/>
                <a:sym typeface="Mada"/>
              </a:rPr>
              <a:t>with the peripheral nerve</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b="1" lang="ar" sz="1200">
                <a:latin typeface="Mada"/>
                <a:ea typeface="Mada"/>
                <a:cs typeface="Mada"/>
                <a:sym typeface="Mada"/>
              </a:rPr>
              <a:t>B12 </a:t>
            </a:r>
            <a:r>
              <a:rPr b="1" lang="ar" sz="1200">
                <a:latin typeface="Mada"/>
                <a:ea typeface="Mada"/>
                <a:cs typeface="Mada"/>
                <a:sym typeface="Mada"/>
              </a:rPr>
              <a:t>deficiency</a:t>
            </a:r>
            <a:r>
              <a:rPr lang="ar" sz="1200">
                <a:latin typeface="Mada"/>
                <a:ea typeface="Mada"/>
                <a:cs typeface="Mada"/>
                <a:sym typeface="Mada"/>
              </a:rPr>
              <a:t> </a:t>
            </a:r>
            <a:r>
              <a:rPr lang="ar" sz="1200">
                <a:solidFill>
                  <a:srgbClr val="6AA84F"/>
                </a:solidFill>
                <a:latin typeface="Mada"/>
                <a:ea typeface="Mada"/>
                <a:cs typeface="Mada"/>
                <a:sym typeface="Mada"/>
              </a:rPr>
              <a:t>(myeloneuropathy)</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folate deficiency</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copper </a:t>
            </a:r>
            <a:endParaRPr sz="1200">
              <a:solidFill>
                <a:srgbClr val="999999"/>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vit E</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Friedrich’s Ataxia </a:t>
            </a:r>
            <a:r>
              <a:rPr lang="ar" sz="1200">
                <a:solidFill>
                  <a:srgbClr val="6AA84F"/>
                </a:solidFill>
                <a:latin typeface="Mada"/>
                <a:ea typeface="Mada"/>
                <a:cs typeface="Mada"/>
                <a:sym typeface="Mada"/>
              </a:rPr>
              <a:t>(inherited disease that cause a similar picture to b12)</a:t>
            </a:r>
            <a:endParaRPr sz="1200">
              <a:solidFill>
                <a:srgbClr val="6AA84F"/>
              </a:solidFill>
              <a:latin typeface="Mada"/>
              <a:ea typeface="Mada"/>
              <a:cs typeface="Mada"/>
              <a:sym typeface="Mada"/>
            </a:endParaRPr>
          </a:p>
        </p:txBody>
      </p:sp>
      <p:sp>
        <p:nvSpPr>
          <p:cNvPr id="554" name="Google Shape;554;p25"/>
          <p:cNvSpPr/>
          <p:nvPr/>
        </p:nvSpPr>
        <p:spPr>
          <a:xfrm>
            <a:off x="449700" y="4870613"/>
            <a:ext cx="2108100" cy="433500"/>
          </a:xfrm>
          <a:prstGeom prst="rect">
            <a:avLst/>
          </a:prstGeom>
          <a:solidFill>
            <a:schemeClr val="accent1"/>
          </a:solidFill>
          <a:ln>
            <a:noFill/>
          </a:ln>
          <a:effectLst>
            <a:outerShdw blurRad="57150"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Acute</a:t>
            </a:r>
            <a:endParaRPr b="1">
              <a:solidFill>
                <a:srgbClr val="FFFFFF"/>
              </a:solidFill>
              <a:latin typeface="Mada"/>
              <a:ea typeface="Mada"/>
              <a:cs typeface="Mada"/>
              <a:sym typeface="Mada"/>
            </a:endParaRPr>
          </a:p>
        </p:txBody>
      </p:sp>
      <p:sp>
        <p:nvSpPr>
          <p:cNvPr id="555" name="Google Shape;555;p25"/>
          <p:cNvSpPr txBox="1"/>
          <p:nvPr/>
        </p:nvSpPr>
        <p:spPr>
          <a:xfrm>
            <a:off x="449700" y="5250539"/>
            <a:ext cx="2108100" cy="562200"/>
          </a:xfrm>
          <a:prstGeom prst="rect">
            <a:avLst/>
          </a:prstGeom>
          <a:noFill/>
          <a:ln cap="flat" cmpd="sng" w="9525">
            <a:solidFill>
              <a:schemeClr val="accent1"/>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ctr">
              <a:lnSpc>
                <a:spcPct val="150000"/>
              </a:lnSpc>
              <a:spcBef>
                <a:spcPts val="0"/>
              </a:spcBef>
              <a:spcAft>
                <a:spcPts val="0"/>
              </a:spcAft>
              <a:buNone/>
            </a:pPr>
            <a:r>
              <a:rPr lang="ar" sz="1200">
                <a:solidFill>
                  <a:schemeClr val="dk1"/>
                </a:solidFill>
                <a:latin typeface="Mada"/>
                <a:ea typeface="Mada"/>
                <a:cs typeface="Mada"/>
                <a:sym typeface="Mada"/>
              </a:rPr>
              <a:t>(days to 4 weeks) </a:t>
            </a:r>
            <a:endParaRPr sz="1200">
              <a:latin typeface="Mada"/>
              <a:ea typeface="Mada"/>
              <a:cs typeface="Mada"/>
              <a:sym typeface="Mada"/>
            </a:endParaRPr>
          </a:p>
        </p:txBody>
      </p:sp>
      <p:sp>
        <p:nvSpPr>
          <p:cNvPr id="556" name="Google Shape;556;p25"/>
          <p:cNvSpPr/>
          <p:nvPr/>
        </p:nvSpPr>
        <p:spPr>
          <a:xfrm>
            <a:off x="2731033" y="4870613"/>
            <a:ext cx="2108100" cy="433500"/>
          </a:xfrm>
          <a:prstGeom prst="rect">
            <a:avLst/>
          </a:prstGeom>
          <a:solidFill>
            <a:schemeClr val="accent1"/>
          </a:solidFill>
          <a:ln>
            <a:noFill/>
          </a:ln>
          <a:effectLst>
            <a:outerShdw blurRad="57150"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chemeClr val="lt1"/>
                </a:solidFill>
                <a:latin typeface="Mada"/>
                <a:ea typeface="Mada"/>
                <a:cs typeface="Mada"/>
                <a:sym typeface="Mada"/>
              </a:rPr>
              <a:t>Subacute</a:t>
            </a:r>
            <a:endParaRPr b="1">
              <a:solidFill>
                <a:srgbClr val="FFFFFF"/>
              </a:solidFill>
              <a:latin typeface="Mada"/>
              <a:ea typeface="Mada"/>
              <a:cs typeface="Mada"/>
              <a:sym typeface="Mada"/>
            </a:endParaRPr>
          </a:p>
        </p:txBody>
      </p:sp>
      <p:sp>
        <p:nvSpPr>
          <p:cNvPr id="557" name="Google Shape;557;p25"/>
          <p:cNvSpPr txBox="1"/>
          <p:nvPr/>
        </p:nvSpPr>
        <p:spPr>
          <a:xfrm>
            <a:off x="2731036" y="5250539"/>
            <a:ext cx="2108100" cy="562200"/>
          </a:xfrm>
          <a:prstGeom prst="rect">
            <a:avLst/>
          </a:prstGeom>
          <a:noFill/>
          <a:ln cap="flat" cmpd="sng" w="9525">
            <a:solidFill>
              <a:schemeClr val="accent1"/>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ctr">
              <a:lnSpc>
                <a:spcPct val="150000"/>
              </a:lnSpc>
              <a:spcBef>
                <a:spcPts val="0"/>
              </a:spcBef>
              <a:spcAft>
                <a:spcPts val="0"/>
              </a:spcAft>
              <a:buNone/>
            </a:pPr>
            <a:r>
              <a:rPr lang="ar" sz="1200">
                <a:solidFill>
                  <a:schemeClr val="dk1"/>
                </a:solidFill>
                <a:latin typeface="Mada"/>
                <a:ea typeface="Mada"/>
                <a:cs typeface="Mada"/>
                <a:sym typeface="Mada"/>
              </a:rPr>
              <a:t>(4–8 weeks)</a:t>
            </a:r>
            <a:endParaRPr sz="1200">
              <a:latin typeface="Mada"/>
              <a:ea typeface="Mada"/>
              <a:cs typeface="Mada"/>
              <a:sym typeface="Mada"/>
            </a:endParaRPr>
          </a:p>
        </p:txBody>
      </p:sp>
      <p:sp>
        <p:nvSpPr>
          <p:cNvPr id="558" name="Google Shape;558;p25"/>
          <p:cNvSpPr/>
          <p:nvPr/>
        </p:nvSpPr>
        <p:spPr>
          <a:xfrm>
            <a:off x="5012344" y="4870613"/>
            <a:ext cx="2108100" cy="433500"/>
          </a:xfrm>
          <a:prstGeom prst="rect">
            <a:avLst/>
          </a:prstGeom>
          <a:solidFill>
            <a:schemeClr val="accent1"/>
          </a:solidFill>
          <a:ln>
            <a:noFill/>
          </a:ln>
          <a:effectLst>
            <a:outerShdw blurRad="57150"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chemeClr val="lt1"/>
                </a:solidFill>
                <a:latin typeface="Mada"/>
                <a:ea typeface="Mada"/>
                <a:cs typeface="Mada"/>
                <a:sym typeface="Mada"/>
              </a:rPr>
              <a:t>Chronic</a:t>
            </a:r>
            <a:endParaRPr b="1">
              <a:solidFill>
                <a:srgbClr val="FFFFFF"/>
              </a:solidFill>
              <a:latin typeface="Mada"/>
              <a:ea typeface="Mada"/>
              <a:cs typeface="Mada"/>
              <a:sym typeface="Mada"/>
            </a:endParaRPr>
          </a:p>
        </p:txBody>
      </p:sp>
      <p:sp>
        <p:nvSpPr>
          <p:cNvPr id="559" name="Google Shape;559;p25"/>
          <p:cNvSpPr txBox="1"/>
          <p:nvPr/>
        </p:nvSpPr>
        <p:spPr>
          <a:xfrm>
            <a:off x="5012347" y="5250539"/>
            <a:ext cx="2108100" cy="562200"/>
          </a:xfrm>
          <a:prstGeom prst="rect">
            <a:avLst/>
          </a:prstGeom>
          <a:noFill/>
          <a:ln cap="flat" cmpd="sng" w="9525">
            <a:solidFill>
              <a:schemeClr val="accent1"/>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ctr">
              <a:lnSpc>
                <a:spcPct val="150000"/>
              </a:lnSpc>
              <a:spcBef>
                <a:spcPts val="0"/>
              </a:spcBef>
              <a:spcAft>
                <a:spcPts val="0"/>
              </a:spcAft>
              <a:buNone/>
            </a:pPr>
            <a:r>
              <a:rPr lang="ar" sz="1200">
                <a:solidFill>
                  <a:schemeClr val="dk1"/>
                </a:solidFill>
                <a:latin typeface="Mada"/>
                <a:ea typeface="Mada"/>
                <a:cs typeface="Mada"/>
                <a:sym typeface="Mada"/>
              </a:rPr>
              <a:t>(&gt;8 weeks)</a:t>
            </a:r>
            <a:endParaRPr sz="1200">
              <a:latin typeface="Mada"/>
              <a:ea typeface="Mada"/>
              <a:cs typeface="Mada"/>
              <a:sym typeface="Mada"/>
            </a:endParaRPr>
          </a:p>
        </p:txBody>
      </p:sp>
      <p:sp>
        <p:nvSpPr>
          <p:cNvPr id="560" name="Google Shape;560;p25"/>
          <p:cNvSpPr/>
          <p:nvPr/>
        </p:nvSpPr>
        <p:spPr>
          <a:xfrm>
            <a:off x="8442325" y="2218713"/>
            <a:ext cx="3884400" cy="433500"/>
          </a:xfrm>
          <a:prstGeom prst="rect">
            <a:avLst/>
          </a:prstGeom>
          <a:solidFill>
            <a:schemeClr val="accent1"/>
          </a:solidFill>
          <a:ln>
            <a:noFill/>
          </a:ln>
          <a:effectLst>
            <a:outerShdw blurRad="57150"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chemeClr val="lt1"/>
                </a:solidFill>
                <a:latin typeface="Mada"/>
                <a:ea typeface="Mada"/>
                <a:cs typeface="Mada"/>
                <a:sym typeface="Mada"/>
              </a:rPr>
              <a:t>Preceding events, infections, drugs and toxins</a:t>
            </a:r>
            <a:endParaRPr b="1">
              <a:solidFill>
                <a:srgbClr val="FFFFFF"/>
              </a:solidFill>
              <a:latin typeface="Mada"/>
              <a:ea typeface="Mada"/>
              <a:cs typeface="Mada"/>
              <a:sym typeface="Mada"/>
            </a:endParaRPr>
          </a:p>
        </p:txBody>
      </p:sp>
      <p:sp>
        <p:nvSpPr>
          <p:cNvPr id="561" name="Google Shape;561;p25"/>
          <p:cNvSpPr/>
          <p:nvPr/>
        </p:nvSpPr>
        <p:spPr>
          <a:xfrm>
            <a:off x="2730925" y="5979053"/>
            <a:ext cx="2108100" cy="433500"/>
          </a:xfrm>
          <a:prstGeom prst="rect">
            <a:avLst/>
          </a:prstGeom>
          <a:solidFill>
            <a:schemeClr val="accent1"/>
          </a:solidFill>
          <a:ln>
            <a:noFill/>
          </a:ln>
          <a:effectLst>
            <a:outerShdw blurRad="57150" rotWithShape="0" algn="bl" dir="5400000" dist="19050">
              <a:srgbClr val="000000">
                <a:alpha val="24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chemeClr val="lt1"/>
                </a:solidFill>
                <a:latin typeface="Mada"/>
                <a:ea typeface="Mada"/>
                <a:cs typeface="Mada"/>
                <a:sym typeface="Mada"/>
              </a:rPr>
              <a:t>Preceding events</a:t>
            </a:r>
            <a:endParaRPr b="1">
              <a:solidFill>
                <a:srgbClr val="FFFFFF"/>
              </a:solidFill>
              <a:latin typeface="Mada"/>
              <a:ea typeface="Mada"/>
              <a:cs typeface="Mada"/>
              <a:sym typeface="Mada"/>
            </a:endParaRPr>
          </a:p>
        </p:txBody>
      </p:sp>
      <p:sp>
        <p:nvSpPr>
          <p:cNvPr id="562" name="Google Shape;562;p25"/>
          <p:cNvSpPr txBox="1"/>
          <p:nvPr/>
        </p:nvSpPr>
        <p:spPr>
          <a:xfrm>
            <a:off x="2730925" y="6358983"/>
            <a:ext cx="2108100" cy="707400"/>
          </a:xfrm>
          <a:prstGeom prst="rect">
            <a:avLst/>
          </a:prstGeom>
          <a:noFill/>
          <a:ln cap="flat" cmpd="sng" w="9525">
            <a:solidFill>
              <a:schemeClr val="accent1"/>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ctr">
              <a:lnSpc>
                <a:spcPct val="150000"/>
              </a:lnSpc>
              <a:spcBef>
                <a:spcPts val="0"/>
              </a:spcBef>
              <a:spcAft>
                <a:spcPts val="0"/>
              </a:spcAft>
              <a:buNone/>
            </a:pPr>
            <a:r>
              <a:rPr lang="ar" sz="1200">
                <a:solidFill>
                  <a:schemeClr val="dk1"/>
                </a:solidFill>
                <a:latin typeface="Mada"/>
                <a:ea typeface="Mada"/>
                <a:cs typeface="Mada"/>
                <a:sym typeface="Mada"/>
              </a:rPr>
              <a:t> </a:t>
            </a:r>
            <a:r>
              <a:rPr b="1" lang="ar" sz="1200">
                <a:solidFill>
                  <a:srgbClr val="CC0000"/>
                </a:solidFill>
                <a:latin typeface="Mada"/>
                <a:ea typeface="Mada"/>
                <a:cs typeface="Mada"/>
                <a:sym typeface="Mada"/>
              </a:rPr>
              <a:t>infections, </a:t>
            </a:r>
            <a:r>
              <a:rPr lang="ar" sz="1200">
                <a:solidFill>
                  <a:schemeClr val="dk1"/>
                </a:solidFill>
                <a:latin typeface="Mada"/>
                <a:ea typeface="Mada"/>
                <a:cs typeface="Mada"/>
                <a:sym typeface="Mada"/>
              </a:rPr>
              <a:t> drugs and toxins</a:t>
            </a:r>
            <a:endParaRPr sz="1200">
              <a:solidFill>
                <a:schemeClr val="dk1"/>
              </a:solidFill>
              <a:latin typeface="Mada"/>
              <a:ea typeface="Mada"/>
              <a:cs typeface="Mada"/>
              <a:sym typeface="Mada"/>
            </a:endParaRPr>
          </a:p>
        </p:txBody>
      </p:sp>
      <p:sp>
        <p:nvSpPr>
          <p:cNvPr id="563" name="Google Shape;563;p25"/>
          <p:cNvSpPr/>
          <p:nvPr/>
        </p:nvSpPr>
        <p:spPr>
          <a:xfrm>
            <a:off x="5710491" y="-623950"/>
            <a:ext cx="333900" cy="317400"/>
          </a:xfrm>
          <a:prstGeom prst="star5">
            <a:avLst>
              <a:gd fmla="val 21969" name="adj"/>
              <a:gd fmla="val 105146" name="hf"/>
              <a:gd fmla="val 110557" name="vf"/>
            </a:avLst>
          </a:pr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5"/>
          <p:cNvSpPr/>
          <p:nvPr/>
        </p:nvSpPr>
        <p:spPr>
          <a:xfrm>
            <a:off x="1515616" y="-623950"/>
            <a:ext cx="333900" cy="317400"/>
          </a:xfrm>
          <a:prstGeom prst="star5">
            <a:avLst>
              <a:gd fmla="val 21969"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5" name="Google Shape;565;p25"/>
          <p:cNvGrpSpPr/>
          <p:nvPr/>
        </p:nvGrpSpPr>
        <p:grpSpPr>
          <a:xfrm rot="10800000">
            <a:off x="7293843" y="562188"/>
            <a:ext cx="78721" cy="83606"/>
            <a:chOff x="4909609" y="6885946"/>
            <a:chExt cx="508206" cy="495298"/>
          </a:xfrm>
        </p:grpSpPr>
        <p:grpSp>
          <p:nvGrpSpPr>
            <p:cNvPr id="566" name="Google Shape;566;p25"/>
            <p:cNvGrpSpPr/>
            <p:nvPr/>
          </p:nvGrpSpPr>
          <p:grpSpPr>
            <a:xfrm>
              <a:off x="4909609" y="6885946"/>
              <a:ext cx="508206" cy="495298"/>
              <a:chOff x="481483" y="4193428"/>
              <a:chExt cx="322998" cy="346532"/>
            </a:xfrm>
          </p:grpSpPr>
          <p:grpSp>
            <p:nvGrpSpPr>
              <p:cNvPr id="567" name="Google Shape;567;p25"/>
              <p:cNvGrpSpPr/>
              <p:nvPr/>
            </p:nvGrpSpPr>
            <p:grpSpPr>
              <a:xfrm>
                <a:off x="481483" y="4193428"/>
                <a:ext cx="322998" cy="346532"/>
                <a:chOff x="-64406125" y="3362225"/>
                <a:chExt cx="318225" cy="314800"/>
              </a:xfrm>
            </p:grpSpPr>
            <p:sp>
              <p:nvSpPr>
                <p:cNvPr id="568" name="Google Shape;568;p25"/>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569" name="Google Shape;569;p25"/>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570" name="Google Shape;570;p25"/>
              <p:cNvSpPr/>
              <p:nvPr/>
            </p:nvSpPr>
            <p:spPr>
              <a:xfrm>
                <a:off x="626168" y="4322035"/>
                <a:ext cx="33600" cy="33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71" name="Google Shape;571;p25"/>
            <p:cNvPicPr preferRelativeResize="0"/>
            <p:nvPr/>
          </p:nvPicPr>
          <p:blipFill rotWithShape="1">
            <a:blip r:embed="rId3">
              <a:alphaModFix/>
            </a:blip>
            <a:srcRect b="-10" l="0" r="77307" t="10"/>
            <a:stretch/>
          </p:blipFill>
          <p:spPr>
            <a:xfrm flipH="1" rot="-5400000">
              <a:off x="5298115" y="7248199"/>
              <a:ext cx="27740" cy="134623"/>
            </a:xfrm>
            <a:prstGeom prst="rect">
              <a:avLst/>
            </a:prstGeom>
            <a:noFill/>
            <a:ln>
              <a:noFill/>
            </a:ln>
          </p:spPr>
        </p:pic>
        <p:pic>
          <p:nvPicPr>
            <p:cNvPr id="572" name="Google Shape;572;p25"/>
            <p:cNvPicPr preferRelativeResize="0"/>
            <p:nvPr/>
          </p:nvPicPr>
          <p:blipFill>
            <a:blip r:embed="rId4">
              <a:alphaModFix/>
            </a:blip>
            <a:stretch>
              <a:fillRect/>
            </a:stretch>
          </p:blipFill>
          <p:spPr>
            <a:xfrm>
              <a:off x="5107203" y="7221098"/>
              <a:ext cx="112997" cy="102640"/>
            </a:xfrm>
            <a:prstGeom prst="rect">
              <a:avLst/>
            </a:prstGeom>
            <a:noFill/>
            <a:ln>
              <a:noFill/>
            </a:ln>
          </p:spPr>
        </p:pic>
      </p:grpSp>
      <p:cxnSp>
        <p:nvCxnSpPr>
          <p:cNvPr id="573" name="Google Shape;573;p25"/>
          <p:cNvCxnSpPr/>
          <p:nvPr/>
        </p:nvCxnSpPr>
        <p:spPr>
          <a:xfrm rot="10800000">
            <a:off x="8900" y="98496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26"/>
          <p:cNvSpPr txBox="1"/>
          <p:nvPr/>
        </p:nvSpPr>
        <p:spPr>
          <a:xfrm>
            <a:off x="1047300" y="0"/>
            <a:ext cx="5465400" cy="41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Patterns of neuropathic disorders</a:t>
            </a:r>
            <a:endParaRPr b="1" sz="2600">
              <a:latin typeface="Mada"/>
              <a:ea typeface="Mada"/>
              <a:cs typeface="Mada"/>
              <a:sym typeface="Mada"/>
            </a:endParaRPr>
          </a:p>
        </p:txBody>
      </p:sp>
      <p:sp>
        <p:nvSpPr>
          <p:cNvPr id="579" name="Google Shape;579;p26"/>
          <p:cNvSpPr txBox="1"/>
          <p:nvPr/>
        </p:nvSpPr>
        <p:spPr>
          <a:xfrm>
            <a:off x="-26335" y="75453"/>
            <a:ext cx="1333500" cy="1262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ar" sz="1000">
                <a:solidFill>
                  <a:srgbClr val="6AA84F"/>
                </a:solidFill>
                <a:latin typeface="Mada"/>
                <a:ea typeface="Mada"/>
                <a:cs typeface="Mada"/>
                <a:sym typeface="Mada"/>
              </a:rPr>
              <a:t>you will</a:t>
            </a:r>
            <a:r>
              <a:rPr b="1" lang="ar" sz="1000">
                <a:solidFill>
                  <a:srgbClr val="6AA84F"/>
                </a:solidFill>
                <a:latin typeface="Mada"/>
                <a:ea typeface="Mada"/>
                <a:cs typeface="Mada"/>
                <a:sym typeface="Mada"/>
              </a:rPr>
              <a:t> </a:t>
            </a:r>
            <a:r>
              <a:rPr b="1" lang="ar" sz="1000" u="sng">
                <a:solidFill>
                  <a:srgbClr val="6AA84F"/>
                </a:solidFill>
                <a:latin typeface="Mada"/>
                <a:ea typeface="Mada"/>
                <a:cs typeface="Mada"/>
                <a:sym typeface="Mada"/>
              </a:rPr>
              <a:t>NOT</a:t>
            </a:r>
            <a:r>
              <a:rPr b="1" lang="ar" sz="1000">
                <a:solidFill>
                  <a:srgbClr val="6AA84F"/>
                </a:solidFill>
                <a:latin typeface="Mada"/>
                <a:ea typeface="Mada"/>
                <a:cs typeface="Mada"/>
                <a:sym typeface="Mada"/>
              </a:rPr>
              <a:t> </a:t>
            </a:r>
            <a:r>
              <a:rPr lang="ar" sz="1000">
                <a:solidFill>
                  <a:srgbClr val="6AA84F"/>
                </a:solidFill>
                <a:latin typeface="Mada"/>
                <a:ea typeface="Mada"/>
                <a:cs typeface="Mada"/>
                <a:sym typeface="Mada"/>
              </a:rPr>
              <a:t>be</a:t>
            </a:r>
            <a:endParaRPr sz="1000">
              <a:solidFill>
                <a:srgbClr val="6AA84F"/>
              </a:solidFill>
              <a:latin typeface="Mada"/>
              <a:ea typeface="Mada"/>
              <a:cs typeface="Mada"/>
              <a:sym typeface="Mada"/>
            </a:endParaRPr>
          </a:p>
          <a:p>
            <a:pPr indent="0" lvl="0" marL="0" rtl="0" algn="ctr">
              <a:spcBef>
                <a:spcPts val="0"/>
              </a:spcBef>
              <a:spcAft>
                <a:spcPts val="0"/>
              </a:spcAft>
              <a:buNone/>
            </a:pPr>
            <a:r>
              <a:rPr lang="ar" sz="1000">
                <a:solidFill>
                  <a:srgbClr val="6AA84F"/>
                </a:solidFill>
                <a:latin typeface="Mada"/>
                <a:ea typeface="Mada"/>
                <a:cs typeface="Mada"/>
                <a:sym typeface="Mada"/>
              </a:rPr>
              <a:t> asked “what pattern is the disease”. you just need to know </a:t>
            </a:r>
            <a:endParaRPr sz="1000">
              <a:solidFill>
                <a:srgbClr val="6AA84F"/>
              </a:solidFill>
              <a:latin typeface="Mada"/>
              <a:ea typeface="Mada"/>
              <a:cs typeface="Mada"/>
              <a:sym typeface="Mada"/>
            </a:endParaRPr>
          </a:p>
          <a:p>
            <a:pPr indent="0" lvl="0" marL="0" rtl="0" algn="ctr">
              <a:spcBef>
                <a:spcPts val="0"/>
              </a:spcBef>
              <a:spcAft>
                <a:spcPts val="0"/>
              </a:spcAft>
              <a:buNone/>
            </a:pPr>
            <a:r>
              <a:rPr lang="ar" sz="1000">
                <a:solidFill>
                  <a:srgbClr val="6AA84F"/>
                </a:solidFill>
                <a:latin typeface="Mada"/>
                <a:ea typeface="Mada"/>
                <a:cs typeface="Mada"/>
                <a:sym typeface="Mada"/>
              </a:rPr>
              <a:t>the pattern to get </a:t>
            </a:r>
            <a:endParaRPr sz="1000">
              <a:solidFill>
                <a:srgbClr val="6AA84F"/>
              </a:solidFill>
              <a:latin typeface="Mada"/>
              <a:ea typeface="Mada"/>
              <a:cs typeface="Mada"/>
              <a:sym typeface="Mada"/>
            </a:endParaRPr>
          </a:p>
          <a:p>
            <a:pPr indent="0" lvl="0" marL="0" rtl="0" algn="ctr">
              <a:spcBef>
                <a:spcPts val="0"/>
              </a:spcBef>
              <a:spcAft>
                <a:spcPts val="0"/>
              </a:spcAft>
              <a:buNone/>
            </a:pPr>
            <a:r>
              <a:rPr lang="ar" sz="1000">
                <a:solidFill>
                  <a:srgbClr val="6AA84F"/>
                </a:solidFill>
                <a:latin typeface="Mada"/>
                <a:ea typeface="Mada"/>
                <a:cs typeface="Mada"/>
                <a:sym typeface="Mada"/>
              </a:rPr>
              <a:t>the differential diagnosis</a:t>
            </a:r>
            <a:endParaRPr sz="1000">
              <a:solidFill>
                <a:srgbClr val="6AA84F"/>
              </a:solidFill>
              <a:latin typeface="Mada"/>
              <a:ea typeface="Mada"/>
              <a:cs typeface="Mada"/>
              <a:sym typeface="Mada"/>
            </a:endParaRPr>
          </a:p>
        </p:txBody>
      </p:sp>
      <p:sp>
        <p:nvSpPr>
          <p:cNvPr id="580" name="Google Shape;580;p26"/>
          <p:cNvSpPr/>
          <p:nvPr/>
        </p:nvSpPr>
        <p:spPr>
          <a:xfrm>
            <a:off x="68925" y="89700"/>
            <a:ext cx="1143000" cy="1233600"/>
          </a:xfrm>
          <a:prstGeom prst="rect">
            <a:avLst/>
          </a:prstGeom>
          <a:noFill/>
          <a:ln cap="flat" cmpd="sng" w="9525">
            <a:solidFill>
              <a:srgbClr val="4C1130"/>
            </a:solidFill>
            <a:prstDash val="lg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aphicFrame>
        <p:nvGraphicFramePr>
          <p:cNvPr id="581" name="Google Shape;581;p26"/>
          <p:cNvGraphicFramePr/>
          <p:nvPr/>
        </p:nvGraphicFramePr>
        <p:xfrm>
          <a:off x="203025" y="740025"/>
          <a:ext cx="3000000" cy="3000000"/>
        </p:xfrm>
        <a:graphic>
          <a:graphicData uri="http://schemas.openxmlformats.org/drawingml/2006/table">
            <a:tbl>
              <a:tblPr>
                <a:noFill/>
                <a:tableStyleId>{BC89051C-0FB9-44DB-B3F0-D97974565A1E}</a:tableStyleId>
              </a:tblPr>
              <a:tblGrid>
                <a:gridCol w="1016000"/>
                <a:gridCol w="776150"/>
                <a:gridCol w="512750"/>
                <a:gridCol w="709025"/>
                <a:gridCol w="667675"/>
                <a:gridCol w="666400"/>
                <a:gridCol w="666400"/>
                <a:gridCol w="500300"/>
                <a:gridCol w="604925"/>
                <a:gridCol w="1034325"/>
              </a:tblGrid>
              <a:tr h="326650">
                <a:tc rowSpan="2">
                  <a:txBody>
                    <a:bodyPr/>
                    <a:lstStyle/>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nchor="ctr">
                    <a:lnL cap="flat" cmpd="sng" w="9525">
                      <a:solidFill>
                        <a:srgbClr val="9E9E9E">
                          <a:alpha val="0"/>
                        </a:srgbClr>
                      </a:solidFill>
                      <a:prstDash val="solid"/>
                      <a:round/>
                      <a:headEnd len="sm" w="sm" type="none"/>
                      <a:tailEnd len="sm" w="sm" type="none"/>
                    </a:lnL>
                    <a:lnT cap="flat" cmpd="sng" w="9525">
                      <a:solidFill>
                        <a:srgbClr val="9E9E9E">
                          <a:alpha val="0"/>
                        </a:srgbClr>
                      </a:solidFill>
                      <a:prstDash val="solid"/>
                      <a:round/>
                      <a:headEnd len="sm" w="sm" type="none"/>
                      <a:tailEnd len="sm" w="sm" type="none"/>
                    </a:lnT>
                  </a:tcPr>
                </a:tc>
                <a:tc gridSpan="4">
                  <a:txBody>
                    <a:bodyPr/>
                    <a:lstStyle/>
                    <a:p>
                      <a:pPr indent="0" lvl="0" marL="0" rtl="0" algn="ctr">
                        <a:spcBef>
                          <a:spcPts val="0"/>
                        </a:spcBef>
                        <a:spcAft>
                          <a:spcPts val="0"/>
                        </a:spcAft>
                        <a:buNone/>
                      </a:pPr>
                      <a:r>
                        <a:rPr lang="ar" sz="800">
                          <a:solidFill>
                            <a:srgbClr val="FFFFFF"/>
                          </a:solidFill>
                          <a:latin typeface="Mada"/>
                          <a:ea typeface="Mada"/>
                          <a:cs typeface="Mada"/>
                          <a:sym typeface="Mada"/>
                        </a:rPr>
                        <a:t>Weakness</a:t>
                      </a:r>
                      <a:endParaRPr sz="800">
                        <a:solidFill>
                          <a:srgbClr val="FFFFFF"/>
                        </a:solidFill>
                        <a:latin typeface="Mada"/>
                        <a:ea typeface="Mada"/>
                        <a:cs typeface="Mada"/>
                        <a:sym typeface="Mada"/>
                      </a:endParaRPr>
                    </a:p>
                  </a:txBody>
                  <a:tcPr marT="91425" marB="91425" marR="91425" marL="91425" anchor="ctr">
                    <a:solidFill>
                      <a:schemeClr val="accent1"/>
                    </a:solidFill>
                  </a:tcPr>
                </a:tc>
                <a:tc hMerge="1"/>
                <a:tc hMerge="1"/>
                <a:tc hMerge="1"/>
                <a:tc rowSpan="2">
                  <a:txBody>
                    <a:bodyPr/>
                    <a:lstStyle/>
                    <a:p>
                      <a:pPr indent="0" lvl="0" marL="0" rtl="0" algn="ctr">
                        <a:spcBef>
                          <a:spcPts val="0"/>
                        </a:spcBef>
                        <a:spcAft>
                          <a:spcPts val="0"/>
                        </a:spcAft>
                        <a:buNone/>
                      </a:pPr>
                      <a:r>
                        <a:rPr lang="ar" sz="800">
                          <a:solidFill>
                            <a:srgbClr val="FFFFFF"/>
                          </a:solidFill>
                          <a:latin typeface="Mada"/>
                          <a:ea typeface="Mada"/>
                          <a:cs typeface="Mada"/>
                          <a:sym typeface="Mada"/>
                        </a:rPr>
                        <a:t>Sensory symptoms</a:t>
                      </a:r>
                      <a:endParaRPr sz="800">
                        <a:solidFill>
                          <a:srgbClr val="FFFFFF"/>
                        </a:solidFill>
                        <a:latin typeface="Mada"/>
                        <a:ea typeface="Mada"/>
                        <a:cs typeface="Mada"/>
                        <a:sym typeface="Mada"/>
                      </a:endParaRPr>
                    </a:p>
                  </a:txBody>
                  <a:tcPr marT="91425" marB="91425" marR="91425" marL="91425" anchor="ctr">
                    <a:solidFill>
                      <a:schemeClr val="accent2"/>
                    </a:solidFill>
                  </a:tcPr>
                </a:tc>
                <a:tc rowSpan="2">
                  <a:txBody>
                    <a:bodyPr/>
                    <a:lstStyle/>
                    <a:p>
                      <a:pPr indent="0" lvl="0" marL="0" rtl="0" algn="ctr">
                        <a:spcBef>
                          <a:spcPts val="0"/>
                        </a:spcBef>
                        <a:spcAft>
                          <a:spcPts val="0"/>
                        </a:spcAft>
                        <a:buNone/>
                      </a:pPr>
                      <a:r>
                        <a:rPr lang="ar" sz="800">
                          <a:solidFill>
                            <a:srgbClr val="FFFFFF"/>
                          </a:solidFill>
                          <a:latin typeface="Mada"/>
                          <a:ea typeface="Mada"/>
                          <a:cs typeface="Mada"/>
                          <a:sym typeface="Mada"/>
                        </a:rPr>
                        <a:t>Severe proprioceptive loss</a:t>
                      </a:r>
                      <a:endParaRPr sz="800">
                        <a:solidFill>
                          <a:srgbClr val="FFFFFF"/>
                        </a:solidFill>
                        <a:latin typeface="Mada"/>
                        <a:ea typeface="Mada"/>
                        <a:cs typeface="Mada"/>
                        <a:sym typeface="Mada"/>
                      </a:endParaRPr>
                    </a:p>
                  </a:txBody>
                  <a:tcPr marT="91425" marB="91425" marR="91425" marL="91425" anchor="ctr">
                    <a:solidFill>
                      <a:schemeClr val="accent2"/>
                    </a:solidFill>
                  </a:tcPr>
                </a:tc>
                <a:tc rowSpan="2">
                  <a:txBody>
                    <a:bodyPr/>
                    <a:lstStyle/>
                    <a:p>
                      <a:pPr indent="0" lvl="0" marL="0" rtl="0" algn="ctr">
                        <a:spcBef>
                          <a:spcPts val="0"/>
                        </a:spcBef>
                        <a:spcAft>
                          <a:spcPts val="0"/>
                        </a:spcAft>
                        <a:buNone/>
                      </a:pPr>
                      <a:r>
                        <a:rPr lang="ar" sz="800">
                          <a:solidFill>
                            <a:srgbClr val="FFFFFF"/>
                          </a:solidFill>
                          <a:latin typeface="Mada"/>
                          <a:ea typeface="Mada"/>
                          <a:cs typeface="Mada"/>
                          <a:sym typeface="Mada"/>
                        </a:rPr>
                        <a:t>UMN signs</a:t>
                      </a:r>
                      <a:endParaRPr sz="800">
                        <a:solidFill>
                          <a:srgbClr val="FFFFFF"/>
                        </a:solidFill>
                        <a:latin typeface="Mada"/>
                        <a:ea typeface="Mada"/>
                        <a:cs typeface="Mada"/>
                        <a:sym typeface="Mada"/>
                      </a:endParaRPr>
                    </a:p>
                  </a:txBody>
                  <a:tcPr marT="91425" marB="91425" marR="91425" marL="91425" anchor="ctr">
                    <a:solidFill>
                      <a:schemeClr val="accent2"/>
                    </a:solidFill>
                  </a:tcPr>
                </a:tc>
                <a:tc rowSpan="2">
                  <a:txBody>
                    <a:bodyPr/>
                    <a:lstStyle/>
                    <a:p>
                      <a:pPr indent="0" lvl="0" marL="0" rtl="0" algn="ctr">
                        <a:spcBef>
                          <a:spcPts val="0"/>
                        </a:spcBef>
                        <a:spcAft>
                          <a:spcPts val="0"/>
                        </a:spcAft>
                        <a:buNone/>
                      </a:pPr>
                      <a:r>
                        <a:rPr lang="ar" sz="700">
                          <a:solidFill>
                            <a:srgbClr val="FFFFFF"/>
                          </a:solidFill>
                          <a:latin typeface="Mada"/>
                          <a:ea typeface="Mada"/>
                          <a:cs typeface="Mada"/>
                          <a:sym typeface="Mada"/>
                        </a:rPr>
                        <a:t>Autonomic symptoms/ signs</a:t>
                      </a:r>
                      <a:endParaRPr sz="700">
                        <a:solidFill>
                          <a:srgbClr val="FFFFFF"/>
                        </a:solidFill>
                        <a:latin typeface="Mada"/>
                        <a:ea typeface="Mada"/>
                        <a:cs typeface="Mada"/>
                        <a:sym typeface="Mada"/>
                      </a:endParaRPr>
                    </a:p>
                  </a:txBody>
                  <a:tcPr marT="91425" marB="91425" marR="91425" marL="91425" anchor="ctr">
                    <a:solidFill>
                      <a:schemeClr val="accent2"/>
                    </a:solidFill>
                  </a:tcPr>
                </a:tc>
                <a:tc rowSpan="2">
                  <a:txBody>
                    <a:bodyPr/>
                    <a:lstStyle/>
                    <a:p>
                      <a:pPr indent="0" lvl="0" marL="0" rtl="0" algn="ctr">
                        <a:spcBef>
                          <a:spcPts val="0"/>
                        </a:spcBef>
                        <a:spcAft>
                          <a:spcPts val="0"/>
                        </a:spcAft>
                        <a:buNone/>
                      </a:pPr>
                      <a:r>
                        <a:rPr lang="ar" sz="1000">
                          <a:solidFill>
                            <a:srgbClr val="FFFFFF"/>
                          </a:solidFill>
                          <a:latin typeface="Mada"/>
                          <a:ea typeface="Mada"/>
                          <a:cs typeface="Mada"/>
                          <a:sym typeface="Mada"/>
                        </a:rPr>
                        <a:t>Diagnosis</a:t>
                      </a:r>
                      <a:endParaRPr sz="1000">
                        <a:solidFill>
                          <a:srgbClr val="FFFFFF"/>
                        </a:solidFill>
                        <a:latin typeface="Mada"/>
                        <a:ea typeface="Mada"/>
                        <a:cs typeface="Mada"/>
                        <a:sym typeface="Mada"/>
                      </a:endParaRPr>
                    </a:p>
                  </a:txBody>
                  <a:tcPr marT="91425" marB="91425" marR="91425" marL="91425" anchor="ctr">
                    <a:solidFill>
                      <a:schemeClr val="accent2"/>
                    </a:solidFill>
                  </a:tcPr>
                </a:tc>
              </a:tr>
              <a:tr h="326650">
                <a:tc vMerge="1"/>
                <a:tc>
                  <a:txBody>
                    <a:bodyPr/>
                    <a:lstStyle/>
                    <a:p>
                      <a:pPr indent="0" lvl="0" marL="0" rtl="0" algn="ctr">
                        <a:spcBef>
                          <a:spcPts val="0"/>
                        </a:spcBef>
                        <a:spcAft>
                          <a:spcPts val="0"/>
                        </a:spcAft>
                        <a:buNone/>
                      </a:pPr>
                      <a:r>
                        <a:rPr lang="ar" sz="800">
                          <a:solidFill>
                            <a:srgbClr val="FFFFFF"/>
                          </a:solidFill>
                          <a:latin typeface="Mada"/>
                          <a:ea typeface="Mada"/>
                          <a:cs typeface="Mada"/>
                          <a:sym typeface="Mada"/>
                        </a:rPr>
                        <a:t>Proximal</a:t>
                      </a:r>
                      <a:endParaRPr sz="8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0" lvl="0" marL="0" rtl="0" algn="ctr">
                        <a:spcBef>
                          <a:spcPts val="0"/>
                        </a:spcBef>
                        <a:spcAft>
                          <a:spcPts val="0"/>
                        </a:spcAft>
                        <a:buNone/>
                      </a:pPr>
                      <a:r>
                        <a:rPr lang="ar" sz="800">
                          <a:solidFill>
                            <a:srgbClr val="FFFFFF"/>
                          </a:solidFill>
                          <a:latin typeface="Mada"/>
                          <a:ea typeface="Mada"/>
                          <a:cs typeface="Mada"/>
                          <a:sym typeface="Mada"/>
                        </a:rPr>
                        <a:t>Distal</a:t>
                      </a:r>
                      <a:endParaRPr sz="8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0" lvl="0" marL="0" rtl="0" algn="ctr">
                        <a:spcBef>
                          <a:spcPts val="0"/>
                        </a:spcBef>
                        <a:spcAft>
                          <a:spcPts val="0"/>
                        </a:spcAft>
                        <a:buNone/>
                      </a:pPr>
                      <a:r>
                        <a:rPr lang="ar" sz="800">
                          <a:solidFill>
                            <a:srgbClr val="FFFFFF"/>
                          </a:solidFill>
                          <a:latin typeface="Mada"/>
                          <a:ea typeface="Mada"/>
                          <a:cs typeface="Mada"/>
                          <a:sym typeface="Mada"/>
                        </a:rPr>
                        <a:t>Asymmetric</a:t>
                      </a:r>
                      <a:endParaRPr sz="8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0" lvl="0" marL="0" rtl="0" algn="ctr">
                        <a:spcBef>
                          <a:spcPts val="0"/>
                        </a:spcBef>
                        <a:spcAft>
                          <a:spcPts val="0"/>
                        </a:spcAft>
                        <a:buNone/>
                      </a:pPr>
                      <a:r>
                        <a:rPr lang="ar" sz="800">
                          <a:solidFill>
                            <a:srgbClr val="FFFFFF"/>
                          </a:solidFill>
                          <a:latin typeface="Mada"/>
                          <a:ea typeface="Mada"/>
                          <a:cs typeface="Mada"/>
                          <a:sym typeface="Mada"/>
                        </a:rPr>
                        <a:t>Symmetric</a:t>
                      </a:r>
                      <a:endParaRPr sz="800">
                        <a:solidFill>
                          <a:srgbClr val="FFFFFF"/>
                        </a:solidFill>
                        <a:latin typeface="Mada"/>
                        <a:ea typeface="Mada"/>
                        <a:cs typeface="Mada"/>
                        <a:sym typeface="Mada"/>
                      </a:endParaRPr>
                    </a:p>
                  </a:txBody>
                  <a:tcPr marT="91425" marB="91425" marR="91425" marL="91425" anchor="ctr">
                    <a:solidFill>
                      <a:schemeClr val="accent2"/>
                    </a:solidFill>
                  </a:tcPr>
                </a:tc>
                <a:tc vMerge="1"/>
                <a:tc vMerge="1"/>
                <a:tc vMerge="1"/>
                <a:tc vMerge="1"/>
                <a:tc vMerge="1"/>
              </a:tr>
              <a:tr h="854200">
                <a:tc>
                  <a:txBody>
                    <a:bodyPr/>
                    <a:lstStyle/>
                    <a:p>
                      <a:pPr indent="0" lvl="0" marL="0" rtl="0" algn="l">
                        <a:spcBef>
                          <a:spcPts val="0"/>
                        </a:spcBef>
                        <a:spcAft>
                          <a:spcPts val="0"/>
                        </a:spcAft>
                        <a:buNone/>
                      </a:pPr>
                      <a:r>
                        <a:rPr b="1" lang="ar" sz="800">
                          <a:latin typeface="Mada"/>
                          <a:ea typeface="Mada"/>
                          <a:cs typeface="Mada"/>
                          <a:sym typeface="Mada"/>
                        </a:rPr>
                        <a:t>Pattern 1: </a:t>
                      </a:r>
                      <a:r>
                        <a:rPr lang="ar" sz="800">
                          <a:latin typeface="Mada"/>
                          <a:ea typeface="Mada"/>
                          <a:cs typeface="Mada"/>
                          <a:sym typeface="Mada"/>
                        </a:rPr>
                        <a:t>symmetric proximal and distal weakness with sensory loss </a:t>
                      </a:r>
                      <a:endParaRPr sz="8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l">
                        <a:spcBef>
                          <a:spcPts val="0"/>
                        </a:spcBef>
                        <a:spcAft>
                          <a:spcPts val="0"/>
                        </a:spcAft>
                        <a:buNone/>
                      </a:pPr>
                      <a:r>
                        <a:rPr lang="ar" sz="800">
                          <a:latin typeface="Mada"/>
                          <a:ea typeface="Mada"/>
                          <a:cs typeface="Mada"/>
                          <a:sym typeface="Mada"/>
                        </a:rPr>
                        <a:t>GBS,</a:t>
                      </a:r>
                      <a:endParaRPr sz="800">
                        <a:latin typeface="Mada"/>
                        <a:ea typeface="Mada"/>
                        <a:cs typeface="Mada"/>
                        <a:sym typeface="Mada"/>
                      </a:endParaRPr>
                    </a:p>
                    <a:p>
                      <a:pPr indent="0" lvl="0" marL="0" rtl="0" algn="l">
                        <a:spcBef>
                          <a:spcPts val="0"/>
                        </a:spcBef>
                        <a:spcAft>
                          <a:spcPts val="0"/>
                        </a:spcAft>
                        <a:buNone/>
                      </a:pPr>
                      <a:r>
                        <a:rPr lang="ar" sz="800">
                          <a:latin typeface="Mada"/>
                          <a:ea typeface="Mada"/>
                          <a:cs typeface="Mada"/>
                          <a:sym typeface="Mada"/>
                        </a:rPr>
                        <a:t>CIDP</a:t>
                      </a:r>
                      <a:endParaRPr sz="800">
                        <a:latin typeface="Mada"/>
                        <a:ea typeface="Mada"/>
                        <a:cs typeface="Mada"/>
                        <a:sym typeface="Mada"/>
                      </a:endParaRPr>
                    </a:p>
                  </a:txBody>
                  <a:tcPr marT="91425" marB="91425" marR="91425" marL="91425" anchor="ctr"/>
                </a:tc>
              </a:tr>
              <a:tr h="722300">
                <a:tc>
                  <a:txBody>
                    <a:bodyPr/>
                    <a:lstStyle/>
                    <a:p>
                      <a:pPr indent="0" lvl="0" marL="0" rtl="0" algn="l">
                        <a:spcBef>
                          <a:spcPts val="0"/>
                        </a:spcBef>
                        <a:spcAft>
                          <a:spcPts val="0"/>
                        </a:spcAft>
                        <a:buNone/>
                      </a:pPr>
                      <a:r>
                        <a:rPr b="1" lang="ar" sz="800">
                          <a:latin typeface="Mada"/>
                          <a:ea typeface="Mada"/>
                          <a:cs typeface="Mada"/>
                          <a:sym typeface="Mada"/>
                        </a:rPr>
                        <a:t>Pattern 2:</a:t>
                      </a:r>
                      <a:endParaRPr b="1" sz="800">
                        <a:latin typeface="Mada"/>
                        <a:ea typeface="Mada"/>
                        <a:cs typeface="Mada"/>
                        <a:sym typeface="Mada"/>
                      </a:endParaRPr>
                    </a:p>
                    <a:p>
                      <a:pPr indent="0" lvl="0" marL="0" rtl="0" algn="l">
                        <a:spcBef>
                          <a:spcPts val="0"/>
                        </a:spcBef>
                        <a:spcAft>
                          <a:spcPts val="0"/>
                        </a:spcAft>
                        <a:buNone/>
                      </a:pPr>
                      <a:r>
                        <a:rPr lang="ar" sz="800">
                          <a:latin typeface="Mada"/>
                          <a:ea typeface="Mada"/>
                          <a:cs typeface="Mada"/>
                          <a:sym typeface="Mada"/>
                        </a:rPr>
                        <a:t>Distal Sensory loss with/ without weakness</a:t>
                      </a:r>
                      <a:r>
                        <a:rPr b="1" lang="ar" sz="800">
                          <a:latin typeface="Mada"/>
                          <a:ea typeface="Mada"/>
                          <a:cs typeface="Mada"/>
                          <a:sym typeface="Mada"/>
                        </a:rPr>
                        <a:t> </a:t>
                      </a:r>
                      <a:endParaRPr b="1" sz="8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l">
                        <a:spcBef>
                          <a:spcPts val="0"/>
                        </a:spcBef>
                        <a:spcAft>
                          <a:spcPts val="0"/>
                        </a:spcAft>
                        <a:buNone/>
                      </a:pPr>
                      <a:r>
                        <a:rPr lang="ar" sz="800">
                          <a:latin typeface="Mada"/>
                          <a:ea typeface="Mada"/>
                          <a:cs typeface="Mada"/>
                          <a:sym typeface="Mada"/>
                        </a:rPr>
                        <a:t>CSPN</a:t>
                      </a:r>
                      <a:r>
                        <a:rPr baseline="30000" lang="ar" sz="800">
                          <a:latin typeface="Mada"/>
                          <a:ea typeface="Mada"/>
                          <a:cs typeface="Mada"/>
                          <a:sym typeface="Mada"/>
                        </a:rPr>
                        <a:t>1</a:t>
                      </a:r>
                      <a:r>
                        <a:rPr lang="ar" sz="800">
                          <a:latin typeface="Mada"/>
                          <a:ea typeface="Mada"/>
                          <a:cs typeface="Mada"/>
                          <a:sym typeface="Mada"/>
                        </a:rPr>
                        <a:t>, metabolic, drugs, hereditary: </a:t>
                      </a:r>
                      <a:r>
                        <a:rPr lang="ar" sz="800">
                          <a:solidFill>
                            <a:srgbClr val="999999"/>
                          </a:solidFill>
                          <a:latin typeface="Mada"/>
                          <a:ea typeface="Mada"/>
                          <a:cs typeface="Mada"/>
                          <a:sym typeface="Mada"/>
                        </a:rPr>
                        <a:t>(CMT, Amyloidosis)</a:t>
                      </a:r>
                      <a:endParaRPr sz="800">
                        <a:solidFill>
                          <a:srgbClr val="999999"/>
                        </a:solidFill>
                        <a:latin typeface="Mada"/>
                        <a:ea typeface="Mada"/>
                        <a:cs typeface="Mada"/>
                        <a:sym typeface="Mada"/>
                      </a:endParaRPr>
                    </a:p>
                  </a:txBody>
                  <a:tcPr marT="91425" marB="91425" marR="91425" marL="91425" anchor="ctr"/>
                </a:tc>
              </a:tr>
              <a:tr h="752750">
                <a:tc>
                  <a:txBody>
                    <a:bodyPr/>
                    <a:lstStyle/>
                    <a:p>
                      <a:pPr indent="0" lvl="0" marL="0" rtl="0" algn="l">
                        <a:spcBef>
                          <a:spcPts val="0"/>
                        </a:spcBef>
                        <a:spcAft>
                          <a:spcPts val="0"/>
                        </a:spcAft>
                        <a:buNone/>
                      </a:pPr>
                      <a:r>
                        <a:rPr b="1" lang="ar" sz="800">
                          <a:latin typeface="Mada"/>
                          <a:ea typeface="Mada"/>
                          <a:cs typeface="Mada"/>
                          <a:sym typeface="Mada"/>
                        </a:rPr>
                        <a:t>Pattern 3:</a:t>
                      </a:r>
                      <a:endParaRPr b="1" sz="800">
                        <a:latin typeface="Mada"/>
                        <a:ea typeface="Mada"/>
                        <a:cs typeface="Mada"/>
                        <a:sym typeface="Mada"/>
                      </a:endParaRPr>
                    </a:p>
                    <a:p>
                      <a:pPr indent="0" lvl="0" marL="0" rtl="0" algn="l">
                        <a:spcBef>
                          <a:spcPts val="0"/>
                        </a:spcBef>
                        <a:spcAft>
                          <a:spcPts val="0"/>
                        </a:spcAft>
                        <a:buNone/>
                      </a:pPr>
                      <a:r>
                        <a:rPr b="1" lang="ar" sz="800">
                          <a:latin typeface="Mada"/>
                          <a:ea typeface="Mada"/>
                          <a:cs typeface="Mada"/>
                          <a:sym typeface="Mada"/>
                        </a:rPr>
                        <a:t> </a:t>
                      </a:r>
                      <a:r>
                        <a:rPr lang="ar" sz="800">
                          <a:latin typeface="Mada"/>
                          <a:ea typeface="Mada"/>
                          <a:cs typeface="Mada"/>
                          <a:sym typeface="Mada"/>
                        </a:rPr>
                        <a:t>Distal weakness with sensory loss</a:t>
                      </a:r>
                      <a:endParaRPr sz="8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l">
                        <a:spcBef>
                          <a:spcPts val="0"/>
                        </a:spcBef>
                        <a:spcAft>
                          <a:spcPts val="0"/>
                        </a:spcAft>
                        <a:buNone/>
                      </a:pPr>
                      <a:r>
                        <a:rPr lang="ar" sz="700">
                          <a:latin typeface="Mada"/>
                          <a:ea typeface="Mada"/>
                          <a:cs typeface="Mada"/>
                          <a:sym typeface="Mada"/>
                        </a:rPr>
                        <a:t>- Multiple: vasculitis, HNPP</a:t>
                      </a:r>
                      <a:r>
                        <a:rPr baseline="30000" lang="ar" sz="700">
                          <a:latin typeface="Mada"/>
                          <a:ea typeface="Mada"/>
                          <a:cs typeface="Mada"/>
                          <a:sym typeface="Mada"/>
                        </a:rPr>
                        <a:t>2</a:t>
                      </a:r>
                      <a:r>
                        <a:rPr lang="ar" sz="700">
                          <a:latin typeface="Mada"/>
                          <a:ea typeface="Mada"/>
                          <a:cs typeface="Mada"/>
                          <a:sym typeface="Mada"/>
                        </a:rPr>
                        <a:t>, </a:t>
                      </a:r>
                      <a:r>
                        <a:rPr lang="ar" sz="700">
                          <a:latin typeface="Mada"/>
                          <a:ea typeface="Mada"/>
                          <a:cs typeface="Mada"/>
                          <a:sym typeface="Mada"/>
                        </a:rPr>
                        <a:t>MADSAM</a:t>
                      </a:r>
                      <a:r>
                        <a:rPr lang="ar" sz="700">
                          <a:latin typeface="Mada"/>
                          <a:ea typeface="Mada"/>
                          <a:cs typeface="Mada"/>
                          <a:sym typeface="Mada"/>
                        </a:rPr>
                        <a:t>, infection </a:t>
                      </a:r>
                      <a:r>
                        <a:rPr lang="ar" sz="700">
                          <a:solidFill>
                            <a:srgbClr val="999999"/>
                          </a:solidFill>
                          <a:latin typeface="Mada"/>
                          <a:ea typeface="Mada"/>
                          <a:cs typeface="Mada"/>
                          <a:sym typeface="Mada"/>
                        </a:rPr>
                        <a:t>(leprosy, lyme, sarcoid, HIV)</a:t>
                      </a:r>
                      <a:endParaRPr sz="700">
                        <a:solidFill>
                          <a:srgbClr val="999999"/>
                        </a:solidFill>
                        <a:latin typeface="Mada"/>
                        <a:ea typeface="Mada"/>
                        <a:cs typeface="Mada"/>
                        <a:sym typeface="Mada"/>
                      </a:endParaRPr>
                    </a:p>
                    <a:p>
                      <a:pPr indent="0" lvl="0" marL="0" rtl="0" algn="l">
                        <a:spcBef>
                          <a:spcPts val="0"/>
                        </a:spcBef>
                        <a:spcAft>
                          <a:spcPts val="0"/>
                        </a:spcAft>
                        <a:buNone/>
                      </a:pPr>
                      <a:r>
                        <a:rPr lang="ar" sz="700">
                          <a:latin typeface="Mada"/>
                          <a:ea typeface="Mada"/>
                          <a:cs typeface="Mada"/>
                          <a:sym typeface="Mada"/>
                        </a:rPr>
                        <a:t>- Single: Mononeuropathy, radiculopathy</a:t>
                      </a:r>
                      <a:endParaRPr sz="700">
                        <a:latin typeface="Mada"/>
                        <a:ea typeface="Mada"/>
                        <a:cs typeface="Mada"/>
                        <a:sym typeface="Mada"/>
                      </a:endParaRPr>
                    </a:p>
                  </a:txBody>
                  <a:tcPr marT="91425" marB="91425" marR="91425" marL="91425" anchor="ctr"/>
                </a:tc>
              </a:tr>
              <a:tr h="986075">
                <a:tc>
                  <a:txBody>
                    <a:bodyPr/>
                    <a:lstStyle/>
                    <a:p>
                      <a:pPr indent="0" lvl="0" marL="0" rtl="0" algn="l">
                        <a:spcBef>
                          <a:spcPts val="0"/>
                        </a:spcBef>
                        <a:spcAft>
                          <a:spcPts val="0"/>
                        </a:spcAft>
                        <a:buNone/>
                      </a:pPr>
                      <a:r>
                        <a:rPr b="1" lang="ar" sz="800">
                          <a:latin typeface="Mada"/>
                          <a:ea typeface="Mada"/>
                          <a:cs typeface="Mada"/>
                          <a:sym typeface="Mada"/>
                        </a:rPr>
                        <a:t>Pattern 4: </a:t>
                      </a:r>
                      <a:r>
                        <a:rPr lang="ar" sz="800">
                          <a:latin typeface="Mada"/>
                          <a:ea typeface="Mada"/>
                          <a:cs typeface="Mada"/>
                          <a:sym typeface="Mada"/>
                        </a:rPr>
                        <a:t>Asymmetric Proximal and distal weakness with sensory loss</a:t>
                      </a:r>
                      <a:endParaRPr sz="8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l">
                        <a:spcBef>
                          <a:spcPts val="0"/>
                        </a:spcBef>
                        <a:spcAft>
                          <a:spcPts val="0"/>
                        </a:spcAft>
                        <a:buNone/>
                      </a:pPr>
                      <a:r>
                        <a:rPr lang="ar" sz="700">
                          <a:latin typeface="Mada"/>
                          <a:ea typeface="Mada"/>
                          <a:cs typeface="Mada"/>
                          <a:sym typeface="Mada"/>
                        </a:rPr>
                        <a:t>Polyradiculopathy, plexopathy</a:t>
                      </a:r>
                      <a:endParaRPr sz="700">
                        <a:latin typeface="Mada"/>
                        <a:ea typeface="Mada"/>
                        <a:cs typeface="Mada"/>
                        <a:sym typeface="Mada"/>
                      </a:endParaRPr>
                    </a:p>
                  </a:txBody>
                  <a:tcPr marT="91425" marB="91425" marR="91425" marL="91425" anchor="ctr"/>
                </a:tc>
              </a:tr>
              <a:tr h="722300">
                <a:tc>
                  <a:txBody>
                    <a:bodyPr/>
                    <a:lstStyle/>
                    <a:p>
                      <a:pPr indent="0" lvl="0" marL="0" rtl="0" algn="l">
                        <a:spcBef>
                          <a:spcPts val="0"/>
                        </a:spcBef>
                        <a:spcAft>
                          <a:spcPts val="0"/>
                        </a:spcAft>
                        <a:buNone/>
                      </a:pPr>
                      <a:r>
                        <a:rPr b="1" lang="ar" sz="800">
                          <a:latin typeface="Mada"/>
                          <a:ea typeface="Mada"/>
                          <a:cs typeface="Mada"/>
                          <a:sym typeface="Mada"/>
                        </a:rPr>
                        <a:t>Pattern 5 : </a:t>
                      </a:r>
                      <a:r>
                        <a:rPr lang="ar" sz="800">
                          <a:latin typeface="Mada"/>
                          <a:ea typeface="Mada"/>
                          <a:cs typeface="Mada"/>
                          <a:sym typeface="Mada"/>
                        </a:rPr>
                        <a:t>Asymmetric distal weakness without sensory loss</a:t>
                      </a:r>
                      <a:endParaRPr sz="8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l">
                        <a:spcBef>
                          <a:spcPts val="0"/>
                        </a:spcBef>
                        <a:spcAft>
                          <a:spcPts val="0"/>
                        </a:spcAft>
                        <a:buNone/>
                      </a:pPr>
                      <a:r>
                        <a:rPr lang="ar" sz="700">
                          <a:latin typeface="Mada"/>
                          <a:ea typeface="Mada"/>
                          <a:cs typeface="Mada"/>
                          <a:sym typeface="Mada"/>
                        </a:rPr>
                        <a:t>- </a:t>
                      </a:r>
                      <a:r>
                        <a:rPr b="1" lang="ar" sz="700">
                          <a:latin typeface="Mada"/>
                          <a:ea typeface="Mada"/>
                          <a:cs typeface="Mada"/>
                          <a:sym typeface="Mada"/>
                        </a:rPr>
                        <a:t>LMN and UMN</a:t>
                      </a:r>
                      <a:r>
                        <a:rPr lang="ar" sz="700">
                          <a:latin typeface="Mada"/>
                          <a:ea typeface="Mada"/>
                          <a:cs typeface="Mada"/>
                          <a:sym typeface="Mada"/>
                        </a:rPr>
                        <a:t> - ALS</a:t>
                      </a:r>
                      <a:endParaRPr sz="700">
                        <a:latin typeface="Mada"/>
                        <a:ea typeface="Mada"/>
                        <a:cs typeface="Mada"/>
                        <a:sym typeface="Mada"/>
                      </a:endParaRPr>
                    </a:p>
                    <a:p>
                      <a:pPr indent="0" lvl="0" marL="0" rtl="0" algn="l">
                        <a:spcBef>
                          <a:spcPts val="0"/>
                        </a:spcBef>
                        <a:spcAft>
                          <a:spcPts val="0"/>
                        </a:spcAft>
                        <a:buNone/>
                      </a:pPr>
                      <a:r>
                        <a:rPr lang="ar" sz="700">
                          <a:latin typeface="Mada"/>
                          <a:ea typeface="Mada"/>
                          <a:cs typeface="Mada"/>
                          <a:sym typeface="Mada"/>
                        </a:rPr>
                        <a:t>- </a:t>
                      </a:r>
                      <a:r>
                        <a:rPr b="1" lang="ar" sz="700">
                          <a:latin typeface="Mada"/>
                          <a:ea typeface="Mada"/>
                          <a:cs typeface="Mada"/>
                          <a:sym typeface="Mada"/>
                        </a:rPr>
                        <a:t>Pure UMN</a:t>
                      </a:r>
                      <a:r>
                        <a:rPr lang="ar" sz="700">
                          <a:latin typeface="Mada"/>
                          <a:ea typeface="Mada"/>
                          <a:cs typeface="Mada"/>
                          <a:sym typeface="Mada"/>
                        </a:rPr>
                        <a:t> - PLS</a:t>
                      </a:r>
                      <a:endParaRPr sz="700">
                        <a:latin typeface="Mada"/>
                        <a:ea typeface="Mada"/>
                        <a:cs typeface="Mada"/>
                        <a:sym typeface="Mada"/>
                      </a:endParaRPr>
                    </a:p>
                    <a:p>
                      <a:pPr indent="0" lvl="0" marL="0" rtl="0" algn="l">
                        <a:spcBef>
                          <a:spcPts val="0"/>
                        </a:spcBef>
                        <a:spcAft>
                          <a:spcPts val="0"/>
                        </a:spcAft>
                        <a:buNone/>
                      </a:pPr>
                      <a:r>
                        <a:rPr lang="ar" sz="700">
                          <a:latin typeface="Mada"/>
                          <a:ea typeface="Mada"/>
                          <a:cs typeface="Mada"/>
                          <a:sym typeface="Mada"/>
                        </a:rPr>
                        <a:t>- </a:t>
                      </a:r>
                      <a:r>
                        <a:rPr b="1" lang="ar" sz="700">
                          <a:latin typeface="Mada"/>
                          <a:ea typeface="Mada"/>
                          <a:cs typeface="Mada"/>
                          <a:sym typeface="Mada"/>
                        </a:rPr>
                        <a:t>Pure LMN</a:t>
                      </a:r>
                      <a:r>
                        <a:rPr lang="ar" sz="700">
                          <a:latin typeface="Mada"/>
                          <a:ea typeface="Mada"/>
                          <a:cs typeface="Mada"/>
                          <a:sym typeface="Mada"/>
                        </a:rPr>
                        <a:t> - MMN</a:t>
                      </a:r>
                      <a:r>
                        <a:rPr baseline="30000" lang="ar" sz="700">
                          <a:latin typeface="Mada"/>
                          <a:ea typeface="Mada"/>
                          <a:cs typeface="Mada"/>
                          <a:sym typeface="Mada"/>
                        </a:rPr>
                        <a:t>3</a:t>
                      </a:r>
                      <a:r>
                        <a:rPr lang="ar" sz="700">
                          <a:latin typeface="Mada"/>
                          <a:ea typeface="Mada"/>
                          <a:cs typeface="Mada"/>
                          <a:sym typeface="Mada"/>
                        </a:rPr>
                        <a:t>. PMA</a:t>
                      </a:r>
                      <a:r>
                        <a:rPr baseline="30000" lang="ar" sz="700">
                          <a:latin typeface="Mada"/>
                          <a:ea typeface="Mada"/>
                          <a:cs typeface="Mada"/>
                          <a:sym typeface="Mada"/>
                        </a:rPr>
                        <a:t>4</a:t>
                      </a:r>
                      <a:r>
                        <a:rPr lang="ar" sz="700">
                          <a:latin typeface="Mada"/>
                          <a:ea typeface="Mada"/>
                          <a:cs typeface="Mada"/>
                          <a:sym typeface="Mada"/>
                        </a:rPr>
                        <a:t>, BAD</a:t>
                      </a:r>
                      <a:r>
                        <a:rPr baseline="30000" lang="ar" sz="700">
                          <a:latin typeface="Mada"/>
                          <a:ea typeface="Mada"/>
                          <a:cs typeface="Mada"/>
                          <a:sym typeface="Mada"/>
                        </a:rPr>
                        <a:t>5</a:t>
                      </a:r>
                      <a:r>
                        <a:rPr lang="ar" sz="700">
                          <a:latin typeface="Mada"/>
                          <a:ea typeface="Mada"/>
                          <a:cs typeface="Mada"/>
                          <a:sym typeface="Mada"/>
                        </a:rPr>
                        <a:t>, LAD</a:t>
                      </a:r>
                      <a:r>
                        <a:rPr baseline="30000" lang="ar" sz="700">
                          <a:latin typeface="Mada"/>
                          <a:ea typeface="Mada"/>
                          <a:cs typeface="Mada"/>
                          <a:sym typeface="Mada"/>
                        </a:rPr>
                        <a:t>6</a:t>
                      </a:r>
                      <a:r>
                        <a:rPr lang="ar" sz="700">
                          <a:latin typeface="Mada"/>
                          <a:ea typeface="Mada"/>
                          <a:cs typeface="Mada"/>
                          <a:sym typeface="Mada"/>
                        </a:rPr>
                        <a:t>, MAMA</a:t>
                      </a:r>
                      <a:r>
                        <a:rPr baseline="30000" lang="ar" sz="700">
                          <a:latin typeface="Mada"/>
                          <a:ea typeface="Mada"/>
                          <a:cs typeface="Mada"/>
                          <a:sym typeface="Mada"/>
                        </a:rPr>
                        <a:t>7</a:t>
                      </a:r>
                      <a:endParaRPr baseline="30000" sz="700">
                        <a:latin typeface="Mada"/>
                        <a:ea typeface="Mada"/>
                        <a:cs typeface="Mada"/>
                        <a:sym typeface="Mada"/>
                      </a:endParaRPr>
                    </a:p>
                  </a:txBody>
                  <a:tcPr marT="91425" marB="91425" marR="91425" marL="91425" anchor="ctr"/>
                </a:tc>
              </a:tr>
              <a:tr h="854200">
                <a:tc>
                  <a:txBody>
                    <a:bodyPr/>
                    <a:lstStyle/>
                    <a:p>
                      <a:pPr indent="0" lvl="0" marL="0" rtl="0" algn="l">
                        <a:spcBef>
                          <a:spcPts val="0"/>
                        </a:spcBef>
                        <a:spcAft>
                          <a:spcPts val="0"/>
                        </a:spcAft>
                        <a:buNone/>
                      </a:pPr>
                      <a:r>
                        <a:rPr b="1" lang="ar" sz="800">
                          <a:latin typeface="Mada"/>
                          <a:ea typeface="Mada"/>
                          <a:cs typeface="Mada"/>
                          <a:sym typeface="Mada"/>
                        </a:rPr>
                        <a:t>Pattern 6 : </a:t>
                      </a:r>
                      <a:r>
                        <a:rPr lang="ar" sz="800">
                          <a:latin typeface="Mada"/>
                          <a:ea typeface="Mada"/>
                          <a:cs typeface="Mada"/>
                          <a:sym typeface="Mada"/>
                        </a:rPr>
                        <a:t>Symmetric sensory loss and upper motor neuron signs</a:t>
                      </a:r>
                      <a:endParaRPr sz="8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l">
                        <a:spcBef>
                          <a:spcPts val="0"/>
                        </a:spcBef>
                        <a:spcAft>
                          <a:spcPts val="0"/>
                        </a:spcAft>
                        <a:buNone/>
                      </a:pPr>
                      <a:r>
                        <a:rPr lang="ar" sz="700">
                          <a:latin typeface="Mada"/>
                          <a:ea typeface="Mada"/>
                          <a:cs typeface="Mada"/>
                          <a:sym typeface="Mada"/>
                        </a:rPr>
                        <a:t>b</a:t>
                      </a:r>
                      <a:r>
                        <a:rPr baseline="-25000" lang="ar" sz="700">
                          <a:latin typeface="Mada"/>
                          <a:ea typeface="Mada"/>
                          <a:cs typeface="Mada"/>
                          <a:sym typeface="Mada"/>
                        </a:rPr>
                        <a:t>12 </a:t>
                      </a:r>
                      <a:r>
                        <a:rPr lang="ar" sz="700">
                          <a:latin typeface="Mada"/>
                          <a:ea typeface="Mada"/>
                          <a:cs typeface="Mada"/>
                          <a:sym typeface="Mada"/>
                        </a:rPr>
                        <a:t>deficiency,</a:t>
                      </a:r>
                      <a:endParaRPr sz="700">
                        <a:latin typeface="Mada"/>
                        <a:ea typeface="Mada"/>
                        <a:cs typeface="Mada"/>
                        <a:sym typeface="Mada"/>
                      </a:endParaRPr>
                    </a:p>
                    <a:p>
                      <a:pPr indent="0" lvl="0" marL="0" rtl="0" algn="l">
                        <a:spcBef>
                          <a:spcPts val="0"/>
                        </a:spcBef>
                        <a:spcAft>
                          <a:spcPts val="0"/>
                        </a:spcAft>
                        <a:buNone/>
                      </a:pPr>
                      <a:r>
                        <a:rPr lang="ar" sz="700">
                          <a:latin typeface="Mada"/>
                          <a:ea typeface="Mada"/>
                          <a:cs typeface="Mada"/>
                          <a:sym typeface="Mada"/>
                        </a:rPr>
                        <a:t>copper deficiency, friedreich ataxia, adrenomyeloneuropathy</a:t>
                      </a:r>
                      <a:endParaRPr sz="700">
                        <a:latin typeface="Mada"/>
                        <a:ea typeface="Mada"/>
                        <a:cs typeface="Mada"/>
                        <a:sym typeface="Mada"/>
                      </a:endParaRPr>
                    </a:p>
                  </a:txBody>
                  <a:tcPr marT="91425" marB="91425" marR="91425" marL="91425" anchor="ctr"/>
                </a:tc>
              </a:tr>
              <a:tr h="752750">
                <a:tc>
                  <a:txBody>
                    <a:bodyPr/>
                    <a:lstStyle/>
                    <a:p>
                      <a:pPr indent="0" lvl="0" marL="0" rtl="0" algn="l">
                        <a:spcBef>
                          <a:spcPts val="0"/>
                        </a:spcBef>
                        <a:spcAft>
                          <a:spcPts val="0"/>
                        </a:spcAft>
                        <a:buNone/>
                      </a:pPr>
                      <a:r>
                        <a:rPr b="1" lang="ar" sz="800">
                          <a:latin typeface="Mada"/>
                          <a:ea typeface="Mada"/>
                          <a:cs typeface="Mada"/>
                          <a:sym typeface="Mada"/>
                        </a:rPr>
                        <a:t>Pattern 7: </a:t>
                      </a:r>
                      <a:r>
                        <a:rPr lang="ar" sz="800">
                          <a:latin typeface="Mada"/>
                          <a:ea typeface="Mada"/>
                          <a:cs typeface="Mada"/>
                          <a:sym typeface="Mada"/>
                        </a:rPr>
                        <a:t>Symmetric weakness without sensory loss</a:t>
                      </a:r>
                      <a:endParaRPr sz="8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l">
                        <a:spcBef>
                          <a:spcPts val="0"/>
                        </a:spcBef>
                        <a:spcAft>
                          <a:spcPts val="0"/>
                        </a:spcAft>
                        <a:buNone/>
                      </a:pPr>
                      <a:r>
                        <a:rPr lang="ar" sz="700">
                          <a:latin typeface="Mada"/>
                          <a:ea typeface="Mada"/>
                          <a:cs typeface="Mada"/>
                          <a:sym typeface="Mada"/>
                        </a:rPr>
                        <a:t>- Proximal and distal SMA</a:t>
                      </a:r>
                      <a:endParaRPr sz="700">
                        <a:latin typeface="Mada"/>
                        <a:ea typeface="Mada"/>
                        <a:cs typeface="Mada"/>
                        <a:sym typeface="Mada"/>
                      </a:endParaRPr>
                    </a:p>
                    <a:p>
                      <a:pPr indent="0" lvl="0" marL="0" rtl="0" algn="l">
                        <a:spcBef>
                          <a:spcPts val="0"/>
                        </a:spcBef>
                        <a:spcAft>
                          <a:spcPts val="0"/>
                        </a:spcAft>
                        <a:buNone/>
                      </a:pPr>
                      <a:r>
                        <a:rPr lang="ar" sz="700">
                          <a:latin typeface="Mada"/>
                          <a:ea typeface="Mada"/>
                          <a:cs typeface="Mada"/>
                          <a:sym typeface="Mada"/>
                        </a:rPr>
                        <a:t>- Distal </a:t>
                      </a:r>
                      <a:endParaRPr sz="700">
                        <a:latin typeface="Mada"/>
                        <a:ea typeface="Mada"/>
                        <a:cs typeface="Mada"/>
                        <a:sym typeface="Mada"/>
                      </a:endParaRPr>
                    </a:p>
                    <a:p>
                      <a:pPr indent="0" lvl="0" marL="0" rtl="0" algn="l">
                        <a:spcBef>
                          <a:spcPts val="0"/>
                        </a:spcBef>
                        <a:spcAft>
                          <a:spcPts val="0"/>
                        </a:spcAft>
                        <a:buNone/>
                      </a:pPr>
                      <a:r>
                        <a:rPr lang="ar" sz="700">
                          <a:latin typeface="Mada"/>
                          <a:ea typeface="Mada"/>
                          <a:cs typeface="Mada"/>
                          <a:sym typeface="Mada"/>
                        </a:rPr>
                        <a:t>Hereditary motor neuropathy </a:t>
                      </a:r>
                      <a:endParaRPr sz="700">
                        <a:latin typeface="Mada"/>
                        <a:ea typeface="Mada"/>
                        <a:cs typeface="Mada"/>
                        <a:sym typeface="Mada"/>
                      </a:endParaRPr>
                    </a:p>
                  </a:txBody>
                  <a:tcPr marT="91425" marB="91425" marR="91425" marL="91425" anchor="ctr"/>
                </a:tc>
              </a:tr>
              <a:tr h="854200">
                <a:tc>
                  <a:txBody>
                    <a:bodyPr/>
                    <a:lstStyle/>
                    <a:p>
                      <a:pPr indent="0" lvl="0" marL="0" rtl="0" algn="l">
                        <a:spcBef>
                          <a:spcPts val="0"/>
                        </a:spcBef>
                        <a:spcAft>
                          <a:spcPts val="0"/>
                        </a:spcAft>
                        <a:buNone/>
                      </a:pPr>
                      <a:r>
                        <a:rPr b="1" lang="ar" sz="800">
                          <a:latin typeface="Mada"/>
                          <a:ea typeface="Mada"/>
                          <a:cs typeface="Mada"/>
                          <a:sym typeface="Mada"/>
                        </a:rPr>
                        <a:t>Pattern 8:</a:t>
                      </a:r>
                      <a:endParaRPr b="1" sz="800">
                        <a:latin typeface="Mada"/>
                        <a:ea typeface="Mada"/>
                        <a:cs typeface="Mada"/>
                        <a:sym typeface="Mada"/>
                      </a:endParaRPr>
                    </a:p>
                    <a:p>
                      <a:pPr indent="0" lvl="0" marL="0" rtl="0" algn="l">
                        <a:spcBef>
                          <a:spcPts val="0"/>
                        </a:spcBef>
                        <a:spcAft>
                          <a:spcPts val="0"/>
                        </a:spcAft>
                        <a:buNone/>
                      </a:pPr>
                      <a:r>
                        <a:rPr lang="ar" sz="800">
                          <a:latin typeface="Mada"/>
                          <a:ea typeface="Mada"/>
                          <a:cs typeface="Mada"/>
                          <a:sym typeface="Mada"/>
                        </a:rPr>
                        <a:t>Focal midline proximal symmetric  weakness</a:t>
                      </a:r>
                      <a:endParaRPr sz="8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solidFill>
                          <a:srgbClr val="202122"/>
                        </a:solidFill>
                        <a:highlight>
                          <a:srgbClr val="FFFFFF"/>
                        </a:highlight>
                        <a:latin typeface="Mada"/>
                        <a:ea typeface="Mada"/>
                        <a:cs typeface="Mada"/>
                        <a:sym typeface="Mada"/>
                      </a:endParaRPr>
                    </a:p>
                    <a:p>
                      <a:pPr indent="0" lvl="0" marL="0" rtl="0" algn="ctr">
                        <a:spcBef>
                          <a:spcPts val="0"/>
                        </a:spcBef>
                        <a:spcAft>
                          <a:spcPts val="0"/>
                        </a:spcAft>
                        <a:buNone/>
                      </a:pPr>
                      <a:r>
                        <a:rPr lang="ar" sz="700">
                          <a:solidFill>
                            <a:srgbClr val="202122"/>
                          </a:solidFill>
                          <a:highlight>
                            <a:srgbClr val="FFFFFF"/>
                          </a:highlight>
                          <a:latin typeface="Mada"/>
                          <a:ea typeface="Mada"/>
                          <a:cs typeface="Mada"/>
                          <a:sym typeface="Mada"/>
                        </a:rPr>
                        <a:t>Neck/extensor</a:t>
                      </a:r>
                      <a:endParaRPr sz="700">
                        <a:solidFill>
                          <a:srgbClr val="202122"/>
                        </a:solidFill>
                        <a:highlight>
                          <a:srgbClr val="FFFFFF"/>
                        </a:highlight>
                        <a:latin typeface="Mada"/>
                        <a:ea typeface="Mada"/>
                        <a:cs typeface="Mada"/>
                        <a:sym typeface="Mada"/>
                      </a:endParaRPr>
                    </a:p>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solidFill>
                          <a:srgbClr val="202122"/>
                        </a:solidFill>
                        <a:highlight>
                          <a:srgbClr val="FFFFFF"/>
                        </a:highlight>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ar" sz="800">
                          <a:solidFill>
                            <a:srgbClr val="202122"/>
                          </a:solidFill>
                          <a:highlight>
                            <a:srgbClr val="FFFFFF"/>
                          </a:highlight>
                          <a:latin typeface="Mada"/>
                          <a:ea typeface="Mada"/>
                          <a:cs typeface="Mada"/>
                          <a:sym typeface="Mada"/>
                        </a:rPr>
                        <a:t>Bulbar</a:t>
                      </a:r>
                      <a:endParaRPr sz="800">
                        <a:solidFill>
                          <a:srgbClr val="202122"/>
                        </a:solidFill>
                        <a:highlight>
                          <a:srgbClr val="FFFFFF"/>
                        </a:highlight>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solidFill>
                          <a:srgbClr val="202122"/>
                        </a:solidFill>
                        <a:highlight>
                          <a:srgbClr val="FFFFFF"/>
                        </a:highlight>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ar" sz="1000">
                          <a:solidFill>
                            <a:srgbClr val="202122"/>
                          </a:solidFill>
                          <a:highlight>
                            <a:srgbClr val="FFFFFF"/>
                          </a:highlight>
                          <a:latin typeface="Mada"/>
                          <a:ea typeface="Mada"/>
                          <a:cs typeface="Mada"/>
                          <a:sym typeface="Mada"/>
                        </a:rPr>
                        <a:t>+</a:t>
                      </a:r>
                      <a:endParaRPr b="1" sz="1000">
                        <a:solidFill>
                          <a:srgbClr val="202122"/>
                        </a:solidFill>
                        <a:highlight>
                          <a:srgbClr val="FFFFFF"/>
                        </a:highlight>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solidFill>
                          <a:srgbClr val="202122"/>
                        </a:solidFill>
                        <a:highlight>
                          <a:srgbClr val="FFFFFF"/>
                        </a:highlight>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ar" sz="1000">
                          <a:solidFill>
                            <a:srgbClr val="202122"/>
                          </a:solidFill>
                          <a:highlight>
                            <a:srgbClr val="FFFFFF"/>
                          </a:highlight>
                          <a:latin typeface="Mada"/>
                          <a:ea typeface="Mada"/>
                          <a:cs typeface="Mada"/>
                          <a:sym typeface="Mada"/>
                        </a:rPr>
                        <a:t>+</a:t>
                      </a:r>
                      <a:endParaRPr b="1" sz="1000">
                        <a:solidFill>
                          <a:srgbClr val="202122"/>
                        </a:solidFill>
                        <a:highlight>
                          <a:srgbClr val="FFFFFF"/>
                        </a:highlight>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l">
                        <a:spcBef>
                          <a:spcPts val="0"/>
                        </a:spcBef>
                        <a:spcAft>
                          <a:spcPts val="0"/>
                        </a:spcAft>
                        <a:buNone/>
                      </a:pPr>
                      <a:r>
                        <a:rPr lang="ar" sz="800">
                          <a:latin typeface="Mada"/>
                          <a:ea typeface="Mada"/>
                          <a:cs typeface="Mada"/>
                          <a:sym typeface="Mada"/>
                        </a:rPr>
                        <a:t>ALS</a:t>
                      </a:r>
                      <a:endParaRPr sz="800">
                        <a:latin typeface="Mada"/>
                        <a:ea typeface="Mada"/>
                        <a:cs typeface="Mada"/>
                        <a:sym typeface="Mada"/>
                      </a:endParaRPr>
                    </a:p>
                  </a:txBody>
                  <a:tcPr marT="91425" marB="91425" marR="91425" marL="91425" anchor="ctr"/>
                </a:tc>
              </a:tr>
              <a:tr h="986075">
                <a:tc>
                  <a:txBody>
                    <a:bodyPr/>
                    <a:lstStyle/>
                    <a:p>
                      <a:pPr indent="0" lvl="0" marL="0" rtl="0" algn="l">
                        <a:spcBef>
                          <a:spcPts val="0"/>
                        </a:spcBef>
                        <a:spcAft>
                          <a:spcPts val="0"/>
                        </a:spcAft>
                        <a:buNone/>
                      </a:pPr>
                      <a:r>
                        <a:rPr b="1" lang="ar" sz="800">
                          <a:latin typeface="Mada"/>
                          <a:ea typeface="Mada"/>
                          <a:cs typeface="Mada"/>
                          <a:sym typeface="Mada"/>
                        </a:rPr>
                        <a:t>Pattern 9:</a:t>
                      </a:r>
                      <a:endParaRPr b="1" sz="800">
                        <a:latin typeface="Mada"/>
                        <a:ea typeface="Mada"/>
                        <a:cs typeface="Mada"/>
                        <a:sym typeface="Mada"/>
                      </a:endParaRPr>
                    </a:p>
                    <a:p>
                      <a:pPr indent="0" lvl="0" marL="0" rtl="0" algn="l">
                        <a:spcBef>
                          <a:spcPts val="0"/>
                        </a:spcBef>
                        <a:spcAft>
                          <a:spcPts val="0"/>
                        </a:spcAft>
                        <a:buNone/>
                      </a:pPr>
                      <a:r>
                        <a:rPr lang="ar" sz="800">
                          <a:latin typeface="Mada"/>
                          <a:ea typeface="Mada"/>
                          <a:cs typeface="Mada"/>
                          <a:sym typeface="Mada"/>
                        </a:rPr>
                        <a:t>Asymmetric proprioceptive loss without weakness</a:t>
                      </a:r>
                      <a:endParaRPr sz="800">
                        <a:latin typeface="Mada"/>
                        <a:ea typeface="Mada"/>
                        <a:cs typeface="Mada"/>
                        <a:sym typeface="Mada"/>
                      </a:endParaRPr>
                    </a:p>
                    <a:p>
                      <a:pPr indent="0" lvl="0" marL="0" rtl="0" algn="l">
                        <a:spcBef>
                          <a:spcPts val="0"/>
                        </a:spcBef>
                        <a:spcAft>
                          <a:spcPts val="0"/>
                        </a:spcAft>
                        <a:buNone/>
                      </a:pPr>
                      <a:r>
                        <a:t/>
                      </a:r>
                      <a:endParaRPr b="1" sz="8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l">
                        <a:spcBef>
                          <a:spcPts val="0"/>
                        </a:spcBef>
                        <a:spcAft>
                          <a:spcPts val="0"/>
                        </a:spcAft>
                        <a:buNone/>
                      </a:pPr>
                      <a:r>
                        <a:rPr lang="ar" sz="800">
                          <a:latin typeface="Mada"/>
                          <a:ea typeface="Mada"/>
                          <a:cs typeface="Mada"/>
                          <a:sym typeface="Mada"/>
                        </a:rPr>
                        <a:t>Sensory Neuropathy (Ganglionopathy)</a:t>
                      </a:r>
                      <a:endParaRPr sz="800">
                        <a:latin typeface="Mada"/>
                        <a:ea typeface="Mada"/>
                        <a:cs typeface="Mada"/>
                        <a:sym typeface="Mada"/>
                      </a:endParaRPr>
                    </a:p>
                  </a:txBody>
                  <a:tcPr marT="91425" marB="91425" marR="91425" marL="91425" anchor="ctr"/>
                </a:tc>
              </a:tr>
              <a:tr h="590425">
                <a:tc>
                  <a:txBody>
                    <a:bodyPr/>
                    <a:lstStyle/>
                    <a:p>
                      <a:pPr indent="0" lvl="0" marL="0" rtl="0" algn="l">
                        <a:spcBef>
                          <a:spcPts val="0"/>
                        </a:spcBef>
                        <a:spcAft>
                          <a:spcPts val="0"/>
                        </a:spcAft>
                        <a:buNone/>
                      </a:pPr>
                      <a:r>
                        <a:rPr b="1" lang="ar" sz="800">
                          <a:latin typeface="Mada"/>
                          <a:ea typeface="Mada"/>
                          <a:cs typeface="Mada"/>
                          <a:sym typeface="Mada"/>
                        </a:rPr>
                        <a:t>Pattern 10: </a:t>
                      </a:r>
                      <a:endParaRPr b="1" sz="800">
                        <a:latin typeface="Mada"/>
                        <a:ea typeface="Mada"/>
                        <a:cs typeface="Mada"/>
                        <a:sym typeface="Mada"/>
                      </a:endParaRPr>
                    </a:p>
                    <a:p>
                      <a:pPr indent="0" lvl="0" marL="0" rtl="0" algn="l">
                        <a:spcBef>
                          <a:spcPts val="0"/>
                        </a:spcBef>
                        <a:spcAft>
                          <a:spcPts val="0"/>
                        </a:spcAft>
                        <a:buNone/>
                      </a:pPr>
                      <a:r>
                        <a:rPr lang="ar" sz="800">
                          <a:latin typeface="Mada"/>
                          <a:ea typeface="Mada"/>
                          <a:cs typeface="Mada"/>
                          <a:sym typeface="Mada"/>
                        </a:rPr>
                        <a:t>Autonomic dysfunction</a:t>
                      </a:r>
                      <a:endParaRPr sz="8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Clr>
                          <a:schemeClr val="dk1"/>
                        </a:buClr>
                        <a:buSzPts val="1100"/>
                        <a:buFont typeface="Arial"/>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tc>
                <a:tc>
                  <a:txBody>
                    <a:bodyPr/>
                    <a:lstStyle/>
                    <a:p>
                      <a:pPr indent="0" lvl="0" marL="0" rtl="0" algn="l">
                        <a:spcBef>
                          <a:spcPts val="0"/>
                        </a:spcBef>
                        <a:spcAft>
                          <a:spcPts val="0"/>
                        </a:spcAft>
                        <a:buNone/>
                      </a:pPr>
                      <a:r>
                        <a:rPr lang="ar" sz="800">
                          <a:latin typeface="Mada"/>
                          <a:ea typeface="Mada"/>
                          <a:cs typeface="Mada"/>
                          <a:sym typeface="Mada"/>
                        </a:rPr>
                        <a:t>HSAN</a:t>
                      </a:r>
                      <a:r>
                        <a:rPr baseline="30000" lang="ar" sz="800">
                          <a:latin typeface="Mada"/>
                          <a:ea typeface="Mada"/>
                          <a:cs typeface="Mada"/>
                          <a:sym typeface="Mada"/>
                        </a:rPr>
                        <a:t>9</a:t>
                      </a:r>
                      <a:r>
                        <a:rPr lang="ar" sz="800">
                          <a:latin typeface="Mada"/>
                          <a:ea typeface="Mada"/>
                          <a:cs typeface="Mada"/>
                          <a:sym typeface="Mada"/>
                        </a:rPr>
                        <a:t>, Diabetes, GBS, amyloid, poryphyria, Fabry’s</a:t>
                      </a:r>
                      <a:endParaRPr sz="800">
                        <a:latin typeface="Mada"/>
                        <a:ea typeface="Mada"/>
                        <a:cs typeface="Mada"/>
                        <a:sym typeface="Mada"/>
                      </a:endParaRPr>
                    </a:p>
                  </a:txBody>
                  <a:tcPr marT="91425" marB="91425" marR="91425" marL="91425" anchor="ctr"/>
                </a:tc>
              </a:tr>
            </a:tbl>
          </a:graphicData>
        </a:graphic>
      </p:graphicFrame>
      <p:sp>
        <p:nvSpPr>
          <p:cNvPr id="582" name="Google Shape;582;p26"/>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583" name="Google Shape;583;p26"/>
          <p:cNvSpPr txBox="1"/>
          <p:nvPr/>
        </p:nvSpPr>
        <p:spPr>
          <a:xfrm>
            <a:off x="0" y="9779825"/>
            <a:ext cx="26946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999999"/>
                </a:solidFill>
                <a:latin typeface="Mada"/>
                <a:ea typeface="Mada"/>
                <a:cs typeface="Mada"/>
                <a:sym typeface="Mada"/>
              </a:rPr>
              <a:t>1- CSPN : cryptogenic Sensory </a:t>
            </a:r>
            <a:r>
              <a:rPr lang="ar" sz="800">
                <a:solidFill>
                  <a:srgbClr val="999999"/>
                </a:solidFill>
                <a:latin typeface="Mada"/>
                <a:ea typeface="Mada"/>
                <a:cs typeface="Mada"/>
                <a:sym typeface="Mada"/>
              </a:rPr>
              <a:t>peripheral neuropathy</a:t>
            </a:r>
            <a:endParaRPr sz="800">
              <a:solidFill>
                <a:srgbClr val="999999"/>
              </a:solidFill>
              <a:latin typeface="Mada"/>
              <a:ea typeface="Mada"/>
              <a:cs typeface="Mada"/>
              <a:sym typeface="Mada"/>
            </a:endParaRPr>
          </a:p>
          <a:p>
            <a:pPr indent="0" lvl="0" marL="0" rtl="0" algn="l">
              <a:spcBef>
                <a:spcPts val="0"/>
              </a:spcBef>
              <a:spcAft>
                <a:spcPts val="0"/>
              </a:spcAft>
              <a:buNone/>
            </a:pPr>
            <a:r>
              <a:rPr lang="ar" sz="800">
                <a:solidFill>
                  <a:srgbClr val="999999"/>
                </a:solidFill>
                <a:latin typeface="Mada"/>
                <a:ea typeface="Mada"/>
                <a:cs typeface="Mada"/>
                <a:sym typeface="Mada"/>
              </a:rPr>
              <a:t>2- HNPP: Hereditary neuropathy with pressure palsies</a:t>
            </a:r>
            <a:endParaRPr sz="800">
              <a:solidFill>
                <a:srgbClr val="999999"/>
              </a:solidFill>
              <a:latin typeface="Mada"/>
              <a:ea typeface="Mada"/>
              <a:cs typeface="Mada"/>
              <a:sym typeface="Mada"/>
            </a:endParaRPr>
          </a:p>
          <a:p>
            <a:pPr indent="0" lvl="0" marL="0" rtl="0" algn="l">
              <a:spcBef>
                <a:spcPts val="0"/>
              </a:spcBef>
              <a:spcAft>
                <a:spcPts val="0"/>
              </a:spcAft>
              <a:buNone/>
            </a:pPr>
            <a:r>
              <a:rPr lang="ar" sz="800">
                <a:solidFill>
                  <a:srgbClr val="999999"/>
                </a:solidFill>
                <a:latin typeface="Mada"/>
                <a:ea typeface="Mada"/>
                <a:cs typeface="Mada"/>
                <a:sym typeface="Mada"/>
              </a:rPr>
              <a:t>3- MMN: Multifocal motor neuropathy</a:t>
            </a:r>
            <a:endParaRPr sz="800">
              <a:solidFill>
                <a:srgbClr val="999999"/>
              </a:solidFill>
              <a:latin typeface="Mada"/>
              <a:ea typeface="Mada"/>
              <a:cs typeface="Mada"/>
              <a:sym typeface="Mada"/>
            </a:endParaRPr>
          </a:p>
          <a:p>
            <a:pPr indent="0" lvl="0" marL="0" rtl="0" algn="l">
              <a:spcBef>
                <a:spcPts val="0"/>
              </a:spcBef>
              <a:spcAft>
                <a:spcPts val="0"/>
              </a:spcAft>
              <a:buNone/>
            </a:pPr>
            <a:r>
              <a:rPr lang="ar" sz="800">
                <a:solidFill>
                  <a:srgbClr val="999999"/>
                </a:solidFill>
                <a:latin typeface="Mada"/>
                <a:ea typeface="Mada"/>
                <a:cs typeface="Mada"/>
                <a:sym typeface="Mada"/>
              </a:rPr>
              <a:t>4- PMA: Progressive muscular Atrophy</a:t>
            </a:r>
            <a:endParaRPr sz="800">
              <a:solidFill>
                <a:srgbClr val="999999"/>
              </a:solidFill>
              <a:latin typeface="Mada"/>
              <a:ea typeface="Mada"/>
              <a:cs typeface="Mada"/>
              <a:sym typeface="Mada"/>
            </a:endParaRPr>
          </a:p>
          <a:p>
            <a:pPr indent="0" lvl="0" marL="0" rtl="0" algn="l">
              <a:spcBef>
                <a:spcPts val="0"/>
              </a:spcBef>
              <a:spcAft>
                <a:spcPts val="0"/>
              </a:spcAft>
              <a:buNone/>
            </a:pPr>
            <a:r>
              <a:rPr lang="ar" sz="800">
                <a:solidFill>
                  <a:srgbClr val="999999"/>
                </a:solidFill>
                <a:latin typeface="Mada"/>
                <a:ea typeface="Mada"/>
                <a:cs typeface="Mada"/>
                <a:sym typeface="Mada"/>
              </a:rPr>
              <a:t>5- BAD: Brachial amyotrophic diplegia</a:t>
            </a:r>
            <a:endParaRPr sz="800">
              <a:solidFill>
                <a:srgbClr val="999999"/>
              </a:solidFill>
              <a:latin typeface="Mada"/>
              <a:ea typeface="Mada"/>
              <a:cs typeface="Mada"/>
              <a:sym typeface="Mada"/>
            </a:endParaRPr>
          </a:p>
          <a:p>
            <a:pPr indent="0" lvl="0" marL="0" rtl="0" algn="l">
              <a:spcBef>
                <a:spcPts val="0"/>
              </a:spcBef>
              <a:spcAft>
                <a:spcPts val="0"/>
              </a:spcAft>
              <a:buNone/>
            </a:pPr>
            <a:r>
              <a:rPr lang="ar" sz="800">
                <a:solidFill>
                  <a:srgbClr val="999999"/>
                </a:solidFill>
                <a:latin typeface="Mada"/>
                <a:ea typeface="Mada"/>
                <a:cs typeface="Mada"/>
                <a:sym typeface="Mada"/>
              </a:rPr>
              <a:t>6- LAD: leg amyotrophic diplegia</a:t>
            </a:r>
            <a:endParaRPr sz="800">
              <a:solidFill>
                <a:srgbClr val="999999"/>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800">
              <a:latin typeface="Mada"/>
              <a:ea typeface="Mada"/>
              <a:cs typeface="Mada"/>
              <a:sym typeface="Mada"/>
            </a:endParaRPr>
          </a:p>
          <a:p>
            <a:pPr indent="0" lvl="0" marL="0" rtl="0" algn="l">
              <a:spcBef>
                <a:spcPts val="0"/>
              </a:spcBef>
              <a:spcAft>
                <a:spcPts val="0"/>
              </a:spcAft>
              <a:buNone/>
            </a:pPr>
            <a:r>
              <a:t/>
            </a:r>
            <a:endParaRPr sz="800">
              <a:latin typeface="Mada"/>
              <a:ea typeface="Mada"/>
              <a:cs typeface="Mada"/>
              <a:sym typeface="Mada"/>
            </a:endParaRPr>
          </a:p>
        </p:txBody>
      </p:sp>
      <p:sp>
        <p:nvSpPr>
          <p:cNvPr id="584" name="Google Shape;584;p26"/>
          <p:cNvSpPr txBox="1"/>
          <p:nvPr/>
        </p:nvSpPr>
        <p:spPr>
          <a:xfrm>
            <a:off x="2890050" y="9779825"/>
            <a:ext cx="26946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800">
                <a:solidFill>
                  <a:srgbClr val="999999"/>
                </a:solidFill>
                <a:latin typeface="Mada"/>
                <a:ea typeface="Mada"/>
                <a:cs typeface="Mada"/>
                <a:sym typeface="Mada"/>
              </a:rPr>
              <a:t>7- MAMA: multifocal acquired motor axonopathy</a:t>
            </a:r>
            <a:endParaRPr sz="800">
              <a:solidFill>
                <a:srgbClr val="999999"/>
              </a:solidFill>
              <a:latin typeface="Mada"/>
              <a:ea typeface="Mada"/>
              <a:cs typeface="Mada"/>
              <a:sym typeface="Mada"/>
            </a:endParaRPr>
          </a:p>
          <a:p>
            <a:pPr indent="0" lvl="0" marL="0" rtl="0" algn="l">
              <a:spcBef>
                <a:spcPts val="0"/>
              </a:spcBef>
              <a:spcAft>
                <a:spcPts val="0"/>
              </a:spcAft>
              <a:buNone/>
            </a:pPr>
            <a:r>
              <a:rPr lang="ar" sz="800">
                <a:solidFill>
                  <a:srgbClr val="999999"/>
                </a:solidFill>
                <a:latin typeface="Mada"/>
                <a:ea typeface="Mada"/>
                <a:cs typeface="Mada"/>
                <a:sym typeface="Mada"/>
              </a:rPr>
              <a:t>8- SMA: Spinal muscular atrophy</a:t>
            </a:r>
            <a:endParaRPr sz="800">
              <a:solidFill>
                <a:srgbClr val="999999"/>
              </a:solidFill>
              <a:latin typeface="Mada"/>
              <a:ea typeface="Mada"/>
              <a:cs typeface="Mada"/>
              <a:sym typeface="Mada"/>
            </a:endParaRPr>
          </a:p>
          <a:p>
            <a:pPr indent="0" lvl="0" marL="0" rtl="0" algn="l">
              <a:spcBef>
                <a:spcPts val="0"/>
              </a:spcBef>
              <a:spcAft>
                <a:spcPts val="0"/>
              </a:spcAft>
              <a:buNone/>
            </a:pPr>
            <a:r>
              <a:rPr lang="ar" sz="800">
                <a:solidFill>
                  <a:srgbClr val="999999"/>
                </a:solidFill>
                <a:latin typeface="Mada"/>
                <a:ea typeface="Mada"/>
                <a:cs typeface="Mada"/>
                <a:sym typeface="Mada"/>
              </a:rPr>
              <a:t>9- HSAN: hereditary sensory and autonomic neuropathy</a:t>
            </a:r>
            <a:endParaRPr sz="800">
              <a:solidFill>
                <a:srgbClr val="999999"/>
              </a:solidFill>
              <a:latin typeface="Mada"/>
              <a:ea typeface="Mada"/>
              <a:cs typeface="Mada"/>
              <a:sym typeface="Mada"/>
            </a:endParaRPr>
          </a:p>
          <a:p>
            <a:pPr indent="0" lvl="0" marL="0" rtl="0" algn="l">
              <a:spcBef>
                <a:spcPts val="0"/>
              </a:spcBef>
              <a:spcAft>
                <a:spcPts val="0"/>
              </a:spcAft>
              <a:buNone/>
            </a:pPr>
            <a:r>
              <a:t/>
            </a:r>
            <a:endParaRPr sz="800">
              <a:latin typeface="Mada"/>
              <a:ea typeface="Mada"/>
              <a:cs typeface="Mada"/>
              <a:sym typeface="Mada"/>
            </a:endParaRPr>
          </a:p>
          <a:p>
            <a:pPr indent="0" lvl="0" marL="0" rtl="0" algn="l">
              <a:spcBef>
                <a:spcPts val="0"/>
              </a:spcBef>
              <a:spcAft>
                <a:spcPts val="0"/>
              </a:spcAft>
              <a:buNone/>
            </a:pPr>
            <a:r>
              <a:t/>
            </a:r>
            <a:endParaRPr sz="800">
              <a:latin typeface="Mada"/>
              <a:ea typeface="Mada"/>
              <a:cs typeface="Mada"/>
              <a:sym typeface="Mada"/>
            </a:endParaRPr>
          </a:p>
        </p:txBody>
      </p:sp>
      <p:sp>
        <p:nvSpPr>
          <p:cNvPr id="585" name="Google Shape;585;p26"/>
          <p:cNvSpPr/>
          <p:nvPr/>
        </p:nvSpPr>
        <p:spPr>
          <a:xfrm>
            <a:off x="5710491" y="-623950"/>
            <a:ext cx="333900" cy="317400"/>
          </a:xfrm>
          <a:prstGeom prst="star5">
            <a:avLst>
              <a:gd fmla="val 21969" name="adj"/>
              <a:gd fmla="val 105146" name="hf"/>
              <a:gd fmla="val 110557" name="vf"/>
            </a:avLst>
          </a:pr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6"/>
          <p:cNvSpPr/>
          <p:nvPr/>
        </p:nvSpPr>
        <p:spPr>
          <a:xfrm>
            <a:off x="1515616" y="-623950"/>
            <a:ext cx="333900" cy="317400"/>
          </a:xfrm>
          <a:prstGeom prst="star5">
            <a:avLst>
              <a:gd fmla="val 21969"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7" name="Google Shape;587;p26"/>
          <p:cNvGrpSpPr/>
          <p:nvPr/>
        </p:nvGrpSpPr>
        <p:grpSpPr>
          <a:xfrm rot="10800000">
            <a:off x="7293843" y="562188"/>
            <a:ext cx="78721" cy="83606"/>
            <a:chOff x="4909609" y="6885946"/>
            <a:chExt cx="508206" cy="495298"/>
          </a:xfrm>
        </p:grpSpPr>
        <p:grpSp>
          <p:nvGrpSpPr>
            <p:cNvPr id="588" name="Google Shape;588;p26"/>
            <p:cNvGrpSpPr/>
            <p:nvPr/>
          </p:nvGrpSpPr>
          <p:grpSpPr>
            <a:xfrm>
              <a:off x="4909609" y="6885946"/>
              <a:ext cx="508206" cy="495298"/>
              <a:chOff x="481483" y="4193428"/>
              <a:chExt cx="322998" cy="346532"/>
            </a:xfrm>
          </p:grpSpPr>
          <p:grpSp>
            <p:nvGrpSpPr>
              <p:cNvPr id="589" name="Google Shape;589;p26"/>
              <p:cNvGrpSpPr/>
              <p:nvPr/>
            </p:nvGrpSpPr>
            <p:grpSpPr>
              <a:xfrm>
                <a:off x="481483" y="4193428"/>
                <a:ext cx="322998" cy="346532"/>
                <a:chOff x="-64406125" y="3362225"/>
                <a:chExt cx="318225" cy="314800"/>
              </a:xfrm>
            </p:grpSpPr>
            <p:sp>
              <p:nvSpPr>
                <p:cNvPr id="590" name="Google Shape;590;p26"/>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591" name="Google Shape;591;p26"/>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592" name="Google Shape;592;p26"/>
              <p:cNvSpPr/>
              <p:nvPr/>
            </p:nvSpPr>
            <p:spPr>
              <a:xfrm>
                <a:off x="626168" y="4322035"/>
                <a:ext cx="33600" cy="33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93" name="Google Shape;593;p26"/>
            <p:cNvPicPr preferRelativeResize="0"/>
            <p:nvPr/>
          </p:nvPicPr>
          <p:blipFill rotWithShape="1">
            <a:blip r:embed="rId3">
              <a:alphaModFix/>
            </a:blip>
            <a:srcRect b="-10" l="0" r="77307" t="10"/>
            <a:stretch/>
          </p:blipFill>
          <p:spPr>
            <a:xfrm flipH="1" rot="-5400000">
              <a:off x="5298115" y="7248199"/>
              <a:ext cx="27740" cy="134623"/>
            </a:xfrm>
            <a:prstGeom prst="rect">
              <a:avLst/>
            </a:prstGeom>
            <a:noFill/>
            <a:ln>
              <a:noFill/>
            </a:ln>
          </p:spPr>
        </p:pic>
        <p:pic>
          <p:nvPicPr>
            <p:cNvPr id="594" name="Google Shape;594;p26"/>
            <p:cNvPicPr preferRelativeResize="0"/>
            <p:nvPr/>
          </p:nvPicPr>
          <p:blipFill>
            <a:blip r:embed="rId4">
              <a:alphaModFix/>
            </a:blip>
            <a:stretch>
              <a:fillRect/>
            </a:stretch>
          </p:blipFill>
          <p:spPr>
            <a:xfrm>
              <a:off x="5107203" y="7221098"/>
              <a:ext cx="112997" cy="102640"/>
            </a:xfrm>
            <a:prstGeom prst="rect">
              <a:avLst/>
            </a:prstGeom>
            <a:noFill/>
            <a:ln>
              <a:noFill/>
            </a:ln>
          </p:spPr>
        </p:pic>
      </p:grpSp>
      <p:cxnSp>
        <p:nvCxnSpPr>
          <p:cNvPr id="595" name="Google Shape;595;p26"/>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27"/>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601" name="Google Shape;601;p27"/>
          <p:cNvSpPr txBox="1"/>
          <p:nvPr/>
        </p:nvSpPr>
        <p:spPr>
          <a:xfrm>
            <a:off x="1237350" y="0"/>
            <a:ext cx="5085300" cy="41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Cases by the doctor - CASE 1</a:t>
            </a:r>
            <a:endParaRPr b="1" sz="2600">
              <a:latin typeface="Mada"/>
              <a:ea typeface="Mada"/>
              <a:cs typeface="Mada"/>
              <a:sym typeface="Mada"/>
            </a:endParaRPr>
          </a:p>
        </p:txBody>
      </p:sp>
      <p:sp>
        <p:nvSpPr>
          <p:cNvPr id="602" name="Google Shape;602;p27"/>
          <p:cNvSpPr txBox="1"/>
          <p:nvPr/>
        </p:nvSpPr>
        <p:spPr>
          <a:xfrm>
            <a:off x="0" y="97798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latin typeface="Mada"/>
                <a:ea typeface="Mada"/>
                <a:cs typeface="Mada"/>
                <a:sym typeface="Mada"/>
              </a:rPr>
              <a:t>1-  Froment’s sign: special test of the wrist for palsy of the </a:t>
            </a:r>
            <a:r>
              <a:rPr lang="ar" sz="1000">
                <a:solidFill>
                  <a:srgbClr val="CC0000"/>
                </a:solidFill>
                <a:latin typeface="Mada"/>
                <a:ea typeface="Mada"/>
                <a:cs typeface="Mada"/>
                <a:sym typeface="Mada"/>
              </a:rPr>
              <a:t>ulnar nerve</a:t>
            </a:r>
            <a:r>
              <a:rPr lang="ar" sz="1000">
                <a:latin typeface="Mada"/>
                <a:ea typeface="Mada"/>
                <a:cs typeface="Mada"/>
                <a:sym typeface="Mada"/>
              </a:rPr>
              <a:t>, specifically, the action of adductor pollicis.</a:t>
            </a:r>
            <a:endParaRPr sz="1000">
              <a:latin typeface="Mada"/>
              <a:ea typeface="Mada"/>
              <a:cs typeface="Mada"/>
              <a:sym typeface="Mada"/>
            </a:endParaRPr>
          </a:p>
          <a:p>
            <a:pPr indent="0" lvl="0" marL="0" rtl="0" algn="l">
              <a:spcBef>
                <a:spcPts val="0"/>
              </a:spcBef>
              <a:spcAft>
                <a:spcPts val="0"/>
              </a:spcAft>
              <a:buNone/>
            </a:pPr>
            <a:r>
              <a:rPr lang="ar" sz="1000">
                <a:latin typeface="Mada"/>
                <a:ea typeface="Mada"/>
                <a:cs typeface="Mada"/>
                <a:sym typeface="Mada"/>
              </a:rPr>
              <a:t>2- Wartenberg’s  sign neurological sign consisting of involuntary abduction of the fifth (little) finger, caused by unopposed action of the extensor digiti minimi. commonly results from weakness of some of the </a:t>
            </a:r>
            <a:r>
              <a:rPr lang="ar" sz="1000">
                <a:solidFill>
                  <a:srgbClr val="CC0000"/>
                </a:solidFill>
                <a:latin typeface="Mada"/>
                <a:ea typeface="Mada"/>
                <a:cs typeface="Mada"/>
                <a:sym typeface="Mada"/>
              </a:rPr>
              <a:t>ulnar nerve </a:t>
            </a:r>
            <a:r>
              <a:rPr lang="ar" sz="1000">
                <a:latin typeface="Mada"/>
                <a:ea typeface="Mada"/>
                <a:cs typeface="Mada"/>
                <a:sym typeface="Mada"/>
              </a:rPr>
              <a:t>innervated.</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p:txBody>
      </p:sp>
      <p:sp>
        <p:nvSpPr>
          <p:cNvPr id="603" name="Google Shape;603;p27"/>
          <p:cNvSpPr/>
          <p:nvPr/>
        </p:nvSpPr>
        <p:spPr>
          <a:xfrm>
            <a:off x="7853650" y="1174500"/>
            <a:ext cx="7136400" cy="2926200"/>
          </a:xfrm>
          <a:prstGeom prst="roundRect">
            <a:avLst>
              <a:gd fmla="val 16667" name="adj"/>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ar" sz="1000">
                <a:solidFill>
                  <a:srgbClr val="6AA84F"/>
                </a:solidFill>
                <a:latin typeface="Mada"/>
                <a:ea typeface="Mada"/>
                <a:cs typeface="Mada"/>
                <a:sym typeface="Mada"/>
              </a:rPr>
              <a:t>Explanation:</a:t>
            </a:r>
            <a:endParaRPr b="1" sz="1000">
              <a:solidFill>
                <a:srgbClr val="6AA84F"/>
              </a:solidFill>
              <a:latin typeface="Mada"/>
              <a:ea typeface="Mada"/>
              <a:cs typeface="Mada"/>
              <a:sym typeface="Mada"/>
            </a:endParaRPr>
          </a:p>
          <a:p>
            <a:pPr indent="-292100" lvl="0" marL="457200" rtl="0" algn="l">
              <a:lnSpc>
                <a:spcPct val="115000"/>
              </a:lnSpc>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1. What are the systems involved? (motor, sensory or both → Sensory and motor</a:t>
            </a:r>
            <a:endParaRPr sz="1000">
              <a:solidFill>
                <a:srgbClr val="6AA84F"/>
              </a:solidFill>
              <a:latin typeface="Mada"/>
              <a:ea typeface="Mada"/>
              <a:cs typeface="Mada"/>
              <a:sym typeface="Mada"/>
            </a:endParaRPr>
          </a:p>
          <a:p>
            <a:pPr indent="-292100" lvl="0" marL="457200" rtl="0" algn="l">
              <a:lnSpc>
                <a:spcPct val="115000"/>
              </a:lnSpc>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2. Where is the disruption of the weakness? (proximal, distal or both. Symmetrical or asymmetrical)  → Asymmetrical distal.</a:t>
            </a:r>
            <a:endParaRPr sz="1000">
              <a:solidFill>
                <a:srgbClr val="6AA84F"/>
              </a:solidFill>
              <a:latin typeface="Mada"/>
              <a:ea typeface="Mada"/>
              <a:cs typeface="Mada"/>
              <a:sym typeface="Mada"/>
            </a:endParaRPr>
          </a:p>
          <a:p>
            <a:pPr indent="-292100" lvl="0" marL="457200" rtl="0" algn="l">
              <a:lnSpc>
                <a:spcPct val="115000"/>
              </a:lnSpc>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3. What is nature of sensory involvement?  →Numbness, grip weakness, and vague elbow pain.</a:t>
            </a:r>
            <a:endParaRPr sz="1000">
              <a:solidFill>
                <a:srgbClr val="6AA84F"/>
              </a:solidFill>
              <a:latin typeface="Mada"/>
              <a:ea typeface="Mada"/>
              <a:cs typeface="Mada"/>
              <a:sym typeface="Mada"/>
            </a:endParaRPr>
          </a:p>
          <a:p>
            <a:pPr indent="-292100" lvl="0" marL="457200" rtl="0" algn="l">
              <a:lnSpc>
                <a:spcPct val="115000"/>
              </a:lnSpc>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4. Is there evidence of upper motor neuron involvement?  → No, Lower motor neuron only.</a:t>
            </a:r>
            <a:endParaRPr sz="1000">
              <a:solidFill>
                <a:srgbClr val="6AA84F"/>
              </a:solidFill>
              <a:latin typeface="Mada"/>
              <a:ea typeface="Mada"/>
              <a:cs typeface="Mada"/>
              <a:sym typeface="Mada"/>
            </a:endParaRPr>
          </a:p>
          <a:p>
            <a:pPr indent="-292100" lvl="0" marL="457200" rtl="0" algn="l">
              <a:lnSpc>
                <a:spcPct val="115000"/>
              </a:lnSpc>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5. Onset (acute, subacute, chronic)  → 3 months = chronic</a:t>
            </a:r>
            <a:endParaRPr sz="1000">
              <a:solidFill>
                <a:srgbClr val="6AA84F"/>
              </a:solidFill>
              <a:latin typeface="Mada"/>
              <a:ea typeface="Mada"/>
              <a:cs typeface="Mada"/>
              <a:sym typeface="Mada"/>
            </a:endParaRPr>
          </a:p>
          <a:p>
            <a:pPr indent="-292100" lvl="0" marL="457200" rtl="0" algn="l">
              <a:lnSpc>
                <a:spcPct val="115000"/>
              </a:lnSpc>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6. Is there any history of hereditary neuropathy?  → No.</a:t>
            </a:r>
            <a:endParaRPr sz="1000">
              <a:solidFill>
                <a:srgbClr val="6AA84F"/>
              </a:solidFill>
              <a:latin typeface="Mada"/>
              <a:ea typeface="Mada"/>
              <a:cs typeface="Mada"/>
              <a:sym typeface="Mada"/>
            </a:endParaRPr>
          </a:p>
          <a:p>
            <a:pPr indent="-292100" lvl="0" marL="457200" rtl="0" algn="l">
              <a:lnSpc>
                <a:spcPct val="115000"/>
              </a:lnSpc>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So we have Asymmetrical distal weakness with Sensory loss. What is the pattern?   → Pattern 3. </a:t>
            </a:r>
            <a:r>
              <a:rPr b="1" lang="ar" sz="1000">
                <a:solidFill>
                  <a:srgbClr val="6AA84F"/>
                </a:solidFill>
                <a:latin typeface="Mada"/>
                <a:ea typeface="Mada"/>
                <a:cs typeface="Mada"/>
                <a:sym typeface="Mada"/>
              </a:rPr>
              <a:t>CASE</a:t>
            </a:r>
            <a:r>
              <a:rPr lang="ar" sz="1000">
                <a:solidFill>
                  <a:srgbClr val="6AA84F"/>
                </a:solidFill>
                <a:latin typeface="Mada"/>
                <a:ea typeface="Mada"/>
                <a:cs typeface="Mada"/>
                <a:sym typeface="Mada"/>
              </a:rPr>
              <a:t> DIAGNOSIS: Mononeuropathy (ulnar involvement)</a:t>
            </a:r>
            <a:endParaRPr sz="1000">
              <a:solidFill>
                <a:srgbClr val="6AA84F"/>
              </a:solidFill>
              <a:latin typeface="Mada"/>
              <a:ea typeface="Mada"/>
              <a:cs typeface="Mada"/>
              <a:sym typeface="Mada"/>
            </a:endParaRPr>
          </a:p>
          <a:p>
            <a:pPr indent="-292100" lvl="0" marL="457200" rtl="0" algn="l">
              <a:lnSpc>
                <a:spcPct val="115000"/>
              </a:lnSpc>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What is diagnosis of </a:t>
            </a:r>
            <a:r>
              <a:rPr b="1" lang="ar" sz="1000">
                <a:solidFill>
                  <a:srgbClr val="6AA84F"/>
                </a:solidFill>
                <a:latin typeface="Mada"/>
                <a:ea typeface="Mada"/>
                <a:cs typeface="Mada"/>
                <a:sym typeface="Mada"/>
              </a:rPr>
              <a:t>pattern 3</a:t>
            </a:r>
            <a:r>
              <a:rPr lang="ar" sz="1000">
                <a:solidFill>
                  <a:srgbClr val="6AA84F"/>
                </a:solidFill>
                <a:latin typeface="Mada"/>
                <a:ea typeface="Mada"/>
                <a:cs typeface="Mada"/>
                <a:sym typeface="Mada"/>
              </a:rPr>
              <a:t>?</a:t>
            </a:r>
            <a:endParaRPr sz="1000">
              <a:solidFill>
                <a:srgbClr val="6AA84F"/>
              </a:solidFill>
              <a:latin typeface="Mada"/>
              <a:ea typeface="Mada"/>
              <a:cs typeface="Mada"/>
              <a:sym typeface="Mada"/>
            </a:endParaRPr>
          </a:p>
          <a:p>
            <a:pPr indent="-292100" lvl="1" marL="914400" rtl="0" algn="l">
              <a:lnSpc>
                <a:spcPct val="115000"/>
              </a:lnSpc>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Vasculitis like (Mononeuritis multiplex) which is infarction to the nerve “nerve stroke “ severe and sudden</a:t>
            </a:r>
            <a:endParaRPr sz="1000">
              <a:solidFill>
                <a:srgbClr val="6AA84F"/>
              </a:solidFill>
              <a:latin typeface="Mada"/>
              <a:ea typeface="Mada"/>
              <a:cs typeface="Mada"/>
              <a:sym typeface="Mada"/>
            </a:endParaRPr>
          </a:p>
          <a:p>
            <a:pPr indent="-292100" lvl="1" marL="914400" rtl="0" algn="l">
              <a:lnSpc>
                <a:spcPct val="115000"/>
              </a:lnSpc>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 Mononeuropathy : focal neuropathy due to compressive lesion and the most common is carpal tunnel syndrome “compression of median nerve” + ulnar nerve compression in the elbow which causes claw hand + common peroneal neuropathy which causes foot drop </a:t>
            </a:r>
            <a:endParaRPr sz="1000"/>
          </a:p>
        </p:txBody>
      </p:sp>
      <p:graphicFrame>
        <p:nvGraphicFramePr>
          <p:cNvPr id="604" name="Google Shape;604;p27"/>
          <p:cNvGraphicFramePr/>
          <p:nvPr/>
        </p:nvGraphicFramePr>
        <p:xfrm>
          <a:off x="203013" y="3256525"/>
          <a:ext cx="3000000" cy="3000000"/>
        </p:xfrm>
        <a:graphic>
          <a:graphicData uri="http://schemas.openxmlformats.org/drawingml/2006/table">
            <a:tbl>
              <a:tblPr>
                <a:noFill/>
                <a:tableStyleId>{BC89051C-0FB9-44DB-B3F0-D97974565A1E}</a:tableStyleId>
              </a:tblPr>
              <a:tblGrid>
                <a:gridCol w="1570550"/>
                <a:gridCol w="5583400"/>
              </a:tblGrid>
              <a:tr h="190075">
                <a:tc>
                  <a:txBody>
                    <a:bodyPr/>
                    <a:lstStyle/>
                    <a:p>
                      <a:pPr indent="0" lvl="0" marL="0" marR="0" rtl="0" algn="ctr">
                        <a:lnSpc>
                          <a:spcPct val="100000"/>
                        </a:lnSpc>
                        <a:spcBef>
                          <a:spcPts val="0"/>
                        </a:spcBef>
                        <a:spcAft>
                          <a:spcPts val="0"/>
                        </a:spcAft>
                        <a:buNone/>
                      </a:pPr>
                      <a:r>
                        <a:rPr b="1" lang="ar" sz="1000">
                          <a:latin typeface="Mada"/>
                          <a:ea typeface="Mada"/>
                          <a:cs typeface="Mada"/>
                          <a:sym typeface="Mada"/>
                        </a:rPr>
                        <a:t>Systems involved?</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Sensory &amp; Motor.</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190075">
                <a:tc>
                  <a:txBody>
                    <a:bodyPr/>
                    <a:lstStyle/>
                    <a:p>
                      <a:pPr indent="0" lvl="0" marL="0" marR="0" rtl="0" algn="ctr">
                        <a:lnSpc>
                          <a:spcPct val="100000"/>
                        </a:lnSpc>
                        <a:spcBef>
                          <a:spcPts val="0"/>
                        </a:spcBef>
                        <a:spcAft>
                          <a:spcPts val="0"/>
                        </a:spcAft>
                        <a:buNone/>
                      </a:pPr>
                      <a:r>
                        <a:rPr b="1" lang="ar" sz="1000">
                          <a:latin typeface="Mada"/>
                          <a:ea typeface="Mada"/>
                          <a:cs typeface="Mada"/>
                          <a:sym typeface="Mada"/>
                        </a:rPr>
                        <a:t>Distribution?</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rtl="0" algn="l">
                        <a:spcBef>
                          <a:spcPts val="0"/>
                        </a:spcBef>
                        <a:spcAft>
                          <a:spcPts val="0"/>
                        </a:spcAft>
                        <a:buSzPts val="1000"/>
                        <a:buFont typeface="Mada"/>
                        <a:buChar char="●"/>
                      </a:pPr>
                      <a:r>
                        <a:rPr lang="ar" sz="1000">
                          <a:latin typeface="Mada"/>
                          <a:ea typeface="Mada"/>
                          <a:cs typeface="Mada"/>
                          <a:sym typeface="Mada"/>
                        </a:rPr>
                        <a:t>Asymmetrical distal.</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190075">
                <a:tc>
                  <a:txBody>
                    <a:bodyPr/>
                    <a:lstStyle/>
                    <a:p>
                      <a:pPr indent="0" lvl="0" marL="0" marR="0" rtl="0" algn="ctr">
                        <a:lnSpc>
                          <a:spcPct val="100000"/>
                        </a:lnSpc>
                        <a:spcBef>
                          <a:spcPts val="0"/>
                        </a:spcBef>
                        <a:spcAft>
                          <a:spcPts val="0"/>
                        </a:spcAft>
                        <a:buNone/>
                      </a:pPr>
                      <a:r>
                        <a:rPr b="1" lang="ar" sz="1000">
                          <a:latin typeface="Mada"/>
                          <a:ea typeface="Mada"/>
                          <a:cs typeface="Mada"/>
                          <a:sym typeface="Mada"/>
                        </a:rPr>
                        <a:t>Nature of involvement?</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rtl="0" algn="l">
                        <a:spcBef>
                          <a:spcPts val="0"/>
                        </a:spcBef>
                        <a:spcAft>
                          <a:spcPts val="0"/>
                        </a:spcAft>
                        <a:buSzPts val="1000"/>
                        <a:buFont typeface="Mada"/>
                        <a:buChar char="●"/>
                      </a:pPr>
                      <a:r>
                        <a:rPr lang="ar" sz="1000">
                          <a:latin typeface="Mada"/>
                          <a:ea typeface="Mada"/>
                          <a:cs typeface="Mada"/>
                          <a:sym typeface="Mada"/>
                        </a:rPr>
                        <a:t>Right-hand numbness.</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ar" sz="1000">
                          <a:latin typeface="Mada"/>
                          <a:ea typeface="Mada"/>
                          <a:cs typeface="Mada"/>
                          <a:sym typeface="Mada"/>
                        </a:rPr>
                        <a:t>Grip weakness.</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ar" sz="1000">
                          <a:latin typeface="Mada"/>
                          <a:ea typeface="Mada"/>
                          <a:cs typeface="Mada"/>
                          <a:sym typeface="Mada"/>
                        </a:rPr>
                        <a:t>Vague elbow pain.</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ar" sz="1000">
                          <a:latin typeface="Mada"/>
                          <a:ea typeface="Mada"/>
                          <a:cs typeface="Mada"/>
                          <a:sym typeface="Mada"/>
                        </a:rPr>
                        <a:t>Diminished sensation of the medial hand and 4</a:t>
                      </a:r>
                      <a:r>
                        <a:rPr baseline="30000" lang="ar" sz="1000">
                          <a:latin typeface="Mada"/>
                          <a:ea typeface="Mada"/>
                          <a:cs typeface="Mada"/>
                          <a:sym typeface="Mada"/>
                        </a:rPr>
                        <a:t>th</a:t>
                      </a:r>
                      <a:r>
                        <a:rPr lang="ar" sz="1000">
                          <a:latin typeface="Mada"/>
                          <a:ea typeface="Mada"/>
                          <a:cs typeface="Mada"/>
                          <a:sym typeface="Mada"/>
                        </a:rPr>
                        <a:t>  and 5</a:t>
                      </a:r>
                      <a:r>
                        <a:rPr baseline="30000" lang="ar" sz="1000">
                          <a:latin typeface="Mada"/>
                          <a:ea typeface="Mada"/>
                          <a:cs typeface="Mada"/>
                          <a:sym typeface="Mada"/>
                        </a:rPr>
                        <a:t>th</a:t>
                      </a:r>
                      <a:r>
                        <a:rPr lang="ar" sz="1000">
                          <a:latin typeface="Mada"/>
                          <a:ea typeface="Mada"/>
                          <a:cs typeface="Mada"/>
                          <a:sym typeface="Mada"/>
                        </a:rPr>
                        <a:t> digits.</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190075">
                <a:tc>
                  <a:txBody>
                    <a:bodyPr/>
                    <a:lstStyle/>
                    <a:p>
                      <a:pPr indent="0" lvl="0" marL="0" marR="0" rtl="0" algn="ctr">
                        <a:lnSpc>
                          <a:spcPct val="100000"/>
                        </a:lnSpc>
                        <a:spcBef>
                          <a:spcPts val="0"/>
                        </a:spcBef>
                        <a:spcAft>
                          <a:spcPts val="0"/>
                        </a:spcAft>
                        <a:buNone/>
                      </a:pPr>
                      <a:r>
                        <a:rPr b="1" lang="ar" sz="1000">
                          <a:latin typeface="Mada"/>
                          <a:ea typeface="Mada"/>
                          <a:cs typeface="Mada"/>
                          <a:sym typeface="Mada"/>
                        </a:rPr>
                        <a:t>UMN involvement?</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No, only LMN.</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190075">
                <a:tc>
                  <a:txBody>
                    <a:bodyPr/>
                    <a:lstStyle/>
                    <a:p>
                      <a:pPr indent="0" lvl="0" marL="0" marR="0" rtl="0" algn="ctr">
                        <a:lnSpc>
                          <a:spcPct val="100000"/>
                        </a:lnSpc>
                        <a:spcBef>
                          <a:spcPts val="0"/>
                        </a:spcBef>
                        <a:spcAft>
                          <a:spcPts val="0"/>
                        </a:spcAft>
                        <a:buNone/>
                      </a:pPr>
                      <a:r>
                        <a:rPr b="1" lang="ar" sz="1000">
                          <a:latin typeface="Mada"/>
                          <a:ea typeface="Mada"/>
                          <a:cs typeface="Mada"/>
                          <a:sym typeface="Mada"/>
                        </a:rPr>
                        <a:t>Temporal evolution?</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rtl="0" algn="l">
                        <a:spcBef>
                          <a:spcPts val="0"/>
                        </a:spcBef>
                        <a:spcAft>
                          <a:spcPts val="0"/>
                        </a:spcAft>
                        <a:buSzPts val="1000"/>
                        <a:buFont typeface="Mada"/>
                        <a:buChar char="●"/>
                      </a:pPr>
                      <a:r>
                        <a:rPr lang="ar" sz="1000">
                          <a:latin typeface="Mada"/>
                          <a:ea typeface="Mada"/>
                          <a:cs typeface="Mada"/>
                          <a:sym typeface="Mada"/>
                        </a:rPr>
                        <a:t>Chronic (3 months).</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276475">
                <a:tc>
                  <a:txBody>
                    <a:bodyPr/>
                    <a:lstStyle/>
                    <a:p>
                      <a:pPr indent="0" lvl="0" marL="0" rtl="0" algn="ctr">
                        <a:spcBef>
                          <a:spcPts val="0"/>
                        </a:spcBef>
                        <a:spcAft>
                          <a:spcPts val="0"/>
                        </a:spcAft>
                        <a:buNone/>
                      </a:pPr>
                      <a:r>
                        <a:rPr b="1" lang="ar" sz="1000">
                          <a:latin typeface="Mada"/>
                          <a:ea typeface="Mada"/>
                          <a:cs typeface="Mada"/>
                          <a:sym typeface="Mada"/>
                        </a:rPr>
                        <a:t>Evidence of hereditary neuropathy?</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No.</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786350">
                <a:tc gridSpan="2">
                  <a:txBody>
                    <a:bodyPr/>
                    <a:lstStyle/>
                    <a:p>
                      <a:pPr indent="-304800" lvl="0" marL="457200" rtl="0" algn="l">
                        <a:lnSpc>
                          <a:spcPct val="115000"/>
                        </a:lnSpc>
                        <a:spcBef>
                          <a:spcPts val="0"/>
                        </a:spcBef>
                        <a:spcAft>
                          <a:spcPts val="0"/>
                        </a:spcAft>
                        <a:buClr>
                          <a:schemeClr val="dk1"/>
                        </a:buClr>
                        <a:buSzPts val="1200"/>
                        <a:buFont typeface="Mada"/>
                        <a:buChar char="❖"/>
                      </a:pPr>
                      <a:r>
                        <a:rPr b="1" lang="ar" sz="1200">
                          <a:latin typeface="Mada"/>
                          <a:ea typeface="Mada"/>
                          <a:cs typeface="Mada"/>
                          <a:sym typeface="Mada"/>
                        </a:rPr>
                        <a:t>Diagnosis: </a:t>
                      </a:r>
                      <a:r>
                        <a:rPr b="1" lang="ar" sz="1200">
                          <a:latin typeface="Mada"/>
                          <a:ea typeface="Mada"/>
                          <a:cs typeface="Mada"/>
                          <a:sym typeface="Mada"/>
                        </a:rPr>
                        <a:t>Mononeuropathy</a:t>
                      </a:r>
                      <a:r>
                        <a:rPr b="1" lang="ar" sz="1200">
                          <a:latin typeface="Mada"/>
                          <a:ea typeface="Mada"/>
                          <a:cs typeface="Mada"/>
                          <a:sym typeface="Mada"/>
                        </a:rPr>
                        <a:t> of Ulnar nerve.</a:t>
                      </a:r>
                      <a:endParaRPr b="1" sz="1200">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latin typeface="Mada"/>
                          <a:ea typeface="Mada"/>
                          <a:cs typeface="Mada"/>
                          <a:sym typeface="Mada"/>
                        </a:rPr>
                        <a:t>How do I know that it is not a trunk lesion? Because finger extensor muscles (supplied by radial nerve) are not involved. </a:t>
                      </a:r>
                      <a:endParaRPr sz="1200">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latin typeface="Mada"/>
                          <a:ea typeface="Mada"/>
                          <a:cs typeface="Mada"/>
                          <a:sym typeface="Mada"/>
                        </a:rPr>
                        <a:t>How do I know that it is not a medial cord lesion? Because the diminished sensation is localised to the medial hand and fingers, while the </a:t>
                      </a:r>
                      <a:r>
                        <a:rPr lang="ar" sz="1200">
                          <a:latin typeface="Mada"/>
                          <a:ea typeface="Mada"/>
                          <a:cs typeface="Mada"/>
                          <a:sym typeface="Mada"/>
                        </a:rPr>
                        <a:t>antebrachial</a:t>
                      </a:r>
                      <a:r>
                        <a:rPr lang="ar" sz="1200">
                          <a:latin typeface="Mada"/>
                          <a:ea typeface="Mada"/>
                          <a:cs typeface="Mada"/>
                          <a:sym typeface="Mada"/>
                        </a:rPr>
                        <a:t> cutaneous nerve is unaffected.</a:t>
                      </a:r>
                      <a:endParaRPr sz="1200">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latin typeface="Mada"/>
                          <a:ea typeface="Mada"/>
                          <a:cs typeface="Mada"/>
                          <a:sym typeface="Mada"/>
                        </a:rPr>
                        <a:t>C</a:t>
                      </a:r>
                      <a:r>
                        <a:rPr lang="ar" sz="1200">
                          <a:latin typeface="Mada"/>
                          <a:ea typeface="Mada"/>
                          <a:cs typeface="Mada"/>
                          <a:sym typeface="Mada"/>
                        </a:rPr>
                        <a:t>ould it be AHC ? no, that would be motor without sensory involvement.</a:t>
                      </a:r>
                      <a:endParaRPr sz="12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hMerge="1"/>
              </a:tr>
            </a:tbl>
          </a:graphicData>
        </a:graphic>
      </p:graphicFrame>
      <p:pic>
        <p:nvPicPr>
          <p:cNvPr id="605" name="Google Shape;605;p27"/>
          <p:cNvPicPr preferRelativeResize="0"/>
          <p:nvPr/>
        </p:nvPicPr>
        <p:blipFill>
          <a:blip r:embed="rId3">
            <a:alphaModFix/>
          </a:blip>
          <a:stretch>
            <a:fillRect/>
          </a:stretch>
        </p:blipFill>
        <p:spPr>
          <a:xfrm>
            <a:off x="-4420287" y="-73350"/>
            <a:ext cx="1442772" cy="562200"/>
          </a:xfrm>
          <a:prstGeom prst="rect">
            <a:avLst/>
          </a:prstGeom>
          <a:noFill/>
          <a:ln cap="flat" cmpd="sng" w="9525">
            <a:solidFill>
              <a:srgbClr val="543948"/>
            </a:solidFill>
            <a:prstDash val="solid"/>
            <a:round/>
            <a:headEnd len="sm" w="sm" type="none"/>
            <a:tailEnd len="sm" w="sm" type="none"/>
          </a:ln>
        </p:spPr>
      </p:pic>
      <p:sp>
        <p:nvSpPr>
          <p:cNvPr id="606" name="Google Shape;606;p27"/>
          <p:cNvSpPr/>
          <p:nvPr/>
        </p:nvSpPr>
        <p:spPr>
          <a:xfrm>
            <a:off x="195600" y="1001603"/>
            <a:ext cx="7168800" cy="994200"/>
          </a:xfrm>
          <a:prstGeom prst="roundRect">
            <a:avLst>
              <a:gd fmla="val 16667"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607" name="Google Shape;607;p27"/>
          <p:cNvSpPr txBox="1"/>
          <p:nvPr/>
        </p:nvSpPr>
        <p:spPr>
          <a:xfrm>
            <a:off x="298950" y="927417"/>
            <a:ext cx="6962100" cy="99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200">
              <a:solidFill>
                <a:schemeClr val="dk1"/>
              </a:solidFill>
              <a:highlight>
                <a:schemeClr val="accent5"/>
              </a:highlight>
              <a:latin typeface="Mada"/>
              <a:ea typeface="Mada"/>
              <a:cs typeface="Mada"/>
              <a:sym typeface="Mada"/>
            </a:endParaRPr>
          </a:p>
          <a:p>
            <a:pPr indent="0" lvl="0" marL="0" rtl="0" algn="l">
              <a:lnSpc>
                <a:spcPct val="115000"/>
              </a:lnSpc>
              <a:spcBef>
                <a:spcPts val="0"/>
              </a:spcBef>
              <a:spcAft>
                <a:spcPts val="0"/>
              </a:spcAft>
              <a:buNone/>
            </a:pPr>
            <a:r>
              <a:rPr lang="ar" sz="1200">
                <a:solidFill>
                  <a:schemeClr val="accent1"/>
                </a:solidFill>
                <a:latin typeface="Mada"/>
                <a:ea typeface="Mada"/>
                <a:cs typeface="Mada"/>
                <a:sym typeface="Mada"/>
              </a:rPr>
              <a:t>A 65-year-old woman presented with a 3- month history of </a:t>
            </a:r>
            <a:r>
              <a:rPr b="1" lang="ar" sz="1200">
                <a:solidFill>
                  <a:schemeClr val="accent1"/>
                </a:solidFill>
                <a:latin typeface="Mada"/>
                <a:ea typeface="Mada"/>
                <a:cs typeface="Mada"/>
                <a:sym typeface="Mada"/>
              </a:rPr>
              <a:t>right-hand numbness</a:t>
            </a:r>
            <a:r>
              <a:rPr lang="ar" sz="1200">
                <a:solidFill>
                  <a:schemeClr val="accent1"/>
                </a:solidFill>
                <a:latin typeface="Mada"/>
                <a:ea typeface="Mada"/>
                <a:cs typeface="Mada"/>
                <a:sym typeface="Mada"/>
              </a:rPr>
              <a:t>, </a:t>
            </a:r>
            <a:r>
              <a:rPr b="1" lang="ar" sz="1200">
                <a:solidFill>
                  <a:schemeClr val="accent1"/>
                </a:solidFill>
                <a:latin typeface="Mada"/>
                <a:ea typeface="Mada"/>
                <a:cs typeface="Mada"/>
                <a:sym typeface="Mada"/>
              </a:rPr>
              <a:t>grip weakness</a:t>
            </a:r>
            <a:r>
              <a:rPr lang="ar" sz="1200">
                <a:solidFill>
                  <a:schemeClr val="accent1"/>
                </a:solidFill>
                <a:latin typeface="Mada"/>
                <a:ea typeface="Mada"/>
                <a:cs typeface="Mada"/>
                <a:sym typeface="Mada"/>
              </a:rPr>
              <a:t>, and </a:t>
            </a:r>
            <a:r>
              <a:rPr b="1" lang="ar" sz="1200">
                <a:solidFill>
                  <a:schemeClr val="accent1"/>
                </a:solidFill>
                <a:latin typeface="Mada"/>
                <a:ea typeface="Mada"/>
                <a:cs typeface="Mada"/>
                <a:sym typeface="Mada"/>
              </a:rPr>
              <a:t>vague elbow pain</a:t>
            </a:r>
            <a:r>
              <a:rPr lang="ar" sz="1200">
                <a:solidFill>
                  <a:schemeClr val="accent1"/>
                </a:solidFill>
                <a:latin typeface="Mada"/>
                <a:ea typeface="Mada"/>
                <a:cs typeface="Mada"/>
                <a:sym typeface="Mada"/>
              </a:rPr>
              <a:t>. Examination demonstrated </a:t>
            </a:r>
            <a:r>
              <a:rPr b="1" lang="ar" sz="1200">
                <a:solidFill>
                  <a:schemeClr val="accent1"/>
                </a:solidFill>
                <a:latin typeface="Mada"/>
                <a:ea typeface="Mada"/>
                <a:cs typeface="Mada"/>
                <a:sym typeface="Mada"/>
              </a:rPr>
              <a:t>diminished sensation</a:t>
            </a:r>
            <a:r>
              <a:rPr lang="ar" sz="1200">
                <a:solidFill>
                  <a:schemeClr val="accent1"/>
                </a:solidFill>
                <a:latin typeface="Mada"/>
                <a:ea typeface="Mada"/>
                <a:cs typeface="Mada"/>
                <a:sym typeface="Mada"/>
              </a:rPr>
              <a:t> of the </a:t>
            </a:r>
            <a:r>
              <a:rPr b="1" lang="ar" sz="1200">
                <a:solidFill>
                  <a:schemeClr val="accent1"/>
                </a:solidFill>
                <a:latin typeface="Mada"/>
                <a:ea typeface="Mada"/>
                <a:cs typeface="Mada"/>
                <a:sym typeface="Mada"/>
              </a:rPr>
              <a:t>medial hand and fourth and fifth digits</a:t>
            </a:r>
            <a:r>
              <a:rPr lang="ar" sz="1200">
                <a:solidFill>
                  <a:schemeClr val="accent1"/>
                </a:solidFill>
                <a:latin typeface="Mada"/>
                <a:ea typeface="Mada"/>
                <a:cs typeface="Mada"/>
                <a:sym typeface="Mada"/>
              </a:rPr>
              <a:t>, and </a:t>
            </a:r>
            <a:r>
              <a:rPr b="1" lang="ar" sz="1200">
                <a:solidFill>
                  <a:schemeClr val="accent1"/>
                </a:solidFill>
                <a:latin typeface="Mada"/>
                <a:ea typeface="Mada"/>
                <a:cs typeface="Mada"/>
                <a:sym typeface="Mada"/>
              </a:rPr>
              <a:t>weakness of finger abduction and adduction</a:t>
            </a:r>
            <a:r>
              <a:rPr lang="ar" sz="1200">
                <a:solidFill>
                  <a:schemeClr val="accent1"/>
                </a:solidFill>
                <a:latin typeface="Mada"/>
                <a:ea typeface="Mada"/>
                <a:cs typeface="Mada"/>
                <a:sym typeface="Mada"/>
              </a:rPr>
              <a:t>, associated with </a:t>
            </a:r>
            <a:r>
              <a:rPr b="1" lang="ar" sz="1200">
                <a:solidFill>
                  <a:schemeClr val="accent1"/>
                </a:solidFill>
                <a:latin typeface="Mada"/>
                <a:ea typeface="Mada"/>
                <a:cs typeface="Mada"/>
                <a:sym typeface="Mada"/>
              </a:rPr>
              <a:t>intrinsic hand muscle atrophy</a:t>
            </a:r>
            <a:r>
              <a:rPr lang="ar" sz="1200">
                <a:solidFill>
                  <a:schemeClr val="accent1"/>
                </a:solidFill>
                <a:latin typeface="Mada"/>
                <a:ea typeface="Mada"/>
                <a:cs typeface="Mada"/>
                <a:sym typeface="Mada"/>
              </a:rPr>
              <a:t>. </a:t>
            </a:r>
            <a:r>
              <a:rPr b="1" lang="ar" sz="1200">
                <a:solidFill>
                  <a:schemeClr val="accent1"/>
                </a:solidFill>
                <a:latin typeface="Mada"/>
                <a:ea typeface="Mada"/>
                <a:cs typeface="Mada"/>
                <a:sym typeface="Mada"/>
              </a:rPr>
              <a:t>Froment</a:t>
            </a:r>
            <a:r>
              <a:rPr b="1" baseline="30000" lang="ar" sz="1200">
                <a:solidFill>
                  <a:schemeClr val="accent1"/>
                </a:solidFill>
                <a:latin typeface="Mada"/>
                <a:ea typeface="Mada"/>
                <a:cs typeface="Mada"/>
                <a:sym typeface="Mada"/>
              </a:rPr>
              <a:t>1</a:t>
            </a:r>
            <a:r>
              <a:rPr lang="ar" sz="1200">
                <a:solidFill>
                  <a:schemeClr val="accent1"/>
                </a:solidFill>
                <a:latin typeface="Mada"/>
                <a:ea typeface="Mada"/>
                <a:cs typeface="Mada"/>
                <a:sym typeface="Mada"/>
              </a:rPr>
              <a:t> and </a:t>
            </a:r>
            <a:r>
              <a:rPr b="1" lang="ar" sz="1200">
                <a:solidFill>
                  <a:schemeClr val="accent1"/>
                </a:solidFill>
                <a:latin typeface="Mada"/>
                <a:ea typeface="Mada"/>
                <a:cs typeface="Mada"/>
                <a:sym typeface="Mada"/>
              </a:rPr>
              <a:t>Wartenberg</a:t>
            </a:r>
            <a:r>
              <a:rPr b="1" baseline="30000" lang="ar" sz="1200">
                <a:solidFill>
                  <a:schemeClr val="accent1"/>
                </a:solidFill>
                <a:latin typeface="Mada"/>
                <a:ea typeface="Mada"/>
                <a:cs typeface="Mada"/>
                <a:sym typeface="Mada"/>
              </a:rPr>
              <a:t>2</a:t>
            </a:r>
            <a:r>
              <a:rPr lang="ar" sz="1200">
                <a:solidFill>
                  <a:schemeClr val="accent1"/>
                </a:solidFill>
                <a:latin typeface="Mada"/>
                <a:ea typeface="Mada"/>
                <a:cs typeface="Mada"/>
                <a:sym typeface="Mada"/>
              </a:rPr>
              <a:t> signs were evident.</a:t>
            </a:r>
            <a:endParaRPr sz="1200">
              <a:solidFill>
                <a:schemeClr val="accent1"/>
              </a:solidFill>
              <a:latin typeface="Mada"/>
              <a:ea typeface="Mada"/>
              <a:cs typeface="Mada"/>
              <a:sym typeface="Mada"/>
            </a:endParaRPr>
          </a:p>
        </p:txBody>
      </p:sp>
      <p:graphicFrame>
        <p:nvGraphicFramePr>
          <p:cNvPr id="608" name="Google Shape;608;p27"/>
          <p:cNvGraphicFramePr/>
          <p:nvPr/>
        </p:nvGraphicFramePr>
        <p:xfrm>
          <a:off x="203025" y="7294925"/>
          <a:ext cx="3000000" cy="3000000"/>
        </p:xfrm>
        <a:graphic>
          <a:graphicData uri="http://schemas.openxmlformats.org/drawingml/2006/table">
            <a:tbl>
              <a:tblPr>
                <a:noFill/>
                <a:tableStyleId>{BC89051C-0FB9-44DB-B3F0-D97974565A1E}</a:tableStyleId>
              </a:tblPr>
              <a:tblGrid>
                <a:gridCol w="1016000"/>
                <a:gridCol w="776150"/>
                <a:gridCol w="512750"/>
                <a:gridCol w="709025"/>
                <a:gridCol w="667675"/>
                <a:gridCol w="666400"/>
                <a:gridCol w="666400"/>
                <a:gridCol w="500300"/>
                <a:gridCol w="604925"/>
                <a:gridCol w="1034325"/>
              </a:tblGrid>
              <a:tr h="149600">
                <a:tc rowSpan="2">
                  <a:txBody>
                    <a:bodyPr/>
                    <a:lstStyle/>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gridSpan="4">
                  <a:txBody>
                    <a:bodyPr/>
                    <a:lstStyle/>
                    <a:p>
                      <a:pPr indent="0" lvl="0" marL="0" rtl="0" algn="ctr">
                        <a:spcBef>
                          <a:spcPts val="0"/>
                        </a:spcBef>
                        <a:spcAft>
                          <a:spcPts val="0"/>
                        </a:spcAft>
                        <a:buNone/>
                      </a:pPr>
                      <a:r>
                        <a:rPr b="1" lang="ar" sz="800">
                          <a:solidFill>
                            <a:srgbClr val="FFFFFF"/>
                          </a:solidFill>
                          <a:latin typeface="Mada"/>
                          <a:ea typeface="Mada"/>
                          <a:cs typeface="Mada"/>
                          <a:sym typeface="Mada"/>
                        </a:rPr>
                        <a:t>Weakness</a:t>
                      </a:r>
                      <a:endParaRPr b="1"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1"/>
                    </a:solidFill>
                  </a:tcPr>
                </a:tc>
                <a:tc hMerge="1"/>
                <a:tc hMerge="1"/>
                <a:tc hMerge="1"/>
                <a:tc rowSpan="2">
                  <a:txBody>
                    <a:bodyPr/>
                    <a:lstStyle/>
                    <a:p>
                      <a:pPr indent="0" lvl="0" marL="0" rtl="0" algn="ctr">
                        <a:spcBef>
                          <a:spcPts val="0"/>
                        </a:spcBef>
                        <a:spcAft>
                          <a:spcPts val="0"/>
                        </a:spcAft>
                        <a:buNone/>
                      </a:pPr>
                      <a:r>
                        <a:rPr lang="ar" sz="800">
                          <a:solidFill>
                            <a:srgbClr val="FFFFFF"/>
                          </a:solidFill>
                          <a:latin typeface="Mada"/>
                          <a:ea typeface="Mada"/>
                          <a:cs typeface="Mada"/>
                          <a:sym typeface="Mada"/>
                        </a:rPr>
                        <a:t>Sensory symptoms</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rowSpan="2">
                  <a:txBody>
                    <a:bodyPr/>
                    <a:lstStyle/>
                    <a:p>
                      <a:pPr indent="0" lvl="0" marL="0" rtl="0" algn="ctr">
                        <a:spcBef>
                          <a:spcPts val="0"/>
                        </a:spcBef>
                        <a:spcAft>
                          <a:spcPts val="0"/>
                        </a:spcAft>
                        <a:buNone/>
                      </a:pPr>
                      <a:r>
                        <a:rPr lang="ar" sz="800">
                          <a:solidFill>
                            <a:srgbClr val="FFFFFF"/>
                          </a:solidFill>
                          <a:latin typeface="Mada"/>
                          <a:ea typeface="Mada"/>
                          <a:cs typeface="Mada"/>
                          <a:sym typeface="Mada"/>
                        </a:rPr>
                        <a:t>Severe proprioceptive loss</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rowSpan="2">
                  <a:txBody>
                    <a:bodyPr/>
                    <a:lstStyle/>
                    <a:p>
                      <a:pPr indent="0" lvl="0" marL="0" rtl="0" algn="ctr">
                        <a:spcBef>
                          <a:spcPts val="0"/>
                        </a:spcBef>
                        <a:spcAft>
                          <a:spcPts val="0"/>
                        </a:spcAft>
                        <a:buNone/>
                      </a:pPr>
                      <a:r>
                        <a:rPr lang="ar" sz="800">
                          <a:solidFill>
                            <a:srgbClr val="FFFFFF"/>
                          </a:solidFill>
                          <a:latin typeface="Mada"/>
                          <a:ea typeface="Mada"/>
                          <a:cs typeface="Mada"/>
                          <a:sym typeface="Mada"/>
                        </a:rPr>
                        <a:t>UMN signs</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rowSpan="2">
                  <a:txBody>
                    <a:bodyPr/>
                    <a:lstStyle/>
                    <a:p>
                      <a:pPr indent="0" lvl="0" marL="0" rtl="0" algn="ctr">
                        <a:spcBef>
                          <a:spcPts val="0"/>
                        </a:spcBef>
                        <a:spcAft>
                          <a:spcPts val="0"/>
                        </a:spcAft>
                        <a:buNone/>
                      </a:pPr>
                      <a:r>
                        <a:rPr lang="ar" sz="700">
                          <a:solidFill>
                            <a:srgbClr val="FFFFFF"/>
                          </a:solidFill>
                          <a:latin typeface="Mada"/>
                          <a:ea typeface="Mada"/>
                          <a:cs typeface="Mada"/>
                          <a:sym typeface="Mada"/>
                        </a:rPr>
                        <a:t>Autonomic symptoms/ signs</a:t>
                      </a:r>
                      <a:endParaRPr sz="7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rowSpan="2">
                  <a:txBody>
                    <a:bodyPr/>
                    <a:lstStyle/>
                    <a:p>
                      <a:pPr indent="0" lvl="0" marL="0" rtl="0" algn="ctr">
                        <a:spcBef>
                          <a:spcPts val="0"/>
                        </a:spcBef>
                        <a:spcAft>
                          <a:spcPts val="0"/>
                        </a:spcAft>
                        <a:buNone/>
                      </a:pPr>
                      <a:r>
                        <a:rPr lang="ar" sz="1000">
                          <a:solidFill>
                            <a:srgbClr val="FFFFFF"/>
                          </a:solidFill>
                          <a:latin typeface="Mada"/>
                          <a:ea typeface="Mada"/>
                          <a:cs typeface="Mada"/>
                          <a:sym typeface="Mada"/>
                        </a:rPr>
                        <a:t>Diagnosis</a:t>
                      </a:r>
                      <a:endParaRPr sz="10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r>
              <a:tr h="149600">
                <a:tc vMerge="1"/>
                <a:tc>
                  <a:txBody>
                    <a:bodyPr/>
                    <a:lstStyle/>
                    <a:p>
                      <a:pPr indent="0" lvl="0" marL="0" rtl="0" algn="ctr">
                        <a:spcBef>
                          <a:spcPts val="0"/>
                        </a:spcBef>
                        <a:spcAft>
                          <a:spcPts val="0"/>
                        </a:spcAft>
                        <a:buNone/>
                      </a:pPr>
                      <a:r>
                        <a:rPr lang="ar" sz="800">
                          <a:solidFill>
                            <a:srgbClr val="FFFFFF"/>
                          </a:solidFill>
                          <a:latin typeface="Mada"/>
                          <a:ea typeface="Mada"/>
                          <a:cs typeface="Mada"/>
                          <a:sym typeface="Mada"/>
                        </a:rPr>
                        <a:t>Proximal</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lang="ar" sz="800">
                          <a:solidFill>
                            <a:srgbClr val="FFFFFF"/>
                          </a:solidFill>
                          <a:latin typeface="Mada"/>
                          <a:ea typeface="Mada"/>
                          <a:cs typeface="Mada"/>
                          <a:sym typeface="Mada"/>
                        </a:rPr>
                        <a:t>Distal</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lang="ar" sz="800">
                          <a:solidFill>
                            <a:srgbClr val="FFFFFF"/>
                          </a:solidFill>
                          <a:latin typeface="Mada"/>
                          <a:ea typeface="Mada"/>
                          <a:cs typeface="Mada"/>
                          <a:sym typeface="Mada"/>
                        </a:rPr>
                        <a:t>Asymmetric</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lang="ar" sz="800">
                          <a:solidFill>
                            <a:srgbClr val="FFFFFF"/>
                          </a:solidFill>
                          <a:latin typeface="Mada"/>
                          <a:ea typeface="Mada"/>
                          <a:cs typeface="Mada"/>
                          <a:sym typeface="Mada"/>
                        </a:rPr>
                        <a:t>Symmetric</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vMerge="1"/>
                <a:tc vMerge="1"/>
                <a:tc vMerge="1"/>
                <a:tc vMerge="1"/>
                <a:tc vMerge="1"/>
              </a:tr>
              <a:tr h="446950">
                <a:tc>
                  <a:txBody>
                    <a:bodyPr/>
                    <a:lstStyle/>
                    <a:p>
                      <a:pPr indent="0" lvl="0" marL="0" rtl="0" algn="l">
                        <a:spcBef>
                          <a:spcPts val="0"/>
                        </a:spcBef>
                        <a:spcAft>
                          <a:spcPts val="0"/>
                        </a:spcAft>
                        <a:buNone/>
                      </a:pPr>
                      <a:r>
                        <a:rPr b="1" lang="ar" sz="800">
                          <a:latin typeface="Mada"/>
                          <a:ea typeface="Mada"/>
                          <a:cs typeface="Mada"/>
                          <a:sym typeface="Mada"/>
                        </a:rPr>
                        <a:t>Pattern 3:</a:t>
                      </a:r>
                      <a:endParaRPr b="1" sz="800">
                        <a:latin typeface="Mada"/>
                        <a:ea typeface="Mada"/>
                        <a:cs typeface="Mada"/>
                        <a:sym typeface="Mada"/>
                      </a:endParaRPr>
                    </a:p>
                    <a:p>
                      <a:pPr indent="0" lvl="0" marL="0" rtl="0" algn="l">
                        <a:spcBef>
                          <a:spcPts val="0"/>
                        </a:spcBef>
                        <a:spcAft>
                          <a:spcPts val="0"/>
                        </a:spcAft>
                        <a:buNone/>
                      </a:pPr>
                      <a:r>
                        <a:rPr b="1" lang="ar" sz="800">
                          <a:latin typeface="Mada"/>
                          <a:ea typeface="Mada"/>
                          <a:cs typeface="Mada"/>
                          <a:sym typeface="Mada"/>
                        </a:rPr>
                        <a:t> </a:t>
                      </a:r>
                      <a:r>
                        <a:rPr lang="ar" sz="800">
                          <a:latin typeface="Mada"/>
                          <a:ea typeface="Mada"/>
                          <a:cs typeface="Mada"/>
                          <a:sym typeface="Mada"/>
                        </a:rPr>
                        <a:t>Distal weakness with sensory loss</a:t>
                      </a:r>
                      <a:endParaRPr sz="8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spcBef>
                          <a:spcPts val="0"/>
                        </a:spcBef>
                        <a:spcAft>
                          <a:spcPts val="0"/>
                        </a:spcAft>
                        <a:buNone/>
                      </a:pPr>
                      <a:r>
                        <a:rPr lang="ar" sz="700">
                          <a:latin typeface="Mada"/>
                          <a:ea typeface="Mada"/>
                          <a:cs typeface="Mada"/>
                          <a:sym typeface="Mada"/>
                        </a:rPr>
                        <a:t>- Multiple: vasculitis, HNPP</a:t>
                      </a:r>
                      <a:r>
                        <a:rPr baseline="30000" lang="ar" sz="700">
                          <a:latin typeface="Mada"/>
                          <a:ea typeface="Mada"/>
                          <a:cs typeface="Mada"/>
                          <a:sym typeface="Mada"/>
                        </a:rPr>
                        <a:t>2</a:t>
                      </a:r>
                      <a:r>
                        <a:rPr lang="ar" sz="700">
                          <a:latin typeface="Mada"/>
                          <a:ea typeface="Mada"/>
                          <a:cs typeface="Mada"/>
                          <a:sym typeface="Mada"/>
                        </a:rPr>
                        <a:t>, infection </a:t>
                      </a:r>
                      <a:r>
                        <a:rPr lang="ar" sz="700">
                          <a:solidFill>
                            <a:srgbClr val="999999"/>
                          </a:solidFill>
                          <a:latin typeface="Mada"/>
                          <a:ea typeface="Mada"/>
                          <a:cs typeface="Mada"/>
                          <a:sym typeface="Mada"/>
                        </a:rPr>
                        <a:t>(leprosy, lyme, sarcoid, HIV)</a:t>
                      </a:r>
                      <a:endParaRPr sz="700">
                        <a:solidFill>
                          <a:srgbClr val="999999"/>
                        </a:solidFill>
                        <a:latin typeface="Mada"/>
                        <a:ea typeface="Mada"/>
                        <a:cs typeface="Mada"/>
                        <a:sym typeface="Mada"/>
                      </a:endParaRPr>
                    </a:p>
                    <a:p>
                      <a:pPr indent="0" lvl="0" marL="0" rtl="0" algn="l">
                        <a:spcBef>
                          <a:spcPts val="0"/>
                        </a:spcBef>
                        <a:spcAft>
                          <a:spcPts val="0"/>
                        </a:spcAft>
                        <a:buNone/>
                      </a:pPr>
                      <a:r>
                        <a:rPr lang="ar" sz="700">
                          <a:latin typeface="Mada"/>
                          <a:ea typeface="Mada"/>
                          <a:cs typeface="Mada"/>
                          <a:sym typeface="Mada"/>
                        </a:rPr>
                        <a:t>- Single: Mononeuropathy, radiculopathy</a:t>
                      </a:r>
                      <a:endParaRPr sz="7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bl>
          </a:graphicData>
        </a:graphic>
      </p:graphicFrame>
      <p:sp>
        <p:nvSpPr>
          <p:cNvPr id="609" name="Google Shape;609;p27"/>
          <p:cNvSpPr txBox="1"/>
          <p:nvPr/>
        </p:nvSpPr>
        <p:spPr>
          <a:xfrm>
            <a:off x="-7708975" y="821725"/>
            <a:ext cx="7136400" cy="54654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5"/>
                </a:highlight>
                <a:latin typeface="Mada"/>
                <a:ea typeface="Mada"/>
                <a:cs typeface="Mada"/>
                <a:sym typeface="Mada"/>
              </a:rPr>
              <a:t>Case 1</a:t>
            </a:r>
            <a:endParaRPr sz="600">
              <a:solidFill>
                <a:schemeClr val="dk1"/>
              </a:solidFill>
              <a:latin typeface="Mada"/>
              <a:ea typeface="Mada"/>
              <a:cs typeface="Mada"/>
              <a:sym typeface="Mada"/>
            </a:endParaRPr>
          </a:p>
          <a:p>
            <a:pPr indent="0" lvl="0" marL="457200" rtl="0" algn="l">
              <a:spcBef>
                <a:spcPts val="0"/>
              </a:spcBef>
              <a:spcAft>
                <a:spcPts val="0"/>
              </a:spcAft>
              <a:buNone/>
            </a:pPr>
            <a:r>
              <a:t/>
            </a:r>
            <a:endParaRPr sz="6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rPr b="1" lang="ar" sz="1200">
                <a:solidFill>
                  <a:srgbClr val="6AA84F"/>
                </a:solidFill>
                <a:latin typeface="Mada"/>
                <a:ea typeface="Mada"/>
                <a:cs typeface="Mada"/>
                <a:sym typeface="Mada"/>
              </a:rPr>
              <a:t>Explanation:</a:t>
            </a:r>
            <a:endParaRPr b="1" sz="1200">
              <a:solidFill>
                <a:srgbClr val="6AA84F"/>
              </a:solidFill>
              <a:latin typeface="Mada"/>
              <a:ea typeface="Mada"/>
              <a:cs typeface="Mada"/>
              <a:sym typeface="Mada"/>
            </a:endParaRPr>
          </a:p>
          <a:p>
            <a:pPr indent="-298450" lvl="0" marL="457200" rtl="0" algn="l">
              <a:lnSpc>
                <a:spcPct val="115000"/>
              </a:lnSpc>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1. What are the systems involved? (motor, sensory or both → Sensory and motor</a:t>
            </a:r>
            <a:endParaRPr sz="1100">
              <a:solidFill>
                <a:srgbClr val="6AA84F"/>
              </a:solidFill>
              <a:latin typeface="Mada"/>
              <a:ea typeface="Mada"/>
              <a:cs typeface="Mada"/>
              <a:sym typeface="Mada"/>
            </a:endParaRPr>
          </a:p>
          <a:p>
            <a:pPr indent="-298450" lvl="0" marL="457200" rtl="0" algn="l">
              <a:lnSpc>
                <a:spcPct val="115000"/>
              </a:lnSpc>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2. Where is the disruption of the weakness? (proximal, distal or both. Symmetrical or asymmetrical)  → Asymmetrical distal.</a:t>
            </a:r>
            <a:endParaRPr sz="1100">
              <a:solidFill>
                <a:srgbClr val="6AA84F"/>
              </a:solidFill>
              <a:latin typeface="Mada"/>
              <a:ea typeface="Mada"/>
              <a:cs typeface="Mada"/>
              <a:sym typeface="Mada"/>
            </a:endParaRPr>
          </a:p>
          <a:p>
            <a:pPr indent="-298450" lvl="0" marL="457200" rtl="0" algn="l">
              <a:lnSpc>
                <a:spcPct val="115000"/>
              </a:lnSpc>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3. What is nature of sensory involvement?  → Numbness, grip weakness, and vague elbow pain.</a:t>
            </a:r>
            <a:endParaRPr sz="1100">
              <a:solidFill>
                <a:srgbClr val="6AA84F"/>
              </a:solidFill>
              <a:latin typeface="Mada"/>
              <a:ea typeface="Mada"/>
              <a:cs typeface="Mada"/>
              <a:sym typeface="Mada"/>
            </a:endParaRPr>
          </a:p>
          <a:p>
            <a:pPr indent="-298450" lvl="0" marL="457200" rtl="0" algn="l">
              <a:lnSpc>
                <a:spcPct val="115000"/>
              </a:lnSpc>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4. Is there evidence of upper motor neuron involvement?  → No, Lower motor neuron only.</a:t>
            </a:r>
            <a:endParaRPr sz="1100">
              <a:solidFill>
                <a:srgbClr val="6AA84F"/>
              </a:solidFill>
              <a:latin typeface="Mada"/>
              <a:ea typeface="Mada"/>
              <a:cs typeface="Mada"/>
              <a:sym typeface="Mada"/>
            </a:endParaRPr>
          </a:p>
          <a:p>
            <a:pPr indent="-298450" lvl="0" marL="457200" rtl="0" algn="l">
              <a:lnSpc>
                <a:spcPct val="115000"/>
              </a:lnSpc>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5. Onset (acute, subacute, chronic)  → 3 months = chronic</a:t>
            </a:r>
            <a:endParaRPr sz="1100">
              <a:solidFill>
                <a:srgbClr val="6AA84F"/>
              </a:solidFill>
              <a:latin typeface="Mada"/>
              <a:ea typeface="Mada"/>
              <a:cs typeface="Mada"/>
              <a:sym typeface="Mada"/>
            </a:endParaRPr>
          </a:p>
          <a:p>
            <a:pPr indent="-298450" lvl="0" marL="457200" rtl="0" algn="l">
              <a:lnSpc>
                <a:spcPct val="115000"/>
              </a:lnSpc>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6. Is there any history of hereditary neuropathy?  → No.</a:t>
            </a:r>
            <a:endParaRPr sz="1100">
              <a:solidFill>
                <a:srgbClr val="6AA84F"/>
              </a:solidFill>
              <a:latin typeface="Mada"/>
              <a:ea typeface="Mada"/>
              <a:cs typeface="Mada"/>
              <a:sym typeface="Mada"/>
            </a:endParaRPr>
          </a:p>
          <a:p>
            <a:pPr indent="-298450" lvl="0" marL="457200" rtl="0" algn="l">
              <a:lnSpc>
                <a:spcPct val="115000"/>
              </a:lnSpc>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So we have Asymmetrical distal weakness with Sensory loss. What is the pattern?   → Pattern 3. </a:t>
            </a:r>
            <a:r>
              <a:rPr b="1" lang="ar" sz="1100">
                <a:solidFill>
                  <a:srgbClr val="6AA84F"/>
                </a:solidFill>
                <a:latin typeface="Mada"/>
                <a:ea typeface="Mada"/>
                <a:cs typeface="Mada"/>
                <a:sym typeface="Mada"/>
              </a:rPr>
              <a:t>CASE</a:t>
            </a:r>
            <a:r>
              <a:rPr lang="ar" sz="1100">
                <a:solidFill>
                  <a:srgbClr val="6AA84F"/>
                </a:solidFill>
                <a:latin typeface="Mada"/>
                <a:ea typeface="Mada"/>
                <a:cs typeface="Mada"/>
                <a:sym typeface="Mada"/>
              </a:rPr>
              <a:t> DIAGNOSIS: Mononeuropathy (ulnar involvement)</a:t>
            </a:r>
            <a:endParaRPr sz="1100">
              <a:solidFill>
                <a:srgbClr val="6AA84F"/>
              </a:solidFill>
              <a:latin typeface="Mada"/>
              <a:ea typeface="Mada"/>
              <a:cs typeface="Mada"/>
              <a:sym typeface="Mada"/>
            </a:endParaRPr>
          </a:p>
          <a:p>
            <a:pPr indent="-298450" lvl="0" marL="457200" rtl="0" algn="l">
              <a:lnSpc>
                <a:spcPct val="115000"/>
              </a:lnSpc>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What is diagnosis of </a:t>
            </a:r>
            <a:r>
              <a:rPr b="1" lang="ar" sz="1100">
                <a:solidFill>
                  <a:srgbClr val="6AA84F"/>
                </a:solidFill>
                <a:latin typeface="Mada"/>
                <a:ea typeface="Mada"/>
                <a:cs typeface="Mada"/>
                <a:sym typeface="Mada"/>
              </a:rPr>
              <a:t>pattern 3</a:t>
            </a:r>
            <a:r>
              <a:rPr lang="ar" sz="1100">
                <a:solidFill>
                  <a:srgbClr val="6AA84F"/>
                </a:solidFill>
                <a:latin typeface="Mada"/>
                <a:ea typeface="Mada"/>
                <a:cs typeface="Mada"/>
                <a:sym typeface="Mada"/>
              </a:rPr>
              <a:t>?</a:t>
            </a:r>
            <a:endParaRPr sz="1100">
              <a:solidFill>
                <a:srgbClr val="6AA84F"/>
              </a:solidFill>
              <a:latin typeface="Mada"/>
              <a:ea typeface="Mada"/>
              <a:cs typeface="Mada"/>
              <a:sym typeface="Mada"/>
            </a:endParaRPr>
          </a:p>
          <a:p>
            <a:pPr indent="-298450" lvl="1" marL="914400" rtl="0" algn="l">
              <a:lnSpc>
                <a:spcPct val="115000"/>
              </a:lnSpc>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Vasculitis like (Mononeuritis multiplex) which is infarction to the nerve “nerve </a:t>
            </a:r>
            <a:r>
              <a:rPr lang="ar" sz="1100">
                <a:solidFill>
                  <a:srgbClr val="6AA84F"/>
                </a:solidFill>
                <a:latin typeface="Mada"/>
                <a:ea typeface="Mada"/>
                <a:cs typeface="Mada"/>
                <a:sym typeface="Mada"/>
              </a:rPr>
              <a:t>stroke</a:t>
            </a:r>
            <a:r>
              <a:rPr lang="ar" sz="1100">
                <a:solidFill>
                  <a:srgbClr val="6AA84F"/>
                </a:solidFill>
                <a:latin typeface="Mada"/>
                <a:ea typeface="Mada"/>
                <a:cs typeface="Mada"/>
                <a:sym typeface="Mada"/>
              </a:rPr>
              <a:t> “ severe and sudden</a:t>
            </a:r>
            <a:endParaRPr sz="1100">
              <a:solidFill>
                <a:srgbClr val="6AA84F"/>
              </a:solidFill>
              <a:latin typeface="Mada"/>
              <a:ea typeface="Mada"/>
              <a:cs typeface="Mada"/>
              <a:sym typeface="Mada"/>
            </a:endParaRPr>
          </a:p>
          <a:p>
            <a:pPr indent="-298450" lvl="1" marL="914400" rtl="0" algn="l">
              <a:lnSpc>
                <a:spcPct val="115000"/>
              </a:lnSpc>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 Mononeuropathy : focal neuropathy due to compressive lesion and the most common is carpal tunnel syndrome “compression of median nerve” + ulnar nerve compression in the elbow which causes claw hand + common peroneal neuropathy which causes foot drop </a:t>
            </a:r>
            <a:endParaRPr sz="1100">
              <a:solidFill>
                <a:srgbClr val="6AA84F"/>
              </a:solidFill>
              <a:latin typeface="Mada"/>
              <a:ea typeface="Mada"/>
              <a:cs typeface="Mada"/>
              <a:sym typeface="Mada"/>
            </a:endParaRPr>
          </a:p>
          <a:p>
            <a:pPr indent="0" lvl="0" marL="457200" rtl="0" algn="l">
              <a:spcBef>
                <a:spcPts val="0"/>
              </a:spcBef>
              <a:spcAft>
                <a:spcPts val="0"/>
              </a:spcAft>
              <a:buNone/>
            </a:pPr>
            <a:r>
              <a:t/>
            </a:r>
            <a:endParaRPr b="1" sz="1200">
              <a:solidFill>
                <a:schemeClr val="dk1"/>
              </a:solidFill>
              <a:highlight>
                <a:schemeClr val="accent5"/>
              </a:highlight>
              <a:latin typeface="Mada"/>
              <a:ea typeface="Mada"/>
              <a:cs typeface="Mada"/>
              <a:sym typeface="Mada"/>
            </a:endParaRPr>
          </a:p>
        </p:txBody>
      </p:sp>
      <p:pic>
        <p:nvPicPr>
          <p:cNvPr id="610" name="Google Shape;610;p27"/>
          <p:cNvPicPr preferRelativeResize="0"/>
          <p:nvPr/>
        </p:nvPicPr>
        <p:blipFill>
          <a:blip r:embed="rId4">
            <a:alphaModFix/>
          </a:blip>
          <a:stretch>
            <a:fillRect/>
          </a:stretch>
        </p:blipFill>
        <p:spPr>
          <a:xfrm>
            <a:off x="298954" y="2129013"/>
            <a:ext cx="1948406" cy="940958"/>
          </a:xfrm>
          <a:prstGeom prst="rect">
            <a:avLst/>
          </a:prstGeom>
          <a:noFill/>
          <a:ln>
            <a:noFill/>
          </a:ln>
        </p:spPr>
      </p:pic>
      <p:pic>
        <p:nvPicPr>
          <p:cNvPr id="611" name="Google Shape;611;p27"/>
          <p:cNvPicPr preferRelativeResize="0"/>
          <p:nvPr/>
        </p:nvPicPr>
        <p:blipFill>
          <a:blip r:embed="rId5">
            <a:alphaModFix/>
          </a:blip>
          <a:stretch>
            <a:fillRect/>
          </a:stretch>
        </p:blipFill>
        <p:spPr>
          <a:xfrm>
            <a:off x="3814229" y="2129027"/>
            <a:ext cx="1064422" cy="940945"/>
          </a:xfrm>
          <a:prstGeom prst="rect">
            <a:avLst/>
          </a:prstGeom>
          <a:noFill/>
          <a:ln>
            <a:noFill/>
          </a:ln>
        </p:spPr>
      </p:pic>
      <p:pic>
        <p:nvPicPr>
          <p:cNvPr id="612" name="Google Shape;612;p27"/>
          <p:cNvPicPr preferRelativeResize="0"/>
          <p:nvPr/>
        </p:nvPicPr>
        <p:blipFill>
          <a:blip r:embed="rId6">
            <a:alphaModFix/>
          </a:blip>
          <a:stretch>
            <a:fillRect/>
          </a:stretch>
        </p:blipFill>
        <p:spPr>
          <a:xfrm>
            <a:off x="2498582" y="2129013"/>
            <a:ext cx="1064409" cy="940958"/>
          </a:xfrm>
          <a:prstGeom prst="rect">
            <a:avLst/>
          </a:prstGeom>
          <a:noFill/>
          <a:ln>
            <a:noFill/>
          </a:ln>
        </p:spPr>
      </p:pic>
      <p:pic>
        <p:nvPicPr>
          <p:cNvPr id="613" name="Google Shape;613;p27"/>
          <p:cNvPicPr preferRelativeResize="0"/>
          <p:nvPr/>
        </p:nvPicPr>
        <p:blipFill>
          <a:blip r:embed="rId7">
            <a:alphaModFix/>
          </a:blip>
          <a:stretch>
            <a:fillRect/>
          </a:stretch>
        </p:blipFill>
        <p:spPr>
          <a:xfrm>
            <a:off x="5129871" y="2129030"/>
            <a:ext cx="2131184" cy="940958"/>
          </a:xfrm>
          <a:prstGeom prst="rect">
            <a:avLst/>
          </a:prstGeom>
          <a:noFill/>
          <a:ln>
            <a:noFill/>
          </a:ln>
        </p:spPr>
      </p:pic>
      <p:pic>
        <p:nvPicPr>
          <p:cNvPr id="614" name="Google Shape;614;p27"/>
          <p:cNvPicPr preferRelativeResize="0"/>
          <p:nvPr/>
        </p:nvPicPr>
        <p:blipFill>
          <a:blip r:embed="rId3">
            <a:alphaModFix/>
          </a:blip>
          <a:stretch>
            <a:fillRect/>
          </a:stretch>
        </p:blipFill>
        <p:spPr>
          <a:xfrm>
            <a:off x="-2140925" y="2194800"/>
            <a:ext cx="1442772" cy="694600"/>
          </a:xfrm>
          <a:prstGeom prst="rect">
            <a:avLst/>
          </a:prstGeom>
          <a:noFill/>
          <a:ln cap="flat" cmpd="sng" w="9525">
            <a:solidFill>
              <a:srgbClr val="543948"/>
            </a:solidFill>
            <a:prstDash val="solid"/>
            <a:round/>
            <a:headEnd len="sm" w="sm" type="none"/>
            <a:tailEnd len="sm" w="sm" type="none"/>
          </a:ln>
        </p:spPr>
      </p:pic>
      <p:graphicFrame>
        <p:nvGraphicFramePr>
          <p:cNvPr id="615" name="Google Shape;615;p27"/>
          <p:cNvGraphicFramePr/>
          <p:nvPr/>
        </p:nvGraphicFramePr>
        <p:xfrm>
          <a:off x="-7104162" y="6287125"/>
          <a:ext cx="3000000" cy="3000000"/>
        </p:xfrm>
        <a:graphic>
          <a:graphicData uri="http://schemas.openxmlformats.org/drawingml/2006/table">
            <a:tbl>
              <a:tblPr>
                <a:noFill/>
                <a:tableStyleId>{BC89051C-0FB9-44DB-B3F0-D97974565A1E}</a:tableStyleId>
              </a:tblPr>
              <a:tblGrid>
                <a:gridCol w="1519625"/>
                <a:gridCol w="5290875"/>
              </a:tblGrid>
              <a:tr h="100000">
                <a:tc>
                  <a:txBody>
                    <a:bodyPr/>
                    <a:lstStyle/>
                    <a:p>
                      <a:pPr indent="0" lvl="0" marL="0" marR="0" rtl="0" algn="l">
                        <a:lnSpc>
                          <a:spcPct val="100000"/>
                        </a:lnSpc>
                        <a:spcBef>
                          <a:spcPts val="0"/>
                        </a:spcBef>
                        <a:spcAft>
                          <a:spcPts val="0"/>
                        </a:spcAft>
                        <a:buNone/>
                      </a:pPr>
                      <a:r>
                        <a:rPr b="1" lang="ar" sz="1000">
                          <a:solidFill>
                            <a:schemeClr val="accent1"/>
                          </a:solidFill>
                          <a:latin typeface="Mada"/>
                          <a:ea typeface="Mada"/>
                          <a:cs typeface="Mada"/>
                          <a:sym typeface="Mada"/>
                        </a:rPr>
                        <a:t>Systems involved?</a:t>
                      </a:r>
                      <a:endParaRPr b="1" sz="1000">
                        <a:solidFill>
                          <a:schemeClr val="accent1"/>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Sensory &amp; Motor.</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20000">
                <a:tc>
                  <a:txBody>
                    <a:bodyPr/>
                    <a:lstStyle/>
                    <a:p>
                      <a:pPr indent="0" lvl="0" marL="0" marR="0" rtl="0" algn="l">
                        <a:lnSpc>
                          <a:spcPct val="100000"/>
                        </a:lnSpc>
                        <a:spcBef>
                          <a:spcPts val="0"/>
                        </a:spcBef>
                        <a:spcAft>
                          <a:spcPts val="0"/>
                        </a:spcAft>
                        <a:buNone/>
                      </a:pPr>
                      <a:r>
                        <a:rPr b="1" lang="ar" sz="1000">
                          <a:solidFill>
                            <a:schemeClr val="accent1"/>
                          </a:solidFill>
                          <a:latin typeface="Mada"/>
                          <a:ea typeface="Mada"/>
                          <a:cs typeface="Mada"/>
                          <a:sym typeface="Mada"/>
                        </a:rPr>
                        <a:t>Distribution?</a:t>
                      </a:r>
                      <a:endParaRPr b="1" sz="1000">
                        <a:solidFill>
                          <a:schemeClr val="accent1"/>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731500">
                <a:tc>
                  <a:txBody>
                    <a:bodyPr/>
                    <a:lstStyle/>
                    <a:p>
                      <a:pPr indent="0" lvl="0" marL="0" marR="0" rtl="0" algn="l">
                        <a:lnSpc>
                          <a:spcPct val="100000"/>
                        </a:lnSpc>
                        <a:spcBef>
                          <a:spcPts val="0"/>
                        </a:spcBef>
                        <a:spcAft>
                          <a:spcPts val="0"/>
                        </a:spcAft>
                        <a:buNone/>
                      </a:pPr>
                      <a:r>
                        <a:rPr b="1" lang="ar" sz="1000">
                          <a:solidFill>
                            <a:schemeClr val="accent1"/>
                          </a:solidFill>
                          <a:latin typeface="Mada"/>
                          <a:ea typeface="Mada"/>
                          <a:cs typeface="Mada"/>
                          <a:sym typeface="Mada"/>
                        </a:rPr>
                        <a:t>Nature of involvement?</a:t>
                      </a:r>
                      <a:endParaRPr b="1" sz="1000">
                        <a:solidFill>
                          <a:schemeClr val="accent1"/>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20000">
                <a:tc>
                  <a:txBody>
                    <a:bodyPr/>
                    <a:lstStyle/>
                    <a:p>
                      <a:pPr indent="0" lvl="0" marL="0" marR="0" rtl="0" algn="l">
                        <a:lnSpc>
                          <a:spcPct val="100000"/>
                        </a:lnSpc>
                        <a:spcBef>
                          <a:spcPts val="0"/>
                        </a:spcBef>
                        <a:spcAft>
                          <a:spcPts val="0"/>
                        </a:spcAft>
                        <a:buNone/>
                      </a:pPr>
                      <a:r>
                        <a:rPr b="1" lang="ar" sz="1000">
                          <a:solidFill>
                            <a:schemeClr val="accent1"/>
                          </a:solidFill>
                          <a:latin typeface="Mada"/>
                          <a:ea typeface="Mada"/>
                          <a:cs typeface="Mada"/>
                          <a:sym typeface="Mada"/>
                        </a:rPr>
                        <a:t>UMN involvement?</a:t>
                      </a:r>
                      <a:endParaRPr b="1" sz="1000">
                        <a:solidFill>
                          <a:schemeClr val="accent1"/>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20000">
                <a:tc>
                  <a:txBody>
                    <a:bodyPr/>
                    <a:lstStyle/>
                    <a:p>
                      <a:pPr indent="0" lvl="0" marL="0" marR="0" rtl="0" algn="l">
                        <a:lnSpc>
                          <a:spcPct val="100000"/>
                        </a:lnSpc>
                        <a:spcBef>
                          <a:spcPts val="0"/>
                        </a:spcBef>
                        <a:spcAft>
                          <a:spcPts val="0"/>
                        </a:spcAft>
                        <a:buNone/>
                      </a:pPr>
                      <a:r>
                        <a:rPr b="1" lang="ar" sz="1000">
                          <a:solidFill>
                            <a:schemeClr val="accent1"/>
                          </a:solidFill>
                          <a:latin typeface="Mada"/>
                          <a:ea typeface="Mada"/>
                          <a:cs typeface="Mada"/>
                          <a:sym typeface="Mada"/>
                        </a:rPr>
                        <a:t>Temporal evolution?</a:t>
                      </a:r>
                      <a:endParaRPr b="1" sz="1000">
                        <a:solidFill>
                          <a:schemeClr val="accent1"/>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200875">
                <a:tc>
                  <a:txBody>
                    <a:bodyPr/>
                    <a:lstStyle/>
                    <a:p>
                      <a:pPr indent="0" lvl="0" marL="0" rtl="0" algn="l">
                        <a:spcBef>
                          <a:spcPts val="0"/>
                        </a:spcBef>
                        <a:spcAft>
                          <a:spcPts val="0"/>
                        </a:spcAft>
                        <a:buNone/>
                      </a:pPr>
                      <a:r>
                        <a:rPr b="1" lang="ar" sz="1000">
                          <a:solidFill>
                            <a:schemeClr val="accent1"/>
                          </a:solidFill>
                          <a:latin typeface="Mada"/>
                          <a:ea typeface="Mada"/>
                          <a:cs typeface="Mada"/>
                          <a:sym typeface="Mada"/>
                        </a:rPr>
                        <a:t>Evidence of hereditary neuropathy?</a:t>
                      </a:r>
                      <a:endParaRPr b="1" sz="1000">
                        <a:solidFill>
                          <a:schemeClr val="accent1"/>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No.</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bl>
          </a:graphicData>
        </a:graphic>
      </p:graphicFrame>
      <p:sp>
        <p:nvSpPr>
          <p:cNvPr id="616" name="Google Shape;616;p27"/>
          <p:cNvSpPr/>
          <p:nvPr/>
        </p:nvSpPr>
        <p:spPr>
          <a:xfrm>
            <a:off x="5710491" y="-623950"/>
            <a:ext cx="333900" cy="317400"/>
          </a:xfrm>
          <a:prstGeom prst="star5">
            <a:avLst>
              <a:gd fmla="val 21969" name="adj"/>
              <a:gd fmla="val 105146" name="hf"/>
              <a:gd fmla="val 110557" name="vf"/>
            </a:avLst>
          </a:pr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27"/>
          <p:cNvSpPr/>
          <p:nvPr/>
        </p:nvSpPr>
        <p:spPr>
          <a:xfrm>
            <a:off x="1515616" y="-623950"/>
            <a:ext cx="333900" cy="317400"/>
          </a:xfrm>
          <a:prstGeom prst="star5">
            <a:avLst>
              <a:gd fmla="val 21969"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18" name="Google Shape;618;p27"/>
          <p:cNvGrpSpPr/>
          <p:nvPr/>
        </p:nvGrpSpPr>
        <p:grpSpPr>
          <a:xfrm rot="10800000">
            <a:off x="7293843" y="562188"/>
            <a:ext cx="78721" cy="83606"/>
            <a:chOff x="4909609" y="6885946"/>
            <a:chExt cx="508206" cy="495298"/>
          </a:xfrm>
        </p:grpSpPr>
        <p:grpSp>
          <p:nvGrpSpPr>
            <p:cNvPr id="619" name="Google Shape;619;p27"/>
            <p:cNvGrpSpPr/>
            <p:nvPr/>
          </p:nvGrpSpPr>
          <p:grpSpPr>
            <a:xfrm>
              <a:off x="4909609" y="6885946"/>
              <a:ext cx="508206" cy="495298"/>
              <a:chOff x="481483" y="4193428"/>
              <a:chExt cx="322998" cy="346532"/>
            </a:xfrm>
          </p:grpSpPr>
          <p:grpSp>
            <p:nvGrpSpPr>
              <p:cNvPr id="620" name="Google Shape;620;p27"/>
              <p:cNvGrpSpPr/>
              <p:nvPr/>
            </p:nvGrpSpPr>
            <p:grpSpPr>
              <a:xfrm>
                <a:off x="481483" y="4193428"/>
                <a:ext cx="322998" cy="346532"/>
                <a:chOff x="-64406125" y="3362225"/>
                <a:chExt cx="318225" cy="314800"/>
              </a:xfrm>
            </p:grpSpPr>
            <p:sp>
              <p:nvSpPr>
                <p:cNvPr id="621" name="Google Shape;621;p27"/>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622" name="Google Shape;622;p27"/>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623" name="Google Shape;623;p27"/>
              <p:cNvSpPr/>
              <p:nvPr/>
            </p:nvSpPr>
            <p:spPr>
              <a:xfrm>
                <a:off x="626168" y="4322035"/>
                <a:ext cx="33600" cy="33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24" name="Google Shape;624;p27"/>
            <p:cNvPicPr preferRelativeResize="0"/>
            <p:nvPr/>
          </p:nvPicPr>
          <p:blipFill rotWithShape="1">
            <a:blip r:embed="rId8">
              <a:alphaModFix/>
            </a:blip>
            <a:srcRect b="-10" l="0" r="77307" t="10"/>
            <a:stretch/>
          </p:blipFill>
          <p:spPr>
            <a:xfrm flipH="1" rot="-5400000">
              <a:off x="5298115" y="7248199"/>
              <a:ext cx="27740" cy="134623"/>
            </a:xfrm>
            <a:prstGeom prst="rect">
              <a:avLst/>
            </a:prstGeom>
            <a:noFill/>
            <a:ln>
              <a:noFill/>
            </a:ln>
          </p:spPr>
        </p:pic>
        <p:pic>
          <p:nvPicPr>
            <p:cNvPr id="625" name="Google Shape;625;p27"/>
            <p:cNvPicPr preferRelativeResize="0"/>
            <p:nvPr/>
          </p:nvPicPr>
          <p:blipFill>
            <a:blip r:embed="rId9">
              <a:alphaModFix/>
            </a:blip>
            <a:stretch>
              <a:fillRect/>
            </a:stretch>
          </p:blipFill>
          <p:spPr>
            <a:xfrm>
              <a:off x="5107203" y="7221098"/>
              <a:ext cx="112997" cy="102640"/>
            </a:xfrm>
            <a:prstGeom prst="rect">
              <a:avLst/>
            </a:prstGeom>
            <a:noFill/>
            <a:ln>
              <a:noFill/>
            </a:ln>
          </p:spPr>
        </p:pic>
      </p:grpSp>
      <p:cxnSp>
        <p:nvCxnSpPr>
          <p:cNvPr id="626" name="Google Shape;626;p27"/>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28"/>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632" name="Google Shape;632;p28"/>
          <p:cNvSpPr txBox="1"/>
          <p:nvPr/>
        </p:nvSpPr>
        <p:spPr>
          <a:xfrm>
            <a:off x="1237350" y="0"/>
            <a:ext cx="5085300" cy="41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Cases by the doctor - CASE 2</a:t>
            </a:r>
            <a:endParaRPr b="1" sz="2600">
              <a:latin typeface="Mada"/>
              <a:ea typeface="Mada"/>
              <a:cs typeface="Mada"/>
              <a:sym typeface="Mada"/>
            </a:endParaRPr>
          </a:p>
        </p:txBody>
      </p:sp>
      <p:sp>
        <p:nvSpPr>
          <p:cNvPr id="633" name="Google Shape;633;p28"/>
          <p:cNvSpPr txBox="1"/>
          <p:nvPr/>
        </p:nvSpPr>
        <p:spPr>
          <a:xfrm>
            <a:off x="0" y="97798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 the most common cause of median neuropathy is carpal tunnel syndrome, in  which it will be compressed underneath the flexor retinaculum (represented by no1). no2, this area over the thenar eminence is supplied by the  palmar branch of the median nerve which branches before the carpal tunnel, so to be affected it the lesion needs to be proximal 'could be in the forearm or the elbow'.</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2- the sensory part of the median nerve comes from the upper plexus, the motor comes from the lower plexus so when they're both affected you can exclude plexopathy</a:t>
            </a:r>
            <a:endParaRPr sz="1000">
              <a:solidFill>
                <a:srgbClr val="6AA84F"/>
              </a:solidFill>
              <a:latin typeface="Mada"/>
              <a:ea typeface="Mada"/>
              <a:cs typeface="Mada"/>
              <a:sym typeface="Mada"/>
            </a:endParaRPr>
          </a:p>
        </p:txBody>
      </p:sp>
      <p:sp>
        <p:nvSpPr>
          <p:cNvPr id="634" name="Google Shape;634;p28"/>
          <p:cNvSpPr/>
          <p:nvPr/>
        </p:nvSpPr>
        <p:spPr>
          <a:xfrm>
            <a:off x="7853650" y="1174500"/>
            <a:ext cx="7136400" cy="2926200"/>
          </a:xfrm>
          <a:prstGeom prst="roundRect">
            <a:avLst>
              <a:gd fmla="val 16667" name="adj"/>
            </a:avLst>
          </a:prstGeom>
          <a:solidFill>
            <a:schemeClr val="accent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ar" sz="1000">
                <a:solidFill>
                  <a:srgbClr val="6AA84F"/>
                </a:solidFill>
                <a:latin typeface="Mada"/>
                <a:ea typeface="Mada"/>
                <a:cs typeface="Mada"/>
                <a:sym typeface="Mada"/>
              </a:rPr>
              <a:t>Explanation:</a:t>
            </a:r>
            <a:endParaRPr b="1" sz="1000">
              <a:solidFill>
                <a:srgbClr val="6AA84F"/>
              </a:solidFill>
              <a:latin typeface="Mada"/>
              <a:ea typeface="Mada"/>
              <a:cs typeface="Mada"/>
              <a:sym typeface="Mada"/>
            </a:endParaRPr>
          </a:p>
          <a:p>
            <a:pPr indent="-292100" lvl="0" marL="457200" rtl="0" algn="l">
              <a:lnSpc>
                <a:spcPct val="115000"/>
              </a:lnSpc>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1. What are the systems involved? (motor, sensory or both → Sensory and motor</a:t>
            </a:r>
            <a:endParaRPr sz="1000">
              <a:solidFill>
                <a:srgbClr val="6AA84F"/>
              </a:solidFill>
              <a:latin typeface="Mada"/>
              <a:ea typeface="Mada"/>
              <a:cs typeface="Mada"/>
              <a:sym typeface="Mada"/>
            </a:endParaRPr>
          </a:p>
          <a:p>
            <a:pPr indent="-292100" lvl="0" marL="457200" rtl="0" algn="l">
              <a:lnSpc>
                <a:spcPct val="115000"/>
              </a:lnSpc>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2. Where is the disruption of the weakness? (proximal, distal or both. Symmetrical or asymmetrical)  → Asymmetrical distal.</a:t>
            </a:r>
            <a:endParaRPr sz="1000">
              <a:solidFill>
                <a:srgbClr val="6AA84F"/>
              </a:solidFill>
              <a:latin typeface="Mada"/>
              <a:ea typeface="Mada"/>
              <a:cs typeface="Mada"/>
              <a:sym typeface="Mada"/>
            </a:endParaRPr>
          </a:p>
          <a:p>
            <a:pPr indent="-292100" lvl="0" marL="457200" rtl="0" algn="l">
              <a:lnSpc>
                <a:spcPct val="115000"/>
              </a:lnSpc>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3. What is nature of sensory involvement?  →Numbness, grip weakness, and vague elbow pain.</a:t>
            </a:r>
            <a:endParaRPr sz="1000">
              <a:solidFill>
                <a:srgbClr val="6AA84F"/>
              </a:solidFill>
              <a:latin typeface="Mada"/>
              <a:ea typeface="Mada"/>
              <a:cs typeface="Mada"/>
              <a:sym typeface="Mada"/>
            </a:endParaRPr>
          </a:p>
          <a:p>
            <a:pPr indent="-292100" lvl="0" marL="457200" rtl="0" algn="l">
              <a:lnSpc>
                <a:spcPct val="115000"/>
              </a:lnSpc>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4. Is there evidence of upper motor neuron involvement?  → No, Lower motor neuron only.</a:t>
            </a:r>
            <a:endParaRPr sz="1000">
              <a:solidFill>
                <a:srgbClr val="6AA84F"/>
              </a:solidFill>
              <a:latin typeface="Mada"/>
              <a:ea typeface="Mada"/>
              <a:cs typeface="Mada"/>
              <a:sym typeface="Mada"/>
            </a:endParaRPr>
          </a:p>
          <a:p>
            <a:pPr indent="-292100" lvl="0" marL="457200" rtl="0" algn="l">
              <a:lnSpc>
                <a:spcPct val="115000"/>
              </a:lnSpc>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5. Onset (acute, subacute, chronic)  → 3 months = chronic</a:t>
            </a:r>
            <a:endParaRPr sz="1000">
              <a:solidFill>
                <a:srgbClr val="6AA84F"/>
              </a:solidFill>
              <a:latin typeface="Mada"/>
              <a:ea typeface="Mada"/>
              <a:cs typeface="Mada"/>
              <a:sym typeface="Mada"/>
            </a:endParaRPr>
          </a:p>
          <a:p>
            <a:pPr indent="-292100" lvl="0" marL="457200" rtl="0" algn="l">
              <a:lnSpc>
                <a:spcPct val="115000"/>
              </a:lnSpc>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6. Is there any history of hereditary neuropathy?  → No.</a:t>
            </a:r>
            <a:endParaRPr sz="1000">
              <a:solidFill>
                <a:srgbClr val="6AA84F"/>
              </a:solidFill>
              <a:latin typeface="Mada"/>
              <a:ea typeface="Mada"/>
              <a:cs typeface="Mada"/>
              <a:sym typeface="Mada"/>
            </a:endParaRPr>
          </a:p>
          <a:p>
            <a:pPr indent="-292100" lvl="0" marL="457200" rtl="0" algn="l">
              <a:lnSpc>
                <a:spcPct val="115000"/>
              </a:lnSpc>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So we have Asymmetrical distal weakness with Sensory loss. What is the pattern?   → Pattern 3. </a:t>
            </a:r>
            <a:r>
              <a:rPr b="1" lang="ar" sz="1000">
                <a:solidFill>
                  <a:srgbClr val="6AA84F"/>
                </a:solidFill>
                <a:latin typeface="Mada"/>
                <a:ea typeface="Mada"/>
                <a:cs typeface="Mada"/>
                <a:sym typeface="Mada"/>
              </a:rPr>
              <a:t>CASE</a:t>
            </a:r>
            <a:r>
              <a:rPr lang="ar" sz="1000">
                <a:solidFill>
                  <a:srgbClr val="6AA84F"/>
                </a:solidFill>
                <a:latin typeface="Mada"/>
                <a:ea typeface="Mada"/>
                <a:cs typeface="Mada"/>
                <a:sym typeface="Mada"/>
              </a:rPr>
              <a:t> DIAGNOSIS: Mononeuropathy (ulnar involvement)</a:t>
            </a:r>
            <a:endParaRPr sz="1000">
              <a:solidFill>
                <a:srgbClr val="6AA84F"/>
              </a:solidFill>
              <a:latin typeface="Mada"/>
              <a:ea typeface="Mada"/>
              <a:cs typeface="Mada"/>
              <a:sym typeface="Mada"/>
            </a:endParaRPr>
          </a:p>
          <a:p>
            <a:pPr indent="-292100" lvl="0" marL="457200" rtl="0" algn="l">
              <a:lnSpc>
                <a:spcPct val="115000"/>
              </a:lnSpc>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What is diagnosis of </a:t>
            </a:r>
            <a:r>
              <a:rPr b="1" lang="ar" sz="1000">
                <a:solidFill>
                  <a:srgbClr val="6AA84F"/>
                </a:solidFill>
                <a:latin typeface="Mada"/>
                <a:ea typeface="Mada"/>
                <a:cs typeface="Mada"/>
                <a:sym typeface="Mada"/>
              </a:rPr>
              <a:t>pattern 3</a:t>
            </a:r>
            <a:r>
              <a:rPr lang="ar" sz="1000">
                <a:solidFill>
                  <a:srgbClr val="6AA84F"/>
                </a:solidFill>
                <a:latin typeface="Mada"/>
                <a:ea typeface="Mada"/>
                <a:cs typeface="Mada"/>
                <a:sym typeface="Mada"/>
              </a:rPr>
              <a:t>?</a:t>
            </a:r>
            <a:endParaRPr sz="1000">
              <a:solidFill>
                <a:srgbClr val="6AA84F"/>
              </a:solidFill>
              <a:latin typeface="Mada"/>
              <a:ea typeface="Mada"/>
              <a:cs typeface="Mada"/>
              <a:sym typeface="Mada"/>
            </a:endParaRPr>
          </a:p>
          <a:p>
            <a:pPr indent="-292100" lvl="1" marL="914400" rtl="0" algn="l">
              <a:lnSpc>
                <a:spcPct val="115000"/>
              </a:lnSpc>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Vasculitis like (Mononeuritis multiplex) which is infarction to the nerve “nerve stroke “ severe and sudden</a:t>
            </a:r>
            <a:endParaRPr sz="1000">
              <a:solidFill>
                <a:srgbClr val="6AA84F"/>
              </a:solidFill>
              <a:latin typeface="Mada"/>
              <a:ea typeface="Mada"/>
              <a:cs typeface="Mada"/>
              <a:sym typeface="Mada"/>
            </a:endParaRPr>
          </a:p>
          <a:p>
            <a:pPr indent="-292100" lvl="1" marL="914400" rtl="0" algn="l">
              <a:lnSpc>
                <a:spcPct val="115000"/>
              </a:lnSpc>
              <a:spcBef>
                <a:spcPts val="0"/>
              </a:spcBef>
              <a:spcAft>
                <a:spcPts val="0"/>
              </a:spcAft>
              <a:buClr>
                <a:srgbClr val="6AA84F"/>
              </a:buClr>
              <a:buSzPts val="1000"/>
              <a:buFont typeface="Mada"/>
              <a:buChar char="➢"/>
            </a:pPr>
            <a:r>
              <a:rPr lang="ar" sz="1000">
                <a:solidFill>
                  <a:srgbClr val="6AA84F"/>
                </a:solidFill>
                <a:latin typeface="Mada"/>
                <a:ea typeface="Mada"/>
                <a:cs typeface="Mada"/>
                <a:sym typeface="Mada"/>
              </a:rPr>
              <a:t> Mononeuropathy : focal neuropathy due to compressive lesion and the most common is carpal tunnel syndrome “compression of median nerve” + ulnar nerve compression in the elbow which causes claw hand + common peroneal neuropathy which causes foot drop </a:t>
            </a:r>
            <a:endParaRPr sz="1000"/>
          </a:p>
        </p:txBody>
      </p:sp>
      <p:graphicFrame>
        <p:nvGraphicFramePr>
          <p:cNvPr id="635" name="Google Shape;635;p28"/>
          <p:cNvGraphicFramePr/>
          <p:nvPr/>
        </p:nvGraphicFramePr>
        <p:xfrm>
          <a:off x="203013" y="3713725"/>
          <a:ext cx="3000000" cy="3000000"/>
        </p:xfrm>
        <a:graphic>
          <a:graphicData uri="http://schemas.openxmlformats.org/drawingml/2006/table">
            <a:tbl>
              <a:tblPr>
                <a:noFill/>
                <a:tableStyleId>{BC89051C-0FB9-44DB-B3F0-D97974565A1E}</a:tableStyleId>
              </a:tblPr>
              <a:tblGrid>
                <a:gridCol w="1570550"/>
                <a:gridCol w="5583400"/>
              </a:tblGrid>
              <a:tr h="190075">
                <a:tc>
                  <a:txBody>
                    <a:bodyPr/>
                    <a:lstStyle/>
                    <a:p>
                      <a:pPr indent="0" lvl="0" marL="0" marR="0" rtl="0" algn="ctr">
                        <a:lnSpc>
                          <a:spcPct val="100000"/>
                        </a:lnSpc>
                        <a:spcBef>
                          <a:spcPts val="0"/>
                        </a:spcBef>
                        <a:spcAft>
                          <a:spcPts val="0"/>
                        </a:spcAft>
                        <a:buNone/>
                      </a:pPr>
                      <a:r>
                        <a:rPr b="1" lang="ar" sz="1000">
                          <a:latin typeface="Mada"/>
                          <a:ea typeface="Mada"/>
                          <a:cs typeface="Mada"/>
                          <a:sym typeface="Mada"/>
                        </a:rPr>
                        <a:t>Systems involved?</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Sensory &amp; Motor.</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190075">
                <a:tc>
                  <a:txBody>
                    <a:bodyPr/>
                    <a:lstStyle/>
                    <a:p>
                      <a:pPr indent="0" lvl="0" marL="0" marR="0" rtl="0" algn="ctr">
                        <a:lnSpc>
                          <a:spcPct val="100000"/>
                        </a:lnSpc>
                        <a:spcBef>
                          <a:spcPts val="0"/>
                        </a:spcBef>
                        <a:spcAft>
                          <a:spcPts val="0"/>
                        </a:spcAft>
                        <a:buNone/>
                      </a:pPr>
                      <a:r>
                        <a:rPr b="1" lang="ar" sz="1000">
                          <a:latin typeface="Mada"/>
                          <a:ea typeface="Mada"/>
                          <a:cs typeface="Mada"/>
                          <a:sym typeface="Mada"/>
                        </a:rPr>
                        <a:t>Distribution?</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Symmetrical </a:t>
                      </a:r>
                      <a:r>
                        <a:rPr lang="ar" sz="1000">
                          <a:latin typeface="Mada"/>
                          <a:ea typeface="Mada"/>
                          <a:cs typeface="Mada"/>
                          <a:sym typeface="Mada"/>
                        </a:rPr>
                        <a:t>distal.</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190075">
                <a:tc>
                  <a:txBody>
                    <a:bodyPr/>
                    <a:lstStyle/>
                    <a:p>
                      <a:pPr indent="0" lvl="0" marL="0" marR="0" rtl="0" algn="ctr">
                        <a:lnSpc>
                          <a:spcPct val="100000"/>
                        </a:lnSpc>
                        <a:spcBef>
                          <a:spcPts val="0"/>
                        </a:spcBef>
                        <a:spcAft>
                          <a:spcPts val="0"/>
                        </a:spcAft>
                        <a:buNone/>
                      </a:pPr>
                      <a:r>
                        <a:rPr b="1" lang="ar" sz="1000">
                          <a:latin typeface="Mada"/>
                          <a:ea typeface="Mada"/>
                          <a:cs typeface="Mada"/>
                          <a:sym typeface="Mada"/>
                        </a:rPr>
                        <a:t>Nature of involvement?</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Tingling &amp; pain in both hands</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190075">
                <a:tc>
                  <a:txBody>
                    <a:bodyPr/>
                    <a:lstStyle/>
                    <a:p>
                      <a:pPr indent="0" lvl="0" marL="0" marR="0" rtl="0" algn="ctr">
                        <a:lnSpc>
                          <a:spcPct val="100000"/>
                        </a:lnSpc>
                        <a:spcBef>
                          <a:spcPts val="0"/>
                        </a:spcBef>
                        <a:spcAft>
                          <a:spcPts val="0"/>
                        </a:spcAft>
                        <a:buNone/>
                      </a:pPr>
                      <a:r>
                        <a:rPr b="1" lang="ar" sz="1000">
                          <a:latin typeface="Mada"/>
                          <a:ea typeface="Mada"/>
                          <a:cs typeface="Mada"/>
                          <a:sym typeface="Mada"/>
                        </a:rPr>
                        <a:t>UMN involvement?</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No, only LMN.</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190075">
                <a:tc>
                  <a:txBody>
                    <a:bodyPr/>
                    <a:lstStyle/>
                    <a:p>
                      <a:pPr indent="0" lvl="0" marL="0" marR="0" rtl="0" algn="ctr">
                        <a:lnSpc>
                          <a:spcPct val="100000"/>
                        </a:lnSpc>
                        <a:spcBef>
                          <a:spcPts val="0"/>
                        </a:spcBef>
                        <a:spcAft>
                          <a:spcPts val="0"/>
                        </a:spcAft>
                        <a:buNone/>
                      </a:pPr>
                      <a:r>
                        <a:rPr b="1" lang="ar" sz="1000">
                          <a:latin typeface="Mada"/>
                          <a:ea typeface="Mada"/>
                          <a:cs typeface="Mada"/>
                          <a:sym typeface="Mada"/>
                        </a:rPr>
                        <a:t>Temporal evolution?</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Chronic (Several months).</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276475">
                <a:tc>
                  <a:txBody>
                    <a:bodyPr/>
                    <a:lstStyle/>
                    <a:p>
                      <a:pPr indent="0" lvl="0" marL="0" rtl="0" algn="ctr">
                        <a:spcBef>
                          <a:spcPts val="0"/>
                        </a:spcBef>
                        <a:spcAft>
                          <a:spcPts val="0"/>
                        </a:spcAft>
                        <a:buNone/>
                      </a:pPr>
                      <a:r>
                        <a:rPr b="1" lang="ar" sz="1000">
                          <a:latin typeface="Mada"/>
                          <a:ea typeface="Mada"/>
                          <a:cs typeface="Mada"/>
                          <a:sym typeface="Mada"/>
                        </a:rPr>
                        <a:t>Evidence of hereditary neuropathy?</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No.</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786350">
                <a:tc gridSpan="2">
                  <a:txBody>
                    <a:bodyPr/>
                    <a:lstStyle/>
                    <a:p>
                      <a:pPr indent="-304800" lvl="0" marL="457200" rtl="0" algn="l">
                        <a:lnSpc>
                          <a:spcPct val="115000"/>
                        </a:lnSpc>
                        <a:spcBef>
                          <a:spcPts val="0"/>
                        </a:spcBef>
                        <a:spcAft>
                          <a:spcPts val="0"/>
                        </a:spcAft>
                        <a:buClr>
                          <a:schemeClr val="accent1"/>
                        </a:buClr>
                        <a:buSzPts val="1200"/>
                        <a:buFont typeface="Mada"/>
                        <a:buChar char="❖"/>
                      </a:pPr>
                      <a:r>
                        <a:rPr b="1" lang="ar" sz="1200">
                          <a:latin typeface="Mada"/>
                          <a:ea typeface="Mada"/>
                          <a:cs typeface="Mada"/>
                          <a:sym typeface="Mada"/>
                        </a:rPr>
                        <a:t>Diagnosis: → </a:t>
                      </a:r>
                      <a:r>
                        <a:rPr b="1" lang="ar" sz="1200">
                          <a:latin typeface="Mada"/>
                          <a:ea typeface="Mada"/>
                          <a:cs typeface="Mada"/>
                          <a:sym typeface="Mada"/>
                        </a:rPr>
                        <a:t>bilateral</a:t>
                      </a:r>
                      <a:r>
                        <a:rPr b="1" lang="ar" sz="1200">
                          <a:latin typeface="Mada"/>
                          <a:ea typeface="Mada"/>
                          <a:cs typeface="Mada"/>
                          <a:sym typeface="Mada"/>
                        </a:rPr>
                        <a:t> median neuropathy at the wrist caused by</a:t>
                      </a:r>
                      <a:r>
                        <a:rPr b="1" lang="ar" sz="1200">
                          <a:solidFill>
                            <a:schemeClr val="accent1"/>
                          </a:solidFill>
                          <a:latin typeface="Mada"/>
                          <a:ea typeface="Mada"/>
                          <a:cs typeface="Mada"/>
                          <a:sym typeface="Mada"/>
                        </a:rPr>
                        <a:t> </a:t>
                      </a:r>
                      <a:r>
                        <a:rPr b="1" lang="ar" sz="1200">
                          <a:solidFill>
                            <a:srgbClr val="CC4125"/>
                          </a:solidFill>
                          <a:latin typeface="Mada"/>
                          <a:ea typeface="Mada"/>
                          <a:cs typeface="Mada"/>
                          <a:sym typeface="Mada"/>
                        </a:rPr>
                        <a:t>carpal tunnel syndrome</a:t>
                      </a:r>
                      <a:r>
                        <a:rPr b="1" lang="ar" sz="1200">
                          <a:solidFill>
                            <a:schemeClr val="accent1"/>
                          </a:solidFill>
                          <a:latin typeface="Mada"/>
                          <a:ea typeface="Mada"/>
                          <a:cs typeface="Mada"/>
                          <a:sym typeface="Mada"/>
                        </a:rPr>
                        <a:t>. </a:t>
                      </a:r>
                      <a:endParaRPr b="1" sz="1200">
                        <a:solidFill>
                          <a:schemeClr val="accent1"/>
                        </a:solidFill>
                        <a:latin typeface="Mada"/>
                        <a:ea typeface="Mada"/>
                        <a:cs typeface="Mada"/>
                        <a:sym typeface="Mada"/>
                      </a:endParaRPr>
                    </a:p>
                    <a:p>
                      <a:pPr indent="-304800" lvl="1" marL="914400" rtl="0" algn="l">
                        <a:lnSpc>
                          <a:spcPct val="115000"/>
                        </a:lnSpc>
                        <a:spcBef>
                          <a:spcPts val="0"/>
                        </a:spcBef>
                        <a:spcAft>
                          <a:spcPts val="0"/>
                        </a:spcAft>
                        <a:buClr>
                          <a:schemeClr val="accent1"/>
                        </a:buClr>
                        <a:buSzPts val="1200"/>
                        <a:buFont typeface="Mada"/>
                        <a:buChar char="➢"/>
                      </a:pPr>
                      <a:r>
                        <a:rPr lang="ar" sz="1200">
                          <a:latin typeface="Mada"/>
                          <a:ea typeface="Mada"/>
                          <a:cs typeface="Mada"/>
                          <a:sym typeface="Mada"/>
                        </a:rPr>
                        <a:t>The</a:t>
                      </a:r>
                      <a:r>
                        <a:rPr b="1" lang="ar" sz="1200">
                          <a:latin typeface="Mada"/>
                          <a:ea typeface="Mada"/>
                          <a:cs typeface="Mada"/>
                          <a:sym typeface="Mada"/>
                        </a:rPr>
                        <a:t> </a:t>
                      </a:r>
                      <a:r>
                        <a:rPr b="1" lang="ar" sz="1200">
                          <a:solidFill>
                            <a:srgbClr val="CC4125"/>
                          </a:solidFill>
                          <a:latin typeface="Mada"/>
                          <a:ea typeface="Mada"/>
                          <a:cs typeface="Mada"/>
                          <a:sym typeface="Mada"/>
                        </a:rPr>
                        <a:t>most common focal neuropathy</a:t>
                      </a:r>
                      <a:r>
                        <a:rPr b="1" lang="ar" sz="1200">
                          <a:solidFill>
                            <a:schemeClr val="accent1"/>
                          </a:solidFill>
                          <a:latin typeface="Mada"/>
                          <a:ea typeface="Mada"/>
                          <a:cs typeface="Mada"/>
                          <a:sym typeface="Mada"/>
                        </a:rPr>
                        <a:t>.</a:t>
                      </a:r>
                      <a:endParaRPr b="1" sz="1200">
                        <a:solidFill>
                          <a:schemeClr val="accent1"/>
                        </a:solidFill>
                        <a:latin typeface="Mada"/>
                        <a:ea typeface="Mada"/>
                        <a:cs typeface="Mada"/>
                        <a:sym typeface="Mada"/>
                      </a:endParaRPr>
                    </a:p>
                    <a:p>
                      <a:pPr indent="-304800" lvl="1" marL="914400" rtl="0" algn="l">
                        <a:lnSpc>
                          <a:spcPct val="115000"/>
                        </a:lnSpc>
                        <a:spcBef>
                          <a:spcPts val="0"/>
                        </a:spcBef>
                        <a:spcAft>
                          <a:spcPts val="0"/>
                        </a:spcAft>
                        <a:buClr>
                          <a:srgbClr val="000000"/>
                        </a:buClr>
                        <a:buSzPts val="1200"/>
                        <a:buFont typeface="Mada"/>
                        <a:buChar char="➢"/>
                      </a:pPr>
                      <a:r>
                        <a:rPr lang="ar" sz="1200">
                          <a:latin typeface="Mada"/>
                          <a:ea typeface="Mada"/>
                          <a:cs typeface="Mada"/>
                          <a:sym typeface="Mada"/>
                        </a:rPr>
                        <a:t>It is commonly bilateral and</a:t>
                      </a:r>
                      <a:r>
                        <a:rPr lang="ar" sz="1200">
                          <a:latin typeface="Mada"/>
                          <a:ea typeface="Mada"/>
                          <a:cs typeface="Mada"/>
                          <a:sym typeface="Mada"/>
                        </a:rPr>
                        <a:t> usually is asymmetrical.</a:t>
                      </a:r>
                      <a:endParaRPr sz="1200">
                        <a:latin typeface="Mada"/>
                        <a:ea typeface="Mada"/>
                        <a:cs typeface="Mada"/>
                        <a:sym typeface="Mada"/>
                      </a:endParaRPr>
                    </a:p>
                    <a:p>
                      <a:pPr indent="-304800" lvl="1" marL="914400" rtl="0" algn="l">
                        <a:lnSpc>
                          <a:spcPct val="115000"/>
                        </a:lnSpc>
                        <a:spcBef>
                          <a:spcPts val="0"/>
                        </a:spcBef>
                        <a:spcAft>
                          <a:spcPts val="0"/>
                        </a:spcAft>
                        <a:buClr>
                          <a:srgbClr val="000000"/>
                        </a:buClr>
                        <a:buSzPts val="1200"/>
                        <a:buFont typeface="Mada"/>
                        <a:buChar char="➢"/>
                      </a:pPr>
                      <a:r>
                        <a:rPr lang="ar" sz="1200">
                          <a:latin typeface="Mada"/>
                          <a:ea typeface="Mada"/>
                          <a:cs typeface="Mada"/>
                          <a:sym typeface="Mada"/>
                        </a:rPr>
                        <a:t>If left untreated, wasting of the thenar muscles will occur.</a:t>
                      </a:r>
                      <a:endParaRPr sz="12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hMerge="1"/>
              </a:tr>
            </a:tbl>
          </a:graphicData>
        </a:graphic>
      </p:graphicFrame>
      <p:pic>
        <p:nvPicPr>
          <p:cNvPr id="636" name="Google Shape;636;p28"/>
          <p:cNvPicPr preferRelativeResize="0"/>
          <p:nvPr/>
        </p:nvPicPr>
        <p:blipFill>
          <a:blip r:embed="rId3">
            <a:alphaModFix/>
          </a:blip>
          <a:stretch>
            <a:fillRect/>
          </a:stretch>
        </p:blipFill>
        <p:spPr>
          <a:xfrm>
            <a:off x="234275" y="2535189"/>
            <a:ext cx="1466033" cy="1048040"/>
          </a:xfrm>
          <a:prstGeom prst="rect">
            <a:avLst/>
          </a:prstGeom>
          <a:noFill/>
          <a:ln cap="flat" cmpd="sng" w="9525">
            <a:solidFill>
              <a:srgbClr val="6AA84F"/>
            </a:solidFill>
            <a:prstDash val="solid"/>
            <a:round/>
            <a:headEnd len="sm" w="sm" type="none"/>
            <a:tailEnd len="sm" w="sm" type="none"/>
          </a:ln>
        </p:spPr>
      </p:pic>
      <p:pic>
        <p:nvPicPr>
          <p:cNvPr id="637" name="Google Shape;637;p28"/>
          <p:cNvPicPr preferRelativeResize="0"/>
          <p:nvPr/>
        </p:nvPicPr>
        <p:blipFill>
          <a:blip r:embed="rId4">
            <a:alphaModFix/>
          </a:blip>
          <a:stretch>
            <a:fillRect/>
          </a:stretch>
        </p:blipFill>
        <p:spPr>
          <a:xfrm>
            <a:off x="1910974" y="2574535"/>
            <a:ext cx="1466037" cy="1048038"/>
          </a:xfrm>
          <a:prstGeom prst="rect">
            <a:avLst/>
          </a:prstGeom>
          <a:noFill/>
          <a:ln>
            <a:noFill/>
          </a:ln>
        </p:spPr>
      </p:pic>
      <p:pic>
        <p:nvPicPr>
          <p:cNvPr id="638" name="Google Shape;638;p28"/>
          <p:cNvPicPr preferRelativeResize="0"/>
          <p:nvPr/>
        </p:nvPicPr>
        <p:blipFill>
          <a:blip r:embed="rId5">
            <a:alphaModFix/>
          </a:blip>
          <a:stretch>
            <a:fillRect/>
          </a:stretch>
        </p:blipFill>
        <p:spPr>
          <a:xfrm>
            <a:off x="3638286" y="2574524"/>
            <a:ext cx="1685008" cy="1048039"/>
          </a:xfrm>
          <a:prstGeom prst="rect">
            <a:avLst/>
          </a:prstGeom>
          <a:noFill/>
          <a:ln>
            <a:noFill/>
          </a:ln>
        </p:spPr>
      </p:pic>
      <p:pic>
        <p:nvPicPr>
          <p:cNvPr id="639" name="Google Shape;639;p28"/>
          <p:cNvPicPr preferRelativeResize="0"/>
          <p:nvPr/>
        </p:nvPicPr>
        <p:blipFill>
          <a:blip r:embed="rId6">
            <a:alphaModFix/>
          </a:blip>
          <a:stretch>
            <a:fillRect/>
          </a:stretch>
        </p:blipFill>
        <p:spPr>
          <a:xfrm>
            <a:off x="5507527" y="2559200"/>
            <a:ext cx="858536" cy="1000024"/>
          </a:xfrm>
          <a:prstGeom prst="rect">
            <a:avLst/>
          </a:prstGeom>
          <a:noFill/>
          <a:ln>
            <a:noFill/>
          </a:ln>
        </p:spPr>
      </p:pic>
      <p:pic>
        <p:nvPicPr>
          <p:cNvPr id="640" name="Google Shape;640;p28"/>
          <p:cNvPicPr preferRelativeResize="0"/>
          <p:nvPr/>
        </p:nvPicPr>
        <p:blipFill>
          <a:blip r:embed="rId7">
            <a:alphaModFix/>
          </a:blip>
          <a:stretch>
            <a:fillRect/>
          </a:stretch>
        </p:blipFill>
        <p:spPr>
          <a:xfrm>
            <a:off x="6550290" y="2598531"/>
            <a:ext cx="858536" cy="1000045"/>
          </a:xfrm>
          <a:prstGeom prst="rect">
            <a:avLst/>
          </a:prstGeom>
          <a:noFill/>
          <a:ln>
            <a:noFill/>
          </a:ln>
        </p:spPr>
      </p:pic>
      <p:pic>
        <p:nvPicPr>
          <p:cNvPr id="641" name="Google Shape;641;p28"/>
          <p:cNvPicPr preferRelativeResize="0"/>
          <p:nvPr/>
        </p:nvPicPr>
        <p:blipFill>
          <a:blip r:embed="rId8">
            <a:alphaModFix/>
          </a:blip>
          <a:stretch>
            <a:fillRect/>
          </a:stretch>
        </p:blipFill>
        <p:spPr>
          <a:xfrm>
            <a:off x="-3486500" y="2938625"/>
            <a:ext cx="3192843" cy="919500"/>
          </a:xfrm>
          <a:prstGeom prst="rect">
            <a:avLst/>
          </a:prstGeom>
          <a:noFill/>
          <a:ln cap="flat" cmpd="sng" w="9525">
            <a:solidFill>
              <a:srgbClr val="543948"/>
            </a:solidFill>
            <a:prstDash val="solid"/>
            <a:round/>
            <a:headEnd len="sm" w="sm" type="none"/>
            <a:tailEnd len="sm" w="sm" type="none"/>
          </a:ln>
        </p:spPr>
      </p:pic>
      <p:sp>
        <p:nvSpPr>
          <p:cNvPr id="642" name="Google Shape;642;p28"/>
          <p:cNvSpPr/>
          <p:nvPr/>
        </p:nvSpPr>
        <p:spPr>
          <a:xfrm>
            <a:off x="195600" y="1026575"/>
            <a:ext cx="7168800" cy="1456800"/>
          </a:xfrm>
          <a:prstGeom prst="roundRect">
            <a:avLst>
              <a:gd fmla="val 16667"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643" name="Google Shape;643;p28"/>
          <p:cNvSpPr txBox="1"/>
          <p:nvPr/>
        </p:nvSpPr>
        <p:spPr>
          <a:xfrm>
            <a:off x="298950" y="947904"/>
            <a:ext cx="6962100" cy="145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200">
              <a:solidFill>
                <a:schemeClr val="dk1"/>
              </a:solidFill>
              <a:highlight>
                <a:schemeClr val="accent5"/>
              </a:highlight>
              <a:latin typeface="Mada"/>
              <a:ea typeface="Mada"/>
              <a:cs typeface="Mada"/>
              <a:sym typeface="Mada"/>
            </a:endParaRPr>
          </a:p>
          <a:p>
            <a:pPr indent="0" lvl="0" marL="0" rtl="0" algn="l">
              <a:lnSpc>
                <a:spcPct val="115000"/>
              </a:lnSpc>
              <a:spcBef>
                <a:spcPts val="0"/>
              </a:spcBef>
              <a:spcAft>
                <a:spcPts val="0"/>
              </a:spcAft>
              <a:buNone/>
            </a:pPr>
            <a:r>
              <a:rPr lang="ar" sz="1200">
                <a:solidFill>
                  <a:schemeClr val="accent1"/>
                </a:solidFill>
                <a:latin typeface="Mada"/>
                <a:ea typeface="Mada"/>
                <a:cs typeface="Mada"/>
                <a:sym typeface="Mada"/>
              </a:rPr>
              <a:t> A 67-year-old woman was referred for </a:t>
            </a:r>
            <a:r>
              <a:rPr b="1" lang="ar" sz="1200">
                <a:solidFill>
                  <a:schemeClr val="accent1"/>
                </a:solidFill>
                <a:latin typeface="Mada"/>
                <a:ea typeface="Mada"/>
                <a:cs typeface="Mada"/>
                <a:sym typeface="Mada"/>
              </a:rPr>
              <a:t>clumsiness, tingling, and pain in </a:t>
            </a:r>
            <a:r>
              <a:rPr b="1" lang="ar" sz="1200">
                <a:solidFill>
                  <a:schemeClr val="accent1"/>
                </a:solidFill>
                <a:latin typeface="Mada"/>
                <a:ea typeface="Mada"/>
                <a:cs typeface="Mada"/>
                <a:sym typeface="Mada"/>
              </a:rPr>
              <a:t>both </a:t>
            </a:r>
            <a:r>
              <a:rPr b="1" lang="ar" sz="1200">
                <a:solidFill>
                  <a:schemeClr val="accent1"/>
                </a:solidFill>
                <a:latin typeface="Mada"/>
                <a:ea typeface="Mada"/>
                <a:cs typeface="Mada"/>
                <a:sym typeface="Mada"/>
              </a:rPr>
              <a:t>hands</a:t>
            </a:r>
            <a:r>
              <a:rPr lang="ar" sz="1200">
                <a:solidFill>
                  <a:schemeClr val="accent1"/>
                </a:solidFill>
                <a:latin typeface="Mada"/>
                <a:ea typeface="Mada"/>
                <a:cs typeface="Mada"/>
                <a:sym typeface="Mada"/>
              </a:rPr>
              <a:t> of several months’ duration. Symptoms were most prominent at night, often awakening her from sleep, or </a:t>
            </a:r>
            <a:r>
              <a:rPr b="1" lang="ar" sz="1200">
                <a:solidFill>
                  <a:schemeClr val="accent1"/>
                </a:solidFill>
                <a:latin typeface="Mada"/>
                <a:ea typeface="Mada"/>
                <a:cs typeface="Mada"/>
                <a:sym typeface="Mada"/>
              </a:rPr>
              <a:t>during hand use</a:t>
            </a:r>
            <a:r>
              <a:rPr lang="ar" sz="1200">
                <a:solidFill>
                  <a:schemeClr val="accent1"/>
                </a:solidFill>
                <a:latin typeface="Mada"/>
                <a:ea typeface="Mada"/>
                <a:cs typeface="Mada"/>
                <a:sym typeface="Mada"/>
              </a:rPr>
              <a:t> such as driving. Examination showed </a:t>
            </a:r>
            <a:r>
              <a:rPr b="1" lang="ar" sz="1200">
                <a:solidFill>
                  <a:schemeClr val="accent1"/>
                </a:solidFill>
                <a:latin typeface="Mada"/>
                <a:ea typeface="Mada"/>
                <a:cs typeface="Mada"/>
                <a:sym typeface="Mada"/>
              </a:rPr>
              <a:t>slight wasting of both thenar eminences</a:t>
            </a:r>
            <a:r>
              <a:rPr lang="ar" sz="1200">
                <a:solidFill>
                  <a:schemeClr val="accent1"/>
                </a:solidFill>
                <a:latin typeface="Mada"/>
                <a:ea typeface="Mada"/>
                <a:cs typeface="Mada"/>
                <a:sym typeface="Mada"/>
              </a:rPr>
              <a:t>. Reflexes were normal. </a:t>
            </a:r>
            <a:r>
              <a:rPr b="1" lang="ar" sz="1200">
                <a:solidFill>
                  <a:schemeClr val="accent1"/>
                </a:solidFill>
                <a:latin typeface="Mada"/>
                <a:ea typeface="Mada"/>
                <a:cs typeface="Mada"/>
                <a:sym typeface="Mada"/>
              </a:rPr>
              <a:t>Thumb abduction was weak bilaterally</a:t>
            </a:r>
            <a:r>
              <a:rPr lang="ar" sz="1200">
                <a:solidFill>
                  <a:schemeClr val="accent1"/>
                </a:solidFill>
                <a:latin typeface="Mada"/>
                <a:ea typeface="Mada"/>
                <a:cs typeface="Mada"/>
                <a:sym typeface="Mada"/>
              </a:rPr>
              <a:t>. </a:t>
            </a:r>
            <a:r>
              <a:rPr b="1" lang="ar" sz="1200">
                <a:solidFill>
                  <a:schemeClr val="accent1"/>
                </a:solidFill>
                <a:latin typeface="Mada"/>
                <a:ea typeface="Mada"/>
                <a:cs typeface="Mada"/>
                <a:sym typeface="Mada"/>
              </a:rPr>
              <a:t>Sensation was slightly reduced over the finger pads of the thumb, index, middle, and ring fingers.</a:t>
            </a:r>
            <a:r>
              <a:rPr lang="ar" sz="1200">
                <a:solidFill>
                  <a:schemeClr val="accent1"/>
                </a:solidFill>
                <a:latin typeface="Mada"/>
                <a:ea typeface="Mada"/>
                <a:cs typeface="Mada"/>
                <a:sym typeface="Mada"/>
              </a:rPr>
              <a:t> There was </a:t>
            </a:r>
            <a:r>
              <a:rPr b="1" lang="ar" sz="1200">
                <a:solidFill>
                  <a:schemeClr val="accent1"/>
                </a:solidFill>
                <a:latin typeface="Mada"/>
                <a:ea typeface="Mada"/>
                <a:cs typeface="Mada"/>
                <a:sym typeface="Mada"/>
              </a:rPr>
              <a:t>no Tinel’s sign at the wrist</a:t>
            </a:r>
            <a:r>
              <a:rPr lang="ar" sz="1200">
                <a:solidFill>
                  <a:schemeClr val="accent1"/>
                </a:solidFill>
                <a:latin typeface="Mada"/>
                <a:ea typeface="Mada"/>
                <a:cs typeface="Mada"/>
                <a:sym typeface="Mada"/>
              </a:rPr>
              <a:t> on either side. </a:t>
            </a:r>
            <a:r>
              <a:rPr b="1" lang="ar" sz="1200">
                <a:solidFill>
                  <a:schemeClr val="accent1"/>
                </a:solidFill>
                <a:latin typeface="Mada"/>
                <a:ea typeface="Mada"/>
                <a:cs typeface="Mada"/>
                <a:sym typeface="Mada"/>
              </a:rPr>
              <a:t>A Phalen’s maneuver elicited tingling</a:t>
            </a:r>
            <a:r>
              <a:rPr lang="ar" sz="1200">
                <a:solidFill>
                  <a:schemeClr val="accent1"/>
                </a:solidFill>
                <a:latin typeface="Mada"/>
                <a:ea typeface="Mada"/>
                <a:cs typeface="Mada"/>
                <a:sym typeface="Mada"/>
              </a:rPr>
              <a:t> in the middle finger bilaterally after 30 seconds.</a:t>
            </a:r>
            <a:endParaRPr sz="1200">
              <a:solidFill>
                <a:schemeClr val="dk1"/>
              </a:solidFill>
              <a:highlight>
                <a:schemeClr val="accent5"/>
              </a:highlight>
              <a:latin typeface="Mada"/>
              <a:ea typeface="Mada"/>
              <a:cs typeface="Mada"/>
              <a:sym typeface="Mada"/>
            </a:endParaRPr>
          </a:p>
        </p:txBody>
      </p:sp>
      <p:graphicFrame>
        <p:nvGraphicFramePr>
          <p:cNvPr id="644" name="Google Shape;644;p28"/>
          <p:cNvGraphicFramePr/>
          <p:nvPr/>
        </p:nvGraphicFramePr>
        <p:xfrm>
          <a:off x="203025" y="6874300"/>
          <a:ext cx="3000000" cy="3000000"/>
        </p:xfrm>
        <a:graphic>
          <a:graphicData uri="http://schemas.openxmlformats.org/drawingml/2006/table">
            <a:tbl>
              <a:tblPr>
                <a:noFill/>
                <a:tableStyleId>{BC89051C-0FB9-44DB-B3F0-D97974565A1E}</a:tableStyleId>
              </a:tblPr>
              <a:tblGrid>
                <a:gridCol w="1016000"/>
                <a:gridCol w="776150"/>
                <a:gridCol w="512750"/>
                <a:gridCol w="709025"/>
                <a:gridCol w="667675"/>
                <a:gridCol w="666400"/>
                <a:gridCol w="666400"/>
                <a:gridCol w="500300"/>
                <a:gridCol w="604925"/>
                <a:gridCol w="1034325"/>
              </a:tblGrid>
              <a:tr h="149600">
                <a:tc rowSpan="2">
                  <a:txBody>
                    <a:bodyPr/>
                    <a:lstStyle/>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gridSpan="4">
                  <a:txBody>
                    <a:bodyPr/>
                    <a:lstStyle/>
                    <a:p>
                      <a:pPr indent="0" lvl="0" marL="0" rtl="0" algn="ctr">
                        <a:spcBef>
                          <a:spcPts val="0"/>
                        </a:spcBef>
                        <a:spcAft>
                          <a:spcPts val="0"/>
                        </a:spcAft>
                        <a:buNone/>
                      </a:pPr>
                      <a:r>
                        <a:rPr b="1" lang="ar" sz="800">
                          <a:solidFill>
                            <a:srgbClr val="FFFFFF"/>
                          </a:solidFill>
                          <a:latin typeface="Mada"/>
                          <a:ea typeface="Mada"/>
                          <a:cs typeface="Mada"/>
                          <a:sym typeface="Mada"/>
                        </a:rPr>
                        <a:t>Weakness</a:t>
                      </a:r>
                      <a:endParaRPr b="1"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1"/>
                    </a:solidFill>
                  </a:tcPr>
                </a:tc>
                <a:tc hMerge="1"/>
                <a:tc hMerge="1"/>
                <a:tc hMerge="1"/>
                <a:tc rowSpan="2">
                  <a:txBody>
                    <a:bodyPr/>
                    <a:lstStyle/>
                    <a:p>
                      <a:pPr indent="0" lvl="0" marL="0" rtl="0" algn="ctr">
                        <a:spcBef>
                          <a:spcPts val="0"/>
                        </a:spcBef>
                        <a:spcAft>
                          <a:spcPts val="0"/>
                        </a:spcAft>
                        <a:buNone/>
                      </a:pPr>
                      <a:r>
                        <a:rPr lang="ar" sz="800">
                          <a:solidFill>
                            <a:srgbClr val="FFFFFF"/>
                          </a:solidFill>
                          <a:latin typeface="Mada"/>
                          <a:ea typeface="Mada"/>
                          <a:cs typeface="Mada"/>
                          <a:sym typeface="Mada"/>
                        </a:rPr>
                        <a:t>Sensory symptoms</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rowSpan="2">
                  <a:txBody>
                    <a:bodyPr/>
                    <a:lstStyle/>
                    <a:p>
                      <a:pPr indent="0" lvl="0" marL="0" rtl="0" algn="ctr">
                        <a:spcBef>
                          <a:spcPts val="0"/>
                        </a:spcBef>
                        <a:spcAft>
                          <a:spcPts val="0"/>
                        </a:spcAft>
                        <a:buNone/>
                      </a:pPr>
                      <a:r>
                        <a:rPr lang="ar" sz="800">
                          <a:solidFill>
                            <a:srgbClr val="FFFFFF"/>
                          </a:solidFill>
                          <a:latin typeface="Mada"/>
                          <a:ea typeface="Mada"/>
                          <a:cs typeface="Mada"/>
                          <a:sym typeface="Mada"/>
                        </a:rPr>
                        <a:t>Severe proprioceptive loss</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rowSpan="2">
                  <a:txBody>
                    <a:bodyPr/>
                    <a:lstStyle/>
                    <a:p>
                      <a:pPr indent="0" lvl="0" marL="0" rtl="0" algn="ctr">
                        <a:spcBef>
                          <a:spcPts val="0"/>
                        </a:spcBef>
                        <a:spcAft>
                          <a:spcPts val="0"/>
                        </a:spcAft>
                        <a:buNone/>
                      </a:pPr>
                      <a:r>
                        <a:rPr lang="ar" sz="800">
                          <a:solidFill>
                            <a:srgbClr val="FFFFFF"/>
                          </a:solidFill>
                          <a:latin typeface="Mada"/>
                          <a:ea typeface="Mada"/>
                          <a:cs typeface="Mada"/>
                          <a:sym typeface="Mada"/>
                        </a:rPr>
                        <a:t>UMN signs</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rowSpan="2">
                  <a:txBody>
                    <a:bodyPr/>
                    <a:lstStyle/>
                    <a:p>
                      <a:pPr indent="0" lvl="0" marL="0" rtl="0" algn="ctr">
                        <a:spcBef>
                          <a:spcPts val="0"/>
                        </a:spcBef>
                        <a:spcAft>
                          <a:spcPts val="0"/>
                        </a:spcAft>
                        <a:buNone/>
                      </a:pPr>
                      <a:r>
                        <a:rPr lang="ar" sz="700">
                          <a:solidFill>
                            <a:srgbClr val="FFFFFF"/>
                          </a:solidFill>
                          <a:latin typeface="Mada"/>
                          <a:ea typeface="Mada"/>
                          <a:cs typeface="Mada"/>
                          <a:sym typeface="Mada"/>
                        </a:rPr>
                        <a:t>Autonomic symptoms/ signs</a:t>
                      </a:r>
                      <a:endParaRPr sz="7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rowSpan="2">
                  <a:txBody>
                    <a:bodyPr/>
                    <a:lstStyle/>
                    <a:p>
                      <a:pPr indent="0" lvl="0" marL="0" rtl="0" algn="ctr">
                        <a:spcBef>
                          <a:spcPts val="0"/>
                        </a:spcBef>
                        <a:spcAft>
                          <a:spcPts val="0"/>
                        </a:spcAft>
                        <a:buNone/>
                      </a:pPr>
                      <a:r>
                        <a:rPr lang="ar" sz="1000">
                          <a:solidFill>
                            <a:srgbClr val="FFFFFF"/>
                          </a:solidFill>
                          <a:latin typeface="Mada"/>
                          <a:ea typeface="Mada"/>
                          <a:cs typeface="Mada"/>
                          <a:sym typeface="Mada"/>
                        </a:rPr>
                        <a:t>Diagnosis</a:t>
                      </a:r>
                      <a:r>
                        <a:rPr baseline="30000" lang="ar" sz="1000">
                          <a:solidFill>
                            <a:srgbClr val="FFFFFF"/>
                          </a:solidFill>
                          <a:latin typeface="Mada"/>
                          <a:ea typeface="Mada"/>
                          <a:cs typeface="Mada"/>
                          <a:sym typeface="Mada"/>
                        </a:rPr>
                        <a:t>2</a:t>
                      </a:r>
                      <a:endParaRPr baseline="30000" sz="10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r>
              <a:tr h="149600">
                <a:tc vMerge="1"/>
                <a:tc>
                  <a:txBody>
                    <a:bodyPr/>
                    <a:lstStyle/>
                    <a:p>
                      <a:pPr indent="0" lvl="0" marL="0" rtl="0" algn="ctr">
                        <a:spcBef>
                          <a:spcPts val="0"/>
                        </a:spcBef>
                        <a:spcAft>
                          <a:spcPts val="0"/>
                        </a:spcAft>
                        <a:buNone/>
                      </a:pPr>
                      <a:r>
                        <a:rPr lang="ar" sz="800">
                          <a:solidFill>
                            <a:srgbClr val="FFFFFF"/>
                          </a:solidFill>
                          <a:latin typeface="Mada"/>
                          <a:ea typeface="Mada"/>
                          <a:cs typeface="Mada"/>
                          <a:sym typeface="Mada"/>
                        </a:rPr>
                        <a:t>Proximal</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lang="ar" sz="800">
                          <a:solidFill>
                            <a:srgbClr val="FFFFFF"/>
                          </a:solidFill>
                          <a:latin typeface="Mada"/>
                          <a:ea typeface="Mada"/>
                          <a:cs typeface="Mada"/>
                          <a:sym typeface="Mada"/>
                        </a:rPr>
                        <a:t>Distal</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lang="ar" sz="800">
                          <a:solidFill>
                            <a:srgbClr val="FFFFFF"/>
                          </a:solidFill>
                          <a:latin typeface="Mada"/>
                          <a:ea typeface="Mada"/>
                          <a:cs typeface="Mada"/>
                          <a:sym typeface="Mada"/>
                        </a:rPr>
                        <a:t>Asymmetric</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lang="ar" sz="800">
                          <a:solidFill>
                            <a:srgbClr val="FFFFFF"/>
                          </a:solidFill>
                          <a:latin typeface="Mada"/>
                          <a:ea typeface="Mada"/>
                          <a:cs typeface="Mada"/>
                          <a:sym typeface="Mada"/>
                        </a:rPr>
                        <a:t>Symmetric</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vMerge="1"/>
                <a:tc vMerge="1"/>
                <a:tc vMerge="1"/>
                <a:tc vMerge="1"/>
                <a:tc vMerge="1"/>
              </a:tr>
              <a:tr h="446950">
                <a:tc>
                  <a:txBody>
                    <a:bodyPr/>
                    <a:lstStyle/>
                    <a:p>
                      <a:pPr indent="0" lvl="0" marL="0" rtl="0" algn="l">
                        <a:spcBef>
                          <a:spcPts val="0"/>
                        </a:spcBef>
                        <a:spcAft>
                          <a:spcPts val="0"/>
                        </a:spcAft>
                        <a:buNone/>
                      </a:pPr>
                      <a:r>
                        <a:rPr b="1" lang="ar" sz="800">
                          <a:latin typeface="Mada"/>
                          <a:ea typeface="Mada"/>
                          <a:cs typeface="Mada"/>
                          <a:sym typeface="Mada"/>
                        </a:rPr>
                        <a:t>Pattern 3:</a:t>
                      </a:r>
                      <a:endParaRPr b="1" sz="800">
                        <a:latin typeface="Mada"/>
                        <a:ea typeface="Mada"/>
                        <a:cs typeface="Mada"/>
                        <a:sym typeface="Mada"/>
                      </a:endParaRPr>
                    </a:p>
                    <a:p>
                      <a:pPr indent="0" lvl="0" marL="0" rtl="0" algn="l">
                        <a:spcBef>
                          <a:spcPts val="0"/>
                        </a:spcBef>
                        <a:spcAft>
                          <a:spcPts val="0"/>
                        </a:spcAft>
                        <a:buNone/>
                      </a:pPr>
                      <a:r>
                        <a:rPr b="1" lang="ar" sz="800">
                          <a:latin typeface="Mada"/>
                          <a:ea typeface="Mada"/>
                          <a:cs typeface="Mada"/>
                          <a:sym typeface="Mada"/>
                        </a:rPr>
                        <a:t> </a:t>
                      </a:r>
                      <a:r>
                        <a:rPr lang="ar" sz="800">
                          <a:latin typeface="Mada"/>
                          <a:ea typeface="Mada"/>
                          <a:cs typeface="Mada"/>
                          <a:sym typeface="Mada"/>
                        </a:rPr>
                        <a:t>Distal weakness with sensory loss</a:t>
                      </a:r>
                      <a:endParaRPr sz="8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spcBef>
                          <a:spcPts val="0"/>
                        </a:spcBef>
                        <a:spcAft>
                          <a:spcPts val="0"/>
                        </a:spcAft>
                        <a:buNone/>
                      </a:pPr>
                      <a:r>
                        <a:rPr lang="ar" sz="700">
                          <a:latin typeface="Mada"/>
                          <a:ea typeface="Mada"/>
                          <a:cs typeface="Mada"/>
                          <a:sym typeface="Mada"/>
                        </a:rPr>
                        <a:t>- Multiple: vasculitis, HNPP, infection </a:t>
                      </a:r>
                      <a:endParaRPr sz="700">
                        <a:solidFill>
                          <a:srgbClr val="999999"/>
                        </a:solidFill>
                        <a:latin typeface="Mada"/>
                        <a:ea typeface="Mada"/>
                        <a:cs typeface="Mada"/>
                        <a:sym typeface="Mada"/>
                      </a:endParaRPr>
                    </a:p>
                    <a:p>
                      <a:pPr indent="0" lvl="0" marL="0" rtl="0" algn="l">
                        <a:spcBef>
                          <a:spcPts val="0"/>
                        </a:spcBef>
                        <a:spcAft>
                          <a:spcPts val="0"/>
                        </a:spcAft>
                        <a:buNone/>
                      </a:pPr>
                      <a:r>
                        <a:rPr lang="ar" sz="700">
                          <a:latin typeface="Mada"/>
                          <a:ea typeface="Mada"/>
                          <a:cs typeface="Mada"/>
                          <a:sym typeface="Mada"/>
                        </a:rPr>
                        <a:t>- Single: Mononeuropathy, radiculopathy</a:t>
                      </a:r>
                      <a:endParaRPr sz="7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bl>
          </a:graphicData>
        </a:graphic>
      </p:graphicFrame>
      <p:sp>
        <p:nvSpPr>
          <p:cNvPr id="645" name="Google Shape;645;p28"/>
          <p:cNvSpPr/>
          <p:nvPr/>
        </p:nvSpPr>
        <p:spPr>
          <a:xfrm>
            <a:off x="5710491" y="-623950"/>
            <a:ext cx="333900" cy="317400"/>
          </a:xfrm>
          <a:prstGeom prst="star5">
            <a:avLst>
              <a:gd fmla="val 21969" name="adj"/>
              <a:gd fmla="val 105146" name="hf"/>
              <a:gd fmla="val 110557" name="vf"/>
            </a:avLst>
          </a:pr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8"/>
          <p:cNvSpPr/>
          <p:nvPr/>
        </p:nvSpPr>
        <p:spPr>
          <a:xfrm>
            <a:off x="1515616" y="-623950"/>
            <a:ext cx="333900" cy="317400"/>
          </a:xfrm>
          <a:prstGeom prst="star5">
            <a:avLst>
              <a:gd fmla="val 21969"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8"/>
          <p:cNvSpPr/>
          <p:nvPr/>
        </p:nvSpPr>
        <p:spPr>
          <a:xfrm>
            <a:off x="243100" y="11313424"/>
            <a:ext cx="7124700" cy="2166600"/>
          </a:xfrm>
          <a:prstGeom prst="roundRect">
            <a:avLst>
              <a:gd fmla="val 16667" name="adj"/>
            </a:avLst>
          </a:prstGeom>
          <a:noFill/>
          <a:ln cap="flat" cmpd="sng" w="2857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ar" sz="2000">
                <a:solidFill>
                  <a:srgbClr val="F3F3F3"/>
                </a:solidFill>
                <a:latin typeface="Pacifico"/>
                <a:ea typeface="Pacifico"/>
                <a:cs typeface="Pacifico"/>
                <a:sym typeface="Pacifico"/>
              </a:rPr>
              <a:t>An area for your notes or something..</a:t>
            </a:r>
            <a:endParaRPr/>
          </a:p>
        </p:txBody>
      </p:sp>
      <p:grpSp>
        <p:nvGrpSpPr>
          <p:cNvPr id="648" name="Google Shape;648;p28"/>
          <p:cNvGrpSpPr/>
          <p:nvPr/>
        </p:nvGrpSpPr>
        <p:grpSpPr>
          <a:xfrm rot="10800000">
            <a:off x="7293843" y="562188"/>
            <a:ext cx="78721" cy="83606"/>
            <a:chOff x="4909609" y="6885946"/>
            <a:chExt cx="508206" cy="495298"/>
          </a:xfrm>
        </p:grpSpPr>
        <p:grpSp>
          <p:nvGrpSpPr>
            <p:cNvPr id="649" name="Google Shape;649;p28"/>
            <p:cNvGrpSpPr/>
            <p:nvPr/>
          </p:nvGrpSpPr>
          <p:grpSpPr>
            <a:xfrm>
              <a:off x="4909609" y="6885946"/>
              <a:ext cx="508206" cy="495298"/>
              <a:chOff x="481483" y="4193428"/>
              <a:chExt cx="322998" cy="346532"/>
            </a:xfrm>
          </p:grpSpPr>
          <p:grpSp>
            <p:nvGrpSpPr>
              <p:cNvPr id="650" name="Google Shape;650;p28"/>
              <p:cNvGrpSpPr/>
              <p:nvPr/>
            </p:nvGrpSpPr>
            <p:grpSpPr>
              <a:xfrm>
                <a:off x="481483" y="4193428"/>
                <a:ext cx="322998" cy="346532"/>
                <a:chOff x="-64406125" y="3362225"/>
                <a:chExt cx="318225" cy="314800"/>
              </a:xfrm>
            </p:grpSpPr>
            <p:sp>
              <p:nvSpPr>
                <p:cNvPr id="651" name="Google Shape;651;p28"/>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652" name="Google Shape;652;p28"/>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653" name="Google Shape;653;p28"/>
              <p:cNvSpPr/>
              <p:nvPr/>
            </p:nvSpPr>
            <p:spPr>
              <a:xfrm>
                <a:off x="626168" y="4322035"/>
                <a:ext cx="33600" cy="33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54" name="Google Shape;654;p28"/>
            <p:cNvPicPr preferRelativeResize="0"/>
            <p:nvPr/>
          </p:nvPicPr>
          <p:blipFill rotWithShape="1">
            <a:blip r:embed="rId9">
              <a:alphaModFix/>
            </a:blip>
            <a:srcRect b="-10" l="0" r="77307" t="10"/>
            <a:stretch/>
          </p:blipFill>
          <p:spPr>
            <a:xfrm flipH="1" rot="-5400000">
              <a:off x="5298115" y="7248199"/>
              <a:ext cx="27740" cy="134623"/>
            </a:xfrm>
            <a:prstGeom prst="rect">
              <a:avLst/>
            </a:prstGeom>
            <a:noFill/>
            <a:ln>
              <a:noFill/>
            </a:ln>
          </p:spPr>
        </p:pic>
        <p:pic>
          <p:nvPicPr>
            <p:cNvPr id="655" name="Google Shape;655;p28"/>
            <p:cNvPicPr preferRelativeResize="0"/>
            <p:nvPr/>
          </p:nvPicPr>
          <p:blipFill>
            <a:blip r:embed="rId10">
              <a:alphaModFix/>
            </a:blip>
            <a:stretch>
              <a:fillRect/>
            </a:stretch>
          </p:blipFill>
          <p:spPr>
            <a:xfrm>
              <a:off x="5107203" y="7221098"/>
              <a:ext cx="112997" cy="102640"/>
            </a:xfrm>
            <a:prstGeom prst="rect">
              <a:avLst/>
            </a:prstGeom>
            <a:noFill/>
            <a:ln>
              <a:noFill/>
            </a:ln>
          </p:spPr>
        </p:pic>
      </p:grpSp>
      <p:cxnSp>
        <p:nvCxnSpPr>
          <p:cNvPr id="656" name="Google Shape;656;p28"/>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657" name="Google Shape;657;p28"/>
          <p:cNvSpPr txBox="1"/>
          <p:nvPr/>
        </p:nvSpPr>
        <p:spPr>
          <a:xfrm>
            <a:off x="1500863" y="2483375"/>
            <a:ext cx="333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baseline="30000" lang="ar">
                <a:solidFill>
                  <a:srgbClr val="6AA84F"/>
                </a:solidFill>
                <a:latin typeface="Mada"/>
                <a:ea typeface="Mada"/>
                <a:cs typeface="Mada"/>
                <a:sym typeface="Mada"/>
              </a:rPr>
              <a:t>1</a:t>
            </a:r>
            <a:endParaRPr b="1" baseline="30000">
              <a:solidFill>
                <a:srgbClr val="6AA84F"/>
              </a:solidFill>
              <a:latin typeface="Mada"/>
              <a:ea typeface="Mada"/>
              <a:cs typeface="Mada"/>
              <a:sym typeface="Mad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29"/>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663" name="Google Shape;663;p29"/>
          <p:cNvSpPr txBox="1"/>
          <p:nvPr/>
        </p:nvSpPr>
        <p:spPr>
          <a:xfrm>
            <a:off x="1237350" y="0"/>
            <a:ext cx="5085300" cy="41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Cases by the doctor - CASE 3</a:t>
            </a:r>
            <a:endParaRPr b="1" sz="2600">
              <a:latin typeface="Mada"/>
              <a:ea typeface="Mada"/>
              <a:cs typeface="Mada"/>
              <a:sym typeface="Mada"/>
            </a:endParaRPr>
          </a:p>
        </p:txBody>
      </p:sp>
      <p:sp>
        <p:nvSpPr>
          <p:cNvPr id="664" name="Google Shape;664;p29"/>
          <p:cNvSpPr txBox="1"/>
          <p:nvPr/>
        </p:nvSpPr>
        <p:spPr>
          <a:xfrm>
            <a:off x="0" y="100846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 most hereditary diseases are autosomal recessive  so it may not manifest in other family members, other possibility that they may not have siblings or their siblings can have  mild disease that my go unrecognized.</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2- cryptogenic sensory motor polyneuropathy</a:t>
            </a:r>
            <a:endParaRPr sz="1000">
              <a:solidFill>
                <a:srgbClr val="6AA84F"/>
              </a:solidFill>
              <a:latin typeface="Mada"/>
              <a:ea typeface="Mada"/>
              <a:cs typeface="Mada"/>
              <a:sym typeface="Mada"/>
            </a:endParaRPr>
          </a:p>
        </p:txBody>
      </p:sp>
      <p:graphicFrame>
        <p:nvGraphicFramePr>
          <p:cNvPr id="665" name="Google Shape;665;p29"/>
          <p:cNvGraphicFramePr/>
          <p:nvPr/>
        </p:nvGraphicFramePr>
        <p:xfrm>
          <a:off x="203013" y="4962463"/>
          <a:ext cx="3000000" cy="3000000"/>
        </p:xfrm>
        <a:graphic>
          <a:graphicData uri="http://schemas.openxmlformats.org/drawingml/2006/table">
            <a:tbl>
              <a:tblPr>
                <a:noFill/>
                <a:tableStyleId>{BC89051C-0FB9-44DB-B3F0-D97974565A1E}</a:tableStyleId>
              </a:tblPr>
              <a:tblGrid>
                <a:gridCol w="1570550"/>
                <a:gridCol w="5583400"/>
              </a:tblGrid>
              <a:tr h="253000">
                <a:tc>
                  <a:txBody>
                    <a:bodyPr/>
                    <a:lstStyle/>
                    <a:p>
                      <a:pPr indent="0" lvl="0" marL="0" marR="0" rtl="0" algn="ctr">
                        <a:lnSpc>
                          <a:spcPct val="100000"/>
                        </a:lnSpc>
                        <a:spcBef>
                          <a:spcPts val="0"/>
                        </a:spcBef>
                        <a:spcAft>
                          <a:spcPts val="0"/>
                        </a:spcAft>
                        <a:buNone/>
                      </a:pPr>
                      <a:r>
                        <a:rPr b="1" lang="ar" sz="1000">
                          <a:latin typeface="Mada"/>
                          <a:ea typeface="Mada"/>
                          <a:cs typeface="Mada"/>
                          <a:sym typeface="Mada"/>
                        </a:rPr>
                        <a:t>Systems involved?</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Sensory &amp; Motor.</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253000">
                <a:tc>
                  <a:txBody>
                    <a:bodyPr/>
                    <a:lstStyle/>
                    <a:p>
                      <a:pPr indent="0" lvl="0" marL="0" marR="0" rtl="0" algn="ctr">
                        <a:lnSpc>
                          <a:spcPct val="100000"/>
                        </a:lnSpc>
                        <a:spcBef>
                          <a:spcPts val="0"/>
                        </a:spcBef>
                        <a:spcAft>
                          <a:spcPts val="0"/>
                        </a:spcAft>
                        <a:buNone/>
                      </a:pPr>
                      <a:r>
                        <a:rPr b="1" lang="ar" sz="1000">
                          <a:latin typeface="Mada"/>
                          <a:ea typeface="Mada"/>
                          <a:cs typeface="Mada"/>
                          <a:sym typeface="Mada"/>
                        </a:rPr>
                        <a:t>Distribution?</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Symmetrical distal more than proximal.</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68025">
                <a:tc>
                  <a:txBody>
                    <a:bodyPr/>
                    <a:lstStyle/>
                    <a:p>
                      <a:pPr indent="0" lvl="0" marL="0" marR="0" rtl="0" algn="ctr">
                        <a:lnSpc>
                          <a:spcPct val="100000"/>
                        </a:lnSpc>
                        <a:spcBef>
                          <a:spcPts val="0"/>
                        </a:spcBef>
                        <a:spcAft>
                          <a:spcPts val="0"/>
                        </a:spcAft>
                        <a:buNone/>
                      </a:pPr>
                      <a:r>
                        <a:rPr b="1" lang="ar" sz="1000">
                          <a:latin typeface="Mada"/>
                          <a:ea typeface="Mada"/>
                          <a:cs typeface="Mada"/>
                          <a:sym typeface="Mada"/>
                        </a:rPr>
                        <a:t>Nature of involvement?</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Vibration and proprioception sensation were absent over the toes bilaterally.</a:t>
                      </a:r>
                      <a:endParaRPr sz="1000">
                        <a:latin typeface="Mada"/>
                        <a:ea typeface="Mada"/>
                        <a:cs typeface="Mada"/>
                        <a:sym typeface="Mada"/>
                      </a:endParaRPr>
                    </a:p>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Pinprick and temperature were decreased to the knees and wrists.</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253000">
                <a:tc>
                  <a:txBody>
                    <a:bodyPr/>
                    <a:lstStyle/>
                    <a:p>
                      <a:pPr indent="0" lvl="0" marL="0" marR="0" rtl="0" algn="ctr">
                        <a:lnSpc>
                          <a:spcPct val="100000"/>
                        </a:lnSpc>
                        <a:spcBef>
                          <a:spcPts val="0"/>
                        </a:spcBef>
                        <a:spcAft>
                          <a:spcPts val="0"/>
                        </a:spcAft>
                        <a:buNone/>
                      </a:pPr>
                      <a:r>
                        <a:rPr b="1" lang="ar" sz="1000">
                          <a:latin typeface="Mada"/>
                          <a:ea typeface="Mada"/>
                          <a:cs typeface="Mada"/>
                          <a:sym typeface="Mada"/>
                        </a:rPr>
                        <a:t>UMN involvement?</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No, only LMN.</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253000">
                <a:tc>
                  <a:txBody>
                    <a:bodyPr/>
                    <a:lstStyle/>
                    <a:p>
                      <a:pPr indent="0" lvl="0" marL="0" marR="0" rtl="0" algn="ctr">
                        <a:lnSpc>
                          <a:spcPct val="100000"/>
                        </a:lnSpc>
                        <a:spcBef>
                          <a:spcPts val="0"/>
                        </a:spcBef>
                        <a:spcAft>
                          <a:spcPts val="0"/>
                        </a:spcAft>
                        <a:buNone/>
                      </a:pPr>
                      <a:r>
                        <a:rPr b="1" lang="ar" sz="1000">
                          <a:latin typeface="Mada"/>
                          <a:ea typeface="Mada"/>
                          <a:cs typeface="Mada"/>
                          <a:sym typeface="Mada"/>
                        </a:rPr>
                        <a:t>Temporal evolution?</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Chronic (since childhood).</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68025">
                <a:tc>
                  <a:txBody>
                    <a:bodyPr/>
                    <a:lstStyle/>
                    <a:p>
                      <a:pPr indent="0" lvl="0" marL="0" rtl="0" algn="ctr">
                        <a:spcBef>
                          <a:spcPts val="0"/>
                        </a:spcBef>
                        <a:spcAft>
                          <a:spcPts val="0"/>
                        </a:spcAft>
                        <a:buNone/>
                      </a:pPr>
                      <a:r>
                        <a:rPr b="1" lang="ar" sz="1000">
                          <a:latin typeface="Mada"/>
                          <a:ea typeface="Mada"/>
                          <a:cs typeface="Mada"/>
                          <a:sym typeface="Mada"/>
                        </a:rPr>
                        <a:t>Evidence of hereditary neuropathy?</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Even though the patient denies any family history of neuropathy, the fact that it began in childhood, coupled with his denial of any sensory symptoms despite them appearing in physical examination indicates that it is most likely to be </a:t>
                      </a:r>
                      <a:r>
                        <a:rPr lang="ar" sz="1000">
                          <a:latin typeface="Mada"/>
                          <a:ea typeface="Mada"/>
                          <a:cs typeface="Mada"/>
                          <a:sym typeface="Mada"/>
                        </a:rPr>
                        <a:t>hereditary</a:t>
                      </a:r>
                      <a:r>
                        <a:rPr b="1" baseline="30000" lang="ar" sz="1100">
                          <a:solidFill>
                            <a:srgbClr val="6AA84F"/>
                          </a:solidFill>
                          <a:latin typeface="Mada"/>
                          <a:ea typeface="Mada"/>
                          <a:cs typeface="Mada"/>
                          <a:sym typeface="Mada"/>
                        </a:rPr>
                        <a:t>1</a:t>
                      </a:r>
                      <a:r>
                        <a:rPr lang="ar" sz="1000">
                          <a:latin typeface="Mada"/>
                          <a:ea typeface="Mada"/>
                          <a:cs typeface="Mada"/>
                          <a:sym typeface="Mada"/>
                        </a:rPr>
                        <a:t>. </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436150">
                <a:tc gridSpan="2">
                  <a:txBody>
                    <a:bodyPr/>
                    <a:lstStyle/>
                    <a:p>
                      <a:pPr indent="-304800" lvl="0" marL="457200" rtl="0" algn="l">
                        <a:lnSpc>
                          <a:spcPct val="115000"/>
                        </a:lnSpc>
                        <a:spcBef>
                          <a:spcPts val="0"/>
                        </a:spcBef>
                        <a:spcAft>
                          <a:spcPts val="0"/>
                        </a:spcAft>
                        <a:buClr>
                          <a:schemeClr val="accent1"/>
                        </a:buClr>
                        <a:buSzPts val="1200"/>
                        <a:buFont typeface="Mada"/>
                        <a:buChar char="❖"/>
                      </a:pPr>
                      <a:r>
                        <a:rPr b="1" lang="ar" sz="1200">
                          <a:latin typeface="Mada"/>
                          <a:ea typeface="Mada"/>
                          <a:cs typeface="Mada"/>
                          <a:sym typeface="Mada"/>
                        </a:rPr>
                        <a:t>Diagnosis</a:t>
                      </a:r>
                      <a:r>
                        <a:rPr b="1" lang="ar" sz="1200">
                          <a:latin typeface="Mada"/>
                          <a:ea typeface="Mada"/>
                          <a:cs typeface="Mada"/>
                          <a:sym typeface="Mada"/>
                        </a:rPr>
                        <a:t>: </a:t>
                      </a:r>
                      <a:r>
                        <a:rPr b="1" lang="ar" sz="1200">
                          <a:latin typeface="Mada"/>
                          <a:ea typeface="Mada"/>
                          <a:cs typeface="Mada"/>
                          <a:sym typeface="Mada"/>
                        </a:rPr>
                        <a:t>Most likely h</a:t>
                      </a:r>
                      <a:r>
                        <a:rPr b="1" lang="ar" sz="1200">
                          <a:latin typeface="Mada"/>
                          <a:ea typeface="Mada"/>
                          <a:cs typeface="Mada"/>
                          <a:sym typeface="Mada"/>
                        </a:rPr>
                        <a:t>ereditary (CMT); </a:t>
                      </a:r>
                      <a:r>
                        <a:rPr lang="ar" sz="1200">
                          <a:latin typeface="Mada"/>
                          <a:ea typeface="Mada"/>
                          <a:cs typeface="Mada"/>
                          <a:sym typeface="Mada"/>
                        </a:rPr>
                        <a:t>as the </a:t>
                      </a:r>
                      <a:r>
                        <a:rPr b="1" lang="ar" sz="1200">
                          <a:latin typeface="Mada"/>
                          <a:ea typeface="Mada"/>
                          <a:cs typeface="Mada"/>
                          <a:sym typeface="Mada"/>
                        </a:rPr>
                        <a:t>chronicity </a:t>
                      </a:r>
                      <a:r>
                        <a:rPr lang="ar" sz="1200">
                          <a:latin typeface="Mada"/>
                          <a:ea typeface="Mada"/>
                          <a:cs typeface="Mada"/>
                          <a:sym typeface="Mada"/>
                        </a:rPr>
                        <a:t>of the patient’s condition rules out a metabolic or drug induced cause of neuropathy. Moreover, finding</a:t>
                      </a:r>
                      <a:r>
                        <a:rPr b="1" lang="ar" sz="1200">
                          <a:solidFill>
                            <a:srgbClr val="CC0000"/>
                          </a:solidFill>
                          <a:latin typeface="Mada"/>
                          <a:ea typeface="Mada"/>
                          <a:cs typeface="Mada"/>
                          <a:sym typeface="Mada"/>
                        </a:rPr>
                        <a:t> skeletal features</a:t>
                      </a:r>
                      <a:r>
                        <a:rPr lang="ar" sz="1200">
                          <a:solidFill>
                            <a:schemeClr val="accent1"/>
                          </a:solidFill>
                          <a:latin typeface="Mada"/>
                          <a:ea typeface="Mada"/>
                          <a:cs typeface="Mada"/>
                          <a:sym typeface="Mada"/>
                        </a:rPr>
                        <a:t> </a:t>
                      </a:r>
                      <a:r>
                        <a:rPr b="1" lang="ar" sz="1200">
                          <a:latin typeface="Mada"/>
                          <a:ea typeface="Mada"/>
                          <a:cs typeface="Mada"/>
                          <a:sym typeface="Mada"/>
                        </a:rPr>
                        <a:t>(Hammer toe &amp; distal muscle wasting wasting) alongside toe lesions, </a:t>
                      </a:r>
                      <a:r>
                        <a:rPr b="1" lang="ar" sz="1200">
                          <a:latin typeface="Mada"/>
                          <a:ea typeface="Mada"/>
                          <a:cs typeface="Mada"/>
                          <a:sym typeface="Mada"/>
                        </a:rPr>
                        <a:t>thickened</a:t>
                      </a:r>
                      <a:r>
                        <a:rPr b="1" lang="ar" sz="1200">
                          <a:latin typeface="Mada"/>
                          <a:ea typeface="Mada"/>
                          <a:cs typeface="Mada"/>
                          <a:sym typeface="Mada"/>
                        </a:rPr>
                        <a:t> nerve and </a:t>
                      </a:r>
                      <a:r>
                        <a:rPr b="1" lang="ar" sz="1200">
                          <a:solidFill>
                            <a:srgbClr val="CC0000"/>
                          </a:solidFill>
                          <a:latin typeface="Mada"/>
                          <a:ea typeface="Mada"/>
                          <a:cs typeface="Mada"/>
                          <a:sym typeface="Mada"/>
                        </a:rPr>
                        <a:t>scoliosis </a:t>
                      </a:r>
                      <a:r>
                        <a:rPr lang="ar" sz="1200">
                          <a:latin typeface="Mada"/>
                          <a:ea typeface="Mada"/>
                          <a:cs typeface="Mada"/>
                          <a:sym typeface="Mada"/>
                        </a:rPr>
                        <a:t>increase the </a:t>
                      </a:r>
                      <a:r>
                        <a:rPr lang="ar" sz="1200">
                          <a:latin typeface="Mada"/>
                          <a:ea typeface="Mada"/>
                          <a:cs typeface="Mada"/>
                          <a:sym typeface="Mada"/>
                        </a:rPr>
                        <a:t>likelihood</a:t>
                      </a:r>
                      <a:r>
                        <a:rPr lang="ar" sz="1200">
                          <a:latin typeface="Mada"/>
                          <a:ea typeface="Mada"/>
                          <a:cs typeface="Mada"/>
                          <a:sym typeface="Mada"/>
                        </a:rPr>
                        <a:t> of a hereditary condition.</a:t>
                      </a:r>
                      <a:endParaRPr sz="1200">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latin typeface="Mada"/>
                          <a:ea typeface="Mada"/>
                          <a:cs typeface="Mada"/>
                          <a:sym typeface="Mada"/>
                        </a:rPr>
                        <a:t>Acute onset is not a feature of hereditary neuropathy.</a:t>
                      </a:r>
                      <a:endParaRPr sz="12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hMerge="1"/>
              </a:tr>
            </a:tbl>
          </a:graphicData>
        </a:graphic>
      </p:graphicFrame>
      <p:sp>
        <p:nvSpPr>
          <p:cNvPr id="666" name="Google Shape;666;p29"/>
          <p:cNvSpPr/>
          <p:nvPr/>
        </p:nvSpPr>
        <p:spPr>
          <a:xfrm>
            <a:off x="195600" y="1061926"/>
            <a:ext cx="7168800" cy="2058900"/>
          </a:xfrm>
          <a:prstGeom prst="roundRect">
            <a:avLst>
              <a:gd fmla="val 11145"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667" name="Google Shape;667;p29"/>
          <p:cNvSpPr txBox="1"/>
          <p:nvPr/>
        </p:nvSpPr>
        <p:spPr>
          <a:xfrm>
            <a:off x="298950" y="1059326"/>
            <a:ext cx="6962100" cy="2058900"/>
          </a:xfrm>
          <a:prstGeom prst="rect">
            <a:avLst/>
          </a:prstGeom>
          <a:noFill/>
          <a:ln>
            <a:noFill/>
          </a:ln>
        </p:spPr>
        <p:txBody>
          <a:bodyPr anchorCtr="0" anchor="ctr" bIns="91425" lIns="91425" spcFirstLastPara="1" rIns="91425" wrap="square" tIns="91425">
            <a:noAutofit/>
          </a:bodyPr>
          <a:lstStyle/>
          <a:p>
            <a:pPr indent="-304800" lvl="0" marL="457200" rtl="0" algn="l">
              <a:lnSpc>
                <a:spcPct val="115000"/>
              </a:lnSpc>
              <a:spcBef>
                <a:spcPts val="0"/>
              </a:spcBef>
              <a:spcAft>
                <a:spcPts val="0"/>
              </a:spcAft>
              <a:buClr>
                <a:schemeClr val="accent1"/>
              </a:buClr>
              <a:buSzPts val="1200"/>
              <a:buFont typeface="Mada"/>
              <a:buChar char="●"/>
            </a:pPr>
            <a:r>
              <a:rPr lang="ar" sz="1200">
                <a:solidFill>
                  <a:schemeClr val="accent1"/>
                </a:solidFill>
                <a:latin typeface="Mada"/>
                <a:ea typeface="Mada"/>
                <a:cs typeface="Mada"/>
                <a:sym typeface="Mada"/>
              </a:rPr>
              <a:t> A 25-year-old man with </a:t>
            </a:r>
            <a:r>
              <a:rPr b="1" lang="ar" sz="1200">
                <a:solidFill>
                  <a:schemeClr val="accent1"/>
                </a:solidFill>
                <a:latin typeface="Mada"/>
                <a:ea typeface="Mada"/>
                <a:cs typeface="Mada"/>
                <a:sym typeface="Mada"/>
              </a:rPr>
              <a:t>NO</a:t>
            </a:r>
            <a:r>
              <a:rPr lang="ar" sz="1200">
                <a:solidFill>
                  <a:schemeClr val="accent1"/>
                </a:solidFill>
                <a:latin typeface="Mada"/>
                <a:ea typeface="Mada"/>
                <a:cs typeface="Mada"/>
                <a:sym typeface="Mada"/>
              </a:rPr>
              <a:t> family history of neuropathy had been weak early childhood. He remembers he was unable to keep up with his peers when running. He is currently only able to walk if wearing ankle-foot orthosis. </a:t>
            </a:r>
            <a:r>
              <a:rPr b="1" lang="ar" sz="1200">
                <a:solidFill>
                  <a:schemeClr val="accent1"/>
                </a:solidFill>
                <a:latin typeface="Mada"/>
                <a:ea typeface="Mada"/>
                <a:cs typeface="Mada"/>
                <a:sym typeface="Mada"/>
              </a:rPr>
              <a:t>He denied sensory symptoms.</a:t>
            </a:r>
            <a:endParaRPr b="1" sz="1200">
              <a:solidFill>
                <a:schemeClr val="accent1"/>
              </a:solidFill>
              <a:latin typeface="Mada"/>
              <a:ea typeface="Mada"/>
              <a:cs typeface="Mada"/>
              <a:sym typeface="Mada"/>
            </a:endParaRPr>
          </a:p>
          <a:p>
            <a:pPr indent="-304800" lvl="0" marL="457200" rtl="0" algn="l">
              <a:lnSpc>
                <a:spcPct val="115000"/>
              </a:lnSpc>
              <a:spcBef>
                <a:spcPts val="0"/>
              </a:spcBef>
              <a:spcAft>
                <a:spcPts val="0"/>
              </a:spcAft>
              <a:buClr>
                <a:schemeClr val="accent1"/>
              </a:buClr>
              <a:buSzPts val="1200"/>
              <a:buFont typeface="Mada"/>
              <a:buChar char="●"/>
            </a:pPr>
            <a:r>
              <a:rPr lang="ar" sz="1200">
                <a:solidFill>
                  <a:schemeClr val="accent1"/>
                </a:solidFill>
                <a:latin typeface="Mada"/>
                <a:ea typeface="Mada"/>
                <a:cs typeface="Mada"/>
                <a:sym typeface="Mada"/>
              </a:rPr>
              <a:t>Neurological examination showed symmetric severe weakness in</a:t>
            </a:r>
            <a:r>
              <a:rPr b="1" lang="ar" sz="1200">
                <a:solidFill>
                  <a:schemeClr val="accent1"/>
                </a:solidFill>
                <a:latin typeface="Mada"/>
                <a:ea typeface="Mada"/>
                <a:cs typeface="Mada"/>
                <a:sym typeface="Mada"/>
              </a:rPr>
              <a:t> distal leg muscles with power of 1-2/5 with bilateral drop feet. Proximal leg muscles were 4/5 </a:t>
            </a:r>
            <a:r>
              <a:rPr lang="ar" sz="1200">
                <a:solidFill>
                  <a:schemeClr val="accent1"/>
                </a:solidFill>
                <a:latin typeface="Mada"/>
                <a:ea typeface="Mada"/>
                <a:cs typeface="Mada"/>
                <a:sym typeface="Mada"/>
              </a:rPr>
              <a:t>as well as intrinsic hand muscles. Proximal upper limb muscles were normal.</a:t>
            </a:r>
            <a:endParaRPr sz="1200">
              <a:solidFill>
                <a:schemeClr val="accent1"/>
              </a:solidFill>
              <a:latin typeface="Mada"/>
              <a:ea typeface="Mada"/>
              <a:cs typeface="Mada"/>
              <a:sym typeface="Mada"/>
            </a:endParaRPr>
          </a:p>
          <a:p>
            <a:pPr indent="-304800" lvl="0" marL="457200" rtl="0" algn="l">
              <a:lnSpc>
                <a:spcPct val="115000"/>
              </a:lnSpc>
              <a:spcBef>
                <a:spcPts val="0"/>
              </a:spcBef>
              <a:spcAft>
                <a:spcPts val="0"/>
              </a:spcAft>
              <a:buClr>
                <a:schemeClr val="accent1"/>
              </a:buClr>
              <a:buSzPts val="1200"/>
              <a:buFont typeface="Mada"/>
              <a:buChar char="●"/>
            </a:pPr>
            <a:r>
              <a:rPr lang="ar" sz="1200">
                <a:solidFill>
                  <a:schemeClr val="accent1"/>
                </a:solidFill>
                <a:latin typeface="Mada"/>
                <a:ea typeface="Mada"/>
                <a:cs typeface="Mada"/>
                <a:sym typeface="Mada"/>
              </a:rPr>
              <a:t>Reflexes were absent.</a:t>
            </a:r>
            <a:endParaRPr sz="1200">
              <a:solidFill>
                <a:schemeClr val="accent1"/>
              </a:solidFill>
              <a:latin typeface="Mada"/>
              <a:ea typeface="Mada"/>
              <a:cs typeface="Mada"/>
              <a:sym typeface="Mada"/>
            </a:endParaRPr>
          </a:p>
          <a:p>
            <a:pPr indent="-304800" lvl="0" marL="457200" rtl="0" algn="l">
              <a:lnSpc>
                <a:spcPct val="115000"/>
              </a:lnSpc>
              <a:spcBef>
                <a:spcPts val="0"/>
              </a:spcBef>
              <a:spcAft>
                <a:spcPts val="0"/>
              </a:spcAft>
              <a:buClr>
                <a:schemeClr val="accent1"/>
              </a:buClr>
              <a:buSzPts val="1200"/>
              <a:buFont typeface="Mada"/>
              <a:buChar char="●"/>
            </a:pPr>
            <a:r>
              <a:rPr lang="ar" sz="1200">
                <a:solidFill>
                  <a:schemeClr val="accent1"/>
                </a:solidFill>
                <a:latin typeface="Mada"/>
                <a:ea typeface="Mada"/>
                <a:cs typeface="Mada"/>
                <a:sym typeface="Mada"/>
              </a:rPr>
              <a:t>Vibration and proprioception sensation were </a:t>
            </a:r>
            <a:r>
              <a:rPr b="1" lang="ar" sz="1200">
                <a:solidFill>
                  <a:schemeClr val="accent1"/>
                </a:solidFill>
                <a:latin typeface="Mada"/>
                <a:ea typeface="Mada"/>
                <a:cs typeface="Mada"/>
                <a:sym typeface="Mada"/>
              </a:rPr>
              <a:t>absent</a:t>
            </a:r>
            <a:r>
              <a:rPr lang="ar" sz="1200">
                <a:solidFill>
                  <a:schemeClr val="accent1"/>
                </a:solidFill>
                <a:latin typeface="Mada"/>
                <a:ea typeface="Mada"/>
                <a:cs typeface="Mada"/>
                <a:sym typeface="Mada"/>
              </a:rPr>
              <a:t> over the toes bilaterally and Pinprick and temperature were </a:t>
            </a:r>
            <a:r>
              <a:rPr b="1" lang="ar" sz="1200">
                <a:solidFill>
                  <a:schemeClr val="accent1"/>
                </a:solidFill>
                <a:latin typeface="Mada"/>
                <a:ea typeface="Mada"/>
                <a:cs typeface="Mada"/>
                <a:sym typeface="Mada"/>
              </a:rPr>
              <a:t>decreased</a:t>
            </a:r>
            <a:r>
              <a:rPr lang="ar" sz="1200">
                <a:solidFill>
                  <a:schemeClr val="accent1"/>
                </a:solidFill>
                <a:latin typeface="Mada"/>
                <a:ea typeface="Mada"/>
                <a:cs typeface="Mada"/>
                <a:sym typeface="Mada"/>
              </a:rPr>
              <a:t> to the knees and wrists.</a:t>
            </a:r>
            <a:endParaRPr sz="1200">
              <a:solidFill>
                <a:schemeClr val="accent1"/>
              </a:solidFill>
              <a:latin typeface="Mada"/>
              <a:ea typeface="Mada"/>
              <a:cs typeface="Mada"/>
              <a:sym typeface="Mada"/>
            </a:endParaRPr>
          </a:p>
        </p:txBody>
      </p:sp>
      <p:graphicFrame>
        <p:nvGraphicFramePr>
          <p:cNvPr id="668" name="Google Shape;668;p29"/>
          <p:cNvGraphicFramePr/>
          <p:nvPr/>
        </p:nvGraphicFramePr>
        <p:xfrm>
          <a:off x="203025" y="8653375"/>
          <a:ext cx="3000000" cy="3000000"/>
        </p:xfrm>
        <a:graphic>
          <a:graphicData uri="http://schemas.openxmlformats.org/drawingml/2006/table">
            <a:tbl>
              <a:tblPr>
                <a:noFill/>
                <a:tableStyleId>{BC89051C-0FB9-44DB-B3F0-D97974565A1E}</a:tableStyleId>
              </a:tblPr>
              <a:tblGrid>
                <a:gridCol w="1016000"/>
                <a:gridCol w="776150"/>
                <a:gridCol w="512750"/>
                <a:gridCol w="709025"/>
                <a:gridCol w="667675"/>
                <a:gridCol w="666400"/>
                <a:gridCol w="666400"/>
                <a:gridCol w="500300"/>
                <a:gridCol w="604925"/>
                <a:gridCol w="1034325"/>
              </a:tblGrid>
              <a:tr h="149600">
                <a:tc rowSpan="2">
                  <a:txBody>
                    <a:bodyPr/>
                    <a:lstStyle/>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gridSpan="4">
                  <a:txBody>
                    <a:bodyPr/>
                    <a:lstStyle/>
                    <a:p>
                      <a:pPr indent="0" lvl="0" marL="0" rtl="0" algn="ctr">
                        <a:spcBef>
                          <a:spcPts val="0"/>
                        </a:spcBef>
                        <a:spcAft>
                          <a:spcPts val="0"/>
                        </a:spcAft>
                        <a:buNone/>
                      </a:pPr>
                      <a:r>
                        <a:rPr b="1" lang="ar" sz="800">
                          <a:solidFill>
                            <a:srgbClr val="FFFFFF"/>
                          </a:solidFill>
                          <a:latin typeface="Mada"/>
                          <a:ea typeface="Mada"/>
                          <a:cs typeface="Mada"/>
                          <a:sym typeface="Mada"/>
                        </a:rPr>
                        <a:t>Weakness</a:t>
                      </a:r>
                      <a:endParaRPr b="1"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1"/>
                    </a:solidFill>
                  </a:tcPr>
                </a:tc>
                <a:tc hMerge="1"/>
                <a:tc hMerge="1"/>
                <a:tc hMerge="1"/>
                <a:tc rowSpan="2">
                  <a:txBody>
                    <a:bodyPr/>
                    <a:lstStyle/>
                    <a:p>
                      <a:pPr indent="0" lvl="0" marL="0" rtl="0" algn="ctr">
                        <a:spcBef>
                          <a:spcPts val="0"/>
                        </a:spcBef>
                        <a:spcAft>
                          <a:spcPts val="0"/>
                        </a:spcAft>
                        <a:buNone/>
                      </a:pPr>
                      <a:r>
                        <a:rPr lang="ar" sz="800">
                          <a:solidFill>
                            <a:srgbClr val="FFFFFF"/>
                          </a:solidFill>
                          <a:latin typeface="Mada"/>
                          <a:ea typeface="Mada"/>
                          <a:cs typeface="Mada"/>
                          <a:sym typeface="Mada"/>
                        </a:rPr>
                        <a:t>Sensory symptoms</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rowSpan="2">
                  <a:txBody>
                    <a:bodyPr/>
                    <a:lstStyle/>
                    <a:p>
                      <a:pPr indent="0" lvl="0" marL="0" rtl="0" algn="ctr">
                        <a:spcBef>
                          <a:spcPts val="0"/>
                        </a:spcBef>
                        <a:spcAft>
                          <a:spcPts val="0"/>
                        </a:spcAft>
                        <a:buNone/>
                      </a:pPr>
                      <a:r>
                        <a:rPr lang="ar" sz="800">
                          <a:solidFill>
                            <a:srgbClr val="FFFFFF"/>
                          </a:solidFill>
                          <a:latin typeface="Mada"/>
                          <a:ea typeface="Mada"/>
                          <a:cs typeface="Mada"/>
                          <a:sym typeface="Mada"/>
                        </a:rPr>
                        <a:t>Severe proprioceptive loss</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rowSpan="2">
                  <a:txBody>
                    <a:bodyPr/>
                    <a:lstStyle/>
                    <a:p>
                      <a:pPr indent="0" lvl="0" marL="0" rtl="0" algn="ctr">
                        <a:spcBef>
                          <a:spcPts val="0"/>
                        </a:spcBef>
                        <a:spcAft>
                          <a:spcPts val="0"/>
                        </a:spcAft>
                        <a:buNone/>
                      </a:pPr>
                      <a:r>
                        <a:rPr lang="ar" sz="800">
                          <a:solidFill>
                            <a:srgbClr val="FFFFFF"/>
                          </a:solidFill>
                          <a:latin typeface="Mada"/>
                          <a:ea typeface="Mada"/>
                          <a:cs typeface="Mada"/>
                          <a:sym typeface="Mada"/>
                        </a:rPr>
                        <a:t>UMN signs</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rowSpan="2">
                  <a:txBody>
                    <a:bodyPr/>
                    <a:lstStyle/>
                    <a:p>
                      <a:pPr indent="0" lvl="0" marL="0" rtl="0" algn="ctr">
                        <a:spcBef>
                          <a:spcPts val="0"/>
                        </a:spcBef>
                        <a:spcAft>
                          <a:spcPts val="0"/>
                        </a:spcAft>
                        <a:buNone/>
                      </a:pPr>
                      <a:r>
                        <a:rPr lang="ar" sz="700">
                          <a:solidFill>
                            <a:srgbClr val="FFFFFF"/>
                          </a:solidFill>
                          <a:latin typeface="Mada"/>
                          <a:ea typeface="Mada"/>
                          <a:cs typeface="Mada"/>
                          <a:sym typeface="Mada"/>
                        </a:rPr>
                        <a:t>Autonomic symptoms/ signs</a:t>
                      </a:r>
                      <a:endParaRPr sz="7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rowSpan="2">
                  <a:txBody>
                    <a:bodyPr/>
                    <a:lstStyle/>
                    <a:p>
                      <a:pPr indent="0" lvl="0" marL="0" rtl="0" algn="ctr">
                        <a:spcBef>
                          <a:spcPts val="0"/>
                        </a:spcBef>
                        <a:spcAft>
                          <a:spcPts val="0"/>
                        </a:spcAft>
                        <a:buNone/>
                      </a:pPr>
                      <a:r>
                        <a:rPr lang="ar" sz="1000">
                          <a:solidFill>
                            <a:srgbClr val="FFFFFF"/>
                          </a:solidFill>
                          <a:latin typeface="Mada"/>
                          <a:ea typeface="Mada"/>
                          <a:cs typeface="Mada"/>
                          <a:sym typeface="Mada"/>
                        </a:rPr>
                        <a:t>Diagnosis</a:t>
                      </a:r>
                      <a:endParaRPr sz="10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r>
              <a:tr h="149600">
                <a:tc vMerge="1"/>
                <a:tc>
                  <a:txBody>
                    <a:bodyPr/>
                    <a:lstStyle/>
                    <a:p>
                      <a:pPr indent="0" lvl="0" marL="0" rtl="0" algn="ctr">
                        <a:spcBef>
                          <a:spcPts val="0"/>
                        </a:spcBef>
                        <a:spcAft>
                          <a:spcPts val="0"/>
                        </a:spcAft>
                        <a:buNone/>
                      </a:pPr>
                      <a:r>
                        <a:rPr lang="ar" sz="800">
                          <a:solidFill>
                            <a:srgbClr val="FFFFFF"/>
                          </a:solidFill>
                          <a:latin typeface="Mada"/>
                          <a:ea typeface="Mada"/>
                          <a:cs typeface="Mada"/>
                          <a:sym typeface="Mada"/>
                        </a:rPr>
                        <a:t>Proximal</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lang="ar" sz="800">
                          <a:solidFill>
                            <a:srgbClr val="FFFFFF"/>
                          </a:solidFill>
                          <a:latin typeface="Mada"/>
                          <a:ea typeface="Mada"/>
                          <a:cs typeface="Mada"/>
                          <a:sym typeface="Mada"/>
                        </a:rPr>
                        <a:t>Distal</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lang="ar" sz="800">
                          <a:solidFill>
                            <a:srgbClr val="FFFFFF"/>
                          </a:solidFill>
                          <a:latin typeface="Mada"/>
                          <a:ea typeface="Mada"/>
                          <a:cs typeface="Mada"/>
                          <a:sym typeface="Mada"/>
                        </a:rPr>
                        <a:t>Asymmetric</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lang="ar" sz="800">
                          <a:solidFill>
                            <a:srgbClr val="FFFFFF"/>
                          </a:solidFill>
                          <a:latin typeface="Mada"/>
                          <a:ea typeface="Mada"/>
                          <a:cs typeface="Mada"/>
                          <a:sym typeface="Mada"/>
                        </a:rPr>
                        <a:t>Symmetric</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vMerge="1"/>
                <a:tc vMerge="1"/>
                <a:tc vMerge="1"/>
                <a:tc vMerge="1"/>
                <a:tc vMerge="1"/>
              </a:tr>
              <a:tr h="446950">
                <a:tc>
                  <a:txBody>
                    <a:bodyPr/>
                    <a:lstStyle/>
                    <a:p>
                      <a:pPr indent="0" lvl="0" marL="0" rtl="0" algn="l">
                        <a:spcBef>
                          <a:spcPts val="0"/>
                        </a:spcBef>
                        <a:spcAft>
                          <a:spcPts val="0"/>
                        </a:spcAft>
                        <a:buNone/>
                      </a:pPr>
                      <a:r>
                        <a:rPr b="1" lang="ar" sz="800">
                          <a:latin typeface="Mada"/>
                          <a:ea typeface="Mada"/>
                          <a:cs typeface="Mada"/>
                          <a:sym typeface="Mada"/>
                        </a:rPr>
                        <a:t>Pattern 2:</a:t>
                      </a:r>
                      <a:endParaRPr b="1" sz="800">
                        <a:latin typeface="Mada"/>
                        <a:ea typeface="Mada"/>
                        <a:cs typeface="Mada"/>
                        <a:sym typeface="Mada"/>
                      </a:endParaRPr>
                    </a:p>
                    <a:p>
                      <a:pPr indent="0" lvl="0" marL="0" rtl="0" algn="l">
                        <a:spcBef>
                          <a:spcPts val="0"/>
                        </a:spcBef>
                        <a:spcAft>
                          <a:spcPts val="0"/>
                        </a:spcAft>
                        <a:buNone/>
                      </a:pPr>
                      <a:r>
                        <a:rPr lang="ar" sz="800">
                          <a:latin typeface="Mada"/>
                          <a:ea typeface="Mada"/>
                          <a:cs typeface="Mada"/>
                          <a:sym typeface="Mada"/>
                        </a:rPr>
                        <a:t>Distal Sensory loss with/ without weakness</a:t>
                      </a:r>
                      <a:r>
                        <a:rPr b="1" lang="ar" sz="800">
                          <a:latin typeface="Mada"/>
                          <a:ea typeface="Mada"/>
                          <a:cs typeface="Mada"/>
                          <a:sym typeface="Mada"/>
                        </a:rPr>
                        <a:t> </a:t>
                      </a:r>
                      <a:endParaRPr b="1" sz="8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spcBef>
                          <a:spcPts val="0"/>
                        </a:spcBef>
                        <a:spcAft>
                          <a:spcPts val="0"/>
                        </a:spcAft>
                        <a:buNone/>
                      </a:pPr>
                      <a:r>
                        <a:rPr lang="ar" sz="800">
                          <a:latin typeface="Mada"/>
                          <a:ea typeface="Mada"/>
                          <a:cs typeface="Mada"/>
                          <a:sym typeface="Mada"/>
                        </a:rPr>
                        <a:t>CSPN</a:t>
                      </a:r>
                      <a:r>
                        <a:rPr b="1" baseline="30000" lang="ar" sz="1100">
                          <a:solidFill>
                            <a:srgbClr val="6AA84F"/>
                          </a:solidFill>
                          <a:latin typeface="Mada"/>
                          <a:ea typeface="Mada"/>
                          <a:cs typeface="Mada"/>
                          <a:sym typeface="Mada"/>
                        </a:rPr>
                        <a:t>2</a:t>
                      </a:r>
                      <a:r>
                        <a:rPr lang="ar" sz="800">
                          <a:latin typeface="Mada"/>
                          <a:ea typeface="Mada"/>
                          <a:cs typeface="Mada"/>
                          <a:sym typeface="Mada"/>
                        </a:rPr>
                        <a:t>, metabolic, drugs, hereditary: </a:t>
                      </a:r>
                      <a:endParaRPr sz="800">
                        <a:solidFill>
                          <a:srgbClr val="999999"/>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bl>
          </a:graphicData>
        </a:graphic>
      </p:graphicFrame>
      <p:sp>
        <p:nvSpPr>
          <p:cNvPr id="669" name="Google Shape;669;p29"/>
          <p:cNvSpPr txBox="1"/>
          <p:nvPr/>
        </p:nvSpPr>
        <p:spPr>
          <a:xfrm>
            <a:off x="-7439050" y="926850"/>
            <a:ext cx="7219500" cy="66021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5"/>
                </a:highlight>
                <a:latin typeface="Mada"/>
                <a:ea typeface="Mada"/>
                <a:cs typeface="Mada"/>
                <a:sym typeface="Mada"/>
              </a:rPr>
              <a:t>Case 3</a:t>
            </a:r>
            <a:endParaRPr sz="1200">
              <a:solidFill>
                <a:schemeClr val="dk1"/>
              </a:solidFill>
              <a:latin typeface="Mada"/>
              <a:ea typeface="Mada"/>
              <a:cs typeface="Mada"/>
              <a:sym typeface="Mada"/>
            </a:endParaRPr>
          </a:p>
          <a:p>
            <a:pPr indent="0" lvl="0" marL="457200" rtl="0" algn="l">
              <a:spcBef>
                <a:spcPts val="0"/>
              </a:spcBef>
              <a:spcAft>
                <a:spcPts val="0"/>
              </a:spcAft>
              <a:buNone/>
            </a:pPr>
            <a:r>
              <a:t/>
            </a:r>
            <a:endParaRPr b="1" sz="1200">
              <a:solidFill>
                <a:schemeClr val="dk1"/>
              </a:solidFill>
              <a:highlight>
                <a:schemeClr val="accent5"/>
              </a:highlight>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  A 25-year-old man with NO family history of neuropathy had been weak early childhood. He remembers he was unable to keep up with his peers when running. He is currently only able to walk if wearing ankle-foot orthosis. </a:t>
            </a:r>
            <a:r>
              <a:rPr lang="ar" sz="1200" u="sng">
                <a:solidFill>
                  <a:schemeClr val="dk1"/>
                </a:solidFill>
                <a:latin typeface="Mada"/>
                <a:ea typeface="Mada"/>
                <a:cs typeface="Mada"/>
                <a:sym typeface="Mada"/>
              </a:rPr>
              <a:t>He denied sensory symptoms.</a:t>
            </a:r>
            <a:endParaRPr sz="1200" u="sng">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Neurological examination showed symmetric severe weakness in distal leg muscles with power of 1-2/5 with bilateral drop feet. Proximal leg muscles were 4/5 as well as intrinsic hand muscles. Proximal upper limb muscles were normal.</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Reflexes were absent.</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Vibration and proprioception sensation were absent over the toes bilaterally and Pinprick and temperature were decreased to the knees and wrists</a:t>
            </a:r>
            <a:endParaRPr sz="12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What are the systems involved? (motor, sensory or both) →Sensory and motor.</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Where is the disruption of the weakness? (proximal, distal or both. Symmetrical or asymmetrical) → Symmetrical distal.</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What is nature of sensory involvement? → Vibration and proprioception were absent + pain and temp were decreased .</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Is there evidence of upper motor neuron involvement? → No. </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Onset (acute, subacute, chronic) → Not mentioned by doctor or in the history.</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Is there any history of hereditary neuropathy? → Yes .</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What is DDx of pattern 2? → CSPN (cryptogenic neuropathy&gt;no apparent reason) , which is most common. can also be Metabolic : diabetes , thyroid .</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The DIAGNOSIS: </a:t>
            </a:r>
            <a:r>
              <a:rPr lang="ar" sz="1200">
                <a:solidFill>
                  <a:srgbClr val="6AA84F"/>
                </a:solidFill>
                <a:highlight>
                  <a:srgbClr val="FFD966"/>
                </a:highlight>
                <a:latin typeface="Mada"/>
                <a:ea typeface="Mada"/>
                <a:cs typeface="Mada"/>
                <a:sym typeface="Mada"/>
              </a:rPr>
              <a:t>Hereditary</a:t>
            </a:r>
            <a:r>
              <a:rPr lang="ar" sz="1200">
                <a:solidFill>
                  <a:srgbClr val="6AA84F"/>
                </a:solidFill>
                <a:latin typeface="Mada"/>
                <a:ea typeface="Mada"/>
                <a:cs typeface="Mada"/>
                <a:sym typeface="Mada"/>
              </a:rPr>
              <a:t>.</a:t>
            </a:r>
            <a:endParaRPr sz="1200">
              <a:solidFill>
                <a:srgbClr val="6AA84F"/>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chemeClr val="dk1"/>
              </a:solidFill>
              <a:latin typeface="Mada"/>
              <a:ea typeface="Mada"/>
              <a:cs typeface="Mada"/>
              <a:sym typeface="Mada"/>
            </a:endParaRPr>
          </a:p>
        </p:txBody>
      </p:sp>
      <p:pic>
        <p:nvPicPr>
          <p:cNvPr id="670" name="Google Shape;670;p29"/>
          <p:cNvPicPr preferRelativeResize="0"/>
          <p:nvPr/>
        </p:nvPicPr>
        <p:blipFill rotWithShape="1">
          <a:blip r:embed="rId3">
            <a:alphaModFix/>
          </a:blip>
          <a:srcRect b="0" l="0" r="0" t="0"/>
          <a:stretch/>
        </p:blipFill>
        <p:spPr>
          <a:xfrm>
            <a:off x="-7105812" y="3526700"/>
            <a:ext cx="871500" cy="1478799"/>
          </a:xfrm>
          <a:prstGeom prst="rect">
            <a:avLst/>
          </a:prstGeom>
          <a:noFill/>
          <a:ln>
            <a:noFill/>
          </a:ln>
        </p:spPr>
      </p:pic>
      <p:pic>
        <p:nvPicPr>
          <p:cNvPr id="671" name="Google Shape;671;p29"/>
          <p:cNvPicPr preferRelativeResize="0"/>
          <p:nvPr/>
        </p:nvPicPr>
        <p:blipFill>
          <a:blip r:embed="rId4">
            <a:alphaModFix/>
          </a:blip>
          <a:stretch>
            <a:fillRect/>
          </a:stretch>
        </p:blipFill>
        <p:spPr>
          <a:xfrm>
            <a:off x="-6116162" y="3526650"/>
            <a:ext cx="1072701" cy="685600"/>
          </a:xfrm>
          <a:prstGeom prst="rect">
            <a:avLst/>
          </a:prstGeom>
          <a:noFill/>
          <a:ln>
            <a:noFill/>
          </a:ln>
        </p:spPr>
      </p:pic>
      <p:pic>
        <p:nvPicPr>
          <p:cNvPr id="672" name="Google Shape;672;p29"/>
          <p:cNvPicPr preferRelativeResize="0"/>
          <p:nvPr/>
        </p:nvPicPr>
        <p:blipFill>
          <a:blip r:embed="rId5">
            <a:alphaModFix/>
          </a:blip>
          <a:stretch>
            <a:fillRect/>
          </a:stretch>
        </p:blipFill>
        <p:spPr>
          <a:xfrm>
            <a:off x="-4903912" y="3526650"/>
            <a:ext cx="1225199" cy="1478800"/>
          </a:xfrm>
          <a:prstGeom prst="rect">
            <a:avLst/>
          </a:prstGeom>
          <a:noFill/>
          <a:ln>
            <a:noFill/>
          </a:ln>
        </p:spPr>
      </p:pic>
      <p:pic>
        <p:nvPicPr>
          <p:cNvPr id="673" name="Google Shape;673;p29"/>
          <p:cNvPicPr preferRelativeResize="0"/>
          <p:nvPr/>
        </p:nvPicPr>
        <p:blipFill>
          <a:blip r:embed="rId6">
            <a:alphaModFix/>
          </a:blip>
          <a:stretch>
            <a:fillRect/>
          </a:stretch>
        </p:blipFill>
        <p:spPr>
          <a:xfrm>
            <a:off x="-6116162" y="4288450"/>
            <a:ext cx="1072699" cy="730850"/>
          </a:xfrm>
          <a:prstGeom prst="rect">
            <a:avLst/>
          </a:prstGeom>
          <a:noFill/>
          <a:ln>
            <a:noFill/>
          </a:ln>
        </p:spPr>
      </p:pic>
      <p:pic>
        <p:nvPicPr>
          <p:cNvPr id="674" name="Google Shape;674;p29"/>
          <p:cNvPicPr preferRelativeResize="0"/>
          <p:nvPr/>
        </p:nvPicPr>
        <p:blipFill>
          <a:blip r:embed="rId7">
            <a:alphaModFix/>
          </a:blip>
          <a:stretch>
            <a:fillRect/>
          </a:stretch>
        </p:blipFill>
        <p:spPr>
          <a:xfrm>
            <a:off x="-3539175" y="3528221"/>
            <a:ext cx="1072700" cy="1475779"/>
          </a:xfrm>
          <a:prstGeom prst="rect">
            <a:avLst/>
          </a:prstGeom>
          <a:noFill/>
          <a:ln>
            <a:noFill/>
          </a:ln>
        </p:spPr>
      </p:pic>
      <p:pic>
        <p:nvPicPr>
          <p:cNvPr id="675" name="Google Shape;675;p29"/>
          <p:cNvPicPr preferRelativeResize="0"/>
          <p:nvPr/>
        </p:nvPicPr>
        <p:blipFill>
          <a:blip r:embed="rId8">
            <a:alphaModFix/>
          </a:blip>
          <a:stretch>
            <a:fillRect/>
          </a:stretch>
        </p:blipFill>
        <p:spPr>
          <a:xfrm>
            <a:off x="-2326937" y="3526712"/>
            <a:ext cx="1691050" cy="1478800"/>
          </a:xfrm>
          <a:prstGeom prst="rect">
            <a:avLst/>
          </a:prstGeom>
          <a:noFill/>
          <a:ln>
            <a:noFill/>
          </a:ln>
        </p:spPr>
      </p:pic>
      <p:pic>
        <p:nvPicPr>
          <p:cNvPr id="676" name="Google Shape;676;p29"/>
          <p:cNvPicPr preferRelativeResize="0"/>
          <p:nvPr/>
        </p:nvPicPr>
        <p:blipFill>
          <a:blip r:embed="rId9">
            <a:alphaModFix/>
          </a:blip>
          <a:stretch>
            <a:fillRect/>
          </a:stretch>
        </p:blipFill>
        <p:spPr>
          <a:xfrm>
            <a:off x="-5467275" y="7951150"/>
            <a:ext cx="3192849" cy="919500"/>
          </a:xfrm>
          <a:prstGeom prst="rect">
            <a:avLst/>
          </a:prstGeom>
          <a:noFill/>
          <a:ln cap="flat" cmpd="sng" w="9525">
            <a:solidFill>
              <a:schemeClr val="accent1"/>
            </a:solidFill>
            <a:prstDash val="solid"/>
            <a:round/>
            <a:headEnd len="sm" w="sm" type="none"/>
            <a:tailEnd len="sm" w="sm" type="none"/>
          </a:ln>
        </p:spPr>
      </p:pic>
      <p:pic>
        <p:nvPicPr>
          <p:cNvPr id="677" name="Google Shape;677;p29"/>
          <p:cNvPicPr preferRelativeResize="0"/>
          <p:nvPr/>
        </p:nvPicPr>
        <p:blipFill rotWithShape="1">
          <a:blip r:embed="rId3">
            <a:alphaModFix/>
          </a:blip>
          <a:srcRect b="0" l="0" r="0" t="0"/>
          <a:stretch/>
        </p:blipFill>
        <p:spPr>
          <a:xfrm>
            <a:off x="392638" y="3260000"/>
            <a:ext cx="871500" cy="1478799"/>
          </a:xfrm>
          <a:prstGeom prst="rect">
            <a:avLst/>
          </a:prstGeom>
          <a:noFill/>
          <a:ln>
            <a:noFill/>
          </a:ln>
        </p:spPr>
      </p:pic>
      <p:pic>
        <p:nvPicPr>
          <p:cNvPr id="678" name="Google Shape;678;p29"/>
          <p:cNvPicPr preferRelativeResize="0"/>
          <p:nvPr/>
        </p:nvPicPr>
        <p:blipFill>
          <a:blip r:embed="rId4">
            <a:alphaModFix/>
          </a:blip>
          <a:stretch>
            <a:fillRect/>
          </a:stretch>
        </p:blipFill>
        <p:spPr>
          <a:xfrm>
            <a:off x="1458488" y="3259950"/>
            <a:ext cx="1072701" cy="685600"/>
          </a:xfrm>
          <a:prstGeom prst="rect">
            <a:avLst/>
          </a:prstGeom>
          <a:noFill/>
          <a:ln>
            <a:noFill/>
          </a:ln>
        </p:spPr>
      </p:pic>
      <p:pic>
        <p:nvPicPr>
          <p:cNvPr id="679" name="Google Shape;679;p29"/>
          <p:cNvPicPr preferRelativeResize="0"/>
          <p:nvPr/>
        </p:nvPicPr>
        <p:blipFill>
          <a:blip r:embed="rId5">
            <a:alphaModFix/>
          </a:blip>
          <a:stretch>
            <a:fillRect/>
          </a:stretch>
        </p:blipFill>
        <p:spPr>
          <a:xfrm>
            <a:off x="2746938" y="3259950"/>
            <a:ext cx="1225199" cy="1478800"/>
          </a:xfrm>
          <a:prstGeom prst="rect">
            <a:avLst/>
          </a:prstGeom>
          <a:noFill/>
          <a:ln>
            <a:noFill/>
          </a:ln>
        </p:spPr>
      </p:pic>
      <p:pic>
        <p:nvPicPr>
          <p:cNvPr id="680" name="Google Shape;680;p29"/>
          <p:cNvPicPr preferRelativeResize="0"/>
          <p:nvPr/>
        </p:nvPicPr>
        <p:blipFill>
          <a:blip r:embed="rId6">
            <a:alphaModFix/>
          </a:blip>
          <a:stretch>
            <a:fillRect/>
          </a:stretch>
        </p:blipFill>
        <p:spPr>
          <a:xfrm>
            <a:off x="1458488" y="4021750"/>
            <a:ext cx="1072699" cy="730850"/>
          </a:xfrm>
          <a:prstGeom prst="rect">
            <a:avLst/>
          </a:prstGeom>
          <a:noFill/>
          <a:ln>
            <a:noFill/>
          </a:ln>
        </p:spPr>
      </p:pic>
      <p:pic>
        <p:nvPicPr>
          <p:cNvPr id="681" name="Google Shape;681;p29"/>
          <p:cNvPicPr preferRelativeResize="0"/>
          <p:nvPr/>
        </p:nvPicPr>
        <p:blipFill>
          <a:blip r:embed="rId7">
            <a:alphaModFix/>
          </a:blip>
          <a:stretch>
            <a:fillRect/>
          </a:stretch>
        </p:blipFill>
        <p:spPr>
          <a:xfrm>
            <a:off x="4187875" y="3261521"/>
            <a:ext cx="1072700" cy="1475779"/>
          </a:xfrm>
          <a:prstGeom prst="rect">
            <a:avLst/>
          </a:prstGeom>
          <a:noFill/>
          <a:ln>
            <a:noFill/>
          </a:ln>
        </p:spPr>
      </p:pic>
      <p:pic>
        <p:nvPicPr>
          <p:cNvPr id="682" name="Google Shape;682;p29"/>
          <p:cNvPicPr preferRelativeResize="0"/>
          <p:nvPr/>
        </p:nvPicPr>
        <p:blipFill>
          <a:blip r:embed="rId8">
            <a:alphaModFix/>
          </a:blip>
          <a:stretch>
            <a:fillRect/>
          </a:stretch>
        </p:blipFill>
        <p:spPr>
          <a:xfrm>
            <a:off x="5476313" y="3260012"/>
            <a:ext cx="1691050" cy="1478800"/>
          </a:xfrm>
          <a:prstGeom prst="rect">
            <a:avLst/>
          </a:prstGeom>
          <a:noFill/>
          <a:ln>
            <a:noFill/>
          </a:ln>
        </p:spPr>
      </p:pic>
      <p:sp>
        <p:nvSpPr>
          <p:cNvPr id="683" name="Google Shape;683;p29"/>
          <p:cNvSpPr txBox="1"/>
          <p:nvPr/>
        </p:nvSpPr>
        <p:spPr>
          <a:xfrm>
            <a:off x="7891100" y="4021750"/>
            <a:ext cx="5899500" cy="24936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What are the systems involved? (motor, sensory or both) →Sensory and motor.</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Where is the disruption of the weakness? (proximal, distal or both. Symmetrical or asymmetrical) → Symmetrical distal.</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What is nature of sensory involvement? → Vibration and proprioception were absent + pain and temp were decreased .</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Is there evidence of upper motor neuron involvement? → No. </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Onset (acute, subacute, chronic) → Not mentioned by doctor or in the history.</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Is there any history of hereditary neuropathy? → Yes .</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What is DDx of pattern 2? → CSPN (cryptogenic neuropathy&gt;no apparent reason) , which is most common. can also be Metabolic : diabetes , thyroid .</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The DIAGNOSIS: </a:t>
            </a:r>
            <a:r>
              <a:rPr lang="ar" sz="1200">
                <a:solidFill>
                  <a:srgbClr val="6AA84F"/>
                </a:solidFill>
                <a:highlight>
                  <a:srgbClr val="FFD966"/>
                </a:highlight>
                <a:latin typeface="Mada"/>
                <a:ea typeface="Mada"/>
                <a:cs typeface="Mada"/>
                <a:sym typeface="Mada"/>
              </a:rPr>
              <a:t>Hereditary</a:t>
            </a:r>
            <a:r>
              <a:rPr lang="ar" sz="1200">
                <a:solidFill>
                  <a:srgbClr val="6AA84F"/>
                </a:solidFill>
                <a:latin typeface="Mada"/>
                <a:ea typeface="Mada"/>
                <a:cs typeface="Mada"/>
                <a:sym typeface="Mada"/>
              </a:rPr>
              <a:t>.</a:t>
            </a:r>
            <a:endParaRPr sz="1200">
              <a:solidFill>
                <a:srgbClr val="6AA84F"/>
              </a:solidFill>
              <a:latin typeface="Mada"/>
              <a:ea typeface="Mada"/>
              <a:cs typeface="Mada"/>
              <a:sym typeface="Mada"/>
            </a:endParaRPr>
          </a:p>
        </p:txBody>
      </p:sp>
      <p:sp>
        <p:nvSpPr>
          <p:cNvPr id="684" name="Google Shape;684;p29"/>
          <p:cNvSpPr/>
          <p:nvPr/>
        </p:nvSpPr>
        <p:spPr>
          <a:xfrm>
            <a:off x="5710491" y="-623950"/>
            <a:ext cx="333900" cy="317400"/>
          </a:xfrm>
          <a:prstGeom prst="star5">
            <a:avLst>
              <a:gd fmla="val 21969" name="adj"/>
              <a:gd fmla="val 105146" name="hf"/>
              <a:gd fmla="val 110557" name="vf"/>
            </a:avLst>
          </a:pr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29"/>
          <p:cNvSpPr/>
          <p:nvPr/>
        </p:nvSpPr>
        <p:spPr>
          <a:xfrm>
            <a:off x="1515616" y="-623950"/>
            <a:ext cx="333900" cy="317400"/>
          </a:xfrm>
          <a:prstGeom prst="star5">
            <a:avLst>
              <a:gd fmla="val 21969"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86" name="Google Shape;686;p29"/>
          <p:cNvGrpSpPr/>
          <p:nvPr/>
        </p:nvGrpSpPr>
        <p:grpSpPr>
          <a:xfrm rot="10800000">
            <a:off x="7293843" y="562188"/>
            <a:ext cx="78721" cy="83606"/>
            <a:chOff x="4909609" y="6885946"/>
            <a:chExt cx="508206" cy="495298"/>
          </a:xfrm>
        </p:grpSpPr>
        <p:grpSp>
          <p:nvGrpSpPr>
            <p:cNvPr id="687" name="Google Shape;687;p29"/>
            <p:cNvGrpSpPr/>
            <p:nvPr/>
          </p:nvGrpSpPr>
          <p:grpSpPr>
            <a:xfrm>
              <a:off x="4909609" y="6885946"/>
              <a:ext cx="508206" cy="495298"/>
              <a:chOff x="481483" y="4193428"/>
              <a:chExt cx="322998" cy="346532"/>
            </a:xfrm>
          </p:grpSpPr>
          <p:grpSp>
            <p:nvGrpSpPr>
              <p:cNvPr id="688" name="Google Shape;688;p29"/>
              <p:cNvGrpSpPr/>
              <p:nvPr/>
            </p:nvGrpSpPr>
            <p:grpSpPr>
              <a:xfrm>
                <a:off x="481483" y="4193428"/>
                <a:ext cx="322998" cy="346532"/>
                <a:chOff x="-64406125" y="3362225"/>
                <a:chExt cx="318225" cy="314800"/>
              </a:xfrm>
            </p:grpSpPr>
            <p:sp>
              <p:nvSpPr>
                <p:cNvPr id="689" name="Google Shape;689;p29"/>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690" name="Google Shape;690;p29"/>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691" name="Google Shape;691;p29"/>
              <p:cNvSpPr/>
              <p:nvPr/>
            </p:nvSpPr>
            <p:spPr>
              <a:xfrm>
                <a:off x="626168" y="4322035"/>
                <a:ext cx="33600" cy="33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92" name="Google Shape;692;p29"/>
            <p:cNvPicPr preferRelativeResize="0"/>
            <p:nvPr/>
          </p:nvPicPr>
          <p:blipFill rotWithShape="1">
            <a:blip r:embed="rId10">
              <a:alphaModFix/>
            </a:blip>
            <a:srcRect b="-10" l="0" r="77307" t="10"/>
            <a:stretch/>
          </p:blipFill>
          <p:spPr>
            <a:xfrm flipH="1" rot="-5400000">
              <a:off x="5298115" y="7248199"/>
              <a:ext cx="27740" cy="134623"/>
            </a:xfrm>
            <a:prstGeom prst="rect">
              <a:avLst/>
            </a:prstGeom>
            <a:noFill/>
            <a:ln>
              <a:noFill/>
            </a:ln>
          </p:spPr>
        </p:pic>
        <p:pic>
          <p:nvPicPr>
            <p:cNvPr id="693" name="Google Shape;693;p29"/>
            <p:cNvPicPr preferRelativeResize="0"/>
            <p:nvPr/>
          </p:nvPicPr>
          <p:blipFill>
            <a:blip r:embed="rId11">
              <a:alphaModFix/>
            </a:blip>
            <a:stretch>
              <a:fillRect/>
            </a:stretch>
          </p:blipFill>
          <p:spPr>
            <a:xfrm>
              <a:off x="5107203" y="7221098"/>
              <a:ext cx="112997" cy="102640"/>
            </a:xfrm>
            <a:prstGeom prst="rect">
              <a:avLst/>
            </a:prstGeom>
            <a:noFill/>
            <a:ln>
              <a:noFill/>
            </a:ln>
          </p:spPr>
        </p:pic>
      </p:grpSp>
      <p:cxnSp>
        <p:nvCxnSpPr>
          <p:cNvPr id="694" name="Google Shape;694;p29"/>
          <p:cNvCxnSpPr/>
          <p:nvPr/>
        </p:nvCxnSpPr>
        <p:spPr>
          <a:xfrm rot="10800000">
            <a:off x="8900" y="100782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30"/>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700" name="Google Shape;700;p30"/>
          <p:cNvSpPr txBox="1"/>
          <p:nvPr/>
        </p:nvSpPr>
        <p:spPr>
          <a:xfrm>
            <a:off x="1237350" y="0"/>
            <a:ext cx="5085300" cy="41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Cases by the doctor - CASE 4</a:t>
            </a:r>
            <a:endParaRPr b="1" sz="2600">
              <a:latin typeface="Mada"/>
              <a:ea typeface="Mada"/>
              <a:cs typeface="Mada"/>
              <a:sym typeface="Mada"/>
            </a:endParaRPr>
          </a:p>
        </p:txBody>
      </p:sp>
      <p:sp>
        <p:nvSpPr>
          <p:cNvPr id="701" name="Google Shape;701;p30"/>
          <p:cNvSpPr txBox="1"/>
          <p:nvPr/>
        </p:nvSpPr>
        <p:spPr>
          <a:xfrm>
            <a:off x="0" y="97798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Mada"/>
              <a:ea typeface="Mada"/>
              <a:cs typeface="Mada"/>
              <a:sym typeface="Mada"/>
            </a:endParaRPr>
          </a:p>
        </p:txBody>
      </p:sp>
      <p:graphicFrame>
        <p:nvGraphicFramePr>
          <p:cNvPr id="702" name="Google Shape;702;p30"/>
          <p:cNvGraphicFramePr/>
          <p:nvPr/>
        </p:nvGraphicFramePr>
        <p:xfrm>
          <a:off x="203013" y="2943463"/>
          <a:ext cx="3000000" cy="3000000"/>
        </p:xfrm>
        <a:graphic>
          <a:graphicData uri="http://schemas.openxmlformats.org/drawingml/2006/table">
            <a:tbl>
              <a:tblPr>
                <a:noFill/>
                <a:tableStyleId>{BC89051C-0FB9-44DB-B3F0-D97974565A1E}</a:tableStyleId>
              </a:tblPr>
              <a:tblGrid>
                <a:gridCol w="1570550"/>
                <a:gridCol w="5583400"/>
              </a:tblGrid>
              <a:tr h="253000">
                <a:tc>
                  <a:txBody>
                    <a:bodyPr/>
                    <a:lstStyle/>
                    <a:p>
                      <a:pPr indent="0" lvl="0" marL="0" marR="0" rtl="0" algn="ctr">
                        <a:lnSpc>
                          <a:spcPct val="100000"/>
                        </a:lnSpc>
                        <a:spcBef>
                          <a:spcPts val="0"/>
                        </a:spcBef>
                        <a:spcAft>
                          <a:spcPts val="0"/>
                        </a:spcAft>
                        <a:buNone/>
                      </a:pPr>
                      <a:r>
                        <a:rPr b="1" lang="ar" sz="1000">
                          <a:latin typeface="Mada"/>
                          <a:ea typeface="Mada"/>
                          <a:cs typeface="Mada"/>
                          <a:sym typeface="Mada"/>
                        </a:rPr>
                        <a:t>Systems involved?</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Sensory.</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253000">
                <a:tc>
                  <a:txBody>
                    <a:bodyPr/>
                    <a:lstStyle/>
                    <a:p>
                      <a:pPr indent="0" lvl="0" marL="0" marR="0" rtl="0" algn="ctr">
                        <a:lnSpc>
                          <a:spcPct val="100000"/>
                        </a:lnSpc>
                        <a:spcBef>
                          <a:spcPts val="0"/>
                        </a:spcBef>
                        <a:spcAft>
                          <a:spcPts val="0"/>
                        </a:spcAft>
                        <a:buNone/>
                      </a:pPr>
                      <a:r>
                        <a:rPr b="1" lang="ar" sz="1000">
                          <a:latin typeface="Mada"/>
                          <a:ea typeface="Mada"/>
                          <a:cs typeface="Mada"/>
                          <a:sym typeface="Mada"/>
                        </a:rPr>
                        <a:t>Distribution?</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Symmetrical distal.</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68025">
                <a:tc>
                  <a:txBody>
                    <a:bodyPr/>
                    <a:lstStyle/>
                    <a:p>
                      <a:pPr indent="0" lvl="0" marL="0" marR="0" rtl="0" algn="ctr">
                        <a:lnSpc>
                          <a:spcPct val="100000"/>
                        </a:lnSpc>
                        <a:spcBef>
                          <a:spcPts val="0"/>
                        </a:spcBef>
                        <a:spcAft>
                          <a:spcPts val="0"/>
                        </a:spcAft>
                        <a:buNone/>
                      </a:pPr>
                      <a:r>
                        <a:rPr b="1" lang="ar" sz="1000">
                          <a:latin typeface="Mada"/>
                          <a:ea typeface="Mada"/>
                          <a:cs typeface="Mada"/>
                          <a:sym typeface="Mada"/>
                        </a:rPr>
                        <a:t>Nature of involvement?</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involves both small and large fibers</a:t>
                      </a:r>
                      <a:endParaRPr sz="1000">
                        <a:latin typeface="Mada"/>
                        <a:ea typeface="Mada"/>
                        <a:cs typeface="Mada"/>
                        <a:sym typeface="Mada"/>
                      </a:endParaRPr>
                    </a:p>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Numbness and tingling in the toes &amp; distal fingers</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ar" sz="1000">
                          <a:latin typeface="Mada"/>
                          <a:ea typeface="Mada"/>
                          <a:cs typeface="Mada"/>
                          <a:sym typeface="Mada"/>
                        </a:rPr>
                        <a:t>Decreased pinprick and light touch sensations to the ankles and distal fingers.</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253000">
                <a:tc>
                  <a:txBody>
                    <a:bodyPr/>
                    <a:lstStyle/>
                    <a:p>
                      <a:pPr indent="0" lvl="0" marL="0" marR="0" rtl="0" algn="ctr">
                        <a:lnSpc>
                          <a:spcPct val="100000"/>
                        </a:lnSpc>
                        <a:spcBef>
                          <a:spcPts val="0"/>
                        </a:spcBef>
                        <a:spcAft>
                          <a:spcPts val="0"/>
                        </a:spcAft>
                        <a:buNone/>
                      </a:pPr>
                      <a:r>
                        <a:rPr b="1" lang="ar" sz="1000">
                          <a:latin typeface="Mada"/>
                          <a:ea typeface="Mada"/>
                          <a:cs typeface="Mada"/>
                          <a:sym typeface="Mada"/>
                        </a:rPr>
                        <a:t>UMN involvement?</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No, only LMN.</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253000">
                <a:tc>
                  <a:txBody>
                    <a:bodyPr/>
                    <a:lstStyle/>
                    <a:p>
                      <a:pPr indent="0" lvl="0" marL="0" marR="0" rtl="0" algn="ctr">
                        <a:lnSpc>
                          <a:spcPct val="100000"/>
                        </a:lnSpc>
                        <a:spcBef>
                          <a:spcPts val="0"/>
                        </a:spcBef>
                        <a:spcAft>
                          <a:spcPts val="0"/>
                        </a:spcAft>
                        <a:buNone/>
                      </a:pPr>
                      <a:r>
                        <a:rPr b="1" lang="ar" sz="1000">
                          <a:latin typeface="Mada"/>
                          <a:ea typeface="Mada"/>
                          <a:cs typeface="Mada"/>
                          <a:sym typeface="Mada"/>
                        </a:rPr>
                        <a:t>Temporal evolution?</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Chronic (2 years).</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100000">
                <a:tc>
                  <a:txBody>
                    <a:bodyPr/>
                    <a:lstStyle/>
                    <a:p>
                      <a:pPr indent="0" lvl="0" marL="0" rtl="0" algn="ctr">
                        <a:spcBef>
                          <a:spcPts val="0"/>
                        </a:spcBef>
                        <a:spcAft>
                          <a:spcPts val="0"/>
                        </a:spcAft>
                        <a:buNone/>
                      </a:pPr>
                      <a:r>
                        <a:rPr b="1" lang="ar" sz="1000">
                          <a:latin typeface="Mada"/>
                          <a:ea typeface="Mada"/>
                          <a:cs typeface="Mada"/>
                          <a:sym typeface="Mada"/>
                        </a:rPr>
                        <a:t>Evidence of hereditary neuropathy?</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No.</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436150">
                <a:tc gridSpan="2">
                  <a:txBody>
                    <a:bodyPr/>
                    <a:lstStyle/>
                    <a:p>
                      <a:pPr indent="-304800" lvl="0" marL="457200" rtl="0" algn="l">
                        <a:lnSpc>
                          <a:spcPct val="115000"/>
                        </a:lnSpc>
                        <a:spcBef>
                          <a:spcPts val="0"/>
                        </a:spcBef>
                        <a:spcAft>
                          <a:spcPts val="0"/>
                        </a:spcAft>
                        <a:buClr>
                          <a:srgbClr val="000000"/>
                        </a:buClr>
                        <a:buSzPts val="1200"/>
                        <a:buFont typeface="Mada"/>
                        <a:buChar char="❖"/>
                      </a:pPr>
                      <a:r>
                        <a:rPr b="1" lang="ar" sz="1200">
                          <a:latin typeface="Mada"/>
                          <a:ea typeface="Mada"/>
                          <a:cs typeface="Mada"/>
                          <a:sym typeface="Mada"/>
                        </a:rPr>
                        <a:t>Diagnosis</a:t>
                      </a:r>
                      <a:r>
                        <a:rPr b="1" lang="ar" sz="1200">
                          <a:latin typeface="Mada"/>
                          <a:ea typeface="Mada"/>
                          <a:cs typeface="Mada"/>
                          <a:sym typeface="Mada"/>
                        </a:rPr>
                        <a:t>: Metabolic neuropathy (Diabetic distal symmetric polyneuropathy (DSPN)).</a:t>
                      </a:r>
                      <a:endParaRPr b="1" sz="1200">
                        <a:latin typeface="Mada"/>
                        <a:ea typeface="Mada"/>
                        <a:cs typeface="Mada"/>
                        <a:sym typeface="Mada"/>
                      </a:endParaRPr>
                    </a:p>
                    <a:p>
                      <a:pPr indent="-304800" lvl="0" marL="457200" rtl="0" algn="l">
                        <a:lnSpc>
                          <a:spcPct val="115000"/>
                        </a:lnSpc>
                        <a:spcBef>
                          <a:spcPts val="0"/>
                        </a:spcBef>
                        <a:spcAft>
                          <a:spcPts val="0"/>
                        </a:spcAft>
                        <a:buClr>
                          <a:srgbClr val="000000"/>
                        </a:buClr>
                        <a:buSzPts val="1200"/>
                        <a:buFont typeface="Mada"/>
                        <a:buChar char="❖"/>
                      </a:pPr>
                      <a:r>
                        <a:rPr lang="ar" sz="1200">
                          <a:latin typeface="Mada"/>
                          <a:ea typeface="Mada"/>
                          <a:cs typeface="Mada"/>
                          <a:sym typeface="Mada"/>
                        </a:rPr>
                        <a:t>Drugs &amp; hereditary causes were excluded from the history.</a:t>
                      </a:r>
                      <a:endParaRPr sz="12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hMerge="1"/>
              </a:tr>
            </a:tbl>
          </a:graphicData>
        </a:graphic>
      </p:graphicFrame>
      <p:sp>
        <p:nvSpPr>
          <p:cNvPr id="703" name="Google Shape;703;p30"/>
          <p:cNvSpPr/>
          <p:nvPr/>
        </p:nvSpPr>
        <p:spPr>
          <a:xfrm>
            <a:off x="195600" y="1061499"/>
            <a:ext cx="7168800" cy="1721100"/>
          </a:xfrm>
          <a:prstGeom prst="roundRect">
            <a:avLst>
              <a:gd fmla="val 11145"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704" name="Google Shape;704;p30"/>
          <p:cNvSpPr txBox="1"/>
          <p:nvPr/>
        </p:nvSpPr>
        <p:spPr>
          <a:xfrm>
            <a:off x="298950" y="1059325"/>
            <a:ext cx="6962100" cy="1721100"/>
          </a:xfrm>
          <a:prstGeom prst="rect">
            <a:avLst/>
          </a:prstGeom>
          <a:noFill/>
          <a:ln>
            <a:noFill/>
          </a:ln>
        </p:spPr>
        <p:txBody>
          <a:bodyPr anchorCtr="0" anchor="ctr" bIns="91425" lIns="91425" spcFirstLastPara="1" rIns="91425" wrap="square" tIns="91425">
            <a:noAutofit/>
          </a:bodyPr>
          <a:lstStyle/>
          <a:p>
            <a:pPr indent="-304800" lvl="0" marL="457200" rtl="0" algn="l">
              <a:lnSpc>
                <a:spcPct val="115000"/>
              </a:lnSpc>
              <a:spcBef>
                <a:spcPts val="0"/>
              </a:spcBef>
              <a:spcAft>
                <a:spcPts val="0"/>
              </a:spcAft>
              <a:buClr>
                <a:schemeClr val="accent1"/>
              </a:buClr>
              <a:buSzPts val="1200"/>
              <a:buFont typeface="Mada"/>
              <a:buChar char="●"/>
            </a:pPr>
            <a:r>
              <a:rPr lang="ar" sz="1200">
                <a:solidFill>
                  <a:schemeClr val="accent1"/>
                </a:solidFill>
                <a:latin typeface="Mada"/>
                <a:ea typeface="Mada"/>
                <a:cs typeface="Mada"/>
                <a:sym typeface="Mada"/>
              </a:rPr>
              <a:t>A 42-year-old man developed </a:t>
            </a:r>
            <a:r>
              <a:rPr b="1" lang="ar" sz="1200">
                <a:solidFill>
                  <a:schemeClr val="accent1"/>
                </a:solidFill>
                <a:latin typeface="Mada"/>
                <a:ea typeface="Mada"/>
                <a:cs typeface="Mada"/>
                <a:sym typeface="Mada"/>
              </a:rPr>
              <a:t>numbness and tingling in the toes</a:t>
            </a:r>
            <a:r>
              <a:rPr lang="ar" sz="1200">
                <a:solidFill>
                  <a:schemeClr val="accent1"/>
                </a:solidFill>
                <a:latin typeface="Mada"/>
                <a:ea typeface="Mada"/>
                <a:cs typeface="Mada"/>
                <a:sym typeface="Mada"/>
              </a:rPr>
              <a:t>, progressing up to the ankles over 2 years. He describes burning pain in his feet, mainly at night. He recently started noticing symptoms of numbness and tingling in distal fingers. He denies any weakness.</a:t>
            </a:r>
            <a:endParaRPr sz="1200">
              <a:solidFill>
                <a:schemeClr val="accent1"/>
              </a:solidFill>
              <a:latin typeface="Mada"/>
              <a:ea typeface="Mada"/>
              <a:cs typeface="Mada"/>
              <a:sym typeface="Mada"/>
            </a:endParaRPr>
          </a:p>
          <a:p>
            <a:pPr indent="-304800" lvl="0" marL="457200" rtl="0" algn="l">
              <a:lnSpc>
                <a:spcPct val="115000"/>
              </a:lnSpc>
              <a:spcBef>
                <a:spcPts val="0"/>
              </a:spcBef>
              <a:spcAft>
                <a:spcPts val="0"/>
              </a:spcAft>
              <a:buClr>
                <a:schemeClr val="accent1"/>
              </a:buClr>
              <a:buSzPts val="1200"/>
              <a:buFont typeface="Mada"/>
              <a:buChar char="●"/>
            </a:pPr>
            <a:r>
              <a:rPr lang="ar" sz="1200">
                <a:solidFill>
                  <a:schemeClr val="accent1"/>
                </a:solidFill>
                <a:latin typeface="Mada"/>
                <a:ea typeface="Mada"/>
                <a:cs typeface="Mada"/>
                <a:sym typeface="Mada"/>
              </a:rPr>
              <a:t>Examination showed normal strength, with decreased pinprick and light touch sensations to the ankles and distal fingers. Vibration was absent at the toes and decreased at the ankles, and proprioception is normal at the toes. Reflexes are normal in the arms and at the knees but ankle reflexes are absent. Gait is normal</a:t>
            </a:r>
            <a:endParaRPr sz="1200">
              <a:solidFill>
                <a:schemeClr val="accent1"/>
              </a:solidFill>
              <a:latin typeface="Mada"/>
              <a:ea typeface="Mada"/>
              <a:cs typeface="Mada"/>
              <a:sym typeface="Mada"/>
            </a:endParaRPr>
          </a:p>
        </p:txBody>
      </p:sp>
      <p:graphicFrame>
        <p:nvGraphicFramePr>
          <p:cNvPr id="705" name="Google Shape;705;p30"/>
          <p:cNvGraphicFramePr/>
          <p:nvPr/>
        </p:nvGraphicFramePr>
        <p:xfrm>
          <a:off x="203025" y="5988200"/>
          <a:ext cx="3000000" cy="3000000"/>
        </p:xfrm>
        <a:graphic>
          <a:graphicData uri="http://schemas.openxmlformats.org/drawingml/2006/table">
            <a:tbl>
              <a:tblPr>
                <a:noFill/>
                <a:tableStyleId>{BC89051C-0FB9-44DB-B3F0-D97974565A1E}</a:tableStyleId>
              </a:tblPr>
              <a:tblGrid>
                <a:gridCol w="1016000"/>
                <a:gridCol w="776150"/>
                <a:gridCol w="512750"/>
                <a:gridCol w="709025"/>
                <a:gridCol w="667675"/>
                <a:gridCol w="666400"/>
                <a:gridCol w="666400"/>
                <a:gridCol w="500300"/>
                <a:gridCol w="604925"/>
                <a:gridCol w="1034325"/>
              </a:tblGrid>
              <a:tr h="149600">
                <a:tc rowSpan="2">
                  <a:txBody>
                    <a:bodyPr/>
                    <a:lstStyle/>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gridSpan="4">
                  <a:txBody>
                    <a:bodyPr/>
                    <a:lstStyle/>
                    <a:p>
                      <a:pPr indent="0" lvl="0" marL="0" rtl="0" algn="ctr">
                        <a:spcBef>
                          <a:spcPts val="0"/>
                        </a:spcBef>
                        <a:spcAft>
                          <a:spcPts val="0"/>
                        </a:spcAft>
                        <a:buNone/>
                      </a:pPr>
                      <a:r>
                        <a:rPr b="1" lang="ar" sz="800">
                          <a:solidFill>
                            <a:srgbClr val="FFFFFF"/>
                          </a:solidFill>
                          <a:latin typeface="Mada"/>
                          <a:ea typeface="Mada"/>
                          <a:cs typeface="Mada"/>
                          <a:sym typeface="Mada"/>
                        </a:rPr>
                        <a:t>Weakness</a:t>
                      </a:r>
                      <a:endParaRPr b="1"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1"/>
                    </a:solidFill>
                  </a:tcPr>
                </a:tc>
                <a:tc hMerge="1"/>
                <a:tc hMerge="1"/>
                <a:tc hMerge="1"/>
                <a:tc rowSpan="2">
                  <a:txBody>
                    <a:bodyPr/>
                    <a:lstStyle/>
                    <a:p>
                      <a:pPr indent="0" lvl="0" marL="0" rtl="0" algn="ctr">
                        <a:spcBef>
                          <a:spcPts val="0"/>
                        </a:spcBef>
                        <a:spcAft>
                          <a:spcPts val="0"/>
                        </a:spcAft>
                        <a:buNone/>
                      </a:pPr>
                      <a:r>
                        <a:rPr lang="ar" sz="800">
                          <a:solidFill>
                            <a:srgbClr val="FFFFFF"/>
                          </a:solidFill>
                          <a:latin typeface="Mada"/>
                          <a:ea typeface="Mada"/>
                          <a:cs typeface="Mada"/>
                          <a:sym typeface="Mada"/>
                        </a:rPr>
                        <a:t>Sensory symptoms</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rowSpan="2">
                  <a:txBody>
                    <a:bodyPr/>
                    <a:lstStyle/>
                    <a:p>
                      <a:pPr indent="0" lvl="0" marL="0" rtl="0" algn="ctr">
                        <a:spcBef>
                          <a:spcPts val="0"/>
                        </a:spcBef>
                        <a:spcAft>
                          <a:spcPts val="0"/>
                        </a:spcAft>
                        <a:buNone/>
                      </a:pPr>
                      <a:r>
                        <a:rPr lang="ar" sz="800">
                          <a:solidFill>
                            <a:srgbClr val="FFFFFF"/>
                          </a:solidFill>
                          <a:latin typeface="Mada"/>
                          <a:ea typeface="Mada"/>
                          <a:cs typeface="Mada"/>
                          <a:sym typeface="Mada"/>
                        </a:rPr>
                        <a:t>Severe proprioceptive loss</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rowSpan="2">
                  <a:txBody>
                    <a:bodyPr/>
                    <a:lstStyle/>
                    <a:p>
                      <a:pPr indent="0" lvl="0" marL="0" rtl="0" algn="ctr">
                        <a:spcBef>
                          <a:spcPts val="0"/>
                        </a:spcBef>
                        <a:spcAft>
                          <a:spcPts val="0"/>
                        </a:spcAft>
                        <a:buNone/>
                      </a:pPr>
                      <a:r>
                        <a:rPr lang="ar" sz="800">
                          <a:solidFill>
                            <a:srgbClr val="FFFFFF"/>
                          </a:solidFill>
                          <a:latin typeface="Mada"/>
                          <a:ea typeface="Mada"/>
                          <a:cs typeface="Mada"/>
                          <a:sym typeface="Mada"/>
                        </a:rPr>
                        <a:t>UMN signs</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rowSpan="2">
                  <a:txBody>
                    <a:bodyPr/>
                    <a:lstStyle/>
                    <a:p>
                      <a:pPr indent="0" lvl="0" marL="0" rtl="0" algn="ctr">
                        <a:spcBef>
                          <a:spcPts val="0"/>
                        </a:spcBef>
                        <a:spcAft>
                          <a:spcPts val="0"/>
                        </a:spcAft>
                        <a:buNone/>
                      </a:pPr>
                      <a:r>
                        <a:rPr lang="ar" sz="700">
                          <a:solidFill>
                            <a:srgbClr val="FFFFFF"/>
                          </a:solidFill>
                          <a:latin typeface="Mada"/>
                          <a:ea typeface="Mada"/>
                          <a:cs typeface="Mada"/>
                          <a:sym typeface="Mada"/>
                        </a:rPr>
                        <a:t>Autonomic symptoms/ signs</a:t>
                      </a:r>
                      <a:endParaRPr sz="7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rowSpan="2">
                  <a:txBody>
                    <a:bodyPr/>
                    <a:lstStyle/>
                    <a:p>
                      <a:pPr indent="0" lvl="0" marL="0" rtl="0" algn="ctr">
                        <a:spcBef>
                          <a:spcPts val="0"/>
                        </a:spcBef>
                        <a:spcAft>
                          <a:spcPts val="0"/>
                        </a:spcAft>
                        <a:buNone/>
                      </a:pPr>
                      <a:r>
                        <a:rPr lang="ar" sz="1000">
                          <a:solidFill>
                            <a:srgbClr val="FFFFFF"/>
                          </a:solidFill>
                          <a:latin typeface="Mada"/>
                          <a:ea typeface="Mada"/>
                          <a:cs typeface="Mada"/>
                          <a:sym typeface="Mada"/>
                        </a:rPr>
                        <a:t>Diagnosis</a:t>
                      </a:r>
                      <a:endParaRPr sz="10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r>
              <a:tr h="149600">
                <a:tc vMerge="1"/>
                <a:tc>
                  <a:txBody>
                    <a:bodyPr/>
                    <a:lstStyle/>
                    <a:p>
                      <a:pPr indent="0" lvl="0" marL="0" rtl="0" algn="ctr">
                        <a:spcBef>
                          <a:spcPts val="0"/>
                        </a:spcBef>
                        <a:spcAft>
                          <a:spcPts val="0"/>
                        </a:spcAft>
                        <a:buNone/>
                      </a:pPr>
                      <a:r>
                        <a:rPr lang="ar" sz="800">
                          <a:solidFill>
                            <a:srgbClr val="FFFFFF"/>
                          </a:solidFill>
                          <a:latin typeface="Mada"/>
                          <a:ea typeface="Mada"/>
                          <a:cs typeface="Mada"/>
                          <a:sym typeface="Mada"/>
                        </a:rPr>
                        <a:t>Proximal</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lang="ar" sz="800">
                          <a:solidFill>
                            <a:srgbClr val="FFFFFF"/>
                          </a:solidFill>
                          <a:latin typeface="Mada"/>
                          <a:ea typeface="Mada"/>
                          <a:cs typeface="Mada"/>
                          <a:sym typeface="Mada"/>
                        </a:rPr>
                        <a:t>Distal</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lang="ar" sz="800">
                          <a:solidFill>
                            <a:srgbClr val="FFFFFF"/>
                          </a:solidFill>
                          <a:latin typeface="Mada"/>
                          <a:ea typeface="Mada"/>
                          <a:cs typeface="Mada"/>
                          <a:sym typeface="Mada"/>
                        </a:rPr>
                        <a:t>Asymmetric</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lang="ar" sz="800">
                          <a:solidFill>
                            <a:srgbClr val="FFFFFF"/>
                          </a:solidFill>
                          <a:latin typeface="Mada"/>
                          <a:ea typeface="Mada"/>
                          <a:cs typeface="Mada"/>
                          <a:sym typeface="Mada"/>
                        </a:rPr>
                        <a:t>Symmetric</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vMerge="1"/>
                <a:tc vMerge="1"/>
                <a:tc vMerge="1"/>
                <a:tc vMerge="1"/>
                <a:tc vMerge="1"/>
              </a:tr>
              <a:tr h="446950">
                <a:tc>
                  <a:txBody>
                    <a:bodyPr/>
                    <a:lstStyle/>
                    <a:p>
                      <a:pPr indent="0" lvl="0" marL="0" rtl="0" algn="l">
                        <a:spcBef>
                          <a:spcPts val="0"/>
                        </a:spcBef>
                        <a:spcAft>
                          <a:spcPts val="0"/>
                        </a:spcAft>
                        <a:buNone/>
                      </a:pPr>
                      <a:r>
                        <a:rPr b="1" lang="ar" sz="800">
                          <a:latin typeface="Mada"/>
                          <a:ea typeface="Mada"/>
                          <a:cs typeface="Mada"/>
                          <a:sym typeface="Mada"/>
                        </a:rPr>
                        <a:t>Pattern 2:</a:t>
                      </a:r>
                      <a:endParaRPr b="1" sz="800">
                        <a:latin typeface="Mada"/>
                        <a:ea typeface="Mada"/>
                        <a:cs typeface="Mada"/>
                        <a:sym typeface="Mada"/>
                      </a:endParaRPr>
                    </a:p>
                    <a:p>
                      <a:pPr indent="0" lvl="0" marL="0" rtl="0" algn="l">
                        <a:spcBef>
                          <a:spcPts val="0"/>
                        </a:spcBef>
                        <a:spcAft>
                          <a:spcPts val="0"/>
                        </a:spcAft>
                        <a:buNone/>
                      </a:pPr>
                      <a:r>
                        <a:rPr lang="ar" sz="800">
                          <a:latin typeface="Mada"/>
                          <a:ea typeface="Mada"/>
                          <a:cs typeface="Mada"/>
                          <a:sym typeface="Mada"/>
                        </a:rPr>
                        <a:t>Distal Sensory loss with/ without weakness</a:t>
                      </a:r>
                      <a:r>
                        <a:rPr b="1" lang="ar" sz="800">
                          <a:latin typeface="Mada"/>
                          <a:ea typeface="Mada"/>
                          <a:cs typeface="Mada"/>
                          <a:sym typeface="Mada"/>
                        </a:rPr>
                        <a:t> </a:t>
                      </a:r>
                      <a:endParaRPr b="1" sz="8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spcBef>
                          <a:spcPts val="0"/>
                        </a:spcBef>
                        <a:spcAft>
                          <a:spcPts val="0"/>
                        </a:spcAft>
                        <a:buNone/>
                      </a:pPr>
                      <a:r>
                        <a:rPr lang="ar" sz="800">
                          <a:latin typeface="Mada"/>
                          <a:ea typeface="Mada"/>
                          <a:cs typeface="Mada"/>
                          <a:sym typeface="Mada"/>
                        </a:rPr>
                        <a:t>CSPN, metabolic, drugs, hereditary.</a:t>
                      </a:r>
                      <a:endParaRPr sz="800">
                        <a:solidFill>
                          <a:srgbClr val="999999"/>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bl>
          </a:graphicData>
        </a:graphic>
      </p:graphicFrame>
      <p:sp>
        <p:nvSpPr>
          <p:cNvPr id="706" name="Google Shape;706;p30"/>
          <p:cNvSpPr txBox="1"/>
          <p:nvPr/>
        </p:nvSpPr>
        <p:spPr>
          <a:xfrm>
            <a:off x="-7439050" y="926850"/>
            <a:ext cx="7219500" cy="66021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5"/>
                </a:highlight>
                <a:latin typeface="Mada"/>
                <a:ea typeface="Mada"/>
                <a:cs typeface="Mada"/>
                <a:sym typeface="Mada"/>
              </a:rPr>
              <a:t>Case 3</a:t>
            </a:r>
            <a:endParaRPr sz="1200">
              <a:solidFill>
                <a:schemeClr val="dk1"/>
              </a:solidFill>
              <a:latin typeface="Mada"/>
              <a:ea typeface="Mada"/>
              <a:cs typeface="Mada"/>
              <a:sym typeface="Mada"/>
            </a:endParaRPr>
          </a:p>
          <a:p>
            <a:pPr indent="0" lvl="0" marL="457200" rtl="0" algn="l">
              <a:spcBef>
                <a:spcPts val="0"/>
              </a:spcBef>
              <a:spcAft>
                <a:spcPts val="0"/>
              </a:spcAft>
              <a:buNone/>
            </a:pPr>
            <a:r>
              <a:t/>
            </a:r>
            <a:endParaRPr b="1" sz="1200">
              <a:solidFill>
                <a:schemeClr val="dk1"/>
              </a:solidFill>
              <a:highlight>
                <a:schemeClr val="accent5"/>
              </a:highlight>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  A 25-year-old man with NO family history of neuropathy had been weak early childhood. He remembers he was unable to keep up with his peers when running. He is currently only able to walk if wearing ankle-foot orthosis. </a:t>
            </a:r>
            <a:r>
              <a:rPr lang="ar" sz="1200" u="sng">
                <a:solidFill>
                  <a:schemeClr val="dk1"/>
                </a:solidFill>
                <a:latin typeface="Mada"/>
                <a:ea typeface="Mada"/>
                <a:cs typeface="Mada"/>
                <a:sym typeface="Mada"/>
              </a:rPr>
              <a:t>He denied sensory symptoms.</a:t>
            </a:r>
            <a:endParaRPr sz="1200" u="sng">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Neurological examination showed symmetric severe weakness in distal leg muscles with power of 1-2/5 with bilateral drop feet. Proximal leg muscles were 4/5 as well as intrinsic hand muscles. Proximal upper limb muscles were normal.</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Reflexes were absent.</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Vibration and proprioception sensation were absent over the toes bilaterally and Pinprick and temperature were decreased to the knees and wrists</a:t>
            </a:r>
            <a:endParaRPr sz="12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What are the systems involved? (motor, sensory or both) →Sensory and motor.</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Where is the disruption of the weakness? (proximal, distal or both. Symmetrical or asymmetrical) → Symmetrical distal.</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What is nature of sensory involvement? → Vibration and proprioception were absent + pain and temp were decreased .</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Is there evidence of upper motor neuron involvement? → No. </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Onset (acute, subacute, chronic) → Not mentioned by doctor or in the history.</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Is there any history of hereditary neuropathy? → Yes .</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What is DDx of pattern 2? → CSPN (cryptogenic neuropathy&gt;no apparent reason) , which is most common. can also be Metabolic : diabetes , thyroid .</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The DIAGNOSIS: </a:t>
            </a:r>
            <a:r>
              <a:rPr lang="ar" sz="1200">
                <a:solidFill>
                  <a:srgbClr val="6AA84F"/>
                </a:solidFill>
                <a:highlight>
                  <a:srgbClr val="FFD966"/>
                </a:highlight>
                <a:latin typeface="Mada"/>
                <a:ea typeface="Mada"/>
                <a:cs typeface="Mada"/>
                <a:sym typeface="Mada"/>
              </a:rPr>
              <a:t>Hereditary</a:t>
            </a:r>
            <a:r>
              <a:rPr lang="ar" sz="1200">
                <a:solidFill>
                  <a:srgbClr val="6AA84F"/>
                </a:solidFill>
                <a:latin typeface="Mada"/>
                <a:ea typeface="Mada"/>
                <a:cs typeface="Mada"/>
                <a:sym typeface="Mada"/>
              </a:rPr>
              <a:t>.</a:t>
            </a:r>
            <a:endParaRPr sz="1200">
              <a:solidFill>
                <a:srgbClr val="6AA84F"/>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chemeClr val="dk1"/>
              </a:solidFill>
              <a:latin typeface="Mada"/>
              <a:ea typeface="Mada"/>
              <a:cs typeface="Mada"/>
              <a:sym typeface="Mada"/>
            </a:endParaRPr>
          </a:p>
        </p:txBody>
      </p:sp>
      <p:pic>
        <p:nvPicPr>
          <p:cNvPr id="707" name="Google Shape;707;p30"/>
          <p:cNvPicPr preferRelativeResize="0"/>
          <p:nvPr/>
        </p:nvPicPr>
        <p:blipFill rotWithShape="1">
          <a:blip r:embed="rId3">
            <a:alphaModFix/>
          </a:blip>
          <a:srcRect b="0" l="0" r="0" t="0"/>
          <a:stretch/>
        </p:blipFill>
        <p:spPr>
          <a:xfrm>
            <a:off x="-7105812" y="3526700"/>
            <a:ext cx="871500" cy="1478799"/>
          </a:xfrm>
          <a:prstGeom prst="rect">
            <a:avLst/>
          </a:prstGeom>
          <a:noFill/>
          <a:ln>
            <a:noFill/>
          </a:ln>
        </p:spPr>
      </p:pic>
      <p:pic>
        <p:nvPicPr>
          <p:cNvPr id="708" name="Google Shape;708;p30"/>
          <p:cNvPicPr preferRelativeResize="0"/>
          <p:nvPr/>
        </p:nvPicPr>
        <p:blipFill>
          <a:blip r:embed="rId4">
            <a:alphaModFix/>
          </a:blip>
          <a:stretch>
            <a:fillRect/>
          </a:stretch>
        </p:blipFill>
        <p:spPr>
          <a:xfrm>
            <a:off x="-6116162" y="3526650"/>
            <a:ext cx="1072701" cy="685600"/>
          </a:xfrm>
          <a:prstGeom prst="rect">
            <a:avLst/>
          </a:prstGeom>
          <a:noFill/>
          <a:ln>
            <a:noFill/>
          </a:ln>
        </p:spPr>
      </p:pic>
      <p:pic>
        <p:nvPicPr>
          <p:cNvPr id="709" name="Google Shape;709;p30"/>
          <p:cNvPicPr preferRelativeResize="0"/>
          <p:nvPr/>
        </p:nvPicPr>
        <p:blipFill>
          <a:blip r:embed="rId5">
            <a:alphaModFix/>
          </a:blip>
          <a:stretch>
            <a:fillRect/>
          </a:stretch>
        </p:blipFill>
        <p:spPr>
          <a:xfrm>
            <a:off x="-4903912" y="3526650"/>
            <a:ext cx="1225199" cy="1478800"/>
          </a:xfrm>
          <a:prstGeom prst="rect">
            <a:avLst/>
          </a:prstGeom>
          <a:noFill/>
          <a:ln>
            <a:noFill/>
          </a:ln>
        </p:spPr>
      </p:pic>
      <p:pic>
        <p:nvPicPr>
          <p:cNvPr id="710" name="Google Shape;710;p30"/>
          <p:cNvPicPr preferRelativeResize="0"/>
          <p:nvPr/>
        </p:nvPicPr>
        <p:blipFill>
          <a:blip r:embed="rId6">
            <a:alphaModFix/>
          </a:blip>
          <a:stretch>
            <a:fillRect/>
          </a:stretch>
        </p:blipFill>
        <p:spPr>
          <a:xfrm>
            <a:off x="-6116162" y="4288450"/>
            <a:ext cx="1072699" cy="730850"/>
          </a:xfrm>
          <a:prstGeom prst="rect">
            <a:avLst/>
          </a:prstGeom>
          <a:noFill/>
          <a:ln>
            <a:noFill/>
          </a:ln>
        </p:spPr>
      </p:pic>
      <p:pic>
        <p:nvPicPr>
          <p:cNvPr id="711" name="Google Shape;711;p30"/>
          <p:cNvPicPr preferRelativeResize="0"/>
          <p:nvPr/>
        </p:nvPicPr>
        <p:blipFill>
          <a:blip r:embed="rId7">
            <a:alphaModFix/>
          </a:blip>
          <a:stretch>
            <a:fillRect/>
          </a:stretch>
        </p:blipFill>
        <p:spPr>
          <a:xfrm>
            <a:off x="-3539175" y="3528221"/>
            <a:ext cx="1072700" cy="1475779"/>
          </a:xfrm>
          <a:prstGeom prst="rect">
            <a:avLst/>
          </a:prstGeom>
          <a:noFill/>
          <a:ln>
            <a:noFill/>
          </a:ln>
        </p:spPr>
      </p:pic>
      <p:pic>
        <p:nvPicPr>
          <p:cNvPr id="712" name="Google Shape;712;p30"/>
          <p:cNvPicPr preferRelativeResize="0"/>
          <p:nvPr/>
        </p:nvPicPr>
        <p:blipFill>
          <a:blip r:embed="rId8">
            <a:alphaModFix/>
          </a:blip>
          <a:stretch>
            <a:fillRect/>
          </a:stretch>
        </p:blipFill>
        <p:spPr>
          <a:xfrm>
            <a:off x="-2326937" y="3526712"/>
            <a:ext cx="1691050" cy="1478800"/>
          </a:xfrm>
          <a:prstGeom prst="rect">
            <a:avLst/>
          </a:prstGeom>
          <a:noFill/>
          <a:ln>
            <a:noFill/>
          </a:ln>
        </p:spPr>
      </p:pic>
      <p:pic>
        <p:nvPicPr>
          <p:cNvPr id="713" name="Google Shape;713;p30"/>
          <p:cNvPicPr preferRelativeResize="0"/>
          <p:nvPr/>
        </p:nvPicPr>
        <p:blipFill>
          <a:blip r:embed="rId9">
            <a:alphaModFix/>
          </a:blip>
          <a:stretch>
            <a:fillRect/>
          </a:stretch>
        </p:blipFill>
        <p:spPr>
          <a:xfrm>
            <a:off x="-5467275" y="7951150"/>
            <a:ext cx="3192849" cy="919500"/>
          </a:xfrm>
          <a:prstGeom prst="rect">
            <a:avLst/>
          </a:prstGeom>
          <a:noFill/>
          <a:ln cap="flat" cmpd="sng" w="9525">
            <a:solidFill>
              <a:schemeClr val="accent1"/>
            </a:solidFill>
            <a:prstDash val="solid"/>
            <a:round/>
            <a:headEnd len="sm" w="sm" type="none"/>
            <a:tailEnd len="sm" w="sm" type="none"/>
          </a:ln>
        </p:spPr>
      </p:pic>
      <p:sp>
        <p:nvSpPr>
          <p:cNvPr id="714" name="Google Shape;714;p30"/>
          <p:cNvSpPr txBox="1"/>
          <p:nvPr/>
        </p:nvSpPr>
        <p:spPr>
          <a:xfrm>
            <a:off x="7891100" y="4021750"/>
            <a:ext cx="5899500" cy="24936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What are the systems involved? (motor, sensory or both) →Sensory and motor.</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Where is the disruption of the weakness? (proximal, distal or both. Symmetrical or asymmetrical) → Symmetrical distal.</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What is nature of sensory involvement? → Vibration and proprioception were absent + pain and temp were decreased .</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Is there evidence of upper motor neuron involvement? → No. </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Onset (acute, subacute, chronic) → Not mentioned by doctor or in the history.</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Is there any history of hereditary neuropathy? → Yes .</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What is DDx of pattern 2? → CSPN (cryptogenic neuropathy&gt;no apparent reason) , which is most common. can also be Metabolic : diabetes , thyroid .</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The DIAGNOSIS: </a:t>
            </a:r>
            <a:r>
              <a:rPr lang="ar" sz="1200">
                <a:solidFill>
                  <a:srgbClr val="6AA84F"/>
                </a:solidFill>
                <a:highlight>
                  <a:srgbClr val="FFD966"/>
                </a:highlight>
                <a:latin typeface="Mada"/>
                <a:ea typeface="Mada"/>
                <a:cs typeface="Mada"/>
                <a:sym typeface="Mada"/>
              </a:rPr>
              <a:t>Hereditary</a:t>
            </a:r>
            <a:r>
              <a:rPr lang="ar" sz="1200">
                <a:solidFill>
                  <a:srgbClr val="6AA84F"/>
                </a:solidFill>
                <a:latin typeface="Mada"/>
                <a:ea typeface="Mada"/>
                <a:cs typeface="Mada"/>
                <a:sym typeface="Mada"/>
              </a:rPr>
              <a:t>.</a:t>
            </a:r>
            <a:endParaRPr sz="1200">
              <a:solidFill>
                <a:srgbClr val="6AA84F"/>
              </a:solidFill>
              <a:latin typeface="Mada"/>
              <a:ea typeface="Mada"/>
              <a:cs typeface="Mada"/>
              <a:sym typeface="Mada"/>
            </a:endParaRPr>
          </a:p>
        </p:txBody>
      </p:sp>
      <p:sp>
        <p:nvSpPr>
          <p:cNvPr id="715" name="Google Shape;715;p30"/>
          <p:cNvSpPr/>
          <p:nvPr/>
        </p:nvSpPr>
        <p:spPr>
          <a:xfrm>
            <a:off x="5710491" y="-623950"/>
            <a:ext cx="333900" cy="317400"/>
          </a:xfrm>
          <a:prstGeom prst="star5">
            <a:avLst>
              <a:gd fmla="val 21969" name="adj"/>
              <a:gd fmla="val 105146" name="hf"/>
              <a:gd fmla="val 110557" name="vf"/>
            </a:avLst>
          </a:pr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30"/>
          <p:cNvSpPr/>
          <p:nvPr/>
        </p:nvSpPr>
        <p:spPr>
          <a:xfrm>
            <a:off x="1515616" y="-623950"/>
            <a:ext cx="333900" cy="317400"/>
          </a:xfrm>
          <a:prstGeom prst="star5">
            <a:avLst>
              <a:gd fmla="val 21969"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30"/>
          <p:cNvSpPr/>
          <p:nvPr/>
        </p:nvSpPr>
        <p:spPr>
          <a:xfrm>
            <a:off x="243100" y="7619025"/>
            <a:ext cx="7124700" cy="2805600"/>
          </a:xfrm>
          <a:prstGeom prst="roundRect">
            <a:avLst>
              <a:gd fmla="val 16667" name="adj"/>
            </a:avLst>
          </a:prstGeom>
          <a:noFill/>
          <a:ln cap="flat" cmpd="sng" w="2857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ar" sz="2000">
                <a:solidFill>
                  <a:srgbClr val="F3F3F3"/>
                </a:solidFill>
                <a:latin typeface="Pacifico"/>
                <a:ea typeface="Pacifico"/>
                <a:cs typeface="Pacifico"/>
                <a:sym typeface="Pacifico"/>
              </a:rPr>
              <a:t>An area for your notes or something..</a:t>
            </a:r>
            <a:endParaRPr sz="2000">
              <a:solidFill>
                <a:srgbClr val="F3F3F3"/>
              </a:solidFill>
              <a:latin typeface="Pacifico"/>
              <a:ea typeface="Pacifico"/>
              <a:cs typeface="Pacifico"/>
              <a:sym typeface="Pacifico"/>
            </a:endParaRPr>
          </a:p>
          <a:p>
            <a:pPr indent="0" lvl="0" marL="0" rtl="0" algn="ctr">
              <a:spcBef>
                <a:spcPts val="0"/>
              </a:spcBef>
              <a:spcAft>
                <a:spcPts val="0"/>
              </a:spcAft>
              <a:buClr>
                <a:schemeClr val="dk1"/>
              </a:buClr>
              <a:buSzPts val="1100"/>
              <a:buFont typeface="Arial"/>
              <a:buNone/>
            </a:pPr>
            <a:r>
              <a:t/>
            </a:r>
            <a:endParaRPr sz="2000">
              <a:solidFill>
                <a:srgbClr val="F3F3F3"/>
              </a:solidFill>
              <a:latin typeface="Pacifico"/>
              <a:ea typeface="Pacifico"/>
              <a:cs typeface="Pacifico"/>
              <a:sym typeface="Pacifico"/>
            </a:endParaRPr>
          </a:p>
          <a:p>
            <a:pPr indent="0" lvl="0" marL="0" rtl="0" algn="ctr">
              <a:spcBef>
                <a:spcPts val="0"/>
              </a:spcBef>
              <a:spcAft>
                <a:spcPts val="0"/>
              </a:spcAft>
              <a:buNone/>
            </a:pPr>
            <a:r>
              <a:t/>
            </a:r>
            <a:endParaRPr sz="2000">
              <a:solidFill>
                <a:srgbClr val="F3F3F3"/>
              </a:solidFill>
              <a:latin typeface="Pacifico"/>
              <a:ea typeface="Pacifico"/>
              <a:cs typeface="Pacifico"/>
              <a:sym typeface="Pacifico"/>
            </a:endParaRPr>
          </a:p>
        </p:txBody>
      </p:sp>
      <p:grpSp>
        <p:nvGrpSpPr>
          <p:cNvPr id="718" name="Google Shape;718;p30"/>
          <p:cNvGrpSpPr/>
          <p:nvPr/>
        </p:nvGrpSpPr>
        <p:grpSpPr>
          <a:xfrm rot="10800000">
            <a:off x="7293843" y="562188"/>
            <a:ext cx="78721" cy="83606"/>
            <a:chOff x="4909609" y="6885946"/>
            <a:chExt cx="508206" cy="495298"/>
          </a:xfrm>
        </p:grpSpPr>
        <p:grpSp>
          <p:nvGrpSpPr>
            <p:cNvPr id="719" name="Google Shape;719;p30"/>
            <p:cNvGrpSpPr/>
            <p:nvPr/>
          </p:nvGrpSpPr>
          <p:grpSpPr>
            <a:xfrm>
              <a:off x="4909609" y="6885946"/>
              <a:ext cx="508206" cy="495298"/>
              <a:chOff x="481483" y="4193428"/>
              <a:chExt cx="322998" cy="346532"/>
            </a:xfrm>
          </p:grpSpPr>
          <p:grpSp>
            <p:nvGrpSpPr>
              <p:cNvPr id="720" name="Google Shape;720;p30"/>
              <p:cNvGrpSpPr/>
              <p:nvPr/>
            </p:nvGrpSpPr>
            <p:grpSpPr>
              <a:xfrm>
                <a:off x="481483" y="4193428"/>
                <a:ext cx="322998" cy="346532"/>
                <a:chOff x="-64406125" y="3362225"/>
                <a:chExt cx="318225" cy="314800"/>
              </a:xfrm>
            </p:grpSpPr>
            <p:sp>
              <p:nvSpPr>
                <p:cNvPr id="721" name="Google Shape;721;p30"/>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722" name="Google Shape;722;p30"/>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723" name="Google Shape;723;p30"/>
              <p:cNvSpPr/>
              <p:nvPr/>
            </p:nvSpPr>
            <p:spPr>
              <a:xfrm>
                <a:off x="626168" y="4322035"/>
                <a:ext cx="33600" cy="33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24" name="Google Shape;724;p30"/>
            <p:cNvPicPr preferRelativeResize="0"/>
            <p:nvPr/>
          </p:nvPicPr>
          <p:blipFill rotWithShape="1">
            <a:blip r:embed="rId10">
              <a:alphaModFix/>
            </a:blip>
            <a:srcRect b="-10" l="0" r="77307" t="10"/>
            <a:stretch/>
          </p:blipFill>
          <p:spPr>
            <a:xfrm flipH="1" rot="-5400000">
              <a:off x="5298115" y="7248199"/>
              <a:ext cx="27740" cy="134623"/>
            </a:xfrm>
            <a:prstGeom prst="rect">
              <a:avLst/>
            </a:prstGeom>
            <a:noFill/>
            <a:ln>
              <a:noFill/>
            </a:ln>
          </p:spPr>
        </p:pic>
        <p:pic>
          <p:nvPicPr>
            <p:cNvPr id="725" name="Google Shape;725;p30"/>
            <p:cNvPicPr preferRelativeResize="0"/>
            <p:nvPr/>
          </p:nvPicPr>
          <p:blipFill>
            <a:blip r:embed="rId11">
              <a:alphaModFix/>
            </a:blip>
            <a:stretch>
              <a:fillRect/>
            </a:stretch>
          </p:blipFill>
          <p:spPr>
            <a:xfrm>
              <a:off x="5107203" y="7221098"/>
              <a:ext cx="112997" cy="102640"/>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31"/>
          <p:cNvSpPr txBox="1"/>
          <p:nvPr/>
        </p:nvSpPr>
        <p:spPr>
          <a:xfrm>
            <a:off x="255750" y="928525"/>
            <a:ext cx="7131600" cy="25719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5"/>
                </a:highlight>
                <a:latin typeface="Mada"/>
                <a:ea typeface="Mada"/>
                <a:cs typeface="Mada"/>
                <a:sym typeface="Mada"/>
              </a:rPr>
              <a:t>Introduction</a:t>
            </a:r>
            <a:endParaRPr b="1" baseline="30000" sz="300">
              <a:solidFill>
                <a:schemeClr val="dk1"/>
              </a:solidFill>
              <a:highlight>
                <a:schemeClr val="accent5"/>
              </a:highlight>
              <a:latin typeface="Mada"/>
              <a:ea typeface="Mada"/>
              <a:cs typeface="Mada"/>
              <a:sym typeface="Mada"/>
            </a:endParaRPr>
          </a:p>
          <a:p>
            <a:pPr indent="0" lvl="0" marL="457200" rtl="0" algn="l">
              <a:spcBef>
                <a:spcPts val="0"/>
              </a:spcBef>
              <a:spcAft>
                <a:spcPts val="0"/>
              </a:spcAft>
              <a:buNone/>
            </a:pPr>
            <a:r>
              <a:t/>
            </a:r>
            <a:endParaRPr b="1" sz="300">
              <a:solidFill>
                <a:schemeClr val="dk1"/>
              </a:solidFill>
              <a:highlight>
                <a:schemeClr val="accent5"/>
              </a:highlight>
              <a:latin typeface="Mada"/>
              <a:ea typeface="Mada"/>
              <a:cs typeface="Mada"/>
              <a:sym typeface="Mada"/>
            </a:endParaRPr>
          </a:p>
          <a:p>
            <a:pPr indent="-304800" lvl="0" marL="457200" rtl="0" algn="l">
              <a:lnSpc>
                <a:spcPct val="115000"/>
              </a:lnSpc>
              <a:spcBef>
                <a:spcPts val="0"/>
              </a:spcBef>
              <a:spcAft>
                <a:spcPts val="0"/>
              </a:spcAft>
              <a:buClr>
                <a:srgbClr val="000000"/>
              </a:buClr>
              <a:buSzPts val="1200"/>
              <a:buFont typeface="Mada"/>
              <a:buChar char="❖"/>
            </a:pPr>
            <a:r>
              <a:rPr lang="ar" sz="1200">
                <a:latin typeface="Mada"/>
                <a:ea typeface="Mada"/>
                <a:cs typeface="Mada"/>
                <a:sym typeface="Mada"/>
              </a:rPr>
              <a:t>66% of patients with DM had subclinical or clinical evidence of a peripheral neuropathy </a:t>
            </a:r>
            <a:endParaRPr sz="1200">
              <a:latin typeface="Mada"/>
              <a:ea typeface="Mada"/>
              <a:cs typeface="Mada"/>
              <a:sym typeface="Mada"/>
            </a:endParaRPr>
          </a:p>
          <a:p>
            <a:pPr indent="-304800" lvl="0" marL="457200" rtl="0" algn="l">
              <a:lnSpc>
                <a:spcPct val="115000"/>
              </a:lnSpc>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Diabetic neuropathy causes substantial morbidity and increases mortality. </a:t>
            </a:r>
            <a:endParaRPr sz="1200">
              <a:solidFill>
                <a:srgbClr val="1C4588"/>
              </a:solidFill>
              <a:latin typeface="Mada"/>
              <a:ea typeface="Mada"/>
              <a:cs typeface="Mada"/>
              <a:sym typeface="Mada"/>
            </a:endParaRPr>
          </a:p>
          <a:p>
            <a:pPr indent="-304800" lvl="0" marL="457200" rtl="0" algn="l">
              <a:lnSpc>
                <a:spcPct val="115000"/>
              </a:lnSpc>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It is diagnosed on the basis of symptoms and signs, after the exclusion of other causes of neuropathy</a:t>
            </a:r>
            <a:r>
              <a:rPr b="1" lang="ar" sz="1200">
                <a:solidFill>
                  <a:srgbClr val="1C4588"/>
                </a:solidFill>
                <a:latin typeface="Mada"/>
                <a:ea typeface="Mada"/>
                <a:cs typeface="Mada"/>
                <a:sym typeface="Mada"/>
              </a:rPr>
              <a:t>.</a:t>
            </a:r>
            <a:endParaRPr b="1" sz="1200">
              <a:solidFill>
                <a:srgbClr val="1C4588"/>
              </a:solidFill>
              <a:latin typeface="Mada"/>
              <a:ea typeface="Mada"/>
              <a:cs typeface="Mada"/>
              <a:sym typeface="Mada"/>
            </a:endParaRPr>
          </a:p>
          <a:p>
            <a:pPr indent="-304800" lvl="0" marL="457200" rtl="0" algn="l">
              <a:lnSpc>
                <a:spcPct val="115000"/>
              </a:lnSpc>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Pathological features can occur in any peripheral nerves.</a:t>
            </a:r>
            <a:endParaRPr sz="1200">
              <a:solidFill>
                <a:srgbClr val="1C4588"/>
              </a:solidFill>
              <a:latin typeface="Mada"/>
              <a:ea typeface="Mada"/>
              <a:cs typeface="Mada"/>
              <a:sym typeface="Mada"/>
            </a:endParaRPr>
          </a:p>
          <a:p>
            <a:pPr indent="-304800" lvl="0" marL="457200" rtl="0" algn="l">
              <a:lnSpc>
                <a:spcPct val="115000"/>
              </a:lnSpc>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The main cause of skin ulcers of the feet which lead to osteomyelitis.</a:t>
            </a:r>
            <a:endParaRPr sz="1200">
              <a:solidFill>
                <a:srgbClr val="1C4588"/>
              </a:solidFill>
              <a:latin typeface="Mada"/>
              <a:ea typeface="Mada"/>
              <a:cs typeface="Mada"/>
              <a:sym typeface="Mada"/>
            </a:endParaRPr>
          </a:p>
          <a:p>
            <a:pPr indent="-304800" lvl="0" marL="457200" rtl="0" algn="l">
              <a:lnSpc>
                <a:spcPct val="115000"/>
              </a:lnSpc>
              <a:spcBef>
                <a:spcPts val="0"/>
              </a:spcBef>
              <a:spcAft>
                <a:spcPts val="0"/>
              </a:spcAft>
              <a:buClr>
                <a:srgbClr val="000000"/>
              </a:buClr>
              <a:buSzPts val="1200"/>
              <a:buFont typeface="Mada"/>
              <a:buChar char="❖"/>
            </a:pPr>
            <a:r>
              <a:rPr lang="ar" sz="1200">
                <a:latin typeface="Mada"/>
                <a:ea typeface="Mada"/>
                <a:cs typeface="Mada"/>
                <a:sym typeface="Mada"/>
              </a:rPr>
              <a:t>The occurrence of neuropathy correlates positively with:</a:t>
            </a:r>
            <a:endParaRPr sz="1200">
              <a:latin typeface="Mada"/>
              <a:ea typeface="Mada"/>
              <a:cs typeface="Mada"/>
              <a:sym typeface="Mada"/>
            </a:endParaRPr>
          </a:p>
          <a:p>
            <a:pPr indent="-304800" lvl="1" marL="914400" rtl="0" algn="l">
              <a:lnSpc>
                <a:spcPct val="115000"/>
              </a:lnSpc>
              <a:spcBef>
                <a:spcPts val="0"/>
              </a:spcBef>
              <a:spcAft>
                <a:spcPts val="0"/>
              </a:spcAft>
              <a:buClr>
                <a:srgbClr val="000000"/>
              </a:buClr>
              <a:buSzPts val="1200"/>
              <a:buFont typeface="Mada"/>
              <a:buChar char="➢"/>
            </a:pPr>
            <a:r>
              <a:rPr lang="ar" sz="1200">
                <a:latin typeface="Mada"/>
                <a:ea typeface="Mada"/>
                <a:cs typeface="Mada"/>
                <a:sym typeface="Mada"/>
              </a:rPr>
              <a:t>Age.</a:t>
            </a:r>
            <a:endParaRPr sz="1200">
              <a:latin typeface="Mada"/>
              <a:ea typeface="Mada"/>
              <a:cs typeface="Mada"/>
              <a:sym typeface="Mada"/>
            </a:endParaRPr>
          </a:p>
          <a:p>
            <a:pPr indent="-304800" lvl="1" marL="914400" rtl="0" algn="l">
              <a:lnSpc>
                <a:spcPct val="115000"/>
              </a:lnSpc>
              <a:spcBef>
                <a:spcPts val="0"/>
              </a:spcBef>
              <a:spcAft>
                <a:spcPts val="0"/>
              </a:spcAft>
              <a:buClr>
                <a:srgbClr val="000000"/>
              </a:buClr>
              <a:buSzPts val="1200"/>
              <a:buFont typeface="Mada"/>
              <a:buChar char="➢"/>
            </a:pPr>
            <a:r>
              <a:rPr lang="ar" sz="1200">
                <a:latin typeface="Mada"/>
                <a:ea typeface="Mada"/>
                <a:cs typeface="Mada"/>
                <a:sym typeface="Mada"/>
              </a:rPr>
              <a:t>Poor glycemic control.</a:t>
            </a:r>
            <a:endParaRPr sz="1200">
              <a:latin typeface="Mada"/>
              <a:ea typeface="Mada"/>
              <a:cs typeface="Mada"/>
              <a:sym typeface="Mada"/>
            </a:endParaRPr>
          </a:p>
          <a:p>
            <a:pPr indent="-304800" lvl="1" marL="914400" rtl="0" algn="l">
              <a:lnSpc>
                <a:spcPct val="115000"/>
              </a:lnSpc>
              <a:spcBef>
                <a:spcPts val="0"/>
              </a:spcBef>
              <a:spcAft>
                <a:spcPts val="0"/>
              </a:spcAft>
              <a:buClr>
                <a:srgbClr val="000000"/>
              </a:buClr>
              <a:buSzPts val="1200"/>
              <a:buFont typeface="Mada"/>
              <a:buChar char="➢"/>
            </a:pPr>
            <a:r>
              <a:rPr lang="ar" sz="1200">
                <a:latin typeface="Mada"/>
                <a:ea typeface="Mada"/>
                <a:cs typeface="Mada"/>
                <a:sym typeface="Mada"/>
              </a:rPr>
              <a:t>presence of diabetic retinopathy.</a:t>
            </a:r>
            <a:endParaRPr sz="1200">
              <a:latin typeface="Mada"/>
              <a:ea typeface="Mada"/>
              <a:cs typeface="Mada"/>
              <a:sym typeface="Mada"/>
            </a:endParaRPr>
          </a:p>
          <a:p>
            <a:pPr indent="-304800" lvl="1" marL="914400" rtl="0" algn="l">
              <a:lnSpc>
                <a:spcPct val="115000"/>
              </a:lnSpc>
              <a:spcBef>
                <a:spcPts val="0"/>
              </a:spcBef>
              <a:spcAft>
                <a:spcPts val="0"/>
              </a:spcAft>
              <a:buClr>
                <a:srgbClr val="000000"/>
              </a:buClr>
              <a:buSzPts val="1200"/>
              <a:buFont typeface="Mada"/>
              <a:buChar char="➢"/>
            </a:pPr>
            <a:r>
              <a:rPr lang="ar" sz="1200">
                <a:latin typeface="Mada"/>
                <a:ea typeface="Mada"/>
                <a:cs typeface="Mada"/>
                <a:sym typeface="Mada"/>
              </a:rPr>
              <a:t>presence of diabetic nephropathy.</a:t>
            </a:r>
            <a:endParaRPr sz="1200">
              <a:latin typeface="Mada"/>
              <a:ea typeface="Mada"/>
              <a:cs typeface="Mada"/>
              <a:sym typeface="Mada"/>
            </a:endParaRPr>
          </a:p>
        </p:txBody>
      </p:sp>
      <p:sp>
        <p:nvSpPr>
          <p:cNvPr id="731" name="Google Shape;731;p31"/>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732" name="Google Shape;732;p31"/>
          <p:cNvSpPr txBox="1"/>
          <p:nvPr/>
        </p:nvSpPr>
        <p:spPr>
          <a:xfrm>
            <a:off x="1184850" y="0"/>
            <a:ext cx="5190300" cy="5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Diabetic neuropathy</a:t>
            </a:r>
            <a:endParaRPr b="1" sz="2600">
              <a:latin typeface="Mada"/>
              <a:ea typeface="Mada"/>
              <a:cs typeface="Mada"/>
              <a:sym typeface="Mada"/>
            </a:endParaRPr>
          </a:p>
        </p:txBody>
      </p:sp>
      <p:sp>
        <p:nvSpPr>
          <p:cNvPr id="733" name="Google Shape;733;p31"/>
          <p:cNvSpPr txBox="1"/>
          <p:nvPr/>
        </p:nvSpPr>
        <p:spPr>
          <a:xfrm>
            <a:off x="0" y="97798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 Also it can be combined large and small.Most of the time they will present with numbness, tingling or burning pain at the toes, after long time they develop mild weakness mostly without paralysis.</a:t>
            </a:r>
            <a:endParaRPr sz="1000">
              <a:solidFill>
                <a:srgbClr val="6AA84F"/>
              </a:solidFill>
              <a:latin typeface="Mada"/>
              <a:ea typeface="Mada"/>
              <a:cs typeface="Mada"/>
              <a:sym typeface="Mada"/>
            </a:endParaRPr>
          </a:p>
        </p:txBody>
      </p:sp>
      <p:pic>
        <p:nvPicPr>
          <p:cNvPr id="734" name="Google Shape;734;p31"/>
          <p:cNvPicPr preferRelativeResize="0"/>
          <p:nvPr/>
        </p:nvPicPr>
        <p:blipFill>
          <a:blip r:embed="rId3">
            <a:alphaModFix/>
          </a:blip>
          <a:stretch>
            <a:fillRect/>
          </a:stretch>
        </p:blipFill>
        <p:spPr>
          <a:xfrm>
            <a:off x="5311833" y="2223325"/>
            <a:ext cx="2033967" cy="1181000"/>
          </a:xfrm>
          <a:prstGeom prst="rect">
            <a:avLst/>
          </a:prstGeom>
          <a:noFill/>
          <a:ln>
            <a:noFill/>
          </a:ln>
        </p:spPr>
      </p:pic>
      <p:sp>
        <p:nvSpPr>
          <p:cNvPr id="735" name="Google Shape;735;p31"/>
          <p:cNvSpPr txBox="1"/>
          <p:nvPr/>
        </p:nvSpPr>
        <p:spPr>
          <a:xfrm>
            <a:off x="214200" y="7336725"/>
            <a:ext cx="7131600" cy="22359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5"/>
                </a:highlight>
                <a:latin typeface="Mada"/>
                <a:ea typeface="Mada"/>
                <a:cs typeface="Mada"/>
                <a:sym typeface="Mada"/>
              </a:rPr>
              <a:t>Management</a:t>
            </a:r>
            <a:endParaRPr b="1" baseline="30000" sz="300">
              <a:solidFill>
                <a:schemeClr val="dk1"/>
              </a:solidFill>
              <a:highlight>
                <a:schemeClr val="accent5"/>
              </a:highlight>
              <a:latin typeface="Mada"/>
              <a:ea typeface="Mada"/>
              <a:cs typeface="Mada"/>
              <a:sym typeface="Mada"/>
            </a:endParaRPr>
          </a:p>
          <a:p>
            <a:pPr indent="0" lvl="0" marL="457200" rtl="0" algn="l">
              <a:spcBef>
                <a:spcPts val="0"/>
              </a:spcBef>
              <a:spcAft>
                <a:spcPts val="0"/>
              </a:spcAft>
              <a:buNone/>
            </a:pPr>
            <a:r>
              <a:t/>
            </a:r>
            <a:endParaRPr b="1" sz="300">
              <a:solidFill>
                <a:schemeClr val="dk1"/>
              </a:solidFill>
              <a:highlight>
                <a:schemeClr val="accent5"/>
              </a:highlight>
              <a:latin typeface="Mada"/>
              <a:ea typeface="Mada"/>
              <a:cs typeface="Mada"/>
              <a:sym typeface="Mada"/>
            </a:endParaRPr>
          </a:p>
          <a:p>
            <a:pPr indent="-304800" lvl="0" marL="457200" rtl="0" algn="l">
              <a:lnSpc>
                <a:spcPct val="115000"/>
              </a:lnSpc>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Management is dependent on the site affected.  </a:t>
            </a:r>
            <a:endParaRPr sz="1200">
              <a:solidFill>
                <a:srgbClr val="999999"/>
              </a:solidFill>
              <a:latin typeface="Mada"/>
              <a:ea typeface="Mada"/>
              <a:cs typeface="Mada"/>
              <a:sym typeface="Mada"/>
            </a:endParaRPr>
          </a:p>
          <a:p>
            <a:pPr indent="0" lvl="0" marL="457200" rtl="0" algn="l">
              <a:lnSpc>
                <a:spcPct val="115000"/>
              </a:lnSpc>
              <a:spcBef>
                <a:spcPts val="0"/>
              </a:spcBef>
              <a:spcAft>
                <a:spcPts val="0"/>
              </a:spcAft>
              <a:buNone/>
            </a:pPr>
            <a:r>
              <a:rPr lang="ar" sz="1200">
                <a:solidFill>
                  <a:srgbClr val="999999"/>
                </a:solidFill>
                <a:latin typeface="Mada"/>
                <a:ea typeface="Mada"/>
                <a:cs typeface="Mada"/>
                <a:sym typeface="Mada"/>
              </a:rPr>
              <a:t>outlined in this picture from Davidson.</a:t>
            </a:r>
            <a:endParaRPr sz="1200">
              <a:solidFill>
                <a:srgbClr val="999999"/>
              </a:solidFill>
              <a:latin typeface="Mada"/>
              <a:ea typeface="Mada"/>
              <a:cs typeface="Mada"/>
              <a:sym typeface="Mada"/>
            </a:endParaRPr>
          </a:p>
          <a:p>
            <a:pPr indent="-304800" lvl="0" marL="457200" rtl="0" algn="l">
              <a:lnSpc>
                <a:spcPct val="115000"/>
              </a:lnSpc>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When the neuropathy leads to pain, treatment is with pregabalin,</a:t>
            </a:r>
            <a:endParaRPr sz="1200">
              <a:solidFill>
                <a:srgbClr val="1C4588"/>
              </a:solidFill>
              <a:latin typeface="Mada"/>
              <a:ea typeface="Mada"/>
              <a:cs typeface="Mada"/>
              <a:sym typeface="Mada"/>
            </a:endParaRPr>
          </a:p>
          <a:p>
            <a:pPr indent="0" lvl="0" marL="457200" rtl="0" algn="l">
              <a:lnSpc>
                <a:spcPct val="115000"/>
              </a:lnSpc>
              <a:spcBef>
                <a:spcPts val="0"/>
              </a:spcBef>
              <a:spcAft>
                <a:spcPts val="0"/>
              </a:spcAft>
              <a:buNone/>
            </a:pPr>
            <a:r>
              <a:rPr lang="ar" sz="1200">
                <a:solidFill>
                  <a:srgbClr val="1C4588"/>
                </a:solidFill>
                <a:latin typeface="Mada"/>
                <a:ea typeface="Mada"/>
                <a:cs typeface="Mada"/>
                <a:sym typeface="Mada"/>
              </a:rPr>
              <a:t>gabapentin, or tricyclic antidepressants.</a:t>
            </a:r>
            <a:endParaRPr sz="1200">
              <a:solidFill>
                <a:srgbClr val="1C4588"/>
              </a:solidFill>
              <a:latin typeface="Mada"/>
              <a:ea typeface="Mada"/>
              <a:cs typeface="Mada"/>
              <a:sym typeface="Mada"/>
            </a:endParaRPr>
          </a:p>
        </p:txBody>
      </p:sp>
      <p:pic>
        <p:nvPicPr>
          <p:cNvPr id="736" name="Google Shape;736;p31"/>
          <p:cNvPicPr preferRelativeResize="0"/>
          <p:nvPr/>
        </p:nvPicPr>
        <p:blipFill>
          <a:blip r:embed="rId4">
            <a:alphaModFix/>
          </a:blip>
          <a:stretch>
            <a:fillRect/>
          </a:stretch>
        </p:blipFill>
        <p:spPr>
          <a:xfrm>
            <a:off x="5694700" y="7336725"/>
            <a:ext cx="1598424" cy="2235900"/>
          </a:xfrm>
          <a:prstGeom prst="rect">
            <a:avLst/>
          </a:prstGeom>
          <a:noFill/>
          <a:ln>
            <a:noFill/>
          </a:ln>
        </p:spPr>
      </p:pic>
      <p:cxnSp>
        <p:nvCxnSpPr>
          <p:cNvPr id="737" name="Google Shape;737;p31"/>
          <p:cNvCxnSpPr/>
          <p:nvPr/>
        </p:nvCxnSpPr>
        <p:spPr>
          <a:xfrm flipH="1">
            <a:off x="7657774" y="3404322"/>
            <a:ext cx="1500" cy="684900"/>
          </a:xfrm>
          <a:prstGeom prst="straightConnector1">
            <a:avLst/>
          </a:prstGeom>
          <a:noFill/>
          <a:ln cap="flat" cmpd="sng" w="9525">
            <a:solidFill>
              <a:schemeClr val="accent1"/>
            </a:solidFill>
            <a:prstDash val="solid"/>
            <a:round/>
            <a:headEnd len="med" w="med" type="none"/>
            <a:tailEnd len="med" w="med" type="none"/>
          </a:ln>
        </p:spPr>
      </p:cxnSp>
      <p:cxnSp>
        <p:nvCxnSpPr>
          <p:cNvPr id="738" name="Google Shape;738;p31"/>
          <p:cNvCxnSpPr/>
          <p:nvPr/>
        </p:nvCxnSpPr>
        <p:spPr>
          <a:xfrm flipH="1">
            <a:off x="7657774" y="3706634"/>
            <a:ext cx="1500" cy="684900"/>
          </a:xfrm>
          <a:prstGeom prst="straightConnector1">
            <a:avLst/>
          </a:prstGeom>
          <a:noFill/>
          <a:ln cap="flat" cmpd="sng" w="9525">
            <a:solidFill>
              <a:schemeClr val="accent1"/>
            </a:solidFill>
            <a:prstDash val="solid"/>
            <a:round/>
            <a:headEnd len="med" w="med" type="none"/>
            <a:tailEnd len="med" w="med" type="none"/>
          </a:ln>
        </p:spPr>
      </p:cxnSp>
      <p:cxnSp>
        <p:nvCxnSpPr>
          <p:cNvPr id="739" name="Google Shape;739;p31"/>
          <p:cNvCxnSpPr/>
          <p:nvPr/>
        </p:nvCxnSpPr>
        <p:spPr>
          <a:xfrm flipH="1">
            <a:off x="7657774" y="3935234"/>
            <a:ext cx="1500" cy="684900"/>
          </a:xfrm>
          <a:prstGeom prst="straightConnector1">
            <a:avLst/>
          </a:prstGeom>
          <a:noFill/>
          <a:ln cap="flat" cmpd="sng" w="9525">
            <a:solidFill>
              <a:schemeClr val="accent1"/>
            </a:solidFill>
            <a:prstDash val="solid"/>
            <a:round/>
            <a:headEnd len="med" w="med" type="none"/>
            <a:tailEnd len="med" w="med" type="none"/>
          </a:ln>
        </p:spPr>
      </p:cxnSp>
      <p:sp>
        <p:nvSpPr>
          <p:cNvPr id="740" name="Google Shape;740;p31"/>
          <p:cNvSpPr/>
          <p:nvPr/>
        </p:nvSpPr>
        <p:spPr>
          <a:xfrm>
            <a:off x="1212150" y="3960588"/>
            <a:ext cx="5135700" cy="562200"/>
          </a:xfrm>
          <a:prstGeom prst="rect">
            <a:avLst/>
          </a:prstGeom>
          <a:noFill/>
          <a:ln cap="flat" cmpd="sng" w="19050">
            <a:solidFill>
              <a:schemeClr val="accent1"/>
            </a:solidFill>
            <a:prstDash val="dash"/>
            <a:round/>
            <a:headEnd len="sm" w="sm" type="none"/>
            <a:tailEnd len="sm" w="sm" type="none"/>
          </a:ln>
        </p:spPr>
        <p:txBody>
          <a:bodyPr anchorCtr="0" anchor="b" bIns="91425" lIns="91425" spcFirstLastPara="1" rIns="91425" wrap="square" tIns="91425">
            <a:noAutofit/>
          </a:bodyPr>
          <a:lstStyle/>
          <a:p>
            <a:pPr indent="0" lvl="0" marL="0" rtl="0" algn="ctr">
              <a:lnSpc>
                <a:spcPct val="115000"/>
              </a:lnSpc>
              <a:spcBef>
                <a:spcPts val="0"/>
              </a:spcBef>
              <a:spcAft>
                <a:spcPts val="0"/>
              </a:spcAft>
              <a:buNone/>
            </a:pPr>
            <a:r>
              <a:rPr b="1" lang="ar" sz="1000">
                <a:latin typeface="Mada"/>
                <a:ea typeface="Mada"/>
                <a:cs typeface="Mada"/>
                <a:sym typeface="Mada"/>
              </a:rPr>
              <a:t>Two thirds of diabetics have subclinical or clinical evidence of neuropathies</a:t>
            </a:r>
            <a:r>
              <a:rPr lang="ar" sz="1000">
                <a:solidFill>
                  <a:srgbClr val="6AA84F"/>
                </a:solidFill>
                <a:latin typeface="Mada"/>
                <a:ea typeface="Mada"/>
                <a:cs typeface="Mada"/>
                <a:sym typeface="Mada"/>
              </a:rPr>
              <a:t>: </a:t>
            </a:r>
            <a:r>
              <a:rPr b="1" lang="ar" sz="1000">
                <a:solidFill>
                  <a:srgbClr val="CC0000"/>
                </a:solidFill>
                <a:latin typeface="Mada"/>
                <a:ea typeface="Mada"/>
                <a:cs typeface="Mada"/>
                <a:sym typeface="Mada"/>
              </a:rPr>
              <a:t>50% have </a:t>
            </a:r>
            <a:r>
              <a:rPr b="1" lang="ar" sz="1100">
                <a:solidFill>
                  <a:srgbClr val="CC0000"/>
                </a:solidFill>
                <a:latin typeface="Mada"/>
                <a:ea typeface="Mada"/>
                <a:cs typeface="Mada"/>
                <a:sym typeface="Mada"/>
              </a:rPr>
              <a:t>polyneuropathy</a:t>
            </a:r>
            <a:r>
              <a:rPr b="1" lang="ar" sz="1000">
                <a:solidFill>
                  <a:srgbClr val="CC0000"/>
                </a:solidFill>
                <a:latin typeface="Mada"/>
                <a:ea typeface="Mada"/>
                <a:cs typeface="Mada"/>
                <a:sym typeface="Mada"/>
              </a:rPr>
              <a:t>, 25% carpal tunnel, </a:t>
            </a:r>
            <a:r>
              <a:rPr b="1" lang="ar" sz="1000">
                <a:latin typeface="Mada"/>
                <a:ea typeface="Mada"/>
                <a:cs typeface="Mada"/>
                <a:sym typeface="Mada"/>
              </a:rPr>
              <a:t>5% </a:t>
            </a:r>
            <a:r>
              <a:rPr lang="ar" sz="1000">
                <a:latin typeface="Mada"/>
                <a:ea typeface="Mada"/>
                <a:cs typeface="Mada"/>
                <a:sym typeface="Mada"/>
              </a:rPr>
              <a:t>autonomic and 1% plexopathy or </a:t>
            </a:r>
            <a:r>
              <a:rPr lang="ar" sz="1000">
                <a:latin typeface="Mada"/>
                <a:ea typeface="Mada"/>
                <a:cs typeface="Mada"/>
                <a:sym typeface="Mada"/>
              </a:rPr>
              <a:t>radiculopathy</a:t>
            </a:r>
            <a:r>
              <a:rPr lang="ar" sz="1000">
                <a:latin typeface="Mada"/>
                <a:ea typeface="Mada"/>
                <a:cs typeface="Mada"/>
                <a:sym typeface="Mada"/>
              </a:rPr>
              <a:t>.</a:t>
            </a:r>
            <a:endParaRPr sz="1000">
              <a:latin typeface="Cabin"/>
              <a:ea typeface="Cabin"/>
              <a:cs typeface="Cabin"/>
              <a:sym typeface="Cabin"/>
            </a:endParaRPr>
          </a:p>
        </p:txBody>
      </p:sp>
      <p:sp>
        <p:nvSpPr>
          <p:cNvPr id="741" name="Google Shape;741;p31"/>
          <p:cNvSpPr/>
          <p:nvPr/>
        </p:nvSpPr>
        <p:spPr>
          <a:xfrm>
            <a:off x="166675" y="5319763"/>
            <a:ext cx="3549600" cy="1731000"/>
          </a:xfrm>
          <a:prstGeom prst="rect">
            <a:avLst/>
          </a:prstGeom>
          <a:noFill/>
          <a:ln cap="flat" cmpd="sng" w="9525">
            <a:solidFill>
              <a:schemeClr val="accent1"/>
            </a:solidFill>
            <a:prstDash val="dash"/>
            <a:round/>
            <a:headEnd len="sm" w="sm" type="none"/>
            <a:tailEnd len="sm" w="sm" type="none"/>
          </a:ln>
        </p:spPr>
        <p:txBody>
          <a:bodyPr anchorCtr="0" anchor="ctr" bIns="91425" lIns="91425" spcFirstLastPara="1" rIns="91425" wrap="square" tIns="91425">
            <a:noAutofit/>
          </a:bodyPr>
          <a:lstStyle/>
          <a:p>
            <a:pPr indent="0" lvl="0" marL="457200" rtl="0" algn="l">
              <a:lnSpc>
                <a:spcPct val="115000"/>
              </a:lnSpc>
              <a:spcBef>
                <a:spcPts val="0"/>
              </a:spcBef>
              <a:spcAft>
                <a:spcPts val="0"/>
              </a:spcAft>
              <a:buNone/>
            </a:pPr>
            <a:r>
              <a:t/>
            </a:r>
            <a:endParaRPr>
              <a:latin typeface="Cabin"/>
              <a:ea typeface="Cabin"/>
              <a:cs typeface="Cabin"/>
              <a:sym typeface="Cabin"/>
            </a:endParaRPr>
          </a:p>
          <a:p>
            <a:pPr indent="-301625" lvl="0" marL="457200" rtl="0" algn="l">
              <a:lnSpc>
                <a:spcPct val="150000"/>
              </a:lnSpc>
              <a:spcBef>
                <a:spcPts val="0"/>
              </a:spcBef>
              <a:spcAft>
                <a:spcPts val="0"/>
              </a:spcAft>
              <a:buClr>
                <a:schemeClr val="dk1"/>
              </a:buClr>
              <a:buSzPts val="1150"/>
              <a:buFont typeface="Mada"/>
              <a:buChar char="●"/>
            </a:pPr>
            <a:r>
              <a:rPr lang="ar" sz="1150">
                <a:solidFill>
                  <a:schemeClr val="dk1"/>
                </a:solidFill>
                <a:latin typeface="Mada"/>
                <a:ea typeface="Mada"/>
                <a:cs typeface="Mada"/>
                <a:sym typeface="Mada"/>
              </a:rPr>
              <a:t>Diabetic radiculoplexopathy (amyotrophy)</a:t>
            </a:r>
            <a:endParaRPr sz="1150">
              <a:solidFill>
                <a:schemeClr val="dk1"/>
              </a:solidFill>
              <a:latin typeface="Mada"/>
              <a:ea typeface="Mada"/>
              <a:cs typeface="Mada"/>
              <a:sym typeface="Mada"/>
            </a:endParaRPr>
          </a:p>
          <a:p>
            <a:pPr indent="-301625" lvl="0" marL="457200" rtl="0" algn="l">
              <a:lnSpc>
                <a:spcPct val="150000"/>
              </a:lnSpc>
              <a:spcBef>
                <a:spcPts val="0"/>
              </a:spcBef>
              <a:spcAft>
                <a:spcPts val="0"/>
              </a:spcAft>
              <a:buClr>
                <a:schemeClr val="dk1"/>
              </a:buClr>
              <a:buSzPts val="1150"/>
              <a:buFont typeface="Mada"/>
              <a:buChar char="●"/>
            </a:pPr>
            <a:r>
              <a:rPr lang="ar" sz="1150">
                <a:solidFill>
                  <a:schemeClr val="dk1"/>
                </a:solidFill>
                <a:latin typeface="Mada"/>
                <a:ea typeface="Mada"/>
                <a:cs typeface="Mada"/>
                <a:sym typeface="Mada"/>
              </a:rPr>
              <a:t>Truncal neuropathies (thoracic radiculopathy)</a:t>
            </a:r>
            <a:endParaRPr sz="1150">
              <a:solidFill>
                <a:schemeClr val="dk1"/>
              </a:solidFill>
              <a:latin typeface="Mada"/>
              <a:ea typeface="Mada"/>
              <a:cs typeface="Mada"/>
              <a:sym typeface="Mada"/>
            </a:endParaRPr>
          </a:p>
          <a:p>
            <a:pPr indent="-301625" lvl="0" marL="457200" rtl="0" algn="l">
              <a:lnSpc>
                <a:spcPct val="150000"/>
              </a:lnSpc>
              <a:spcBef>
                <a:spcPts val="0"/>
              </a:spcBef>
              <a:spcAft>
                <a:spcPts val="0"/>
              </a:spcAft>
              <a:buClr>
                <a:schemeClr val="dk1"/>
              </a:buClr>
              <a:buSzPts val="1150"/>
              <a:buFont typeface="Mada"/>
              <a:buChar char="●"/>
            </a:pPr>
            <a:r>
              <a:rPr lang="ar" sz="1150">
                <a:solidFill>
                  <a:schemeClr val="dk1"/>
                </a:solidFill>
                <a:latin typeface="Mada"/>
                <a:ea typeface="Mada"/>
                <a:cs typeface="Mada"/>
                <a:sym typeface="Mada"/>
              </a:rPr>
              <a:t>Cranial neuropathies </a:t>
            </a:r>
            <a:r>
              <a:rPr lang="ar" sz="1150">
                <a:solidFill>
                  <a:srgbClr val="6AA84F"/>
                </a:solidFill>
                <a:latin typeface="Mada"/>
                <a:ea typeface="Mada"/>
                <a:cs typeface="Mada"/>
                <a:sym typeface="Mada"/>
              </a:rPr>
              <a:t>(3rd or 6th cranial nerve)</a:t>
            </a:r>
            <a:endParaRPr sz="1150">
              <a:solidFill>
                <a:srgbClr val="6AA84F"/>
              </a:solidFill>
              <a:latin typeface="Mada"/>
              <a:ea typeface="Mada"/>
              <a:cs typeface="Mada"/>
              <a:sym typeface="Mada"/>
            </a:endParaRPr>
          </a:p>
          <a:p>
            <a:pPr indent="-301625" lvl="0" marL="457200" rtl="0" algn="l">
              <a:lnSpc>
                <a:spcPct val="150000"/>
              </a:lnSpc>
              <a:spcBef>
                <a:spcPts val="0"/>
              </a:spcBef>
              <a:spcAft>
                <a:spcPts val="0"/>
              </a:spcAft>
              <a:buSzPts val="1150"/>
              <a:buFont typeface="Mada"/>
              <a:buChar char="●"/>
            </a:pPr>
            <a:r>
              <a:rPr b="1" lang="ar" sz="1150">
                <a:latin typeface="Mada"/>
                <a:ea typeface="Mada"/>
                <a:cs typeface="Mada"/>
                <a:sym typeface="Mada"/>
              </a:rPr>
              <a:t>Mononeuropathies, mostly CTS </a:t>
            </a:r>
            <a:r>
              <a:rPr b="1" lang="ar" sz="1150">
                <a:solidFill>
                  <a:srgbClr val="6AA84F"/>
                </a:solidFill>
                <a:latin typeface="Mada"/>
                <a:ea typeface="Mada"/>
                <a:cs typeface="Mada"/>
                <a:sym typeface="Mada"/>
              </a:rPr>
              <a:t>(Most common asymmetric) </a:t>
            </a:r>
            <a:endParaRPr b="1">
              <a:solidFill>
                <a:srgbClr val="6AA84F"/>
              </a:solidFill>
              <a:latin typeface="Cabin"/>
              <a:ea typeface="Cabin"/>
              <a:cs typeface="Cabin"/>
              <a:sym typeface="Cabin"/>
            </a:endParaRPr>
          </a:p>
        </p:txBody>
      </p:sp>
      <p:sp>
        <p:nvSpPr>
          <p:cNvPr id="742" name="Google Shape;742;p31"/>
          <p:cNvSpPr/>
          <p:nvPr/>
        </p:nvSpPr>
        <p:spPr>
          <a:xfrm>
            <a:off x="806040" y="4891415"/>
            <a:ext cx="2379900" cy="549300"/>
          </a:xfrm>
          <a:prstGeom prst="roundRect">
            <a:avLst>
              <a:gd fmla="val 16667" name="adj"/>
            </a:avLst>
          </a:prstGeom>
          <a:solidFill>
            <a:srgbClr val="EDE5ED"/>
          </a:solidFill>
          <a:ln>
            <a:noFill/>
          </a:ln>
        </p:spPr>
        <p:txBody>
          <a:bodyPr anchorCtr="0" anchor="ctr" bIns="91425" lIns="91425" spcFirstLastPara="1" rIns="91425" wrap="square" tIns="91425">
            <a:noAutofit/>
          </a:bodyPr>
          <a:lstStyle/>
          <a:p>
            <a:pPr indent="0" lvl="0" marL="0" rtl="0" algn="ctr">
              <a:lnSpc>
                <a:spcPct val="120000"/>
              </a:lnSpc>
              <a:spcBef>
                <a:spcPts val="0"/>
              </a:spcBef>
              <a:spcAft>
                <a:spcPts val="0"/>
              </a:spcAft>
              <a:buClr>
                <a:schemeClr val="dk1"/>
              </a:buClr>
              <a:buSzPts val="1100"/>
              <a:buFont typeface="Arial"/>
              <a:buNone/>
            </a:pPr>
            <a:r>
              <a:rPr b="1" lang="ar">
                <a:solidFill>
                  <a:schemeClr val="accent1"/>
                </a:solidFill>
                <a:latin typeface="Mada"/>
                <a:ea typeface="Mada"/>
                <a:cs typeface="Mada"/>
                <a:sym typeface="Mada"/>
              </a:rPr>
              <a:t>Asymmetric</a:t>
            </a:r>
            <a:endParaRPr b="1" sz="1800">
              <a:solidFill>
                <a:schemeClr val="accent1"/>
              </a:solidFill>
              <a:latin typeface="Cabin"/>
              <a:ea typeface="Cabin"/>
              <a:cs typeface="Cabin"/>
              <a:sym typeface="Cabin"/>
            </a:endParaRPr>
          </a:p>
        </p:txBody>
      </p:sp>
      <p:sp>
        <p:nvSpPr>
          <p:cNvPr id="743" name="Google Shape;743;p31"/>
          <p:cNvSpPr/>
          <p:nvPr/>
        </p:nvSpPr>
        <p:spPr>
          <a:xfrm>
            <a:off x="3843725" y="5319788"/>
            <a:ext cx="3549600" cy="1731000"/>
          </a:xfrm>
          <a:prstGeom prst="rect">
            <a:avLst/>
          </a:prstGeom>
          <a:noFill/>
          <a:ln cap="flat" cmpd="sng" w="9525">
            <a:solidFill>
              <a:schemeClr val="accent1"/>
            </a:solidFill>
            <a:prstDash val="dash"/>
            <a:round/>
            <a:headEnd len="sm" w="sm" type="none"/>
            <a:tailEnd len="sm" w="sm" type="none"/>
          </a:ln>
        </p:spPr>
        <p:txBody>
          <a:bodyPr anchorCtr="0" anchor="b" bIns="91425" lIns="91425" spcFirstLastPara="1" rIns="91425" wrap="square" tIns="91425">
            <a:noAutofit/>
          </a:bodyPr>
          <a:lstStyle/>
          <a:p>
            <a:pPr indent="-304800" lvl="0" marL="457200" rtl="0" algn="l">
              <a:lnSpc>
                <a:spcPct val="115000"/>
              </a:lnSpc>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Distal symmetric polyneuropathy (DSPN) </a:t>
            </a:r>
            <a:r>
              <a:rPr b="1" lang="ar" sz="1200">
                <a:solidFill>
                  <a:srgbClr val="CC0000"/>
                </a:solidFill>
                <a:latin typeface="Mada"/>
                <a:ea typeface="Mada"/>
                <a:cs typeface="Mada"/>
                <a:sym typeface="Mada"/>
              </a:rPr>
              <a:t>(Most common symmetric)</a:t>
            </a:r>
            <a:endParaRPr b="1" sz="1200">
              <a:solidFill>
                <a:srgbClr val="CC0000"/>
              </a:solidFill>
              <a:latin typeface="Mada"/>
              <a:ea typeface="Mada"/>
              <a:cs typeface="Mada"/>
              <a:sym typeface="Mada"/>
            </a:endParaRPr>
          </a:p>
          <a:p>
            <a:pPr indent="-304800" lvl="0" marL="914400" rtl="0" algn="l">
              <a:lnSpc>
                <a:spcPct val="115000"/>
              </a:lnSpc>
              <a:spcBef>
                <a:spcPts val="0"/>
              </a:spcBef>
              <a:spcAft>
                <a:spcPts val="0"/>
              </a:spcAft>
              <a:buSzPts val="1200"/>
              <a:buFont typeface="Mada"/>
              <a:buChar char="-"/>
            </a:pPr>
            <a:r>
              <a:rPr lang="ar" sz="1200">
                <a:latin typeface="Mada"/>
                <a:ea typeface="Mada"/>
                <a:cs typeface="Mada"/>
                <a:sym typeface="Mada"/>
              </a:rPr>
              <a:t>Sensory or sensory motor	</a:t>
            </a:r>
            <a:endParaRPr sz="1200">
              <a:latin typeface="Mada"/>
              <a:ea typeface="Mada"/>
              <a:cs typeface="Mada"/>
              <a:sym typeface="Mada"/>
            </a:endParaRPr>
          </a:p>
          <a:p>
            <a:pPr indent="-304800" lvl="0" marL="457200" marR="0" rtl="0" algn="l">
              <a:lnSpc>
                <a:spcPct val="115000"/>
              </a:lnSpc>
              <a:spcBef>
                <a:spcPts val="0"/>
              </a:spcBef>
              <a:spcAft>
                <a:spcPts val="0"/>
              </a:spcAft>
              <a:buSzPts val="1200"/>
              <a:buFont typeface="Mada"/>
              <a:buChar char="●"/>
            </a:pPr>
            <a:r>
              <a:rPr b="1" lang="ar" sz="1200">
                <a:latin typeface="Mada"/>
                <a:ea typeface="Mada"/>
                <a:cs typeface="Mada"/>
                <a:sym typeface="Mada"/>
              </a:rPr>
              <a:t>Small fiber neuropathy</a:t>
            </a:r>
            <a:r>
              <a:rPr b="1" baseline="30000" lang="ar" sz="1200">
                <a:solidFill>
                  <a:srgbClr val="6AA84F"/>
                </a:solidFill>
                <a:latin typeface="Mada"/>
                <a:ea typeface="Mada"/>
                <a:cs typeface="Mada"/>
                <a:sym typeface="Mada"/>
              </a:rPr>
              <a:t>1</a:t>
            </a:r>
            <a:r>
              <a:rPr b="1" lang="ar" sz="1200">
                <a:latin typeface="Mada"/>
                <a:ea typeface="Mada"/>
                <a:cs typeface="Mada"/>
                <a:sym typeface="Mada"/>
              </a:rPr>
              <a:t> </a:t>
            </a:r>
            <a:r>
              <a:rPr b="1" lang="ar" sz="1200">
                <a:solidFill>
                  <a:srgbClr val="6AA84F"/>
                </a:solidFill>
                <a:latin typeface="Mada"/>
                <a:ea typeface="Mada"/>
                <a:cs typeface="Mada"/>
                <a:sym typeface="Mada"/>
              </a:rPr>
              <a:t>(Common)</a:t>
            </a:r>
            <a:endParaRPr b="1" sz="1200">
              <a:solidFill>
                <a:srgbClr val="6AA84F"/>
              </a:solidFill>
              <a:latin typeface="Mada"/>
              <a:ea typeface="Mada"/>
              <a:cs typeface="Mada"/>
              <a:sym typeface="Mada"/>
            </a:endParaRPr>
          </a:p>
          <a:p>
            <a:pPr indent="-304800" lvl="0" marL="457200" marR="0" rtl="0" algn="l">
              <a:lnSpc>
                <a:spcPct val="115000"/>
              </a:lnSpc>
              <a:spcBef>
                <a:spcPts val="0"/>
              </a:spcBef>
              <a:spcAft>
                <a:spcPts val="0"/>
              </a:spcAft>
              <a:buSzPts val="1200"/>
              <a:buFont typeface="Mada"/>
              <a:buChar char="-"/>
            </a:pPr>
            <a:r>
              <a:rPr lang="ar" sz="1200">
                <a:latin typeface="Mada"/>
                <a:ea typeface="Mada"/>
                <a:cs typeface="Mada"/>
                <a:sym typeface="Mada"/>
              </a:rPr>
              <a:t>Autonomic neuropathy</a:t>
            </a:r>
            <a:endParaRPr sz="1200">
              <a:latin typeface="Mada"/>
              <a:ea typeface="Mada"/>
              <a:cs typeface="Mada"/>
              <a:sym typeface="Mada"/>
            </a:endParaRPr>
          </a:p>
          <a:p>
            <a:pPr indent="-304800" lvl="0" marL="457200" marR="0" rtl="0" algn="l">
              <a:lnSpc>
                <a:spcPct val="115000"/>
              </a:lnSpc>
              <a:spcBef>
                <a:spcPts val="0"/>
              </a:spcBef>
              <a:spcAft>
                <a:spcPts val="0"/>
              </a:spcAft>
              <a:buSzPts val="1200"/>
              <a:buFont typeface="Mada"/>
              <a:buChar char="-"/>
            </a:pPr>
            <a:r>
              <a:rPr lang="ar" sz="1200">
                <a:latin typeface="Mada"/>
                <a:ea typeface="Mada"/>
                <a:cs typeface="Mada"/>
                <a:sym typeface="Mada"/>
              </a:rPr>
              <a:t>Diabetic neuropathic cachexia</a:t>
            </a:r>
            <a:endParaRPr sz="1200">
              <a:latin typeface="Mada"/>
              <a:ea typeface="Mada"/>
              <a:cs typeface="Mada"/>
              <a:sym typeface="Mada"/>
            </a:endParaRPr>
          </a:p>
          <a:p>
            <a:pPr indent="-304800" lvl="0" marL="457200" marR="0" rtl="0" algn="l">
              <a:lnSpc>
                <a:spcPct val="115000"/>
              </a:lnSpc>
              <a:spcBef>
                <a:spcPts val="0"/>
              </a:spcBef>
              <a:spcAft>
                <a:spcPts val="0"/>
              </a:spcAft>
              <a:buSzPts val="1200"/>
              <a:buFont typeface="Mada"/>
              <a:buChar char="-"/>
            </a:pPr>
            <a:r>
              <a:rPr lang="ar" sz="1200">
                <a:latin typeface="Mada"/>
                <a:ea typeface="Mada"/>
                <a:cs typeface="Mada"/>
                <a:sym typeface="Mada"/>
              </a:rPr>
              <a:t>Treatment-induced diabetic neuropathy</a:t>
            </a:r>
            <a:endParaRPr sz="1200">
              <a:latin typeface="Mada"/>
              <a:ea typeface="Mada"/>
              <a:cs typeface="Mada"/>
              <a:sym typeface="Mada"/>
            </a:endParaRPr>
          </a:p>
        </p:txBody>
      </p:sp>
      <p:sp>
        <p:nvSpPr>
          <p:cNvPr id="744" name="Google Shape;744;p31"/>
          <p:cNvSpPr/>
          <p:nvPr/>
        </p:nvSpPr>
        <p:spPr>
          <a:xfrm>
            <a:off x="4446716" y="4891415"/>
            <a:ext cx="2379900" cy="549300"/>
          </a:xfrm>
          <a:prstGeom prst="roundRect">
            <a:avLst>
              <a:gd fmla="val 16667" name="adj"/>
            </a:avLst>
          </a:prstGeom>
          <a:solidFill>
            <a:srgbClr val="EDE5ED"/>
          </a:solidFill>
          <a:ln>
            <a:noFill/>
          </a:ln>
        </p:spPr>
        <p:txBody>
          <a:bodyPr anchorCtr="0" anchor="ctr" bIns="91425" lIns="91425" spcFirstLastPara="1" rIns="91425" wrap="square" tIns="91425">
            <a:noAutofit/>
          </a:bodyPr>
          <a:lstStyle/>
          <a:p>
            <a:pPr indent="0" lvl="0" marL="0" rtl="0" algn="ctr">
              <a:lnSpc>
                <a:spcPct val="120000"/>
              </a:lnSpc>
              <a:spcBef>
                <a:spcPts val="0"/>
              </a:spcBef>
              <a:spcAft>
                <a:spcPts val="0"/>
              </a:spcAft>
              <a:buClr>
                <a:schemeClr val="dk1"/>
              </a:buClr>
              <a:buSzPts val="1100"/>
              <a:buFont typeface="Arial"/>
              <a:buNone/>
            </a:pPr>
            <a:r>
              <a:rPr b="1" lang="ar">
                <a:solidFill>
                  <a:schemeClr val="accent1"/>
                </a:solidFill>
                <a:latin typeface="Mada"/>
                <a:ea typeface="Mada"/>
                <a:cs typeface="Mada"/>
                <a:sym typeface="Mada"/>
              </a:rPr>
              <a:t>Symmetric</a:t>
            </a:r>
            <a:endParaRPr b="1" sz="1800">
              <a:solidFill>
                <a:schemeClr val="accent1"/>
              </a:solidFill>
              <a:latin typeface="Cabin"/>
              <a:ea typeface="Cabin"/>
              <a:cs typeface="Cabin"/>
              <a:sym typeface="Cabin"/>
            </a:endParaRPr>
          </a:p>
        </p:txBody>
      </p:sp>
      <p:cxnSp>
        <p:nvCxnSpPr>
          <p:cNvPr id="745" name="Google Shape;745;p31"/>
          <p:cNvCxnSpPr>
            <a:stCxn id="740" idx="2"/>
            <a:endCxn id="744" idx="0"/>
          </p:cNvCxnSpPr>
          <p:nvPr/>
        </p:nvCxnSpPr>
        <p:spPr>
          <a:xfrm flipH="1" rot="-5400000">
            <a:off x="4524000" y="3778788"/>
            <a:ext cx="368700" cy="1856700"/>
          </a:xfrm>
          <a:prstGeom prst="bentConnector3">
            <a:avLst>
              <a:gd fmla="val 49990" name="adj1"/>
            </a:avLst>
          </a:prstGeom>
          <a:noFill/>
          <a:ln cap="flat" cmpd="sng" w="19050">
            <a:solidFill>
              <a:schemeClr val="accent1"/>
            </a:solidFill>
            <a:prstDash val="solid"/>
            <a:round/>
            <a:headEnd len="med" w="med" type="none"/>
            <a:tailEnd len="med" w="med" type="none"/>
          </a:ln>
        </p:spPr>
      </p:cxnSp>
      <p:cxnSp>
        <p:nvCxnSpPr>
          <p:cNvPr id="746" name="Google Shape;746;p31"/>
          <p:cNvCxnSpPr>
            <a:stCxn id="740" idx="2"/>
            <a:endCxn id="742" idx="0"/>
          </p:cNvCxnSpPr>
          <p:nvPr/>
        </p:nvCxnSpPr>
        <p:spPr>
          <a:xfrm rot="5400000">
            <a:off x="2703600" y="3815088"/>
            <a:ext cx="368700" cy="1784100"/>
          </a:xfrm>
          <a:prstGeom prst="bentConnector3">
            <a:avLst>
              <a:gd fmla="val 49990" name="adj1"/>
            </a:avLst>
          </a:prstGeom>
          <a:noFill/>
          <a:ln cap="flat" cmpd="sng" w="19050">
            <a:solidFill>
              <a:schemeClr val="accent1"/>
            </a:solidFill>
            <a:prstDash val="solid"/>
            <a:round/>
            <a:headEnd len="med" w="med" type="none"/>
            <a:tailEnd len="med" w="med" type="none"/>
          </a:ln>
        </p:spPr>
      </p:cxnSp>
      <p:sp>
        <p:nvSpPr>
          <p:cNvPr id="747" name="Google Shape;747;p31"/>
          <p:cNvSpPr/>
          <p:nvPr/>
        </p:nvSpPr>
        <p:spPr>
          <a:xfrm>
            <a:off x="1212150" y="3641213"/>
            <a:ext cx="5135700" cy="357300"/>
          </a:xfrm>
          <a:prstGeom prst="round2SameRect">
            <a:avLst>
              <a:gd fmla="val 16667" name="adj1"/>
              <a:gd fmla="val 0" name="adj2"/>
            </a:avLst>
          </a:prstGeom>
          <a:solidFill>
            <a:srgbClr val="4F2F4F"/>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800">
                <a:solidFill>
                  <a:srgbClr val="FFFFFF"/>
                </a:solidFill>
                <a:latin typeface="Cabin"/>
                <a:ea typeface="Cabin"/>
                <a:cs typeface="Cabin"/>
                <a:sym typeface="Cabin"/>
              </a:rPr>
              <a:t>Classification</a:t>
            </a:r>
            <a:endParaRPr b="1" sz="1800">
              <a:solidFill>
                <a:srgbClr val="FFFFFF"/>
              </a:solidFill>
              <a:latin typeface="Cabin"/>
              <a:ea typeface="Cabin"/>
              <a:cs typeface="Cabin"/>
              <a:sym typeface="Cabin"/>
            </a:endParaRPr>
          </a:p>
        </p:txBody>
      </p:sp>
      <p:sp>
        <p:nvSpPr>
          <p:cNvPr id="748" name="Google Shape;748;p31"/>
          <p:cNvSpPr/>
          <p:nvPr/>
        </p:nvSpPr>
        <p:spPr>
          <a:xfrm>
            <a:off x="5710491" y="-623950"/>
            <a:ext cx="333900" cy="317400"/>
          </a:xfrm>
          <a:prstGeom prst="star5">
            <a:avLst>
              <a:gd fmla="val 21969" name="adj"/>
              <a:gd fmla="val 105146" name="hf"/>
              <a:gd fmla="val 110557" name="vf"/>
            </a:avLst>
          </a:pr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31"/>
          <p:cNvSpPr/>
          <p:nvPr/>
        </p:nvSpPr>
        <p:spPr>
          <a:xfrm>
            <a:off x="1515616" y="-623950"/>
            <a:ext cx="333900" cy="317400"/>
          </a:xfrm>
          <a:prstGeom prst="star5">
            <a:avLst>
              <a:gd fmla="val 21969"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50" name="Google Shape;750;p31"/>
          <p:cNvGrpSpPr/>
          <p:nvPr/>
        </p:nvGrpSpPr>
        <p:grpSpPr>
          <a:xfrm rot="10800000">
            <a:off x="7293843" y="562188"/>
            <a:ext cx="78721" cy="83606"/>
            <a:chOff x="4909609" y="6885946"/>
            <a:chExt cx="508206" cy="495298"/>
          </a:xfrm>
        </p:grpSpPr>
        <p:grpSp>
          <p:nvGrpSpPr>
            <p:cNvPr id="751" name="Google Shape;751;p31"/>
            <p:cNvGrpSpPr/>
            <p:nvPr/>
          </p:nvGrpSpPr>
          <p:grpSpPr>
            <a:xfrm>
              <a:off x="4909609" y="6885946"/>
              <a:ext cx="508206" cy="495298"/>
              <a:chOff x="481483" y="4193428"/>
              <a:chExt cx="322998" cy="346532"/>
            </a:xfrm>
          </p:grpSpPr>
          <p:grpSp>
            <p:nvGrpSpPr>
              <p:cNvPr id="752" name="Google Shape;752;p31"/>
              <p:cNvGrpSpPr/>
              <p:nvPr/>
            </p:nvGrpSpPr>
            <p:grpSpPr>
              <a:xfrm>
                <a:off x="481483" y="4193428"/>
                <a:ext cx="322998" cy="346532"/>
                <a:chOff x="-64406125" y="3362225"/>
                <a:chExt cx="318225" cy="314800"/>
              </a:xfrm>
            </p:grpSpPr>
            <p:sp>
              <p:nvSpPr>
                <p:cNvPr id="753" name="Google Shape;753;p31"/>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754" name="Google Shape;754;p31"/>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755" name="Google Shape;755;p31"/>
              <p:cNvSpPr/>
              <p:nvPr/>
            </p:nvSpPr>
            <p:spPr>
              <a:xfrm>
                <a:off x="626168" y="4322035"/>
                <a:ext cx="33600" cy="33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56" name="Google Shape;756;p31"/>
            <p:cNvPicPr preferRelativeResize="0"/>
            <p:nvPr/>
          </p:nvPicPr>
          <p:blipFill rotWithShape="1">
            <a:blip r:embed="rId5">
              <a:alphaModFix/>
            </a:blip>
            <a:srcRect b="-10" l="0" r="77307" t="10"/>
            <a:stretch/>
          </p:blipFill>
          <p:spPr>
            <a:xfrm flipH="1" rot="-5400000">
              <a:off x="5298115" y="7248199"/>
              <a:ext cx="27740" cy="134623"/>
            </a:xfrm>
            <a:prstGeom prst="rect">
              <a:avLst/>
            </a:prstGeom>
            <a:noFill/>
            <a:ln>
              <a:noFill/>
            </a:ln>
          </p:spPr>
        </p:pic>
        <p:pic>
          <p:nvPicPr>
            <p:cNvPr id="757" name="Google Shape;757;p31"/>
            <p:cNvPicPr preferRelativeResize="0"/>
            <p:nvPr/>
          </p:nvPicPr>
          <p:blipFill>
            <a:blip r:embed="rId6">
              <a:alphaModFix/>
            </a:blip>
            <a:stretch>
              <a:fillRect/>
            </a:stretch>
          </p:blipFill>
          <p:spPr>
            <a:xfrm>
              <a:off x="5107203" y="7221098"/>
              <a:ext cx="112997" cy="102640"/>
            </a:xfrm>
            <a:prstGeom prst="rect">
              <a:avLst/>
            </a:prstGeom>
            <a:noFill/>
            <a:ln>
              <a:noFill/>
            </a:ln>
          </p:spPr>
        </p:pic>
      </p:grpSp>
      <p:cxnSp>
        <p:nvCxnSpPr>
          <p:cNvPr id="758" name="Google Shape;758;p31"/>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759" name="Google Shape;759;p31"/>
          <p:cNvSpPr txBox="1"/>
          <p:nvPr/>
        </p:nvSpPr>
        <p:spPr>
          <a:xfrm>
            <a:off x="-3886200" y="152400"/>
            <a:ext cx="300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000">
                <a:solidFill>
                  <a:schemeClr val="dk1"/>
                </a:solidFill>
              </a:rPr>
              <a:t>1- Symptoms depend on nerves affected and type of neuropathy</a:t>
            </a:r>
            <a:endParaRPr sz="10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32"/>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765" name="Google Shape;765;p32"/>
          <p:cNvSpPr txBox="1"/>
          <p:nvPr/>
        </p:nvSpPr>
        <p:spPr>
          <a:xfrm>
            <a:off x="1237350" y="0"/>
            <a:ext cx="5085300" cy="41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Cases by the doctor - CASE 5</a:t>
            </a:r>
            <a:endParaRPr b="1" sz="2600">
              <a:latin typeface="Mada"/>
              <a:ea typeface="Mada"/>
              <a:cs typeface="Mada"/>
              <a:sym typeface="Mada"/>
            </a:endParaRPr>
          </a:p>
        </p:txBody>
      </p:sp>
      <p:sp>
        <p:nvSpPr>
          <p:cNvPr id="766" name="Google Shape;766;p32"/>
          <p:cNvSpPr txBox="1"/>
          <p:nvPr/>
        </p:nvSpPr>
        <p:spPr>
          <a:xfrm>
            <a:off x="0" y="11356150"/>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Mada"/>
              <a:ea typeface="Mada"/>
              <a:cs typeface="Mada"/>
              <a:sym typeface="Mada"/>
            </a:endParaRPr>
          </a:p>
        </p:txBody>
      </p:sp>
      <p:graphicFrame>
        <p:nvGraphicFramePr>
          <p:cNvPr id="767" name="Google Shape;767;p32"/>
          <p:cNvGraphicFramePr/>
          <p:nvPr/>
        </p:nvGraphicFramePr>
        <p:xfrm>
          <a:off x="203013" y="4315096"/>
          <a:ext cx="3000000" cy="3000000"/>
        </p:xfrm>
        <a:graphic>
          <a:graphicData uri="http://schemas.openxmlformats.org/drawingml/2006/table">
            <a:tbl>
              <a:tblPr>
                <a:noFill/>
                <a:tableStyleId>{BC89051C-0FB9-44DB-B3F0-D97974565A1E}</a:tableStyleId>
              </a:tblPr>
              <a:tblGrid>
                <a:gridCol w="1570550"/>
                <a:gridCol w="5583400"/>
              </a:tblGrid>
              <a:tr h="304100">
                <a:tc>
                  <a:txBody>
                    <a:bodyPr/>
                    <a:lstStyle/>
                    <a:p>
                      <a:pPr indent="0" lvl="0" marL="0" marR="0" rtl="0" algn="ctr">
                        <a:lnSpc>
                          <a:spcPct val="100000"/>
                        </a:lnSpc>
                        <a:spcBef>
                          <a:spcPts val="0"/>
                        </a:spcBef>
                        <a:spcAft>
                          <a:spcPts val="0"/>
                        </a:spcAft>
                        <a:buNone/>
                      </a:pPr>
                      <a:r>
                        <a:rPr b="1" lang="ar" sz="1000">
                          <a:latin typeface="Mada"/>
                          <a:ea typeface="Mada"/>
                          <a:cs typeface="Mada"/>
                          <a:sym typeface="Mada"/>
                        </a:rPr>
                        <a:t>Systems involved?</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Sensory &amp; Motor.</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04100">
                <a:tc>
                  <a:txBody>
                    <a:bodyPr/>
                    <a:lstStyle/>
                    <a:p>
                      <a:pPr indent="0" lvl="0" marL="0" marR="0" rtl="0" algn="ctr">
                        <a:lnSpc>
                          <a:spcPct val="100000"/>
                        </a:lnSpc>
                        <a:spcBef>
                          <a:spcPts val="0"/>
                        </a:spcBef>
                        <a:spcAft>
                          <a:spcPts val="0"/>
                        </a:spcAft>
                        <a:buNone/>
                      </a:pPr>
                      <a:r>
                        <a:rPr b="1" lang="ar" sz="1000">
                          <a:latin typeface="Mada"/>
                          <a:ea typeface="Mada"/>
                          <a:cs typeface="Mada"/>
                          <a:sym typeface="Mada"/>
                        </a:rPr>
                        <a:t>Distribution?</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As</a:t>
                      </a:r>
                      <a:r>
                        <a:rPr lang="ar" sz="1000">
                          <a:latin typeface="Mada"/>
                          <a:ea typeface="Mada"/>
                          <a:cs typeface="Mada"/>
                          <a:sym typeface="Mada"/>
                        </a:rPr>
                        <a:t>ymmetrical proximal &amp; distal.</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442350">
                <a:tc>
                  <a:txBody>
                    <a:bodyPr/>
                    <a:lstStyle/>
                    <a:p>
                      <a:pPr indent="0" lvl="0" marL="0" marR="0" rtl="0" algn="ctr">
                        <a:lnSpc>
                          <a:spcPct val="100000"/>
                        </a:lnSpc>
                        <a:spcBef>
                          <a:spcPts val="0"/>
                        </a:spcBef>
                        <a:spcAft>
                          <a:spcPts val="0"/>
                        </a:spcAft>
                        <a:buNone/>
                      </a:pPr>
                      <a:r>
                        <a:rPr b="1" lang="ar" sz="1000">
                          <a:latin typeface="Mada"/>
                          <a:ea typeface="Mada"/>
                          <a:cs typeface="Mada"/>
                          <a:sym typeface="Mada"/>
                        </a:rPr>
                        <a:t>Nature of involvement?</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Vibration and proprioception sensation were absent over the toes bilaterally.</a:t>
                      </a:r>
                      <a:endParaRPr sz="1000">
                        <a:latin typeface="Mada"/>
                        <a:ea typeface="Mada"/>
                        <a:cs typeface="Mada"/>
                        <a:sym typeface="Mada"/>
                      </a:endParaRPr>
                    </a:p>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Pinprick and temperature were decreased to the knees and wrists.</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04100">
                <a:tc>
                  <a:txBody>
                    <a:bodyPr/>
                    <a:lstStyle/>
                    <a:p>
                      <a:pPr indent="0" lvl="0" marL="0" marR="0" rtl="0" algn="ctr">
                        <a:lnSpc>
                          <a:spcPct val="100000"/>
                        </a:lnSpc>
                        <a:spcBef>
                          <a:spcPts val="0"/>
                        </a:spcBef>
                        <a:spcAft>
                          <a:spcPts val="0"/>
                        </a:spcAft>
                        <a:buNone/>
                      </a:pPr>
                      <a:r>
                        <a:rPr b="1" lang="ar" sz="1000">
                          <a:latin typeface="Mada"/>
                          <a:ea typeface="Mada"/>
                          <a:cs typeface="Mada"/>
                          <a:sym typeface="Mada"/>
                        </a:rPr>
                        <a:t>UMN involvement?</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No, only LMN.</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04100">
                <a:tc>
                  <a:txBody>
                    <a:bodyPr/>
                    <a:lstStyle/>
                    <a:p>
                      <a:pPr indent="0" lvl="0" marL="0" marR="0" rtl="0" algn="ctr">
                        <a:lnSpc>
                          <a:spcPct val="100000"/>
                        </a:lnSpc>
                        <a:spcBef>
                          <a:spcPts val="0"/>
                        </a:spcBef>
                        <a:spcAft>
                          <a:spcPts val="0"/>
                        </a:spcAft>
                        <a:buNone/>
                      </a:pPr>
                      <a:r>
                        <a:rPr b="1" lang="ar" sz="1000">
                          <a:latin typeface="Mada"/>
                          <a:ea typeface="Mada"/>
                          <a:cs typeface="Mada"/>
                          <a:sym typeface="Mada"/>
                        </a:rPr>
                        <a:t>Temporal evolution?</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Subacute (8 weeks).</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442350">
                <a:tc>
                  <a:txBody>
                    <a:bodyPr/>
                    <a:lstStyle/>
                    <a:p>
                      <a:pPr indent="0" lvl="0" marL="0" rtl="0" algn="ctr">
                        <a:spcBef>
                          <a:spcPts val="0"/>
                        </a:spcBef>
                        <a:spcAft>
                          <a:spcPts val="0"/>
                        </a:spcAft>
                        <a:buNone/>
                      </a:pPr>
                      <a:r>
                        <a:rPr b="1" lang="ar" sz="1000">
                          <a:latin typeface="Mada"/>
                          <a:ea typeface="Mada"/>
                          <a:cs typeface="Mada"/>
                          <a:sym typeface="Mada"/>
                        </a:rPr>
                        <a:t>Evidence of hereditary neuropathy?</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No.</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2241550">
                <a:tc gridSpan="2">
                  <a:txBody>
                    <a:bodyPr/>
                    <a:lstStyle/>
                    <a:p>
                      <a:pPr indent="-298450" lvl="0" marL="457200" rtl="0" algn="l">
                        <a:lnSpc>
                          <a:spcPct val="115000"/>
                        </a:lnSpc>
                        <a:spcBef>
                          <a:spcPts val="0"/>
                        </a:spcBef>
                        <a:spcAft>
                          <a:spcPts val="0"/>
                        </a:spcAft>
                        <a:buClr>
                          <a:srgbClr val="000000"/>
                        </a:buClr>
                        <a:buSzPts val="1100"/>
                        <a:buFont typeface="Mada"/>
                        <a:buChar char="❖"/>
                      </a:pPr>
                      <a:r>
                        <a:rPr b="1" lang="ar" sz="1100">
                          <a:latin typeface="Mada"/>
                          <a:ea typeface="Mada"/>
                          <a:cs typeface="Mada"/>
                          <a:sym typeface="Mada"/>
                        </a:rPr>
                        <a:t>Diagnosis: </a:t>
                      </a:r>
                      <a:r>
                        <a:rPr b="1" lang="ar" sz="1100">
                          <a:latin typeface="Mada"/>
                          <a:ea typeface="Mada"/>
                          <a:cs typeface="Mada"/>
                          <a:sym typeface="Mada"/>
                        </a:rPr>
                        <a:t>S1 Radiculopathy; symptoms follow dermatomes and myotomes of S1.</a:t>
                      </a:r>
                      <a:endParaRPr b="1" sz="1100">
                        <a:latin typeface="Mada"/>
                        <a:ea typeface="Mada"/>
                        <a:cs typeface="Mada"/>
                        <a:sym typeface="Mada"/>
                      </a:endParaRPr>
                    </a:p>
                    <a:p>
                      <a:pPr indent="-298450" lvl="0" marL="457200" rtl="0" algn="l">
                        <a:lnSpc>
                          <a:spcPct val="115000"/>
                        </a:lnSpc>
                        <a:spcBef>
                          <a:spcPts val="0"/>
                        </a:spcBef>
                        <a:spcAft>
                          <a:spcPts val="0"/>
                        </a:spcAft>
                        <a:buClr>
                          <a:srgbClr val="000000"/>
                        </a:buClr>
                        <a:buSzPts val="1100"/>
                        <a:buFont typeface="Mada"/>
                        <a:buChar char="❖"/>
                      </a:pPr>
                      <a:r>
                        <a:rPr b="1" lang="ar" sz="1100">
                          <a:latin typeface="Mada"/>
                          <a:ea typeface="Mada"/>
                          <a:cs typeface="Mada"/>
                          <a:sym typeface="Mada"/>
                        </a:rPr>
                        <a:t>How did we tell? </a:t>
                      </a:r>
                      <a:endParaRPr b="1" sz="1100">
                        <a:latin typeface="Mada"/>
                        <a:ea typeface="Mada"/>
                        <a:cs typeface="Mada"/>
                        <a:sym typeface="Mada"/>
                      </a:endParaRPr>
                    </a:p>
                    <a:p>
                      <a:pPr indent="-298450" lvl="1" marL="914400" rtl="0" algn="l">
                        <a:lnSpc>
                          <a:spcPct val="115000"/>
                        </a:lnSpc>
                        <a:spcBef>
                          <a:spcPts val="0"/>
                        </a:spcBef>
                        <a:spcAft>
                          <a:spcPts val="0"/>
                        </a:spcAft>
                        <a:buClr>
                          <a:srgbClr val="000000"/>
                        </a:buClr>
                        <a:buSzPts val="1100"/>
                        <a:buFont typeface="Mada"/>
                        <a:buChar char="➢"/>
                      </a:pPr>
                      <a:r>
                        <a:rPr lang="ar" sz="1100">
                          <a:latin typeface="Mada"/>
                          <a:ea typeface="Mada"/>
                          <a:cs typeface="Mada"/>
                          <a:sym typeface="Mada"/>
                        </a:rPr>
                        <a:t>Weakness of hip extension? Gluteus maximus is supplied by inferior gluteal (</a:t>
                      </a:r>
                      <a:r>
                        <a:rPr b="1" lang="ar" sz="1100">
                          <a:latin typeface="Mada"/>
                          <a:ea typeface="Mada"/>
                          <a:cs typeface="Mada"/>
                          <a:sym typeface="Mada"/>
                        </a:rPr>
                        <a:t>S1</a:t>
                      </a:r>
                      <a:r>
                        <a:rPr lang="ar" sz="1100">
                          <a:latin typeface="Mada"/>
                          <a:ea typeface="Mada"/>
                          <a:cs typeface="Mada"/>
                          <a:sym typeface="Mada"/>
                        </a:rPr>
                        <a:t> Root)</a:t>
                      </a:r>
                      <a:endParaRPr sz="1100">
                        <a:latin typeface="Mada"/>
                        <a:ea typeface="Mada"/>
                        <a:cs typeface="Mada"/>
                        <a:sym typeface="Mada"/>
                      </a:endParaRPr>
                    </a:p>
                    <a:p>
                      <a:pPr indent="-298450" lvl="1" marL="914400" rtl="0" algn="l">
                        <a:lnSpc>
                          <a:spcPct val="115000"/>
                        </a:lnSpc>
                        <a:spcBef>
                          <a:spcPts val="0"/>
                        </a:spcBef>
                        <a:spcAft>
                          <a:spcPts val="0"/>
                        </a:spcAft>
                        <a:buClr>
                          <a:srgbClr val="000000"/>
                        </a:buClr>
                        <a:buSzPts val="1100"/>
                        <a:buFont typeface="Mada"/>
                        <a:buChar char="➢"/>
                      </a:pPr>
                      <a:r>
                        <a:rPr lang="ar" sz="1100">
                          <a:latin typeface="Mada"/>
                          <a:ea typeface="Mada"/>
                          <a:cs typeface="Mada"/>
                          <a:sym typeface="Mada"/>
                        </a:rPr>
                        <a:t>Weakness of knee flexion? </a:t>
                      </a:r>
                      <a:r>
                        <a:rPr lang="ar" sz="1100">
                          <a:latin typeface="Mada"/>
                          <a:ea typeface="Mada"/>
                          <a:cs typeface="Mada"/>
                          <a:sym typeface="Mada"/>
                        </a:rPr>
                        <a:t>Hamstrings and biceps femoris</a:t>
                      </a:r>
                      <a:r>
                        <a:rPr lang="ar" sz="1100">
                          <a:latin typeface="Mada"/>
                          <a:ea typeface="Mada"/>
                          <a:cs typeface="Mada"/>
                          <a:sym typeface="Mada"/>
                        </a:rPr>
                        <a:t> (sciatic nerve) (</a:t>
                      </a:r>
                      <a:r>
                        <a:rPr b="1" lang="ar" sz="1100">
                          <a:latin typeface="Mada"/>
                          <a:ea typeface="Mada"/>
                          <a:cs typeface="Mada"/>
                          <a:sym typeface="Mada"/>
                        </a:rPr>
                        <a:t>S1</a:t>
                      </a:r>
                      <a:r>
                        <a:rPr lang="ar" sz="1100">
                          <a:latin typeface="Mada"/>
                          <a:ea typeface="Mada"/>
                          <a:cs typeface="Mada"/>
                          <a:sym typeface="Mada"/>
                        </a:rPr>
                        <a:t> &amp; L5) </a:t>
                      </a:r>
                      <a:endParaRPr sz="1100">
                        <a:latin typeface="Mada"/>
                        <a:ea typeface="Mada"/>
                        <a:cs typeface="Mada"/>
                        <a:sym typeface="Mada"/>
                      </a:endParaRPr>
                    </a:p>
                    <a:p>
                      <a:pPr indent="-298450" lvl="1" marL="914400" rtl="0" algn="l">
                        <a:lnSpc>
                          <a:spcPct val="115000"/>
                        </a:lnSpc>
                        <a:spcBef>
                          <a:spcPts val="0"/>
                        </a:spcBef>
                        <a:spcAft>
                          <a:spcPts val="0"/>
                        </a:spcAft>
                        <a:buClr>
                          <a:srgbClr val="000000"/>
                        </a:buClr>
                        <a:buSzPts val="1100"/>
                        <a:buFont typeface="Mada"/>
                        <a:buChar char="➢"/>
                      </a:pPr>
                      <a:r>
                        <a:rPr lang="ar" sz="1100">
                          <a:latin typeface="Mada"/>
                          <a:ea typeface="Mada"/>
                          <a:cs typeface="Mada"/>
                          <a:sym typeface="Mada"/>
                        </a:rPr>
                        <a:t>Weakness of ankle plantar flexion? </a:t>
                      </a:r>
                      <a:r>
                        <a:rPr lang="ar" sz="1100">
                          <a:latin typeface="Mada"/>
                          <a:ea typeface="Mada"/>
                          <a:cs typeface="Mada"/>
                          <a:sym typeface="Mada"/>
                        </a:rPr>
                        <a:t>Gastrocnemius and Soleus</a:t>
                      </a:r>
                      <a:r>
                        <a:rPr lang="ar" sz="1100">
                          <a:latin typeface="Mada"/>
                          <a:ea typeface="Mada"/>
                          <a:cs typeface="Mada"/>
                          <a:sym typeface="Mada"/>
                        </a:rPr>
                        <a:t>(tibial nerve 'branch of the sciatic')(</a:t>
                      </a:r>
                      <a:r>
                        <a:rPr b="1" lang="ar" sz="1100">
                          <a:latin typeface="Mada"/>
                          <a:ea typeface="Mada"/>
                          <a:cs typeface="Mada"/>
                          <a:sym typeface="Mada"/>
                        </a:rPr>
                        <a:t>S1</a:t>
                      </a:r>
                      <a:r>
                        <a:rPr lang="ar" sz="1100">
                          <a:latin typeface="Mada"/>
                          <a:ea typeface="Mada"/>
                          <a:cs typeface="Mada"/>
                          <a:sym typeface="Mada"/>
                        </a:rPr>
                        <a:t>&amp;S2)</a:t>
                      </a:r>
                      <a:endParaRPr sz="1100">
                        <a:latin typeface="Mada"/>
                        <a:ea typeface="Mada"/>
                        <a:cs typeface="Mada"/>
                        <a:sym typeface="Mada"/>
                      </a:endParaRPr>
                    </a:p>
                    <a:p>
                      <a:pPr indent="-298450" lvl="1" marL="914400" rtl="0" algn="l">
                        <a:lnSpc>
                          <a:spcPct val="115000"/>
                        </a:lnSpc>
                        <a:spcBef>
                          <a:spcPts val="0"/>
                        </a:spcBef>
                        <a:spcAft>
                          <a:spcPts val="0"/>
                        </a:spcAft>
                        <a:buClr>
                          <a:srgbClr val="000000"/>
                        </a:buClr>
                        <a:buSzPts val="1100"/>
                        <a:buFont typeface="Mada"/>
                        <a:buChar char="➢"/>
                      </a:pPr>
                      <a:r>
                        <a:rPr lang="ar" sz="1100">
                          <a:latin typeface="Mada"/>
                          <a:ea typeface="Mada"/>
                          <a:cs typeface="Mada"/>
                          <a:sym typeface="Mada"/>
                        </a:rPr>
                        <a:t>Absent ankle reflex? </a:t>
                      </a:r>
                      <a:r>
                        <a:rPr b="1" lang="ar" sz="1100">
                          <a:latin typeface="Mada"/>
                          <a:ea typeface="Mada"/>
                          <a:cs typeface="Mada"/>
                          <a:sym typeface="Mada"/>
                        </a:rPr>
                        <a:t>S1</a:t>
                      </a:r>
                      <a:r>
                        <a:rPr lang="ar" sz="1100">
                          <a:latin typeface="Mada"/>
                          <a:ea typeface="Mada"/>
                          <a:cs typeface="Mada"/>
                          <a:sym typeface="Mada"/>
                        </a:rPr>
                        <a:t> </a:t>
                      </a:r>
                      <a:endParaRPr sz="1100">
                        <a:latin typeface="Mada"/>
                        <a:ea typeface="Mada"/>
                        <a:cs typeface="Mada"/>
                        <a:sym typeface="Mada"/>
                      </a:endParaRPr>
                    </a:p>
                    <a:p>
                      <a:pPr indent="-298450" lvl="1" marL="914400" rtl="0" algn="l">
                        <a:lnSpc>
                          <a:spcPct val="115000"/>
                        </a:lnSpc>
                        <a:spcBef>
                          <a:spcPts val="0"/>
                        </a:spcBef>
                        <a:spcAft>
                          <a:spcPts val="0"/>
                        </a:spcAft>
                        <a:buClr>
                          <a:srgbClr val="000000"/>
                        </a:buClr>
                        <a:buSzPts val="1100"/>
                        <a:buFont typeface="Mada"/>
                        <a:buChar char="➢"/>
                      </a:pPr>
                      <a:r>
                        <a:rPr b="1" lang="ar" sz="1100">
                          <a:latin typeface="Mada"/>
                          <a:ea typeface="Mada"/>
                          <a:cs typeface="Mada"/>
                          <a:sym typeface="Mada"/>
                        </a:rPr>
                        <a:t>What’s the common root involved in all of them? S1</a:t>
                      </a:r>
                      <a:endParaRPr b="1" sz="1100">
                        <a:latin typeface="Mada"/>
                        <a:ea typeface="Mada"/>
                        <a:cs typeface="Mada"/>
                        <a:sym typeface="Mada"/>
                      </a:endParaRPr>
                    </a:p>
                    <a:p>
                      <a:pPr indent="-298450" lvl="0" marL="457200" marR="0" rtl="0" algn="l">
                        <a:lnSpc>
                          <a:spcPct val="115000"/>
                        </a:lnSpc>
                        <a:spcBef>
                          <a:spcPts val="0"/>
                        </a:spcBef>
                        <a:spcAft>
                          <a:spcPts val="0"/>
                        </a:spcAft>
                        <a:buClr>
                          <a:srgbClr val="000000"/>
                        </a:buClr>
                        <a:buSzPts val="1100"/>
                        <a:buFont typeface="Mada"/>
                        <a:buChar char="❖"/>
                      </a:pPr>
                      <a:r>
                        <a:rPr b="1" lang="ar" sz="1100">
                          <a:latin typeface="Mada"/>
                          <a:ea typeface="Mada"/>
                          <a:cs typeface="Mada"/>
                          <a:sym typeface="Mada"/>
                        </a:rPr>
                        <a:t>Why was it not Sciatic nerve? </a:t>
                      </a:r>
                      <a:endParaRPr b="1" sz="1100">
                        <a:latin typeface="Mada"/>
                        <a:ea typeface="Mada"/>
                        <a:cs typeface="Mada"/>
                        <a:sym typeface="Mada"/>
                      </a:endParaRPr>
                    </a:p>
                    <a:p>
                      <a:pPr indent="-298450" lvl="1" marL="914400" marR="0" rtl="0" algn="l">
                        <a:lnSpc>
                          <a:spcPct val="115000"/>
                        </a:lnSpc>
                        <a:spcBef>
                          <a:spcPts val="0"/>
                        </a:spcBef>
                        <a:spcAft>
                          <a:spcPts val="0"/>
                        </a:spcAft>
                        <a:buClr>
                          <a:srgbClr val="000000"/>
                        </a:buClr>
                        <a:buSzPts val="1100"/>
                        <a:buFont typeface="Mada"/>
                        <a:buChar char="➢"/>
                      </a:pPr>
                      <a:r>
                        <a:rPr b="1" lang="ar" sz="1100">
                          <a:latin typeface="Mada"/>
                          <a:ea typeface="Mada"/>
                          <a:cs typeface="Mada"/>
                          <a:sym typeface="Mada"/>
                        </a:rPr>
                        <a:t>Motor: Sciatic nerve DOESN’T SUPPLY hip extension, it supplies knee flexion (hamstrings and biceps femoris) and all muscles below the knee. </a:t>
                      </a:r>
                      <a:endParaRPr b="1" sz="1100">
                        <a:latin typeface="Mada"/>
                        <a:ea typeface="Mada"/>
                        <a:cs typeface="Mada"/>
                        <a:sym typeface="Mada"/>
                      </a:endParaRPr>
                    </a:p>
                    <a:p>
                      <a:pPr indent="-298450" lvl="1" marL="914400" marR="0" rtl="0" algn="l">
                        <a:lnSpc>
                          <a:spcPct val="115000"/>
                        </a:lnSpc>
                        <a:spcBef>
                          <a:spcPts val="0"/>
                        </a:spcBef>
                        <a:spcAft>
                          <a:spcPts val="0"/>
                        </a:spcAft>
                        <a:buClr>
                          <a:srgbClr val="000000"/>
                        </a:buClr>
                        <a:buSzPts val="1100"/>
                        <a:buFont typeface="Mada"/>
                        <a:buChar char="➢"/>
                      </a:pPr>
                      <a:r>
                        <a:rPr b="1" lang="ar" sz="1100">
                          <a:latin typeface="Mada"/>
                          <a:ea typeface="Mada"/>
                          <a:cs typeface="Mada"/>
                          <a:sym typeface="Mada"/>
                        </a:rPr>
                        <a:t>Sensory: The Sciatic nerve has the Peroneal and Tibial nerves’ sensory distribution, which is not the case here.</a:t>
                      </a:r>
                      <a:endParaRPr b="1" sz="11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hMerge="1"/>
              </a:tr>
            </a:tbl>
          </a:graphicData>
        </a:graphic>
      </p:graphicFrame>
      <p:sp>
        <p:nvSpPr>
          <p:cNvPr id="768" name="Google Shape;768;p32"/>
          <p:cNvSpPr/>
          <p:nvPr/>
        </p:nvSpPr>
        <p:spPr>
          <a:xfrm>
            <a:off x="195600" y="985420"/>
            <a:ext cx="7168800" cy="1817700"/>
          </a:xfrm>
          <a:prstGeom prst="roundRect">
            <a:avLst>
              <a:gd fmla="val 11145"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769" name="Google Shape;769;p32"/>
          <p:cNvSpPr txBox="1"/>
          <p:nvPr/>
        </p:nvSpPr>
        <p:spPr>
          <a:xfrm>
            <a:off x="298950" y="983125"/>
            <a:ext cx="6962100" cy="1817700"/>
          </a:xfrm>
          <a:prstGeom prst="rect">
            <a:avLst/>
          </a:prstGeom>
          <a:noFill/>
          <a:ln>
            <a:noFill/>
          </a:ln>
        </p:spPr>
        <p:txBody>
          <a:bodyPr anchorCtr="0" anchor="ctr" bIns="91425" lIns="91425" spcFirstLastPara="1" rIns="91425" wrap="square" tIns="91425">
            <a:noAutofit/>
          </a:bodyPr>
          <a:lstStyle/>
          <a:p>
            <a:pPr indent="-304800" lvl="0" marL="457200" rtl="0" algn="l">
              <a:lnSpc>
                <a:spcPct val="115000"/>
              </a:lnSpc>
              <a:spcBef>
                <a:spcPts val="0"/>
              </a:spcBef>
              <a:spcAft>
                <a:spcPts val="0"/>
              </a:spcAft>
              <a:buClr>
                <a:schemeClr val="accent1"/>
              </a:buClr>
              <a:buSzPts val="1200"/>
              <a:buFont typeface="Mada"/>
              <a:buChar char="●"/>
            </a:pPr>
            <a:r>
              <a:rPr lang="ar" sz="1200">
                <a:solidFill>
                  <a:schemeClr val="accent1"/>
                </a:solidFill>
                <a:latin typeface="Mada"/>
                <a:ea typeface="Mada"/>
                <a:cs typeface="Mada"/>
                <a:sym typeface="Mada"/>
              </a:rPr>
              <a:t> A 36-year-old man. Eight weeks ago, he </a:t>
            </a:r>
            <a:r>
              <a:rPr b="1" lang="ar" sz="1200">
                <a:solidFill>
                  <a:schemeClr val="accent1"/>
                </a:solidFill>
                <a:latin typeface="Mada"/>
                <a:ea typeface="Mada"/>
                <a:cs typeface="Mada"/>
                <a:sym typeface="Mada"/>
              </a:rPr>
              <a:t>had bent down to lift a chair</a:t>
            </a:r>
            <a:r>
              <a:rPr lang="ar" sz="1200">
                <a:solidFill>
                  <a:schemeClr val="accent1"/>
                </a:solidFill>
                <a:latin typeface="Mada"/>
                <a:ea typeface="Mada"/>
                <a:cs typeface="Mada"/>
                <a:sym typeface="Mada"/>
              </a:rPr>
              <a:t> and developed acute </a:t>
            </a:r>
            <a:r>
              <a:rPr b="1" lang="ar" sz="1200">
                <a:solidFill>
                  <a:schemeClr val="accent1"/>
                </a:solidFill>
                <a:latin typeface="Mada"/>
                <a:ea typeface="Mada"/>
                <a:cs typeface="Mada"/>
                <a:sym typeface="Mada"/>
              </a:rPr>
              <a:t>pain in the right back and buttock with radiating paresthesias into the calf and lateral foot.</a:t>
            </a:r>
            <a:endParaRPr b="1" sz="1200">
              <a:solidFill>
                <a:schemeClr val="accent1"/>
              </a:solidFill>
              <a:latin typeface="Mada"/>
              <a:ea typeface="Mada"/>
              <a:cs typeface="Mada"/>
              <a:sym typeface="Mada"/>
            </a:endParaRPr>
          </a:p>
          <a:p>
            <a:pPr indent="0" lvl="0" marL="0" rtl="0" algn="l">
              <a:lnSpc>
                <a:spcPct val="115000"/>
              </a:lnSpc>
              <a:spcBef>
                <a:spcPts val="0"/>
              </a:spcBef>
              <a:spcAft>
                <a:spcPts val="0"/>
              </a:spcAft>
              <a:buNone/>
            </a:pPr>
            <a:r>
              <a:rPr b="1" lang="ar" sz="1200">
                <a:solidFill>
                  <a:schemeClr val="accent1"/>
                </a:solidFill>
                <a:latin typeface="Mada"/>
                <a:ea typeface="Mada"/>
                <a:cs typeface="Mada"/>
                <a:sym typeface="Mada"/>
              </a:rPr>
              <a:t>- </a:t>
            </a:r>
            <a:r>
              <a:rPr b="1" lang="ar" sz="1200">
                <a:solidFill>
                  <a:schemeClr val="accent1"/>
                </a:solidFill>
                <a:latin typeface="Mada"/>
                <a:ea typeface="Mada"/>
                <a:cs typeface="Mada"/>
                <a:sym typeface="Mada"/>
              </a:rPr>
              <a:t>Neurologic examination:</a:t>
            </a:r>
            <a:endParaRPr b="1" sz="1200">
              <a:solidFill>
                <a:schemeClr val="accent1"/>
              </a:solidFill>
              <a:latin typeface="Mada"/>
              <a:ea typeface="Mada"/>
              <a:cs typeface="Mada"/>
              <a:sym typeface="Mada"/>
            </a:endParaRPr>
          </a:p>
          <a:p>
            <a:pPr indent="-304800" lvl="0" marL="457200" rtl="0" algn="l">
              <a:lnSpc>
                <a:spcPct val="115000"/>
              </a:lnSpc>
              <a:spcBef>
                <a:spcPts val="0"/>
              </a:spcBef>
              <a:spcAft>
                <a:spcPts val="0"/>
              </a:spcAft>
              <a:buClr>
                <a:schemeClr val="accent1"/>
              </a:buClr>
              <a:buSzPts val="1200"/>
              <a:buFont typeface="Mada"/>
              <a:buChar char="●"/>
            </a:pPr>
            <a:r>
              <a:rPr lang="ar" sz="1200">
                <a:solidFill>
                  <a:schemeClr val="accent1"/>
                </a:solidFill>
                <a:latin typeface="Mada"/>
                <a:ea typeface="Mada"/>
                <a:cs typeface="Mada"/>
                <a:sym typeface="Mada"/>
              </a:rPr>
              <a:t>Normal muscle bulk and tone in the lower extremities.</a:t>
            </a:r>
            <a:endParaRPr sz="1200">
              <a:solidFill>
                <a:schemeClr val="accent1"/>
              </a:solidFill>
              <a:latin typeface="Mada"/>
              <a:ea typeface="Mada"/>
              <a:cs typeface="Mada"/>
              <a:sym typeface="Mada"/>
            </a:endParaRPr>
          </a:p>
          <a:p>
            <a:pPr indent="-304800" lvl="0" marL="457200" rtl="0" algn="l">
              <a:lnSpc>
                <a:spcPct val="115000"/>
              </a:lnSpc>
              <a:spcBef>
                <a:spcPts val="0"/>
              </a:spcBef>
              <a:spcAft>
                <a:spcPts val="0"/>
              </a:spcAft>
              <a:buClr>
                <a:schemeClr val="accent1"/>
              </a:buClr>
              <a:buSzPts val="1200"/>
              <a:buFont typeface="Mada"/>
              <a:buChar char="●"/>
            </a:pPr>
            <a:r>
              <a:rPr b="1" lang="ar" sz="1200">
                <a:solidFill>
                  <a:schemeClr val="accent1"/>
                </a:solidFill>
                <a:latin typeface="Mada"/>
                <a:ea typeface="Mada"/>
                <a:cs typeface="Mada"/>
                <a:sym typeface="Mada"/>
              </a:rPr>
              <a:t>Straight-leg raising elicited pain and paresthesias</a:t>
            </a:r>
            <a:r>
              <a:rPr lang="ar" sz="1200">
                <a:solidFill>
                  <a:schemeClr val="accent1"/>
                </a:solidFill>
                <a:latin typeface="Mada"/>
                <a:ea typeface="Mada"/>
                <a:cs typeface="Mada"/>
                <a:sym typeface="Mada"/>
              </a:rPr>
              <a:t> in to the right leg at 45 degrees. </a:t>
            </a:r>
            <a:endParaRPr sz="1200">
              <a:solidFill>
                <a:schemeClr val="accent1"/>
              </a:solidFill>
              <a:latin typeface="Mada"/>
              <a:ea typeface="Mada"/>
              <a:cs typeface="Mada"/>
              <a:sym typeface="Mada"/>
            </a:endParaRPr>
          </a:p>
          <a:p>
            <a:pPr indent="-304800" lvl="0" marL="457200" rtl="0" algn="l">
              <a:lnSpc>
                <a:spcPct val="115000"/>
              </a:lnSpc>
              <a:spcBef>
                <a:spcPts val="0"/>
              </a:spcBef>
              <a:spcAft>
                <a:spcPts val="0"/>
              </a:spcAft>
              <a:buClr>
                <a:schemeClr val="accent1"/>
              </a:buClr>
              <a:buSzPts val="1200"/>
              <a:buFont typeface="Mada"/>
              <a:buChar char="●"/>
            </a:pPr>
            <a:r>
              <a:rPr b="1" lang="ar" sz="1200">
                <a:solidFill>
                  <a:schemeClr val="accent1"/>
                </a:solidFill>
                <a:latin typeface="Mada"/>
                <a:ea typeface="Mada"/>
                <a:cs typeface="Mada"/>
                <a:sym typeface="Mada"/>
              </a:rPr>
              <a:t>Power: weakness in right hip extension, knee flexion, and ankle plantar flexion. </a:t>
            </a:r>
            <a:endParaRPr b="1" sz="1200">
              <a:solidFill>
                <a:schemeClr val="accent1"/>
              </a:solidFill>
              <a:latin typeface="Mada"/>
              <a:ea typeface="Mada"/>
              <a:cs typeface="Mada"/>
              <a:sym typeface="Mada"/>
            </a:endParaRPr>
          </a:p>
          <a:p>
            <a:pPr indent="-304800" lvl="0" marL="457200" rtl="0" algn="l">
              <a:lnSpc>
                <a:spcPct val="115000"/>
              </a:lnSpc>
              <a:spcBef>
                <a:spcPts val="0"/>
              </a:spcBef>
              <a:spcAft>
                <a:spcPts val="0"/>
              </a:spcAft>
              <a:buClr>
                <a:schemeClr val="accent1"/>
              </a:buClr>
              <a:buSzPts val="1200"/>
              <a:buFont typeface="Mada"/>
              <a:buChar char="●"/>
            </a:pPr>
            <a:r>
              <a:rPr lang="ar" sz="1200">
                <a:solidFill>
                  <a:schemeClr val="accent1"/>
                </a:solidFill>
                <a:latin typeface="Mada"/>
                <a:ea typeface="Mada"/>
                <a:cs typeface="Mada"/>
                <a:sym typeface="Mada"/>
              </a:rPr>
              <a:t>Sensory examination: </a:t>
            </a:r>
            <a:r>
              <a:rPr b="1" lang="ar" sz="1200">
                <a:solidFill>
                  <a:schemeClr val="accent1"/>
                </a:solidFill>
                <a:latin typeface="Mada"/>
                <a:ea typeface="Mada"/>
                <a:cs typeface="Mada"/>
                <a:sym typeface="Mada"/>
              </a:rPr>
              <a:t>mild sensory loss</a:t>
            </a:r>
            <a:r>
              <a:rPr lang="ar" sz="1200">
                <a:solidFill>
                  <a:schemeClr val="accent1"/>
                </a:solidFill>
                <a:latin typeface="Mada"/>
                <a:ea typeface="Mada"/>
                <a:cs typeface="Mada"/>
                <a:sym typeface="Mada"/>
              </a:rPr>
              <a:t> on the right sole and lateral foot.</a:t>
            </a:r>
            <a:endParaRPr sz="1200">
              <a:solidFill>
                <a:schemeClr val="accent1"/>
              </a:solidFill>
              <a:latin typeface="Mada"/>
              <a:ea typeface="Mada"/>
              <a:cs typeface="Mada"/>
              <a:sym typeface="Mada"/>
            </a:endParaRPr>
          </a:p>
          <a:p>
            <a:pPr indent="-304800" lvl="0" marL="457200" rtl="0" algn="l">
              <a:lnSpc>
                <a:spcPct val="115000"/>
              </a:lnSpc>
              <a:spcBef>
                <a:spcPts val="0"/>
              </a:spcBef>
              <a:spcAft>
                <a:spcPts val="0"/>
              </a:spcAft>
              <a:buClr>
                <a:schemeClr val="accent1"/>
              </a:buClr>
              <a:buSzPts val="1200"/>
              <a:buFont typeface="Mada"/>
              <a:buChar char="●"/>
            </a:pPr>
            <a:r>
              <a:rPr lang="ar" sz="1200">
                <a:solidFill>
                  <a:schemeClr val="accent1"/>
                </a:solidFill>
                <a:latin typeface="Mada"/>
                <a:ea typeface="Mada"/>
                <a:cs typeface="Mada"/>
                <a:sym typeface="Mada"/>
              </a:rPr>
              <a:t>Deep tendon reflexes: </a:t>
            </a:r>
            <a:r>
              <a:rPr b="1" lang="ar" sz="1200">
                <a:solidFill>
                  <a:schemeClr val="accent1"/>
                </a:solidFill>
                <a:latin typeface="Mada"/>
                <a:ea typeface="Mada"/>
                <a:cs typeface="Mada"/>
                <a:sym typeface="Mada"/>
              </a:rPr>
              <a:t>right ankle reflex was absent</a:t>
            </a:r>
            <a:r>
              <a:rPr lang="ar" sz="1200">
                <a:solidFill>
                  <a:schemeClr val="accent1"/>
                </a:solidFill>
                <a:latin typeface="Mada"/>
                <a:ea typeface="Mada"/>
                <a:cs typeface="Mada"/>
                <a:sym typeface="Mada"/>
              </a:rPr>
              <a:t>, other DTRs were normal.</a:t>
            </a:r>
            <a:endParaRPr sz="1200">
              <a:solidFill>
                <a:schemeClr val="accent1"/>
              </a:solidFill>
              <a:latin typeface="Mada"/>
              <a:ea typeface="Mada"/>
              <a:cs typeface="Mada"/>
              <a:sym typeface="Mada"/>
            </a:endParaRPr>
          </a:p>
        </p:txBody>
      </p:sp>
      <p:graphicFrame>
        <p:nvGraphicFramePr>
          <p:cNvPr id="770" name="Google Shape;770;p32"/>
          <p:cNvGraphicFramePr/>
          <p:nvPr/>
        </p:nvGraphicFramePr>
        <p:xfrm>
          <a:off x="279225" y="9407318"/>
          <a:ext cx="3000000" cy="3000000"/>
        </p:xfrm>
        <a:graphic>
          <a:graphicData uri="http://schemas.openxmlformats.org/drawingml/2006/table">
            <a:tbl>
              <a:tblPr>
                <a:noFill/>
                <a:tableStyleId>{BC89051C-0FB9-44DB-B3F0-D97974565A1E}</a:tableStyleId>
              </a:tblPr>
              <a:tblGrid>
                <a:gridCol w="1016000"/>
                <a:gridCol w="776150"/>
                <a:gridCol w="512750"/>
                <a:gridCol w="709025"/>
                <a:gridCol w="667675"/>
                <a:gridCol w="666400"/>
                <a:gridCol w="666400"/>
                <a:gridCol w="500300"/>
                <a:gridCol w="604925"/>
                <a:gridCol w="1034325"/>
              </a:tblGrid>
              <a:tr h="149600">
                <a:tc rowSpan="2">
                  <a:txBody>
                    <a:bodyPr/>
                    <a:lstStyle/>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gridSpan="4">
                  <a:txBody>
                    <a:bodyPr/>
                    <a:lstStyle/>
                    <a:p>
                      <a:pPr indent="0" lvl="0" marL="0" rtl="0" algn="ctr">
                        <a:spcBef>
                          <a:spcPts val="0"/>
                        </a:spcBef>
                        <a:spcAft>
                          <a:spcPts val="0"/>
                        </a:spcAft>
                        <a:buNone/>
                      </a:pPr>
                      <a:r>
                        <a:rPr b="1" lang="ar" sz="800">
                          <a:solidFill>
                            <a:srgbClr val="FFFFFF"/>
                          </a:solidFill>
                          <a:latin typeface="Mada"/>
                          <a:ea typeface="Mada"/>
                          <a:cs typeface="Mada"/>
                          <a:sym typeface="Mada"/>
                        </a:rPr>
                        <a:t>Weakness</a:t>
                      </a:r>
                      <a:endParaRPr b="1"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1"/>
                    </a:solidFill>
                  </a:tcPr>
                </a:tc>
                <a:tc hMerge="1"/>
                <a:tc hMerge="1"/>
                <a:tc hMerge="1"/>
                <a:tc rowSpan="2">
                  <a:txBody>
                    <a:bodyPr/>
                    <a:lstStyle/>
                    <a:p>
                      <a:pPr indent="0" lvl="0" marL="0" rtl="0" algn="ctr">
                        <a:spcBef>
                          <a:spcPts val="0"/>
                        </a:spcBef>
                        <a:spcAft>
                          <a:spcPts val="0"/>
                        </a:spcAft>
                        <a:buNone/>
                      </a:pPr>
                      <a:r>
                        <a:rPr lang="ar" sz="800">
                          <a:solidFill>
                            <a:srgbClr val="FFFFFF"/>
                          </a:solidFill>
                          <a:latin typeface="Mada"/>
                          <a:ea typeface="Mada"/>
                          <a:cs typeface="Mada"/>
                          <a:sym typeface="Mada"/>
                        </a:rPr>
                        <a:t>Sensory symptoms</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rowSpan="2">
                  <a:txBody>
                    <a:bodyPr/>
                    <a:lstStyle/>
                    <a:p>
                      <a:pPr indent="0" lvl="0" marL="0" rtl="0" algn="ctr">
                        <a:spcBef>
                          <a:spcPts val="0"/>
                        </a:spcBef>
                        <a:spcAft>
                          <a:spcPts val="0"/>
                        </a:spcAft>
                        <a:buNone/>
                      </a:pPr>
                      <a:r>
                        <a:rPr lang="ar" sz="800">
                          <a:solidFill>
                            <a:srgbClr val="FFFFFF"/>
                          </a:solidFill>
                          <a:latin typeface="Mada"/>
                          <a:ea typeface="Mada"/>
                          <a:cs typeface="Mada"/>
                          <a:sym typeface="Mada"/>
                        </a:rPr>
                        <a:t>Severe proprioceptive loss</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rowSpan="2">
                  <a:txBody>
                    <a:bodyPr/>
                    <a:lstStyle/>
                    <a:p>
                      <a:pPr indent="0" lvl="0" marL="0" rtl="0" algn="ctr">
                        <a:spcBef>
                          <a:spcPts val="0"/>
                        </a:spcBef>
                        <a:spcAft>
                          <a:spcPts val="0"/>
                        </a:spcAft>
                        <a:buNone/>
                      </a:pPr>
                      <a:r>
                        <a:rPr lang="ar" sz="800">
                          <a:solidFill>
                            <a:srgbClr val="FFFFFF"/>
                          </a:solidFill>
                          <a:latin typeface="Mada"/>
                          <a:ea typeface="Mada"/>
                          <a:cs typeface="Mada"/>
                          <a:sym typeface="Mada"/>
                        </a:rPr>
                        <a:t>UMN signs</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rowSpan="2">
                  <a:txBody>
                    <a:bodyPr/>
                    <a:lstStyle/>
                    <a:p>
                      <a:pPr indent="0" lvl="0" marL="0" rtl="0" algn="ctr">
                        <a:spcBef>
                          <a:spcPts val="0"/>
                        </a:spcBef>
                        <a:spcAft>
                          <a:spcPts val="0"/>
                        </a:spcAft>
                        <a:buNone/>
                      </a:pPr>
                      <a:r>
                        <a:rPr lang="ar" sz="700">
                          <a:solidFill>
                            <a:srgbClr val="FFFFFF"/>
                          </a:solidFill>
                          <a:latin typeface="Mada"/>
                          <a:ea typeface="Mada"/>
                          <a:cs typeface="Mada"/>
                          <a:sym typeface="Mada"/>
                        </a:rPr>
                        <a:t>Autonomic symptoms/ signs</a:t>
                      </a:r>
                      <a:endParaRPr sz="7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rowSpan="2">
                  <a:txBody>
                    <a:bodyPr/>
                    <a:lstStyle/>
                    <a:p>
                      <a:pPr indent="0" lvl="0" marL="0" rtl="0" algn="ctr">
                        <a:spcBef>
                          <a:spcPts val="0"/>
                        </a:spcBef>
                        <a:spcAft>
                          <a:spcPts val="0"/>
                        </a:spcAft>
                        <a:buNone/>
                      </a:pPr>
                      <a:r>
                        <a:rPr lang="ar" sz="1000">
                          <a:solidFill>
                            <a:srgbClr val="FFFFFF"/>
                          </a:solidFill>
                          <a:latin typeface="Mada"/>
                          <a:ea typeface="Mada"/>
                          <a:cs typeface="Mada"/>
                          <a:sym typeface="Mada"/>
                        </a:rPr>
                        <a:t>Diagnosis</a:t>
                      </a:r>
                      <a:endParaRPr sz="10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r>
              <a:tr h="149600">
                <a:tc vMerge="1"/>
                <a:tc>
                  <a:txBody>
                    <a:bodyPr/>
                    <a:lstStyle/>
                    <a:p>
                      <a:pPr indent="0" lvl="0" marL="0" rtl="0" algn="ctr">
                        <a:spcBef>
                          <a:spcPts val="0"/>
                        </a:spcBef>
                        <a:spcAft>
                          <a:spcPts val="0"/>
                        </a:spcAft>
                        <a:buNone/>
                      </a:pPr>
                      <a:r>
                        <a:rPr lang="ar" sz="800">
                          <a:solidFill>
                            <a:srgbClr val="FFFFFF"/>
                          </a:solidFill>
                          <a:latin typeface="Mada"/>
                          <a:ea typeface="Mada"/>
                          <a:cs typeface="Mada"/>
                          <a:sym typeface="Mada"/>
                        </a:rPr>
                        <a:t>Proximal</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lang="ar" sz="800">
                          <a:solidFill>
                            <a:srgbClr val="FFFFFF"/>
                          </a:solidFill>
                          <a:latin typeface="Mada"/>
                          <a:ea typeface="Mada"/>
                          <a:cs typeface="Mada"/>
                          <a:sym typeface="Mada"/>
                        </a:rPr>
                        <a:t>Distal</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lang="ar" sz="800">
                          <a:solidFill>
                            <a:srgbClr val="FFFFFF"/>
                          </a:solidFill>
                          <a:latin typeface="Mada"/>
                          <a:ea typeface="Mada"/>
                          <a:cs typeface="Mada"/>
                          <a:sym typeface="Mada"/>
                        </a:rPr>
                        <a:t>Asymmetric</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lang="ar" sz="800">
                          <a:solidFill>
                            <a:srgbClr val="FFFFFF"/>
                          </a:solidFill>
                          <a:latin typeface="Mada"/>
                          <a:ea typeface="Mada"/>
                          <a:cs typeface="Mada"/>
                          <a:sym typeface="Mada"/>
                        </a:rPr>
                        <a:t>Symmetric</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vMerge="1"/>
                <a:tc vMerge="1"/>
                <a:tc vMerge="1"/>
                <a:tc vMerge="1"/>
                <a:tc vMerge="1"/>
              </a:tr>
              <a:tr h="446950">
                <a:tc>
                  <a:txBody>
                    <a:bodyPr/>
                    <a:lstStyle/>
                    <a:p>
                      <a:pPr indent="0" lvl="0" marL="0" rtl="0" algn="l">
                        <a:spcBef>
                          <a:spcPts val="0"/>
                        </a:spcBef>
                        <a:spcAft>
                          <a:spcPts val="0"/>
                        </a:spcAft>
                        <a:buNone/>
                      </a:pPr>
                      <a:r>
                        <a:rPr b="1" lang="ar" sz="800">
                          <a:latin typeface="Mada"/>
                          <a:ea typeface="Mada"/>
                          <a:cs typeface="Mada"/>
                          <a:sym typeface="Mada"/>
                        </a:rPr>
                        <a:t>Pattern 4: </a:t>
                      </a:r>
                      <a:r>
                        <a:rPr lang="ar" sz="800">
                          <a:latin typeface="Mada"/>
                          <a:ea typeface="Mada"/>
                          <a:cs typeface="Mada"/>
                          <a:sym typeface="Mada"/>
                        </a:rPr>
                        <a:t>Asymmetric Proximal and distal weakness without sensory loss</a:t>
                      </a:r>
                      <a:endParaRPr sz="8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spcBef>
                          <a:spcPts val="0"/>
                        </a:spcBef>
                        <a:spcAft>
                          <a:spcPts val="0"/>
                        </a:spcAft>
                        <a:buNone/>
                      </a:pPr>
                      <a:r>
                        <a:rPr lang="ar" sz="700">
                          <a:latin typeface="Mada"/>
                          <a:ea typeface="Mada"/>
                          <a:cs typeface="Mada"/>
                          <a:sym typeface="Mada"/>
                        </a:rPr>
                        <a:t>Polyradiculopathy, plexopathy</a:t>
                      </a:r>
                      <a:endParaRPr sz="7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bl>
          </a:graphicData>
        </a:graphic>
      </p:graphicFrame>
      <p:sp>
        <p:nvSpPr>
          <p:cNvPr id="771" name="Google Shape;771;p32"/>
          <p:cNvSpPr txBox="1"/>
          <p:nvPr/>
        </p:nvSpPr>
        <p:spPr>
          <a:xfrm>
            <a:off x="7891100" y="3945550"/>
            <a:ext cx="5899500" cy="24936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What are the systems involved? (motor, sensory or both) →Sensory and motor.</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Where is the disruption of the weakness? (proximal, distal or both. Symmetrical or asymmetrical) → Symmetrical distal.</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What is nature of sensory involvement? → Vibration and proprioception were absent + pain and temp were decreased .</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Is there evidence of upper motor neuron involvement? → No. </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Onset (acute, subacute, chronic) → Not mentioned by doctor or in the history.</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Is there any history of hereditary neuropathy? → Yes .</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What is DDx of pattern 2? → CSPN (cryptogenic neuropathy&gt;no apparent reason) , which is most common. can also be Metabolic : diabetes , thyroid .</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The DIAGNOSIS: </a:t>
            </a:r>
            <a:r>
              <a:rPr lang="ar" sz="1200">
                <a:solidFill>
                  <a:srgbClr val="6AA84F"/>
                </a:solidFill>
                <a:highlight>
                  <a:srgbClr val="FFD966"/>
                </a:highlight>
                <a:latin typeface="Mada"/>
                <a:ea typeface="Mada"/>
                <a:cs typeface="Mada"/>
                <a:sym typeface="Mada"/>
              </a:rPr>
              <a:t>Hereditary</a:t>
            </a:r>
            <a:r>
              <a:rPr lang="ar" sz="1200">
                <a:solidFill>
                  <a:srgbClr val="6AA84F"/>
                </a:solidFill>
                <a:latin typeface="Mada"/>
                <a:ea typeface="Mada"/>
                <a:cs typeface="Mada"/>
                <a:sym typeface="Mada"/>
              </a:rPr>
              <a:t>.</a:t>
            </a:r>
            <a:endParaRPr sz="1200">
              <a:solidFill>
                <a:srgbClr val="6AA84F"/>
              </a:solidFill>
              <a:latin typeface="Mada"/>
              <a:ea typeface="Mada"/>
              <a:cs typeface="Mada"/>
              <a:sym typeface="Mada"/>
            </a:endParaRPr>
          </a:p>
        </p:txBody>
      </p:sp>
      <p:sp>
        <p:nvSpPr>
          <p:cNvPr id="772" name="Google Shape;772;p32"/>
          <p:cNvSpPr txBox="1"/>
          <p:nvPr/>
        </p:nvSpPr>
        <p:spPr>
          <a:xfrm>
            <a:off x="-7417675" y="926850"/>
            <a:ext cx="7219500" cy="6708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5"/>
                </a:highlight>
                <a:latin typeface="Mada"/>
                <a:ea typeface="Mada"/>
                <a:cs typeface="Mada"/>
                <a:sym typeface="Mada"/>
              </a:rPr>
              <a:t>Case 4</a:t>
            </a:r>
            <a:endParaRPr sz="1200">
              <a:solidFill>
                <a:schemeClr val="dk1"/>
              </a:solidFill>
              <a:latin typeface="Mada"/>
              <a:ea typeface="Mada"/>
              <a:cs typeface="Mada"/>
              <a:sym typeface="Mada"/>
            </a:endParaRPr>
          </a:p>
          <a:p>
            <a:pPr indent="0" lvl="0" marL="457200" rtl="0" algn="l">
              <a:spcBef>
                <a:spcPts val="0"/>
              </a:spcBef>
              <a:spcAft>
                <a:spcPts val="0"/>
              </a:spcAft>
              <a:buNone/>
            </a:pPr>
            <a:r>
              <a:t/>
            </a:r>
            <a:endParaRPr b="1" sz="1200">
              <a:solidFill>
                <a:schemeClr val="dk1"/>
              </a:solidFill>
              <a:highlight>
                <a:schemeClr val="accent5"/>
              </a:highlight>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 A 36-year-old man. Eight weeks ago, he had bent down to lift a chair and developed acute pain in the right back and buttock with radiating paresthesias into the calf and lateral foot.</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Neurologic examination:</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normal muscle bulk and tone in the lower extremities.</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Straight-leg raising elicited pain and paresthesias in to the right leg at 45 degrees. Power: weakness in right hip extension, knee flexion, and ankle plantar flexion Sensory examination: mild sensory loss on the right sole and lateral foot.</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DTR: right ankle reflex was absent, other DTRs were normal</a:t>
            </a:r>
            <a:endParaRPr sz="1200">
              <a:solidFill>
                <a:schemeClr val="dk1"/>
              </a:solidFill>
              <a:latin typeface="Mada"/>
              <a:ea typeface="Mada"/>
              <a:cs typeface="Mada"/>
              <a:sym typeface="Mada"/>
            </a:endParaRPr>
          </a:p>
        </p:txBody>
      </p:sp>
      <p:pic>
        <p:nvPicPr>
          <p:cNvPr id="773" name="Google Shape;773;p32"/>
          <p:cNvPicPr preferRelativeResize="0"/>
          <p:nvPr/>
        </p:nvPicPr>
        <p:blipFill>
          <a:blip r:embed="rId3">
            <a:alphaModFix/>
          </a:blip>
          <a:stretch>
            <a:fillRect/>
          </a:stretch>
        </p:blipFill>
        <p:spPr>
          <a:xfrm>
            <a:off x="5108325" y="2927808"/>
            <a:ext cx="2407849" cy="1189701"/>
          </a:xfrm>
          <a:prstGeom prst="rect">
            <a:avLst/>
          </a:prstGeom>
          <a:noFill/>
          <a:ln>
            <a:noFill/>
          </a:ln>
        </p:spPr>
      </p:pic>
      <p:pic>
        <p:nvPicPr>
          <p:cNvPr id="774" name="Google Shape;774;p32"/>
          <p:cNvPicPr preferRelativeResize="0"/>
          <p:nvPr/>
        </p:nvPicPr>
        <p:blipFill rotWithShape="1">
          <a:blip r:embed="rId4">
            <a:alphaModFix/>
          </a:blip>
          <a:srcRect b="0" l="5276" r="0" t="0"/>
          <a:stretch/>
        </p:blipFill>
        <p:spPr>
          <a:xfrm>
            <a:off x="3581476" y="2826396"/>
            <a:ext cx="1525200" cy="1465750"/>
          </a:xfrm>
          <a:prstGeom prst="rect">
            <a:avLst/>
          </a:prstGeom>
          <a:noFill/>
          <a:ln>
            <a:noFill/>
          </a:ln>
        </p:spPr>
      </p:pic>
      <p:pic>
        <p:nvPicPr>
          <p:cNvPr id="775" name="Google Shape;775;p32"/>
          <p:cNvPicPr preferRelativeResize="0"/>
          <p:nvPr/>
        </p:nvPicPr>
        <p:blipFill>
          <a:blip r:embed="rId5">
            <a:alphaModFix/>
          </a:blip>
          <a:stretch>
            <a:fillRect/>
          </a:stretch>
        </p:blipFill>
        <p:spPr>
          <a:xfrm>
            <a:off x="2367100" y="2839996"/>
            <a:ext cx="1212725" cy="1438539"/>
          </a:xfrm>
          <a:prstGeom prst="rect">
            <a:avLst/>
          </a:prstGeom>
          <a:noFill/>
          <a:ln>
            <a:noFill/>
          </a:ln>
        </p:spPr>
      </p:pic>
      <p:pic>
        <p:nvPicPr>
          <p:cNvPr id="776" name="Google Shape;776;p32"/>
          <p:cNvPicPr preferRelativeResize="0"/>
          <p:nvPr/>
        </p:nvPicPr>
        <p:blipFill>
          <a:blip r:embed="rId6">
            <a:alphaModFix/>
          </a:blip>
          <a:stretch>
            <a:fillRect/>
          </a:stretch>
        </p:blipFill>
        <p:spPr>
          <a:xfrm>
            <a:off x="50635" y="2839991"/>
            <a:ext cx="1610125" cy="1378354"/>
          </a:xfrm>
          <a:prstGeom prst="rect">
            <a:avLst/>
          </a:prstGeom>
          <a:noFill/>
          <a:ln>
            <a:noFill/>
          </a:ln>
        </p:spPr>
      </p:pic>
      <p:sp>
        <p:nvSpPr>
          <p:cNvPr id="777" name="Google Shape;777;p32"/>
          <p:cNvSpPr txBox="1"/>
          <p:nvPr/>
        </p:nvSpPr>
        <p:spPr>
          <a:xfrm>
            <a:off x="-7127650" y="6326304"/>
            <a:ext cx="6876300" cy="32379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What are the systems involved? (motor, sensory or both) </a:t>
            </a:r>
            <a:r>
              <a:rPr b="1" lang="ar" sz="1200">
                <a:solidFill>
                  <a:srgbClr val="6AA84F"/>
                </a:solidFill>
                <a:latin typeface="Mada"/>
                <a:ea typeface="Mada"/>
                <a:cs typeface="Mada"/>
                <a:sym typeface="Mada"/>
              </a:rPr>
              <a:t>→ Sensory + motor </a:t>
            </a:r>
            <a:endParaRPr b="1"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Where is the distribution of the weakness? (proximal, distal or both) (Symmetrical or asymmetrical) </a:t>
            </a:r>
            <a:r>
              <a:rPr b="1" lang="ar" sz="1200">
                <a:solidFill>
                  <a:srgbClr val="6AA84F"/>
                </a:solidFill>
                <a:latin typeface="Mada"/>
                <a:ea typeface="Mada"/>
                <a:cs typeface="Mada"/>
                <a:sym typeface="Mada"/>
              </a:rPr>
              <a:t>→ Asymmetrical proximal and distal</a:t>
            </a:r>
            <a:endParaRPr b="1"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What is nature of sensory involvement? </a:t>
            </a:r>
            <a:r>
              <a:rPr b="1" lang="ar" sz="1200">
                <a:solidFill>
                  <a:srgbClr val="6AA84F"/>
                </a:solidFill>
                <a:latin typeface="Mada"/>
                <a:ea typeface="Mada"/>
                <a:cs typeface="Mada"/>
                <a:sym typeface="Mada"/>
              </a:rPr>
              <a:t>Pain</a:t>
            </a:r>
            <a:endParaRPr b="1"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Is there evidence of upper motor neuron involvement?</a:t>
            </a:r>
            <a:r>
              <a:rPr b="1" lang="ar" sz="1200">
                <a:solidFill>
                  <a:srgbClr val="6AA84F"/>
                </a:solidFill>
                <a:latin typeface="Mada"/>
                <a:ea typeface="Mada"/>
                <a:cs typeface="Mada"/>
                <a:sym typeface="Mada"/>
              </a:rPr>
              <a:t> No.</a:t>
            </a:r>
            <a:endParaRPr b="1"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Onset (acute, subacute, chronic)</a:t>
            </a:r>
            <a:r>
              <a:rPr b="1" lang="ar" sz="1200">
                <a:solidFill>
                  <a:srgbClr val="6AA84F"/>
                </a:solidFill>
                <a:latin typeface="Mada"/>
                <a:ea typeface="Mada"/>
                <a:cs typeface="Mada"/>
                <a:sym typeface="Mada"/>
              </a:rPr>
              <a:t> → 8 weeks, subacute</a:t>
            </a:r>
            <a:endParaRPr b="1"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Is there any history of hereditary neuropathy? </a:t>
            </a:r>
            <a:r>
              <a:rPr b="1" lang="ar" sz="1200">
                <a:solidFill>
                  <a:srgbClr val="6AA84F"/>
                </a:solidFill>
                <a:latin typeface="Mada"/>
                <a:ea typeface="Mada"/>
                <a:cs typeface="Mada"/>
                <a:sym typeface="Mada"/>
              </a:rPr>
              <a:t>→ No</a:t>
            </a:r>
            <a:endParaRPr b="1"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so we have asymmetrical distal and proximal sensory loss. What is the pattern? </a:t>
            </a:r>
            <a:r>
              <a:rPr b="1" lang="ar" sz="1200">
                <a:solidFill>
                  <a:srgbClr val="6AA84F"/>
                </a:solidFill>
                <a:latin typeface="Mada"/>
                <a:ea typeface="Mada"/>
                <a:cs typeface="Mada"/>
                <a:sym typeface="Mada"/>
              </a:rPr>
              <a:t>→ Pattern 4.</a:t>
            </a:r>
            <a:endParaRPr b="1"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what is the</a:t>
            </a:r>
            <a:r>
              <a:rPr b="1" lang="ar" sz="1200">
                <a:solidFill>
                  <a:srgbClr val="6AA84F"/>
                </a:solidFill>
                <a:latin typeface="Mada"/>
                <a:ea typeface="Mada"/>
                <a:cs typeface="Mada"/>
                <a:sym typeface="Mada"/>
              </a:rPr>
              <a:t> DIAGNOSIS</a:t>
            </a:r>
            <a:r>
              <a:rPr lang="ar" sz="1200">
                <a:solidFill>
                  <a:srgbClr val="6AA84F"/>
                </a:solidFill>
                <a:latin typeface="Mada"/>
                <a:ea typeface="Mada"/>
                <a:cs typeface="Mada"/>
                <a:sym typeface="Mada"/>
              </a:rPr>
              <a:t> : </a:t>
            </a:r>
            <a:r>
              <a:rPr b="1" lang="ar" sz="1200">
                <a:solidFill>
                  <a:srgbClr val="6AA84F"/>
                </a:solidFill>
                <a:latin typeface="Mada"/>
                <a:ea typeface="Mada"/>
                <a:cs typeface="Mada"/>
                <a:sym typeface="Mada"/>
              </a:rPr>
              <a:t>S1 RADICULOPATHY , BECAUSE THE SYMPTOMS FOLLOW THE DERMATOMES + MYOTOMES OF S1</a:t>
            </a:r>
            <a:endParaRPr b="1" sz="1200">
              <a:solidFill>
                <a:srgbClr val="6AA84F"/>
              </a:solidFill>
              <a:latin typeface="Mada"/>
              <a:ea typeface="Mada"/>
              <a:cs typeface="Mada"/>
              <a:sym typeface="Mada"/>
            </a:endParaRPr>
          </a:p>
          <a:p>
            <a:pPr indent="0" lvl="0" marL="0" rtl="0" algn="l">
              <a:spcBef>
                <a:spcPts val="0"/>
              </a:spcBef>
              <a:spcAft>
                <a:spcPts val="0"/>
              </a:spcAft>
              <a:buNone/>
            </a:pPr>
            <a:r>
              <a:t/>
            </a:r>
            <a:endParaRPr>
              <a:latin typeface="Alegreya"/>
              <a:ea typeface="Alegreya"/>
              <a:cs typeface="Alegreya"/>
              <a:sym typeface="Alegreya"/>
            </a:endParaRPr>
          </a:p>
        </p:txBody>
      </p:sp>
      <p:pic>
        <p:nvPicPr>
          <p:cNvPr id="778" name="Google Shape;778;p32"/>
          <p:cNvPicPr preferRelativeResize="0"/>
          <p:nvPr/>
        </p:nvPicPr>
        <p:blipFill>
          <a:blip r:embed="rId7">
            <a:alphaModFix/>
          </a:blip>
          <a:stretch>
            <a:fillRect/>
          </a:stretch>
        </p:blipFill>
        <p:spPr>
          <a:xfrm>
            <a:off x="1660750" y="2851608"/>
            <a:ext cx="761859" cy="1415325"/>
          </a:xfrm>
          <a:prstGeom prst="rect">
            <a:avLst/>
          </a:prstGeom>
          <a:noFill/>
          <a:ln>
            <a:noFill/>
          </a:ln>
        </p:spPr>
      </p:pic>
      <p:sp>
        <p:nvSpPr>
          <p:cNvPr id="779" name="Google Shape;779;p32"/>
          <p:cNvSpPr/>
          <p:nvPr/>
        </p:nvSpPr>
        <p:spPr>
          <a:xfrm>
            <a:off x="5710491" y="-623950"/>
            <a:ext cx="333900" cy="317400"/>
          </a:xfrm>
          <a:prstGeom prst="star5">
            <a:avLst>
              <a:gd fmla="val 21969" name="adj"/>
              <a:gd fmla="val 105146" name="hf"/>
              <a:gd fmla="val 110557" name="vf"/>
            </a:avLst>
          </a:pr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32"/>
          <p:cNvSpPr/>
          <p:nvPr/>
        </p:nvSpPr>
        <p:spPr>
          <a:xfrm>
            <a:off x="1515616" y="-623950"/>
            <a:ext cx="333900" cy="317400"/>
          </a:xfrm>
          <a:prstGeom prst="star5">
            <a:avLst>
              <a:gd fmla="val 21969"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1" name="Google Shape;781;p32"/>
          <p:cNvGrpSpPr/>
          <p:nvPr/>
        </p:nvGrpSpPr>
        <p:grpSpPr>
          <a:xfrm rot="10800000">
            <a:off x="7293843" y="562188"/>
            <a:ext cx="78721" cy="83606"/>
            <a:chOff x="4909609" y="6885946"/>
            <a:chExt cx="508206" cy="495298"/>
          </a:xfrm>
        </p:grpSpPr>
        <p:grpSp>
          <p:nvGrpSpPr>
            <p:cNvPr id="782" name="Google Shape;782;p32"/>
            <p:cNvGrpSpPr/>
            <p:nvPr/>
          </p:nvGrpSpPr>
          <p:grpSpPr>
            <a:xfrm>
              <a:off x="4909609" y="6885946"/>
              <a:ext cx="508206" cy="495298"/>
              <a:chOff x="481483" y="4193428"/>
              <a:chExt cx="322998" cy="346532"/>
            </a:xfrm>
          </p:grpSpPr>
          <p:grpSp>
            <p:nvGrpSpPr>
              <p:cNvPr id="783" name="Google Shape;783;p32"/>
              <p:cNvGrpSpPr/>
              <p:nvPr/>
            </p:nvGrpSpPr>
            <p:grpSpPr>
              <a:xfrm>
                <a:off x="481483" y="4193428"/>
                <a:ext cx="322998" cy="346532"/>
                <a:chOff x="-64406125" y="3362225"/>
                <a:chExt cx="318225" cy="314800"/>
              </a:xfrm>
            </p:grpSpPr>
            <p:sp>
              <p:nvSpPr>
                <p:cNvPr id="784" name="Google Shape;784;p32"/>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785" name="Google Shape;785;p32"/>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786" name="Google Shape;786;p32"/>
              <p:cNvSpPr/>
              <p:nvPr/>
            </p:nvSpPr>
            <p:spPr>
              <a:xfrm>
                <a:off x="626168" y="4322035"/>
                <a:ext cx="33600" cy="33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87" name="Google Shape;787;p32"/>
            <p:cNvPicPr preferRelativeResize="0"/>
            <p:nvPr/>
          </p:nvPicPr>
          <p:blipFill rotWithShape="1">
            <a:blip r:embed="rId8">
              <a:alphaModFix/>
            </a:blip>
            <a:srcRect b="-10" l="0" r="77307" t="10"/>
            <a:stretch/>
          </p:blipFill>
          <p:spPr>
            <a:xfrm flipH="1" rot="-5400000">
              <a:off x="5298115" y="7248199"/>
              <a:ext cx="27740" cy="134623"/>
            </a:xfrm>
            <a:prstGeom prst="rect">
              <a:avLst/>
            </a:prstGeom>
            <a:noFill/>
            <a:ln>
              <a:noFill/>
            </a:ln>
          </p:spPr>
        </p:pic>
        <p:pic>
          <p:nvPicPr>
            <p:cNvPr id="788" name="Google Shape;788;p32"/>
            <p:cNvPicPr preferRelativeResize="0"/>
            <p:nvPr/>
          </p:nvPicPr>
          <p:blipFill>
            <a:blip r:embed="rId9">
              <a:alphaModFix/>
            </a:blip>
            <a:stretch>
              <a:fillRect/>
            </a:stretch>
          </p:blipFill>
          <p:spPr>
            <a:xfrm>
              <a:off x="5107203" y="7221098"/>
              <a:ext cx="112997" cy="102640"/>
            </a:xfrm>
            <a:prstGeom prst="rect">
              <a:avLst/>
            </a:prstGeom>
            <a:noFill/>
            <a:ln>
              <a:noFill/>
            </a:ln>
          </p:spPr>
        </p:pic>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33"/>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794" name="Google Shape;794;p33"/>
          <p:cNvSpPr txBox="1"/>
          <p:nvPr/>
        </p:nvSpPr>
        <p:spPr>
          <a:xfrm>
            <a:off x="1237350" y="0"/>
            <a:ext cx="5085300" cy="41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Cases by the doctor - CASE 6</a:t>
            </a:r>
            <a:endParaRPr b="1" sz="2600">
              <a:latin typeface="Mada"/>
              <a:ea typeface="Mada"/>
              <a:cs typeface="Mada"/>
              <a:sym typeface="Mada"/>
            </a:endParaRPr>
          </a:p>
        </p:txBody>
      </p:sp>
      <p:sp>
        <p:nvSpPr>
          <p:cNvPr id="795" name="Google Shape;795;p33"/>
          <p:cNvSpPr txBox="1"/>
          <p:nvPr/>
        </p:nvSpPr>
        <p:spPr>
          <a:xfrm>
            <a:off x="0" y="109990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Mada"/>
              <a:ea typeface="Mada"/>
              <a:cs typeface="Mada"/>
              <a:sym typeface="Mada"/>
            </a:endParaRPr>
          </a:p>
        </p:txBody>
      </p:sp>
      <p:graphicFrame>
        <p:nvGraphicFramePr>
          <p:cNvPr id="796" name="Google Shape;796;p33"/>
          <p:cNvGraphicFramePr/>
          <p:nvPr/>
        </p:nvGraphicFramePr>
        <p:xfrm>
          <a:off x="203013" y="4276663"/>
          <a:ext cx="3000000" cy="3000000"/>
        </p:xfrm>
        <a:graphic>
          <a:graphicData uri="http://schemas.openxmlformats.org/drawingml/2006/table">
            <a:tbl>
              <a:tblPr>
                <a:noFill/>
                <a:tableStyleId>{BC89051C-0FB9-44DB-B3F0-D97974565A1E}</a:tableStyleId>
              </a:tblPr>
              <a:tblGrid>
                <a:gridCol w="1570550"/>
                <a:gridCol w="5583400"/>
              </a:tblGrid>
              <a:tr h="253000">
                <a:tc>
                  <a:txBody>
                    <a:bodyPr/>
                    <a:lstStyle/>
                    <a:p>
                      <a:pPr indent="0" lvl="0" marL="0" marR="0" rtl="0" algn="ctr">
                        <a:lnSpc>
                          <a:spcPct val="100000"/>
                        </a:lnSpc>
                        <a:spcBef>
                          <a:spcPts val="0"/>
                        </a:spcBef>
                        <a:spcAft>
                          <a:spcPts val="0"/>
                        </a:spcAft>
                        <a:buNone/>
                      </a:pPr>
                      <a:r>
                        <a:rPr b="1" lang="ar" sz="1000">
                          <a:latin typeface="Mada"/>
                          <a:ea typeface="Mada"/>
                          <a:cs typeface="Mada"/>
                          <a:sym typeface="Mada"/>
                        </a:rPr>
                        <a:t>Systems involved?</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Sensory &amp; Motor.</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253000">
                <a:tc>
                  <a:txBody>
                    <a:bodyPr/>
                    <a:lstStyle/>
                    <a:p>
                      <a:pPr indent="0" lvl="0" marL="0" marR="0" rtl="0" algn="ctr">
                        <a:lnSpc>
                          <a:spcPct val="100000"/>
                        </a:lnSpc>
                        <a:spcBef>
                          <a:spcPts val="0"/>
                        </a:spcBef>
                        <a:spcAft>
                          <a:spcPts val="0"/>
                        </a:spcAft>
                        <a:buNone/>
                      </a:pPr>
                      <a:r>
                        <a:rPr b="1" lang="ar" sz="1000">
                          <a:latin typeface="Mada"/>
                          <a:ea typeface="Mada"/>
                          <a:cs typeface="Mada"/>
                          <a:sym typeface="Mada"/>
                        </a:rPr>
                        <a:t>Distribution?</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Asymmetrical distal.</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68025">
                <a:tc>
                  <a:txBody>
                    <a:bodyPr/>
                    <a:lstStyle/>
                    <a:p>
                      <a:pPr indent="0" lvl="0" marL="0" marR="0" rtl="0" algn="ctr">
                        <a:lnSpc>
                          <a:spcPct val="100000"/>
                        </a:lnSpc>
                        <a:spcBef>
                          <a:spcPts val="0"/>
                        </a:spcBef>
                        <a:spcAft>
                          <a:spcPts val="0"/>
                        </a:spcAft>
                        <a:buNone/>
                      </a:pPr>
                      <a:r>
                        <a:rPr b="1" lang="ar" sz="1000">
                          <a:latin typeface="Mada"/>
                          <a:ea typeface="Mada"/>
                          <a:cs typeface="Mada"/>
                          <a:sym typeface="Mada"/>
                        </a:rPr>
                        <a:t>Nature of involvement?</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Vibration and proprioception sensation were absent over the toes bilaterally.</a:t>
                      </a:r>
                      <a:endParaRPr sz="1000">
                        <a:latin typeface="Mada"/>
                        <a:ea typeface="Mada"/>
                        <a:cs typeface="Mada"/>
                        <a:sym typeface="Mada"/>
                      </a:endParaRPr>
                    </a:p>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Pinprick and temperature were decreased to the knees and wrists.</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253000">
                <a:tc>
                  <a:txBody>
                    <a:bodyPr/>
                    <a:lstStyle/>
                    <a:p>
                      <a:pPr indent="0" lvl="0" marL="0" marR="0" rtl="0" algn="ctr">
                        <a:lnSpc>
                          <a:spcPct val="100000"/>
                        </a:lnSpc>
                        <a:spcBef>
                          <a:spcPts val="0"/>
                        </a:spcBef>
                        <a:spcAft>
                          <a:spcPts val="0"/>
                        </a:spcAft>
                        <a:buNone/>
                      </a:pPr>
                      <a:r>
                        <a:rPr b="1" lang="ar" sz="1000">
                          <a:latin typeface="Mada"/>
                          <a:ea typeface="Mada"/>
                          <a:cs typeface="Mada"/>
                          <a:sym typeface="Mada"/>
                        </a:rPr>
                        <a:t>UMN involvement?</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No, only LMN.</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253000">
                <a:tc>
                  <a:txBody>
                    <a:bodyPr/>
                    <a:lstStyle/>
                    <a:p>
                      <a:pPr indent="0" lvl="0" marL="0" marR="0" rtl="0" algn="ctr">
                        <a:lnSpc>
                          <a:spcPct val="100000"/>
                        </a:lnSpc>
                        <a:spcBef>
                          <a:spcPts val="0"/>
                        </a:spcBef>
                        <a:spcAft>
                          <a:spcPts val="0"/>
                        </a:spcAft>
                        <a:buNone/>
                      </a:pPr>
                      <a:r>
                        <a:rPr b="1" lang="ar" sz="1000">
                          <a:latin typeface="Mada"/>
                          <a:ea typeface="Mada"/>
                          <a:cs typeface="Mada"/>
                          <a:sym typeface="Mada"/>
                        </a:rPr>
                        <a:t>Temporal evolution?</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Acute (3 weeks).</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68025">
                <a:tc>
                  <a:txBody>
                    <a:bodyPr/>
                    <a:lstStyle/>
                    <a:p>
                      <a:pPr indent="0" lvl="0" marL="0" rtl="0" algn="ctr">
                        <a:spcBef>
                          <a:spcPts val="0"/>
                        </a:spcBef>
                        <a:spcAft>
                          <a:spcPts val="0"/>
                        </a:spcAft>
                        <a:buNone/>
                      </a:pPr>
                      <a:r>
                        <a:rPr b="1" lang="ar" sz="1000">
                          <a:latin typeface="Mada"/>
                          <a:ea typeface="Mada"/>
                          <a:cs typeface="Mada"/>
                          <a:sym typeface="Mada"/>
                        </a:rPr>
                        <a:t>Evidence of hereditary neuropathy?</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No.</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436150">
                <a:tc gridSpan="2">
                  <a:txBody>
                    <a:bodyPr/>
                    <a:lstStyle/>
                    <a:p>
                      <a:pPr indent="-304800" lvl="0" marL="457200" rtl="0" algn="l">
                        <a:lnSpc>
                          <a:spcPct val="115000"/>
                        </a:lnSpc>
                        <a:spcBef>
                          <a:spcPts val="0"/>
                        </a:spcBef>
                        <a:spcAft>
                          <a:spcPts val="0"/>
                        </a:spcAft>
                        <a:buClr>
                          <a:srgbClr val="000000"/>
                        </a:buClr>
                        <a:buSzPts val="1200"/>
                        <a:buFont typeface="Mada"/>
                        <a:buChar char="❖"/>
                      </a:pPr>
                      <a:r>
                        <a:rPr b="1" lang="ar" sz="1200">
                          <a:latin typeface="Mada"/>
                          <a:ea typeface="Mada"/>
                          <a:cs typeface="Mada"/>
                          <a:sym typeface="Mada"/>
                        </a:rPr>
                        <a:t>Diagnosis: </a:t>
                      </a:r>
                      <a:r>
                        <a:rPr b="1" lang="ar" sz="1200">
                          <a:latin typeface="Mada"/>
                          <a:ea typeface="Mada"/>
                          <a:cs typeface="Mada"/>
                          <a:sym typeface="Mada"/>
                        </a:rPr>
                        <a:t>Common peroneal nerve damage; because the inversion and abduction are preserved.</a:t>
                      </a:r>
                      <a:endParaRPr b="1" sz="1200">
                        <a:latin typeface="Mada"/>
                        <a:ea typeface="Mada"/>
                        <a:cs typeface="Mada"/>
                        <a:sym typeface="Mada"/>
                      </a:endParaRPr>
                    </a:p>
                    <a:p>
                      <a:pPr indent="-304800" lvl="0" marL="457200" rtl="0" algn="l">
                        <a:lnSpc>
                          <a:spcPct val="115000"/>
                        </a:lnSpc>
                        <a:spcBef>
                          <a:spcPts val="0"/>
                        </a:spcBef>
                        <a:spcAft>
                          <a:spcPts val="0"/>
                        </a:spcAft>
                        <a:buClr>
                          <a:srgbClr val="000000"/>
                        </a:buClr>
                        <a:buSzPts val="1200"/>
                        <a:buFont typeface="Mada"/>
                        <a:buChar char="❖"/>
                      </a:pPr>
                      <a:r>
                        <a:rPr lang="ar" sz="1200">
                          <a:latin typeface="Mada"/>
                          <a:ea typeface="Mada"/>
                          <a:cs typeface="Mada"/>
                          <a:sym typeface="Mada"/>
                        </a:rPr>
                        <a:t>How did we know it’s common peroneal nerve? → Tibialis anterior muscle weakness = foot drop. Supplied by common peroneal nerve and L5</a:t>
                      </a:r>
                      <a:endParaRPr sz="1200">
                        <a:latin typeface="Mada"/>
                        <a:ea typeface="Mada"/>
                        <a:cs typeface="Mada"/>
                        <a:sym typeface="Mada"/>
                      </a:endParaRPr>
                    </a:p>
                    <a:p>
                      <a:pPr indent="-304800" lvl="0" marL="457200" rtl="0" algn="l">
                        <a:lnSpc>
                          <a:spcPct val="115000"/>
                        </a:lnSpc>
                        <a:spcBef>
                          <a:spcPts val="0"/>
                        </a:spcBef>
                        <a:spcAft>
                          <a:spcPts val="0"/>
                        </a:spcAft>
                        <a:buClr>
                          <a:srgbClr val="000000"/>
                        </a:buClr>
                        <a:buSzPts val="1200"/>
                        <a:buFont typeface="Mada"/>
                        <a:buChar char="❖"/>
                      </a:pPr>
                      <a:r>
                        <a:rPr lang="ar" sz="1200">
                          <a:latin typeface="Mada"/>
                          <a:ea typeface="Mada"/>
                          <a:cs typeface="Mada"/>
                          <a:sym typeface="Mada"/>
                        </a:rPr>
                        <a:t>Hip abduction and foot inversion is supplied by → L5</a:t>
                      </a:r>
                      <a:endParaRPr sz="1200">
                        <a:latin typeface="Mada"/>
                        <a:ea typeface="Mada"/>
                        <a:cs typeface="Mada"/>
                        <a:sym typeface="Mada"/>
                      </a:endParaRPr>
                    </a:p>
                    <a:p>
                      <a:pPr indent="-304800" lvl="0" marL="457200" rtl="0" algn="l">
                        <a:lnSpc>
                          <a:spcPct val="115000"/>
                        </a:lnSpc>
                        <a:spcBef>
                          <a:spcPts val="0"/>
                        </a:spcBef>
                        <a:spcAft>
                          <a:spcPts val="0"/>
                        </a:spcAft>
                        <a:buClr>
                          <a:srgbClr val="000000"/>
                        </a:buClr>
                        <a:buSzPts val="1200"/>
                        <a:buFont typeface="Mada"/>
                        <a:buChar char="❖"/>
                      </a:pPr>
                      <a:r>
                        <a:rPr lang="ar" sz="1200">
                          <a:latin typeface="Mada"/>
                          <a:ea typeface="Mada"/>
                          <a:cs typeface="Mada"/>
                          <a:sym typeface="Mada"/>
                        </a:rPr>
                        <a:t>Why didn’t we say sciatic? → the sciatic also gives a tibial branch which is not affected. the only distribution here that’s affected is the common peroneal. (inversion and plantar flexion are preserved)</a:t>
                      </a:r>
                      <a:endParaRPr sz="1200">
                        <a:latin typeface="Mada"/>
                        <a:ea typeface="Mada"/>
                        <a:cs typeface="Mada"/>
                        <a:sym typeface="Mada"/>
                      </a:endParaRPr>
                    </a:p>
                    <a:p>
                      <a:pPr indent="-304800" lvl="0" marL="457200" rtl="0" algn="l">
                        <a:lnSpc>
                          <a:spcPct val="115000"/>
                        </a:lnSpc>
                        <a:spcBef>
                          <a:spcPts val="0"/>
                        </a:spcBef>
                        <a:spcAft>
                          <a:spcPts val="0"/>
                        </a:spcAft>
                        <a:buClr>
                          <a:srgbClr val="000000"/>
                        </a:buClr>
                        <a:buSzPts val="1200"/>
                        <a:buFont typeface="Mada"/>
                        <a:buChar char="❖"/>
                      </a:pPr>
                      <a:r>
                        <a:rPr lang="ar" sz="1200">
                          <a:latin typeface="Mada"/>
                          <a:ea typeface="Mada"/>
                          <a:cs typeface="Mada"/>
                          <a:sym typeface="Mada"/>
                        </a:rPr>
                        <a:t>the lesion is well demarcated unlike the nerve root lesions where the sensory loss is distributed as dermatomes will not be well demarcated.</a:t>
                      </a:r>
                      <a:endParaRPr sz="1200">
                        <a:latin typeface="Mada"/>
                        <a:ea typeface="Mada"/>
                        <a:cs typeface="Mada"/>
                        <a:sym typeface="Mada"/>
                      </a:endParaRPr>
                    </a:p>
                    <a:p>
                      <a:pPr indent="-317500" lvl="0" marL="457200" rtl="0" algn="l">
                        <a:lnSpc>
                          <a:spcPct val="115000"/>
                        </a:lnSpc>
                        <a:spcBef>
                          <a:spcPts val="0"/>
                        </a:spcBef>
                        <a:spcAft>
                          <a:spcPts val="0"/>
                        </a:spcAft>
                        <a:buClr>
                          <a:srgbClr val="000000"/>
                        </a:buClr>
                        <a:buSzPts val="1400"/>
                        <a:buFont typeface="Mada"/>
                        <a:buChar char="❖"/>
                      </a:pPr>
                      <a:r>
                        <a:rPr lang="ar" sz="1200">
                          <a:latin typeface="Mada"/>
                          <a:ea typeface="Mada"/>
                          <a:cs typeface="Mada"/>
                          <a:sym typeface="Mada"/>
                        </a:rPr>
                        <a:t>this post surgical patient has been in bed  a long period. where the knee was not supported and there was compression at the fibular head and it caused a damage to the common peroneal nerve. thankfully, it’s reversible</a:t>
                      </a:r>
                      <a:endParaRPr sz="12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hMerge="1"/>
              </a:tr>
            </a:tbl>
          </a:graphicData>
        </a:graphic>
      </p:graphicFrame>
      <p:sp>
        <p:nvSpPr>
          <p:cNvPr id="797" name="Google Shape;797;p33"/>
          <p:cNvSpPr/>
          <p:nvPr/>
        </p:nvSpPr>
        <p:spPr>
          <a:xfrm>
            <a:off x="195600" y="1061825"/>
            <a:ext cx="7168800" cy="3088800"/>
          </a:xfrm>
          <a:prstGeom prst="roundRect">
            <a:avLst>
              <a:gd fmla="val 6180"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798" name="Google Shape;798;p33"/>
          <p:cNvSpPr txBox="1"/>
          <p:nvPr/>
        </p:nvSpPr>
        <p:spPr>
          <a:xfrm>
            <a:off x="70350" y="1229282"/>
            <a:ext cx="6252300" cy="2760600"/>
          </a:xfrm>
          <a:prstGeom prst="rect">
            <a:avLst/>
          </a:prstGeom>
          <a:noFill/>
          <a:ln>
            <a:noFill/>
          </a:ln>
        </p:spPr>
        <p:txBody>
          <a:bodyPr anchorCtr="0" anchor="ctr" bIns="91425" lIns="91425" spcFirstLastPara="1" rIns="91425" wrap="square" tIns="91425">
            <a:noAutofit/>
          </a:bodyPr>
          <a:lstStyle/>
          <a:p>
            <a:pPr indent="-304800" lvl="0" marL="457200" rtl="0" algn="l">
              <a:lnSpc>
                <a:spcPct val="115000"/>
              </a:lnSpc>
              <a:spcBef>
                <a:spcPts val="0"/>
              </a:spcBef>
              <a:spcAft>
                <a:spcPts val="0"/>
              </a:spcAft>
              <a:buClr>
                <a:schemeClr val="accent1"/>
              </a:buClr>
              <a:buSzPts val="1200"/>
              <a:buFont typeface="Mada"/>
              <a:buChar char="●"/>
            </a:pPr>
            <a:r>
              <a:rPr lang="ar" sz="1200">
                <a:solidFill>
                  <a:schemeClr val="accent1"/>
                </a:solidFill>
                <a:latin typeface="Mada"/>
                <a:ea typeface="Mada"/>
                <a:cs typeface="Mada"/>
                <a:sym typeface="Mada"/>
              </a:rPr>
              <a:t>A 56-year-old man was referred for a </a:t>
            </a:r>
            <a:r>
              <a:rPr b="1" lang="ar" sz="1200">
                <a:solidFill>
                  <a:schemeClr val="accent1"/>
                </a:solidFill>
                <a:latin typeface="Mada"/>
                <a:ea typeface="Mada"/>
                <a:cs typeface="Mada"/>
                <a:sym typeface="Mada"/>
              </a:rPr>
              <a:t>persistent foot drop</a:t>
            </a:r>
            <a:r>
              <a:rPr lang="ar" sz="1200">
                <a:solidFill>
                  <a:schemeClr val="accent1"/>
                </a:solidFill>
                <a:latin typeface="Mada"/>
                <a:ea typeface="Mada"/>
                <a:cs typeface="Mada"/>
                <a:sym typeface="Mada"/>
              </a:rPr>
              <a:t> 3 weeks after coronary artery bypass surgery. Shortly after awakening from anesthesia, the patient noted </a:t>
            </a:r>
            <a:r>
              <a:rPr b="1" lang="ar" sz="1200">
                <a:solidFill>
                  <a:schemeClr val="accent1"/>
                </a:solidFill>
                <a:latin typeface="Mada"/>
                <a:ea typeface="Mada"/>
                <a:cs typeface="Mada"/>
                <a:sym typeface="Mada"/>
              </a:rPr>
              <a:t>difficulty dorsiflexing his right foot and toes</a:t>
            </a:r>
            <a:r>
              <a:rPr lang="ar" sz="1200">
                <a:solidFill>
                  <a:schemeClr val="accent1"/>
                </a:solidFill>
                <a:latin typeface="Mada"/>
                <a:ea typeface="Mada"/>
                <a:cs typeface="Mada"/>
                <a:sym typeface="Mada"/>
              </a:rPr>
              <a:t>. In addition, there was a pins-and-needles sensation over the dorsum of the right foot. He noted that when he was walking, his right foot would slap with each step. There was no pain, and the left leg was unaffected.</a:t>
            </a:r>
            <a:endParaRPr sz="1200">
              <a:solidFill>
                <a:schemeClr val="accent1"/>
              </a:solidFill>
              <a:latin typeface="Mada"/>
              <a:ea typeface="Mada"/>
              <a:cs typeface="Mada"/>
              <a:sym typeface="Mada"/>
            </a:endParaRPr>
          </a:p>
          <a:p>
            <a:pPr indent="-304800" lvl="0" marL="457200" rtl="0" algn="l">
              <a:lnSpc>
                <a:spcPct val="115000"/>
              </a:lnSpc>
              <a:spcBef>
                <a:spcPts val="0"/>
              </a:spcBef>
              <a:spcAft>
                <a:spcPts val="0"/>
              </a:spcAft>
              <a:buClr>
                <a:schemeClr val="accent1"/>
              </a:buClr>
              <a:buSzPts val="1200"/>
              <a:buFont typeface="Mada"/>
              <a:buChar char="●"/>
            </a:pPr>
            <a:r>
              <a:rPr lang="ar" sz="1200">
                <a:solidFill>
                  <a:schemeClr val="accent1"/>
                </a:solidFill>
                <a:latin typeface="Mada"/>
                <a:ea typeface="Mada"/>
                <a:cs typeface="Mada"/>
                <a:sym typeface="Mada"/>
              </a:rPr>
              <a:t>On examination, muscle bulk and tone were normal and symmetric in both legs. </a:t>
            </a:r>
            <a:r>
              <a:rPr b="1" lang="ar" sz="1200">
                <a:solidFill>
                  <a:schemeClr val="accent1"/>
                </a:solidFill>
                <a:latin typeface="Mada"/>
                <a:ea typeface="Mada"/>
                <a:cs typeface="Mada"/>
                <a:sym typeface="Mada"/>
              </a:rPr>
              <a:t>There was marked weakness of right ankle and toe dorsiflexion</a:t>
            </a:r>
            <a:r>
              <a:rPr lang="ar" sz="1200">
                <a:solidFill>
                  <a:schemeClr val="accent1"/>
                </a:solidFill>
                <a:latin typeface="Mada"/>
                <a:ea typeface="Mada"/>
                <a:cs typeface="Mada"/>
                <a:sym typeface="Mada"/>
              </a:rPr>
              <a:t> (1/5) as well as </a:t>
            </a:r>
            <a:r>
              <a:rPr b="1" lang="ar" sz="1200">
                <a:solidFill>
                  <a:schemeClr val="accent1"/>
                </a:solidFill>
                <a:latin typeface="Mada"/>
                <a:ea typeface="Mada"/>
                <a:cs typeface="Mada"/>
                <a:sym typeface="Mada"/>
              </a:rPr>
              <a:t>ankle eversion</a:t>
            </a:r>
            <a:r>
              <a:rPr lang="ar" sz="1200">
                <a:solidFill>
                  <a:schemeClr val="accent1"/>
                </a:solidFill>
                <a:latin typeface="Mada"/>
                <a:ea typeface="Mada"/>
                <a:cs typeface="Mada"/>
                <a:sym typeface="Mada"/>
              </a:rPr>
              <a:t> (2/5). Foot inversion, ankle and toe plantar flexion, knee flexion, and all movements around the hip were normal. Deep tendon reflexes were intact and symmetric.</a:t>
            </a:r>
            <a:endParaRPr sz="1200">
              <a:solidFill>
                <a:schemeClr val="accent1"/>
              </a:solidFill>
              <a:latin typeface="Mada"/>
              <a:ea typeface="Mada"/>
              <a:cs typeface="Mada"/>
              <a:sym typeface="Mada"/>
            </a:endParaRPr>
          </a:p>
          <a:p>
            <a:pPr indent="-304800" lvl="0" marL="457200" rtl="0" algn="l">
              <a:lnSpc>
                <a:spcPct val="115000"/>
              </a:lnSpc>
              <a:spcBef>
                <a:spcPts val="0"/>
              </a:spcBef>
              <a:spcAft>
                <a:spcPts val="0"/>
              </a:spcAft>
              <a:buClr>
                <a:schemeClr val="accent1"/>
              </a:buClr>
              <a:buSzPts val="1200"/>
              <a:buFont typeface="Mada"/>
              <a:buChar char="●"/>
            </a:pPr>
            <a:r>
              <a:rPr lang="ar" sz="1200">
                <a:solidFill>
                  <a:schemeClr val="accent1"/>
                </a:solidFill>
                <a:latin typeface="Mada"/>
                <a:ea typeface="Mada"/>
                <a:cs typeface="Mada"/>
                <a:sym typeface="Mada"/>
              </a:rPr>
              <a:t>Sensory examination showed a </a:t>
            </a:r>
            <a:r>
              <a:rPr b="1" lang="ar" sz="1200">
                <a:solidFill>
                  <a:schemeClr val="accent1"/>
                </a:solidFill>
                <a:latin typeface="Mada"/>
                <a:ea typeface="Mada"/>
                <a:cs typeface="Mada"/>
                <a:sym typeface="Mada"/>
              </a:rPr>
              <a:t>well-demarcated loss of sensation to pinprick and</a:t>
            </a:r>
            <a:r>
              <a:rPr lang="ar" sz="1200">
                <a:solidFill>
                  <a:schemeClr val="accent1"/>
                </a:solidFill>
                <a:latin typeface="Mada"/>
                <a:ea typeface="Mada"/>
                <a:cs typeface="Mada"/>
                <a:sym typeface="Mada"/>
              </a:rPr>
              <a:t> </a:t>
            </a:r>
            <a:r>
              <a:rPr b="1" lang="ar" sz="1200">
                <a:solidFill>
                  <a:schemeClr val="accent1"/>
                </a:solidFill>
                <a:latin typeface="Mada"/>
                <a:ea typeface="Mada"/>
                <a:cs typeface="Mada"/>
                <a:sym typeface="Mada"/>
              </a:rPr>
              <a:t>temperature</a:t>
            </a:r>
            <a:r>
              <a:rPr lang="ar" sz="1200">
                <a:solidFill>
                  <a:schemeClr val="accent1"/>
                </a:solidFill>
                <a:latin typeface="Mada"/>
                <a:ea typeface="Mada"/>
                <a:cs typeface="Mada"/>
                <a:sym typeface="Mada"/>
              </a:rPr>
              <a:t> over the dorsum of the right foot extending into the lateral calf. Sensation over the right lateral knee was normal, as was sensation over the lateral foot, sole of the foot, and medial calf.</a:t>
            </a:r>
            <a:endParaRPr sz="1200">
              <a:solidFill>
                <a:schemeClr val="accent1"/>
              </a:solidFill>
              <a:latin typeface="Mada"/>
              <a:ea typeface="Mada"/>
              <a:cs typeface="Mada"/>
              <a:sym typeface="Mada"/>
            </a:endParaRPr>
          </a:p>
        </p:txBody>
      </p:sp>
      <p:graphicFrame>
        <p:nvGraphicFramePr>
          <p:cNvPr id="799" name="Google Shape;799;p33"/>
          <p:cNvGraphicFramePr/>
          <p:nvPr/>
        </p:nvGraphicFramePr>
        <p:xfrm>
          <a:off x="203025" y="9096868"/>
          <a:ext cx="3000000" cy="3000000"/>
        </p:xfrm>
        <a:graphic>
          <a:graphicData uri="http://schemas.openxmlformats.org/drawingml/2006/table">
            <a:tbl>
              <a:tblPr>
                <a:noFill/>
                <a:tableStyleId>{BC89051C-0FB9-44DB-B3F0-D97974565A1E}</a:tableStyleId>
              </a:tblPr>
              <a:tblGrid>
                <a:gridCol w="1016000"/>
                <a:gridCol w="776150"/>
                <a:gridCol w="512750"/>
                <a:gridCol w="709025"/>
                <a:gridCol w="667675"/>
                <a:gridCol w="666400"/>
                <a:gridCol w="666400"/>
                <a:gridCol w="500300"/>
                <a:gridCol w="604925"/>
                <a:gridCol w="1034325"/>
              </a:tblGrid>
              <a:tr h="149600">
                <a:tc rowSpan="2">
                  <a:txBody>
                    <a:bodyPr/>
                    <a:lstStyle/>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gridSpan="4">
                  <a:txBody>
                    <a:bodyPr/>
                    <a:lstStyle/>
                    <a:p>
                      <a:pPr indent="0" lvl="0" marL="0" rtl="0" algn="ctr">
                        <a:spcBef>
                          <a:spcPts val="0"/>
                        </a:spcBef>
                        <a:spcAft>
                          <a:spcPts val="0"/>
                        </a:spcAft>
                        <a:buNone/>
                      </a:pPr>
                      <a:r>
                        <a:rPr b="1" lang="ar" sz="800">
                          <a:solidFill>
                            <a:srgbClr val="FFFFFF"/>
                          </a:solidFill>
                          <a:latin typeface="Mada"/>
                          <a:ea typeface="Mada"/>
                          <a:cs typeface="Mada"/>
                          <a:sym typeface="Mada"/>
                        </a:rPr>
                        <a:t>Weakness</a:t>
                      </a:r>
                      <a:endParaRPr b="1"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1"/>
                    </a:solidFill>
                  </a:tcPr>
                </a:tc>
                <a:tc hMerge="1"/>
                <a:tc hMerge="1"/>
                <a:tc hMerge="1"/>
                <a:tc rowSpan="2">
                  <a:txBody>
                    <a:bodyPr/>
                    <a:lstStyle/>
                    <a:p>
                      <a:pPr indent="0" lvl="0" marL="0" rtl="0" algn="ctr">
                        <a:spcBef>
                          <a:spcPts val="0"/>
                        </a:spcBef>
                        <a:spcAft>
                          <a:spcPts val="0"/>
                        </a:spcAft>
                        <a:buNone/>
                      </a:pPr>
                      <a:r>
                        <a:rPr lang="ar" sz="800">
                          <a:solidFill>
                            <a:srgbClr val="FFFFFF"/>
                          </a:solidFill>
                          <a:latin typeface="Mada"/>
                          <a:ea typeface="Mada"/>
                          <a:cs typeface="Mada"/>
                          <a:sym typeface="Mada"/>
                        </a:rPr>
                        <a:t>Sensory symptoms</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rowSpan="2">
                  <a:txBody>
                    <a:bodyPr/>
                    <a:lstStyle/>
                    <a:p>
                      <a:pPr indent="0" lvl="0" marL="0" rtl="0" algn="ctr">
                        <a:spcBef>
                          <a:spcPts val="0"/>
                        </a:spcBef>
                        <a:spcAft>
                          <a:spcPts val="0"/>
                        </a:spcAft>
                        <a:buNone/>
                      </a:pPr>
                      <a:r>
                        <a:rPr lang="ar" sz="800">
                          <a:solidFill>
                            <a:srgbClr val="FFFFFF"/>
                          </a:solidFill>
                          <a:latin typeface="Mada"/>
                          <a:ea typeface="Mada"/>
                          <a:cs typeface="Mada"/>
                          <a:sym typeface="Mada"/>
                        </a:rPr>
                        <a:t>Severe proprioceptive loss</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rowSpan="2">
                  <a:txBody>
                    <a:bodyPr/>
                    <a:lstStyle/>
                    <a:p>
                      <a:pPr indent="0" lvl="0" marL="0" rtl="0" algn="ctr">
                        <a:spcBef>
                          <a:spcPts val="0"/>
                        </a:spcBef>
                        <a:spcAft>
                          <a:spcPts val="0"/>
                        </a:spcAft>
                        <a:buNone/>
                      </a:pPr>
                      <a:r>
                        <a:rPr lang="ar" sz="800">
                          <a:solidFill>
                            <a:srgbClr val="FFFFFF"/>
                          </a:solidFill>
                          <a:latin typeface="Mada"/>
                          <a:ea typeface="Mada"/>
                          <a:cs typeface="Mada"/>
                          <a:sym typeface="Mada"/>
                        </a:rPr>
                        <a:t>UMN signs</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rowSpan="2">
                  <a:txBody>
                    <a:bodyPr/>
                    <a:lstStyle/>
                    <a:p>
                      <a:pPr indent="0" lvl="0" marL="0" rtl="0" algn="ctr">
                        <a:spcBef>
                          <a:spcPts val="0"/>
                        </a:spcBef>
                        <a:spcAft>
                          <a:spcPts val="0"/>
                        </a:spcAft>
                        <a:buNone/>
                      </a:pPr>
                      <a:r>
                        <a:rPr lang="ar" sz="700">
                          <a:solidFill>
                            <a:srgbClr val="FFFFFF"/>
                          </a:solidFill>
                          <a:latin typeface="Mada"/>
                          <a:ea typeface="Mada"/>
                          <a:cs typeface="Mada"/>
                          <a:sym typeface="Mada"/>
                        </a:rPr>
                        <a:t>Autonomic symptoms/ signs</a:t>
                      </a:r>
                      <a:endParaRPr sz="7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rowSpan="2">
                  <a:txBody>
                    <a:bodyPr/>
                    <a:lstStyle/>
                    <a:p>
                      <a:pPr indent="0" lvl="0" marL="0" rtl="0" algn="ctr">
                        <a:spcBef>
                          <a:spcPts val="0"/>
                        </a:spcBef>
                        <a:spcAft>
                          <a:spcPts val="0"/>
                        </a:spcAft>
                        <a:buNone/>
                      </a:pPr>
                      <a:r>
                        <a:rPr lang="ar" sz="1000">
                          <a:solidFill>
                            <a:srgbClr val="FFFFFF"/>
                          </a:solidFill>
                          <a:latin typeface="Mada"/>
                          <a:ea typeface="Mada"/>
                          <a:cs typeface="Mada"/>
                          <a:sym typeface="Mada"/>
                        </a:rPr>
                        <a:t>Diagnosis</a:t>
                      </a:r>
                      <a:endParaRPr sz="10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r>
              <a:tr h="149600">
                <a:tc vMerge="1"/>
                <a:tc>
                  <a:txBody>
                    <a:bodyPr/>
                    <a:lstStyle/>
                    <a:p>
                      <a:pPr indent="0" lvl="0" marL="0" rtl="0" algn="ctr">
                        <a:spcBef>
                          <a:spcPts val="0"/>
                        </a:spcBef>
                        <a:spcAft>
                          <a:spcPts val="0"/>
                        </a:spcAft>
                        <a:buNone/>
                      </a:pPr>
                      <a:r>
                        <a:rPr lang="ar" sz="800">
                          <a:solidFill>
                            <a:srgbClr val="FFFFFF"/>
                          </a:solidFill>
                          <a:latin typeface="Mada"/>
                          <a:ea typeface="Mada"/>
                          <a:cs typeface="Mada"/>
                          <a:sym typeface="Mada"/>
                        </a:rPr>
                        <a:t>Proximal</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lang="ar" sz="800">
                          <a:solidFill>
                            <a:srgbClr val="FFFFFF"/>
                          </a:solidFill>
                          <a:latin typeface="Mada"/>
                          <a:ea typeface="Mada"/>
                          <a:cs typeface="Mada"/>
                          <a:sym typeface="Mada"/>
                        </a:rPr>
                        <a:t>Distal</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lang="ar" sz="800">
                          <a:solidFill>
                            <a:srgbClr val="FFFFFF"/>
                          </a:solidFill>
                          <a:latin typeface="Mada"/>
                          <a:ea typeface="Mada"/>
                          <a:cs typeface="Mada"/>
                          <a:sym typeface="Mada"/>
                        </a:rPr>
                        <a:t>Asymmetric</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lang="ar" sz="800">
                          <a:solidFill>
                            <a:srgbClr val="FFFFFF"/>
                          </a:solidFill>
                          <a:latin typeface="Mada"/>
                          <a:ea typeface="Mada"/>
                          <a:cs typeface="Mada"/>
                          <a:sym typeface="Mada"/>
                        </a:rPr>
                        <a:t>Symmetric</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2"/>
                    </a:solidFill>
                  </a:tcPr>
                </a:tc>
                <a:tc vMerge="1"/>
                <a:tc vMerge="1"/>
                <a:tc vMerge="1"/>
                <a:tc vMerge="1"/>
                <a:tc vMerge="1"/>
              </a:tr>
              <a:tr h="446950">
                <a:tc>
                  <a:txBody>
                    <a:bodyPr/>
                    <a:lstStyle/>
                    <a:p>
                      <a:pPr indent="0" lvl="0" marL="0" rtl="0" algn="l">
                        <a:spcBef>
                          <a:spcPts val="0"/>
                        </a:spcBef>
                        <a:spcAft>
                          <a:spcPts val="0"/>
                        </a:spcAft>
                        <a:buNone/>
                      </a:pPr>
                      <a:r>
                        <a:rPr b="1" lang="ar" sz="800">
                          <a:latin typeface="Mada"/>
                          <a:ea typeface="Mada"/>
                          <a:cs typeface="Mada"/>
                          <a:sym typeface="Mada"/>
                        </a:rPr>
                        <a:t>Pattern 3:</a:t>
                      </a:r>
                      <a:endParaRPr b="1" sz="800">
                        <a:latin typeface="Mada"/>
                        <a:ea typeface="Mada"/>
                        <a:cs typeface="Mada"/>
                        <a:sym typeface="Mada"/>
                      </a:endParaRPr>
                    </a:p>
                    <a:p>
                      <a:pPr indent="0" lvl="0" marL="0" rtl="0" algn="l">
                        <a:spcBef>
                          <a:spcPts val="0"/>
                        </a:spcBef>
                        <a:spcAft>
                          <a:spcPts val="0"/>
                        </a:spcAft>
                        <a:buNone/>
                      </a:pPr>
                      <a:r>
                        <a:rPr b="1" lang="ar" sz="800">
                          <a:latin typeface="Mada"/>
                          <a:ea typeface="Mada"/>
                          <a:cs typeface="Mada"/>
                          <a:sym typeface="Mada"/>
                        </a:rPr>
                        <a:t> </a:t>
                      </a:r>
                      <a:r>
                        <a:rPr lang="ar" sz="800">
                          <a:latin typeface="Mada"/>
                          <a:ea typeface="Mada"/>
                          <a:cs typeface="Mada"/>
                          <a:sym typeface="Mada"/>
                        </a:rPr>
                        <a:t>Distal weakness with sensory loss</a:t>
                      </a:r>
                      <a:endParaRPr sz="8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rPr b="1" lang="ar" sz="1000">
                          <a:solidFill>
                            <a:srgbClr val="202122"/>
                          </a:solidFill>
                          <a:highlight>
                            <a:srgbClr val="FFFFFF"/>
                          </a:highlight>
                          <a:latin typeface="Mada"/>
                          <a:ea typeface="Mada"/>
                          <a:cs typeface="Mada"/>
                          <a:sym typeface="Mada"/>
                        </a:rPr>
                        <a:t>+</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ctr">
                        <a:spcBef>
                          <a:spcPts val="0"/>
                        </a:spcBef>
                        <a:spcAft>
                          <a:spcPts val="0"/>
                        </a:spcAft>
                        <a:buNone/>
                      </a:pPr>
                      <a:r>
                        <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a:txBody>
                    <a:bodyPr/>
                    <a:lstStyle/>
                    <a:p>
                      <a:pPr indent="0" lvl="0" marL="0" rtl="0" algn="l">
                        <a:spcBef>
                          <a:spcPts val="0"/>
                        </a:spcBef>
                        <a:spcAft>
                          <a:spcPts val="0"/>
                        </a:spcAft>
                        <a:buNone/>
                      </a:pPr>
                      <a:r>
                        <a:rPr lang="ar" sz="700">
                          <a:latin typeface="Mada"/>
                          <a:ea typeface="Mada"/>
                          <a:cs typeface="Mada"/>
                          <a:sym typeface="Mada"/>
                        </a:rPr>
                        <a:t>- Multiple: vasculitis, HNPP</a:t>
                      </a:r>
                      <a:r>
                        <a:rPr baseline="30000" lang="ar" sz="700">
                          <a:latin typeface="Mada"/>
                          <a:ea typeface="Mada"/>
                          <a:cs typeface="Mada"/>
                          <a:sym typeface="Mada"/>
                        </a:rPr>
                        <a:t>2</a:t>
                      </a:r>
                      <a:r>
                        <a:rPr lang="ar" sz="700">
                          <a:latin typeface="Mada"/>
                          <a:ea typeface="Mada"/>
                          <a:cs typeface="Mada"/>
                          <a:sym typeface="Mada"/>
                        </a:rPr>
                        <a:t>, infection </a:t>
                      </a:r>
                      <a:r>
                        <a:rPr lang="ar" sz="700">
                          <a:solidFill>
                            <a:srgbClr val="999999"/>
                          </a:solidFill>
                          <a:latin typeface="Mada"/>
                          <a:ea typeface="Mada"/>
                          <a:cs typeface="Mada"/>
                          <a:sym typeface="Mada"/>
                        </a:rPr>
                        <a:t>(leprosy, lyme, sarcoid, HIV)</a:t>
                      </a:r>
                      <a:endParaRPr sz="700">
                        <a:solidFill>
                          <a:srgbClr val="999999"/>
                        </a:solidFill>
                        <a:latin typeface="Mada"/>
                        <a:ea typeface="Mada"/>
                        <a:cs typeface="Mada"/>
                        <a:sym typeface="Mada"/>
                      </a:endParaRPr>
                    </a:p>
                    <a:p>
                      <a:pPr indent="0" lvl="0" marL="0" rtl="0" algn="l">
                        <a:spcBef>
                          <a:spcPts val="0"/>
                        </a:spcBef>
                        <a:spcAft>
                          <a:spcPts val="0"/>
                        </a:spcAft>
                        <a:buNone/>
                      </a:pPr>
                      <a:r>
                        <a:rPr lang="ar" sz="700">
                          <a:latin typeface="Mada"/>
                          <a:ea typeface="Mada"/>
                          <a:cs typeface="Mada"/>
                          <a:sym typeface="Mada"/>
                        </a:rPr>
                        <a:t>- Single: Mononeuropathy, radiculopathy</a:t>
                      </a:r>
                      <a:endParaRPr sz="7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bl>
          </a:graphicData>
        </a:graphic>
      </p:graphicFrame>
      <p:sp>
        <p:nvSpPr>
          <p:cNvPr id="800" name="Google Shape;800;p33"/>
          <p:cNvSpPr txBox="1"/>
          <p:nvPr/>
        </p:nvSpPr>
        <p:spPr>
          <a:xfrm>
            <a:off x="7891100" y="4021750"/>
            <a:ext cx="5899500" cy="24936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What are the systems involved? (motor, sensory or both) →Sensory and motor.</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Where is the disruption of the weakness? (proximal, distal or both. Symmetrical or asymmetrical) → Symmetrical distal.</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What is nature of sensory involvement? → Vibration and proprioception were absent + pain and temp were decreased .</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Is there evidence of upper motor neuron involvement? → No. </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Onset (acute, subacute, chronic) → Not mentioned by doctor or in the history.</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Is there any history of hereditary neuropathy? → Yes .</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What is DDx of pattern 2? → CSPN (cryptogenic neuropathy&gt;no apparent reason) , which is most common. can also be Metabolic : diabetes , thyroid .</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The DIAGNOSIS: </a:t>
            </a:r>
            <a:r>
              <a:rPr lang="ar" sz="1200">
                <a:solidFill>
                  <a:srgbClr val="6AA84F"/>
                </a:solidFill>
                <a:highlight>
                  <a:srgbClr val="FFD966"/>
                </a:highlight>
                <a:latin typeface="Mada"/>
                <a:ea typeface="Mada"/>
                <a:cs typeface="Mada"/>
                <a:sym typeface="Mada"/>
              </a:rPr>
              <a:t>Hereditary</a:t>
            </a:r>
            <a:r>
              <a:rPr lang="ar" sz="1200">
                <a:solidFill>
                  <a:srgbClr val="6AA84F"/>
                </a:solidFill>
                <a:latin typeface="Mada"/>
                <a:ea typeface="Mada"/>
                <a:cs typeface="Mada"/>
                <a:sym typeface="Mada"/>
              </a:rPr>
              <a:t>.</a:t>
            </a:r>
            <a:endParaRPr sz="1200">
              <a:solidFill>
                <a:srgbClr val="6AA84F"/>
              </a:solidFill>
              <a:latin typeface="Mada"/>
              <a:ea typeface="Mada"/>
              <a:cs typeface="Mada"/>
              <a:sym typeface="Mada"/>
            </a:endParaRPr>
          </a:p>
        </p:txBody>
      </p:sp>
      <p:sp>
        <p:nvSpPr>
          <p:cNvPr id="801" name="Google Shape;801;p33"/>
          <p:cNvSpPr txBox="1"/>
          <p:nvPr/>
        </p:nvSpPr>
        <p:spPr>
          <a:xfrm>
            <a:off x="-7875225" y="926850"/>
            <a:ext cx="7219500" cy="14640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5"/>
                </a:highlight>
                <a:latin typeface="Mada"/>
                <a:ea typeface="Mada"/>
                <a:cs typeface="Mada"/>
                <a:sym typeface="Mada"/>
              </a:rPr>
              <a:t>Case 5</a:t>
            </a:r>
            <a:endParaRPr sz="1200">
              <a:solidFill>
                <a:schemeClr val="dk1"/>
              </a:solidFill>
              <a:latin typeface="Mada"/>
              <a:ea typeface="Mada"/>
              <a:cs typeface="Mada"/>
              <a:sym typeface="Mada"/>
            </a:endParaRPr>
          </a:p>
          <a:p>
            <a:pPr indent="0" lvl="0" marL="457200" rtl="0" algn="l">
              <a:spcBef>
                <a:spcPts val="0"/>
              </a:spcBef>
              <a:spcAft>
                <a:spcPts val="0"/>
              </a:spcAft>
              <a:buNone/>
            </a:pPr>
            <a:r>
              <a:t/>
            </a:r>
            <a:endParaRPr b="1" sz="1200">
              <a:solidFill>
                <a:schemeClr val="dk1"/>
              </a:solidFill>
              <a:highlight>
                <a:schemeClr val="accent5"/>
              </a:highlight>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 56-year-old man was referred for a persistent foot drop 3 weeks after coronary artery bypass surgery. Shortly after awakening from anesthesia, the patient noted difficulty dorsiflexing his right foot and toes. In addition, there was a pins-and-needles sensation over the dorsum of the right foot. He noted that when he was walking, his right foot would slap with each step. There was no pain, and the left leg was unaffected.</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On examination</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muscle bulk and tone were normal and symmetric in both legs. There was marked weakness of right ankle and toe dorsiflexion (1/5) as well as ankle eversion (2/5). Foot inversion, ankle and toe plantar flexion, knee flexion, and all movements around the hip were normal.</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Deep tendon reflexes were intact and symmetric.</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Sensory examination</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well-demarcated loss of sensation to pinprick and temperature over the dorsum of the right foot extending into the lateral calf.</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Sensation over the right lateral knee was normal, as was sensation over the lateral foot, sole of the foot, and medial calf.</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chemeClr val="dk1"/>
              </a:solidFill>
              <a:latin typeface="Mada"/>
              <a:ea typeface="Mada"/>
              <a:cs typeface="Mada"/>
              <a:sym typeface="Mada"/>
            </a:endParaRPr>
          </a:p>
        </p:txBody>
      </p:sp>
      <p:pic>
        <p:nvPicPr>
          <p:cNvPr id="802" name="Google Shape;802;p33"/>
          <p:cNvPicPr preferRelativeResize="0"/>
          <p:nvPr/>
        </p:nvPicPr>
        <p:blipFill>
          <a:blip r:embed="rId3">
            <a:alphaModFix/>
          </a:blip>
          <a:stretch>
            <a:fillRect/>
          </a:stretch>
        </p:blipFill>
        <p:spPr>
          <a:xfrm>
            <a:off x="6295267" y="2169338"/>
            <a:ext cx="979263" cy="1344099"/>
          </a:xfrm>
          <a:prstGeom prst="rect">
            <a:avLst/>
          </a:prstGeom>
          <a:noFill/>
          <a:ln>
            <a:noFill/>
          </a:ln>
        </p:spPr>
      </p:pic>
      <p:pic>
        <p:nvPicPr>
          <p:cNvPr id="803" name="Google Shape;803;p33"/>
          <p:cNvPicPr preferRelativeResize="0"/>
          <p:nvPr/>
        </p:nvPicPr>
        <p:blipFill>
          <a:blip r:embed="rId4">
            <a:alphaModFix/>
          </a:blip>
          <a:stretch>
            <a:fillRect/>
          </a:stretch>
        </p:blipFill>
        <p:spPr>
          <a:xfrm>
            <a:off x="6295268" y="1215540"/>
            <a:ext cx="979249" cy="747160"/>
          </a:xfrm>
          <a:prstGeom prst="rect">
            <a:avLst/>
          </a:prstGeom>
          <a:noFill/>
          <a:ln>
            <a:noFill/>
          </a:ln>
        </p:spPr>
      </p:pic>
      <p:sp>
        <p:nvSpPr>
          <p:cNvPr id="804" name="Google Shape;804;p33"/>
          <p:cNvSpPr txBox="1"/>
          <p:nvPr/>
        </p:nvSpPr>
        <p:spPr>
          <a:xfrm>
            <a:off x="-7661400" y="6326300"/>
            <a:ext cx="6876300" cy="21414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What are the systems involved? (motor, sensory or both)? </a:t>
            </a:r>
            <a:r>
              <a:rPr b="1" lang="ar" sz="1200">
                <a:solidFill>
                  <a:srgbClr val="6AA84F"/>
                </a:solidFill>
                <a:latin typeface="Mada"/>
                <a:ea typeface="Mada"/>
                <a:cs typeface="Mada"/>
                <a:sym typeface="Mada"/>
              </a:rPr>
              <a:t>→  Both </a:t>
            </a:r>
            <a:endParaRPr b="1"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Where is the disruption of the weakness? (proximal, distal or both) (Symmetrical or asymmetrical) </a:t>
            </a:r>
            <a:r>
              <a:rPr b="1" lang="ar" sz="1200">
                <a:solidFill>
                  <a:srgbClr val="6AA84F"/>
                </a:solidFill>
                <a:latin typeface="Mada"/>
                <a:ea typeface="Mada"/>
                <a:cs typeface="Mada"/>
                <a:sym typeface="Mada"/>
              </a:rPr>
              <a:t>→ asymmetrical distal.</a:t>
            </a:r>
            <a:endParaRPr b="1"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What is the nerve involve? </a:t>
            </a:r>
            <a:r>
              <a:rPr b="1" lang="ar" sz="1200">
                <a:solidFill>
                  <a:srgbClr val="6AA84F"/>
                </a:solidFill>
                <a:latin typeface="Mada"/>
                <a:ea typeface="Mada"/>
                <a:cs typeface="Mada"/>
                <a:sym typeface="Mada"/>
              </a:rPr>
              <a:t>→ Common peroneal nerve. Because the inversion and abduction are preserved</a:t>
            </a:r>
            <a:endParaRPr b="1"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How to differentiate between L5 and common peroneal nerve? </a:t>
            </a:r>
            <a:r>
              <a:rPr b="1" lang="ar" sz="1200">
                <a:solidFill>
                  <a:srgbClr val="6AA84F"/>
                </a:solidFill>
                <a:latin typeface="Mada"/>
                <a:ea typeface="Mada"/>
                <a:cs typeface="Mada"/>
                <a:sym typeface="Mada"/>
              </a:rPr>
              <a:t>→ Tibialis anterior muscle weakness = foot drop. Supplied by common peroneal nerve and L5</a:t>
            </a:r>
            <a:endParaRPr b="1"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Hip abduction and foot inversion is supplied by </a:t>
            </a:r>
            <a:r>
              <a:rPr b="1" lang="ar" sz="1200">
                <a:solidFill>
                  <a:srgbClr val="6AA84F"/>
                </a:solidFill>
                <a:latin typeface="Mada"/>
                <a:ea typeface="Mada"/>
                <a:cs typeface="Mada"/>
                <a:sym typeface="Mada"/>
              </a:rPr>
              <a:t>→</a:t>
            </a:r>
            <a:r>
              <a:rPr lang="ar" sz="1200">
                <a:solidFill>
                  <a:srgbClr val="6AA84F"/>
                </a:solidFill>
                <a:latin typeface="Mada"/>
                <a:ea typeface="Mada"/>
                <a:cs typeface="Mada"/>
                <a:sym typeface="Mada"/>
              </a:rPr>
              <a:t> </a:t>
            </a:r>
            <a:r>
              <a:rPr b="1" lang="ar" sz="1200">
                <a:solidFill>
                  <a:srgbClr val="6AA84F"/>
                </a:solidFill>
                <a:latin typeface="Mada"/>
                <a:ea typeface="Mada"/>
                <a:cs typeface="Mada"/>
                <a:sym typeface="Mada"/>
              </a:rPr>
              <a:t>L5</a:t>
            </a:r>
            <a:endParaRPr b="1">
              <a:latin typeface="Alegreya"/>
              <a:ea typeface="Alegreya"/>
              <a:cs typeface="Alegreya"/>
              <a:sym typeface="Alegreya"/>
            </a:endParaRPr>
          </a:p>
        </p:txBody>
      </p:sp>
      <p:pic>
        <p:nvPicPr>
          <p:cNvPr id="805" name="Google Shape;805;p33"/>
          <p:cNvPicPr preferRelativeResize="0"/>
          <p:nvPr/>
        </p:nvPicPr>
        <p:blipFill>
          <a:blip r:embed="rId5">
            <a:alphaModFix/>
          </a:blip>
          <a:stretch>
            <a:fillRect/>
          </a:stretch>
        </p:blipFill>
        <p:spPr>
          <a:xfrm>
            <a:off x="-4760901" y="4899170"/>
            <a:ext cx="4000503" cy="1214825"/>
          </a:xfrm>
          <a:prstGeom prst="rect">
            <a:avLst/>
          </a:prstGeom>
          <a:noFill/>
          <a:ln>
            <a:noFill/>
          </a:ln>
        </p:spPr>
      </p:pic>
      <p:sp>
        <p:nvSpPr>
          <p:cNvPr id="806" name="Google Shape;806;p33"/>
          <p:cNvSpPr/>
          <p:nvPr/>
        </p:nvSpPr>
        <p:spPr>
          <a:xfrm>
            <a:off x="5710491" y="-623950"/>
            <a:ext cx="333900" cy="317400"/>
          </a:xfrm>
          <a:prstGeom prst="star5">
            <a:avLst>
              <a:gd fmla="val 21969" name="adj"/>
              <a:gd fmla="val 105146" name="hf"/>
              <a:gd fmla="val 110557" name="vf"/>
            </a:avLst>
          </a:pr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33"/>
          <p:cNvSpPr/>
          <p:nvPr/>
        </p:nvSpPr>
        <p:spPr>
          <a:xfrm>
            <a:off x="1515616" y="-623950"/>
            <a:ext cx="333900" cy="317400"/>
          </a:xfrm>
          <a:prstGeom prst="star5">
            <a:avLst>
              <a:gd fmla="val 21969"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33"/>
          <p:cNvSpPr txBox="1"/>
          <p:nvPr/>
        </p:nvSpPr>
        <p:spPr>
          <a:xfrm>
            <a:off x="6219850" y="3447175"/>
            <a:ext cx="11859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800">
                <a:solidFill>
                  <a:srgbClr val="6AA84F"/>
                </a:solidFill>
                <a:latin typeface="Mada"/>
                <a:ea typeface="Mada"/>
                <a:cs typeface="Mada"/>
                <a:sym typeface="Mada"/>
              </a:rPr>
              <a:t>notice how the lateral aspect is not affected because it is supplied by the sural nerve</a:t>
            </a:r>
            <a:endParaRPr sz="800">
              <a:solidFill>
                <a:srgbClr val="6AA84F"/>
              </a:solidFill>
              <a:latin typeface="Mada"/>
              <a:ea typeface="Mada"/>
              <a:cs typeface="Mada"/>
              <a:sym typeface="Mada"/>
            </a:endParaRPr>
          </a:p>
        </p:txBody>
      </p:sp>
      <p:grpSp>
        <p:nvGrpSpPr>
          <p:cNvPr id="809" name="Google Shape;809;p33"/>
          <p:cNvGrpSpPr/>
          <p:nvPr/>
        </p:nvGrpSpPr>
        <p:grpSpPr>
          <a:xfrm rot="10800000">
            <a:off x="7293843" y="562188"/>
            <a:ext cx="78721" cy="83606"/>
            <a:chOff x="4909609" y="6885946"/>
            <a:chExt cx="508206" cy="495298"/>
          </a:xfrm>
        </p:grpSpPr>
        <p:grpSp>
          <p:nvGrpSpPr>
            <p:cNvPr id="810" name="Google Shape;810;p33"/>
            <p:cNvGrpSpPr/>
            <p:nvPr/>
          </p:nvGrpSpPr>
          <p:grpSpPr>
            <a:xfrm>
              <a:off x="4909609" y="6885946"/>
              <a:ext cx="508206" cy="495298"/>
              <a:chOff x="481483" y="4193428"/>
              <a:chExt cx="322998" cy="346532"/>
            </a:xfrm>
          </p:grpSpPr>
          <p:grpSp>
            <p:nvGrpSpPr>
              <p:cNvPr id="811" name="Google Shape;811;p33"/>
              <p:cNvGrpSpPr/>
              <p:nvPr/>
            </p:nvGrpSpPr>
            <p:grpSpPr>
              <a:xfrm>
                <a:off x="481483" y="4193428"/>
                <a:ext cx="322998" cy="346532"/>
                <a:chOff x="-64406125" y="3362225"/>
                <a:chExt cx="318225" cy="314800"/>
              </a:xfrm>
            </p:grpSpPr>
            <p:sp>
              <p:nvSpPr>
                <p:cNvPr id="812" name="Google Shape;812;p33"/>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813" name="Google Shape;813;p33"/>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814" name="Google Shape;814;p33"/>
              <p:cNvSpPr/>
              <p:nvPr/>
            </p:nvSpPr>
            <p:spPr>
              <a:xfrm>
                <a:off x="626168" y="4322035"/>
                <a:ext cx="33600" cy="33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15" name="Google Shape;815;p33"/>
            <p:cNvPicPr preferRelativeResize="0"/>
            <p:nvPr/>
          </p:nvPicPr>
          <p:blipFill rotWithShape="1">
            <a:blip r:embed="rId6">
              <a:alphaModFix/>
            </a:blip>
            <a:srcRect b="-10" l="0" r="77307" t="10"/>
            <a:stretch/>
          </p:blipFill>
          <p:spPr>
            <a:xfrm flipH="1" rot="-5400000">
              <a:off x="5298115" y="7248199"/>
              <a:ext cx="27740" cy="134623"/>
            </a:xfrm>
            <a:prstGeom prst="rect">
              <a:avLst/>
            </a:prstGeom>
            <a:noFill/>
            <a:ln>
              <a:noFill/>
            </a:ln>
          </p:spPr>
        </p:pic>
        <p:pic>
          <p:nvPicPr>
            <p:cNvPr id="816" name="Google Shape;816;p33"/>
            <p:cNvPicPr preferRelativeResize="0"/>
            <p:nvPr/>
          </p:nvPicPr>
          <p:blipFill>
            <a:blip r:embed="rId7">
              <a:alphaModFix/>
            </a:blip>
            <a:stretch>
              <a:fillRect/>
            </a:stretch>
          </p:blipFill>
          <p:spPr>
            <a:xfrm>
              <a:off x="5107203" y="7221098"/>
              <a:ext cx="112997" cy="102640"/>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0" name="Shape 820"/>
        <p:cNvGrpSpPr/>
        <p:nvPr/>
      </p:nvGrpSpPr>
      <p:grpSpPr>
        <a:xfrm>
          <a:off x="0" y="0"/>
          <a:ext cx="0" cy="0"/>
          <a:chOff x="0" y="0"/>
          <a:chExt cx="0" cy="0"/>
        </a:xfrm>
      </p:grpSpPr>
      <p:sp>
        <p:nvSpPr>
          <p:cNvPr id="821" name="Google Shape;821;p34"/>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822" name="Google Shape;822;p34"/>
          <p:cNvSpPr txBox="1"/>
          <p:nvPr/>
        </p:nvSpPr>
        <p:spPr>
          <a:xfrm>
            <a:off x="1237350" y="0"/>
            <a:ext cx="5085300" cy="41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Cases by the doctor - CASE 7</a:t>
            </a:r>
            <a:endParaRPr b="1" sz="2600">
              <a:latin typeface="Mada"/>
              <a:ea typeface="Mada"/>
              <a:cs typeface="Mada"/>
              <a:sym typeface="Mada"/>
            </a:endParaRPr>
          </a:p>
        </p:txBody>
      </p:sp>
      <p:sp>
        <p:nvSpPr>
          <p:cNvPr id="823" name="Google Shape;823;p34"/>
          <p:cNvSpPr txBox="1"/>
          <p:nvPr/>
        </p:nvSpPr>
        <p:spPr>
          <a:xfrm>
            <a:off x="0" y="97798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Mada"/>
              <a:ea typeface="Mada"/>
              <a:cs typeface="Mada"/>
              <a:sym typeface="Mada"/>
            </a:endParaRPr>
          </a:p>
        </p:txBody>
      </p:sp>
      <p:graphicFrame>
        <p:nvGraphicFramePr>
          <p:cNvPr id="824" name="Google Shape;824;p34"/>
          <p:cNvGraphicFramePr/>
          <p:nvPr/>
        </p:nvGraphicFramePr>
        <p:xfrm>
          <a:off x="203013" y="2912013"/>
          <a:ext cx="3000000" cy="3000000"/>
        </p:xfrm>
        <a:graphic>
          <a:graphicData uri="http://schemas.openxmlformats.org/drawingml/2006/table">
            <a:tbl>
              <a:tblPr>
                <a:noFill/>
                <a:tableStyleId>{BC89051C-0FB9-44DB-B3F0-D97974565A1E}</a:tableStyleId>
              </a:tblPr>
              <a:tblGrid>
                <a:gridCol w="1570550"/>
                <a:gridCol w="5583400"/>
              </a:tblGrid>
              <a:tr h="278850">
                <a:tc>
                  <a:txBody>
                    <a:bodyPr/>
                    <a:lstStyle/>
                    <a:p>
                      <a:pPr indent="0" lvl="0" marL="0" marR="0" rtl="0" algn="ctr">
                        <a:lnSpc>
                          <a:spcPct val="100000"/>
                        </a:lnSpc>
                        <a:spcBef>
                          <a:spcPts val="0"/>
                        </a:spcBef>
                        <a:spcAft>
                          <a:spcPts val="0"/>
                        </a:spcAft>
                        <a:buNone/>
                      </a:pPr>
                      <a:r>
                        <a:rPr b="1" lang="ar" sz="1000">
                          <a:latin typeface="Mada"/>
                          <a:ea typeface="Mada"/>
                          <a:cs typeface="Mada"/>
                          <a:sym typeface="Mada"/>
                        </a:rPr>
                        <a:t>Systems involved?</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Sensory &amp; Motor.</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278850">
                <a:tc>
                  <a:txBody>
                    <a:bodyPr/>
                    <a:lstStyle/>
                    <a:p>
                      <a:pPr indent="0" lvl="0" marL="0" marR="0" rtl="0" algn="ctr">
                        <a:lnSpc>
                          <a:spcPct val="100000"/>
                        </a:lnSpc>
                        <a:spcBef>
                          <a:spcPts val="0"/>
                        </a:spcBef>
                        <a:spcAft>
                          <a:spcPts val="0"/>
                        </a:spcAft>
                        <a:buNone/>
                      </a:pPr>
                      <a:r>
                        <a:rPr b="1" lang="ar" sz="1000">
                          <a:latin typeface="Mada"/>
                          <a:ea typeface="Mada"/>
                          <a:cs typeface="Mada"/>
                          <a:sym typeface="Mada"/>
                        </a:rPr>
                        <a:t>Distribution?</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Symmetrically</a:t>
                      </a:r>
                      <a:r>
                        <a:rPr b="1" lang="ar" sz="1000">
                          <a:latin typeface="Mada"/>
                          <a:ea typeface="Mada"/>
                          <a:cs typeface="Mada"/>
                          <a:sym typeface="Mada"/>
                        </a:rPr>
                        <a:t> proximal &amp; distal.</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405600">
                <a:tc>
                  <a:txBody>
                    <a:bodyPr/>
                    <a:lstStyle/>
                    <a:p>
                      <a:pPr indent="0" lvl="0" marL="0" marR="0" rtl="0" algn="ctr">
                        <a:lnSpc>
                          <a:spcPct val="100000"/>
                        </a:lnSpc>
                        <a:spcBef>
                          <a:spcPts val="0"/>
                        </a:spcBef>
                        <a:spcAft>
                          <a:spcPts val="0"/>
                        </a:spcAft>
                        <a:buNone/>
                      </a:pPr>
                      <a:r>
                        <a:rPr b="1" lang="ar" sz="1000">
                          <a:latin typeface="Mada"/>
                          <a:ea typeface="Mada"/>
                          <a:cs typeface="Mada"/>
                          <a:sym typeface="Mada"/>
                        </a:rPr>
                        <a:t>Nature of involvement?</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Numbness and tingling of the feet and hands</a:t>
                      </a:r>
                      <a:endParaRPr sz="1000">
                        <a:latin typeface="Mada"/>
                        <a:ea typeface="Mada"/>
                        <a:cs typeface="Mada"/>
                        <a:sym typeface="Mada"/>
                      </a:endParaRPr>
                    </a:p>
                    <a:p>
                      <a:pPr indent="-292100" lvl="0" marL="457200" rtl="0" algn="l">
                        <a:lnSpc>
                          <a:spcPct val="115000"/>
                        </a:lnSpc>
                        <a:spcBef>
                          <a:spcPts val="0"/>
                        </a:spcBef>
                        <a:spcAft>
                          <a:spcPts val="0"/>
                        </a:spcAft>
                        <a:buSzPts val="1000"/>
                        <a:buFont typeface="Mada"/>
                        <a:buChar char="●"/>
                      </a:pPr>
                      <a:r>
                        <a:rPr lang="ar" sz="1200">
                          <a:latin typeface="Mada"/>
                          <a:ea typeface="Mada"/>
                          <a:cs typeface="Mada"/>
                          <a:sym typeface="Mada"/>
                        </a:rPr>
                        <a:t>L</a:t>
                      </a:r>
                      <a:r>
                        <a:rPr lang="ar" sz="1200">
                          <a:latin typeface="Mada"/>
                          <a:ea typeface="Mada"/>
                          <a:cs typeface="Mada"/>
                          <a:sym typeface="Mada"/>
                        </a:rPr>
                        <a:t>eg more than arm muscle weakness </a:t>
                      </a:r>
                      <a:endParaRPr sz="1000">
                        <a:latin typeface="Mada"/>
                        <a:ea typeface="Mada"/>
                        <a:cs typeface="Mada"/>
                        <a:sym typeface="Mada"/>
                      </a:endParaRPr>
                    </a:p>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Vibration was reduced at the toes.</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278850">
                <a:tc>
                  <a:txBody>
                    <a:bodyPr/>
                    <a:lstStyle/>
                    <a:p>
                      <a:pPr indent="0" lvl="0" marL="0" marR="0" rtl="0" algn="ctr">
                        <a:lnSpc>
                          <a:spcPct val="100000"/>
                        </a:lnSpc>
                        <a:spcBef>
                          <a:spcPts val="0"/>
                        </a:spcBef>
                        <a:spcAft>
                          <a:spcPts val="0"/>
                        </a:spcAft>
                        <a:buNone/>
                      </a:pPr>
                      <a:r>
                        <a:rPr b="1" lang="ar" sz="1000">
                          <a:latin typeface="Mada"/>
                          <a:ea typeface="Mada"/>
                          <a:cs typeface="Mada"/>
                          <a:sym typeface="Mada"/>
                        </a:rPr>
                        <a:t>UMN involvement?</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No, only LMN.</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278850">
                <a:tc>
                  <a:txBody>
                    <a:bodyPr/>
                    <a:lstStyle/>
                    <a:p>
                      <a:pPr indent="0" lvl="0" marL="0" marR="0" rtl="0" algn="ctr">
                        <a:lnSpc>
                          <a:spcPct val="100000"/>
                        </a:lnSpc>
                        <a:spcBef>
                          <a:spcPts val="0"/>
                        </a:spcBef>
                        <a:spcAft>
                          <a:spcPts val="0"/>
                        </a:spcAft>
                        <a:buNone/>
                      </a:pPr>
                      <a:r>
                        <a:rPr b="1" lang="ar" sz="1000">
                          <a:latin typeface="Mada"/>
                          <a:ea typeface="Mada"/>
                          <a:cs typeface="Mada"/>
                          <a:sym typeface="Mada"/>
                        </a:rPr>
                        <a:t>Temporal evolution?</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rPr b="1" lang="ar" sz="1000">
                          <a:latin typeface="Mada"/>
                          <a:ea typeface="Mada"/>
                          <a:cs typeface="Mada"/>
                          <a:sym typeface="Mada"/>
                        </a:rPr>
                        <a:t>Acute (over the last week)</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405600">
                <a:tc>
                  <a:txBody>
                    <a:bodyPr/>
                    <a:lstStyle/>
                    <a:p>
                      <a:pPr indent="0" lvl="0" marL="0" rtl="0" algn="ctr">
                        <a:spcBef>
                          <a:spcPts val="0"/>
                        </a:spcBef>
                        <a:spcAft>
                          <a:spcPts val="0"/>
                        </a:spcAft>
                        <a:buNone/>
                      </a:pPr>
                      <a:r>
                        <a:rPr b="1" lang="ar" sz="1000">
                          <a:latin typeface="Mada"/>
                          <a:ea typeface="Mada"/>
                          <a:cs typeface="Mada"/>
                          <a:sym typeface="Mada"/>
                        </a:rPr>
                        <a:t>Evidence of hereditary neuropathy?</a:t>
                      </a:r>
                      <a:endParaRPr b="1"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3"/>
                    </a:solidFill>
                  </a:tcPr>
                </a:tc>
                <a:tc>
                  <a:txBody>
                    <a:bodyPr/>
                    <a:lstStyle/>
                    <a:p>
                      <a:pPr indent="-292100" lvl="0" marL="457200" marR="0" rtl="0" algn="l">
                        <a:lnSpc>
                          <a:spcPct val="100000"/>
                        </a:lnSpc>
                        <a:spcBef>
                          <a:spcPts val="0"/>
                        </a:spcBef>
                        <a:spcAft>
                          <a:spcPts val="0"/>
                        </a:spcAft>
                        <a:buSzPts val="1000"/>
                        <a:buFont typeface="Mada"/>
                        <a:buChar char="●"/>
                      </a:pPr>
                      <a:r>
                        <a:rPr lang="ar" sz="1000">
                          <a:latin typeface="Mada"/>
                          <a:ea typeface="Mada"/>
                          <a:cs typeface="Mada"/>
                          <a:sym typeface="Mada"/>
                        </a:rPr>
                        <a:t>No.</a:t>
                      </a:r>
                      <a:endParaRPr sz="10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04200">
                <a:tc gridSpan="2">
                  <a:txBody>
                    <a:bodyPr/>
                    <a:lstStyle/>
                    <a:p>
                      <a:pPr indent="-304800" lvl="0" marL="457200" rtl="0" algn="l">
                        <a:lnSpc>
                          <a:spcPct val="115000"/>
                        </a:lnSpc>
                        <a:spcBef>
                          <a:spcPts val="0"/>
                        </a:spcBef>
                        <a:spcAft>
                          <a:spcPts val="0"/>
                        </a:spcAft>
                        <a:buClr>
                          <a:srgbClr val="000000"/>
                        </a:buClr>
                        <a:buSzPts val="1200"/>
                        <a:buFont typeface="Mada"/>
                        <a:buChar char="❖"/>
                      </a:pPr>
                      <a:r>
                        <a:rPr b="1" lang="ar" sz="1200">
                          <a:latin typeface="Mada"/>
                          <a:ea typeface="Mada"/>
                          <a:cs typeface="Mada"/>
                          <a:sym typeface="Mada"/>
                        </a:rPr>
                        <a:t>Diagnosis: </a:t>
                      </a:r>
                      <a:r>
                        <a:rPr b="1" lang="ar" sz="1200">
                          <a:latin typeface="Mada"/>
                          <a:ea typeface="Mada"/>
                          <a:cs typeface="Mada"/>
                          <a:sym typeface="Mada"/>
                        </a:rPr>
                        <a:t>GBS , peaks at week 4 . </a:t>
                      </a:r>
                      <a:endParaRPr b="1"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Whenever it’s </a:t>
                      </a:r>
                      <a:r>
                        <a:rPr b="1" lang="ar" sz="1200">
                          <a:latin typeface="Mada"/>
                          <a:ea typeface="Mada"/>
                          <a:cs typeface="Mada"/>
                          <a:sym typeface="Mada"/>
                        </a:rPr>
                        <a:t>acute  + preceded by infection</a:t>
                      </a:r>
                      <a:r>
                        <a:rPr lang="ar" sz="1200">
                          <a:latin typeface="Mada"/>
                          <a:ea typeface="Mada"/>
                          <a:cs typeface="Mada"/>
                          <a:sym typeface="Mada"/>
                        </a:rPr>
                        <a:t> (whether gastroenteritis or respiratory) consider GBS.</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whenever it’s acute, distal, symmetrical, progressive (affecting distal and then proximal) it’s GBS until proven otherwise</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b="1" lang="ar" sz="1200">
                          <a:latin typeface="Mada"/>
                          <a:ea typeface="Mada"/>
                          <a:cs typeface="Mada"/>
                          <a:sym typeface="Mada"/>
                        </a:rPr>
                        <a:t>If it’s chronic more than 8 weeks we would think of CIDP</a:t>
                      </a:r>
                      <a:endParaRPr b="1" sz="12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c hMerge="1"/>
              </a:tr>
            </a:tbl>
          </a:graphicData>
        </a:graphic>
      </p:graphicFrame>
      <p:sp>
        <p:nvSpPr>
          <p:cNvPr id="825" name="Google Shape;825;p34"/>
          <p:cNvSpPr/>
          <p:nvPr/>
        </p:nvSpPr>
        <p:spPr>
          <a:xfrm>
            <a:off x="195600" y="1061504"/>
            <a:ext cx="7168800" cy="1725600"/>
          </a:xfrm>
          <a:prstGeom prst="roundRect">
            <a:avLst>
              <a:gd fmla="val 11145" name="adj"/>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826" name="Google Shape;826;p34"/>
          <p:cNvSpPr txBox="1"/>
          <p:nvPr/>
        </p:nvSpPr>
        <p:spPr>
          <a:xfrm>
            <a:off x="298950" y="1079057"/>
            <a:ext cx="6962100" cy="1725600"/>
          </a:xfrm>
          <a:prstGeom prst="rect">
            <a:avLst/>
          </a:prstGeom>
          <a:noFill/>
          <a:ln>
            <a:noFill/>
          </a:ln>
        </p:spPr>
        <p:txBody>
          <a:bodyPr anchorCtr="0" anchor="ctr" bIns="91425" lIns="91425" spcFirstLastPara="1" rIns="91425" wrap="square" tIns="91425">
            <a:noAutofit/>
          </a:bodyPr>
          <a:lstStyle/>
          <a:p>
            <a:pPr indent="-304800" lvl="0" marL="457200" rtl="0" algn="l">
              <a:lnSpc>
                <a:spcPct val="115000"/>
              </a:lnSpc>
              <a:spcBef>
                <a:spcPts val="0"/>
              </a:spcBef>
              <a:spcAft>
                <a:spcPts val="0"/>
              </a:spcAft>
              <a:buClr>
                <a:schemeClr val="accent1"/>
              </a:buClr>
              <a:buSzPts val="1200"/>
              <a:buFont typeface="Mada"/>
              <a:buChar char="●"/>
            </a:pPr>
            <a:r>
              <a:rPr lang="ar" sz="1200">
                <a:solidFill>
                  <a:schemeClr val="accent1"/>
                </a:solidFill>
                <a:latin typeface="Mada"/>
                <a:ea typeface="Mada"/>
                <a:cs typeface="Mada"/>
                <a:sym typeface="Mada"/>
              </a:rPr>
              <a:t>A 25 year-old woman developed numbness and tingling of the feet and hands followed by progressive leg more than arm muscle weakness over the </a:t>
            </a:r>
            <a:r>
              <a:rPr b="1" lang="ar" sz="1200">
                <a:solidFill>
                  <a:schemeClr val="accent1"/>
                </a:solidFill>
                <a:latin typeface="Mada"/>
                <a:ea typeface="Mada"/>
                <a:cs typeface="Mada"/>
                <a:sym typeface="Mada"/>
              </a:rPr>
              <a:t>last week</a:t>
            </a:r>
            <a:r>
              <a:rPr lang="ar" sz="1200">
                <a:solidFill>
                  <a:schemeClr val="accent1"/>
                </a:solidFill>
                <a:latin typeface="Mada"/>
                <a:ea typeface="Mada"/>
                <a:cs typeface="Mada"/>
                <a:sym typeface="Mada"/>
              </a:rPr>
              <a:t>. She experienced a diarrheal illness 3 weeks ago that had resolved within 10 days.</a:t>
            </a:r>
            <a:endParaRPr sz="1200">
              <a:solidFill>
                <a:schemeClr val="accent1"/>
              </a:solidFill>
              <a:latin typeface="Mada"/>
              <a:ea typeface="Mada"/>
              <a:cs typeface="Mada"/>
              <a:sym typeface="Mada"/>
            </a:endParaRPr>
          </a:p>
          <a:p>
            <a:pPr indent="-304800" lvl="0" marL="457200" rtl="0" algn="l">
              <a:lnSpc>
                <a:spcPct val="115000"/>
              </a:lnSpc>
              <a:spcBef>
                <a:spcPts val="0"/>
              </a:spcBef>
              <a:spcAft>
                <a:spcPts val="0"/>
              </a:spcAft>
              <a:buClr>
                <a:schemeClr val="accent1"/>
              </a:buClr>
              <a:buSzPts val="1200"/>
              <a:buFont typeface="Mada"/>
              <a:buChar char="●"/>
            </a:pPr>
            <a:r>
              <a:rPr lang="ar" sz="1200">
                <a:solidFill>
                  <a:schemeClr val="accent1"/>
                </a:solidFill>
                <a:latin typeface="Mada"/>
                <a:ea typeface="Mada"/>
                <a:cs typeface="Mada"/>
                <a:sym typeface="Mada"/>
              </a:rPr>
              <a:t>Examination showed marked </a:t>
            </a:r>
            <a:r>
              <a:rPr b="1" lang="ar" sz="1200">
                <a:solidFill>
                  <a:schemeClr val="accent1"/>
                </a:solidFill>
                <a:latin typeface="Mada"/>
                <a:ea typeface="Mada"/>
                <a:cs typeface="Mada"/>
                <a:sym typeface="Mada"/>
              </a:rPr>
              <a:t>bifacial weakness</a:t>
            </a:r>
            <a:r>
              <a:rPr lang="ar" sz="1200">
                <a:solidFill>
                  <a:schemeClr val="accent1"/>
                </a:solidFill>
                <a:latin typeface="Mada"/>
                <a:ea typeface="Mada"/>
                <a:cs typeface="Mada"/>
                <a:sym typeface="Mada"/>
              </a:rPr>
              <a:t> and absent muscle stretch reflexes. She had normal pinprick, light touch and proprioception but </a:t>
            </a:r>
            <a:r>
              <a:rPr b="1" lang="ar" sz="1200">
                <a:solidFill>
                  <a:schemeClr val="accent1"/>
                </a:solidFill>
                <a:latin typeface="Mada"/>
                <a:ea typeface="Mada"/>
                <a:cs typeface="Mada"/>
                <a:sym typeface="Mada"/>
              </a:rPr>
              <a:t>vibration</a:t>
            </a:r>
            <a:r>
              <a:rPr lang="ar" sz="1200">
                <a:solidFill>
                  <a:schemeClr val="accent1"/>
                </a:solidFill>
                <a:latin typeface="Mada"/>
                <a:ea typeface="Mada"/>
                <a:cs typeface="Mada"/>
                <a:sym typeface="Mada"/>
              </a:rPr>
              <a:t> was reduced at the toes.</a:t>
            </a:r>
            <a:endParaRPr sz="1200">
              <a:solidFill>
                <a:schemeClr val="accent1"/>
              </a:solidFill>
              <a:latin typeface="Mada"/>
              <a:ea typeface="Mada"/>
              <a:cs typeface="Mada"/>
              <a:sym typeface="Mada"/>
            </a:endParaRPr>
          </a:p>
          <a:p>
            <a:pPr indent="-304800" lvl="0" marL="457200" rtl="0" algn="l">
              <a:lnSpc>
                <a:spcPct val="115000"/>
              </a:lnSpc>
              <a:spcBef>
                <a:spcPts val="0"/>
              </a:spcBef>
              <a:spcAft>
                <a:spcPts val="0"/>
              </a:spcAft>
              <a:buClr>
                <a:schemeClr val="accent1"/>
              </a:buClr>
              <a:buSzPts val="1200"/>
              <a:buFont typeface="Mada"/>
              <a:buChar char="●"/>
            </a:pPr>
            <a:r>
              <a:rPr lang="ar" sz="1200">
                <a:solidFill>
                  <a:schemeClr val="accent1"/>
                </a:solidFill>
                <a:latin typeface="Mada"/>
                <a:ea typeface="Mada"/>
                <a:cs typeface="Mada"/>
                <a:sym typeface="Mada"/>
              </a:rPr>
              <a:t>Muscle power in the lower limbs was 2/5 and in the upper limbs 3/5, with equal proximal and distal weakness. She could not stand up or walk with assistance.</a:t>
            </a:r>
            <a:endParaRPr sz="1200">
              <a:solidFill>
                <a:schemeClr val="accent1"/>
              </a:solidFill>
              <a:latin typeface="Mada"/>
              <a:ea typeface="Mada"/>
              <a:cs typeface="Mada"/>
              <a:sym typeface="Mada"/>
            </a:endParaRPr>
          </a:p>
        </p:txBody>
      </p:sp>
      <p:graphicFrame>
        <p:nvGraphicFramePr>
          <p:cNvPr id="827" name="Google Shape;827;p34"/>
          <p:cNvGraphicFramePr/>
          <p:nvPr/>
        </p:nvGraphicFramePr>
        <p:xfrm>
          <a:off x="203025" y="6645593"/>
          <a:ext cx="3000000" cy="3000000"/>
        </p:xfrm>
        <a:graphic>
          <a:graphicData uri="http://schemas.openxmlformats.org/drawingml/2006/table">
            <a:tbl>
              <a:tblPr>
                <a:noFill/>
                <a:tableStyleId>{BC89051C-0FB9-44DB-B3F0-D97974565A1E}</a:tableStyleId>
              </a:tblPr>
              <a:tblGrid>
                <a:gridCol w="1016000"/>
                <a:gridCol w="776150"/>
                <a:gridCol w="512750"/>
                <a:gridCol w="709025"/>
                <a:gridCol w="667675"/>
                <a:gridCol w="666400"/>
                <a:gridCol w="666400"/>
                <a:gridCol w="500300"/>
                <a:gridCol w="604925"/>
                <a:gridCol w="1034325"/>
              </a:tblGrid>
              <a:tr h="149600">
                <a:tc rowSpan="2">
                  <a:txBody>
                    <a:bodyPr/>
                    <a:lstStyle/>
                    <a:p>
                      <a:pPr indent="0" lvl="0" marL="0" rtl="0" algn="l">
                        <a:spcBef>
                          <a:spcPts val="0"/>
                        </a:spcBef>
                        <a:spcAft>
                          <a:spcPts val="0"/>
                        </a:spcAft>
                        <a:buNone/>
                      </a:pPr>
                      <a:r>
                        <a:t/>
                      </a:r>
                      <a:endParaRPr sz="12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rgbClr val="9E9E9E"/>
                      </a:solidFill>
                      <a:prstDash val="solid"/>
                      <a:round/>
                      <a:headEnd len="sm" w="sm" type="none"/>
                      <a:tailEnd len="sm" w="sm" type="none"/>
                    </a:lnB>
                  </a:tcPr>
                </a:tc>
                <a:tc gridSpan="4">
                  <a:txBody>
                    <a:bodyPr/>
                    <a:lstStyle/>
                    <a:p>
                      <a:pPr indent="0" lvl="0" marL="0" rtl="0" algn="ctr">
                        <a:spcBef>
                          <a:spcPts val="0"/>
                        </a:spcBef>
                        <a:spcAft>
                          <a:spcPts val="0"/>
                        </a:spcAft>
                        <a:buNone/>
                      </a:pPr>
                      <a:r>
                        <a:rPr b="1" lang="ar" sz="800">
                          <a:solidFill>
                            <a:srgbClr val="FFFFFF"/>
                          </a:solidFill>
                          <a:latin typeface="Mada"/>
                          <a:ea typeface="Mada"/>
                          <a:cs typeface="Mada"/>
                          <a:sym typeface="Mada"/>
                        </a:rPr>
                        <a:t>Weakness</a:t>
                      </a:r>
                      <a:endParaRPr b="1"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1"/>
                    </a:solidFill>
                  </a:tcPr>
                </a:tc>
                <a:tc hMerge="1"/>
                <a:tc hMerge="1"/>
                <a:tc hMerge="1"/>
                <a:tc rowSpan="2">
                  <a:txBody>
                    <a:bodyPr/>
                    <a:lstStyle/>
                    <a:p>
                      <a:pPr indent="0" lvl="0" marL="0" rtl="0" algn="ctr">
                        <a:spcBef>
                          <a:spcPts val="0"/>
                        </a:spcBef>
                        <a:spcAft>
                          <a:spcPts val="0"/>
                        </a:spcAft>
                        <a:buNone/>
                      </a:pPr>
                      <a:r>
                        <a:rPr lang="ar" sz="800">
                          <a:solidFill>
                            <a:srgbClr val="FFFFFF"/>
                          </a:solidFill>
                          <a:latin typeface="Mada"/>
                          <a:ea typeface="Mada"/>
                          <a:cs typeface="Mada"/>
                          <a:sym typeface="Mada"/>
                        </a:rPr>
                        <a:t>Sensory symptoms</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2"/>
                    </a:solidFill>
                  </a:tcPr>
                </a:tc>
                <a:tc rowSpan="2">
                  <a:txBody>
                    <a:bodyPr/>
                    <a:lstStyle/>
                    <a:p>
                      <a:pPr indent="0" lvl="0" marL="0" rtl="0" algn="ctr">
                        <a:spcBef>
                          <a:spcPts val="0"/>
                        </a:spcBef>
                        <a:spcAft>
                          <a:spcPts val="0"/>
                        </a:spcAft>
                        <a:buNone/>
                      </a:pPr>
                      <a:r>
                        <a:rPr lang="ar" sz="800">
                          <a:solidFill>
                            <a:srgbClr val="FFFFFF"/>
                          </a:solidFill>
                          <a:latin typeface="Mada"/>
                          <a:ea typeface="Mada"/>
                          <a:cs typeface="Mada"/>
                          <a:sym typeface="Mada"/>
                        </a:rPr>
                        <a:t>Severe proprioceptive loss</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2"/>
                    </a:solidFill>
                  </a:tcPr>
                </a:tc>
                <a:tc rowSpan="2">
                  <a:txBody>
                    <a:bodyPr/>
                    <a:lstStyle/>
                    <a:p>
                      <a:pPr indent="0" lvl="0" marL="0" rtl="0" algn="ctr">
                        <a:spcBef>
                          <a:spcPts val="0"/>
                        </a:spcBef>
                        <a:spcAft>
                          <a:spcPts val="0"/>
                        </a:spcAft>
                        <a:buNone/>
                      </a:pPr>
                      <a:r>
                        <a:rPr lang="ar" sz="800">
                          <a:solidFill>
                            <a:srgbClr val="FFFFFF"/>
                          </a:solidFill>
                          <a:latin typeface="Mada"/>
                          <a:ea typeface="Mada"/>
                          <a:cs typeface="Mada"/>
                          <a:sym typeface="Mada"/>
                        </a:rPr>
                        <a:t>UMN signs</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2"/>
                    </a:solidFill>
                  </a:tcPr>
                </a:tc>
                <a:tc rowSpan="2">
                  <a:txBody>
                    <a:bodyPr/>
                    <a:lstStyle/>
                    <a:p>
                      <a:pPr indent="0" lvl="0" marL="0" rtl="0" algn="ctr">
                        <a:spcBef>
                          <a:spcPts val="0"/>
                        </a:spcBef>
                        <a:spcAft>
                          <a:spcPts val="0"/>
                        </a:spcAft>
                        <a:buNone/>
                      </a:pPr>
                      <a:r>
                        <a:rPr lang="ar" sz="700">
                          <a:solidFill>
                            <a:srgbClr val="FFFFFF"/>
                          </a:solidFill>
                          <a:latin typeface="Mada"/>
                          <a:ea typeface="Mada"/>
                          <a:cs typeface="Mada"/>
                          <a:sym typeface="Mada"/>
                        </a:rPr>
                        <a:t>Autonomic symptoms/ signs</a:t>
                      </a:r>
                      <a:endParaRPr sz="7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2"/>
                    </a:solidFill>
                  </a:tcPr>
                </a:tc>
                <a:tc rowSpan="2">
                  <a:txBody>
                    <a:bodyPr/>
                    <a:lstStyle/>
                    <a:p>
                      <a:pPr indent="0" lvl="0" marL="0" rtl="0" algn="ctr">
                        <a:spcBef>
                          <a:spcPts val="0"/>
                        </a:spcBef>
                        <a:spcAft>
                          <a:spcPts val="0"/>
                        </a:spcAft>
                        <a:buNone/>
                      </a:pPr>
                      <a:r>
                        <a:rPr lang="ar" sz="1000">
                          <a:solidFill>
                            <a:srgbClr val="FFFFFF"/>
                          </a:solidFill>
                          <a:latin typeface="Mada"/>
                          <a:ea typeface="Mada"/>
                          <a:cs typeface="Mada"/>
                          <a:sym typeface="Mada"/>
                        </a:rPr>
                        <a:t>Diagnosis</a:t>
                      </a:r>
                      <a:endParaRPr sz="10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2"/>
                    </a:solidFill>
                  </a:tcPr>
                </a:tc>
              </a:tr>
              <a:tr h="149600">
                <a:tc vMerge="1"/>
                <a:tc>
                  <a:txBody>
                    <a:bodyPr/>
                    <a:lstStyle/>
                    <a:p>
                      <a:pPr indent="0" lvl="0" marL="0" rtl="0" algn="ctr">
                        <a:spcBef>
                          <a:spcPts val="0"/>
                        </a:spcBef>
                        <a:spcAft>
                          <a:spcPts val="0"/>
                        </a:spcAft>
                        <a:buNone/>
                      </a:pPr>
                      <a:r>
                        <a:rPr lang="ar" sz="800">
                          <a:solidFill>
                            <a:srgbClr val="FFFFFF"/>
                          </a:solidFill>
                          <a:latin typeface="Mada"/>
                          <a:ea typeface="Mada"/>
                          <a:cs typeface="Mada"/>
                          <a:sym typeface="Mada"/>
                        </a:rPr>
                        <a:t>Proximal</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lang="ar" sz="800">
                          <a:solidFill>
                            <a:srgbClr val="FFFFFF"/>
                          </a:solidFill>
                          <a:latin typeface="Mada"/>
                          <a:ea typeface="Mada"/>
                          <a:cs typeface="Mada"/>
                          <a:sym typeface="Mada"/>
                        </a:rPr>
                        <a:t>Distal</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lang="ar" sz="800">
                          <a:solidFill>
                            <a:srgbClr val="FFFFFF"/>
                          </a:solidFill>
                          <a:latin typeface="Mada"/>
                          <a:ea typeface="Mada"/>
                          <a:cs typeface="Mada"/>
                          <a:sym typeface="Mada"/>
                        </a:rPr>
                        <a:t>Asymmetric</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lang="ar" sz="800">
                          <a:solidFill>
                            <a:srgbClr val="FFFFFF"/>
                          </a:solidFill>
                          <a:latin typeface="Mada"/>
                          <a:ea typeface="Mada"/>
                          <a:cs typeface="Mada"/>
                          <a:sym typeface="Mada"/>
                        </a:rPr>
                        <a:t>Symmetric</a:t>
                      </a:r>
                      <a:endParaRPr sz="800">
                        <a:solidFill>
                          <a:srgbClr val="FFFFFF"/>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2"/>
                    </a:solidFill>
                  </a:tcPr>
                </a:tc>
                <a:tc vMerge="1"/>
                <a:tc vMerge="1"/>
                <a:tc vMerge="1"/>
                <a:tc vMerge="1"/>
                <a:tc vMerge="1"/>
              </a:tr>
              <a:tr h="446950">
                <a:tc>
                  <a:txBody>
                    <a:bodyPr/>
                    <a:lstStyle/>
                    <a:p>
                      <a:pPr indent="0" lvl="0" marL="0" rtl="0" algn="l">
                        <a:spcBef>
                          <a:spcPts val="0"/>
                        </a:spcBef>
                        <a:spcAft>
                          <a:spcPts val="0"/>
                        </a:spcAft>
                        <a:buNone/>
                      </a:pPr>
                      <a:r>
                        <a:rPr b="1" lang="ar" sz="800">
                          <a:solidFill>
                            <a:schemeClr val="accent1"/>
                          </a:solidFill>
                          <a:latin typeface="Mada"/>
                          <a:ea typeface="Mada"/>
                          <a:cs typeface="Mada"/>
                          <a:sym typeface="Mada"/>
                        </a:rPr>
                        <a:t>Pattern 1: </a:t>
                      </a:r>
                      <a:r>
                        <a:rPr lang="ar" sz="800">
                          <a:solidFill>
                            <a:schemeClr val="accent1"/>
                          </a:solidFill>
                          <a:latin typeface="Mada"/>
                          <a:ea typeface="Mada"/>
                          <a:cs typeface="Mada"/>
                          <a:sym typeface="Mada"/>
                        </a:rPr>
                        <a:t>symmetric proximal and distal weakness with sensory loss </a:t>
                      </a:r>
                      <a:endParaRPr sz="800">
                        <a:solidFill>
                          <a:schemeClr val="accent1"/>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ar" sz="1000">
                          <a:solidFill>
                            <a:schemeClr val="accent1"/>
                          </a:solidFill>
                          <a:highlight>
                            <a:srgbClr val="FFFFFF"/>
                          </a:highlight>
                          <a:latin typeface="Mada"/>
                          <a:ea typeface="Mada"/>
                          <a:cs typeface="Mada"/>
                          <a:sym typeface="Mada"/>
                        </a:rPr>
                        <a:t>+</a:t>
                      </a:r>
                      <a:endParaRPr b="1" sz="1000">
                        <a:solidFill>
                          <a:schemeClr val="accent1"/>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ar" sz="1000">
                          <a:solidFill>
                            <a:schemeClr val="accent1"/>
                          </a:solidFill>
                          <a:highlight>
                            <a:srgbClr val="FFFFFF"/>
                          </a:highlight>
                          <a:latin typeface="Mada"/>
                          <a:ea typeface="Mada"/>
                          <a:cs typeface="Mada"/>
                          <a:sym typeface="Mada"/>
                        </a:rPr>
                        <a:t>+</a:t>
                      </a:r>
                      <a:endParaRPr b="1" sz="1000">
                        <a:solidFill>
                          <a:schemeClr val="accent1"/>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b="1" sz="1000">
                        <a:solidFill>
                          <a:schemeClr val="accent1"/>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ar" sz="1000">
                          <a:solidFill>
                            <a:schemeClr val="accent1"/>
                          </a:solidFill>
                          <a:highlight>
                            <a:srgbClr val="FFFFFF"/>
                          </a:highlight>
                          <a:latin typeface="Mada"/>
                          <a:ea typeface="Mada"/>
                          <a:cs typeface="Mada"/>
                          <a:sym typeface="Mada"/>
                        </a:rPr>
                        <a:t>+</a:t>
                      </a:r>
                      <a:endParaRPr b="1" sz="1000">
                        <a:solidFill>
                          <a:schemeClr val="accent1"/>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rPr b="1" lang="ar" sz="1000">
                          <a:solidFill>
                            <a:schemeClr val="accent1"/>
                          </a:solidFill>
                          <a:highlight>
                            <a:srgbClr val="FFFFFF"/>
                          </a:highlight>
                          <a:latin typeface="Mada"/>
                          <a:ea typeface="Mada"/>
                          <a:cs typeface="Mada"/>
                          <a:sym typeface="Mada"/>
                        </a:rPr>
                        <a:t>+</a:t>
                      </a:r>
                      <a:endParaRPr b="1" sz="1000">
                        <a:solidFill>
                          <a:schemeClr val="accent1"/>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b="1" sz="1000">
                        <a:solidFill>
                          <a:schemeClr val="accent1"/>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b="1" sz="1000">
                        <a:solidFill>
                          <a:schemeClr val="accent1"/>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ctr">
                        <a:spcBef>
                          <a:spcPts val="0"/>
                        </a:spcBef>
                        <a:spcAft>
                          <a:spcPts val="0"/>
                        </a:spcAft>
                        <a:buNone/>
                      </a:pPr>
                      <a:r>
                        <a:t/>
                      </a:r>
                      <a:endParaRPr b="1" sz="1000">
                        <a:solidFill>
                          <a:schemeClr val="accent1"/>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None/>
                      </a:pPr>
                      <a:r>
                        <a:rPr lang="ar" sz="800">
                          <a:solidFill>
                            <a:schemeClr val="accent1"/>
                          </a:solidFill>
                          <a:latin typeface="Mada"/>
                          <a:ea typeface="Mada"/>
                          <a:cs typeface="Mada"/>
                          <a:sym typeface="Mada"/>
                        </a:rPr>
                        <a:t>GBS,</a:t>
                      </a:r>
                      <a:endParaRPr sz="800">
                        <a:solidFill>
                          <a:schemeClr val="accent1"/>
                        </a:solidFill>
                        <a:latin typeface="Mada"/>
                        <a:ea typeface="Mada"/>
                        <a:cs typeface="Mada"/>
                        <a:sym typeface="Mada"/>
                      </a:endParaRPr>
                    </a:p>
                    <a:p>
                      <a:pPr indent="0" lvl="0" marL="0" rtl="0" algn="l">
                        <a:spcBef>
                          <a:spcPts val="0"/>
                        </a:spcBef>
                        <a:spcAft>
                          <a:spcPts val="0"/>
                        </a:spcAft>
                        <a:buNone/>
                      </a:pPr>
                      <a:r>
                        <a:rPr lang="ar" sz="800">
                          <a:solidFill>
                            <a:schemeClr val="accent1"/>
                          </a:solidFill>
                          <a:latin typeface="Mada"/>
                          <a:ea typeface="Mada"/>
                          <a:cs typeface="Mada"/>
                          <a:sym typeface="Mada"/>
                        </a:rPr>
                        <a:t>CIDP</a:t>
                      </a:r>
                      <a:endParaRPr sz="800">
                        <a:solidFill>
                          <a:schemeClr val="accent1"/>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828" name="Google Shape;828;p34"/>
          <p:cNvSpPr txBox="1"/>
          <p:nvPr/>
        </p:nvSpPr>
        <p:spPr>
          <a:xfrm>
            <a:off x="7891100" y="4021750"/>
            <a:ext cx="5899500" cy="24936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What are the systems involved? (motor, sensory or both) →Sensory and motor.</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Where is the disruption of the weakness? (proximal, distal or both. Symmetrical or asymmetrical) → Symmetrical distal.</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What is nature of sensory involvement? → Vibration and proprioception were absent + pain and temp were decreased .</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Is there evidence of upper motor neuron involvement? → No. </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Onset (acute, subacute, chronic) → Not mentioned by doctor or in the history.</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Is there any history of hereditary neuropathy? → Yes .</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What is DDx of pattern 2? → CSPN (cryptogenic neuropathy&gt;no apparent reason) , which is most common. can also be Metabolic : diabetes , thyroid .</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The DIAGNOSIS: </a:t>
            </a:r>
            <a:r>
              <a:rPr lang="ar" sz="1200">
                <a:solidFill>
                  <a:srgbClr val="6AA84F"/>
                </a:solidFill>
                <a:highlight>
                  <a:srgbClr val="FFD966"/>
                </a:highlight>
                <a:latin typeface="Mada"/>
                <a:ea typeface="Mada"/>
                <a:cs typeface="Mada"/>
                <a:sym typeface="Mada"/>
              </a:rPr>
              <a:t>Hereditary</a:t>
            </a:r>
            <a:r>
              <a:rPr lang="ar" sz="1200">
                <a:solidFill>
                  <a:srgbClr val="6AA84F"/>
                </a:solidFill>
                <a:latin typeface="Mada"/>
                <a:ea typeface="Mada"/>
                <a:cs typeface="Mada"/>
                <a:sym typeface="Mada"/>
              </a:rPr>
              <a:t>.</a:t>
            </a:r>
            <a:endParaRPr sz="1200">
              <a:solidFill>
                <a:srgbClr val="6AA84F"/>
              </a:solidFill>
              <a:latin typeface="Mada"/>
              <a:ea typeface="Mada"/>
              <a:cs typeface="Mada"/>
              <a:sym typeface="Mada"/>
            </a:endParaRPr>
          </a:p>
        </p:txBody>
      </p:sp>
      <p:sp>
        <p:nvSpPr>
          <p:cNvPr id="829" name="Google Shape;829;p34"/>
          <p:cNvSpPr txBox="1"/>
          <p:nvPr/>
        </p:nvSpPr>
        <p:spPr>
          <a:xfrm>
            <a:off x="-7671125" y="926850"/>
            <a:ext cx="7219500" cy="25593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5"/>
                </a:highlight>
                <a:latin typeface="Mada"/>
                <a:ea typeface="Mada"/>
                <a:cs typeface="Mada"/>
                <a:sym typeface="Mada"/>
              </a:rPr>
              <a:t>Case 6</a:t>
            </a:r>
            <a:endParaRPr sz="1200">
              <a:solidFill>
                <a:schemeClr val="dk1"/>
              </a:solidFill>
              <a:latin typeface="Mada"/>
              <a:ea typeface="Mada"/>
              <a:cs typeface="Mada"/>
              <a:sym typeface="Mada"/>
            </a:endParaRPr>
          </a:p>
          <a:p>
            <a:pPr indent="0" lvl="0" marL="457200" rtl="0" algn="l">
              <a:spcBef>
                <a:spcPts val="0"/>
              </a:spcBef>
              <a:spcAft>
                <a:spcPts val="0"/>
              </a:spcAft>
              <a:buNone/>
            </a:pPr>
            <a:r>
              <a:t/>
            </a:r>
            <a:endParaRPr b="1" sz="1200">
              <a:solidFill>
                <a:schemeClr val="dk1"/>
              </a:solidFill>
              <a:highlight>
                <a:schemeClr val="accent5"/>
              </a:highlight>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 25 year-old woman developed numbness and tingling of the feet and hands followed by progressive leg more than arm muscle weakness over the last week. She experienced a diarrheal illness 3 weeks ago that had resolved within 10 days.</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Examination : </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showed marked bifacial weakness and absent muscle stretch reflexes. She had normal pinprick, light touch and proprioception but vibration was reduced at the toes.</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Muscle power in the lower limbs was 2/5 and in the upper limbs 3/5, with equal proximal and distal weakness. She could not stand up or walk with assistance.</a:t>
            </a:r>
            <a:endParaRPr sz="1200">
              <a:solidFill>
                <a:schemeClr val="dk1"/>
              </a:solidFill>
              <a:latin typeface="Mada"/>
              <a:ea typeface="Mada"/>
              <a:cs typeface="Mada"/>
              <a:sym typeface="Mada"/>
            </a:endParaRPr>
          </a:p>
        </p:txBody>
      </p:sp>
      <p:sp>
        <p:nvSpPr>
          <p:cNvPr id="830" name="Google Shape;830;p34"/>
          <p:cNvSpPr txBox="1"/>
          <p:nvPr/>
        </p:nvSpPr>
        <p:spPr>
          <a:xfrm>
            <a:off x="-7541075" y="6812075"/>
            <a:ext cx="6876300" cy="27414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What are the systems involved? (motor, sensory or both) </a:t>
            </a:r>
            <a:r>
              <a:rPr b="1" lang="ar" sz="1200">
                <a:solidFill>
                  <a:srgbClr val="6AA84F"/>
                </a:solidFill>
                <a:latin typeface="Mada"/>
                <a:ea typeface="Mada"/>
                <a:cs typeface="Mada"/>
                <a:sym typeface="Mada"/>
              </a:rPr>
              <a:t>→ Sensory + motor.</a:t>
            </a:r>
            <a:endParaRPr b="1"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Where is the disruption of the weakness? (proximal, distal or both) (Symmetrical or asymmetrical) </a:t>
            </a:r>
            <a:r>
              <a:rPr b="1" lang="ar" sz="1200">
                <a:solidFill>
                  <a:srgbClr val="6AA84F"/>
                </a:solidFill>
                <a:latin typeface="Mada"/>
                <a:ea typeface="Mada"/>
                <a:cs typeface="Mada"/>
                <a:sym typeface="Mada"/>
              </a:rPr>
              <a:t>→ Symmetrical proximal and distal. (Start distally then progresses to affect both Distal and Proximal) </a:t>
            </a:r>
            <a:endParaRPr b="1"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What is natural of sensory involvement? </a:t>
            </a:r>
            <a:r>
              <a:rPr b="1" lang="ar" sz="1200">
                <a:solidFill>
                  <a:srgbClr val="6AA84F"/>
                </a:solidFill>
                <a:latin typeface="Mada"/>
                <a:ea typeface="Mada"/>
                <a:cs typeface="Mada"/>
                <a:sym typeface="Mada"/>
              </a:rPr>
              <a:t>numbness and tingling of the feet and hands</a:t>
            </a:r>
            <a:endParaRPr b="1"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Is there evidence of upper motor neuron involvement? </a:t>
            </a:r>
            <a:r>
              <a:rPr b="1" lang="ar" sz="1200">
                <a:solidFill>
                  <a:srgbClr val="6AA84F"/>
                </a:solidFill>
                <a:latin typeface="Mada"/>
                <a:ea typeface="Mada"/>
                <a:cs typeface="Mada"/>
                <a:sym typeface="Mada"/>
              </a:rPr>
              <a:t>No.</a:t>
            </a:r>
            <a:endParaRPr b="1"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Onset (acute, subacute, chronic) </a:t>
            </a:r>
            <a:r>
              <a:rPr b="1" lang="ar" sz="1200">
                <a:solidFill>
                  <a:srgbClr val="6AA84F"/>
                </a:solidFill>
                <a:latin typeface="Mada"/>
                <a:ea typeface="Mada"/>
                <a:cs typeface="Mada"/>
                <a:sym typeface="Mada"/>
              </a:rPr>
              <a:t>→ 1 week = acute</a:t>
            </a:r>
            <a:endParaRPr b="1"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Is there any history of hereditary neuropathy?</a:t>
            </a:r>
            <a:r>
              <a:rPr b="1" lang="ar" sz="1200">
                <a:solidFill>
                  <a:srgbClr val="6AA84F"/>
                </a:solidFill>
                <a:latin typeface="Mada"/>
                <a:ea typeface="Mada"/>
                <a:cs typeface="Mada"/>
                <a:sym typeface="Mada"/>
              </a:rPr>
              <a:t> No</a:t>
            </a:r>
            <a:endParaRPr b="1"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So we have symmetrical proximal and distal sensory loss. What is the pattern?</a:t>
            </a:r>
            <a:r>
              <a:rPr b="1" lang="ar" sz="1200">
                <a:solidFill>
                  <a:srgbClr val="6AA84F"/>
                </a:solidFill>
                <a:latin typeface="Mada"/>
                <a:ea typeface="Mada"/>
                <a:cs typeface="Mada"/>
                <a:sym typeface="Mada"/>
              </a:rPr>
              <a:t> Pattern 1.</a:t>
            </a:r>
            <a:endParaRPr b="1"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What is DDx of pattern 1?</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The diagnosis: </a:t>
            </a:r>
            <a:r>
              <a:rPr b="1" lang="ar" sz="1200">
                <a:solidFill>
                  <a:srgbClr val="6AA84F"/>
                </a:solidFill>
                <a:latin typeface="Mada"/>
                <a:ea typeface="Mada"/>
                <a:cs typeface="Mada"/>
                <a:sym typeface="Mada"/>
              </a:rPr>
              <a:t> GBS , peaks at week 4 . Whenever it’s acute  + </a:t>
            </a:r>
            <a:r>
              <a:rPr b="1" lang="ar" sz="1200">
                <a:solidFill>
                  <a:srgbClr val="CC0000"/>
                </a:solidFill>
                <a:latin typeface="Mada"/>
                <a:ea typeface="Mada"/>
                <a:cs typeface="Mada"/>
                <a:sym typeface="Mada"/>
              </a:rPr>
              <a:t>preceded by infection </a:t>
            </a:r>
            <a:r>
              <a:rPr b="1" lang="ar" sz="1200">
                <a:solidFill>
                  <a:srgbClr val="6AA84F"/>
                </a:solidFill>
                <a:latin typeface="Mada"/>
                <a:ea typeface="Mada"/>
                <a:cs typeface="Mada"/>
                <a:sym typeface="Mada"/>
              </a:rPr>
              <a:t>(whether gastroenteritis or respiratory) CONSIDER GBS IN YOUR DDX</a:t>
            </a:r>
            <a:endParaRPr b="1" sz="1200">
              <a:solidFill>
                <a:srgbClr val="6AA84F"/>
              </a:solidFill>
              <a:latin typeface="Mada"/>
              <a:ea typeface="Mada"/>
              <a:cs typeface="Mada"/>
              <a:sym typeface="Mada"/>
            </a:endParaRPr>
          </a:p>
        </p:txBody>
      </p:sp>
      <p:pic>
        <p:nvPicPr>
          <p:cNvPr id="831" name="Google Shape;831;p34"/>
          <p:cNvPicPr preferRelativeResize="0"/>
          <p:nvPr/>
        </p:nvPicPr>
        <p:blipFill>
          <a:blip r:embed="rId3">
            <a:alphaModFix/>
          </a:blip>
          <a:stretch>
            <a:fillRect/>
          </a:stretch>
        </p:blipFill>
        <p:spPr>
          <a:xfrm>
            <a:off x="-3673925" y="5534263"/>
            <a:ext cx="3142527" cy="988525"/>
          </a:xfrm>
          <a:prstGeom prst="rect">
            <a:avLst/>
          </a:prstGeom>
          <a:noFill/>
          <a:ln>
            <a:noFill/>
          </a:ln>
        </p:spPr>
      </p:pic>
      <p:graphicFrame>
        <p:nvGraphicFramePr>
          <p:cNvPr id="832" name="Google Shape;832;p34"/>
          <p:cNvGraphicFramePr/>
          <p:nvPr/>
        </p:nvGraphicFramePr>
        <p:xfrm>
          <a:off x="-7475875" y="3364788"/>
          <a:ext cx="3000000" cy="3000000"/>
        </p:xfrm>
        <a:graphic>
          <a:graphicData uri="http://schemas.openxmlformats.org/drawingml/2006/table">
            <a:tbl>
              <a:tblPr>
                <a:noFill/>
                <a:tableStyleId>{BC89051C-0FB9-44DB-B3F0-D97974565A1E}</a:tableStyleId>
              </a:tblPr>
              <a:tblGrid>
                <a:gridCol w="935525"/>
                <a:gridCol w="2785150"/>
              </a:tblGrid>
              <a:tr h="206925">
                <a:tc>
                  <a:txBody>
                    <a:bodyPr/>
                    <a:lstStyle/>
                    <a:p>
                      <a:pPr indent="0" lvl="0" marL="0" rtl="0" algn="ctr">
                        <a:spcBef>
                          <a:spcPts val="0"/>
                        </a:spcBef>
                        <a:spcAft>
                          <a:spcPts val="0"/>
                        </a:spcAft>
                        <a:buNone/>
                      </a:pPr>
                      <a:r>
                        <a:rPr b="1" lang="ar" sz="700">
                          <a:solidFill>
                            <a:srgbClr val="FFFFFF"/>
                          </a:solidFill>
                          <a:latin typeface="Mada"/>
                          <a:ea typeface="Mada"/>
                          <a:cs typeface="Mada"/>
                          <a:sym typeface="Mada"/>
                        </a:rPr>
                        <a:t>Test</a:t>
                      </a:r>
                      <a:endParaRPr b="1" sz="700">
                        <a:solidFill>
                          <a:srgbClr val="FFFFFF"/>
                        </a:solidFill>
                        <a:latin typeface="Mada"/>
                        <a:ea typeface="Mada"/>
                        <a:cs typeface="Mada"/>
                        <a:sym typeface="Mada"/>
                      </a:endParaRPr>
                    </a:p>
                  </a:txBody>
                  <a:tcPr marT="91425" marB="91425" marR="91425" marL="91425">
                    <a:solidFill>
                      <a:schemeClr val="accent1"/>
                    </a:solidFill>
                  </a:tcPr>
                </a:tc>
                <a:tc>
                  <a:txBody>
                    <a:bodyPr/>
                    <a:lstStyle/>
                    <a:p>
                      <a:pPr indent="0" lvl="0" marL="0" rtl="0" algn="ctr">
                        <a:spcBef>
                          <a:spcPts val="0"/>
                        </a:spcBef>
                        <a:spcAft>
                          <a:spcPts val="0"/>
                        </a:spcAft>
                        <a:buNone/>
                      </a:pPr>
                      <a:r>
                        <a:rPr b="1" lang="ar" sz="700">
                          <a:solidFill>
                            <a:srgbClr val="FFFFFF"/>
                          </a:solidFill>
                          <a:latin typeface="Mada"/>
                          <a:ea typeface="Mada"/>
                          <a:cs typeface="Mada"/>
                          <a:sym typeface="Mada"/>
                        </a:rPr>
                        <a:t>Findings</a:t>
                      </a:r>
                      <a:endParaRPr b="1" sz="700">
                        <a:solidFill>
                          <a:srgbClr val="FFFFFF"/>
                        </a:solidFill>
                        <a:latin typeface="Mada"/>
                        <a:ea typeface="Mada"/>
                        <a:cs typeface="Mada"/>
                        <a:sym typeface="Mada"/>
                      </a:endParaRPr>
                    </a:p>
                  </a:txBody>
                  <a:tcPr marT="91425" marB="91425" marR="91425" marL="91425">
                    <a:solidFill>
                      <a:schemeClr val="accent1"/>
                    </a:solidFill>
                  </a:tcPr>
                </a:tc>
              </a:tr>
              <a:tr h="206925">
                <a:tc>
                  <a:txBody>
                    <a:bodyPr/>
                    <a:lstStyle/>
                    <a:p>
                      <a:pPr indent="0" lvl="0" marL="0" rtl="0" algn="l">
                        <a:spcBef>
                          <a:spcPts val="0"/>
                        </a:spcBef>
                        <a:spcAft>
                          <a:spcPts val="0"/>
                        </a:spcAft>
                        <a:buNone/>
                      </a:pPr>
                      <a:r>
                        <a:rPr b="1" lang="ar" sz="700">
                          <a:solidFill>
                            <a:srgbClr val="FFFFFF"/>
                          </a:solidFill>
                          <a:latin typeface="Mada"/>
                          <a:ea typeface="Mada"/>
                          <a:cs typeface="Mada"/>
                          <a:sym typeface="Mada"/>
                        </a:rPr>
                        <a:t>CBC</a:t>
                      </a:r>
                      <a:endParaRPr b="1" sz="7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0" lvl="0" marL="0" rtl="0" algn="l">
                        <a:spcBef>
                          <a:spcPts val="0"/>
                        </a:spcBef>
                        <a:spcAft>
                          <a:spcPts val="0"/>
                        </a:spcAft>
                        <a:buNone/>
                      </a:pPr>
                      <a:r>
                        <a:rPr lang="ar" sz="700">
                          <a:latin typeface="Mada"/>
                          <a:ea typeface="Mada"/>
                          <a:cs typeface="Mada"/>
                          <a:sym typeface="Mada"/>
                        </a:rPr>
                        <a:t>Normal</a:t>
                      </a:r>
                      <a:endParaRPr sz="700">
                        <a:latin typeface="Mada"/>
                        <a:ea typeface="Mada"/>
                        <a:cs typeface="Mada"/>
                        <a:sym typeface="Mada"/>
                      </a:endParaRPr>
                    </a:p>
                  </a:txBody>
                  <a:tcPr marT="91425" marB="91425" marR="91425" marL="91425"/>
                </a:tc>
              </a:tr>
              <a:tr h="206925">
                <a:tc>
                  <a:txBody>
                    <a:bodyPr/>
                    <a:lstStyle/>
                    <a:p>
                      <a:pPr indent="0" lvl="0" marL="0" rtl="0" algn="l">
                        <a:spcBef>
                          <a:spcPts val="0"/>
                        </a:spcBef>
                        <a:spcAft>
                          <a:spcPts val="0"/>
                        </a:spcAft>
                        <a:buNone/>
                      </a:pPr>
                      <a:r>
                        <a:rPr b="1" lang="ar" sz="700">
                          <a:solidFill>
                            <a:srgbClr val="FFFFFF"/>
                          </a:solidFill>
                          <a:latin typeface="Mada"/>
                          <a:ea typeface="Mada"/>
                          <a:cs typeface="Mada"/>
                          <a:sym typeface="Mada"/>
                        </a:rPr>
                        <a:t>vitamin B</a:t>
                      </a:r>
                      <a:r>
                        <a:rPr b="1" baseline="-25000" lang="ar" sz="700">
                          <a:solidFill>
                            <a:srgbClr val="FFFFFF"/>
                          </a:solidFill>
                          <a:latin typeface="Mada"/>
                          <a:ea typeface="Mada"/>
                          <a:cs typeface="Mada"/>
                          <a:sym typeface="Mada"/>
                        </a:rPr>
                        <a:t>12</a:t>
                      </a:r>
                      <a:endParaRPr b="1" baseline="-25000" sz="7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0" lvl="0" marL="0" rtl="0" algn="l">
                        <a:spcBef>
                          <a:spcPts val="0"/>
                        </a:spcBef>
                        <a:spcAft>
                          <a:spcPts val="0"/>
                        </a:spcAft>
                        <a:buNone/>
                      </a:pPr>
                      <a:r>
                        <a:rPr lang="ar" sz="700">
                          <a:latin typeface="Mada"/>
                          <a:ea typeface="Mada"/>
                          <a:cs typeface="Mada"/>
                          <a:sym typeface="Mada"/>
                        </a:rPr>
                        <a:t>Normal</a:t>
                      </a:r>
                      <a:endParaRPr sz="700">
                        <a:latin typeface="Mada"/>
                        <a:ea typeface="Mada"/>
                        <a:cs typeface="Mada"/>
                        <a:sym typeface="Mada"/>
                      </a:endParaRPr>
                    </a:p>
                  </a:txBody>
                  <a:tcPr marT="91425" marB="91425" marR="91425" marL="91425"/>
                </a:tc>
              </a:tr>
              <a:tr h="290475">
                <a:tc>
                  <a:txBody>
                    <a:bodyPr/>
                    <a:lstStyle/>
                    <a:p>
                      <a:pPr indent="0" lvl="0" marL="0" rtl="0" algn="l">
                        <a:spcBef>
                          <a:spcPts val="0"/>
                        </a:spcBef>
                        <a:spcAft>
                          <a:spcPts val="0"/>
                        </a:spcAft>
                        <a:buNone/>
                      </a:pPr>
                      <a:r>
                        <a:rPr b="1" lang="ar" sz="700">
                          <a:solidFill>
                            <a:srgbClr val="FFFFFF"/>
                          </a:solidFill>
                          <a:latin typeface="Mada"/>
                          <a:ea typeface="Mada"/>
                          <a:cs typeface="Mada"/>
                          <a:sym typeface="Mada"/>
                        </a:rPr>
                        <a:t>Serum glucose and A1c</a:t>
                      </a:r>
                      <a:endParaRPr b="1" sz="7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0" lvl="0" marL="0" rtl="0" algn="l">
                        <a:spcBef>
                          <a:spcPts val="0"/>
                        </a:spcBef>
                        <a:spcAft>
                          <a:spcPts val="0"/>
                        </a:spcAft>
                        <a:buNone/>
                      </a:pPr>
                      <a:r>
                        <a:rPr lang="ar" sz="700">
                          <a:latin typeface="Mada"/>
                          <a:ea typeface="Mada"/>
                          <a:cs typeface="Mada"/>
                          <a:sym typeface="Mada"/>
                        </a:rPr>
                        <a:t>both are normal </a:t>
                      </a:r>
                      <a:endParaRPr sz="700">
                        <a:latin typeface="Mada"/>
                        <a:ea typeface="Mada"/>
                        <a:cs typeface="Mada"/>
                        <a:sym typeface="Mada"/>
                      </a:endParaRPr>
                    </a:p>
                  </a:txBody>
                  <a:tcPr marT="91425" marB="91425" marR="91425" marL="91425"/>
                </a:tc>
              </a:tr>
              <a:tr h="374025">
                <a:tc>
                  <a:txBody>
                    <a:bodyPr/>
                    <a:lstStyle/>
                    <a:p>
                      <a:pPr indent="0" lvl="0" marL="0" rtl="0" algn="l">
                        <a:spcBef>
                          <a:spcPts val="0"/>
                        </a:spcBef>
                        <a:spcAft>
                          <a:spcPts val="0"/>
                        </a:spcAft>
                        <a:buNone/>
                      </a:pPr>
                      <a:r>
                        <a:rPr b="1" lang="ar" sz="700">
                          <a:solidFill>
                            <a:srgbClr val="FFFFFF"/>
                          </a:solidFill>
                          <a:latin typeface="Mada"/>
                          <a:ea typeface="Mada"/>
                          <a:cs typeface="Mada"/>
                          <a:sym typeface="Mada"/>
                        </a:rPr>
                        <a:t>Specific protein electrophoresis (SPEP)</a:t>
                      </a:r>
                      <a:endParaRPr b="1" sz="7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0" lvl="0" marL="0" rtl="0" algn="l">
                        <a:spcBef>
                          <a:spcPts val="0"/>
                        </a:spcBef>
                        <a:spcAft>
                          <a:spcPts val="0"/>
                        </a:spcAft>
                        <a:buNone/>
                      </a:pPr>
                      <a:r>
                        <a:rPr lang="ar" sz="700">
                          <a:latin typeface="Mada"/>
                          <a:ea typeface="Mada"/>
                          <a:cs typeface="Mada"/>
                          <a:sym typeface="Mada"/>
                        </a:rPr>
                        <a:t>Normal</a:t>
                      </a:r>
                      <a:endParaRPr sz="700">
                        <a:latin typeface="Mada"/>
                        <a:ea typeface="Mada"/>
                        <a:cs typeface="Mada"/>
                        <a:sym typeface="Mada"/>
                      </a:endParaRPr>
                    </a:p>
                  </a:txBody>
                  <a:tcPr marT="91425" marB="91425" marR="91425" marL="91425"/>
                </a:tc>
              </a:tr>
              <a:tr h="290475">
                <a:tc>
                  <a:txBody>
                    <a:bodyPr/>
                    <a:lstStyle/>
                    <a:p>
                      <a:pPr indent="0" lvl="0" marL="0" rtl="0" algn="l">
                        <a:spcBef>
                          <a:spcPts val="0"/>
                        </a:spcBef>
                        <a:spcAft>
                          <a:spcPts val="0"/>
                        </a:spcAft>
                        <a:buNone/>
                      </a:pPr>
                      <a:r>
                        <a:rPr b="1" lang="ar" sz="700">
                          <a:solidFill>
                            <a:srgbClr val="FFFFFF"/>
                          </a:solidFill>
                          <a:latin typeface="Mada"/>
                          <a:ea typeface="Mada"/>
                          <a:cs typeface="Mada"/>
                          <a:sym typeface="Mada"/>
                        </a:rPr>
                        <a:t>Creatine kinase (CK)</a:t>
                      </a:r>
                      <a:endParaRPr b="1" sz="7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0" lvl="0" marL="0" rtl="0" algn="l">
                        <a:spcBef>
                          <a:spcPts val="0"/>
                        </a:spcBef>
                        <a:spcAft>
                          <a:spcPts val="0"/>
                        </a:spcAft>
                        <a:buNone/>
                      </a:pPr>
                      <a:r>
                        <a:rPr lang="ar" sz="700">
                          <a:latin typeface="Mada"/>
                          <a:ea typeface="Mada"/>
                          <a:cs typeface="Mada"/>
                          <a:sym typeface="Mada"/>
                        </a:rPr>
                        <a:t>Normal</a:t>
                      </a:r>
                      <a:endParaRPr sz="700">
                        <a:latin typeface="Mada"/>
                        <a:ea typeface="Mada"/>
                        <a:cs typeface="Mada"/>
                        <a:sym typeface="Mada"/>
                      </a:endParaRPr>
                    </a:p>
                  </a:txBody>
                  <a:tcPr marT="91425" marB="91425" marR="91425" marL="91425"/>
                </a:tc>
              </a:tr>
              <a:tr h="206925">
                <a:tc>
                  <a:txBody>
                    <a:bodyPr/>
                    <a:lstStyle/>
                    <a:p>
                      <a:pPr indent="0" lvl="0" marL="0" rtl="0" algn="l">
                        <a:spcBef>
                          <a:spcPts val="0"/>
                        </a:spcBef>
                        <a:spcAft>
                          <a:spcPts val="0"/>
                        </a:spcAft>
                        <a:buNone/>
                      </a:pPr>
                      <a:r>
                        <a:rPr b="1" lang="ar" sz="700">
                          <a:solidFill>
                            <a:srgbClr val="FFFFFF"/>
                          </a:solidFill>
                          <a:latin typeface="Mada"/>
                          <a:ea typeface="Mada"/>
                          <a:cs typeface="Mada"/>
                          <a:sym typeface="Mada"/>
                        </a:rPr>
                        <a:t>TSH</a:t>
                      </a:r>
                      <a:endParaRPr b="1" sz="7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0" lvl="0" marL="0" rtl="0" algn="l">
                        <a:spcBef>
                          <a:spcPts val="0"/>
                        </a:spcBef>
                        <a:spcAft>
                          <a:spcPts val="0"/>
                        </a:spcAft>
                        <a:buNone/>
                      </a:pPr>
                      <a:r>
                        <a:rPr lang="ar" sz="700">
                          <a:latin typeface="Mada"/>
                          <a:ea typeface="Mada"/>
                          <a:cs typeface="Mada"/>
                          <a:sym typeface="Mada"/>
                        </a:rPr>
                        <a:t>Normal</a:t>
                      </a:r>
                      <a:endParaRPr sz="700">
                        <a:latin typeface="Mada"/>
                        <a:ea typeface="Mada"/>
                        <a:cs typeface="Mada"/>
                        <a:sym typeface="Mada"/>
                      </a:endParaRPr>
                    </a:p>
                  </a:txBody>
                  <a:tcPr marT="91425" marB="91425" marR="91425" marL="91425"/>
                </a:tc>
              </a:tr>
              <a:tr h="206925">
                <a:tc>
                  <a:txBody>
                    <a:bodyPr/>
                    <a:lstStyle/>
                    <a:p>
                      <a:pPr indent="0" lvl="0" marL="0" rtl="0" algn="l">
                        <a:spcBef>
                          <a:spcPts val="0"/>
                        </a:spcBef>
                        <a:spcAft>
                          <a:spcPts val="0"/>
                        </a:spcAft>
                        <a:buNone/>
                      </a:pPr>
                      <a:r>
                        <a:rPr b="1" lang="ar" sz="700">
                          <a:solidFill>
                            <a:srgbClr val="FFFFFF"/>
                          </a:solidFill>
                          <a:latin typeface="Mada"/>
                          <a:ea typeface="Mada"/>
                          <a:cs typeface="Mada"/>
                          <a:sym typeface="Mada"/>
                        </a:rPr>
                        <a:t>Lactate</a:t>
                      </a:r>
                      <a:endParaRPr b="1" sz="7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0" lvl="0" marL="0" rtl="0" algn="l">
                        <a:spcBef>
                          <a:spcPts val="0"/>
                        </a:spcBef>
                        <a:spcAft>
                          <a:spcPts val="0"/>
                        </a:spcAft>
                        <a:buNone/>
                      </a:pPr>
                      <a:r>
                        <a:rPr lang="ar" sz="700">
                          <a:latin typeface="Mada"/>
                          <a:ea typeface="Mada"/>
                          <a:cs typeface="Mada"/>
                          <a:sym typeface="Mada"/>
                        </a:rPr>
                        <a:t>Normal</a:t>
                      </a:r>
                      <a:endParaRPr sz="700">
                        <a:latin typeface="Mada"/>
                        <a:ea typeface="Mada"/>
                        <a:cs typeface="Mada"/>
                        <a:sym typeface="Mada"/>
                      </a:endParaRPr>
                    </a:p>
                  </a:txBody>
                  <a:tcPr marT="91425" marB="91425" marR="91425" marL="91425"/>
                </a:tc>
              </a:tr>
              <a:tr h="374025">
                <a:tc>
                  <a:txBody>
                    <a:bodyPr/>
                    <a:lstStyle/>
                    <a:p>
                      <a:pPr indent="0" lvl="0" marL="0" rtl="0" algn="l">
                        <a:spcBef>
                          <a:spcPts val="0"/>
                        </a:spcBef>
                        <a:spcAft>
                          <a:spcPts val="0"/>
                        </a:spcAft>
                        <a:buNone/>
                      </a:pPr>
                      <a:r>
                        <a:rPr b="1" lang="ar" sz="700">
                          <a:solidFill>
                            <a:srgbClr val="FFFFFF"/>
                          </a:solidFill>
                          <a:latin typeface="Mada"/>
                          <a:ea typeface="Mada"/>
                          <a:cs typeface="Mada"/>
                          <a:sym typeface="Mada"/>
                        </a:rPr>
                        <a:t>Forced vital capacity</a:t>
                      </a:r>
                      <a:endParaRPr b="1" sz="7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0" lvl="0" marL="0" rtl="0" algn="l">
                        <a:spcBef>
                          <a:spcPts val="0"/>
                        </a:spcBef>
                        <a:spcAft>
                          <a:spcPts val="0"/>
                        </a:spcAft>
                        <a:buNone/>
                      </a:pPr>
                      <a:r>
                        <a:rPr lang="ar" sz="700">
                          <a:latin typeface="Mada"/>
                          <a:ea typeface="Mada"/>
                          <a:cs typeface="Mada"/>
                          <a:sym typeface="Mada"/>
                        </a:rPr>
                        <a:t>2 liters </a:t>
                      </a:r>
                      <a:r>
                        <a:rPr lang="ar" sz="700">
                          <a:solidFill>
                            <a:srgbClr val="999999"/>
                          </a:solidFill>
                          <a:latin typeface="Mada"/>
                          <a:ea typeface="Mada"/>
                          <a:cs typeface="Mada"/>
                          <a:sym typeface="Mada"/>
                        </a:rPr>
                        <a:t>Normal values in </a:t>
                      </a:r>
                      <a:r>
                        <a:rPr b="1" lang="ar" sz="700">
                          <a:solidFill>
                            <a:srgbClr val="999999"/>
                          </a:solidFill>
                          <a:latin typeface="Mada"/>
                          <a:ea typeface="Mada"/>
                          <a:cs typeface="Mada"/>
                          <a:sym typeface="Mada"/>
                        </a:rPr>
                        <a:t>males</a:t>
                      </a:r>
                      <a:r>
                        <a:rPr lang="ar" sz="700">
                          <a:solidFill>
                            <a:srgbClr val="999999"/>
                          </a:solidFill>
                          <a:latin typeface="Mada"/>
                          <a:ea typeface="Mada"/>
                          <a:cs typeface="Mada"/>
                          <a:sym typeface="Mada"/>
                        </a:rPr>
                        <a:t> aged 20-60 range from 4.5 to 3.5 liters, and normal values for </a:t>
                      </a:r>
                      <a:r>
                        <a:rPr b="1" lang="ar" sz="700">
                          <a:solidFill>
                            <a:srgbClr val="999999"/>
                          </a:solidFill>
                          <a:latin typeface="Mada"/>
                          <a:ea typeface="Mada"/>
                          <a:cs typeface="Mada"/>
                          <a:sym typeface="Mada"/>
                        </a:rPr>
                        <a:t>females</a:t>
                      </a:r>
                      <a:r>
                        <a:rPr lang="ar" sz="700">
                          <a:solidFill>
                            <a:srgbClr val="999999"/>
                          </a:solidFill>
                          <a:latin typeface="Mada"/>
                          <a:ea typeface="Mada"/>
                          <a:cs typeface="Mada"/>
                          <a:sym typeface="Mada"/>
                        </a:rPr>
                        <a:t> aged 20-60 range from 3.25 to 2.5 liters.</a:t>
                      </a:r>
                      <a:endParaRPr sz="700">
                        <a:solidFill>
                          <a:srgbClr val="999999"/>
                        </a:solidFill>
                        <a:latin typeface="Mada"/>
                        <a:ea typeface="Mada"/>
                        <a:cs typeface="Mada"/>
                        <a:sym typeface="Mada"/>
                      </a:endParaRPr>
                    </a:p>
                  </a:txBody>
                  <a:tcPr marT="91425" marB="91425" marR="91425" marL="91425"/>
                </a:tc>
              </a:tr>
              <a:tr h="290475">
                <a:tc>
                  <a:txBody>
                    <a:bodyPr/>
                    <a:lstStyle/>
                    <a:p>
                      <a:pPr indent="0" lvl="0" marL="0" rtl="0" algn="l">
                        <a:spcBef>
                          <a:spcPts val="0"/>
                        </a:spcBef>
                        <a:spcAft>
                          <a:spcPts val="0"/>
                        </a:spcAft>
                        <a:buNone/>
                      </a:pPr>
                      <a:r>
                        <a:rPr b="1" lang="ar" sz="700">
                          <a:solidFill>
                            <a:srgbClr val="FFFFFF"/>
                          </a:solidFill>
                          <a:latin typeface="Mada"/>
                          <a:ea typeface="Mada"/>
                          <a:cs typeface="Mada"/>
                          <a:sym typeface="Mada"/>
                        </a:rPr>
                        <a:t>Cerebro spinal fluid</a:t>
                      </a:r>
                      <a:endParaRPr b="1" sz="7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0" lvl="0" marL="0" rtl="0" algn="l">
                        <a:spcBef>
                          <a:spcPts val="0"/>
                        </a:spcBef>
                        <a:spcAft>
                          <a:spcPts val="0"/>
                        </a:spcAft>
                        <a:buNone/>
                      </a:pPr>
                      <a:r>
                        <a:rPr lang="ar" sz="700">
                          <a:latin typeface="Mada"/>
                          <a:ea typeface="Mada"/>
                          <a:cs typeface="Mada"/>
                          <a:sym typeface="Mada"/>
                        </a:rPr>
                        <a:t>No white blood cells but protein was 82 mg/dl </a:t>
                      </a:r>
                      <a:r>
                        <a:rPr lang="ar" sz="700">
                          <a:solidFill>
                            <a:srgbClr val="999999"/>
                          </a:solidFill>
                          <a:latin typeface="Mada"/>
                          <a:ea typeface="Mada"/>
                          <a:cs typeface="Mada"/>
                          <a:sym typeface="Mada"/>
                        </a:rPr>
                        <a:t>(Normal is below 50)</a:t>
                      </a:r>
                      <a:endParaRPr sz="700">
                        <a:solidFill>
                          <a:srgbClr val="999999"/>
                        </a:solidFill>
                        <a:latin typeface="Mada"/>
                        <a:ea typeface="Mada"/>
                        <a:cs typeface="Mada"/>
                        <a:sym typeface="Mada"/>
                      </a:endParaRPr>
                    </a:p>
                  </a:txBody>
                  <a:tcPr marT="91425" marB="91425" marR="91425" marL="91425"/>
                </a:tc>
              </a:tr>
            </a:tbl>
          </a:graphicData>
        </a:graphic>
      </p:graphicFrame>
      <p:graphicFrame>
        <p:nvGraphicFramePr>
          <p:cNvPr id="833" name="Google Shape;833;p34"/>
          <p:cNvGraphicFramePr/>
          <p:nvPr/>
        </p:nvGraphicFramePr>
        <p:xfrm>
          <a:off x="-3640962" y="3364788"/>
          <a:ext cx="3000000" cy="3000000"/>
        </p:xfrm>
        <a:graphic>
          <a:graphicData uri="http://schemas.openxmlformats.org/drawingml/2006/table">
            <a:tbl>
              <a:tblPr>
                <a:noFill/>
                <a:tableStyleId>{BC89051C-0FB9-44DB-B3F0-D97974565A1E}</a:tableStyleId>
              </a:tblPr>
              <a:tblGrid>
                <a:gridCol w="644725"/>
                <a:gridCol w="2431850"/>
              </a:tblGrid>
              <a:tr h="228575">
                <a:tc>
                  <a:txBody>
                    <a:bodyPr/>
                    <a:lstStyle/>
                    <a:p>
                      <a:pPr indent="0" lvl="0" marL="0" rtl="0" algn="ctr">
                        <a:spcBef>
                          <a:spcPts val="0"/>
                        </a:spcBef>
                        <a:spcAft>
                          <a:spcPts val="0"/>
                        </a:spcAft>
                        <a:buNone/>
                      </a:pPr>
                      <a:r>
                        <a:rPr b="1" lang="ar" sz="700">
                          <a:solidFill>
                            <a:srgbClr val="FFFFFF"/>
                          </a:solidFill>
                          <a:latin typeface="Mada"/>
                          <a:ea typeface="Mada"/>
                          <a:cs typeface="Mada"/>
                          <a:sym typeface="Mada"/>
                        </a:rPr>
                        <a:t>Test</a:t>
                      </a:r>
                      <a:endParaRPr b="1" sz="700">
                        <a:solidFill>
                          <a:srgbClr val="FFFFFF"/>
                        </a:solidFill>
                        <a:latin typeface="Mada"/>
                        <a:ea typeface="Mada"/>
                        <a:cs typeface="Mada"/>
                        <a:sym typeface="Mada"/>
                      </a:endParaRPr>
                    </a:p>
                  </a:txBody>
                  <a:tcPr marT="91425" marB="91425" marR="91425" marL="91425">
                    <a:solidFill>
                      <a:schemeClr val="accent1"/>
                    </a:solidFill>
                  </a:tcPr>
                </a:tc>
                <a:tc>
                  <a:txBody>
                    <a:bodyPr/>
                    <a:lstStyle/>
                    <a:p>
                      <a:pPr indent="0" lvl="0" marL="0" rtl="0" algn="ctr">
                        <a:spcBef>
                          <a:spcPts val="0"/>
                        </a:spcBef>
                        <a:spcAft>
                          <a:spcPts val="0"/>
                        </a:spcAft>
                        <a:buNone/>
                      </a:pPr>
                      <a:r>
                        <a:rPr b="1" lang="ar" sz="700">
                          <a:solidFill>
                            <a:srgbClr val="FFFFFF"/>
                          </a:solidFill>
                          <a:latin typeface="Mada"/>
                          <a:ea typeface="Mada"/>
                          <a:cs typeface="Mada"/>
                          <a:sym typeface="Mada"/>
                        </a:rPr>
                        <a:t>Findings</a:t>
                      </a:r>
                      <a:endParaRPr b="1" sz="700">
                        <a:solidFill>
                          <a:srgbClr val="FFFFFF"/>
                        </a:solidFill>
                        <a:latin typeface="Mada"/>
                        <a:ea typeface="Mada"/>
                        <a:cs typeface="Mada"/>
                        <a:sym typeface="Mada"/>
                      </a:endParaRPr>
                    </a:p>
                  </a:txBody>
                  <a:tcPr marT="91425" marB="91425" marR="91425" marL="91425">
                    <a:solidFill>
                      <a:schemeClr val="accent1"/>
                    </a:solidFill>
                  </a:tcPr>
                </a:tc>
              </a:tr>
              <a:tr h="1037675">
                <a:tc>
                  <a:txBody>
                    <a:bodyPr/>
                    <a:lstStyle/>
                    <a:p>
                      <a:pPr indent="0" lvl="0" marL="0" rtl="0" algn="l">
                        <a:spcBef>
                          <a:spcPts val="0"/>
                        </a:spcBef>
                        <a:spcAft>
                          <a:spcPts val="0"/>
                        </a:spcAft>
                        <a:buNone/>
                      </a:pPr>
                      <a:r>
                        <a:rPr b="1" lang="ar" sz="700">
                          <a:solidFill>
                            <a:srgbClr val="FFFFFF"/>
                          </a:solidFill>
                          <a:latin typeface="Mada"/>
                          <a:ea typeface="Mada"/>
                          <a:cs typeface="Mada"/>
                          <a:sym typeface="Mada"/>
                        </a:rPr>
                        <a:t>Nerve conduction studies (NCS)</a:t>
                      </a:r>
                      <a:endParaRPr b="1" sz="7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273050" lvl="0" marL="457200" rtl="0" algn="l">
                        <a:spcBef>
                          <a:spcPts val="0"/>
                        </a:spcBef>
                        <a:spcAft>
                          <a:spcPts val="0"/>
                        </a:spcAft>
                        <a:buSzPts val="700"/>
                        <a:buFont typeface="Mada"/>
                        <a:buChar char="❖"/>
                      </a:pPr>
                      <a:r>
                        <a:rPr lang="ar" sz="700">
                          <a:latin typeface="Mada"/>
                          <a:ea typeface="Mada"/>
                          <a:cs typeface="Mada"/>
                          <a:sym typeface="Mada"/>
                        </a:rPr>
                        <a:t>Showed 50% delayin tibial and median F wave latencies. Sensory conductions showed normal sural and absent median potentials. </a:t>
                      </a:r>
                      <a:endParaRPr sz="700">
                        <a:latin typeface="Mada"/>
                        <a:ea typeface="Mada"/>
                        <a:cs typeface="Mada"/>
                        <a:sym typeface="Mada"/>
                      </a:endParaRPr>
                    </a:p>
                    <a:p>
                      <a:pPr indent="-273050" lvl="0" marL="457200" rtl="0" algn="l">
                        <a:spcBef>
                          <a:spcPts val="0"/>
                        </a:spcBef>
                        <a:spcAft>
                          <a:spcPts val="0"/>
                        </a:spcAft>
                        <a:buSzPts val="700"/>
                        <a:buFont typeface="Mada"/>
                        <a:buChar char="❖"/>
                      </a:pPr>
                      <a:r>
                        <a:rPr lang="ar" sz="700">
                          <a:latin typeface="Mada"/>
                          <a:ea typeface="Mada"/>
                          <a:cs typeface="Mada"/>
                          <a:sym typeface="Mada"/>
                        </a:rPr>
                        <a:t>Motor NCS</a:t>
                      </a:r>
                      <a:endParaRPr sz="700">
                        <a:latin typeface="Mada"/>
                        <a:ea typeface="Mada"/>
                        <a:cs typeface="Mada"/>
                        <a:sym typeface="Mada"/>
                      </a:endParaRPr>
                    </a:p>
                    <a:p>
                      <a:pPr indent="-273050" lvl="1" marL="914400" rtl="0" algn="l">
                        <a:spcBef>
                          <a:spcPts val="0"/>
                        </a:spcBef>
                        <a:spcAft>
                          <a:spcPts val="0"/>
                        </a:spcAft>
                        <a:buSzPts val="700"/>
                        <a:buFont typeface="Mada"/>
                        <a:buChar char="➢"/>
                      </a:pPr>
                      <a:r>
                        <a:rPr lang="ar" sz="700">
                          <a:latin typeface="Mada"/>
                          <a:ea typeface="Mada"/>
                          <a:cs typeface="Mada"/>
                          <a:sym typeface="Mada"/>
                        </a:rPr>
                        <a:t>Conduction block</a:t>
                      </a:r>
                      <a:endParaRPr sz="700">
                        <a:latin typeface="Mada"/>
                        <a:ea typeface="Mada"/>
                        <a:cs typeface="Mada"/>
                        <a:sym typeface="Mada"/>
                      </a:endParaRPr>
                    </a:p>
                    <a:p>
                      <a:pPr indent="-273050" lvl="1" marL="914400" rtl="0" algn="l">
                        <a:spcBef>
                          <a:spcPts val="0"/>
                        </a:spcBef>
                        <a:spcAft>
                          <a:spcPts val="0"/>
                        </a:spcAft>
                        <a:buSzPts val="700"/>
                        <a:buFont typeface="Mada"/>
                        <a:buChar char="➢"/>
                      </a:pPr>
                      <a:r>
                        <a:rPr lang="ar" sz="700">
                          <a:latin typeface="Mada"/>
                          <a:ea typeface="Mada"/>
                          <a:cs typeface="Mada"/>
                          <a:sym typeface="Mada"/>
                        </a:rPr>
                        <a:t>Temporal dispersion</a:t>
                      </a:r>
                      <a:endParaRPr sz="700">
                        <a:latin typeface="Mada"/>
                        <a:ea typeface="Mada"/>
                        <a:cs typeface="Mada"/>
                        <a:sym typeface="Mada"/>
                      </a:endParaRPr>
                    </a:p>
                    <a:p>
                      <a:pPr indent="-273050" lvl="1" marL="914400" rtl="0" algn="l">
                        <a:spcBef>
                          <a:spcPts val="0"/>
                        </a:spcBef>
                        <a:spcAft>
                          <a:spcPts val="0"/>
                        </a:spcAft>
                        <a:buSzPts val="700"/>
                        <a:buFont typeface="Mada"/>
                        <a:buChar char="➢"/>
                      </a:pPr>
                      <a:r>
                        <a:rPr lang="ar" sz="700">
                          <a:latin typeface="Mada"/>
                          <a:ea typeface="Mada"/>
                          <a:cs typeface="Mada"/>
                          <a:sym typeface="Mada"/>
                        </a:rPr>
                        <a:t>Slowed conduction velocity</a:t>
                      </a:r>
                      <a:endParaRPr sz="700">
                        <a:latin typeface="Mada"/>
                        <a:ea typeface="Mada"/>
                        <a:cs typeface="Mada"/>
                        <a:sym typeface="Mada"/>
                      </a:endParaRPr>
                    </a:p>
                    <a:p>
                      <a:pPr indent="-273050" lvl="1" marL="914400" rtl="0" algn="l">
                        <a:spcBef>
                          <a:spcPts val="0"/>
                        </a:spcBef>
                        <a:spcAft>
                          <a:spcPts val="0"/>
                        </a:spcAft>
                        <a:buSzPts val="700"/>
                        <a:buFont typeface="Mada"/>
                        <a:buChar char="➢"/>
                      </a:pPr>
                      <a:r>
                        <a:rPr lang="ar" sz="700">
                          <a:latin typeface="Mada"/>
                          <a:ea typeface="Mada"/>
                          <a:cs typeface="Mada"/>
                          <a:sym typeface="Mada"/>
                        </a:rPr>
                        <a:t>Prolonged DML</a:t>
                      </a:r>
                      <a:endParaRPr sz="700">
                        <a:latin typeface="Mada"/>
                        <a:ea typeface="Mada"/>
                        <a:cs typeface="Mada"/>
                        <a:sym typeface="Mada"/>
                      </a:endParaRPr>
                    </a:p>
                    <a:p>
                      <a:pPr indent="-273050" lvl="1" marL="914400" rtl="0" algn="l">
                        <a:spcBef>
                          <a:spcPts val="0"/>
                        </a:spcBef>
                        <a:spcAft>
                          <a:spcPts val="0"/>
                        </a:spcAft>
                        <a:buSzPts val="700"/>
                        <a:buFont typeface="Mada"/>
                        <a:buChar char="➢"/>
                      </a:pPr>
                      <a:r>
                        <a:rPr lang="ar" sz="700">
                          <a:latin typeface="Mada"/>
                          <a:ea typeface="Mada"/>
                          <a:cs typeface="Mada"/>
                          <a:sym typeface="Mada"/>
                        </a:rPr>
                        <a:t>Absent F wave.</a:t>
                      </a:r>
                      <a:endParaRPr sz="700">
                        <a:latin typeface="Mada"/>
                        <a:ea typeface="Mada"/>
                        <a:cs typeface="Mada"/>
                        <a:sym typeface="Mada"/>
                      </a:endParaRPr>
                    </a:p>
                    <a:p>
                      <a:pPr indent="-273050" lvl="0" marL="457200" rtl="0" algn="l">
                        <a:spcBef>
                          <a:spcPts val="0"/>
                        </a:spcBef>
                        <a:spcAft>
                          <a:spcPts val="0"/>
                        </a:spcAft>
                        <a:buSzPts val="700"/>
                        <a:buFont typeface="Mada"/>
                        <a:buChar char="❖"/>
                      </a:pPr>
                      <a:r>
                        <a:rPr lang="ar" sz="700">
                          <a:latin typeface="Mada"/>
                          <a:ea typeface="Mada"/>
                          <a:cs typeface="Mada"/>
                          <a:sym typeface="Mada"/>
                        </a:rPr>
                        <a:t>Sensory NCS</a:t>
                      </a:r>
                      <a:endParaRPr sz="700">
                        <a:latin typeface="Mada"/>
                        <a:ea typeface="Mada"/>
                        <a:cs typeface="Mada"/>
                        <a:sym typeface="Mada"/>
                      </a:endParaRPr>
                    </a:p>
                    <a:p>
                      <a:pPr indent="-273050" lvl="1" marL="914400" rtl="0" algn="l">
                        <a:spcBef>
                          <a:spcPts val="0"/>
                        </a:spcBef>
                        <a:spcAft>
                          <a:spcPts val="0"/>
                        </a:spcAft>
                        <a:buSzPts val="700"/>
                        <a:buFont typeface="Mada"/>
                        <a:buChar char="➢"/>
                      </a:pPr>
                      <a:r>
                        <a:rPr lang="ar" sz="700">
                          <a:latin typeface="Mada"/>
                          <a:ea typeface="Mada"/>
                          <a:cs typeface="Mada"/>
                          <a:sym typeface="Mada"/>
                        </a:rPr>
                        <a:t>normal sural SNAPs</a:t>
                      </a:r>
                      <a:endParaRPr sz="700">
                        <a:latin typeface="Mada"/>
                        <a:ea typeface="Mada"/>
                        <a:cs typeface="Mada"/>
                        <a:sym typeface="Mada"/>
                      </a:endParaRPr>
                    </a:p>
                    <a:p>
                      <a:pPr indent="-273050" lvl="1" marL="914400" rtl="0" algn="l">
                        <a:spcBef>
                          <a:spcPts val="0"/>
                        </a:spcBef>
                        <a:spcAft>
                          <a:spcPts val="0"/>
                        </a:spcAft>
                        <a:buSzPts val="700"/>
                        <a:buFont typeface="Mada"/>
                        <a:buChar char="➢"/>
                      </a:pPr>
                      <a:r>
                        <a:rPr lang="ar" sz="700">
                          <a:latin typeface="Mada"/>
                          <a:ea typeface="Mada"/>
                          <a:cs typeface="Mada"/>
                          <a:sym typeface="Mada"/>
                        </a:rPr>
                        <a:t>Absent median and ulnar SNAPs</a:t>
                      </a:r>
                      <a:endParaRPr sz="700">
                        <a:latin typeface="Mada"/>
                        <a:ea typeface="Mada"/>
                        <a:cs typeface="Mada"/>
                        <a:sym typeface="Mada"/>
                      </a:endParaRPr>
                    </a:p>
                  </a:txBody>
                  <a:tcPr marT="91425" marB="91425" marR="91425" marL="91425"/>
                </a:tc>
              </a:tr>
            </a:tbl>
          </a:graphicData>
        </a:graphic>
      </p:graphicFrame>
      <p:sp>
        <p:nvSpPr>
          <p:cNvPr id="834" name="Google Shape;834;p34"/>
          <p:cNvSpPr/>
          <p:nvPr/>
        </p:nvSpPr>
        <p:spPr>
          <a:xfrm>
            <a:off x="5710491" y="-623950"/>
            <a:ext cx="333900" cy="317400"/>
          </a:xfrm>
          <a:prstGeom prst="star5">
            <a:avLst>
              <a:gd fmla="val 21969" name="adj"/>
              <a:gd fmla="val 105146" name="hf"/>
              <a:gd fmla="val 110557" name="vf"/>
            </a:avLst>
          </a:pr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34"/>
          <p:cNvSpPr/>
          <p:nvPr/>
        </p:nvSpPr>
        <p:spPr>
          <a:xfrm>
            <a:off x="1515616" y="-623950"/>
            <a:ext cx="333900" cy="317400"/>
          </a:xfrm>
          <a:prstGeom prst="star5">
            <a:avLst>
              <a:gd fmla="val 21969"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34"/>
          <p:cNvSpPr/>
          <p:nvPr/>
        </p:nvSpPr>
        <p:spPr>
          <a:xfrm>
            <a:off x="243100" y="8185155"/>
            <a:ext cx="7124700" cy="2282400"/>
          </a:xfrm>
          <a:prstGeom prst="roundRect">
            <a:avLst>
              <a:gd fmla="val 16667" name="adj"/>
            </a:avLst>
          </a:prstGeom>
          <a:noFill/>
          <a:ln cap="flat" cmpd="sng" w="2857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ar" sz="2000">
                <a:solidFill>
                  <a:srgbClr val="F3F3F3"/>
                </a:solidFill>
                <a:latin typeface="Pacifico"/>
                <a:ea typeface="Pacifico"/>
                <a:cs typeface="Pacifico"/>
                <a:sym typeface="Pacifico"/>
              </a:rPr>
              <a:t>An area for your notes or something..</a:t>
            </a:r>
            <a:endParaRPr sz="2000">
              <a:solidFill>
                <a:srgbClr val="F3F3F3"/>
              </a:solidFill>
              <a:latin typeface="Pacifico"/>
              <a:ea typeface="Pacifico"/>
              <a:cs typeface="Pacifico"/>
              <a:sym typeface="Pacifico"/>
            </a:endParaRPr>
          </a:p>
          <a:p>
            <a:pPr indent="0" lvl="0" marL="0" rtl="0" algn="ctr">
              <a:spcBef>
                <a:spcPts val="0"/>
              </a:spcBef>
              <a:spcAft>
                <a:spcPts val="0"/>
              </a:spcAft>
              <a:buClr>
                <a:schemeClr val="dk1"/>
              </a:buClr>
              <a:buSzPts val="1100"/>
              <a:buFont typeface="Arial"/>
              <a:buNone/>
            </a:pPr>
            <a:r>
              <a:t/>
            </a:r>
            <a:endParaRPr sz="2000">
              <a:solidFill>
                <a:srgbClr val="F3F3F3"/>
              </a:solidFill>
              <a:latin typeface="Pacifico"/>
              <a:ea typeface="Pacifico"/>
              <a:cs typeface="Pacifico"/>
              <a:sym typeface="Pacifico"/>
            </a:endParaRPr>
          </a:p>
          <a:p>
            <a:pPr indent="0" lvl="0" marL="0" rtl="0" algn="ctr">
              <a:spcBef>
                <a:spcPts val="0"/>
              </a:spcBef>
              <a:spcAft>
                <a:spcPts val="0"/>
              </a:spcAft>
              <a:buNone/>
            </a:pPr>
            <a:r>
              <a:t/>
            </a:r>
            <a:endParaRPr sz="2000">
              <a:solidFill>
                <a:srgbClr val="F3F3F3"/>
              </a:solidFill>
              <a:latin typeface="Pacifico"/>
              <a:ea typeface="Pacifico"/>
              <a:cs typeface="Pacifico"/>
              <a:sym typeface="Pacifico"/>
            </a:endParaRPr>
          </a:p>
        </p:txBody>
      </p:sp>
      <p:grpSp>
        <p:nvGrpSpPr>
          <p:cNvPr id="837" name="Google Shape;837;p34"/>
          <p:cNvGrpSpPr/>
          <p:nvPr/>
        </p:nvGrpSpPr>
        <p:grpSpPr>
          <a:xfrm rot="10800000">
            <a:off x="7293843" y="562188"/>
            <a:ext cx="78721" cy="83606"/>
            <a:chOff x="4909609" y="6885946"/>
            <a:chExt cx="508206" cy="495298"/>
          </a:xfrm>
        </p:grpSpPr>
        <p:grpSp>
          <p:nvGrpSpPr>
            <p:cNvPr id="838" name="Google Shape;838;p34"/>
            <p:cNvGrpSpPr/>
            <p:nvPr/>
          </p:nvGrpSpPr>
          <p:grpSpPr>
            <a:xfrm>
              <a:off x="4909609" y="6885946"/>
              <a:ext cx="508206" cy="495298"/>
              <a:chOff x="481483" y="4193428"/>
              <a:chExt cx="322998" cy="346532"/>
            </a:xfrm>
          </p:grpSpPr>
          <p:grpSp>
            <p:nvGrpSpPr>
              <p:cNvPr id="839" name="Google Shape;839;p34"/>
              <p:cNvGrpSpPr/>
              <p:nvPr/>
            </p:nvGrpSpPr>
            <p:grpSpPr>
              <a:xfrm>
                <a:off x="481483" y="4193428"/>
                <a:ext cx="322998" cy="346532"/>
                <a:chOff x="-64406125" y="3362225"/>
                <a:chExt cx="318225" cy="314800"/>
              </a:xfrm>
            </p:grpSpPr>
            <p:sp>
              <p:nvSpPr>
                <p:cNvPr id="840" name="Google Shape;840;p34"/>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841" name="Google Shape;841;p34"/>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842" name="Google Shape;842;p34"/>
              <p:cNvSpPr/>
              <p:nvPr/>
            </p:nvSpPr>
            <p:spPr>
              <a:xfrm>
                <a:off x="626168" y="4322035"/>
                <a:ext cx="33600" cy="33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43" name="Google Shape;843;p34"/>
            <p:cNvPicPr preferRelativeResize="0"/>
            <p:nvPr/>
          </p:nvPicPr>
          <p:blipFill rotWithShape="1">
            <a:blip r:embed="rId4">
              <a:alphaModFix/>
            </a:blip>
            <a:srcRect b="-10" l="0" r="77307" t="10"/>
            <a:stretch/>
          </p:blipFill>
          <p:spPr>
            <a:xfrm flipH="1" rot="-5400000">
              <a:off x="5298115" y="7248199"/>
              <a:ext cx="27740" cy="134623"/>
            </a:xfrm>
            <a:prstGeom prst="rect">
              <a:avLst/>
            </a:prstGeom>
            <a:noFill/>
            <a:ln>
              <a:noFill/>
            </a:ln>
          </p:spPr>
        </p:pic>
        <p:pic>
          <p:nvPicPr>
            <p:cNvPr id="844" name="Google Shape;844;p34"/>
            <p:cNvPicPr preferRelativeResize="0"/>
            <p:nvPr/>
          </p:nvPicPr>
          <p:blipFill>
            <a:blip r:embed="rId5">
              <a:alphaModFix/>
            </a:blip>
            <a:stretch>
              <a:fillRect/>
            </a:stretch>
          </p:blipFill>
          <p:spPr>
            <a:xfrm>
              <a:off x="5107203" y="7221098"/>
              <a:ext cx="112997" cy="102640"/>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17"/>
          <p:cNvSpPr/>
          <p:nvPr/>
        </p:nvSpPr>
        <p:spPr>
          <a:xfrm>
            <a:off x="228450" y="1175275"/>
            <a:ext cx="7069200" cy="2697000"/>
          </a:xfrm>
          <a:prstGeom prst="snip1Rect">
            <a:avLst>
              <a:gd fmla="val 16667" name="adj"/>
            </a:avLst>
          </a:prstGeom>
          <a:noFill/>
          <a:ln cap="flat" cmpd="sng" w="28575">
            <a:solidFill>
              <a:srgbClr val="6AA84F"/>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7"/>
          <p:cNvSpPr txBox="1"/>
          <p:nvPr/>
        </p:nvSpPr>
        <p:spPr>
          <a:xfrm>
            <a:off x="248450" y="1184725"/>
            <a:ext cx="7031100" cy="2697000"/>
          </a:xfrm>
          <a:prstGeom prst="rect">
            <a:avLst/>
          </a:prstGeom>
          <a:noFill/>
          <a:ln>
            <a:noFill/>
          </a:ln>
        </p:spPr>
        <p:txBody>
          <a:bodyPr anchorCtr="0" anchor="ctr" bIns="91425" lIns="91425" spcFirstLastPara="1" rIns="91425" wrap="square" tIns="91425">
            <a:noAutofit/>
          </a:bodyPr>
          <a:lstStyle/>
          <a:p>
            <a:pPr indent="0" lvl="0" marL="0" rtl="0" algn="l">
              <a:spcBef>
                <a:spcPts val="1000"/>
              </a:spcBef>
              <a:spcAft>
                <a:spcPts val="0"/>
              </a:spcAft>
              <a:buNone/>
            </a:pPr>
            <a:r>
              <a:rPr b="1" lang="ar" sz="1600">
                <a:solidFill>
                  <a:srgbClr val="6AA84F"/>
                </a:solidFill>
                <a:latin typeface="Mada"/>
                <a:ea typeface="Mada"/>
                <a:cs typeface="Mada"/>
                <a:sym typeface="Mada"/>
              </a:rPr>
              <a:t>Dr notes:</a:t>
            </a:r>
            <a:endParaRPr b="1" sz="1600">
              <a:solidFill>
                <a:srgbClr val="6AA84F"/>
              </a:solidFill>
              <a:latin typeface="Mada"/>
              <a:ea typeface="Mada"/>
              <a:cs typeface="Mada"/>
              <a:sym typeface="Mada"/>
            </a:endParaRPr>
          </a:p>
          <a:p>
            <a:pPr indent="-298450" lvl="0" marL="457200" rtl="0" algn="l">
              <a:spcBef>
                <a:spcPts val="1000"/>
              </a:spcBef>
              <a:spcAft>
                <a:spcPts val="0"/>
              </a:spcAft>
              <a:buSzPts val="1100"/>
              <a:buFont typeface="Mada"/>
              <a:buChar char="●"/>
            </a:pPr>
            <a:r>
              <a:rPr lang="ar" sz="1100">
                <a:latin typeface="Mada"/>
                <a:ea typeface="Mada"/>
                <a:cs typeface="Mada"/>
                <a:sym typeface="Mada"/>
              </a:rPr>
              <a:t>The nerve is surrounded by the</a:t>
            </a:r>
            <a:r>
              <a:rPr b="1" lang="ar" sz="1100">
                <a:latin typeface="Mada"/>
                <a:ea typeface="Mada"/>
                <a:cs typeface="Mada"/>
                <a:sym typeface="Mada"/>
              </a:rPr>
              <a:t> </a:t>
            </a:r>
            <a:r>
              <a:rPr b="1" lang="ar" sz="1100">
                <a:solidFill>
                  <a:srgbClr val="674EA7"/>
                </a:solidFill>
                <a:latin typeface="Mada"/>
                <a:ea typeface="Mada"/>
                <a:cs typeface="Mada"/>
                <a:sym typeface="Mada"/>
              </a:rPr>
              <a:t>epineurium</a:t>
            </a:r>
            <a:r>
              <a:rPr b="1" lang="ar" sz="1100">
                <a:solidFill>
                  <a:srgbClr val="6AA84F"/>
                </a:solidFill>
                <a:latin typeface="Mada"/>
                <a:ea typeface="Mada"/>
                <a:cs typeface="Mada"/>
                <a:sym typeface="Mada"/>
              </a:rPr>
              <a:t>.</a:t>
            </a:r>
            <a:endParaRPr b="1" sz="1100">
              <a:solidFill>
                <a:srgbClr val="6AA84F"/>
              </a:solidFill>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T</a:t>
            </a:r>
            <a:r>
              <a:rPr lang="ar" sz="1100">
                <a:latin typeface="Mada"/>
                <a:ea typeface="Mada"/>
                <a:cs typeface="Mada"/>
                <a:sym typeface="Mada"/>
              </a:rPr>
              <a:t>he nerves come out of the spinal cord and the </a:t>
            </a:r>
            <a:r>
              <a:rPr lang="ar" sz="1100">
                <a:latin typeface="Mada"/>
                <a:ea typeface="Mada"/>
                <a:cs typeface="Mada"/>
                <a:sym typeface="Mada"/>
              </a:rPr>
              <a:t>epineurium </a:t>
            </a:r>
            <a:r>
              <a:rPr lang="ar" sz="1100">
                <a:latin typeface="Mada"/>
                <a:ea typeface="Mada"/>
                <a:cs typeface="Mada"/>
                <a:sym typeface="Mada"/>
              </a:rPr>
              <a:t>is a continuation </a:t>
            </a:r>
            <a:endParaRPr sz="1100">
              <a:latin typeface="Mada"/>
              <a:ea typeface="Mada"/>
              <a:cs typeface="Mada"/>
              <a:sym typeface="Mada"/>
            </a:endParaRPr>
          </a:p>
          <a:p>
            <a:pPr indent="0" lvl="0" marL="457200" rtl="0" algn="l">
              <a:spcBef>
                <a:spcPts val="0"/>
              </a:spcBef>
              <a:spcAft>
                <a:spcPts val="0"/>
              </a:spcAft>
              <a:buNone/>
            </a:pPr>
            <a:r>
              <a:rPr lang="ar" sz="1100">
                <a:latin typeface="Mada"/>
                <a:ea typeface="Mada"/>
                <a:cs typeface="Mada"/>
                <a:sym typeface="Mada"/>
              </a:rPr>
              <a:t>of the dura mater.</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Inside the nerves you have </a:t>
            </a:r>
            <a:r>
              <a:rPr b="1" lang="ar" sz="1100">
                <a:latin typeface="Mada"/>
                <a:ea typeface="Mada"/>
                <a:cs typeface="Mada"/>
                <a:sym typeface="Mada"/>
              </a:rPr>
              <a:t>fascicle</a:t>
            </a:r>
            <a:r>
              <a:rPr b="1" lang="ar" sz="1100">
                <a:latin typeface="Mada"/>
                <a:ea typeface="Mada"/>
                <a:cs typeface="Mada"/>
                <a:sym typeface="Mada"/>
              </a:rPr>
              <a:t> of axons </a:t>
            </a:r>
            <a:r>
              <a:rPr lang="ar" sz="1100">
                <a:latin typeface="Mada"/>
                <a:ea typeface="Mada"/>
                <a:cs typeface="Mada"/>
                <a:sym typeface="Mada"/>
              </a:rPr>
              <a:t>and are</a:t>
            </a:r>
            <a:r>
              <a:rPr lang="ar" sz="1100">
                <a:latin typeface="Mada"/>
                <a:ea typeface="Mada"/>
                <a:cs typeface="Mada"/>
                <a:sym typeface="Mada"/>
              </a:rPr>
              <a:t> surrounded by</a:t>
            </a:r>
            <a:endParaRPr sz="1100">
              <a:latin typeface="Mada"/>
              <a:ea typeface="Mada"/>
              <a:cs typeface="Mada"/>
              <a:sym typeface="Mada"/>
            </a:endParaRPr>
          </a:p>
          <a:p>
            <a:pPr indent="0" lvl="0" marL="457200" rtl="0" algn="l">
              <a:spcBef>
                <a:spcPts val="0"/>
              </a:spcBef>
              <a:spcAft>
                <a:spcPts val="0"/>
              </a:spcAft>
              <a:buNone/>
            </a:pPr>
            <a:r>
              <a:rPr b="1" lang="ar" sz="1100">
                <a:solidFill>
                  <a:srgbClr val="FD8D6F"/>
                </a:solidFill>
                <a:latin typeface="Mada"/>
                <a:ea typeface="Mada"/>
                <a:cs typeface="Mada"/>
                <a:sym typeface="Mada"/>
              </a:rPr>
              <a:t>perineurium.</a:t>
            </a:r>
            <a:endParaRPr b="1" sz="1100">
              <a:solidFill>
                <a:srgbClr val="FD8D6F"/>
              </a:solidFill>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I</a:t>
            </a:r>
            <a:r>
              <a:rPr lang="ar" sz="1100">
                <a:latin typeface="Mada"/>
                <a:ea typeface="Mada"/>
                <a:cs typeface="Mada"/>
                <a:sym typeface="Mada"/>
              </a:rPr>
              <a:t>nside each</a:t>
            </a:r>
            <a:r>
              <a:rPr lang="ar" sz="1100">
                <a:latin typeface="Mada"/>
                <a:ea typeface="Mada"/>
                <a:cs typeface="Mada"/>
                <a:sym typeface="Mada"/>
              </a:rPr>
              <a:t> </a:t>
            </a:r>
            <a:r>
              <a:rPr lang="ar" sz="1100">
                <a:latin typeface="Mada"/>
                <a:ea typeface="Mada"/>
                <a:cs typeface="Mada"/>
                <a:sym typeface="Mada"/>
              </a:rPr>
              <a:t>fascicle you have many small nerves</a:t>
            </a:r>
            <a:r>
              <a:rPr lang="ar" sz="1100">
                <a:solidFill>
                  <a:srgbClr val="999999"/>
                </a:solidFill>
                <a:latin typeface="Mada"/>
                <a:ea typeface="Mada"/>
                <a:cs typeface="Mada"/>
                <a:sym typeface="Mada"/>
              </a:rPr>
              <a:t>(fibers), </a:t>
            </a:r>
            <a:r>
              <a:rPr lang="ar" sz="1100">
                <a:latin typeface="Mada"/>
                <a:ea typeface="Mada"/>
                <a:cs typeface="Mada"/>
                <a:sym typeface="Mada"/>
              </a:rPr>
              <a:t>and in between</a:t>
            </a:r>
            <a:endParaRPr sz="1100">
              <a:latin typeface="Mada"/>
              <a:ea typeface="Mada"/>
              <a:cs typeface="Mada"/>
              <a:sym typeface="Mada"/>
            </a:endParaRPr>
          </a:p>
          <a:p>
            <a:pPr indent="0" lvl="0" marL="457200" rtl="0" algn="l">
              <a:spcBef>
                <a:spcPts val="0"/>
              </a:spcBef>
              <a:spcAft>
                <a:spcPts val="0"/>
              </a:spcAft>
              <a:buNone/>
            </a:pPr>
            <a:r>
              <a:rPr lang="ar" sz="1100">
                <a:latin typeface="Mada"/>
                <a:ea typeface="Mada"/>
                <a:cs typeface="Mada"/>
                <a:sym typeface="Mada"/>
              </a:rPr>
              <a:t>these nerves there is </a:t>
            </a:r>
            <a:r>
              <a:rPr b="1" lang="ar" sz="1100">
                <a:solidFill>
                  <a:srgbClr val="32CC98"/>
                </a:solidFill>
                <a:latin typeface="Mada"/>
                <a:ea typeface="Mada"/>
                <a:cs typeface="Mada"/>
                <a:sym typeface="Mada"/>
              </a:rPr>
              <a:t>endoneurium</a:t>
            </a:r>
            <a:endParaRPr b="1" sz="1100">
              <a:solidFill>
                <a:srgbClr val="32CC98"/>
              </a:solidFill>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The nerves are divided into small and large nerves the</a:t>
            </a:r>
            <a:r>
              <a:rPr b="1" lang="ar" sz="1100">
                <a:latin typeface="Mada"/>
                <a:ea typeface="Mada"/>
                <a:cs typeface="Mada"/>
                <a:sym typeface="Mada"/>
              </a:rPr>
              <a:t> small nerves are unmyelinated or thinly myelinated</a:t>
            </a:r>
            <a:r>
              <a:rPr lang="ar" sz="1100">
                <a:latin typeface="Mada"/>
                <a:ea typeface="Mada"/>
                <a:cs typeface="Mada"/>
                <a:sym typeface="Mada"/>
              </a:rPr>
              <a:t> and the </a:t>
            </a:r>
            <a:r>
              <a:rPr b="1" lang="ar" sz="1100">
                <a:latin typeface="Mada"/>
                <a:ea typeface="Mada"/>
                <a:cs typeface="Mada"/>
                <a:sym typeface="Mada"/>
              </a:rPr>
              <a:t>l</a:t>
            </a:r>
            <a:r>
              <a:rPr b="1" lang="ar" sz="1100">
                <a:latin typeface="Mada"/>
                <a:ea typeface="Mada"/>
                <a:cs typeface="Mada"/>
                <a:sym typeface="Mada"/>
              </a:rPr>
              <a:t>arge nerve fibers are myelinated. </a:t>
            </a:r>
            <a:endParaRPr b="1" sz="1100">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ar" sz="1100">
                <a:solidFill>
                  <a:schemeClr val="dk1"/>
                </a:solidFill>
                <a:latin typeface="Mada"/>
                <a:ea typeface="Mada"/>
                <a:cs typeface="Mada"/>
                <a:sym typeface="Mada"/>
              </a:rPr>
              <a:t>Rods of ranvier separates the myelin sheath, they have condensed Na channels causing intense action potentials to reach the threshold and cause depolarization in the next part of the myelin sheath.</a:t>
            </a:r>
            <a:endParaRPr b="1"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myelin helps with excitatory action potential as it improves the transmission of action potential </a:t>
            </a:r>
            <a:endParaRPr sz="1100">
              <a:latin typeface="Mada"/>
              <a:ea typeface="Mada"/>
              <a:cs typeface="Mada"/>
              <a:sym typeface="Mada"/>
            </a:endParaRPr>
          </a:p>
        </p:txBody>
      </p:sp>
      <p:sp>
        <p:nvSpPr>
          <p:cNvPr id="146" name="Google Shape;146;p17"/>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147" name="Google Shape;147;p17"/>
          <p:cNvSpPr txBox="1"/>
          <p:nvPr/>
        </p:nvSpPr>
        <p:spPr>
          <a:xfrm>
            <a:off x="123735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History</a:t>
            </a:r>
            <a:endParaRPr b="1" sz="2600">
              <a:latin typeface="Mada"/>
              <a:ea typeface="Mada"/>
              <a:cs typeface="Mada"/>
              <a:sym typeface="Mada"/>
            </a:endParaRPr>
          </a:p>
        </p:txBody>
      </p:sp>
      <p:sp>
        <p:nvSpPr>
          <p:cNvPr id="148" name="Google Shape;148;p17"/>
          <p:cNvSpPr txBox="1"/>
          <p:nvPr/>
        </p:nvSpPr>
        <p:spPr>
          <a:xfrm>
            <a:off x="247500" y="3872296"/>
            <a:ext cx="7031100" cy="5181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5"/>
                </a:highlight>
                <a:latin typeface="Mada"/>
                <a:ea typeface="Mada"/>
                <a:cs typeface="Mada"/>
                <a:sym typeface="Mada"/>
              </a:rPr>
              <a:t>Symptoms</a:t>
            </a:r>
            <a:endParaRPr b="1" sz="300">
              <a:solidFill>
                <a:schemeClr val="dk1"/>
              </a:solidFill>
              <a:highlight>
                <a:schemeClr val="accent5"/>
              </a:highlight>
              <a:latin typeface="Mada"/>
              <a:ea typeface="Mada"/>
              <a:cs typeface="Mada"/>
              <a:sym typeface="Mada"/>
            </a:endParaRPr>
          </a:p>
          <a:p>
            <a:pPr indent="0" lvl="0" marL="457200" rtl="0" algn="l">
              <a:spcBef>
                <a:spcPts val="0"/>
              </a:spcBef>
              <a:spcAft>
                <a:spcPts val="0"/>
              </a:spcAft>
              <a:buNone/>
            </a:pPr>
            <a:r>
              <a:t/>
            </a:r>
            <a:endParaRPr sz="300">
              <a:solidFill>
                <a:schemeClr val="dk1"/>
              </a:solidFill>
              <a:highlight>
                <a:schemeClr val="accent5"/>
              </a:highlight>
              <a:latin typeface="Alegreya Regular"/>
              <a:ea typeface="Alegreya Regular"/>
              <a:cs typeface="Alegreya Regular"/>
              <a:sym typeface="Alegreya Regular"/>
            </a:endParaRPr>
          </a:p>
          <a:p>
            <a:pPr indent="0" lvl="0" marL="457200" rtl="0" algn="l">
              <a:spcBef>
                <a:spcPts val="0"/>
              </a:spcBef>
              <a:spcAft>
                <a:spcPts val="0"/>
              </a:spcAft>
              <a:buNone/>
            </a:pPr>
            <a:r>
              <a:t/>
            </a:r>
            <a:endParaRPr sz="1200">
              <a:solidFill>
                <a:schemeClr val="dk1"/>
              </a:solidFill>
              <a:latin typeface="Mada"/>
              <a:ea typeface="Mada"/>
              <a:cs typeface="Mada"/>
              <a:sym typeface="Mada"/>
            </a:endParaRPr>
          </a:p>
          <a:p>
            <a:pPr indent="0" lvl="0" marL="457200" rtl="0" algn="l">
              <a:spcBef>
                <a:spcPts val="0"/>
              </a:spcBef>
              <a:spcAft>
                <a:spcPts val="0"/>
              </a:spcAft>
              <a:buNone/>
            </a:pPr>
            <a:r>
              <a:t/>
            </a:r>
            <a:endParaRPr sz="1200">
              <a:solidFill>
                <a:schemeClr val="dk1"/>
              </a:solidFill>
              <a:latin typeface="Mada"/>
              <a:ea typeface="Mada"/>
              <a:cs typeface="Mada"/>
              <a:sym typeface="Mada"/>
            </a:endParaRPr>
          </a:p>
          <a:p>
            <a:pPr indent="0" lvl="0" marL="457200" rtl="0" algn="l">
              <a:spcBef>
                <a:spcPts val="0"/>
              </a:spcBef>
              <a:spcAft>
                <a:spcPts val="0"/>
              </a:spcAft>
              <a:buNone/>
            </a:pPr>
            <a:r>
              <a:t/>
            </a:r>
            <a:endParaRPr sz="1200">
              <a:solidFill>
                <a:schemeClr val="dk1"/>
              </a:solidFill>
              <a:latin typeface="Mada"/>
              <a:ea typeface="Mada"/>
              <a:cs typeface="Mada"/>
              <a:sym typeface="Mada"/>
            </a:endParaRPr>
          </a:p>
          <a:p>
            <a:pPr indent="0" lvl="0" marL="457200" rtl="0" algn="l">
              <a:spcBef>
                <a:spcPts val="0"/>
              </a:spcBef>
              <a:spcAft>
                <a:spcPts val="0"/>
              </a:spcAft>
              <a:buNone/>
            </a:pPr>
            <a:r>
              <a:t/>
            </a:r>
            <a:endParaRPr sz="1200">
              <a:solidFill>
                <a:schemeClr val="dk1"/>
              </a:solidFill>
              <a:latin typeface="Mada"/>
              <a:ea typeface="Mada"/>
              <a:cs typeface="Mada"/>
              <a:sym typeface="Mada"/>
            </a:endParaRPr>
          </a:p>
          <a:p>
            <a:pPr indent="0" lvl="0" marL="457200" rtl="0" algn="l">
              <a:spcBef>
                <a:spcPts val="0"/>
              </a:spcBef>
              <a:spcAft>
                <a:spcPts val="0"/>
              </a:spcAft>
              <a:buNone/>
            </a:pPr>
            <a:r>
              <a:t/>
            </a:r>
            <a:endParaRPr sz="1200">
              <a:solidFill>
                <a:schemeClr val="dk1"/>
              </a:solidFill>
              <a:latin typeface="Mada"/>
              <a:ea typeface="Mada"/>
              <a:cs typeface="Mada"/>
              <a:sym typeface="Mada"/>
            </a:endParaRPr>
          </a:p>
          <a:p>
            <a:pPr indent="0" lvl="0" marL="457200" rtl="0" algn="l">
              <a:spcBef>
                <a:spcPts val="0"/>
              </a:spcBef>
              <a:spcAft>
                <a:spcPts val="0"/>
              </a:spcAft>
              <a:buNone/>
            </a:pPr>
            <a:r>
              <a:t/>
            </a:r>
            <a:endParaRPr sz="1200">
              <a:solidFill>
                <a:schemeClr val="dk1"/>
              </a:solidFill>
              <a:latin typeface="Mada"/>
              <a:ea typeface="Mada"/>
              <a:cs typeface="Mada"/>
              <a:sym typeface="Mada"/>
            </a:endParaRPr>
          </a:p>
          <a:p>
            <a:pPr indent="0" lvl="0" marL="457200" rtl="0" algn="l">
              <a:spcBef>
                <a:spcPts val="0"/>
              </a:spcBef>
              <a:spcAft>
                <a:spcPts val="0"/>
              </a:spcAft>
              <a:buNone/>
            </a:pPr>
            <a:r>
              <a:t/>
            </a:r>
            <a:endParaRPr sz="1200">
              <a:solidFill>
                <a:schemeClr val="dk1"/>
              </a:solidFill>
              <a:latin typeface="Mada"/>
              <a:ea typeface="Mada"/>
              <a:cs typeface="Mada"/>
              <a:sym typeface="Mada"/>
            </a:endParaRPr>
          </a:p>
          <a:p>
            <a:pPr indent="0" lvl="0" marL="457200" rtl="0" algn="l">
              <a:spcBef>
                <a:spcPts val="0"/>
              </a:spcBef>
              <a:spcAft>
                <a:spcPts val="0"/>
              </a:spcAft>
              <a:buNone/>
            </a:pPr>
            <a:r>
              <a:t/>
            </a:r>
            <a:endParaRPr sz="1200">
              <a:solidFill>
                <a:schemeClr val="dk1"/>
              </a:solidFill>
              <a:latin typeface="Mada"/>
              <a:ea typeface="Mada"/>
              <a:cs typeface="Mada"/>
              <a:sym typeface="Mada"/>
            </a:endParaRPr>
          </a:p>
          <a:p>
            <a:pPr indent="0" lvl="0" marL="457200" rtl="0" algn="l">
              <a:spcBef>
                <a:spcPts val="0"/>
              </a:spcBef>
              <a:spcAft>
                <a:spcPts val="0"/>
              </a:spcAft>
              <a:buNone/>
            </a:pPr>
            <a:r>
              <a:t/>
            </a:r>
            <a:endParaRPr sz="1200">
              <a:solidFill>
                <a:schemeClr val="dk1"/>
              </a:solidFill>
              <a:latin typeface="Mada"/>
              <a:ea typeface="Mada"/>
              <a:cs typeface="Mada"/>
              <a:sym typeface="Mada"/>
            </a:endParaRPr>
          </a:p>
          <a:p>
            <a:pPr indent="0" lvl="0" marL="457200" rtl="0" algn="l">
              <a:spcBef>
                <a:spcPts val="0"/>
              </a:spcBef>
              <a:spcAft>
                <a:spcPts val="0"/>
              </a:spcAft>
              <a:buNone/>
            </a:pPr>
            <a:r>
              <a:t/>
            </a:r>
            <a:endParaRPr sz="1200">
              <a:solidFill>
                <a:schemeClr val="dk1"/>
              </a:solidFill>
              <a:latin typeface="Mada"/>
              <a:ea typeface="Mada"/>
              <a:cs typeface="Mada"/>
              <a:sym typeface="Mada"/>
            </a:endParaRPr>
          </a:p>
          <a:p>
            <a:pPr indent="0" lvl="0" marL="457200" rtl="0" algn="l">
              <a:spcBef>
                <a:spcPts val="0"/>
              </a:spcBef>
              <a:spcAft>
                <a:spcPts val="0"/>
              </a:spcAft>
              <a:buNone/>
            </a:pPr>
            <a:r>
              <a:t/>
            </a:r>
            <a:endParaRPr sz="1200">
              <a:solidFill>
                <a:schemeClr val="dk1"/>
              </a:solidFill>
              <a:latin typeface="Mada"/>
              <a:ea typeface="Mada"/>
              <a:cs typeface="Mada"/>
              <a:sym typeface="Mada"/>
            </a:endParaRPr>
          </a:p>
          <a:p>
            <a:pPr indent="0" lvl="0" marL="457200" rtl="0" algn="l">
              <a:spcBef>
                <a:spcPts val="0"/>
              </a:spcBef>
              <a:spcAft>
                <a:spcPts val="0"/>
              </a:spcAft>
              <a:buNone/>
            </a:pPr>
            <a:r>
              <a:t/>
            </a:r>
            <a:endParaRPr sz="1200">
              <a:solidFill>
                <a:schemeClr val="dk1"/>
              </a:solidFill>
              <a:latin typeface="Mada"/>
              <a:ea typeface="Mada"/>
              <a:cs typeface="Mada"/>
              <a:sym typeface="Mada"/>
            </a:endParaRPr>
          </a:p>
          <a:p>
            <a:pPr indent="0" lvl="0" marL="457200" rtl="0" algn="l">
              <a:spcBef>
                <a:spcPts val="0"/>
              </a:spcBef>
              <a:spcAft>
                <a:spcPts val="0"/>
              </a:spcAft>
              <a:buNone/>
            </a:pPr>
            <a:r>
              <a:t/>
            </a:r>
            <a:endParaRPr sz="1200">
              <a:solidFill>
                <a:schemeClr val="dk1"/>
              </a:solidFill>
              <a:latin typeface="Mada"/>
              <a:ea typeface="Mada"/>
              <a:cs typeface="Mada"/>
              <a:sym typeface="Mada"/>
            </a:endParaRPr>
          </a:p>
          <a:p>
            <a:pPr indent="0" lvl="0" marL="457200" rtl="0" algn="l">
              <a:spcBef>
                <a:spcPts val="0"/>
              </a:spcBef>
              <a:spcAft>
                <a:spcPts val="0"/>
              </a:spcAft>
              <a:buNone/>
            </a:pPr>
            <a:r>
              <a:t/>
            </a:r>
            <a:endParaRPr sz="1200">
              <a:solidFill>
                <a:schemeClr val="dk1"/>
              </a:solidFill>
              <a:latin typeface="Mada"/>
              <a:ea typeface="Mada"/>
              <a:cs typeface="Mada"/>
              <a:sym typeface="Mada"/>
            </a:endParaRPr>
          </a:p>
          <a:p>
            <a:pPr indent="0" lvl="0" marL="457200" rtl="0" algn="l">
              <a:spcBef>
                <a:spcPts val="0"/>
              </a:spcBef>
              <a:spcAft>
                <a:spcPts val="0"/>
              </a:spcAft>
              <a:buNone/>
            </a:pPr>
            <a:r>
              <a:t/>
            </a:r>
            <a:endParaRPr sz="1200">
              <a:solidFill>
                <a:schemeClr val="dk1"/>
              </a:solidFill>
              <a:latin typeface="Mada"/>
              <a:ea typeface="Mada"/>
              <a:cs typeface="Mada"/>
              <a:sym typeface="Mada"/>
            </a:endParaRPr>
          </a:p>
          <a:p>
            <a:pPr indent="0" lvl="0" marL="457200" rtl="0" algn="l">
              <a:spcBef>
                <a:spcPts val="0"/>
              </a:spcBef>
              <a:spcAft>
                <a:spcPts val="0"/>
              </a:spcAft>
              <a:buNone/>
            </a:pPr>
            <a:r>
              <a:t/>
            </a:r>
            <a:endParaRPr sz="1200">
              <a:solidFill>
                <a:schemeClr val="dk1"/>
              </a:solidFill>
              <a:latin typeface="Mada"/>
              <a:ea typeface="Mada"/>
              <a:cs typeface="Mada"/>
              <a:sym typeface="Mada"/>
            </a:endParaRPr>
          </a:p>
          <a:p>
            <a:pPr indent="0" lvl="0" marL="457200" rtl="0" algn="l">
              <a:spcBef>
                <a:spcPts val="0"/>
              </a:spcBef>
              <a:spcAft>
                <a:spcPts val="0"/>
              </a:spcAft>
              <a:buNone/>
            </a:pPr>
            <a:r>
              <a:t/>
            </a:r>
            <a:endParaRPr sz="1200">
              <a:solidFill>
                <a:schemeClr val="dk1"/>
              </a:solidFill>
              <a:latin typeface="Mada"/>
              <a:ea typeface="Mada"/>
              <a:cs typeface="Mada"/>
              <a:sym typeface="Mada"/>
            </a:endParaRPr>
          </a:p>
          <a:p>
            <a:pPr indent="0" lvl="0" marL="457200" rtl="0" algn="l">
              <a:spcBef>
                <a:spcPts val="0"/>
              </a:spcBef>
              <a:spcAft>
                <a:spcPts val="0"/>
              </a:spcAft>
              <a:buNone/>
            </a:pPr>
            <a:r>
              <a:t/>
            </a:r>
            <a:endParaRPr sz="1200">
              <a:solidFill>
                <a:schemeClr val="dk1"/>
              </a:solidFill>
              <a:latin typeface="Mada"/>
              <a:ea typeface="Mada"/>
              <a:cs typeface="Mada"/>
              <a:sym typeface="Mada"/>
            </a:endParaRPr>
          </a:p>
          <a:p>
            <a:pPr indent="0" lvl="0" marL="457200" rtl="0" algn="l">
              <a:spcBef>
                <a:spcPts val="0"/>
              </a:spcBef>
              <a:spcAft>
                <a:spcPts val="0"/>
              </a:spcAft>
              <a:buNone/>
            </a:pPr>
            <a:r>
              <a:t/>
            </a:r>
            <a:endParaRPr sz="1200">
              <a:solidFill>
                <a:schemeClr val="dk1"/>
              </a:solidFill>
              <a:latin typeface="Mada"/>
              <a:ea typeface="Mada"/>
              <a:cs typeface="Mada"/>
              <a:sym typeface="Mada"/>
            </a:endParaRPr>
          </a:p>
          <a:p>
            <a:pPr indent="0" lvl="0" marL="457200" rtl="0" algn="l">
              <a:spcBef>
                <a:spcPts val="0"/>
              </a:spcBef>
              <a:spcAft>
                <a:spcPts val="0"/>
              </a:spcAft>
              <a:buNone/>
            </a:pPr>
            <a:r>
              <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0" lvl="0" marL="457200" rtl="0" algn="l">
              <a:spcBef>
                <a:spcPts val="0"/>
              </a:spcBef>
              <a:spcAft>
                <a:spcPts val="0"/>
              </a:spcAft>
              <a:buNone/>
            </a:pPr>
            <a:r>
              <a:t/>
            </a:r>
            <a:endParaRPr b="1" sz="2200">
              <a:solidFill>
                <a:schemeClr val="dk1"/>
              </a:solidFill>
              <a:highlight>
                <a:schemeClr val="accent5"/>
              </a:highlight>
              <a:latin typeface="Mada"/>
              <a:ea typeface="Mada"/>
              <a:cs typeface="Mada"/>
              <a:sym typeface="Mada"/>
            </a:endParaRPr>
          </a:p>
          <a:p>
            <a:pPr indent="0" lvl="0" marL="457200" rtl="0" algn="l">
              <a:spcBef>
                <a:spcPts val="0"/>
              </a:spcBef>
              <a:spcAft>
                <a:spcPts val="0"/>
              </a:spcAft>
              <a:buNone/>
            </a:pPr>
            <a:r>
              <a:t/>
            </a:r>
            <a:endParaRPr b="1" sz="2200">
              <a:solidFill>
                <a:schemeClr val="dk1"/>
              </a:solidFill>
              <a:highlight>
                <a:schemeClr val="accent5"/>
              </a:highlight>
              <a:latin typeface="Mada"/>
              <a:ea typeface="Mada"/>
              <a:cs typeface="Mada"/>
              <a:sym typeface="Mada"/>
            </a:endParaRPr>
          </a:p>
          <a:p>
            <a:pPr indent="0" lvl="0" marL="457200" rtl="0" algn="l">
              <a:spcBef>
                <a:spcPts val="0"/>
              </a:spcBef>
              <a:spcAft>
                <a:spcPts val="0"/>
              </a:spcAft>
              <a:buNone/>
            </a:pPr>
            <a:r>
              <a:t/>
            </a:r>
            <a:endParaRPr b="1" sz="2200">
              <a:solidFill>
                <a:schemeClr val="dk1"/>
              </a:solidFill>
              <a:highlight>
                <a:schemeClr val="accent5"/>
              </a:highlight>
              <a:latin typeface="Mada"/>
              <a:ea typeface="Mada"/>
              <a:cs typeface="Mada"/>
              <a:sym typeface="Mada"/>
            </a:endParaRPr>
          </a:p>
          <a:p>
            <a:pPr indent="0" lvl="0" marL="457200" rtl="0" algn="l">
              <a:spcBef>
                <a:spcPts val="0"/>
              </a:spcBef>
              <a:spcAft>
                <a:spcPts val="0"/>
              </a:spcAft>
              <a:buNone/>
            </a:pPr>
            <a:r>
              <a:t/>
            </a:r>
            <a:endParaRPr b="1" sz="2200">
              <a:solidFill>
                <a:schemeClr val="dk1"/>
              </a:solidFill>
              <a:highlight>
                <a:schemeClr val="accent5"/>
              </a:highlight>
              <a:latin typeface="Mada"/>
              <a:ea typeface="Mada"/>
              <a:cs typeface="Mada"/>
              <a:sym typeface="Mada"/>
            </a:endParaRPr>
          </a:p>
          <a:p>
            <a:pPr indent="0" lvl="0" marL="457200" rtl="0" algn="l">
              <a:spcBef>
                <a:spcPts val="0"/>
              </a:spcBef>
              <a:spcAft>
                <a:spcPts val="0"/>
              </a:spcAft>
              <a:buNone/>
            </a:pPr>
            <a:r>
              <a:t/>
            </a:r>
            <a:endParaRPr b="1" sz="2200">
              <a:solidFill>
                <a:schemeClr val="dk1"/>
              </a:solidFill>
              <a:highlight>
                <a:schemeClr val="accent5"/>
              </a:highlight>
              <a:latin typeface="Mada"/>
              <a:ea typeface="Mada"/>
              <a:cs typeface="Mada"/>
              <a:sym typeface="Mada"/>
            </a:endParaRPr>
          </a:p>
          <a:p>
            <a:pPr indent="0" lvl="0" marL="457200" rtl="0" algn="l">
              <a:spcBef>
                <a:spcPts val="0"/>
              </a:spcBef>
              <a:spcAft>
                <a:spcPts val="0"/>
              </a:spcAft>
              <a:buNone/>
            </a:pPr>
            <a:r>
              <a:t/>
            </a:r>
            <a:endParaRPr b="1" sz="2200">
              <a:solidFill>
                <a:schemeClr val="dk1"/>
              </a:solidFill>
              <a:highlight>
                <a:schemeClr val="accent5"/>
              </a:highlight>
              <a:latin typeface="Mada"/>
              <a:ea typeface="Mada"/>
              <a:cs typeface="Mada"/>
              <a:sym typeface="Mada"/>
            </a:endParaRPr>
          </a:p>
          <a:p>
            <a:pPr indent="0" lvl="0" marL="0" rtl="0" algn="l">
              <a:spcBef>
                <a:spcPts val="0"/>
              </a:spcBef>
              <a:spcAft>
                <a:spcPts val="0"/>
              </a:spcAft>
              <a:buNone/>
            </a:pPr>
            <a:r>
              <a:t/>
            </a:r>
            <a:endParaRPr b="1" sz="2200">
              <a:solidFill>
                <a:schemeClr val="dk1"/>
              </a:solidFill>
              <a:highlight>
                <a:schemeClr val="accent5"/>
              </a:highlight>
              <a:latin typeface="Mada"/>
              <a:ea typeface="Mada"/>
              <a:cs typeface="Mada"/>
              <a:sym typeface="Mada"/>
            </a:endParaRPr>
          </a:p>
          <a:p>
            <a:pPr indent="0" lvl="0" marL="457200" rtl="0" algn="l">
              <a:spcBef>
                <a:spcPts val="0"/>
              </a:spcBef>
              <a:spcAft>
                <a:spcPts val="0"/>
              </a:spcAft>
              <a:buNone/>
            </a:pPr>
            <a:r>
              <a:t/>
            </a:r>
            <a:endParaRPr sz="300">
              <a:solidFill>
                <a:schemeClr val="dk1"/>
              </a:solidFill>
              <a:latin typeface="Mada"/>
              <a:ea typeface="Mada"/>
              <a:cs typeface="Mada"/>
              <a:sym typeface="Mada"/>
            </a:endParaRPr>
          </a:p>
          <a:p>
            <a:pPr indent="0" lvl="0" marL="457200" rtl="0" algn="l">
              <a:spcBef>
                <a:spcPts val="0"/>
              </a:spcBef>
              <a:spcAft>
                <a:spcPts val="0"/>
              </a:spcAft>
              <a:buNone/>
            </a:pPr>
            <a:r>
              <a:t/>
            </a:r>
            <a:endParaRPr sz="1200">
              <a:solidFill>
                <a:schemeClr val="dk1"/>
              </a:solidFill>
              <a:latin typeface="Mada"/>
              <a:ea typeface="Mada"/>
              <a:cs typeface="Mada"/>
              <a:sym typeface="Mada"/>
            </a:endParaRPr>
          </a:p>
        </p:txBody>
      </p:sp>
      <p:graphicFrame>
        <p:nvGraphicFramePr>
          <p:cNvPr id="149" name="Google Shape;149;p17"/>
          <p:cNvGraphicFramePr/>
          <p:nvPr/>
        </p:nvGraphicFramePr>
        <p:xfrm>
          <a:off x="247500" y="4342538"/>
          <a:ext cx="3000000" cy="3000000"/>
        </p:xfrm>
        <a:graphic>
          <a:graphicData uri="http://schemas.openxmlformats.org/drawingml/2006/table">
            <a:tbl>
              <a:tblPr>
                <a:noFill/>
                <a:tableStyleId>{D9D297D4-EEF5-4B25-9D4F-849A1AE41FD3}</a:tableStyleId>
              </a:tblPr>
              <a:tblGrid>
                <a:gridCol w="1354825"/>
                <a:gridCol w="5766375"/>
              </a:tblGrid>
              <a:tr h="352425">
                <a:tc>
                  <a:txBody>
                    <a:bodyPr/>
                    <a:lstStyle/>
                    <a:p>
                      <a:pPr indent="0" lvl="0" marL="0" rtl="0" algn="ctr">
                        <a:lnSpc>
                          <a:spcPct val="120000"/>
                        </a:lnSpc>
                        <a:spcBef>
                          <a:spcPts val="0"/>
                        </a:spcBef>
                        <a:spcAft>
                          <a:spcPts val="0"/>
                        </a:spcAft>
                        <a:buNone/>
                      </a:pPr>
                      <a:r>
                        <a:rPr b="1" lang="ar" sz="1200">
                          <a:solidFill>
                            <a:srgbClr val="FFFFFF"/>
                          </a:solidFill>
                          <a:latin typeface="Mada"/>
                          <a:ea typeface="Mada"/>
                          <a:cs typeface="Mada"/>
                          <a:sym typeface="Mada"/>
                        </a:rPr>
                        <a:t>Abnormality</a:t>
                      </a:r>
                      <a:endParaRPr b="1" sz="1200">
                        <a:solidFill>
                          <a:srgbClr val="FFFFFF"/>
                        </a:solidFill>
                        <a:latin typeface="Mada"/>
                        <a:ea typeface="Mada"/>
                        <a:cs typeface="Mada"/>
                        <a:sym typeface="Mada"/>
                      </a:endParaRPr>
                    </a:p>
                  </a:txBody>
                  <a:tcPr marT="76200" marB="76200" marR="104775" marL="104775">
                    <a:lnL cap="flat" cmpd="sng" w="9525">
                      <a:solidFill>
                        <a:schemeClr val="accent1"/>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1"/>
                    </a:solidFill>
                  </a:tcPr>
                </a:tc>
                <a:tc>
                  <a:txBody>
                    <a:bodyPr/>
                    <a:lstStyle/>
                    <a:p>
                      <a:pPr indent="0" lvl="0" marL="0" rtl="0" algn="ctr">
                        <a:lnSpc>
                          <a:spcPct val="120000"/>
                        </a:lnSpc>
                        <a:spcBef>
                          <a:spcPts val="0"/>
                        </a:spcBef>
                        <a:spcAft>
                          <a:spcPts val="0"/>
                        </a:spcAft>
                        <a:buNone/>
                      </a:pPr>
                      <a:r>
                        <a:rPr b="1" lang="ar" sz="1200">
                          <a:solidFill>
                            <a:srgbClr val="FFFFFF"/>
                          </a:solidFill>
                          <a:latin typeface="Mada"/>
                          <a:ea typeface="Mada"/>
                          <a:cs typeface="Mada"/>
                          <a:sym typeface="Mada"/>
                        </a:rPr>
                        <a:t>Description</a:t>
                      </a:r>
                      <a:endParaRPr b="1" sz="1200">
                        <a:solidFill>
                          <a:srgbClr val="FFFFFF"/>
                        </a:solidFill>
                        <a:latin typeface="Mada"/>
                        <a:ea typeface="Mada"/>
                        <a:cs typeface="Mada"/>
                        <a:sym typeface="Mada"/>
                      </a:endParaRPr>
                    </a:p>
                  </a:txBody>
                  <a:tcPr marT="76200" marB="76200" marR="104775" marL="104775">
                    <a:lnL cap="flat" cmpd="sng" w="9525">
                      <a:solidFill>
                        <a:srgbClr val="FFFFFF"/>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1"/>
                    </a:solidFill>
                  </a:tcPr>
                </a:tc>
              </a:tr>
              <a:tr h="342900">
                <a:tc>
                  <a:txBody>
                    <a:bodyPr/>
                    <a:lstStyle/>
                    <a:p>
                      <a:pPr indent="0" lvl="0" marL="0" rtl="0" algn="ctr">
                        <a:spcBef>
                          <a:spcPts val="0"/>
                        </a:spcBef>
                        <a:spcAft>
                          <a:spcPts val="0"/>
                        </a:spcAft>
                        <a:buNone/>
                      </a:pPr>
                      <a:r>
                        <a:rPr b="1" lang="ar" sz="1200">
                          <a:latin typeface="Mada"/>
                          <a:ea typeface="Mada"/>
                          <a:cs typeface="Mada"/>
                          <a:sym typeface="Mada"/>
                        </a:rPr>
                        <a:t>Sensory</a:t>
                      </a:r>
                      <a:endParaRPr b="1" sz="1200">
                        <a:latin typeface="Mada"/>
                        <a:ea typeface="Mada"/>
                        <a:cs typeface="Mada"/>
                        <a:sym typeface="Mada"/>
                      </a:endParaRPr>
                    </a:p>
                  </a:txBody>
                  <a:tcPr marT="76200" marB="76200" marR="104775" marL="10477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5"/>
                    </a:solidFill>
                  </a:tcPr>
                </a:tc>
                <a:tc>
                  <a:txBody>
                    <a:bodyPr/>
                    <a:lstStyle/>
                    <a:p>
                      <a:pPr indent="-298450" lvl="0" marL="457200" rtl="0" algn="l">
                        <a:spcBef>
                          <a:spcPts val="0"/>
                        </a:spcBef>
                        <a:spcAft>
                          <a:spcPts val="0"/>
                        </a:spcAft>
                        <a:buSzPts val="1100"/>
                        <a:buFont typeface="Mada"/>
                        <a:buChar char="●"/>
                      </a:pPr>
                      <a:r>
                        <a:rPr lang="ar" sz="1100">
                          <a:latin typeface="Mada"/>
                          <a:ea typeface="Mada"/>
                          <a:cs typeface="Mada"/>
                          <a:sym typeface="Mada"/>
                        </a:rPr>
                        <a:t>Tingling, burning, stabbing, throbbing, prickling, dead</a:t>
                      </a:r>
                      <a:r>
                        <a:rPr lang="ar" sz="1100">
                          <a:solidFill>
                            <a:srgbClr val="6AA84F"/>
                          </a:solidFill>
                          <a:latin typeface="Mada"/>
                          <a:ea typeface="Mada"/>
                          <a:cs typeface="Mada"/>
                          <a:sym typeface="Mada"/>
                        </a:rPr>
                        <a:t>(</a:t>
                      </a:r>
                      <a:r>
                        <a:rPr b="1" lang="ar" sz="1100">
                          <a:solidFill>
                            <a:srgbClr val="6AA84F"/>
                          </a:solidFill>
                          <a:latin typeface="Mada"/>
                          <a:ea typeface="Mada"/>
                          <a:cs typeface="Mada"/>
                          <a:sym typeface="Mada"/>
                        </a:rPr>
                        <a:t>numbness)</a:t>
                      </a:r>
                      <a:r>
                        <a:rPr lang="ar" sz="1100">
                          <a:latin typeface="Mada"/>
                          <a:ea typeface="Mada"/>
                          <a:cs typeface="Mada"/>
                          <a:sym typeface="Mada"/>
                        </a:rPr>
                        <a:t>, icy, hot, clumsy, wooden, walking on sponges, cotton </a:t>
                      </a:r>
                      <a:r>
                        <a:rPr lang="ar" sz="1100">
                          <a:solidFill>
                            <a:srgbClr val="6AA84F"/>
                          </a:solidFill>
                          <a:latin typeface="Mada"/>
                          <a:ea typeface="Mada"/>
                          <a:cs typeface="Mada"/>
                          <a:sym typeface="Mada"/>
                        </a:rPr>
                        <a:t>or something sharp, wearing stocking while they’re not.</a:t>
                      </a:r>
                      <a:endParaRPr sz="1100">
                        <a:solidFill>
                          <a:srgbClr val="6AA84F"/>
                        </a:solidFill>
                        <a:latin typeface="Mada"/>
                        <a:ea typeface="Mada"/>
                        <a:cs typeface="Mada"/>
                        <a:sym typeface="Mada"/>
                      </a:endParaRPr>
                    </a:p>
                  </a:txBody>
                  <a:tcPr marT="76200" marB="76200" marR="104775" marL="10477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42900">
                <a:tc>
                  <a:txBody>
                    <a:bodyPr/>
                    <a:lstStyle/>
                    <a:p>
                      <a:pPr indent="0" lvl="0" marL="0" rtl="0" algn="ctr">
                        <a:spcBef>
                          <a:spcPts val="0"/>
                        </a:spcBef>
                        <a:spcAft>
                          <a:spcPts val="0"/>
                        </a:spcAft>
                        <a:buNone/>
                      </a:pPr>
                      <a:r>
                        <a:rPr b="1" lang="ar" sz="1200">
                          <a:latin typeface="Mada"/>
                          <a:ea typeface="Mada"/>
                          <a:cs typeface="Mada"/>
                          <a:sym typeface="Mada"/>
                        </a:rPr>
                        <a:t>Motor</a:t>
                      </a:r>
                      <a:endParaRPr b="1" sz="1200">
                        <a:latin typeface="Mada"/>
                        <a:ea typeface="Mada"/>
                        <a:cs typeface="Mada"/>
                        <a:sym typeface="Mada"/>
                      </a:endParaRPr>
                    </a:p>
                  </a:txBody>
                  <a:tcPr marT="76200" marB="76200" marR="104775" marL="10477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5"/>
                    </a:solidFill>
                  </a:tcPr>
                </a:tc>
                <a:tc>
                  <a:txBody>
                    <a:bodyPr/>
                    <a:lstStyle/>
                    <a:p>
                      <a:pPr indent="-298450" lvl="0" marL="457200" rtl="0" algn="l">
                        <a:spcBef>
                          <a:spcPts val="0"/>
                        </a:spcBef>
                        <a:spcAft>
                          <a:spcPts val="0"/>
                        </a:spcAft>
                        <a:buSzPts val="1100"/>
                        <a:buFont typeface="Mada"/>
                        <a:buChar char="●"/>
                      </a:pPr>
                      <a:r>
                        <a:rPr lang="ar" sz="1100">
                          <a:latin typeface="Mada"/>
                          <a:ea typeface="Mada"/>
                          <a:cs typeface="Mada"/>
                          <a:sym typeface="Mada"/>
                        </a:rPr>
                        <a:t> Weakness , cramps, twitches (fasciculations)</a:t>
                      </a:r>
                      <a:endParaRPr sz="1100">
                        <a:latin typeface="Mada"/>
                        <a:ea typeface="Mada"/>
                        <a:cs typeface="Mada"/>
                        <a:sym typeface="Mada"/>
                      </a:endParaRPr>
                    </a:p>
                  </a:txBody>
                  <a:tcPr marT="76200" marB="76200" marR="104775" marL="10477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42900">
                <a:tc>
                  <a:txBody>
                    <a:bodyPr/>
                    <a:lstStyle/>
                    <a:p>
                      <a:pPr indent="0" lvl="0" marL="0" rtl="0" algn="ctr">
                        <a:spcBef>
                          <a:spcPts val="0"/>
                        </a:spcBef>
                        <a:spcAft>
                          <a:spcPts val="0"/>
                        </a:spcAft>
                        <a:buNone/>
                      </a:pPr>
                      <a:r>
                        <a:rPr b="1" lang="ar" sz="1200">
                          <a:latin typeface="Mada"/>
                          <a:ea typeface="Mada"/>
                          <a:cs typeface="Mada"/>
                          <a:sym typeface="Mada"/>
                        </a:rPr>
                        <a:t>Distal weakness </a:t>
                      </a:r>
                      <a:endParaRPr b="1" sz="1200">
                        <a:latin typeface="Mada"/>
                        <a:ea typeface="Mada"/>
                        <a:cs typeface="Mada"/>
                        <a:sym typeface="Mada"/>
                      </a:endParaRPr>
                    </a:p>
                  </a:txBody>
                  <a:tcPr marT="76200" marB="76200" marR="104775" marL="10477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5"/>
                    </a:solidFill>
                  </a:tcPr>
                </a:tc>
                <a:tc>
                  <a:txBody>
                    <a:bodyPr/>
                    <a:lstStyle/>
                    <a:p>
                      <a:pPr indent="-298450" lvl="0" marL="457200" rtl="0" algn="l">
                        <a:spcBef>
                          <a:spcPts val="0"/>
                        </a:spcBef>
                        <a:spcAft>
                          <a:spcPts val="0"/>
                        </a:spcAft>
                        <a:buSzPts val="1100"/>
                        <a:buFont typeface="Mada"/>
                        <a:buChar char="●"/>
                      </a:pPr>
                      <a:r>
                        <a:rPr lang="ar" sz="1100">
                          <a:solidFill>
                            <a:schemeClr val="dk1"/>
                          </a:solidFill>
                          <a:latin typeface="Mada"/>
                          <a:ea typeface="Mada"/>
                          <a:cs typeface="Mada"/>
                          <a:sym typeface="Mada"/>
                        </a:rPr>
                        <a:t>Turning keys, opening jars and doing up buttons</a:t>
                      </a:r>
                      <a:r>
                        <a:rPr lang="ar" sz="1100">
                          <a:latin typeface="Mada"/>
                          <a:ea typeface="Mada"/>
                          <a:cs typeface="Mada"/>
                          <a:sym typeface="Mada"/>
                        </a:rPr>
                        <a:t>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Tripping, stepping over curbs, uneven ground </a:t>
                      </a:r>
                      <a:r>
                        <a:rPr lang="ar" sz="1000">
                          <a:solidFill>
                            <a:srgbClr val="6AA84F"/>
                          </a:solidFill>
                          <a:latin typeface="Mada"/>
                          <a:ea typeface="Mada"/>
                          <a:cs typeface="Mada"/>
                          <a:sym typeface="Mada"/>
                        </a:rPr>
                        <a:t>pt. says he falls when he walks. my toes catch the floor and I trip and fall </a:t>
                      </a:r>
                      <a:r>
                        <a:rPr lang="ar" sz="1000">
                          <a:solidFill>
                            <a:srgbClr val="6AA84F"/>
                          </a:solidFill>
                          <a:latin typeface="Mada"/>
                          <a:ea typeface="Mada"/>
                          <a:cs typeface="Mada"/>
                          <a:sym typeface="Mada"/>
                        </a:rPr>
                        <a:t>or having to raise the leg highly to walk up the stairs.</a:t>
                      </a:r>
                      <a:endParaRPr sz="1000">
                        <a:solidFill>
                          <a:srgbClr val="6AA84F"/>
                        </a:solidFill>
                        <a:latin typeface="Mada"/>
                        <a:ea typeface="Mada"/>
                        <a:cs typeface="Mada"/>
                        <a:sym typeface="Mada"/>
                      </a:endParaRPr>
                    </a:p>
                  </a:txBody>
                  <a:tcPr marT="76200" marB="76200" marR="104775" marL="10477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342900">
                <a:tc>
                  <a:txBody>
                    <a:bodyPr/>
                    <a:lstStyle/>
                    <a:p>
                      <a:pPr indent="0" lvl="0" marL="0" rtl="0" algn="ctr">
                        <a:spcBef>
                          <a:spcPts val="0"/>
                        </a:spcBef>
                        <a:spcAft>
                          <a:spcPts val="0"/>
                        </a:spcAft>
                        <a:buNone/>
                      </a:pPr>
                      <a:r>
                        <a:rPr b="1" lang="ar" sz="1200">
                          <a:latin typeface="Mada"/>
                          <a:ea typeface="Mada"/>
                          <a:cs typeface="Mada"/>
                          <a:sym typeface="Mada"/>
                        </a:rPr>
                        <a:t> Proximal Weakness</a:t>
                      </a:r>
                      <a:endParaRPr b="1" sz="1200">
                        <a:latin typeface="Mada"/>
                        <a:ea typeface="Mada"/>
                        <a:cs typeface="Mada"/>
                        <a:sym typeface="Mada"/>
                      </a:endParaRPr>
                    </a:p>
                  </a:txBody>
                  <a:tcPr marT="76200" marB="76200" marR="104775" marL="10477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5"/>
                    </a:solidFill>
                  </a:tcPr>
                </a:tc>
                <a:tc>
                  <a:txBody>
                    <a:bodyPr/>
                    <a:lstStyle/>
                    <a:p>
                      <a:pPr indent="-298450" lvl="0" marL="457200" rtl="0" algn="l">
                        <a:spcBef>
                          <a:spcPts val="0"/>
                        </a:spcBef>
                        <a:spcAft>
                          <a:spcPts val="0"/>
                        </a:spcAft>
                        <a:buSzPts val="1100"/>
                        <a:buFont typeface="Mada"/>
                        <a:buChar char="●"/>
                      </a:pPr>
                      <a:r>
                        <a:rPr lang="ar" sz="1100">
                          <a:latin typeface="Mada"/>
                          <a:ea typeface="Mada"/>
                          <a:cs typeface="Mada"/>
                          <a:sym typeface="Mada"/>
                        </a:rPr>
                        <a:t>Standing from sitting, walking up or down stairs, shaving, combing hair and brushing teeth </a:t>
                      </a:r>
                      <a:r>
                        <a:rPr lang="ar" sz="1100">
                          <a:solidFill>
                            <a:srgbClr val="6AA84F"/>
                          </a:solidFill>
                          <a:latin typeface="Mada"/>
                          <a:ea typeface="Mada"/>
                          <a:cs typeface="Mada"/>
                          <a:sym typeface="Mada"/>
                        </a:rPr>
                        <a:t>pt. says the the he/she has difficulty washing hair .</a:t>
                      </a:r>
                      <a:endParaRPr sz="1100">
                        <a:solidFill>
                          <a:srgbClr val="6AA84F"/>
                        </a:solidFill>
                        <a:latin typeface="Mada"/>
                        <a:ea typeface="Mada"/>
                        <a:cs typeface="Mada"/>
                        <a:sym typeface="Mada"/>
                      </a:endParaRPr>
                    </a:p>
                  </a:txBody>
                  <a:tcPr marT="76200" marB="76200" marR="104775" marL="10477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r h="117000">
                <a:tc>
                  <a:txBody>
                    <a:bodyPr/>
                    <a:lstStyle/>
                    <a:p>
                      <a:pPr indent="0" lvl="0" marL="0" rtl="0" algn="ctr">
                        <a:spcBef>
                          <a:spcPts val="0"/>
                        </a:spcBef>
                        <a:spcAft>
                          <a:spcPts val="0"/>
                        </a:spcAft>
                        <a:buNone/>
                      </a:pPr>
                      <a:r>
                        <a:rPr b="1" lang="ar" sz="1200">
                          <a:latin typeface="Mada"/>
                          <a:ea typeface="Mada"/>
                          <a:cs typeface="Mada"/>
                          <a:sym typeface="Mada"/>
                        </a:rPr>
                        <a:t>Autonomic</a:t>
                      </a:r>
                      <a:endParaRPr b="1" sz="1200">
                        <a:latin typeface="Mada"/>
                        <a:ea typeface="Mada"/>
                        <a:cs typeface="Mada"/>
                        <a:sym typeface="Mada"/>
                      </a:endParaRPr>
                    </a:p>
                  </a:txBody>
                  <a:tcPr marT="76200" marB="76200" marR="104775" marL="10477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5"/>
                    </a:solidFill>
                  </a:tcPr>
                </a:tc>
                <a:tc>
                  <a:txBody>
                    <a:bodyPr/>
                    <a:lstStyle/>
                    <a:p>
                      <a:pPr indent="-298450" lvl="0" marL="457200" rtl="0" algn="l">
                        <a:spcBef>
                          <a:spcPts val="0"/>
                        </a:spcBef>
                        <a:spcAft>
                          <a:spcPts val="0"/>
                        </a:spcAft>
                        <a:buSzPts val="1100"/>
                        <a:buFont typeface="Mada"/>
                        <a:buChar char="●"/>
                      </a:pPr>
                      <a:r>
                        <a:rPr lang="ar" sz="1100">
                          <a:latin typeface="Mada"/>
                          <a:ea typeface="Mada"/>
                          <a:cs typeface="Mada"/>
                          <a:sym typeface="Mada"/>
                        </a:rPr>
                        <a:t>Anhydrosis</a:t>
                      </a:r>
                      <a:r>
                        <a:rPr lang="ar" sz="1100">
                          <a:latin typeface="Mada"/>
                          <a:ea typeface="Mada"/>
                          <a:cs typeface="Mada"/>
                          <a:sym typeface="Mada"/>
                        </a:rPr>
                        <a:t> </a:t>
                      </a:r>
                      <a:r>
                        <a:rPr lang="ar" sz="1100">
                          <a:solidFill>
                            <a:srgbClr val="6AA84F"/>
                          </a:solidFill>
                          <a:latin typeface="Mada"/>
                          <a:ea typeface="Mada"/>
                          <a:cs typeface="Mada"/>
                          <a:sym typeface="Mada"/>
                        </a:rPr>
                        <a:t>(don’t sweat)</a:t>
                      </a:r>
                      <a:r>
                        <a:rPr lang="ar" sz="1100">
                          <a:latin typeface="Mada"/>
                          <a:ea typeface="Mada"/>
                          <a:cs typeface="Mada"/>
                          <a:sym typeface="Mada"/>
                        </a:rPr>
                        <a:t>, excessive sweating,  orthostatic </a:t>
                      </a:r>
                      <a:r>
                        <a:rPr lang="ar" sz="1100">
                          <a:latin typeface="Mada"/>
                          <a:ea typeface="Mada"/>
                          <a:cs typeface="Mada"/>
                          <a:sym typeface="Mada"/>
                        </a:rPr>
                        <a:t>lightheadedness</a:t>
                      </a:r>
                      <a:r>
                        <a:rPr lang="ar" sz="1100">
                          <a:latin typeface="Mada"/>
                          <a:ea typeface="Mada"/>
                          <a:cs typeface="Mada"/>
                          <a:sym typeface="Mada"/>
                        </a:rPr>
                        <a:t>, impotence, dry mouth,  early satiety “</a:t>
                      </a:r>
                      <a:r>
                        <a:rPr lang="ar" sz="1100">
                          <a:solidFill>
                            <a:srgbClr val="6AA84F"/>
                          </a:solidFill>
                          <a:latin typeface="Mada"/>
                          <a:ea typeface="Mada"/>
                          <a:cs typeface="Mada"/>
                          <a:sym typeface="Mada"/>
                        </a:rPr>
                        <a:t>feeling</a:t>
                      </a:r>
                      <a:r>
                        <a:rPr lang="ar" sz="1100">
                          <a:solidFill>
                            <a:srgbClr val="6AA84F"/>
                          </a:solidFill>
                          <a:latin typeface="Mada"/>
                          <a:ea typeface="Mada"/>
                          <a:cs typeface="Mada"/>
                          <a:sym typeface="Mada"/>
                        </a:rPr>
                        <a:t> full after small meals”</a:t>
                      </a:r>
                      <a:r>
                        <a:rPr lang="ar" sz="1100">
                          <a:latin typeface="Mada"/>
                          <a:ea typeface="Mada"/>
                          <a:cs typeface="Mada"/>
                          <a:sym typeface="Mada"/>
                        </a:rPr>
                        <a:t>  blurred vision in bright light </a:t>
                      </a:r>
                      <a:r>
                        <a:rPr lang="ar" sz="1100">
                          <a:solidFill>
                            <a:srgbClr val="6AA84F"/>
                          </a:solidFill>
                          <a:latin typeface="Mada"/>
                          <a:ea typeface="Mada"/>
                          <a:cs typeface="Mada"/>
                          <a:sym typeface="Mada"/>
                        </a:rPr>
                        <a:t>(pupil </a:t>
                      </a:r>
                      <a:r>
                        <a:rPr lang="ar" sz="1100">
                          <a:solidFill>
                            <a:srgbClr val="6AA84F"/>
                          </a:solidFill>
                          <a:latin typeface="Mada"/>
                          <a:ea typeface="Mada"/>
                          <a:cs typeface="Mada"/>
                          <a:sym typeface="Mada"/>
                        </a:rPr>
                        <a:t>constriction</a:t>
                      </a:r>
                      <a:r>
                        <a:rPr lang="ar" sz="1100">
                          <a:solidFill>
                            <a:srgbClr val="6AA84F"/>
                          </a:solidFill>
                          <a:latin typeface="Mada"/>
                          <a:ea typeface="Mada"/>
                          <a:cs typeface="Mada"/>
                          <a:sym typeface="Mada"/>
                        </a:rPr>
                        <a:t> and </a:t>
                      </a:r>
                      <a:r>
                        <a:rPr lang="ar" sz="1100">
                          <a:solidFill>
                            <a:srgbClr val="6AA84F"/>
                          </a:solidFill>
                          <a:latin typeface="Mada"/>
                          <a:ea typeface="Mada"/>
                          <a:cs typeface="Mada"/>
                          <a:sym typeface="Mada"/>
                        </a:rPr>
                        <a:t>dilation</a:t>
                      </a:r>
                      <a:r>
                        <a:rPr lang="ar" sz="1100">
                          <a:solidFill>
                            <a:srgbClr val="6AA84F"/>
                          </a:solidFill>
                          <a:latin typeface="Mada"/>
                          <a:ea typeface="Mada"/>
                          <a:cs typeface="Mada"/>
                          <a:sym typeface="Mada"/>
                        </a:rPr>
                        <a:t>  problems)</a:t>
                      </a:r>
                      <a:endParaRPr sz="1100">
                        <a:solidFill>
                          <a:srgbClr val="6AA84F"/>
                        </a:solidFill>
                        <a:latin typeface="Mada"/>
                        <a:ea typeface="Mada"/>
                        <a:cs typeface="Mada"/>
                        <a:sym typeface="Mada"/>
                      </a:endParaRPr>
                    </a:p>
                  </a:txBody>
                  <a:tcPr marT="76200" marB="76200" marR="104775" marL="10477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tcPr>
                </a:tc>
              </a:tr>
            </a:tbl>
          </a:graphicData>
        </a:graphic>
      </p:graphicFrame>
      <p:sp>
        <p:nvSpPr>
          <p:cNvPr id="150" name="Google Shape;150;p17"/>
          <p:cNvSpPr/>
          <p:nvPr/>
        </p:nvSpPr>
        <p:spPr>
          <a:xfrm>
            <a:off x="228450" y="8019450"/>
            <a:ext cx="7069200" cy="2555700"/>
          </a:xfrm>
          <a:prstGeom prst="snip1Rect">
            <a:avLst>
              <a:gd fmla="val 16667" name="adj"/>
            </a:avLst>
          </a:prstGeom>
          <a:noFill/>
          <a:ln cap="flat" cmpd="sng" w="28575">
            <a:solidFill>
              <a:srgbClr val="98678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7"/>
          <p:cNvSpPr/>
          <p:nvPr/>
        </p:nvSpPr>
        <p:spPr>
          <a:xfrm>
            <a:off x="391925" y="7727577"/>
            <a:ext cx="2799300" cy="412200"/>
          </a:xfrm>
          <a:prstGeom prst="roundRect">
            <a:avLst>
              <a:gd fmla="val 16667" name="adj"/>
            </a:avLst>
          </a:prstGeom>
          <a:solidFill>
            <a:srgbClr val="EAD1DC"/>
          </a:solidFill>
          <a:ln cap="flat" cmpd="sng" w="28575">
            <a:solidFill>
              <a:srgbClr val="98678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999999"/>
                </a:solidFill>
                <a:latin typeface="Mada"/>
                <a:ea typeface="Mada"/>
                <a:cs typeface="Mada"/>
                <a:sym typeface="Mada"/>
              </a:rPr>
              <a:t>Chronological pattern</a:t>
            </a:r>
            <a:endParaRPr b="1">
              <a:solidFill>
                <a:srgbClr val="999999"/>
              </a:solidFill>
              <a:latin typeface="Mada"/>
              <a:ea typeface="Mada"/>
              <a:cs typeface="Mada"/>
              <a:sym typeface="Mada"/>
            </a:endParaRPr>
          </a:p>
        </p:txBody>
      </p:sp>
      <p:sp>
        <p:nvSpPr>
          <p:cNvPr id="152" name="Google Shape;152;p17"/>
          <p:cNvSpPr txBox="1"/>
          <p:nvPr/>
        </p:nvSpPr>
        <p:spPr>
          <a:xfrm>
            <a:off x="228450" y="8019600"/>
            <a:ext cx="7031100" cy="2555700"/>
          </a:xfrm>
          <a:prstGeom prst="rect">
            <a:avLst/>
          </a:prstGeom>
          <a:noFill/>
          <a:ln>
            <a:noFill/>
          </a:ln>
        </p:spPr>
        <p:txBody>
          <a:bodyPr anchorCtr="0" anchor="ctr" bIns="91425" lIns="91425" spcFirstLastPara="1" rIns="91425" wrap="square" tIns="91425">
            <a:noAutofit/>
          </a:bodyPr>
          <a:lstStyle/>
          <a:p>
            <a:pPr indent="-298450" lvl="0" marL="457200" rtl="0" algn="l">
              <a:spcBef>
                <a:spcPts val="0"/>
              </a:spcBef>
              <a:spcAft>
                <a:spcPts val="0"/>
              </a:spcAft>
              <a:buSzPts val="1100"/>
              <a:buFont typeface="Mada"/>
              <a:buChar char="●"/>
            </a:pPr>
            <a:r>
              <a:rPr b="1" lang="ar" sz="1100">
                <a:solidFill>
                  <a:srgbClr val="CC0000"/>
                </a:solidFill>
                <a:latin typeface="Mada"/>
                <a:ea typeface="Mada"/>
                <a:cs typeface="Mada"/>
                <a:sym typeface="Mada"/>
              </a:rPr>
              <a:t>Onset:</a:t>
            </a:r>
            <a:endParaRPr b="1" sz="1100">
              <a:solidFill>
                <a:srgbClr val="CC0000"/>
              </a:solidFill>
              <a:latin typeface="Mada"/>
              <a:ea typeface="Mada"/>
              <a:cs typeface="Mada"/>
              <a:sym typeface="Mada"/>
            </a:endParaRPr>
          </a:p>
          <a:p>
            <a:pPr indent="-298450" lvl="1" marL="914400" rtl="0" algn="l">
              <a:spcBef>
                <a:spcPts val="0"/>
              </a:spcBef>
              <a:spcAft>
                <a:spcPts val="0"/>
              </a:spcAft>
              <a:buSzPts val="1100"/>
              <a:buFont typeface="Mada"/>
              <a:buChar char="○"/>
            </a:pPr>
            <a:r>
              <a:rPr b="1" lang="ar" sz="1100">
                <a:latin typeface="Mada"/>
                <a:ea typeface="Mada"/>
                <a:cs typeface="Mada"/>
                <a:sym typeface="Mada"/>
              </a:rPr>
              <a:t>Timing: </a:t>
            </a:r>
            <a:r>
              <a:rPr lang="ar" sz="1100">
                <a:latin typeface="Mada"/>
                <a:ea typeface="Mada"/>
                <a:cs typeface="Mada"/>
                <a:sym typeface="Mada"/>
              </a:rPr>
              <a:t>&lt;4 weeks, 4-8 week , &gt;8 weeks</a:t>
            </a:r>
            <a:r>
              <a:rPr lang="ar" sz="1100">
                <a:latin typeface="Mada"/>
                <a:ea typeface="Mada"/>
                <a:cs typeface="Mada"/>
                <a:sym typeface="Mada"/>
              </a:rPr>
              <a:t>, chronic</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Sudden, gradual, etc</a:t>
            </a:r>
            <a:endParaRPr sz="1100">
              <a:latin typeface="Mada"/>
              <a:ea typeface="Mada"/>
              <a:cs typeface="Mada"/>
              <a:sym typeface="Mada"/>
            </a:endParaRPr>
          </a:p>
          <a:p>
            <a:pPr indent="-298450" lvl="1" marL="914400" rtl="0" algn="l">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Sometimes you ask the patient when did it start and he would say “</a:t>
            </a:r>
            <a:r>
              <a:rPr b="1" lang="ar" sz="1100">
                <a:solidFill>
                  <a:srgbClr val="6AA84F"/>
                </a:solidFill>
                <a:latin typeface="Mada"/>
                <a:ea typeface="Mada"/>
                <a:cs typeface="Mada"/>
                <a:sym typeface="Mada"/>
              </a:rPr>
              <a:t>I don’t know </a:t>
            </a:r>
            <a:r>
              <a:rPr lang="ar" sz="1100">
                <a:solidFill>
                  <a:srgbClr val="6AA84F"/>
                </a:solidFill>
                <a:latin typeface="Mada"/>
                <a:ea typeface="Mada"/>
                <a:cs typeface="Mada"/>
                <a:sym typeface="Mada"/>
              </a:rPr>
              <a:t>I’ve had it for a long time”. so you would ask:</a:t>
            </a:r>
            <a:r>
              <a:rPr lang="ar" sz="1100">
                <a:solidFill>
                  <a:schemeClr val="dk1"/>
                </a:solidFill>
                <a:latin typeface="Mada"/>
                <a:ea typeface="Mada"/>
                <a:cs typeface="Mada"/>
                <a:sym typeface="Mada"/>
              </a:rPr>
              <a:t> Were you a reasonable athlete as a child?, Did you finish last in foot races?, Were you able to skate or play soccer?</a:t>
            </a:r>
            <a:r>
              <a:rPr lang="ar" sz="1100">
                <a:solidFill>
                  <a:srgbClr val="6AA84F"/>
                </a:solidFill>
                <a:latin typeface="Mada"/>
                <a:ea typeface="Mada"/>
                <a:cs typeface="Mada"/>
                <a:sym typeface="Mada"/>
              </a:rPr>
              <a:t> to know if it started since childhood</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Duration</a:t>
            </a:r>
            <a:endParaRPr b="1" sz="1100">
              <a:latin typeface="Mada"/>
              <a:ea typeface="Mada"/>
              <a:cs typeface="Mada"/>
              <a:sym typeface="Mada"/>
            </a:endParaRPr>
          </a:p>
          <a:p>
            <a:pPr indent="-298450" lvl="1" marL="914400" rtl="0" algn="l">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Persistent</a:t>
            </a:r>
            <a:endParaRPr sz="1100">
              <a:solidFill>
                <a:srgbClr val="6AA84F"/>
              </a:solidFill>
              <a:latin typeface="Mada"/>
              <a:ea typeface="Mada"/>
              <a:cs typeface="Mada"/>
              <a:sym typeface="Mada"/>
            </a:endParaRPr>
          </a:p>
          <a:p>
            <a:pPr indent="-298450" lvl="1" marL="914400" rtl="0" algn="l">
              <a:spcBef>
                <a:spcPts val="0"/>
              </a:spcBef>
              <a:spcAft>
                <a:spcPts val="0"/>
              </a:spcAft>
              <a:buClr>
                <a:srgbClr val="6AA84F"/>
              </a:buClr>
              <a:buSzPts val="1100"/>
              <a:buFont typeface="Mada"/>
              <a:buChar char="○"/>
            </a:pPr>
            <a:r>
              <a:rPr lang="ar" sz="1100">
                <a:solidFill>
                  <a:srgbClr val="6AA84F"/>
                </a:solidFill>
                <a:latin typeface="Mada"/>
                <a:ea typeface="Mada"/>
                <a:cs typeface="Mada"/>
                <a:sym typeface="Mada"/>
              </a:rPr>
              <a:t>Intermittent</a:t>
            </a:r>
            <a:endParaRPr sz="1100">
              <a:solidFill>
                <a:srgbClr val="6AA84F"/>
              </a:solidFill>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Progression</a:t>
            </a:r>
            <a:endParaRPr b="1"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Chronic progression</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Acute deterioration to nadir then stability or improvement</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solidFill>
                  <a:srgbClr val="6AA84F"/>
                </a:solidFill>
                <a:latin typeface="Mada"/>
                <a:ea typeface="Mada"/>
                <a:cs typeface="Mada"/>
                <a:sym typeface="Mada"/>
              </a:rPr>
              <a:t>F</a:t>
            </a:r>
            <a:r>
              <a:rPr lang="ar" sz="1100">
                <a:solidFill>
                  <a:srgbClr val="6AA84F"/>
                </a:solidFill>
                <a:latin typeface="Mada"/>
                <a:ea typeface="Mada"/>
                <a:cs typeface="Mada"/>
                <a:sym typeface="Mada"/>
              </a:rPr>
              <a:t>luctuating</a:t>
            </a:r>
            <a:endParaRPr sz="1100">
              <a:latin typeface="Mada"/>
              <a:ea typeface="Mada"/>
              <a:cs typeface="Mada"/>
              <a:sym typeface="Mada"/>
            </a:endParaRPr>
          </a:p>
        </p:txBody>
      </p:sp>
      <p:pic>
        <p:nvPicPr>
          <p:cNvPr id="153" name="Google Shape;153;p17"/>
          <p:cNvPicPr preferRelativeResize="0"/>
          <p:nvPr/>
        </p:nvPicPr>
        <p:blipFill>
          <a:blip r:embed="rId3">
            <a:alphaModFix/>
          </a:blip>
          <a:stretch>
            <a:fillRect/>
          </a:stretch>
        </p:blipFill>
        <p:spPr>
          <a:xfrm>
            <a:off x="6322643" y="9185352"/>
            <a:ext cx="847332" cy="1248349"/>
          </a:xfrm>
          <a:prstGeom prst="rect">
            <a:avLst/>
          </a:prstGeom>
          <a:noFill/>
          <a:ln>
            <a:noFill/>
          </a:ln>
        </p:spPr>
      </p:pic>
      <p:pic>
        <p:nvPicPr>
          <p:cNvPr id="154" name="Google Shape;154;p17"/>
          <p:cNvPicPr preferRelativeResize="0"/>
          <p:nvPr/>
        </p:nvPicPr>
        <p:blipFill>
          <a:blip r:embed="rId4">
            <a:alphaModFix/>
          </a:blip>
          <a:stretch>
            <a:fillRect/>
          </a:stretch>
        </p:blipFill>
        <p:spPr>
          <a:xfrm>
            <a:off x="6797975" y="7700512"/>
            <a:ext cx="721125" cy="721125"/>
          </a:xfrm>
          <a:prstGeom prst="rect">
            <a:avLst/>
          </a:prstGeom>
          <a:noFill/>
          <a:ln>
            <a:noFill/>
          </a:ln>
        </p:spPr>
      </p:pic>
      <p:sp>
        <p:nvSpPr>
          <p:cNvPr id="155" name="Google Shape;155;p17"/>
          <p:cNvSpPr/>
          <p:nvPr/>
        </p:nvSpPr>
        <p:spPr>
          <a:xfrm>
            <a:off x="5710491" y="-623950"/>
            <a:ext cx="333900" cy="317400"/>
          </a:xfrm>
          <a:prstGeom prst="star5">
            <a:avLst>
              <a:gd fmla="val 21969" name="adj"/>
              <a:gd fmla="val 105146" name="hf"/>
              <a:gd fmla="val 110557" name="vf"/>
            </a:avLst>
          </a:pr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7"/>
          <p:cNvSpPr/>
          <p:nvPr/>
        </p:nvSpPr>
        <p:spPr>
          <a:xfrm>
            <a:off x="1515616" y="-623950"/>
            <a:ext cx="333900" cy="317400"/>
          </a:xfrm>
          <a:prstGeom prst="star5">
            <a:avLst>
              <a:gd fmla="val 21969"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7"/>
          <p:cNvSpPr txBox="1"/>
          <p:nvPr/>
        </p:nvSpPr>
        <p:spPr>
          <a:xfrm>
            <a:off x="247500" y="641137"/>
            <a:ext cx="7031100" cy="721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5"/>
                </a:highlight>
                <a:latin typeface="Mada"/>
                <a:ea typeface="Mada"/>
                <a:cs typeface="Mada"/>
                <a:sym typeface="Mada"/>
              </a:rPr>
              <a:t>Overview of the basics</a:t>
            </a:r>
            <a:endParaRPr b="1" sz="300">
              <a:solidFill>
                <a:schemeClr val="dk1"/>
              </a:solidFill>
              <a:highlight>
                <a:schemeClr val="accent5"/>
              </a:highlight>
              <a:latin typeface="Mada"/>
              <a:ea typeface="Mada"/>
              <a:cs typeface="Mada"/>
              <a:sym typeface="Mada"/>
            </a:endParaRPr>
          </a:p>
          <a:p>
            <a:pPr indent="0" lvl="0" marL="457200" rtl="0" algn="l">
              <a:spcBef>
                <a:spcPts val="0"/>
              </a:spcBef>
              <a:spcAft>
                <a:spcPts val="0"/>
              </a:spcAft>
              <a:buNone/>
            </a:pPr>
            <a:r>
              <a:t/>
            </a:r>
            <a:endParaRPr sz="300">
              <a:solidFill>
                <a:schemeClr val="dk1"/>
              </a:solidFill>
              <a:highlight>
                <a:schemeClr val="accent5"/>
              </a:highlight>
              <a:latin typeface="Alegreya Regular"/>
              <a:ea typeface="Alegreya Regular"/>
              <a:cs typeface="Alegreya Regular"/>
              <a:sym typeface="Alegreya Regular"/>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p:txBody>
      </p:sp>
      <p:pic>
        <p:nvPicPr>
          <p:cNvPr id="158" name="Google Shape;158;p17"/>
          <p:cNvPicPr preferRelativeResize="0"/>
          <p:nvPr/>
        </p:nvPicPr>
        <p:blipFill rotWithShape="1">
          <a:blip r:embed="rId5">
            <a:alphaModFix/>
          </a:blip>
          <a:srcRect b="0" l="4583" r="5899" t="9999"/>
          <a:stretch/>
        </p:blipFill>
        <p:spPr>
          <a:xfrm>
            <a:off x="5302200" y="1259950"/>
            <a:ext cx="1867800" cy="1647300"/>
          </a:xfrm>
          <a:prstGeom prst="snip1Rect">
            <a:avLst>
              <a:gd fmla="val 16667" name="adj"/>
            </a:avLst>
          </a:prstGeom>
          <a:noFill/>
          <a:ln>
            <a:noFill/>
          </a:ln>
        </p:spPr>
      </p:pic>
      <p:sp>
        <p:nvSpPr>
          <p:cNvPr id="159" name="Google Shape;159;p17"/>
          <p:cNvSpPr/>
          <p:nvPr/>
        </p:nvSpPr>
        <p:spPr>
          <a:xfrm>
            <a:off x="6329307" y="1358957"/>
            <a:ext cx="255934" cy="170234"/>
          </a:xfrm>
          <a:prstGeom prst="flowChartProcess">
            <a:avLst/>
          </a:prstGeom>
          <a:noFill/>
          <a:ln cap="flat" cmpd="sng" w="19050">
            <a:solidFill>
              <a:srgbClr val="674EA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7"/>
          <p:cNvSpPr/>
          <p:nvPr/>
        </p:nvSpPr>
        <p:spPr>
          <a:xfrm>
            <a:off x="6218936" y="1634841"/>
            <a:ext cx="255934" cy="170234"/>
          </a:xfrm>
          <a:prstGeom prst="flowChartProcess">
            <a:avLst/>
          </a:prstGeom>
          <a:noFill/>
          <a:ln cap="flat" cmpd="sng" w="19050">
            <a:solidFill>
              <a:srgbClr val="FD8D6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D8D6F"/>
              </a:solidFill>
            </a:endParaRPr>
          </a:p>
        </p:txBody>
      </p:sp>
      <p:sp>
        <p:nvSpPr>
          <p:cNvPr id="161" name="Google Shape;161;p17"/>
          <p:cNvSpPr/>
          <p:nvPr/>
        </p:nvSpPr>
        <p:spPr>
          <a:xfrm>
            <a:off x="6858715" y="2125968"/>
            <a:ext cx="255934" cy="111716"/>
          </a:xfrm>
          <a:prstGeom prst="flowChartProcess">
            <a:avLst/>
          </a:prstGeom>
          <a:noFill/>
          <a:ln cap="flat" cmpd="sng" w="19050">
            <a:solidFill>
              <a:srgbClr val="32CC9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2" name="Google Shape;162;p17"/>
          <p:cNvGrpSpPr/>
          <p:nvPr/>
        </p:nvGrpSpPr>
        <p:grpSpPr>
          <a:xfrm rot="10800000">
            <a:off x="7293843" y="562188"/>
            <a:ext cx="78721" cy="83606"/>
            <a:chOff x="4909609" y="6885946"/>
            <a:chExt cx="508206" cy="495298"/>
          </a:xfrm>
        </p:grpSpPr>
        <p:grpSp>
          <p:nvGrpSpPr>
            <p:cNvPr id="163" name="Google Shape;163;p17"/>
            <p:cNvGrpSpPr/>
            <p:nvPr/>
          </p:nvGrpSpPr>
          <p:grpSpPr>
            <a:xfrm>
              <a:off x="4909609" y="6885946"/>
              <a:ext cx="508206" cy="495298"/>
              <a:chOff x="481483" y="4193428"/>
              <a:chExt cx="322998" cy="346532"/>
            </a:xfrm>
          </p:grpSpPr>
          <p:grpSp>
            <p:nvGrpSpPr>
              <p:cNvPr id="164" name="Google Shape;164;p17"/>
              <p:cNvGrpSpPr/>
              <p:nvPr/>
            </p:nvGrpSpPr>
            <p:grpSpPr>
              <a:xfrm>
                <a:off x="481483" y="4193428"/>
                <a:ext cx="322998" cy="346532"/>
                <a:chOff x="-64406125" y="3362225"/>
                <a:chExt cx="318225" cy="314800"/>
              </a:xfrm>
            </p:grpSpPr>
            <p:sp>
              <p:nvSpPr>
                <p:cNvPr id="165" name="Google Shape;165;p17"/>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66" name="Google Shape;166;p17"/>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167" name="Google Shape;167;p17"/>
              <p:cNvSpPr/>
              <p:nvPr/>
            </p:nvSpPr>
            <p:spPr>
              <a:xfrm>
                <a:off x="626168" y="4322035"/>
                <a:ext cx="33600" cy="33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8" name="Google Shape;168;p17"/>
            <p:cNvPicPr preferRelativeResize="0"/>
            <p:nvPr/>
          </p:nvPicPr>
          <p:blipFill rotWithShape="1">
            <a:blip r:embed="rId6">
              <a:alphaModFix/>
            </a:blip>
            <a:srcRect b="-10" l="0" r="77307" t="10"/>
            <a:stretch/>
          </p:blipFill>
          <p:spPr>
            <a:xfrm flipH="1" rot="-5400000">
              <a:off x="5298115" y="7248199"/>
              <a:ext cx="27740" cy="134623"/>
            </a:xfrm>
            <a:prstGeom prst="rect">
              <a:avLst/>
            </a:prstGeom>
            <a:noFill/>
            <a:ln>
              <a:noFill/>
            </a:ln>
          </p:spPr>
        </p:pic>
        <p:pic>
          <p:nvPicPr>
            <p:cNvPr id="169" name="Google Shape;169;p17"/>
            <p:cNvPicPr preferRelativeResize="0"/>
            <p:nvPr/>
          </p:nvPicPr>
          <p:blipFill>
            <a:blip r:embed="rId7">
              <a:alphaModFix/>
            </a:blip>
            <a:stretch>
              <a:fillRect/>
            </a:stretch>
          </p:blipFill>
          <p:spPr>
            <a:xfrm>
              <a:off x="5107203" y="7221098"/>
              <a:ext cx="112997" cy="102640"/>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p35"/>
          <p:cNvSpPr txBox="1"/>
          <p:nvPr/>
        </p:nvSpPr>
        <p:spPr>
          <a:xfrm>
            <a:off x="214200" y="7345652"/>
            <a:ext cx="7131600" cy="215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300">
              <a:solidFill>
                <a:srgbClr val="CC0000"/>
              </a:solidFill>
              <a:highlight>
                <a:schemeClr val="accent5"/>
              </a:highlight>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Paralysis follows 1-3 weeks after an infection</a:t>
            </a:r>
            <a:endParaRPr b="1" sz="1200">
              <a:solidFill>
                <a:srgbClr val="CC0000"/>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infecting organisms (usually campylobacter jejuni) induce antibody responses against peripheral nerves (Molecular mimicry)</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signs and symptoms include: </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weakness of the </a:t>
            </a:r>
            <a:r>
              <a:rPr b="1" lang="ar" sz="1200">
                <a:solidFill>
                  <a:srgbClr val="CC0000"/>
                </a:solidFill>
                <a:latin typeface="Mada"/>
                <a:ea typeface="Mada"/>
                <a:cs typeface="Mada"/>
                <a:sym typeface="Mada"/>
              </a:rPr>
              <a:t>distal</a:t>
            </a:r>
            <a:r>
              <a:rPr lang="ar" sz="1200">
                <a:solidFill>
                  <a:srgbClr val="1C4588"/>
                </a:solidFill>
                <a:latin typeface="Mada"/>
                <a:ea typeface="Mada"/>
                <a:cs typeface="Mada"/>
                <a:sym typeface="Mada"/>
              </a:rPr>
              <a:t> limb muscles and/or </a:t>
            </a:r>
            <a:r>
              <a:rPr b="1" lang="ar" sz="1200">
                <a:solidFill>
                  <a:srgbClr val="CC0000"/>
                </a:solidFill>
                <a:latin typeface="Mada"/>
                <a:ea typeface="Mada"/>
                <a:cs typeface="Mada"/>
                <a:sym typeface="Mada"/>
              </a:rPr>
              <a:t>distal</a:t>
            </a:r>
            <a:r>
              <a:rPr lang="ar" sz="1200">
                <a:solidFill>
                  <a:srgbClr val="1C4588"/>
                </a:solidFill>
                <a:latin typeface="Mada"/>
                <a:ea typeface="Mada"/>
                <a:cs typeface="Mada"/>
                <a:sym typeface="Mada"/>
              </a:rPr>
              <a:t> numbness. (usually </a:t>
            </a:r>
            <a:r>
              <a:rPr b="1" lang="ar" sz="1200">
                <a:solidFill>
                  <a:srgbClr val="CC0000"/>
                </a:solidFill>
                <a:latin typeface="Mada"/>
                <a:ea typeface="Mada"/>
                <a:cs typeface="Mada"/>
                <a:sym typeface="Mada"/>
              </a:rPr>
              <a:t>symmetrical</a:t>
            </a:r>
            <a:r>
              <a:rPr lang="ar" sz="1200">
                <a:solidFill>
                  <a:srgbClr val="1C4588"/>
                </a:solidFill>
                <a:latin typeface="Mada"/>
                <a:ea typeface="Mada"/>
                <a:cs typeface="Mada"/>
                <a:sym typeface="Mada"/>
              </a:rPr>
              <a:t>)</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Low Back pain</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The weakness and sensory loss progress proximally, over several days to weeks </a:t>
            </a:r>
            <a:r>
              <a:rPr b="1" lang="ar" sz="1200">
                <a:solidFill>
                  <a:srgbClr val="CC0000"/>
                </a:solidFill>
                <a:latin typeface="Mada"/>
                <a:ea typeface="Mada"/>
                <a:cs typeface="Mada"/>
                <a:sym typeface="Mada"/>
              </a:rPr>
              <a:t>(acute)</a:t>
            </a:r>
            <a:endParaRPr b="1"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Could be Motor, sensory, autonomic or combination</a:t>
            </a:r>
            <a:endParaRPr sz="1200">
              <a:solidFill>
                <a:srgbClr val="1C4588"/>
              </a:solidFill>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 Loss of tendon reflexes</a:t>
            </a:r>
            <a:endParaRPr b="1" sz="1200">
              <a:solidFill>
                <a:srgbClr val="CC0000"/>
              </a:solidFill>
              <a:latin typeface="Mada"/>
              <a:ea typeface="Mada"/>
              <a:cs typeface="Mada"/>
              <a:sym typeface="Mada"/>
            </a:endParaRPr>
          </a:p>
        </p:txBody>
      </p:sp>
      <p:cxnSp>
        <p:nvCxnSpPr>
          <p:cNvPr id="850" name="Google Shape;850;p35"/>
          <p:cNvCxnSpPr>
            <a:stCxn id="851" idx="2"/>
            <a:endCxn id="852" idx="0"/>
          </p:cNvCxnSpPr>
          <p:nvPr/>
        </p:nvCxnSpPr>
        <p:spPr>
          <a:xfrm flipH="1" rot="-5400000">
            <a:off x="4289368" y="878700"/>
            <a:ext cx="606300" cy="1625100"/>
          </a:xfrm>
          <a:prstGeom prst="bentConnector3">
            <a:avLst>
              <a:gd fmla="val 49994" name="adj1"/>
            </a:avLst>
          </a:prstGeom>
          <a:noFill/>
          <a:ln cap="flat" cmpd="sng" w="9525">
            <a:solidFill>
              <a:srgbClr val="999999"/>
            </a:solidFill>
            <a:prstDash val="solid"/>
            <a:miter lim="8000"/>
            <a:headEnd len="sm" w="sm" type="none"/>
            <a:tailEnd len="sm" w="sm" type="none"/>
          </a:ln>
        </p:spPr>
      </p:cxnSp>
      <p:cxnSp>
        <p:nvCxnSpPr>
          <p:cNvPr id="853" name="Google Shape;853;p35"/>
          <p:cNvCxnSpPr>
            <a:stCxn id="854" idx="0"/>
            <a:endCxn id="851" idx="2"/>
          </p:cNvCxnSpPr>
          <p:nvPr/>
        </p:nvCxnSpPr>
        <p:spPr>
          <a:xfrm rot="-5400000">
            <a:off x="2664137" y="878444"/>
            <a:ext cx="606300" cy="1625400"/>
          </a:xfrm>
          <a:prstGeom prst="bentConnector3">
            <a:avLst>
              <a:gd fmla="val 49994" name="adj1"/>
            </a:avLst>
          </a:prstGeom>
          <a:noFill/>
          <a:ln cap="flat" cmpd="sng" w="9525">
            <a:solidFill>
              <a:srgbClr val="999999"/>
            </a:solidFill>
            <a:prstDash val="solid"/>
            <a:miter lim="8000"/>
            <a:headEnd len="sm" w="sm" type="none"/>
            <a:tailEnd len="sm" w="sm" type="none"/>
          </a:ln>
        </p:spPr>
      </p:cxnSp>
      <p:cxnSp>
        <p:nvCxnSpPr>
          <p:cNvPr id="855" name="Google Shape;855;p35"/>
          <p:cNvCxnSpPr>
            <a:stCxn id="854" idx="2"/>
            <a:endCxn id="856" idx="0"/>
          </p:cNvCxnSpPr>
          <p:nvPr/>
        </p:nvCxnSpPr>
        <p:spPr>
          <a:xfrm flipH="1" rot="-5400000">
            <a:off x="2200937" y="2293844"/>
            <a:ext cx="648300" cy="741000"/>
          </a:xfrm>
          <a:prstGeom prst="bentConnector3">
            <a:avLst>
              <a:gd fmla="val 49988" name="adj1"/>
            </a:avLst>
          </a:prstGeom>
          <a:noFill/>
          <a:ln cap="flat" cmpd="sng" w="9525">
            <a:solidFill>
              <a:srgbClr val="999999"/>
            </a:solidFill>
            <a:prstDash val="solid"/>
            <a:miter lim="8000"/>
            <a:headEnd len="sm" w="sm" type="none"/>
            <a:tailEnd len="sm" w="sm" type="none"/>
          </a:ln>
        </p:spPr>
      </p:cxnSp>
      <p:cxnSp>
        <p:nvCxnSpPr>
          <p:cNvPr id="857" name="Google Shape;857;p35"/>
          <p:cNvCxnSpPr>
            <a:stCxn id="858" idx="0"/>
            <a:endCxn id="854" idx="2"/>
          </p:cNvCxnSpPr>
          <p:nvPr/>
        </p:nvCxnSpPr>
        <p:spPr>
          <a:xfrm rot="-5400000">
            <a:off x="1392701" y="2226632"/>
            <a:ext cx="648300" cy="875400"/>
          </a:xfrm>
          <a:prstGeom prst="bentConnector3">
            <a:avLst>
              <a:gd fmla="val 49989" name="adj1"/>
            </a:avLst>
          </a:prstGeom>
          <a:noFill/>
          <a:ln cap="flat" cmpd="sng" w="9525">
            <a:solidFill>
              <a:srgbClr val="999999"/>
            </a:solidFill>
            <a:prstDash val="solid"/>
            <a:miter lim="8000"/>
            <a:headEnd len="sm" w="sm" type="none"/>
            <a:tailEnd len="sm" w="sm" type="none"/>
          </a:ln>
        </p:spPr>
      </p:cxnSp>
      <p:cxnSp>
        <p:nvCxnSpPr>
          <p:cNvPr id="859" name="Google Shape;859;p35"/>
          <p:cNvCxnSpPr>
            <a:stCxn id="852" idx="2"/>
            <a:endCxn id="860" idx="0"/>
          </p:cNvCxnSpPr>
          <p:nvPr/>
        </p:nvCxnSpPr>
        <p:spPr>
          <a:xfrm flipH="1" rot="-5400000">
            <a:off x="5518782" y="2226344"/>
            <a:ext cx="648300" cy="876000"/>
          </a:xfrm>
          <a:prstGeom prst="bentConnector3">
            <a:avLst>
              <a:gd fmla="val 49988" name="adj1"/>
            </a:avLst>
          </a:prstGeom>
          <a:noFill/>
          <a:ln cap="flat" cmpd="sng" w="9525">
            <a:solidFill>
              <a:srgbClr val="999999"/>
            </a:solidFill>
            <a:prstDash val="solid"/>
            <a:miter lim="8000"/>
            <a:headEnd len="sm" w="sm" type="none"/>
            <a:tailEnd len="sm" w="sm" type="none"/>
          </a:ln>
        </p:spPr>
      </p:cxnSp>
      <p:cxnSp>
        <p:nvCxnSpPr>
          <p:cNvPr id="861" name="Google Shape;861;p35"/>
          <p:cNvCxnSpPr>
            <a:stCxn id="862" idx="0"/>
            <a:endCxn id="852" idx="2"/>
          </p:cNvCxnSpPr>
          <p:nvPr/>
        </p:nvCxnSpPr>
        <p:spPr>
          <a:xfrm rot="-5400000">
            <a:off x="4710537" y="2294118"/>
            <a:ext cx="648300" cy="740400"/>
          </a:xfrm>
          <a:prstGeom prst="bentConnector3">
            <a:avLst>
              <a:gd fmla="val 49988" name="adj1"/>
            </a:avLst>
          </a:prstGeom>
          <a:noFill/>
          <a:ln cap="flat" cmpd="sng" w="9525">
            <a:solidFill>
              <a:srgbClr val="999999"/>
            </a:solidFill>
            <a:prstDash val="solid"/>
            <a:miter lim="8000"/>
            <a:headEnd len="sm" w="sm" type="none"/>
            <a:tailEnd len="sm" w="sm" type="none"/>
          </a:ln>
        </p:spPr>
      </p:cxnSp>
      <p:sp>
        <p:nvSpPr>
          <p:cNvPr id="851" name="Google Shape;851;p35"/>
          <p:cNvSpPr txBox="1"/>
          <p:nvPr/>
        </p:nvSpPr>
        <p:spPr>
          <a:xfrm>
            <a:off x="2967268" y="1042200"/>
            <a:ext cx="1625400" cy="345900"/>
          </a:xfrm>
          <a:prstGeom prst="rect">
            <a:avLst/>
          </a:prstGeom>
          <a:solidFill>
            <a:schemeClr val="accent3"/>
          </a:solidFill>
          <a:ln cap="flat" cmpd="sng" w="19050">
            <a:solidFill>
              <a:schemeClr val="accent1"/>
            </a:solidFill>
            <a:prstDash val="solid"/>
            <a:round/>
            <a:headEnd len="sm" w="sm" type="none"/>
            <a:tailEnd len="sm" w="sm" type="none"/>
          </a:ln>
        </p:spPr>
        <p:txBody>
          <a:bodyPr anchorCtr="0" anchor="ctr" bIns="75600" lIns="75600" spcFirstLastPara="1" rIns="75600" wrap="square" tIns="75600">
            <a:noAutofit/>
          </a:bodyPr>
          <a:lstStyle/>
          <a:p>
            <a:pPr indent="0" lvl="0" marL="0" rtl="0" algn="ctr">
              <a:spcBef>
                <a:spcPts val="0"/>
              </a:spcBef>
              <a:spcAft>
                <a:spcPts val="0"/>
              </a:spcAft>
              <a:buNone/>
            </a:pPr>
            <a:r>
              <a:rPr b="1" lang="ar" sz="1300">
                <a:latin typeface="Mada"/>
                <a:ea typeface="Mada"/>
                <a:cs typeface="Mada"/>
                <a:sym typeface="Mada"/>
              </a:rPr>
              <a:t>Acute Neuropathy</a:t>
            </a:r>
            <a:endParaRPr b="1" sz="1300">
              <a:latin typeface="Mada"/>
              <a:ea typeface="Mada"/>
              <a:cs typeface="Mada"/>
              <a:sym typeface="Mada"/>
            </a:endParaRPr>
          </a:p>
        </p:txBody>
      </p:sp>
      <p:sp>
        <p:nvSpPr>
          <p:cNvPr id="854" name="Google Shape;854;p35"/>
          <p:cNvSpPr txBox="1"/>
          <p:nvPr/>
        </p:nvSpPr>
        <p:spPr>
          <a:xfrm>
            <a:off x="1448687" y="1994294"/>
            <a:ext cx="1411800" cy="345900"/>
          </a:xfrm>
          <a:prstGeom prst="rect">
            <a:avLst/>
          </a:prstGeom>
          <a:solidFill>
            <a:schemeClr val="accent5"/>
          </a:solidFill>
          <a:ln cap="flat" cmpd="sng" w="19050">
            <a:solidFill>
              <a:schemeClr val="accent1"/>
            </a:solidFill>
            <a:prstDash val="solid"/>
            <a:round/>
            <a:headEnd len="sm" w="sm" type="none"/>
            <a:tailEnd len="sm" w="sm" type="none"/>
          </a:ln>
        </p:spPr>
        <p:txBody>
          <a:bodyPr anchorCtr="0" anchor="ctr" bIns="75600" lIns="75600" spcFirstLastPara="1" rIns="75600" wrap="square" tIns="75600">
            <a:noAutofit/>
          </a:bodyPr>
          <a:lstStyle/>
          <a:p>
            <a:pPr indent="0" lvl="0" marL="0" rtl="0" algn="ctr">
              <a:spcBef>
                <a:spcPts val="0"/>
              </a:spcBef>
              <a:spcAft>
                <a:spcPts val="0"/>
              </a:spcAft>
              <a:buNone/>
            </a:pPr>
            <a:r>
              <a:rPr b="1" lang="ar" sz="1300">
                <a:latin typeface="Mada"/>
                <a:ea typeface="Mada"/>
                <a:cs typeface="Mada"/>
                <a:sym typeface="Mada"/>
              </a:rPr>
              <a:t>Distribution</a:t>
            </a:r>
            <a:endParaRPr b="1" sz="1300">
              <a:latin typeface="Mada"/>
              <a:ea typeface="Mada"/>
              <a:cs typeface="Mada"/>
              <a:sym typeface="Mada"/>
            </a:endParaRPr>
          </a:p>
        </p:txBody>
      </p:sp>
      <p:sp>
        <p:nvSpPr>
          <p:cNvPr id="852" name="Google Shape;852;p35"/>
          <p:cNvSpPr txBox="1"/>
          <p:nvPr/>
        </p:nvSpPr>
        <p:spPr>
          <a:xfrm>
            <a:off x="4699032" y="1994294"/>
            <a:ext cx="1411800" cy="345900"/>
          </a:xfrm>
          <a:prstGeom prst="rect">
            <a:avLst/>
          </a:prstGeom>
          <a:solidFill>
            <a:schemeClr val="accent5"/>
          </a:solidFill>
          <a:ln cap="flat" cmpd="sng" w="19050">
            <a:solidFill>
              <a:schemeClr val="accent1"/>
            </a:solidFill>
            <a:prstDash val="solid"/>
            <a:round/>
            <a:headEnd len="sm" w="sm" type="none"/>
            <a:tailEnd len="sm" w="sm" type="none"/>
          </a:ln>
        </p:spPr>
        <p:txBody>
          <a:bodyPr anchorCtr="0" anchor="ctr" bIns="75600" lIns="75600" spcFirstLastPara="1" rIns="75600" wrap="square" tIns="75600">
            <a:noAutofit/>
          </a:bodyPr>
          <a:lstStyle/>
          <a:p>
            <a:pPr indent="0" lvl="0" marL="0" rtl="0" algn="ctr">
              <a:spcBef>
                <a:spcPts val="0"/>
              </a:spcBef>
              <a:spcAft>
                <a:spcPts val="0"/>
              </a:spcAft>
              <a:buNone/>
            </a:pPr>
            <a:r>
              <a:rPr b="1" lang="ar" sz="1300">
                <a:latin typeface="Mada"/>
                <a:ea typeface="Mada"/>
                <a:cs typeface="Mada"/>
                <a:sym typeface="Mada"/>
              </a:rPr>
              <a:t>Modality</a:t>
            </a:r>
            <a:endParaRPr b="1" sz="1300">
              <a:latin typeface="Mada"/>
              <a:ea typeface="Mada"/>
              <a:cs typeface="Mada"/>
              <a:sym typeface="Mada"/>
            </a:endParaRPr>
          </a:p>
        </p:txBody>
      </p:sp>
      <p:sp>
        <p:nvSpPr>
          <p:cNvPr id="860" name="Google Shape;860;p35"/>
          <p:cNvSpPr txBox="1"/>
          <p:nvPr/>
        </p:nvSpPr>
        <p:spPr>
          <a:xfrm>
            <a:off x="5545399" y="2988468"/>
            <a:ext cx="1470900" cy="345900"/>
          </a:xfrm>
          <a:prstGeom prst="rect">
            <a:avLst/>
          </a:prstGeom>
          <a:noFill/>
          <a:ln cap="flat" cmpd="sng" w="19050">
            <a:solidFill>
              <a:schemeClr val="accent1"/>
            </a:solidFill>
            <a:prstDash val="solid"/>
            <a:round/>
            <a:headEnd len="sm" w="sm" type="none"/>
            <a:tailEnd len="sm" w="sm" type="none"/>
          </a:ln>
        </p:spPr>
        <p:txBody>
          <a:bodyPr anchorCtr="0" anchor="ctr" bIns="75600" lIns="75600" spcFirstLastPara="1" rIns="75600" wrap="square" tIns="75600">
            <a:noAutofit/>
          </a:bodyPr>
          <a:lstStyle/>
          <a:p>
            <a:pPr indent="0" lvl="0" marL="0" rtl="0" algn="ctr">
              <a:spcBef>
                <a:spcPts val="0"/>
              </a:spcBef>
              <a:spcAft>
                <a:spcPts val="0"/>
              </a:spcAft>
              <a:buNone/>
            </a:pPr>
            <a:r>
              <a:rPr lang="ar" sz="1200">
                <a:latin typeface="Mada"/>
                <a:ea typeface="Mada"/>
                <a:cs typeface="Mada"/>
                <a:sym typeface="Mada"/>
              </a:rPr>
              <a:t>Autonomic</a:t>
            </a:r>
            <a:endParaRPr sz="1200">
              <a:latin typeface="Mada"/>
              <a:ea typeface="Mada"/>
              <a:cs typeface="Mada"/>
              <a:sym typeface="Mada"/>
            </a:endParaRPr>
          </a:p>
        </p:txBody>
      </p:sp>
      <p:sp>
        <p:nvSpPr>
          <p:cNvPr id="862" name="Google Shape;862;p35"/>
          <p:cNvSpPr txBox="1"/>
          <p:nvPr/>
        </p:nvSpPr>
        <p:spPr>
          <a:xfrm>
            <a:off x="3929037" y="2988468"/>
            <a:ext cx="1470900" cy="345900"/>
          </a:xfrm>
          <a:prstGeom prst="rect">
            <a:avLst/>
          </a:prstGeom>
          <a:noFill/>
          <a:ln cap="flat" cmpd="sng" w="19050">
            <a:solidFill>
              <a:schemeClr val="accent1"/>
            </a:solidFill>
            <a:prstDash val="solid"/>
            <a:round/>
            <a:headEnd len="sm" w="sm" type="none"/>
            <a:tailEnd len="sm" w="sm" type="none"/>
          </a:ln>
        </p:spPr>
        <p:txBody>
          <a:bodyPr anchorCtr="0" anchor="ctr" bIns="75600" lIns="75600" spcFirstLastPara="1" rIns="75600" wrap="square" tIns="75600">
            <a:noAutofit/>
          </a:bodyPr>
          <a:lstStyle/>
          <a:p>
            <a:pPr indent="0" lvl="0" marL="0" rtl="0" algn="ctr">
              <a:spcBef>
                <a:spcPts val="0"/>
              </a:spcBef>
              <a:spcAft>
                <a:spcPts val="0"/>
              </a:spcAft>
              <a:buNone/>
            </a:pPr>
            <a:r>
              <a:rPr lang="ar" sz="1200">
                <a:latin typeface="Mada"/>
                <a:ea typeface="Mada"/>
                <a:cs typeface="Mada"/>
                <a:sym typeface="Mada"/>
              </a:rPr>
              <a:t>Motor/sensory/Both</a:t>
            </a:r>
            <a:endParaRPr sz="1200">
              <a:latin typeface="Mada"/>
              <a:ea typeface="Mada"/>
              <a:cs typeface="Mada"/>
              <a:sym typeface="Mada"/>
            </a:endParaRPr>
          </a:p>
        </p:txBody>
      </p:sp>
      <p:sp>
        <p:nvSpPr>
          <p:cNvPr id="856" name="Google Shape;856;p35"/>
          <p:cNvSpPr txBox="1"/>
          <p:nvPr/>
        </p:nvSpPr>
        <p:spPr>
          <a:xfrm>
            <a:off x="2160074" y="2988468"/>
            <a:ext cx="1470900" cy="345900"/>
          </a:xfrm>
          <a:prstGeom prst="rect">
            <a:avLst/>
          </a:prstGeom>
          <a:noFill/>
          <a:ln cap="flat" cmpd="sng" w="19050">
            <a:solidFill>
              <a:schemeClr val="accent1"/>
            </a:solidFill>
            <a:prstDash val="solid"/>
            <a:round/>
            <a:headEnd len="sm" w="sm" type="none"/>
            <a:tailEnd len="sm" w="sm" type="none"/>
          </a:ln>
        </p:spPr>
        <p:txBody>
          <a:bodyPr anchorCtr="0" anchor="ctr" bIns="75600" lIns="75600" spcFirstLastPara="1" rIns="75600" wrap="square" tIns="75600">
            <a:noAutofit/>
          </a:bodyPr>
          <a:lstStyle/>
          <a:p>
            <a:pPr indent="0" lvl="0" marL="0" rtl="0" algn="ctr">
              <a:spcBef>
                <a:spcPts val="0"/>
              </a:spcBef>
              <a:spcAft>
                <a:spcPts val="0"/>
              </a:spcAft>
              <a:buNone/>
            </a:pPr>
            <a:r>
              <a:rPr lang="ar" sz="1200">
                <a:latin typeface="Mada"/>
                <a:ea typeface="Mada"/>
                <a:cs typeface="Mada"/>
                <a:sym typeface="Mada"/>
              </a:rPr>
              <a:t>Symmetric</a:t>
            </a:r>
            <a:endParaRPr sz="1200">
              <a:latin typeface="Mada"/>
              <a:ea typeface="Mada"/>
              <a:cs typeface="Mada"/>
              <a:sym typeface="Mada"/>
            </a:endParaRPr>
          </a:p>
        </p:txBody>
      </p:sp>
      <p:sp>
        <p:nvSpPr>
          <p:cNvPr id="858" name="Google Shape;858;p35"/>
          <p:cNvSpPr txBox="1"/>
          <p:nvPr/>
        </p:nvSpPr>
        <p:spPr>
          <a:xfrm>
            <a:off x="543701" y="2988482"/>
            <a:ext cx="1470900" cy="345900"/>
          </a:xfrm>
          <a:prstGeom prst="rect">
            <a:avLst/>
          </a:prstGeom>
          <a:noFill/>
          <a:ln cap="flat" cmpd="sng" w="19050">
            <a:solidFill>
              <a:schemeClr val="accent1"/>
            </a:solidFill>
            <a:prstDash val="solid"/>
            <a:round/>
            <a:headEnd len="sm" w="sm" type="none"/>
            <a:tailEnd len="sm" w="sm" type="none"/>
          </a:ln>
        </p:spPr>
        <p:txBody>
          <a:bodyPr anchorCtr="0" anchor="ctr" bIns="75600" lIns="75600" spcFirstLastPara="1" rIns="75600" wrap="square" tIns="75600">
            <a:noAutofit/>
          </a:bodyPr>
          <a:lstStyle/>
          <a:p>
            <a:pPr indent="0" lvl="0" marL="0" rtl="0" algn="ctr">
              <a:spcBef>
                <a:spcPts val="0"/>
              </a:spcBef>
              <a:spcAft>
                <a:spcPts val="0"/>
              </a:spcAft>
              <a:buNone/>
            </a:pPr>
            <a:r>
              <a:rPr lang="ar" sz="1200">
                <a:latin typeface="Mada"/>
                <a:ea typeface="Mada"/>
                <a:cs typeface="Mada"/>
                <a:sym typeface="Mada"/>
              </a:rPr>
              <a:t>Focal or multi focal</a:t>
            </a:r>
            <a:endParaRPr sz="1200">
              <a:latin typeface="Mada"/>
              <a:ea typeface="Mada"/>
              <a:cs typeface="Mada"/>
              <a:sym typeface="Mada"/>
            </a:endParaRPr>
          </a:p>
        </p:txBody>
      </p:sp>
      <p:sp>
        <p:nvSpPr>
          <p:cNvPr id="863" name="Google Shape;863;p35"/>
          <p:cNvSpPr txBox="1"/>
          <p:nvPr/>
        </p:nvSpPr>
        <p:spPr>
          <a:xfrm>
            <a:off x="2160080" y="3511046"/>
            <a:ext cx="1470900" cy="1187400"/>
          </a:xfrm>
          <a:prstGeom prst="rect">
            <a:avLst/>
          </a:prstGeom>
          <a:noFill/>
          <a:ln cap="flat" cmpd="sng" w="19050">
            <a:solidFill>
              <a:schemeClr val="accent1"/>
            </a:solidFill>
            <a:prstDash val="solid"/>
            <a:round/>
            <a:headEnd len="sm" w="sm" type="none"/>
            <a:tailEnd len="sm" w="sm" type="none"/>
          </a:ln>
        </p:spPr>
        <p:txBody>
          <a:bodyPr anchorCtr="0" anchor="ctr" bIns="75600" lIns="75600" spcFirstLastPara="1" rIns="75600" wrap="square" tIns="75600">
            <a:noAutofit/>
          </a:bodyPr>
          <a:lstStyle/>
          <a:p>
            <a:pPr indent="0" lvl="0" marL="0" rtl="0" algn="l">
              <a:spcBef>
                <a:spcPts val="0"/>
              </a:spcBef>
              <a:spcAft>
                <a:spcPts val="0"/>
              </a:spcAft>
              <a:buNone/>
            </a:pPr>
            <a:r>
              <a:rPr lang="ar" sz="1200">
                <a:latin typeface="Mada"/>
                <a:ea typeface="Mada"/>
                <a:cs typeface="Mada"/>
                <a:sym typeface="Mada"/>
              </a:rPr>
              <a:t>1. </a:t>
            </a:r>
            <a:r>
              <a:rPr b="1" lang="ar" sz="1200">
                <a:solidFill>
                  <a:srgbClr val="CC0000"/>
                </a:solidFill>
                <a:latin typeface="Mada"/>
                <a:ea typeface="Mada"/>
                <a:cs typeface="Mada"/>
                <a:sym typeface="Mada"/>
              </a:rPr>
              <a:t>GBS</a:t>
            </a:r>
            <a:endParaRPr b="1" sz="1200">
              <a:solidFill>
                <a:srgbClr val="CC0000"/>
              </a:solidFill>
              <a:latin typeface="Mada"/>
              <a:ea typeface="Mada"/>
              <a:cs typeface="Mada"/>
              <a:sym typeface="Mada"/>
            </a:endParaRPr>
          </a:p>
          <a:p>
            <a:pPr indent="0" lvl="0" marL="0" rtl="0" algn="l">
              <a:spcBef>
                <a:spcPts val="0"/>
              </a:spcBef>
              <a:spcAft>
                <a:spcPts val="0"/>
              </a:spcAft>
              <a:buNone/>
            </a:pPr>
            <a:r>
              <a:rPr b="1" lang="ar" sz="1200">
                <a:latin typeface="Mada"/>
                <a:ea typeface="Mada"/>
                <a:cs typeface="Mada"/>
                <a:sym typeface="Mada"/>
              </a:rPr>
              <a:t>2. ANAN</a:t>
            </a:r>
            <a:endParaRPr b="1"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3. Porphyria</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4</a:t>
            </a:r>
            <a:r>
              <a:rPr lang="ar" sz="1200">
                <a:latin typeface="Mada"/>
                <a:ea typeface="Mada"/>
                <a:cs typeface="Mada"/>
                <a:sym typeface="Mada"/>
              </a:rPr>
              <a:t>. confluen</a:t>
            </a:r>
            <a:r>
              <a:rPr lang="ar" sz="1200">
                <a:latin typeface="Mada"/>
                <a:ea typeface="Mada"/>
                <a:cs typeface="Mada"/>
                <a:sym typeface="Mada"/>
              </a:rPr>
              <a:t>t </a:t>
            </a:r>
            <a:r>
              <a:rPr lang="ar" sz="1200">
                <a:latin typeface="Mada"/>
                <a:ea typeface="Mada"/>
                <a:cs typeface="Mada"/>
                <a:sym typeface="Mada"/>
              </a:rPr>
              <a:t>multiple mononeuropathy</a:t>
            </a:r>
            <a:endParaRPr sz="1200">
              <a:latin typeface="Mada"/>
              <a:ea typeface="Mada"/>
              <a:cs typeface="Mada"/>
              <a:sym typeface="Mada"/>
            </a:endParaRPr>
          </a:p>
        </p:txBody>
      </p:sp>
      <p:sp>
        <p:nvSpPr>
          <p:cNvPr id="864" name="Google Shape;864;p35"/>
          <p:cNvSpPr txBox="1"/>
          <p:nvPr/>
        </p:nvSpPr>
        <p:spPr>
          <a:xfrm>
            <a:off x="543702" y="3511046"/>
            <a:ext cx="1470900" cy="1187400"/>
          </a:xfrm>
          <a:prstGeom prst="rect">
            <a:avLst/>
          </a:prstGeom>
          <a:noFill/>
          <a:ln cap="flat" cmpd="sng" w="19050">
            <a:solidFill>
              <a:schemeClr val="accent1"/>
            </a:solidFill>
            <a:prstDash val="solid"/>
            <a:round/>
            <a:headEnd len="sm" w="sm" type="none"/>
            <a:tailEnd len="sm" w="sm" type="none"/>
          </a:ln>
        </p:spPr>
        <p:txBody>
          <a:bodyPr anchorCtr="0" anchor="ctr" bIns="75600" lIns="75600" spcFirstLastPara="1" rIns="75600" wrap="square" tIns="75600">
            <a:noAutofit/>
          </a:bodyPr>
          <a:lstStyle/>
          <a:p>
            <a:pPr indent="0" lvl="0" marL="0" rtl="0" algn="l">
              <a:spcBef>
                <a:spcPts val="0"/>
              </a:spcBef>
              <a:spcAft>
                <a:spcPts val="0"/>
              </a:spcAft>
              <a:buNone/>
            </a:pPr>
            <a:r>
              <a:rPr lang="ar" sz="1200">
                <a:latin typeface="Mada"/>
                <a:ea typeface="Mada"/>
                <a:cs typeface="Mada"/>
                <a:sym typeface="Mada"/>
              </a:rPr>
              <a:t>1. </a:t>
            </a:r>
            <a:r>
              <a:rPr lang="ar" sz="1200">
                <a:latin typeface="Mada"/>
                <a:ea typeface="Mada"/>
                <a:cs typeface="Mada"/>
                <a:sym typeface="Mada"/>
              </a:rPr>
              <a:t>Vasculitis(painful)</a:t>
            </a:r>
            <a:endParaRPr sz="12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latin typeface="Mada"/>
                <a:ea typeface="Mada"/>
                <a:cs typeface="Mada"/>
                <a:sym typeface="Mada"/>
              </a:rPr>
              <a:t>2. DLRPN (painful)</a:t>
            </a:r>
            <a:endParaRPr sz="1200">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latin typeface="Mada"/>
                <a:ea typeface="Mada"/>
                <a:cs typeface="Mada"/>
                <a:sym typeface="Mada"/>
              </a:rPr>
              <a:t>3. HNPP (painless)</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865" name="Google Shape;865;p35"/>
          <p:cNvSpPr txBox="1"/>
          <p:nvPr/>
        </p:nvSpPr>
        <p:spPr>
          <a:xfrm>
            <a:off x="5545389" y="3511046"/>
            <a:ext cx="1470900" cy="1187400"/>
          </a:xfrm>
          <a:prstGeom prst="rect">
            <a:avLst/>
          </a:prstGeom>
          <a:noFill/>
          <a:ln cap="flat" cmpd="sng" w="19050">
            <a:solidFill>
              <a:schemeClr val="accent1"/>
            </a:solidFill>
            <a:prstDash val="solid"/>
            <a:round/>
            <a:headEnd len="sm" w="sm" type="none"/>
            <a:tailEnd len="sm" w="sm" type="none"/>
          </a:ln>
        </p:spPr>
        <p:txBody>
          <a:bodyPr anchorCtr="0" anchor="ctr" bIns="75600" lIns="75600" spcFirstLastPara="1" rIns="75600" wrap="square" tIns="75600">
            <a:noAutofit/>
          </a:bodyPr>
          <a:lstStyle/>
          <a:p>
            <a:pPr indent="0" lvl="0" marL="0" rtl="0" algn="l">
              <a:spcBef>
                <a:spcPts val="0"/>
              </a:spcBef>
              <a:spcAft>
                <a:spcPts val="0"/>
              </a:spcAft>
              <a:buNone/>
            </a:pPr>
            <a:r>
              <a:rPr lang="ar" sz="1200">
                <a:latin typeface="Mada"/>
                <a:ea typeface="Mada"/>
                <a:cs typeface="Mada"/>
                <a:sym typeface="Mada"/>
              </a:rPr>
              <a:t>1. GBS</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2. Toxins</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3. Porphyria</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4. Paraneoplastic</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5. Idiopathic</a:t>
            </a:r>
            <a:endParaRPr sz="1200">
              <a:latin typeface="Mada"/>
              <a:ea typeface="Mada"/>
              <a:cs typeface="Mada"/>
              <a:sym typeface="Mada"/>
            </a:endParaRPr>
          </a:p>
        </p:txBody>
      </p:sp>
      <p:sp>
        <p:nvSpPr>
          <p:cNvPr id="866" name="Google Shape;866;p35"/>
          <p:cNvSpPr txBox="1"/>
          <p:nvPr/>
        </p:nvSpPr>
        <p:spPr>
          <a:xfrm>
            <a:off x="3929011" y="3511046"/>
            <a:ext cx="1470900" cy="1187400"/>
          </a:xfrm>
          <a:prstGeom prst="rect">
            <a:avLst/>
          </a:prstGeom>
          <a:noFill/>
          <a:ln cap="flat" cmpd="sng" w="19050">
            <a:solidFill>
              <a:schemeClr val="accent1"/>
            </a:solidFill>
            <a:prstDash val="solid"/>
            <a:round/>
            <a:headEnd len="sm" w="sm" type="none"/>
            <a:tailEnd len="sm" w="sm" type="none"/>
          </a:ln>
        </p:spPr>
        <p:txBody>
          <a:bodyPr anchorCtr="0" anchor="ctr" bIns="75600" lIns="75600" spcFirstLastPara="1" rIns="75600" wrap="square" tIns="75600">
            <a:noAutofit/>
          </a:bodyPr>
          <a:lstStyle/>
          <a:p>
            <a:pPr indent="0" lvl="0" marL="0" rtl="0" algn="l">
              <a:spcBef>
                <a:spcPts val="0"/>
              </a:spcBef>
              <a:spcAft>
                <a:spcPts val="0"/>
              </a:spcAft>
              <a:buNone/>
            </a:pPr>
            <a:r>
              <a:rPr lang="ar" sz="1200">
                <a:latin typeface="Mada"/>
                <a:ea typeface="Mada"/>
                <a:cs typeface="Mada"/>
                <a:sym typeface="Mada"/>
              </a:rPr>
              <a:t>1. GBS</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2. ANAN</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3. Vasculitis</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4. infections</a:t>
            </a:r>
            <a:endParaRPr sz="1200">
              <a:latin typeface="Mada"/>
              <a:ea typeface="Mada"/>
              <a:cs typeface="Mada"/>
              <a:sym typeface="Mada"/>
            </a:endParaRPr>
          </a:p>
          <a:p>
            <a:pPr indent="0" lvl="0" marL="0" rtl="0" algn="l">
              <a:spcBef>
                <a:spcPts val="0"/>
              </a:spcBef>
              <a:spcAft>
                <a:spcPts val="0"/>
              </a:spcAft>
              <a:buNone/>
            </a:pPr>
            <a:r>
              <a:rPr lang="ar" sz="1200">
                <a:latin typeface="Mada"/>
                <a:ea typeface="Mada"/>
                <a:cs typeface="Mada"/>
                <a:sym typeface="Mada"/>
              </a:rPr>
              <a:t>5. Toxins</a:t>
            </a:r>
            <a:endParaRPr sz="1200">
              <a:latin typeface="Mada"/>
              <a:ea typeface="Mada"/>
              <a:cs typeface="Mada"/>
              <a:sym typeface="Mada"/>
            </a:endParaRPr>
          </a:p>
        </p:txBody>
      </p:sp>
      <p:cxnSp>
        <p:nvCxnSpPr>
          <p:cNvPr id="867" name="Google Shape;867;p35"/>
          <p:cNvCxnSpPr>
            <a:stCxn id="858" idx="2"/>
            <a:endCxn id="864" idx="0"/>
          </p:cNvCxnSpPr>
          <p:nvPr/>
        </p:nvCxnSpPr>
        <p:spPr>
          <a:xfrm>
            <a:off x="1279151" y="3334382"/>
            <a:ext cx="0" cy="176700"/>
          </a:xfrm>
          <a:prstGeom prst="straightConnector1">
            <a:avLst/>
          </a:prstGeom>
          <a:noFill/>
          <a:ln cap="flat" cmpd="sng" w="9525">
            <a:solidFill>
              <a:srgbClr val="999999"/>
            </a:solidFill>
            <a:prstDash val="solid"/>
            <a:round/>
            <a:headEnd len="med" w="med" type="none"/>
            <a:tailEnd len="med" w="med" type="none"/>
          </a:ln>
        </p:spPr>
      </p:cxnSp>
      <p:cxnSp>
        <p:nvCxnSpPr>
          <p:cNvPr id="868" name="Google Shape;868;p35"/>
          <p:cNvCxnSpPr>
            <a:stCxn id="856" idx="2"/>
            <a:endCxn id="863" idx="0"/>
          </p:cNvCxnSpPr>
          <p:nvPr/>
        </p:nvCxnSpPr>
        <p:spPr>
          <a:xfrm>
            <a:off x="2895524" y="3334368"/>
            <a:ext cx="0" cy="176700"/>
          </a:xfrm>
          <a:prstGeom prst="straightConnector1">
            <a:avLst/>
          </a:prstGeom>
          <a:noFill/>
          <a:ln cap="flat" cmpd="sng" w="9525">
            <a:solidFill>
              <a:srgbClr val="999999"/>
            </a:solidFill>
            <a:prstDash val="solid"/>
            <a:round/>
            <a:headEnd len="med" w="med" type="none"/>
            <a:tailEnd len="med" w="med" type="none"/>
          </a:ln>
        </p:spPr>
      </p:cxnSp>
      <p:cxnSp>
        <p:nvCxnSpPr>
          <p:cNvPr id="869" name="Google Shape;869;p35"/>
          <p:cNvCxnSpPr>
            <a:stCxn id="862" idx="2"/>
            <a:endCxn id="866" idx="0"/>
          </p:cNvCxnSpPr>
          <p:nvPr/>
        </p:nvCxnSpPr>
        <p:spPr>
          <a:xfrm>
            <a:off x="4664487" y="3334368"/>
            <a:ext cx="0" cy="176700"/>
          </a:xfrm>
          <a:prstGeom prst="straightConnector1">
            <a:avLst/>
          </a:prstGeom>
          <a:noFill/>
          <a:ln cap="flat" cmpd="sng" w="9525">
            <a:solidFill>
              <a:srgbClr val="999999"/>
            </a:solidFill>
            <a:prstDash val="solid"/>
            <a:round/>
            <a:headEnd len="med" w="med" type="none"/>
            <a:tailEnd len="med" w="med" type="none"/>
          </a:ln>
        </p:spPr>
      </p:cxnSp>
      <p:cxnSp>
        <p:nvCxnSpPr>
          <p:cNvPr id="870" name="Google Shape;870;p35"/>
          <p:cNvCxnSpPr>
            <a:stCxn id="860" idx="2"/>
            <a:endCxn id="865" idx="0"/>
          </p:cNvCxnSpPr>
          <p:nvPr/>
        </p:nvCxnSpPr>
        <p:spPr>
          <a:xfrm>
            <a:off x="6280849" y="3334368"/>
            <a:ext cx="0" cy="176700"/>
          </a:xfrm>
          <a:prstGeom prst="straightConnector1">
            <a:avLst/>
          </a:prstGeom>
          <a:noFill/>
          <a:ln cap="flat" cmpd="sng" w="9525">
            <a:solidFill>
              <a:srgbClr val="999999"/>
            </a:solidFill>
            <a:prstDash val="solid"/>
            <a:round/>
            <a:headEnd len="med" w="med" type="none"/>
            <a:tailEnd len="med" w="med" type="none"/>
          </a:ln>
        </p:spPr>
      </p:cxnSp>
      <p:pic>
        <p:nvPicPr>
          <p:cNvPr id="871" name="Google Shape;871;p35"/>
          <p:cNvPicPr preferRelativeResize="0"/>
          <p:nvPr/>
        </p:nvPicPr>
        <p:blipFill>
          <a:blip r:embed="rId3">
            <a:alphaModFix/>
          </a:blip>
          <a:stretch>
            <a:fillRect/>
          </a:stretch>
        </p:blipFill>
        <p:spPr>
          <a:xfrm>
            <a:off x="6640585" y="7112550"/>
            <a:ext cx="530400" cy="530400"/>
          </a:xfrm>
          <a:prstGeom prst="rect">
            <a:avLst/>
          </a:prstGeom>
          <a:noFill/>
          <a:ln>
            <a:noFill/>
          </a:ln>
        </p:spPr>
      </p:pic>
      <p:sp>
        <p:nvSpPr>
          <p:cNvPr id="872" name="Google Shape;872;p35"/>
          <p:cNvSpPr/>
          <p:nvPr/>
        </p:nvSpPr>
        <p:spPr>
          <a:xfrm>
            <a:off x="5710491" y="-623950"/>
            <a:ext cx="333900" cy="317400"/>
          </a:xfrm>
          <a:prstGeom prst="star5">
            <a:avLst>
              <a:gd fmla="val 21969" name="adj"/>
              <a:gd fmla="val 105146" name="hf"/>
              <a:gd fmla="val 110557" name="vf"/>
            </a:avLst>
          </a:pr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35"/>
          <p:cNvSpPr/>
          <p:nvPr/>
        </p:nvSpPr>
        <p:spPr>
          <a:xfrm>
            <a:off x="1515616" y="-623950"/>
            <a:ext cx="333900" cy="317400"/>
          </a:xfrm>
          <a:prstGeom prst="star5">
            <a:avLst>
              <a:gd fmla="val 21969"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874" name="Google Shape;874;p35"/>
          <p:cNvGraphicFramePr/>
          <p:nvPr/>
        </p:nvGraphicFramePr>
        <p:xfrm>
          <a:off x="-8204675" y="2699238"/>
          <a:ext cx="3000000" cy="3000000"/>
        </p:xfrm>
        <a:graphic>
          <a:graphicData uri="http://schemas.openxmlformats.org/drawingml/2006/table">
            <a:tbl>
              <a:tblPr>
                <a:noFill/>
                <a:tableStyleId>{BC89051C-0FB9-44DB-B3F0-D97974565A1E}</a:tableStyleId>
              </a:tblPr>
              <a:tblGrid>
                <a:gridCol w="1847025"/>
                <a:gridCol w="5498775"/>
              </a:tblGrid>
              <a:tr h="206925">
                <a:tc>
                  <a:txBody>
                    <a:bodyPr/>
                    <a:lstStyle/>
                    <a:p>
                      <a:pPr indent="0" lvl="0" marL="0" rtl="0" algn="ctr">
                        <a:spcBef>
                          <a:spcPts val="0"/>
                        </a:spcBef>
                        <a:spcAft>
                          <a:spcPts val="0"/>
                        </a:spcAft>
                        <a:buNone/>
                      </a:pPr>
                      <a:r>
                        <a:rPr b="1" lang="ar" sz="1100">
                          <a:solidFill>
                            <a:srgbClr val="FFFFFF"/>
                          </a:solidFill>
                          <a:latin typeface="Mada"/>
                          <a:ea typeface="Mada"/>
                          <a:cs typeface="Mada"/>
                          <a:sym typeface="Mada"/>
                        </a:rPr>
                        <a:t>Test</a:t>
                      </a:r>
                      <a:endParaRPr b="1" sz="1100">
                        <a:solidFill>
                          <a:srgbClr val="FFFFFF"/>
                        </a:solidFill>
                        <a:latin typeface="Mada"/>
                        <a:ea typeface="Mada"/>
                        <a:cs typeface="Mada"/>
                        <a:sym typeface="Mada"/>
                      </a:endParaRPr>
                    </a:p>
                  </a:txBody>
                  <a:tcPr marT="91425" marB="91425" marR="91425" marL="91425">
                    <a:solidFill>
                      <a:schemeClr val="accent1"/>
                    </a:solidFill>
                  </a:tcPr>
                </a:tc>
                <a:tc>
                  <a:txBody>
                    <a:bodyPr/>
                    <a:lstStyle/>
                    <a:p>
                      <a:pPr indent="0" lvl="0" marL="0" rtl="0" algn="ctr">
                        <a:spcBef>
                          <a:spcPts val="0"/>
                        </a:spcBef>
                        <a:spcAft>
                          <a:spcPts val="0"/>
                        </a:spcAft>
                        <a:buNone/>
                      </a:pPr>
                      <a:r>
                        <a:rPr b="1" lang="ar" sz="1100">
                          <a:solidFill>
                            <a:srgbClr val="FFFFFF"/>
                          </a:solidFill>
                          <a:latin typeface="Mada"/>
                          <a:ea typeface="Mada"/>
                          <a:cs typeface="Mada"/>
                          <a:sym typeface="Mada"/>
                        </a:rPr>
                        <a:t>Findings</a:t>
                      </a:r>
                      <a:endParaRPr b="1" sz="1100">
                        <a:solidFill>
                          <a:srgbClr val="FFFFFF"/>
                        </a:solidFill>
                        <a:latin typeface="Mada"/>
                        <a:ea typeface="Mada"/>
                        <a:cs typeface="Mada"/>
                        <a:sym typeface="Mada"/>
                      </a:endParaRPr>
                    </a:p>
                  </a:txBody>
                  <a:tcPr marT="91425" marB="91425" marR="91425" marL="91425">
                    <a:solidFill>
                      <a:schemeClr val="accent1"/>
                    </a:solidFill>
                  </a:tcPr>
                </a:tc>
              </a:tr>
              <a:tr h="206925">
                <a:tc>
                  <a:txBody>
                    <a:bodyPr/>
                    <a:lstStyle/>
                    <a:p>
                      <a:pPr indent="0" lvl="0" marL="0" rtl="0" algn="l">
                        <a:spcBef>
                          <a:spcPts val="0"/>
                        </a:spcBef>
                        <a:spcAft>
                          <a:spcPts val="0"/>
                        </a:spcAft>
                        <a:buNone/>
                      </a:pPr>
                      <a:r>
                        <a:rPr b="1" lang="ar" sz="1100">
                          <a:solidFill>
                            <a:srgbClr val="FFFFFF"/>
                          </a:solidFill>
                          <a:latin typeface="Mada"/>
                          <a:ea typeface="Mada"/>
                          <a:cs typeface="Mada"/>
                          <a:sym typeface="Mada"/>
                        </a:rPr>
                        <a:t>CBC</a:t>
                      </a:r>
                      <a:endParaRPr b="1" sz="11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0" lvl="0" marL="0" rtl="0" algn="l">
                        <a:spcBef>
                          <a:spcPts val="0"/>
                        </a:spcBef>
                        <a:spcAft>
                          <a:spcPts val="0"/>
                        </a:spcAft>
                        <a:buNone/>
                      </a:pPr>
                      <a:r>
                        <a:rPr lang="ar" sz="1100">
                          <a:latin typeface="Mada"/>
                          <a:ea typeface="Mada"/>
                          <a:cs typeface="Mada"/>
                          <a:sym typeface="Mada"/>
                        </a:rPr>
                        <a:t>Normal</a:t>
                      </a:r>
                      <a:endParaRPr sz="1100">
                        <a:latin typeface="Mada"/>
                        <a:ea typeface="Mada"/>
                        <a:cs typeface="Mada"/>
                        <a:sym typeface="Mada"/>
                      </a:endParaRPr>
                    </a:p>
                  </a:txBody>
                  <a:tcPr marT="91425" marB="91425" marR="91425" marL="91425"/>
                </a:tc>
              </a:tr>
              <a:tr h="206925">
                <a:tc>
                  <a:txBody>
                    <a:bodyPr/>
                    <a:lstStyle/>
                    <a:p>
                      <a:pPr indent="0" lvl="0" marL="0" rtl="0" algn="l">
                        <a:spcBef>
                          <a:spcPts val="0"/>
                        </a:spcBef>
                        <a:spcAft>
                          <a:spcPts val="0"/>
                        </a:spcAft>
                        <a:buNone/>
                      </a:pPr>
                      <a:r>
                        <a:rPr b="1" lang="ar" sz="1100">
                          <a:solidFill>
                            <a:srgbClr val="FFFFFF"/>
                          </a:solidFill>
                          <a:latin typeface="Mada"/>
                          <a:ea typeface="Mada"/>
                          <a:cs typeface="Mada"/>
                          <a:sym typeface="Mada"/>
                        </a:rPr>
                        <a:t>vitamin B</a:t>
                      </a:r>
                      <a:r>
                        <a:rPr b="1" baseline="-25000" lang="ar" sz="1100">
                          <a:solidFill>
                            <a:srgbClr val="FFFFFF"/>
                          </a:solidFill>
                          <a:latin typeface="Mada"/>
                          <a:ea typeface="Mada"/>
                          <a:cs typeface="Mada"/>
                          <a:sym typeface="Mada"/>
                        </a:rPr>
                        <a:t>12</a:t>
                      </a:r>
                      <a:endParaRPr b="1" baseline="-25000" sz="11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0" lvl="0" marL="0" rtl="0" algn="l">
                        <a:spcBef>
                          <a:spcPts val="0"/>
                        </a:spcBef>
                        <a:spcAft>
                          <a:spcPts val="0"/>
                        </a:spcAft>
                        <a:buNone/>
                      </a:pPr>
                      <a:r>
                        <a:rPr lang="ar" sz="1100">
                          <a:latin typeface="Mada"/>
                          <a:ea typeface="Mada"/>
                          <a:cs typeface="Mada"/>
                          <a:sym typeface="Mada"/>
                        </a:rPr>
                        <a:t>Normal</a:t>
                      </a:r>
                      <a:endParaRPr sz="1100">
                        <a:latin typeface="Mada"/>
                        <a:ea typeface="Mada"/>
                        <a:cs typeface="Mada"/>
                        <a:sym typeface="Mada"/>
                      </a:endParaRPr>
                    </a:p>
                  </a:txBody>
                  <a:tcPr marT="91425" marB="91425" marR="91425" marL="91425"/>
                </a:tc>
              </a:tr>
              <a:tr h="290475">
                <a:tc>
                  <a:txBody>
                    <a:bodyPr/>
                    <a:lstStyle/>
                    <a:p>
                      <a:pPr indent="0" lvl="0" marL="0" rtl="0" algn="l">
                        <a:spcBef>
                          <a:spcPts val="0"/>
                        </a:spcBef>
                        <a:spcAft>
                          <a:spcPts val="0"/>
                        </a:spcAft>
                        <a:buNone/>
                      </a:pPr>
                      <a:r>
                        <a:rPr b="1" lang="ar" sz="1100">
                          <a:solidFill>
                            <a:srgbClr val="FFFFFF"/>
                          </a:solidFill>
                          <a:latin typeface="Mada"/>
                          <a:ea typeface="Mada"/>
                          <a:cs typeface="Mada"/>
                          <a:sym typeface="Mada"/>
                        </a:rPr>
                        <a:t>Serum glucose and A1c</a:t>
                      </a:r>
                      <a:endParaRPr b="1" sz="11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0" lvl="0" marL="0" rtl="0" algn="l">
                        <a:spcBef>
                          <a:spcPts val="0"/>
                        </a:spcBef>
                        <a:spcAft>
                          <a:spcPts val="0"/>
                        </a:spcAft>
                        <a:buNone/>
                      </a:pPr>
                      <a:r>
                        <a:rPr lang="ar" sz="1100">
                          <a:latin typeface="Mada"/>
                          <a:ea typeface="Mada"/>
                          <a:cs typeface="Mada"/>
                          <a:sym typeface="Mada"/>
                        </a:rPr>
                        <a:t>both are normal </a:t>
                      </a:r>
                      <a:endParaRPr sz="1100">
                        <a:latin typeface="Mada"/>
                        <a:ea typeface="Mada"/>
                        <a:cs typeface="Mada"/>
                        <a:sym typeface="Mada"/>
                      </a:endParaRPr>
                    </a:p>
                  </a:txBody>
                  <a:tcPr marT="91425" marB="91425" marR="91425" marL="91425"/>
                </a:tc>
              </a:tr>
              <a:tr h="374025">
                <a:tc>
                  <a:txBody>
                    <a:bodyPr/>
                    <a:lstStyle/>
                    <a:p>
                      <a:pPr indent="0" lvl="0" marL="0" rtl="0" algn="l">
                        <a:spcBef>
                          <a:spcPts val="0"/>
                        </a:spcBef>
                        <a:spcAft>
                          <a:spcPts val="0"/>
                        </a:spcAft>
                        <a:buNone/>
                      </a:pPr>
                      <a:r>
                        <a:rPr b="1" lang="ar" sz="1100">
                          <a:solidFill>
                            <a:srgbClr val="FFFFFF"/>
                          </a:solidFill>
                          <a:latin typeface="Mada"/>
                          <a:ea typeface="Mada"/>
                          <a:cs typeface="Mada"/>
                          <a:sym typeface="Mada"/>
                        </a:rPr>
                        <a:t>Specific protein electrophoresis (SPEP)</a:t>
                      </a:r>
                      <a:endParaRPr b="1" sz="11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0" lvl="0" marL="0" rtl="0" algn="l">
                        <a:spcBef>
                          <a:spcPts val="0"/>
                        </a:spcBef>
                        <a:spcAft>
                          <a:spcPts val="0"/>
                        </a:spcAft>
                        <a:buNone/>
                      </a:pPr>
                      <a:r>
                        <a:rPr lang="ar" sz="1100">
                          <a:latin typeface="Mada"/>
                          <a:ea typeface="Mada"/>
                          <a:cs typeface="Mada"/>
                          <a:sym typeface="Mada"/>
                        </a:rPr>
                        <a:t>Normal</a:t>
                      </a:r>
                      <a:endParaRPr sz="1100">
                        <a:latin typeface="Mada"/>
                        <a:ea typeface="Mada"/>
                        <a:cs typeface="Mada"/>
                        <a:sym typeface="Mada"/>
                      </a:endParaRPr>
                    </a:p>
                  </a:txBody>
                  <a:tcPr marT="91425" marB="91425" marR="91425" marL="91425"/>
                </a:tc>
              </a:tr>
              <a:tr h="290475">
                <a:tc>
                  <a:txBody>
                    <a:bodyPr/>
                    <a:lstStyle/>
                    <a:p>
                      <a:pPr indent="0" lvl="0" marL="0" rtl="0" algn="l">
                        <a:spcBef>
                          <a:spcPts val="0"/>
                        </a:spcBef>
                        <a:spcAft>
                          <a:spcPts val="0"/>
                        </a:spcAft>
                        <a:buNone/>
                      </a:pPr>
                      <a:r>
                        <a:rPr b="1" lang="ar" sz="1100">
                          <a:solidFill>
                            <a:srgbClr val="FFFFFF"/>
                          </a:solidFill>
                          <a:latin typeface="Mada"/>
                          <a:ea typeface="Mada"/>
                          <a:cs typeface="Mada"/>
                          <a:sym typeface="Mada"/>
                        </a:rPr>
                        <a:t>Creatine kinase (CK)</a:t>
                      </a:r>
                      <a:endParaRPr b="1" sz="11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0" lvl="0" marL="0" rtl="0" algn="l">
                        <a:spcBef>
                          <a:spcPts val="0"/>
                        </a:spcBef>
                        <a:spcAft>
                          <a:spcPts val="0"/>
                        </a:spcAft>
                        <a:buNone/>
                      </a:pPr>
                      <a:r>
                        <a:rPr lang="ar" sz="1100">
                          <a:latin typeface="Mada"/>
                          <a:ea typeface="Mada"/>
                          <a:cs typeface="Mada"/>
                          <a:sym typeface="Mada"/>
                        </a:rPr>
                        <a:t>Normal</a:t>
                      </a:r>
                      <a:endParaRPr sz="1100">
                        <a:latin typeface="Mada"/>
                        <a:ea typeface="Mada"/>
                        <a:cs typeface="Mada"/>
                        <a:sym typeface="Mada"/>
                      </a:endParaRPr>
                    </a:p>
                  </a:txBody>
                  <a:tcPr marT="91425" marB="91425" marR="91425" marL="91425"/>
                </a:tc>
              </a:tr>
              <a:tr h="206925">
                <a:tc>
                  <a:txBody>
                    <a:bodyPr/>
                    <a:lstStyle/>
                    <a:p>
                      <a:pPr indent="0" lvl="0" marL="0" rtl="0" algn="l">
                        <a:spcBef>
                          <a:spcPts val="0"/>
                        </a:spcBef>
                        <a:spcAft>
                          <a:spcPts val="0"/>
                        </a:spcAft>
                        <a:buNone/>
                      </a:pPr>
                      <a:r>
                        <a:rPr b="1" lang="ar" sz="1100">
                          <a:solidFill>
                            <a:srgbClr val="FFFFFF"/>
                          </a:solidFill>
                          <a:latin typeface="Mada"/>
                          <a:ea typeface="Mada"/>
                          <a:cs typeface="Mada"/>
                          <a:sym typeface="Mada"/>
                        </a:rPr>
                        <a:t>TSH</a:t>
                      </a:r>
                      <a:endParaRPr b="1" sz="11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0" lvl="0" marL="0" rtl="0" algn="l">
                        <a:spcBef>
                          <a:spcPts val="0"/>
                        </a:spcBef>
                        <a:spcAft>
                          <a:spcPts val="0"/>
                        </a:spcAft>
                        <a:buNone/>
                      </a:pPr>
                      <a:r>
                        <a:rPr lang="ar" sz="1100">
                          <a:latin typeface="Mada"/>
                          <a:ea typeface="Mada"/>
                          <a:cs typeface="Mada"/>
                          <a:sym typeface="Mada"/>
                        </a:rPr>
                        <a:t>Normal</a:t>
                      </a:r>
                      <a:endParaRPr sz="1100">
                        <a:latin typeface="Mada"/>
                        <a:ea typeface="Mada"/>
                        <a:cs typeface="Mada"/>
                        <a:sym typeface="Mada"/>
                      </a:endParaRPr>
                    </a:p>
                  </a:txBody>
                  <a:tcPr marT="91425" marB="91425" marR="91425" marL="91425"/>
                </a:tc>
              </a:tr>
              <a:tr h="206925">
                <a:tc>
                  <a:txBody>
                    <a:bodyPr/>
                    <a:lstStyle/>
                    <a:p>
                      <a:pPr indent="0" lvl="0" marL="0" rtl="0" algn="l">
                        <a:spcBef>
                          <a:spcPts val="0"/>
                        </a:spcBef>
                        <a:spcAft>
                          <a:spcPts val="0"/>
                        </a:spcAft>
                        <a:buNone/>
                      </a:pPr>
                      <a:r>
                        <a:rPr b="1" lang="ar" sz="1100">
                          <a:solidFill>
                            <a:srgbClr val="FFFFFF"/>
                          </a:solidFill>
                          <a:latin typeface="Mada"/>
                          <a:ea typeface="Mada"/>
                          <a:cs typeface="Mada"/>
                          <a:sym typeface="Mada"/>
                        </a:rPr>
                        <a:t>Lactate</a:t>
                      </a:r>
                      <a:endParaRPr b="1" sz="11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0" lvl="0" marL="0" rtl="0" algn="l">
                        <a:spcBef>
                          <a:spcPts val="0"/>
                        </a:spcBef>
                        <a:spcAft>
                          <a:spcPts val="0"/>
                        </a:spcAft>
                        <a:buNone/>
                      </a:pPr>
                      <a:r>
                        <a:rPr lang="ar" sz="1100">
                          <a:latin typeface="Mada"/>
                          <a:ea typeface="Mada"/>
                          <a:cs typeface="Mada"/>
                          <a:sym typeface="Mada"/>
                        </a:rPr>
                        <a:t>Normal</a:t>
                      </a:r>
                      <a:endParaRPr sz="1100">
                        <a:latin typeface="Mada"/>
                        <a:ea typeface="Mada"/>
                        <a:cs typeface="Mada"/>
                        <a:sym typeface="Mada"/>
                      </a:endParaRPr>
                    </a:p>
                  </a:txBody>
                  <a:tcPr marT="91425" marB="91425" marR="91425" marL="91425"/>
                </a:tc>
              </a:tr>
              <a:tr h="374025">
                <a:tc>
                  <a:txBody>
                    <a:bodyPr/>
                    <a:lstStyle/>
                    <a:p>
                      <a:pPr indent="0" lvl="0" marL="0" rtl="0" algn="l">
                        <a:spcBef>
                          <a:spcPts val="0"/>
                        </a:spcBef>
                        <a:spcAft>
                          <a:spcPts val="0"/>
                        </a:spcAft>
                        <a:buNone/>
                      </a:pPr>
                      <a:r>
                        <a:rPr b="1" lang="ar" sz="1100">
                          <a:solidFill>
                            <a:srgbClr val="FFFFFF"/>
                          </a:solidFill>
                          <a:latin typeface="Mada"/>
                          <a:ea typeface="Mada"/>
                          <a:cs typeface="Mada"/>
                          <a:sym typeface="Mada"/>
                        </a:rPr>
                        <a:t>Forced vital capacity</a:t>
                      </a:r>
                      <a:endParaRPr b="1" sz="11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0" lvl="0" marL="0" rtl="0" algn="l">
                        <a:spcBef>
                          <a:spcPts val="0"/>
                        </a:spcBef>
                        <a:spcAft>
                          <a:spcPts val="0"/>
                        </a:spcAft>
                        <a:buNone/>
                      </a:pPr>
                      <a:r>
                        <a:rPr lang="ar" sz="1100">
                          <a:latin typeface="Mada"/>
                          <a:ea typeface="Mada"/>
                          <a:cs typeface="Mada"/>
                          <a:sym typeface="Mada"/>
                        </a:rPr>
                        <a:t>2 liters </a:t>
                      </a:r>
                      <a:r>
                        <a:rPr lang="ar" sz="1100">
                          <a:solidFill>
                            <a:srgbClr val="999999"/>
                          </a:solidFill>
                          <a:latin typeface="Mada"/>
                          <a:ea typeface="Mada"/>
                          <a:cs typeface="Mada"/>
                          <a:sym typeface="Mada"/>
                        </a:rPr>
                        <a:t>Normal values in </a:t>
                      </a:r>
                      <a:r>
                        <a:rPr b="1" lang="ar" sz="1100">
                          <a:solidFill>
                            <a:srgbClr val="999999"/>
                          </a:solidFill>
                          <a:latin typeface="Mada"/>
                          <a:ea typeface="Mada"/>
                          <a:cs typeface="Mada"/>
                          <a:sym typeface="Mada"/>
                        </a:rPr>
                        <a:t>males</a:t>
                      </a:r>
                      <a:r>
                        <a:rPr lang="ar" sz="1100">
                          <a:solidFill>
                            <a:srgbClr val="999999"/>
                          </a:solidFill>
                          <a:latin typeface="Mada"/>
                          <a:ea typeface="Mada"/>
                          <a:cs typeface="Mada"/>
                          <a:sym typeface="Mada"/>
                        </a:rPr>
                        <a:t> aged 20-60 range from 4.5 to 3.5 liters, and normal values for </a:t>
                      </a:r>
                      <a:r>
                        <a:rPr b="1" lang="ar" sz="1100">
                          <a:solidFill>
                            <a:srgbClr val="999999"/>
                          </a:solidFill>
                          <a:latin typeface="Mada"/>
                          <a:ea typeface="Mada"/>
                          <a:cs typeface="Mada"/>
                          <a:sym typeface="Mada"/>
                        </a:rPr>
                        <a:t>females</a:t>
                      </a:r>
                      <a:r>
                        <a:rPr lang="ar" sz="1100">
                          <a:solidFill>
                            <a:srgbClr val="999999"/>
                          </a:solidFill>
                          <a:latin typeface="Mada"/>
                          <a:ea typeface="Mada"/>
                          <a:cs typeface="Mada"/>
                          <a:sym typeface="Mada"/>
                        </a:rPr>
                        <a:t> aged 20-60 range from 3.25 to 2.5 liters.</a:t>
                      </a:r>
                      <a:endParaRPr sz="1100">
                        <a:solidFill>
                          <a:srgbClr val="999999"/>
                        </a:solidFill>
                        <a:latin typeface="Mada"/>
                        <a:ea typeface="Mada"/>
                        <a:cs typeface="Mada"/>
                        <a:sym typeface="Mada"/>
                      </a:endParaRPr>
                    </a:p>
                  </a:txBody>
                  <a:tcPr marT="91425" marB="91425" marR="91425" marL="91425"/>
                </a:tc>
              </a:tr>
              <a:tr h="100000">
                <a:tc>
                  <a:txBody>
                    <a:bodyPr/>
                    <a:lstStyle/>
                    <a:p>
                      <a:pPr indent="0" lvl="0" marL="0" rtl="0" algn="l">
                        <a:spcBef>
                          <a:spcPts val="0"/>
                        </a:spcBef>
                        <a:spcAft>
                          <a:spcPts val="0"/>
                        </a:spcAft>
                        <a:buNone/>
                      </a:pPr>
                      <a:r>
                        <a:rPr b="1" lang="ar" sz="1100">
                          <a:solidFill>
                            <a:srgbClr val="FFFFFF"/>
                          </a:solidFill>
                          <a:latin typeface="Mada"/>
                          <a:ea typeface="Mada"/>
                          <a:cs typeface="Mada"/>
                          <a:sym typeface="Mada"/>
                        </a:rPr>
                        <a:t>Cerebro spinal fluid</a:t>
                      </a:r>
                      <a:endParaRPr b="1" sz="11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0" lvl="0" marL="0" rtl="0" algn="l">
                        <a:spcBef>
                          <a:spcPts val="0"/>
                        </a:spcBef>
                        <a:spcAft>
                          <a:spcPts val="0"/>
                        </a:spcAft>
                        <a:buNone/>
                      </a:pPr>
                      <a:r>
                        <a:rPr lang="ar" sz="1100">
                          <a:latin typeface="Mada"/>
                          <a:ea typeface="Mada"/>
                          <a:cs typeface="Mada"/>
                          <a:sym typeface="Mada"/>
                        </a:rPr>
                        <a:t>No white blood cells but protein was 82 mg/dl </a:t>
                      </a:r>
                      <a:r>
                        <a:rPr lang="ar" sz="1100">
                          <a:solidFill>
                            <a:srgbClr val="999999"/>
                          </a:solidFill>
                          <a:latin typeface="Mada"/>
                          <a:ea typeface="Mada"/>
                          <a:cs typeface="Mada"/>
                          <a:sym typeface="Mada"/>
                        </a:rPr>
                        <a:t>(Normal is below 50)</a:t>
                      </a:r>
                      <a:endParaRPr sz="1100">
                        <a:solidFill>
                          <a:srgbClr val="999999"/>
                        </a:solidFill>
                        <a:latin typeface="Mada"/>
                        <a:ea typeface="Mada"/>
                        <a:cs typeface="Mada"/>
                        <a:sym typeface="Mada"/>
                      </a:endParaRPr>
                    </a:p>
                  </a:txBody>
                  <a:tcPr marT="91425" marB="91425" marR="91425" marL="91425"/>
                </a:tc>
              </a:tr>
            </a:tbl>
          </a:graphicData>
        </a:graphic>
      </p:graphicFrame>
      <p:graphicFrame>
        <p:nvGraphicFramePr>
          <p:cNvPr id="875" name="Google Shape;875;p35"/>
          <p:cNvGraphicFramePr/>
          <p:nvPr/>
        </p:nvGraphicFramePr>
        <p:xfrm>
          <a:off x="8222850" y="7782063"/>
          <a:ext cx="3000000" cy="3000000"/>
        </p:xfrm>
        <a:graphic>
          <a:graphicData uri="http://schemas.openxmlformats.org/drawingml/2006/table">
            <a:tbl>
              <a:tblPr>
                <a:noFill/>
                <a:tableStyleId>{BC89051C-0FB9-44DB-B3F0-D97974565A1E}</a:tableStyleId>
              </a:tblPr>
              <a:tblGrid>
                <a:gridCol w="1458950"/>
                <a:gridCol w="5503075"/>
              </a:tblGrid>
              <a:tr h="228575">
                <a:tc>
                  <a:txBody>
                    <a:bodyPr/>
                    <a:lstStyle/>
                    <a:p>
                      <a:pPr indent="0" lvl="0" marL="0" rtl="0" algn="ctr">
                        <a:spcBef>
                          <a:spcPts val="0"/>
                        </a:spcBef>
                        <a:spcAft>
                          <a:spcPts val="0"/>
                        </a:spcAft>
                        <a:buNone/>
                      </a:pPr>
                      <a:r>
                        <a:rPr b="1" lang="ar" sz="1000">
                          <a:solidFill>
                            <a:srgbClr val="FFFFFF"/>
                          </a:solidFill>
                          <a:latin typeface="Mada"/>
                          <a:ea typeface="Mada"/>
                          <a:cs typeface="Mada"/>
                          <a:sym typeface="Mada"/>
                        </a:rPr>
                        <a:t>Test</a:t>
                      </a:r>
                      <a:endParaRPr b="1" sz="1000">
                        <a:solidFill>
                          <a:srgbClr val="FFFFFF"/>
                        </a:solidFill>
                        <a:latin typeface="Mada"/>
                        <a:ea typeface="Mada"/>
                        <a:cs typeface="Mada"/>
                        <a:sym typeface="Mada"/>
                      </a:endParaRPr>
                    </a:p>
                  </a:txBody>
                  <a:tcPr marT="91425" marB="91425" marR="91425" marL="91425">
                    <a:solidFill>
                      <a:schemeClr val="accent1"/>
                    </a:solidFill>
                  </a:tcPr>
                </a:tc>
                <a:tc>
                  <a:txBody>
                    <a:bodyPr/>
                    <a:lstStyle/>
                    <a:p>
                      <a:pPr indent="0" lvl="0" marL="0" rtl="0" algn="ctr">
                        <a:spcBef>
                          <a:spcPts val="0"/>
                        </a:spcBef>
                        <a:spcAft>
                          <a:spcPts val="0"/>
                        </a:spcAft>
                        <a:buNone/>
                      </a:pPr>
                      <a:r>
                        <a:rPr b="1" lang="ar" sz="1000">
                          <a:solidFill>
                            <a:srgbClr val="FFFFFF"/>
                          </a:solidFill>
                          <a:latin typeface="Mada"/>
                          <a:ea typeface="Mada"/>
                          <a:cs typeface="Mada"/>
                          <a:sym typeface="Mada"/>
                        </a:rPr>
                        <a:t>Findings</a:t>
                      </a:r>
                      <a:endParaRPr b="1" sz="1000">
                        <a:solidFill>
                          <a:srgbClr val="FFFFFF"/>
                        </a:solidFill>
                        <a:latin typeface="Mada"/>
                        <a:ea typeface="Mada"/>
                        <a:cs typeface="Mada"/>
                        <a:sym typeface="Mada"/>
                      </a:endParaRPr>
                    </a:p>
                  </a:txBody>
                  <a:tcPr marT="91425" marB="91425" marR="91425" marL="91425">
                    <a:solidFill>
                      <a:schemeClr val="accent1"/>
                    </a:solidFill>
                  </a:tcPr>
                </a:tc>
              </a:tr>
              <a:tr h="1666325">
                <a:tc>
                  <a:txBody>
                    <a:bodyPr/>
                    <a:lstStyle/>
                    <a:p>
                      <a:pPr indent="0" lvl="0" marL="0" rtl="0" algn="l">
                        <a:spcBef>
                          <a:spcPts val="0"/>
                        </a:spcBef>
                        <a:spcAft>
                          <a:spcPts val="0"/>
                        </a:spcAft>
                        <a:buNone/>
                      </a:pPr>
                      <a:r>
                        <a:rPr b="1" lang="ar" sz="1000">
                          <a:solidFill>
                            <a:srgbClr val="FFFFFF"/>
                          </a:solidFill>
                          <a:latin typeface="Mada"/>
                          <a:ea typeface="Mada"/>
                          <a:cs typeface="Mada"/>
                          <a:sym typeface="Mada"/>
                        </a:rPr>
                        <a:t>Nerve conduction studies (NCS)</a:t>
                      </a:r>
                      <a:endParaRPr b="1" sz="10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0" lvl="0" marL="457200" rtl="0" algn="l">
                        <a:spcBef>
                          <a:spcPts val="0"/>
                        </a:spcBef>
                        <a:spcAft>
                          <a:spcPts val="0"/>
                        </a:spcAft>
                        <a:buNone/>
                      </a:pPr>
                      <a:r>
                        <a:t/>
                      </a:r>
                      <a:endParaRPr sz="1000">
                        <a:latin typeface="Mada"/>
                        <a:ea typeface="Mada"/>
                        <a:cs typeface="Mada"/>
                        <a:sym typeface="Mada"/>
                      </a:endParaRPr>
                    </a:p>
                  </a:txBody>
                  <a:tcPr marT="91425" marB="91425" marR="91425" marL="91425"/>
                </a:tc>
              </a:tr>
            </a:tbl>
          </a:graphicData>
        </a:graphic>
      </p:graphicFrame>
      <p:sp>
        <p:nvSpPr>
          <p:cNvPr id="876" name="Google Shape;876;p35"/>
          <p:cNvSpPr txBox="1"/>
          <p:nvPr/>
        </p:nvSpPr>
        <p:spPr>
          <a:xfrm>
            <a:off x="8170825" y="1548675"/>
            <a:ext cx="60210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000">
                <a:solidFill>
                  <a:srgbClr val="6AA84F"/>
                </a:solidFill>
                <a:latin typeface="Mada"/>
                <a:ea typeface="Mada"/>
                <a:cs typeface="Mada"/>
                <a:sym typeface="Mada"/>
              </a:rPr>
              <a:t>the acute neuropathies based on distribution could be focal/multifocal and they could be symmetric I don’t want you to know everything here, just that the symmetric is GBS. acute focal or multi-focal </a:t>
            </a:r>
            <a:r>
              <a:rPr b="1" lang="ar" sz="1000">
                <a:solidFill>
                  <a:srgbClr val="CC0000"/>
                </a:solidFill>
                <a:latin typeface="Mada"/>
                <a:ea typeface="Mada"/>
                <a:cs typeface="Mada"/>
                <a:sym typeface="Mada"/>
              </a:rPr>
              <a:t>(Acute  + Asymmetric) </a:t>
            </a:r>
            <a:r>
              <a:rPr lang="ar" sz="1000">
                <a:solidFill>
                  <a:srgbClr val="6AA84F"/>
                </a:solidFill>
                <a:latin typeface="Mada"/>
                <a:ea typeface="Mada"/>
                <a:cs typeface="Mada"/>
                <a:sym typeface="Mada"/>
              </a:rPr>
              <a:t>is caused by </a:t>
            </a:r>
            <a:r>
              <a:rPr b="1" lang="ar" sz="1000">
                <a:solidFill>
                  <a:srgbClr val="CC0000"/>
                </a:solidFill>
                <a:latin typeface="Mada"/>
                <a:ea typeface="Mada"/>
                <a:cs typeface="Mada"/>
                <a:sym typeface="Mada"/>
              </a:rPr>
              <a:t>VASCULITIS </a:t>
            </a:r>
            <a:r>
              <a:rPr lang="ar" sz="1000">
                <a:solidFill>
                  <a:srgbClr val="6AA84F"/>
                </a:solidFill>
                <a:latin typeface="Mada"/>
                <a:ea typeface="Mada"/>
                <a:cs typeface="Mada"/>
                <a:sym typeface="Mada"/>
              </a:rPr>
              <a:t>(</a:t>
            </a:r>
            <a:r>
              <a:rPr b="1" lang="ar" sz="1000">
                <a:solidFill>
                  <a:srgbClr val="6AA84F"/>
                </a:solidFill>
                <a:latin typeface="Mada"/>
                <a:ea typeface="Mada"/>
                <a:cs typeface="Mada"/>
                <a:sym typeface="Mada"/>
              </a:rPr>
              <a:t>Painful</a:t>
            </a:r>
            <a:r>
              <a:rPr lang="ar" sz="1000">
                <a:solidFill>
                  <a:srgbClr val="6AA84F"/>
                </a:solidFill>
                <a:latin typeface="Mada"/>
                <a:ea typeface="Mada"/>
                <a:cs typeface="Mada"/>
                <a:sym typeface="Mada"/>
              </a:rPr>
              <a:t> mononeuropathy)</a:t>
            </a:r>
            <a:endParaRPr sz="1000">
              <a:solidFill>
                <a:srgbClr val="6AA84F"/>
              </a:solidFill>
              <a:latin typeface="Mada"/>
              <a:ea typeface="Mada"/>
              <a:cs typeface="Mada"/>
              <a:sym typeface="Mada"/>
            </a:endParaRPr>
          </a:p>
          <a:p>
            <a:pPr indent="0" lvl="0" marL="0" rtl="0" algn="l">
              <a:spcBef>
                <a:spcPts val="0"/>
              </a:spcBef>
              <a:spcAft>
                <a:spcPts val="0"/>
              </a:spcAft>
              <a:buNone/>
            </a:pPr>
            <a:r>
              <a:rPr b="1" lang="ar" sz="1000">
                <a:solidFill>
                  <a:srgbClr val="6AA84F"/>
                </a:solidFill>
                <a:latin typeface="Mada"/>
                <a:ea typeface="Mada"/>
                <a:cs typeface="Mada"/>
                <a:sym typeface="Mada"/>
              </a:rPr>
              <a:t>ANAN:</a:t>
            </a:r>
            <a:r>
              <a:rPr lang="ar" sz="1000">
                <a:solidFill>
                  <a:srgbClr val="6AA84F"/>
                </a:solidFill>
                <a:latin typeface="Mada"/>
                <a:ea typeface="Mada"/>
                <a:cs typeface="Mada"/>
                <a:sym typeface="Mada"/>
              </a:rPr>
              <a:t> Acute nutritional </a:t>
            </a:r>
            <a:r>
              <a:rPr b="1" lang="ar" sz="1000">
                <a:solidFill>
                  <a:srgbClr val="6AA84F"/>
                </a:solidFill>
                <a:latin typeface="Mada"/>
                <a:ea typeface="Mada"/>
                <a:cs typeface="Mada"/>
                <a:sym typeface="Mada"/>
              </a:rPr>
              <a:t>axonal </a:t>
            </a:r>
            <a:r>
              <a:rPr lang="ar" sz="1000">
                <a:solidFill>
                  <a:srgbClr val="6AA84F"/>
                </a:solidFill>
                <a:latin typeface="Mada"/>
                <a:ea typeface="Mada"/>
                <a:cs typeface="Mada"/>
                <a:sym typeface="Mada"/>
              </a:rPr>
              <a:t>neuropathy, it’s caused by </a:t>
            </a:r>
            <a:r>
              <a:rPr b="1" lang="ar" sz="1000">
                <a:solidFill>
                  <a:srgbClr val="6AA84F"/>
                </a:solidFill>
                <a:latin typeface="Mada"/>
                <a:ea typeface="Mada"/>
                <a:cs typeface="Mada"/>
                <a:sym typeface="Mada"/>
              </a:rPr>
              <a:t>Thiamine (B1 deficiency</a:t>
            </a:r>
            <a:r>
              <a:rPr lang="ar" sz="1000">
                <a:solidFill>
                  <a:srgbClr val="6AA84F"/>
                </a:solidFill>
                <a:latin typeface="Mada"/>
                <a:ea typeface="Mada"/>
                <a:cs typeface="Mada"/>
                <a:sym typeface="Mada"/>
              </a:rPr>
              <a:t>). it occurs following a bariatric surgery, has the same pattern as GBS. however, it’s </a:t>
            </a:r>
            <a:r>
              <a:rPr b="1" lang="ar" sz="1000">
                <a:solidFill>
                  <a:srgbClr val="CC0000"/>
                </a:solidFill>
                <a:latin typeface="Mada"/>
                <a:ea typeface="Mada"/>
                <a:cs typeface="Mada"/>
                <a:sym typeface="Mada"/>
              </a:rPr>
              <a:t>Axonal unlike GBS which is usually Demyelinating</a:t>
            </a:r>
            <a:endParaRPr b="1" sz="1000">
              <a:solidFill>
                <a:srgbClr val="CC0000"/>
              </a:solidFill>
              <a:latin typeface="Mada"/>
              <a:ea typeface="Mada"/>
              <a:cs typeface="Mada"/>
              <a:sym typeface="Mada"/>
            </a:endParaRPr>
          </a:p>
        </p:txBody>
      </p:sp>
      <p:sp>
        <p:nvSpPr>
          <p:cNvPr id="877" name="Google Shape;877;p35"/>
          <p:cNvSpPr txBox="1"/>
          <p:nvPr/>
        </p:nvSpPr>
        <p:spPr>
          <a:xfrm>
            <a:off x="8053275" y="7258875"/>
            <a:ext cx="64725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5"/>
                </a:highlight>
                <a:latin typeface="Mada"/>
                <a:ea typeface="Mada"/>
                <a:cs typeface="Mada"/>
                <a:sym typeface="Mada"/>
              </a:rPr>
              <a:t>Findings in GBS patients</a:t>
            </a:r>
            <a:endParaRPr b="1" sz="2200">
              <a:solidFill>
                <a:schemeClr val="dk1"/>
              </a:solidFill>
              <a:highlight>
                <a:schemeClr val="accent5"/>
              </a:highlight>
              <a:latin typeface="Mada"/>
              <a:ea typeface="Mada"/>
              <a:cs typeface="Mada"/>
              <a:sym typeface="Mada"/>
            </a:endParaRPr>
          </a:p>
        </p:txBody>
      </p:sp>
      <p:sp>
        <p:nvSpPr>
          <p:cNvPr id="878" name="Google Shape;878;p35"/>
          <p:cNvSpPr txBox="1"/>
          <p:nvPr/>
        </p:nvSpPr>
        <p:spPr>
          <a:xfrm>
            <a:off x="9688600" y="8117325"/>
            <a:ext cx="4980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000">
                <a:solidFill>
                  <a:srgbClr val="6AA84F"/>
                </a:solidFill>
                <a:latin typeface="Mada"/>
                <a:ea typeface="Mada"/>
                <a:cs typeface="Mada"/>
                <a:sym typeface="Mada"/>
              </a:rPr>
              <a:t>No need to memorize these things. just know that it shows demyelinating features like </a:t>
            </a:r>
            <a:r>
              <a:rPr b="1" lang="ar" sz="1000">
                <a:solidFill>
                  <a:srgbClr val="6AA84F"/>
                </a:solidFill>
                <a:latin typeface="Mada"/>
                <a:ea typeface="Mada"/>
                <a:cs typeface="Mada"/>
                <a:sym typeface="Mada"/>
              </a:rPr>
              <a:t>Prolonged latency</a:t>
            </a:r>
            <a:r>
              <a:rPr lang="ar" sz="1000">
                <a:solidFill>
                  <a:srgbClr val="6AA84F"/>
                </a:solidFill>
                <a:latin typeface="Mada"/>
                <a:ea typeface="Mada"/>
                <a:cs typeface="Mada"/>
                <a:sym typeface="Mada"/>
              </a:rPr>
              <a:t> (due to loss of myelin),  </a:t>
            </a:r>
            <a:endParaRPr b="1" sz="1000">
              <a:solidFill>
                <a:srgbClr val="CC0000"/>
              </a:solidFill>
              <a:latin typeface="Mada"/>
              <a:ea typeface="Mada"/>
              <a:cs typeface="Mada"/>
              <a:sym typeface="Mada"/>
            </a:endParaRPr>
          </a:p>
        </p:txBody>
      </p:sp>
      <p:pic>
        <p:nvPicPr>
          <p:cNvPr id="879" name="Google Shape;879;p35"/>
          <p:cNvPicPr preferRelativeResize="0"/>
          <p:nvPr/>
        </p:nvPicPr>
        <p:blipFill>
          <a:blip r:embed="rId4">
            <a:alphaModFix/>
          </a:blip>
          <a:stretch>
            <a:fillRect/>
          </a:stretch>
        </p:blipFill>
        <p:spPr>
          <a:xfrm>
            <a:off x="11255847" y="8609928"/>
            <a:ext cx="1025571" cy="1173714"/>
          </a:xfrm>
          <a:prstGeom prst="rect">
            <a:avLst/>
          </a:prstGeom>
          <a:noFill/>
          <a:ln>
            <a:noFill/>
          </a:ln>
        </p:spPr>
      </p:pic>
      <p:pic>
        <p:nvPicPr>
          <p:cNvPr id="880" name="Google Shape;880;p35"/>
          <p:cNvPicPr preferRelativeResize="0"/>
          <p:nvPr/>
        </p:nvPicPr>
        <p:blipFill>
          <a:blip r:embed="rId5">
            <a:alphaModFix/>
          </a:blip>
          <a:stretch>
            <a:fillRect/>
          </a:stretch>
        </p:blipFill>
        <p:spPr>
          <a:xfrm>
            <a:off x="10104950" y="8609925"/>
            <a:ext cx="1025580" cy="1173719"/>
          </a:xfrm>
          <a:prstGeom prst="rect">
            <a:avLst/>
          </a:prstGeom>
          <a:noFill/>
          <a:ln>
            <a:noFill/>
          </a:ln>
        </p:spPr>
      </p:pic>
      <p:pic>
        <p:nvPicPr>
          <p:cNvPr id="881" name="Google Shape;881;p35"/>
          <p:cNvPicPr preferRelativeResize="0"/>
          <p:nvPr/>
        </p:nvPicPr>
        <p:blipFill>
          <a:blip r:embed="rId6">
            <a:alphaModFix/>
          </a:blip>
          <a:stretch>
            <a:fillRect/>
          </a:stretch>
        </p:blipFill>
        <p:spPr>
          <a:xfrm>
            <a:off x="12281417" y="8609938"/>
            <a:ext cx="2739508" cy="1173712"/>
          </a:xfrm>
          <a:prstGeom prst="rect">
            <a:avLst/>
          </a:prstGeom>
          <a:noFill/>
          <a:ln>
            <a:noFill/>
          </a:ln>
        </p:spPr>
      </p:pic>
      <p:sp>
        <p:nvSpPr>
          <p:cNvPr id="882" name="Google Shape;882;p35"/>
          <p:cNvSpPr/>
          <p:nvPr/>
        </p:nvSpPr>
        <p:spPr>
          <a:xfrm>
            <a:off x="294275" y="7326333"/>
            <a:ext cx="6812100" cy="2001600"/>
          </a:xfrm>
          <a:prstGeom prst="snip1Rect">
            <a:avLst>
              <a:gd fmla="val 16667" name="adj"/>
            </a:avLst>
          </a:prstGeom>
          <a:noFill/>
          <a:ln cap="flat" cmpd="sng" w="28575">
            <a:solidFill>
              <a:schemeClr val="accent1"/>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35"/>
          <p:cNvSpPr/>
          <p:nvPr/>
        </p:nvSpPr>
        <p:spPr>
          <a:xfrm>
            <a:off x="-8302550" y="8117315"/>
            <a:ext cx="7124700" cy="2572800"/>
          </a:xfrm>
          <a:prstGeom prst="roundRect">
            <a:avLst>
              <a:gd fmla="val 16667" name="adj"/>
            </a:avLst>
          </a:prstGeom>
          <a:noFill/>
          <a:ln cap="flat" cmpd="sng" w="28575">
            <a:solidFill>
              <a:srgbClr val="EFEFE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ar" sz="2000">
                <a:solidFill>
                  <a:srgbClr val="F3F3F3"/>
                </a:solidFill>
                <a:latin typeface="Pacifico"/>
                <a:ea typeface="Pacifico"/>
                <a:cs typeface="Pacifico"/>
                <a:sym typeface="Pacifico"/>
              </a:rPr>
              <a:t>An area for your notes or something..</a:t>
            </a:r>
            <a:endParaRPr sz="2000">
              <a:solidFill>
                <a:srgbClr val="F3F3F3"/>
              </a:solidFill>
              <a:latin typeface="Pacifico"/>
              <a:ea typeface="Pacifico"/>
              <a:cs typeface="Pacifico"/>
              <a:sym typeface="Pacifico"/>
            </a:endParaRPr>
          </a:p>
          <a:p>
            <a:pPr indent="0" lvl="0" marL="0" rtl="0" algn="ctr">
              <a:spcBef>
                <a:spcPts val="0"/>
              </a:spcBef>
              <a:spcAft>
                <a:spcPts val="0"/>
              </a:spcAft>
              <a:buClr>
                <a:schemeClr val="dk1"/>
              </a:buClr>
              <a:buSzPts val="1100"/>
              <a:buFont typeface="Arial"/>
              <a:buNone/>
            </a:pPr>
            <a:r>
              <a:t/>
            </a:r>
            <a:endParaRPr sz="2000">
              <a:solidFill>
                <a:srgbClr val="F3F3F3"/>
              </a:solidFill>
              <a:latin typeface="Pacifico"/>
              <a:ea typeface="Pacifico"/>
              <a:cs typeface="Pacifico"/>
              <a:sym typeface="Pacifico"/>
            </a:endParaRPr>
          </a:p>
          <a:p>
            <a:pPr indent="0" lvl="0" marL="0" rtl="0" algn="ctr">
              <a:spcBef>
                <a:spcPts val="0"/>
              </a:spcBef>
              <a:spcAft>
                <a:spcPts val="0"/>
              </a:spcAft>
              <a:buClr>
                <a:schemeClr val="dk1"/>
              </a:buClr>
              <a:buSzPts val="1100"/>
              <a:buFont typeface="Arial"/>
              <a:buNone/>
            </a:pPr>
            <a:r>
              <a:t/>
            </a:r>
            <a:endParaRPr sz="2000">
              <a:solidFill>
                <a:srgbClr val="F3F3F3"/>
              </a:solidFill>
              <a:latin typeface="Pacifico"/>
              <a:ea typeface="Pacifico"/>
              <a:cs typeface="Pacifico"/>
              <a:sym typeface="Pacifico"/>
            </a:endParaRPr>
          </a:p>
          <a:p>
            <a:pPr indent="0" lvl="0" marL="0" rtl="0" algn="ctr">
              <a:spcBef>
                <a:spcPts val="0"/>
              </a:spcBef>
              <a:spcAft>
                <a:spcPts val="0"/>
              </a:spcAft>
              <a:buNone/>
            </a:pPr>
            <a:r>
              <a:t/>
            </a:r>
            <a:endParaRPr sz="2000">
              <a:solidFill>
                <a:srgbClr val="F3F3F3"/>
              </a:solidFill>
              <a:latin typeface="Pacifico"/>
              <a:ea typeface="Pacifico"/>
              <a:cs typeface="Pacifico"/>
              <a:sym typeface="Pacifico"/>
            </a:endParaRPr>
          </a:p>
        </p:txBody>
      </p:sp>
      <p:sp>
        <p:nvSpPr>
          <p:cNvPr id="884" name="Google Shape;884;p35"/>
          <p:cNvSpPr txBox="1"/>
          <p:nvPr/>
        </p:nvSpPr>
        <p:spPr>
          <a:xfrm>
            <a:off x="1184850" y="0"/>
            <a:ext cx="5190300" cy="5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Guillain-Barré Syndrome (GBS)</a:t>
            </a:r>
            <a:endParaRPr b="1" sz="2600">
              <a:latin typeface="Mada"/>
              <a:ea typeface="Mada"/>
              <a:cs typeface="Mada"/>
              <a:sym typeface="Mada"/>
            </a:endParaRPr>
          </a:p>
        </p:txBody>
      </p:sp>
      <p:grpSp>
        <p:nvGrpSpPr>
          <p:cNvPr id="885" name="Google Shape;885;p35"/>
          <p:cNvGrpSpPr/>
          <p:nvPr/>
        </p:nvGrpSpPr>
        <p:grpSpPr>
          <a:xfrm rot="10800000">
            <a:off x="7293843" y="562188"/>
            <a:ext cx="78721" cy="83606"/>
            <a:chOff x="4909609" y="6885946"/>
            <a:chExt cx="508206" cy="495298"/>
          </a:xfrm>
        </p:grpSpPr>
        <p:grpSp>
          <p:nvGrpSpPr>
            <p:cNvPr id="886" name="Google Shape;886;p35"/>
            <p:cNvGrpSpPr/>
            <p:nvPr/>
          </p:nvGrpSpPr>
          <p:grpSpPr>
            <a:xfrm>
              <a:off x="4909609" y="6885946"/>
              <a:ext cx="508206" cy="495298"/>
              <a:chOff x="481483" y="4193428"/>
              <a:chExt cx="322998" cy="346532"/>
            </a:xfrm>
          </p:grpSpPr>
          <p:grpSp>
            <p:nvGrpSpPr>
              <p:cNvPr id="887" name="Google Shape;887;p35"/>
              <p:cNvGrpSpPr/>
              <p:nvPr/>
            </p:nvGrpSpPr>
            <p:grpSpPr>
              <a:xfrm>
                <a:off x="481483" y="4193428"/>
                <a:ext cx="322998" cy="346532"/>
                <a:chOff x="-64406125" y="3362225"/>
                <a:chExt cx="318225" cy="314800"/>
              </a:xfrm>
            </p:grpSpPr>
            <p:sp>
              <p:nvSpPr>
                <p:cNvPr id="888" name="Google Shape;888;p35"/>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889" name="Google Shape;889;p35"/>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890" name="Google Shape;890;p35"/>
              <p:cNvSpPr/>
              <p:nvPr/>
            </p:nvSpPr>
            <p:spPr>
              <a:xfrm>
                <a:off x="626168" y="4322035"/>
                <a:ext cx="33600" cy="33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91" name="Google Shape;891;p35"/>
            <p:cNvPicPr preferRelativeResize="0"/>
            <p:nvPr/>
          </p:nvPicPr>
          <p:blipFill rotWithShape="1">
            <a:blip r:embed="rId7">
              <a:alphaModFix/>
            </a:blip>
            <a:srcRect b="-10" l="0" r="77307" t="10"/>
            <a:stretch/>
          </p:blipFill>
          <p:spPr>
            <a:xfrm flipH="1" rot="-5400000">
              <a:off x="5298115" y="7248199"/>
              <a:ext cx="27740" cy="134623"/>
            </a:xfrm>
            <a:prstGeom prst="rect">
              <a:avLst/>
            </a:prstGeom>
            <a:noFill/>
            <a:ln>
              <a:noFill/>
            </a:ln>
          </p:spPr>
        </p:pic>
        <p:pic>
          <p:nvPicPr>
            <p:cNvPr id="892" name="Google Shape;892;p35"/>
            <p:cNvPicPr preferRelativeResize="0"/>
            <p:nvPr/>
          </p:nvPicPr>
          <p:blipFill>
            <a:blip r:embed="rId8">
              <a:alphaModFix/>
            </a:blip>
            <a:stretch>
              <a:fillRect/>
            </a:stretch>
          </p:blipFill>
          <p:spPr>
            <a:xfrm>
              <a:off x="5107203" y="7221098"/>
              <a:ext cx="112997" cy="102640"/>
            </a:xfrm>
            <a:prstGeom prst="rect">
              <a:avLst/>
            </a:prstGeom>
            <a:noFill/>
            <a:ln>
              <a:noFill/>
            </a:ln>
          </p:spPr>
        </p:pic>
      </p:grpSp>
      <p:sp>
        <p:nvSpPr>
          <p:cNvPr id="893" name="Google Shape;893;p35"/>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894" name="Google Shape;894;p35"/>
          <p:cNvSpPr/>
          <p:nvPr/>
        </p:nvSpPr>
        <p:spPr>
          <a:xfrm>
            <a:off x="263400" y="5003126"/>
            <a:ext cx="7033200" cy="1512300"/>
          </a:xfrm>
          <a:prstGeom prst="roundRect">
            <a:avLst>
              <a:gd fmla="val 16667" name="adj"/>
            </a:avLst>
          </a:prstGeom>
          <a:solidFill>
            <a:srgbClr val="FBF5F8"/>
          </a:solidFill>
          <a:ln>
            <a:noFill/>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solidFill>
                  <a:srgbClr val="6AA84F"/>
                </a:solidFill>
                <a:latin typeface="Mada"/>
                <a:ea typeface="Mada"/>
                <a:cs typeface="Mada"/>
                <a:sym typeface="Mada"/>
              </a:rPr>
              <a:t>T</a:t>
            </a:r>
            <a:r>
              <a:rPr lang="ar" sz="1200">
                <a:solidFill>
                  <a:srgbClr val="6AA84F"/>
                </a:solidFill>
                <a:latin typeface="Mada"/>
                <a:ea typeface="Mada"/>
                <a:cs typeface="Mada"/>
                <a:sym typeface="Mada"/>
              </a:rPr>
              <a:t>he acute neuropathies based on distribution could be focal/multifocal and they could be symmetric, I don’t want you to know everything here, just that the symmetric is GBS. </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rgbClr val="6AA84F"/>
                </a:solidFill>
                <a:latin typeface="Mada"/>
                <a:ea typeface="Mada"/>
                <a:cs typeface="Mada"/>
                <a:sym typeface="Mada"/>
              </a:rPr>
              <a:t>Acute focal or multi-focal </a:t>
            </a:r>
            <a:r>
              <a:rPr b="1" lang="ar" sz="1200">
                <a:solidFill>
                  <a:srgbClr val="CC0000"/>
                </a:solidFill>
                <a:latin typeface="Mada"/>
                <a:ea typeface="Mada"/>
                <a:cs typeface="Mada"/>
                <a:sym typeface="Mada"/>
              </a:rPr>
              <a:t>(Acute + Asymmetric) </a:t>
            </a:r>
            <a:r>
              <a:rPr lang="ar" sz="1200">
                <a:solidFill>
                  <a:srgbClr val="6AA84F"/>
                </a:solidFill>
                <a:latin typeface="Mada"/>
                <a:ea typeface="Mada"/>
                <a:cs typeface="Mada"/>
                <a:sym typeface="Mada"/>
              </a:rPr>
              <a:t>is caused by </a:t>
            </a:r>
            <a:r>
              <a:rPr b="1" lang="ar" sz="1200">
                <a:solidFill>
                  <a:srgbClr val="CC0000"/>
                </a:solidFill>
                <a:latin typeface="Mada"/>
                <a:ea typeface="Mada"/>
                <a:cs typeface="Mada"/>
                <a:sym typeface="Mada"/>
              </a:rPr>
              <a:t>VASCULITIS </a:t>
            </a:r>
            <a:r>
              <a:rPr lang="ar" sz="1200">
                <a:solidFill>
                  <a:srgbClr val="6AA84F"/>
                </a:solidFill>
                <a:latin typeface="Mada"/>
                <a:ea typeface="Mada"/>
                <a:cs typeface="Mada"/>
                <a:sym typeface="Mada"/>
              </a:rPr>
              <a:t>(</a:t>
            </a:r>
            <a:r>
              <a:rPr b="1" lang="ar" sz="1200">
                <a:solidFill>
                  <a:srgbClr val="6AA84F"/>
                </a:solidFill>
                <a:latin typeface="Mada"/>
                <a:ea typeface="Mada"/>
                <a:cs typeface="Mada"/>
                <a:sym typeface="Mada"/>
              </a:rPr>
              <a:t>Painful</a:t>
            </a:r>
            <a:r>
              <a:rPr lang="ar" sz="1200">
                <a:solidFill>
                  <a:srgbClr val="6AA84F"/>
                </a:solidFill>
                <a:latin typeface="Mada"/>
                <a:ea typeface="Mada"/>
                <a:cs typeface="Mada"/>
                <a:sym typeface="Mada"/>
              </a:rPr>
              <a:t> mononeuropathy)</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rgbClr val="6AA84F"/>
                </a:solidFill>
                <a:latin typeface="Mada"/>
                <a:ea typeface="Mada"/>
                <a:cs typeface="Mada"/>
                <a:sym typeface="Mada"/>
              </a:rPr>
              <a:t>ANAN:</a:t>
            </a:r>
            <a:r>
              <a:rPr lang="ar" sz="1200">
                <a:solidFill>
                  <a:srgbClr val="6AA84F"/>
                </a:solidFill>
                <a:latin typeface="Mada"/>
                <a:ea typeface="Mada"/>
                <a:cs typeface="Mada"/>
                <a:sym typeface="Mada"/>
              </a:rPr>
              <a:t> Acute nutritional </a:t>
            </a:r>
            <a:r>
              <a:rPr b="1" lang="ar" sz="1200">
                <a:solidFill>
                  <a:srgbClr val="6AA84F"/>
                </a:solidFill>
                <a:latin typeface="Mada"/>
                <a:ea typeface="Mada"/>
                <a:cs typeface="Mada"/>
                <a:sym typeface="Mada"/>
              </a:rPr>
              <a:t>axonal </a:t>
            </a:r>
            <a:r>
              <a:rPr lang="ar" sz="1200">
                <a:solidFill>
                  <a:srgbClr val="6AA84F"/>
                </a:solidFill>
                <a:latin typeface="Mada"/>
                <a:ea typeface="Mada"/>
                <a:cs typeface="Mada"/>
                <a:sym typeface="Mada"/>
              </a:rPr>
              <a:t>neuropathy, it’s caused by </a:t>
            </a:r>
            <a:r>
              <a:rPr b="1" lang="ar" sz="1200">
                <a:solidFill>
                  <a:srgbClr val="6AA84F"/>
                </a:solidFill>
                <a:latin typeface="Mada"/>
                <a:ea typeface="Mada"/>
                <a:cs typeface="Mada"/>
                <a:sym typeface="Mada"/>
              </a:rPr>
              <a:t>Thiamine (B1 deficiency</a:t>
            </a:r>
            <a:r>
              <a:rPr lang="ar" sz="1200">
                <a:solidFill>
                  <a:srgbClr val="6AA84F"/>
                </a:solidFill>
                <a:latin typeface="Mada"/>
                <a:ea typeface="Mada"/>
                <a:cs typeface="Mada"/>
                <a:sym typeface="Mada"/>
              </a:rPr>
              <a:t>). it occurs following a bariatric surgery, has the same pattern as GBS. however, it’s </a:t>
            </a:r>
            <a:r>
              <a:rPr b="1" lang="ar" sz="1200">
                <a:solidFill>
                  <a:srgbClr val="CC0000"/>
                </a:solidFill>
                <a:latin typeface="Mada"/>
                <a:ea typeface="Mada"/>
                <a:cs typeface="Mada"/>
                <a:sym typeface="Mada"/>
              </a:rPr>
              <a:t>Axonal unlike GBS which is usually Demyelinating</a:t>
            </a:r>
            <a:endParaRPr sz="1200"/>
          </a:p>
        </p:txBody>
      </p:sp>
      <p:cxnSp>
        <p:nvCxnSpPr>
          <p:cNvPr id="895" name="Google Shape;895;p35"/>
          <p:cNvCxnSpPr/>
          <p:nvPr/>
        </p:nvCxnSpPr>
        <p:spPr>
          <a:xfrm rot="10800000">
            <a:off x="8900" y="9849650"/>
            <a:ext cx="7612800" cy="0"/>
          </a:xfrm>
          <a:prstGeom prst="straightConnector1">
            <a:avLst/>
          </a:prstGeom>
          <a:noFill/>
          <a:ln cap="flat" cmpd="sng" w="28575">
            <a:solidFill>
              <a:schemeClr val="accent3"/>
            </a:solidFill>
            <a:prstDash val="dot"/>
            <a:round/>
            <a:headEnd len="med" w="med" type="none"/>
            <a:tailEnd len="med" w="med" type="none"/>
          </a:ln>
        </p:spPr>
      </p:cxnSp>
      <p:sp>
        <p:nvSpPr>
          <p:cNvPr id="896" name="Google Shape;896;p35"/>
          <p:cNvSpPr txBox="1"/>
          <p:nvPr/>
        </p:nvSpPr>
        <p:spPr>
          <a:xfrm>
            <a:off x="218075" y="6609825"/>
            <a:ext cx="37620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5"/>
                </a:highlight>
                <a:latin typeface="Mada"/>
                <a:ea typeface="Mada"/>
                <a:cs typeface="Mada"/>
                <a:sym typeface="Mada"/>
              </a:rPr>
              <a:t>Clinical features of GBS</a:t>
            </a:r>
            <a:endParaRPr b="1" sz="300">
              <a:solidFill>
                <a:schemeClr val="dk1"/>
              </a:solidFill>
              <a:highlight>
                <a:schemeClr val="accent5"/>
              </a:highlight>
              <a:latin typeface="Mada"/>
              <a:ea typeface="Mada"/>
              <a:cs typeface="Mada"/>
              <a:sym typeface="Mad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p36"/>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902" name="Google Shape;902;p36"/>
          <p:cNvSpPr txBox="1"/>
          <p:nvPr/>
        </p:nvSpPr>
        <p:spPr>
          <a:xfrm>
            <a:off x="1184850" y="0"/>
            <a:ext cx="5190300" cy="5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Guillain-Barré Syndrome (GBS)</a:t>
            </a:r>
            <a:endParaRPr b="1" sz="2600">
              <a:latin typeface="Mada"/>
              <a:ea typeface="Mada"/>
              <a:cs typeface="Mada"/>
              <a:sym typeface="Mada"/>
            </a:endParaRPr>
          </a:p>
        </p:txBody>
      </p:sp>
      <p:sp>
        <p:nvSpPr>
          <p:cNvPr id="903" name="Google Shape;903;p36"/>
          <p:cNvSpPr txBox="1"/>
          <p:nvPr/>
        </p:nvSpPr>
        <p:spPr>
          <a:xfrm>
            <a:off x="0" y="97798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100">
                <a:latin typeface="Mada"/>
                <a:ea typeface="Mada"/>
                <a:cs typeface="Mada"/>
                <a:sym typeface="Mada"/>
              </a:rPr>
              <a:t>1</a:t>
            </a:r>
            <a:r>
              <a:rPr lang="ar" sz="1100">
                <a:latin typeface="Mada"/>
                <a:ea typeface="Mada"/>
                <a:cs typeface="Mada"/>
                <a:sym typeface="Mada"/>
              </a:rPr>
              <a:t>- </a:t>
            </a:r>
            <a:r>
              <a:rPr lang="ar" sz="1100">
                <a:solidFill>
                  <a:srgbClr val="1C4588"/>
                </a:solidFill>
                <a:latin typeface="Mada"/>
                <a:ea typeface="Mada"/>
                <a:cs typeface="Mada"/>
                <a:sym typeface="Mada"/>
              </a:rPr>
              <a:t>Patients should be screened for lgA deficiency before immunoglobulin is given</a:t>
            </a:r>
            <a:endParaRPr sz="1100">
              <a:solidFill>
                <a:srgbClr val="1C4588"/>
              </a:solidFill>
              <a:latin typeface="Mada"/>
              <a:ea typeface="Mada"/>
              <a:cs typeface="Mada"/>
              <a:sym typeface="Mada"/>
            </a:endParaRPr>
          </a:p>
          <a:p>
            <a:pPr indent="0" lvl="0" marL="0" rtl="0" algn="l">
              <a:spcBef>
                <a:spcPts val="0"/>
              </a:spcBef>
              <a:spcAft>
                <a:spcPts val="0"/>
              </a:spcAft>
              <a:buNone/>
            </a:pPr>
            <a:r>
              <a:rPr lang="ar" sz="1100">
                <a:solidFill>
                  <a:srgbClr val="999999"/>
                </a:solidFill>
                <a:latin typeface="Mada"/>
                <a:ea typeface="Mada"/>
                <a:cs typeface="Mada"/>
                <a:sym typeface="Mada"/>
              </a:rPr>
              <a:t>2- uncommon but major side effect: Aseptic meningitis</a:t>
            </a:r>
            <a:endParaRPr sz="1100">
              <a:solidFill>
                <a:srgbClr val="999999"/>
              </a:solidFill>
              <a:latin typeface="Mada"/>
              <a:ea typeface="Mada"/>
              <a:cs typeface="Mada"/>
              <a:sym typeface="Mada"/>
            </a:endParaRPr>
          </a:p>
          <a:p>
            <a:pPr indent="0" lvl="0" marL="0" rtl="0" algn="l">
              <a:spcBef>
                <a:spcPts val="0"/>
              </a:spcBef>
              <a:spcAft>
                <a:spcPts val="0"/>
              </a:spcAft>
              <a:buNone/>
            </a:pPr>
            <a:r>
              <a:rPr b="1" lang="ar" sz="1100">
                <a:solidFill>
                  <a:srgbClr val="0B5394"/>
                </a:solidFill>
                <a:latin typeface="Mada"/>
                <a:ea typeface="Mada"/>
                <a:cs typeface="Mada"/>
                <a:sym typeface="Mada"/>
              </a:rPr>
              <a:t>3</a:t>
            </a:r>
            <a:r>
              <a:rPr b="1" lang="ar" sz="1100">
                <a:solidFill>
                  <a:srgbClr val="0B5394"/>
                </a:solidFill>
                <a:latin typeface="Mada"/>
                <a:ea typeface="Mada"/>
                <a:cs typeface="Mada"/>
                <a:sym typeface="Mada"/>
              </a:rPr>
              <a:t>-The most dangerous thing that can happen with GBS is dysautonomia or involvement of the respiratory muscles. (can result in death</a:t>
            </a:r>
            <a:r>
              <a:rPr b="1" lang="ar" sz="1100">
                <a:solidFill>
                  <a:srgbClr val="0B5394"/>
                </a:solidFill>
                <a:latin typeface="Mada"/>
                <a:ea typeface="Mada"/>
                <a:cs typeface="Mada"/>
                <a:sym typeface="Mada"/>
              </a:rPr>
              <a:t>)</a:t>
            </a:r>
            <a:endParaRPr b="1" sz="1100">
              <a:solidFill>
                <a:srgbClr val="0B5394"/>
              </a:solidFill>
              <a:latin typeface="Mada"/>
              <a:ea typeface="Mada"/>
              <a:cs typeface="Mada"/>
              <a:sym typeface="Mada"/>
            </a:endParaRPr>
          </a:p>
        </p:txBody>
      </p:sp>
      <p:graphicFrame>
        <p:nvGraphicFramePr>
          <p:cNvPr id="904" name="Google Shape;904;p36"/>
          <p:cNvGraphicFramePr/>
          <p:nvPr/>
        </p:nvGraphicFramePr>
        <p:xfrm>
          <a:off x="214188" y="7532825"/>
          <a:ext cx="3000000" cy="3000000"/>
        </p:xfrm>
        <a:graphic>
          <a:graphicData uri="http://schemas.openxmlformats.org/drawingml/2006/table">
            <a:tbl>
              <a:tblPr>
                <a:noFill/>
                <a:tableStyleId>{D9D297D4-EEF5-4B25-9D4F-849A1AE41FD3}</a:tableStyleId>
              </a:tblPr>
              <a:tblGrid>
                <a:gridCol w="2300025"/>
                <a:gridCol w="4831575"/>
              </a:tblGrid>
              <a:tr h="286150">
                <a:tc>
                  <a:txBody>
                    <a:bodyPr/>
                    <a:lstStyle/>
                    <a:p>
                      <a:pPr indent="0" lvl="0" marL="0" rtl="0" algn="ctr">
                        <a:lnSpc>
                          <a:spcPct val="120000"/>
                        </a:lnSpc>
                        <a:spcBef>
                          <a:spcPts val="0"/>
                        </a:spcBef>
                        <a:spcAft>
                          <a:spcPts val="0"/>
                        </a:spcAft>
                        <a:buNone/>
                      </a:pPr>
                      <a:r>
                        <a:rPr b="1" lang="ar" sz="1100">
                          <a:solidFill>
                            <a:srgbClr val="FFFFFF"/>
                          </a:solidFill>
                          <a:latin typeface="Mada"/>
                          <a:ea typeface="Mada"/>
                          <a:cs typeface="Mada"/>
                          <a:sym typeface="Mada"/>
                        </a:rPr>
                        <a:t>Treatment</a:t>
                      </a:r>
                      <a:endParaRPr b="1" sz="1100">
                        <a:solidFill>
                          <a:srgbClr val="FFFFFF"/>
                        </a:solidFill>
                        <a:latin typeface="Mada"/>
                        <a:ea typeface="Mada"/>
                        <a:cs typeface="Mada"/>
                        <a:sym typeface="Mada"/>
                      </a:endParaRPr>
                    </a:p>
                  </a:txBody>
                  <a:tcPr marT="76200" marB="76200" marR="104775" marL="104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1"/>
                    </a:solidFill>
                  </a:tcPr>
                </a:tc>
                <a:tc>
                  <a:txBody>
                    <a:bodyPr/>
                    <a:lstStyle/>
                    <a:p>
                      <a:pPr indent="0" lvl="0" marL="0" rtl="0" algn="ctr">
                        <a:lnSpc>
                          <a:spcPct val="120000"/>
                        </a:lnSpc>
                        <a:spcBef>
                          <a:spcPts val="0"/>
                        </a:spcBef>
                        <a:spcAft>
                          <a:spcPts val="0"/>
                        </a:spcAft>
                        <a:buNone/>
                      </a:pPr>
                      <a:r>
                        <a:rPr b="1" lang="ar" sz="1100">
                          <a:solidFill>
                            <a:srgbClr val="FFFFFF"/>
                          </a:solidFill>
                          <a:latin typeface="Mada"/>
                          <a:ea typeface="Mada"/>
                          <a:cs typeface="Mada"/>
                          <a:sym typeface="Mada"/>
                        </a:rPr>
                        <a:t>Management</a:t>
                      </a:r>
                      <a:endParaRPr b="1" sz="1100">
                        <a:solidFill>
                          <a:srgbClr val="FFFFFF"/>
                        </a:solidFill>
                        <a:latin typeface="Mada"/>
                        <a:ea typeface="Mada"/>
                        <a:cs typeface="Mada"/>
                        <a:sym typeface="Mada"/>
                      </a:endParaRPr>
                    </a:p>
                  </a:txBody>
                  <a:tcPr marT="76200" marB="76200" marR="104775" marL="104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1"/>
                    </a:solidFill>
                  </a:tcPr>
                </a:tc>
              </a:tr>
              <a:tr h="3825">
                <a:tc rowSpan="5">
                  <a:txBody>
                    <a:bodyPr/>
                    <a:lstStyle/>
                    <a:p>
                      <a:pPr indent="-298450" lvl="0" marL="457200" rtl="0" algn="l">
                        <a:spcBef>
                          <a:spcPts val="0"/>
                        </a:spcBef>
                        <a:spcAft>
                          <a:spcPts val="0"/>
                        </a:spcAft>
                        <a:buSzPts val="1100"/>
                        <a:buFont typeface="Mada"/>
                        <a:buChar char="❖"/>
                      </a:pPr>
                      <a:r>
                        <a:rPr b="1" lang="ar" sz="1100">
                          <a:solidFill>
                            <a:srgbClr val="CC0000"/>
                          </a:solidFill>
                          <a:latin typeface="Mada"/>
                          <a:ea typeface="Mada"/>
                          <a:cs typeface="Mada"/>
                          <a:sym typeface="Mada"/>
                        </a:rPr>
                        <a:t>IVIG</a:t>
                      </a:r>
                      <a:r>
                        <a:rPr b="1" baseline="30000" lang="ar" sz="1100">
                          <a:solidFill>
                            <a:srgbClr val="CC0000"/>
                          </a:solidFill>
                          <a:latin typeface="Mada"/>
                          <a:ea typeface="Mada"/>
                          <a:cs typeface="Mada"/>
                          <a:sym typeface="Mada"/>
                        </a:rPr>
                        <a:t>1,2</a:t>
                      </a:r>
                      <a:r>
                        <a:rPr b="1" lang="ar" sz="1100">
                          <a:solidFill>
                            <a:srgbClr val="1C4588"/>
                          </a:solidFill>
                          <a:latin typeface="Mada"/>
                          <a:ea typeface="Mada"/>
                          <a:cs typeface="Mada"/>
                          <a:sym typeface="Mada"/>
                        </a:rPr>
                        <a:t> </a:t>
                      </a:r>
                      <a:endParaRPr b="1" sz="1100">
                        <a:solidFill>
                          <a:srgbClr val="1C4588"/>
                        </a:solidFill>
                        <a:latin typeface="Mada"/>
                        <a:ea typeface="Mada"/>
                        <a:cs typeface="Mada"/>
                        <a:sym typeface="Mada"/>
                      </a:endParaRPr>
                    </a:p>
                    <a:p>
                      <a:pPr indent="-298450" lvl="0" marL="457200" rtl="0" algn="l">
                        <a:spcBef>
                          <a:spcPts val="0"/>
                        </a:spcBef>
                        <a:spcAft>
                          <a:spcPts val="0"/>
                        </a:spcAft>
                        <a:buSzPts val="1100"/>
                        <a:buFont typeface="Mada"/>
                        <a:buChar char="❖"/>
                      </a:pPr>
                      <a:r>
                        <a:rPr b="1" lang="ar" sz="1100">
                          <a:solidFill>
                            <a:srgbClr val="CC0000"/>
                          </a:solidFill>
                          <a:latin typeface="Mada"/>
                          <a:ea typeface="Mada"/>
                          <a:cs typeface="Mada"/>
                          <a:sym typeface="Mada"/>
                        </a:rPr>
                        <a:t>or Plasmapheresis</a:t>
                      </a:r>
                      <a:endParaRPr b="1" sz="1100">
                        <a:solidFill>
                          <a:srgbClr val="CC0000"/>
                        </a:solidFill>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Supportive therapy </a:t>
                      </a:r>
                      <a:r>
                        <a:rPr lang="ar" sz="1100">
                          <a:solidFill>
                            <a:srgbClr val="6AA84F"/>
                          </a:solidFill>
                          <a:latin typeface="Mada"/>
                          <a:ea typeface="Mada"/>
                          <a:cs typeface="Mada"/>
                          <a:sym typeface="Mada"/>
                        </a:rPr>
                        <a:t>and physiotherapy</a:t>
                      </a:r>
                      <a:endParaRPr sz="1100">
                        <a:solidFill>
                          <a:srgbClr val="6AA84F"/>
                        </a:solidFill>
                        <a:latin typeface="Mada"/>
                        <a:ea typeface="Mada"/>
                        <a:cs typeface="Mada"/>
                        <a:sym typeface="Mada"/>
                      </a:endParaRPr>
                    </a:p>
                    <a:p>
                      <a:pPr indent="-298450" lvl="0" marL="457200" rtl="0" algn="l">
                        <a:spcBef>
                          <a:spcPts val="0"/>
                        </a:spcBef>
                        <a:spcAft>
                          <a:spcPts val="0"/>
                        </a:spcAft>
                        <a:buSzPts val="1100"/>
                        <a:buFont typeface="Mada"/>
                        <a:buChar char="❖"/>
                      </a:pPr>
                      <a:r>
                        <a:rPr lang="ar" sz="1100">
                          <a:solidFill>
                            <a:srgbClr val="6AA84F"/>
                          </a:solidFill>
                          <a:latin typeface="Mada"/>
                          <a:ea typeface="Mada"/>
                          <a:cs typeface="Mada"/>
                          <a:sym typeface="Mada"/>
                        </a:rPr>
                        <a:t>Usually they improve </a:t>
                      </a:r>
                      <a:r>
                        <a:rPr lang="ar" sz="1100">
                          <a:solidFill>
                            <a:srgbClr val="1C4587"/>
                          </a:solidFill>
                          <a:latin typeface="Mada"/>
                          <a:ea typeface="Mada"/>
                          <a:cs typeface="Mada"/>
                          <a:sym typeface="Mada"/>
                        </a:rPr>
                        <a:t>(good prognosis)</a:t>
                      </a:r>
                      <a:endParaRPr sz="1100">
                        <a:solidFill>
                          <a:srgbClr val="1C4587"/>
                        </a:solidFill>
                        <a:latin typeface="Mada"/>
                        <a:ea typeface="Mada"/>
                        <a:cs typeface="Mada"/>
                        <a:sym typeface="Mada"/>
                      </a:endParaRPr>
                    </a:p>
                  </a:txBody>
                  <a:tcPr marT="76200" marB="76200" marR="104775" marL="104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rowSpan="5">
                  <a:txBody>
                    <a:bodyPr/>
                    <a:lstStyle/>
                    <a:p>
                      <a:pPr indent="-298450" lvl="0" marL="457200" rtl="0" algn="l">
                        <a:spcBef>
                          <a:spcPts val="0"/>
                        </a:spcBef>
                        <a:spcAft>
                          <a:spcPts val="0"/>
                        </a:spcAft>
                        <a:buSzPts val="1100"/>
                        <a:buFont typeface="Mada"/>
                        <a:buChar char="❖"/>
                      </a:pPr>
                      <a:r>
                        <a:rPr lang="ar" sz="1100">
                          <a:latin typeface="Mada"/>
                          <a:ea typeface="Mada"/>
                          <a:cs typeface="Mada"/>
                          <a:sym typeface="Mada"/>
                        </a:rPr>
                        <a:t>Monitor progression and prevent and manage </a:t>
                      </a:r>
                      <a:r>
                        <a:rPr b="1" lang="ar" sz="1100">
                          <a:latin typeface="Mada"/>
                          <a:ea typeface="Mada"/>
                          <a:cs typeface="Mada"/>
                          <a:sym typeface="Mada"/>
                        </a:rPr>
                        <a:t>potentially fatal complications</a:t>
                      </a:r>
                      <a:r>
                        <a:rPr lang="ar" sz="1100">
                          <a:latin typeface="Mada"/>
                          <a:ea typeface="Mada"/>
                          <a:cs typeface="Mada"/>
                          <a:sym typeface="Mada"/>
                        </a:rPr>
                        <a:t>, especially:</a:t>
                      </a:r>
                      <a:endParaRPr sz="1100">
                        <a:latin typeface="Mada"/>
                        <a:ea typeface="Mada"/>
                        <a:cs typeface="Mada"/>
                        <a:sym typeface="Mada"/>
                      </a:endParaRPr>
                    </a:p>
                    <a:p>
                      <a:pPr indent="-298450" lvl="1" marL="914400" rtl="0" algn="l">
                        <a:spcBef>
                          <a:spcPts val="0"/>
                        </a:spcBef>
                        <a:spcAft>
                          <a:spcPts val="0"/>
                        </a:spcAft>
                        <a:buClr>
                          <a:srgbClr val="CC0000"/>
                        </a:buClr>
                        <a:buSzPts val="1100"/>
                        <a:buFont typeface="Mada"/>
                        <a:buChar char="➢"/>
                      </a:pPr>
                      <a:r>
                        <a:rPr b="1" lang="ar" sz="1100">
                          <a:solidFill>
                            <a:srgbClr val="CC0000"/>
                          </a:solidFill>
                          <a:latin typeface="Mada"/>
                          <a:ea typeface="Mada"/>
                          <a:cs typeface="Mada"/>
                          <a:sym typeface="Mada"/>
                        </a:rPr>
                        <a:t>Regularly monitor pulmonary functions</a:t>
                      </a:r>
                      <a:r>
                        <a:rPr b="1" baseline="30000" lang="ar" sz="1100">
                          <a:solidFill>
                            <a:srgbClr val="CC0000"/>
                          </a:solidFill>
                          <a:latin typeface="Mada"/>
                          <a:ea typeface="Mada"/>
                          <a:cs typeface="Mada"/>
                          <a:sym typeface="Mada"/>
                        </a:rPr>
                        <a:t>3</a:t>
                      </a:r>
                      <a:endParaRPr b="1" baseline="30000" sz="1100">
                        <a:solidFill>
                          <a:srgbClr val="CC0000"/>
                        </a:solidFill>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Regularly check for autonomic dysfunction</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Check for swallowing dysfunction</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Recognize and treat pain</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Prevent and treat infections and pulmonary embolism </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Prevent corneal ulceration due to facial weakness</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Prevent decubitus and contractures</a:t>
                      </a:r>
                      <a:endParaRPr sz="1100">
                        <a:latin typeface="Mada"/>
                        <a:ea typeface="Mada"/>
                        <a:cs typeface="Mada"/>
                        <a:sym typeface="Mada"/>
                      </a:endParaRPr>
                    </a:p>
                  </a:txBody>
                  <a:tcPr marT="76200" marB="76200" marR="104775" marL="104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3825">
                <a:tc vMerge="1"/>
                <a:tc vMerge="1"/>
              </a:tr>
              <a:tr h="3825">
                <a:tc vMerge="1"/>
                <a:tc vMerge="1"/>
              </a:tr>
              <a:tr h="1125">
                <a:tc vMerge="1"/>
                <a:tc vMerge="1"/>
              </a:tr>
              <a:tr h="1493725">
                <a:tc vMerge="1"/>
                <a:tc vMerge="1"/>
              </a:tr>
            </a:tbl>
          </a:graphicData>
        </a:graphic>
      </p:graphicFrame>
      <p:sp>
        <p:nvSpPr>
          <p:cNvPr id="905" name="Google Shape;905;p36"/>
          <p:cNvSpPr txBox="1"/>
          <p:nvPr/>
        </p:nvSpPr>
        <p:spPr>
          <a:xfrm>
            <a:off x="214200" y="7046825"/>
            <a:ext cx="7131600" cy="562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5"/>
                </a:highlight>
                <a:latin typeface="Mada"/>
                <a:ea typeface="Mada"/>
                <a:cs typeface="Mada"/>
                <a:sym typeface="Mada"/>
              </a:rPr>
              <a:t>Treatment and management</a:t>
            </a:r>
            <a:endParaRPr sz="1200">
              <a:solidFill>
                <a:srgbClr val="1C4588"/>
              </a:solidFill>
              <a:latin typeface="Mada"/>
              <a:ea typeface="Mada"/>
              <a:cs typeface="Mada"/>
              <a:sym typeface="Mada"/>
            </a:endParaRPr>
          </a:p>
        </p:txBody>
      </p:sp>
      <p:sp>
        <p:nvSpPr>
          <p:cNvPr id="906" name="Google Shape;906;p36"/>
          <p:cNvSpPr/>
          <p:nvPr/>
        </p:nvSpPr>
        <p:spPr>
          <a:xfrm>
            <a:off x="1515616" y="-623950"/>
            <a:ext cx="333900" cy="317400"/>
          </a:xfrm>
          <a:prstGeom prst="star5">
            <a:avLst>
              <a:gd fmla="val 21969"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907" name="Google Shape;907;p36"/>
          <p:cNvGraphicFramePr/>
          <p:nvPr/>
        </p:nvGraphicFramePr>
        <p:xfrm>
          <a:off x="192638" y="1107363"/>
          <a:ext cx="3000000" cy="3000000"/>
        </p:xfrm>
        <a:graphic>
          <a:graphicData uri="http://schemas.openxmlformats.org/drawingml/2006/table">
            <a:tbl>
              <a:tblPr>
                <a:noFill/>
                <a:tableStyleId>{BC89051C-0FB9-44DB-B3F0-D97974565A1E}</a:tableStyleId>
              </a:tblPr>
              <a:tblGrid>
                <a:gridCol w="1764200"/>
                <a:gridCol w="5410525"/>
              </a:tblGrid>
              <a:tr h="206925">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Test</a:t>
                      </a:r>
                      <a:endParaRPr b="1" sz="1200">
                        <a:solidFill>
                          <a:srgbClr val="FFFFFF"/>
                        </a:solidFill>
                        <a:latin typeface="Mada"/>
                        <a:ea typeface="Mada"/>
                        <a:cs typeface="Mada"/>
                        <a:sym typeface="Mada"/>
                      </a:endParaRPr>
                    </a:p>
                  </a:txBody>
                  <a:tcPr marT="91425" marB="91425" marR="91425" marL="91425">
                    <a:solidFill>
                      <a:schemeClr val="accent1"/>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Findings</a:t>
                      </a:r>
                      <a:endParaRPr b="1" sz="1200">
                        <a:solidFill>
                          <a:srgbClr val="FFFFFF"/>
                        </a:solidFill>
                        <a:latin typeface="Mada"/>
                        <a:ea typeface="Mada"/>
                        <a:cs typeface="Mada"/>
                        <a:sym typeface="Mada"/>
                      </a:endParaRPr>
                    </a:p>
                  </a:txBody>
                  <a:tcPr marT="91425" marB="91425" marR="91425" marL="91425">
                    <a:solidFill>
                      <a:schemeClr val="accent1"/>
                    </a:solidFill>
                  </a:tcPr>
                </a:tc>
              </a:tr>
              <a:tr h="206925">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CBC</a:t>
                      </a:r>
                      <a:endParaRPr b="1" sz="12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Normal</a:t>
                      </a:r>
                      <a:endParaRPr sz="1200">
                        <a:latin typeface="Mada"/>
                        <a:ea typeface="Mada"/>
                        <a:cs typeface="Mada"/>
                        <a:sym typeface="Mada"/>
                      </a:endParaRPr>
                    </a:p>
                  </a:txBody>
                  <a:tcPr marT="91425" marB="91425" marR="91425" marL="91425"/>
                </a:tc>
              </a:tr>
              <a:tr h="206925">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vitamin B</a:t>
                      </a:r>
                      <a:r>
                        <a:rPr b="1" baseline="-25000" lang="ar" sz="1200">
                          <a:solidFill>
                            <a:srgbClr val="FFFFFF"/>
                          </a:solidFill>
                          <a:latin typeface="Mada"/>
                          <a:ea typeface="Mada"/>
                          <a:cs typeface="Mada"/>
                          <a:sym typeface="Mada"/>
                        </a:rPr>
                        <a:t>12</a:t>
                      </a:r>
                      <a:endParaRPr b="1" baseline="-25000" sz="12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Normal</a:t>
                      </a:r>
                      <a:endParaRPr sz="1200">
                        <a:latin typeface="Mada"/>
                        <a:ea typeface="Mada"/>
                        <a:cs typeface="Mada"/>
                        <a:sym typeface="Mada"/>
                      </a:endParaRPr>
                    </a:p>
                  </a:txBody>
                  <a:tcPr marT="91425" marB="91425" marR="91425" marL="91425"/>
                </a:tc>
              </a:tr>
              <a:tr h="290475">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Serum glucose and A1c</a:t>
                      </a:r>
                      <a:endParaRPr b="1" sz="12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both are normal </a:t>
                      </a:r>
                      <a:endParaRPr sz="1200">
                        <a:latin typeface="Mada"/>
                        <a:ea typeface="Mada"/>
                        <a:cs typeface="Mada"/>
                        <a:sym typeface="Mada"/>
                      </a:endParaRPr>
                    </a:p>
                  </a:txBody>
                  <a:tcPr marT="91425" marB="91425" marR="91425" marL="91425"/>
                </a:tc>
              </a:tr>
              <a:tr h="374025">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Specific protein electrophoresis (SPEP)</a:t>
                      </a:r>
                      <a:endParaRPr b="1" sz="12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Normal</a:t>
                      </a:r>
                      <a:endParaRPr sz="1200">
                        <a:latin typeface="Mada"/>
                        <a:ea typeface="Mada"/>
                        <a:cs typeface="Mada"/>
                        <a:sym typeface="Mada"/>
                      </a:endParaRPr>
                    </a:p>
                  </a:txBody>
                  <a:tcPr marT="91425" marB="91425" marR="91425" marL="91425"/>
                </a:tc>
              </a:tr>
              <a:tr h="290475">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Creatine kinase (CK)</a:t>
                      </a:r>
                      <a:endParaRPr b="1" sz="12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Normal</a:t>
                      </a:r>
                      <a:endParaRPr sz="1200">
                        <a:latin typeface="Mada"/>
                        <a:ea typeface="Mada"/>
                        <a:cs typeface="Mada"/>
                        <a:sym typeface="Mada"/>
                      </a:endParaRPr>
                    </a:p>
                  </a:txBody>
                  <a:tcPr marT="91425" marB="91425" marR="91425" marL="91425"/>
                </a:tc>
              </a:tr>
              <a:tr h="206925">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TSH</a:t>
                      </a:r>
                      <a:endParaRPr b="1" sz="12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Normal</a:t>
                      </a:r>
                      <a:endParaRPr sz="1200">
                        <a:latin typeface="Mada"/>
                        <a:ea typeface="Mada"/>
                        <a:cs typeface="Mada"/>
                        <a:sym typeface="Mada"/>
                      </a:endParaRPr>
                    </a:p>
                  </a:txBody>
                  <a:tcPr marT="91425" marB="91425" marR="91425" marL="91425"/>
                </a:tc>
              </a:tr>
              <a:tr h="206925">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Lactate</a:t>
                      </a:r>
                      <a:endParaRPr b="1" sz="12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Normal</a:t>
                      </a:r>
                      <a:endParaRPr sz="1200">
                        <a:latin typeface="Mada"/>
                        <a:ea typeface="Mada"/>
                        <a:cs typeface="Mada"/>
                        <a:sym typeface="Mada"/>
                      </a:endParaRPr>
                    </a:p>
                  </a:txBody>
                  <a:tcPr marT="91425" marB="91425" marR="91425" marL="91425"/>
                </a:tc>
              </a:tr>
              <a:tr h="374025">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Forced vital capacity</a:t>
                      </a:r>
                      <a:endParaRPr b="1" sz="12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Normal (</a:t>
                      </a:r>
                      <a:r>
                        <a:rPr lang="ar" sz="1200">
                          <a:latin typeface="Mada"/>
                          <a:ea typeface="Mada"/>
                          <a:cs typeface="Mada"/>
                          <a:sym typeface="Mada"/>
                        </a:rPr>
                        <a:t>2 liters in last case) </a:t>
                      </a:r>
                      <a:endParaRPr sz="1200">
                        <a:solidFill>
                          <a:srgbClr val="999999"/>
                        </a:solidFill>
                        <a:latin typeface="Mada"/>
                        <a:ea typeface="Mada"/>
                        <a:cs typeface="Mada"/>
                        <a:sym typeface="Mada"/>
                      </a:endParaRPr>
                    </a:p>
                  </a:txBody>
                  <a:tcPr marT="91425" marB="91425" marR="91425" marL="91425"/>
                </a:tc>
              </a:tr>
              <a:tr h="1573025">
                <a:tc>
                  <a:txBody>
                    <a:bodyPr/>
                    <a:lstStyle/>
                    <a:p>
                      <a:pPr indent="0" lvl="0" marL="0" rtl="0" algn="ctr">
                        <a:spcBef>
                          <a:spcPts val="0"/>
                        </a:spcBef>
                        <a:spcAft>
                          <a:spcPts val="0"/>
                        </a:spcAft>
                        <a:buClr>
                          <a:schemeClr val="dk1"/>
                        </a:buClr>
                        <a:buSzPts val="1100"/>
                        <a:buFont typeface="Arial"/>
                        <a:buNone/>
                      </a:pPr>
                      <a:r>
                        <a:rPr b="1" lang="ar" sz="1000">
                          <a:solidFill>
                            <a:schemeClr val="lt1"/>
                          </a:solidFill>
                          <a:latin typeface="Mada"/>
                          <a:ea typeface="Mada"/>
                          <a:cs typeface="Mada"/>
                          <a:sym typeface="Mada"/>
                        </a:rPr>
                        <a:t>Nerve conduction studies (NCS)</a:t>
                      </a:r>
                      <a:endParaRPr b="1" sz="12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No need to memorize these things. just know that it shows demyelinating features like </a:t>
                      </a:r>
                      <a:r>
                        <a:rPr b="1" lang="ar" sz="1200">
                          <a:solidFill>
                            <a:srgbClr val="6AA84F"/>
                          </a:solidFill>
                          <a:latin typeface="Mada"/>
                          <a:ea typeface="Mada"/>
                          <a:cs typeface="Mada"/>
                          <a:sym typeface="Mada"/>
                        </a:rPr>
                        <a:t>Prolonged latency</a:t>
                      </a:r>
                      <a:r>
                        <a:rPr lang="ar" sz="1200">
                          <a:solidFill>
                            <a:srgbClr val="6AA84F"/>
                          </a:solidFill>
                          <a:latin typeface="Mada"/>
                          <a:ea typeface="Mada"/>
                          <a:cs typeface="Mada"/>
                          <a:sym typeface="Mada"/>
                        </a:rPr>
                        <a:t> (due to loss of myelin).</a:t>
                      </a:r>
                      <a:endParaRPr b="1">
                        <a:solidFill>
                          <a:srgbClr val="CC0000"/>
                        </a:solidFill>
                        <a:latin typeface="Mada"/>
                        <a:ea typeface="Mada"/>
                        <a:cs typeface="Mada"/>
                        <a:sym typeface="Mada"/>
                      </a:endParaRPr>
                    </a:p>
                  </a:txBody>
                  <a:tcPr marT="91425" marB="91425" marR="91425" marL="91425"/>
                </a:tc>
              </a:tr>
              <a:tr h="290475">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Cerebrospinal </a:t>
                      </a:r>
                      <a:endParaRPr b="1" sz="1200">
                        <a:solidFill>
                          <a:srgbClr val="FFFFFF"/>
                        </a:solidFill>
                        <a:latin typeface="Mada"/>
                        <a:ea typeface="Mada"/>
                        <a:cs typeface="Mada"/>
                        <a:sym typeface="Mada"/>
                      </a:endParaRPr>
                    </a:p>
                    <a:p>
                      <a:pPr indent="0" lvl="0" marL="0" rtl="0" algn="ctr">
                        <a:spcBef>
                          <a:spcPts val="0"/>
                        </a:spcBef>
                        <a:spcAft>
                          <a:spcPts val="0"/>
                        </a:spcAft>
                        <a:buNone/>
                      </a:pPr>
                      <a:r>
                        <a:rPr b="1" lang="ar" sz="1200">
                          <a:solidFill>
                            <a:srgbClr val="FFFFFF"/>
                          </a:solidFill>
                          <a:latin typeface="Mada"/>
                          <a:ea typeface="Mada"/>
                          <a:cs typeface="Mada"/>
                          <a:sym typeface="Mada"/>
                        </a:rPr>
                        <a:t>fluid</a:t>
                      </a:r>
                      <a:endParaRPr b="1" sz="1200">
                        <a:solidFill>
                          <a:srgbClr val="FFFFFF"/>
                        </a:solidFill>
                        <a:latin typeface="Mada"/>
                        <a:ea typeface="Mada"/>
                        <a:cs typeface="Mada"/>
                        <a:sym typeface="Mada"/>
                      </a:endParaRPr>
                    </a:p>
                  </a:txBody>
                  <a:tcPr marT="91425" marB="91425" marR="91425" marL="91425" anchor="b">
                    <a:solidFill>
                      <a:schemeClr val="accent2"/>
                    </a:solidFill>
                  </a:tcPr>
                </a:tc>
                <a:tc>
                  <a:txBody>
                    <a:bodyPr/>
                    <a:lstStyle/>
                    <a:p>
                      <a:pPr indent="-304800" lvl="0" marL="457200" rtl="0" algn="l">
                        <a:spcBef>
                          <a:spcPts val="0"/>
                        </a:spcBef>
                        <a:spcAft>
                          <a:spcPts val="0"/>
                        </a:spcAft>
                        <a:buSzPts val="1200"/>
                        <a:buFont typeface="Mada"/>
                        <a:buChar char="●"/>
                      </a:pPr>
                      <a:r>
                        <a:rPr b="1" lang="ar" sz="1200">
                          <a:latin typeface="Mada"/>
                          <a:ea typeface="Mada"/>
                          <a:cs typeface="Mada"/>
                          <a:sym typeface="Mada"/>
                        </a:rPr>
                        <a:t>C</a:t>
                      </a:r>
                      <a:r>
                        <a:rPr b="1" lang="ar" sz="1200">
                          <a:latin typeface="Mada"/>
                          <a:ea typeface="Mada"/>
                          <a:cs typeface="Mada"/>
                          <a:sym typeface="Mada"/>
                        </a:rPr>
                        <a:t>ells count = 0</a:t>
                      </a:r>
                      <a:r>
                        <a:rPr lang="ar" sz="1200">
                          <a:latin typeface="Mada"/>
                          <a:ea typeface="Mada"/>
                          <a:cs typeface="Mada"/>
                          <a:sym typeface="Mada"/>
                        </a:rPr>
                        <a:t> </a:t>
                      </a:r>
                      <a:r>
                        <a:rPr lang="ar" sz="1200">
                          <a:solidFill>
                            <a:srgbClr val="6AA84F"/>
                          </a:solidFill>
                          <a:latin typeface="Mada"/>
                          <a:ea typeface="Mada"/>
                          <a:cs typeface="Mada"/>
                          <a:sym typeface="Mada"/>
                        </a:rPr>
                        <a:t>“</a:t>
                      </a:r>
                      <a:r>
                        <a:rPr lang="ar" sz="1200">
                          <a:solidFill>
                            <a:srgbClr val="6AA84F"/>
                          </a:solidFill>
                          <a:latin typeface="Mada"/>
                          <a:ea typeface="Mada"/>
                          <a:cs typeface="Mada"/>
                          <a:sym typeface="Mada"/>
                        </a:rPr>
                        <a:t>Normal”</a:t>
                      </a:r>
                      <a:r>
                        <a:rPr lang="ar" sz="1200">
                          <a:latin typeface="Mada"/>
                          <a:ea typeface="Mada"/>
                          <a:cs typeface="Mada"/>
                          <a:sym typeface="Mada"/>
                        </a:rPr>
                        <a:t> &amp; </a:t>
                      </a:r>
                      <a:r>
                        <a:rPr b="1" lang="ar" sz="1200">
                          <a:latin typeface="Mada"/>
                          <a:ea typeface="Mada"/>
                          <a:cs typeface="Mada"/>
                          <a:sym typeface="Mada"/>
                        </a:rPr>
                        <a:t>protein</a:t>
                      </a:r>
                      <a:r>
                        <a:rPr b="1" lang="ar" sz="1200">
                          <a:solidFill>
                            <a:srgbClr val="6AA84F"/>
                          </a:solidFill>
                          <a:latin typeface="Mada"/>
                          <a:ea typeface="Mada"/>
                          <a:cs typeface="Mada"/>
                          <a:sym typeface="Mada"/>
                        </a:rPr>
                        <a:t> </a:t>
                      </a:r>
                      <a:r>
                        <a:rPr b="1" lang="ar" sz="1200">
                          <a:solidFill>
                            <a:srgbClr val="6AA84F"/>
                          </a:solidFill>
                          <a:latin typeface="Mada"/>
                          <a:ea typeface="Mada"/>
                          <a:cs typeface="Mada"/>
                          <a:sym typeface="Mada"/>
                        </a:rPr>
                        <a:t>is high </a:t>
                      </a:r>
                      <a:r>
                        <a:rPr lang="ar" sz="1200">
                          <a:latin typeface="Mada"/>
                          <a:ea typeface="Mada"/>
                          <a:cs typeface="Mada"/>
                          <a:sym typeface="Mada"/>
                        </a:rPr>
                        <a:t>(82 mg/</a:t>
                      </a:r>
                      <a:r>
                        <a:rPr lang="ar" sz="1200">
                          <a:latin typeface="Mada"/>
                          <a:ea typeface="Mada"/>
                          <a:cs typeface="Mada"/>
                          <a:sym typeface="Mada"/>
                        </a:rPr>
                        <a:t>d</a:t>
                      </a:r>
                      <a:r>
                        <a:rPr lang="ar" sz="1200">
                          <a:latin typeface="Mada"/>
                          <a:ea typeface="Mada"/>
                          <a:cs typeface="Mada"/>
                          <a:sym typeface="Mada"/>
                        </a:rPr>
                        <a:t>l in last case) </a:t>
                      </a:r>
                      <a:r>
                        <a:rPr lang="ar" sz="1200">
                          <a:solidFill>
                            <a:srgbClr val="999999"/>
                          </a:solidFill>
                          <a:latin typeface="Mada"/>
                          <a:ea typeface="Mada"/>
                          <a:cs typeface="Mada"/>
                          <a:sym typeface="Mada"/>
                        </a:rPr>
                        <a:t>(Normal is below 50)</a:t>
                      </a:r>
                      <a:endParaRPr sz="1200">
                        <a:solidFill>
                          <a:srgbClr val="999999"/>
                        </a:solidFill>
                        <a:latin typeface="Mada"/>
                        <a:ea typeface="Mada"/>
                        <a:cs typeface="Mada"/>
                        <a:sym typeface="Mada"/>
                      </a:endParaRPr>
                    </a:p>
                    <a:p>
                      <a:pPr indent="-304800" lvl="0" marL="457200" rtl="0" algn="l">
                        <a:spcBef>
                          <a:spcPts val="0"/>
                        </a:spcBef>
                        <a:spcAft>
                          <a:spcPts val="0"/>
                        </a:spcAft>
                        <a:buSzPts val="1200"/>
                        <a:buFont typeface="Mada"/>
                        <a:buChar char="●"/>
                      </a:pPr>
                      <a:r>
                        <a:rPr b="1" lang="ar" sz="1200">
                          <a:solidFill>
                            <a:srgbClr val="6AA84F"/>
                          </a:solidFill>
                          <a:latin typeface="Mada"/>
                          <a:ea typeface="Mada"/>
                          <a:cs typeface="Mada"/>
                          <a:sym typeface="Mada"/>
                        </a:rPr>
                        <a:t>This is called</a:t>
                      </a:r>
                      <a:r>
                        <a:rPr b="1" lang="ar" sz="1200">
                          <a:solidFill>
                            <a:srgbClr val="CC0000"/>
                          </a:solidFill>
                          <a:latin typeface="Mada"/>
                          <a:ea typeface="Mada"/>
                          <a:cs typeface="Mada"/>
                          <a:sym typeface="Mada"/>
                        </a:rPr>
                        <a:t> </a:t>
                      </a:r>
                      <a:r>
                        <a:rPr b="1" lang="ar" sz="1200">
                          <a:solidFill>
                            <a:srgbClr val="CC0000"/>
                          </a:solidFill>
                          <a:latin typeface="Mada"/>
                          <a:ea typeface="Mada"/>
                          <a:cs typeface="Mada"/>
                          <a:sym typeface="Mada"/>
                        </a:rPr>
                        <a:t>cytoalbuminologic dissociation </a:t>
                      </a:r>
                      <a:r>
                        <a:rPr b="1" lang="ar" sz="1200">
                          <a:solidFill>
                            <a:srgbClr val="6AA84F"/>
                          </a:solidFill>
                          <a:latin typeface="Mada"/>
                          <a:ea typeface="Mada"/>
                          <a:cs typeface="Mada"/>
                          <a:sym typeface="Mada"/>
                        </a:rPr>
                        <a:t>(in both CIDP and GB</a:t>
                      </a:r>
                      <a:r>
                        <a:rPr b="1" lang="ar" sz="1200">
                          <a:solidFill>
                            <a:srgbClr val="6AA84F"/>
                          </a:solidFill>
                          <a:latin typeface="Mada"/>
                          <a:ea typeface="Mada"/>
                          <a:cs typeface="Mada"/>
                          <a:sym typeface="Mada"/>
                        </a:rPr>
                        <a:t>S) </a:t>
                      </a:r>
                      <a:r>
                        <a:rPr lang="ar" sz="1200">
                          <a:solidFill>
                            <a:srgbClr val="6AA84F"/>
                          </a:solidFill>
                          <a:latin typeface="Mada"/>
                          <a:ea typeface="Mada"/>
                          <a:cs typeface="Mada"/>
                          <a:sym typeface="Mada"/>
                        </a:rPr>
                        <a:t>it’s a CSF feature of demyelinating neuropathies </a:t>
                      </a:r>
                      <a:endParaRPr sz="1200">
                        <a:solidFill>
                          <a:srgbClr val="6AA84F"/>
                        </a:solidFill>
                        <a:latin typeface="Mada"/>
                        <a:ea typeface="Mada"/>
                        <a:cs typeface="Mada"/>
                        <a:sym typeface="Mada"/>
                      </a:endParaRPr>
                    </a:p>
                  </a:txBody>
                  <a:tcPr marT="91425" marB="91425" marR="91425" marL="91425"/>
                </a:tc>
              </a:tr>
            </a:tbl>
          </a:graphicData>
        </a:graphic>
      </p:graphicFrame>
      <p:sp>
        <p:nvSpPr>
          <p:cNvPr id="908" name="Google Shape;908;p36"/>
          <p:cNvSpPr/>
          <p:nvPr/>
        </p:nvSpPr>
        <p:spPr>
          <a:xfrm>
            <a:off x="885175" y="6227100"/>
            <a:ext cx="354300" cy="317400"/>
          </a:xfrm>
          <a:prstGeom prst="star5">
            <a:avLst>
              <a:gd fmla="val 21969" name="adj"/>
              <a:gd fmla="val 105146" name="hf"/>
              <a:gd fmla="val 110557" name="vf"/>
            </a:avLst>
          </a:prstGeom>
          <a:solidFill>
            <a:srgbClr val="CC0000"/>
          </a:solid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36"/>
          <p:cNvSpPr txBox="1"/>
          <p:nvPr/>
        </p:nvSpPr>
        <p:spPr>
          <a:xfrm>
            <a:off x="214200" y="639000"/>
            <a:ext cx="64725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5"/>
                </a:highlight>
                <a:latin typeface="Mada"/>
                <a:ea typeface="Mada"/>
                <a:cs typeface="Mada"/>
                <a:sym typeface="Mada"/>
              </a:rPr>
              <a:t>Findings in GBS patients</a:t>
            </a:r>
            <a:endParaRPr b="1" sz="2200">
              <a:solidFill>
                <a:schemeClr val="dk1"/>
              </a:solidFill>
              <a:highlight>
                <a:schemeClr val="accent5"/>
              </a:highlight>
              <a:latin typeface="Mada"/>
              <a:ea typeface="Mada"/>
              <a:cs typeface="Mada"/>
              <a:sym typeface="Mada"/>
            </a:endParaRPr>
          </a:p>
        </p:txBody>
      </p:sp>
      <p:pic>
        <p:nvPicPr>
          <p:cNvPr id="910" name="Google Shape;910;p36"/>
          <p:cNvPicPr preferRelativeResize="0"/>
          <p:nvPr/>
        </p:nvPicPr>
        <p:blipFill>
          <a:blip r:embed="rId3">
            <a:alphaModFix/>
          </a:blip>
          <a:stretch>
            <a:fillRect/>
          </a:stretch>
        </p:blipFill>
        <p:spPr>
          <a:xfrm>
            <a:off x="3580721" y="5226502"/>
            <a:ext cx="1025571" cy="919491"/>
          </a:xfrm>
          <a:prstGeom prst="rect">
            <a:avLst/>
          </a:prstGeom>
          <a:noFill/>
          <a:ln>
            <a:noFill/>
          </a:ln>
        </p:spPr>
      </p:pic>
      <p:pic>
        <p:nvPicPr>
          <p:cNvPr id="911" name="Google Shape;911;p36"/>
          <p:cNvPicPr preferRelativeResize="0"/>
          <p:nvPr/>
        </p:nvPicPr>
        <p:blipFill>
          <a:blip r:embed="rId4">
            <a:alphaModFix/>
          </a:blip>
          <a:stretch>
            <a:fillRect/>
          </a:stretch>
        </p:blipFill>
        <p:spPr>
          <a:xfrm>
            <a:off x="2429825" y="5226500"/>
            <a:ext cx="1025580" cy="919495"/>
          </a:xfrm>
          <a:prstGeom prst="rect">
            <a:avLst/>
          </a:prstGeom>
          <a:noFill/>
          <a:ln>
            <a:noFill/>
          </a:ln>
        </p:spPr>
      </p:pic>
      <p:pic>
        <p:nvPicPr>
          <p:cNvPr id="912" name="Google Shape;912;p36"/>
          <p:cNvPicPr preferRelativeResize="0"/>
          <p:nvPr/>
        </p:nvPicPr>
        <p:blipFill>
          <a:blip r:embed="rId5">
            <a:alphaModFix/>
          </a:blip>
          <a:stretch>
            <a:fillRect/>
          </a:stretch>
        </p:blipFill>
        <p:spPr>
          <a:xfrm>
            <a:off x="4606292" y="5226510"/>
            <a:ext cx="2739508" cy="919489"/>
          </a:xfrm>
          <a:prstGeom prst="rect">
            <a:avLst/>
          </a:prstGeom>
          <a:noFill/>
          <a:ln>
            <a:noFill/>
          </a:ln>
        </p:spPr>
      </p:pic>
      <p:grpSp>
        <p:nvGrpSpPr>
          <p:cNvPr id="913" name="Google Shape;913;p36"/>
          <p:cNvGrpSpPr/>
          <p:nvPr/>
        </p:nvGrpSpPr>
        <p:grpSpPr>
          <a:xfrm rot="10800000">
            <a:off x="7293843" y="562188"/>
            <a:ext cx="78721" cy="83606"/>
            <a:chOff x="4909609" y="6885946"/>
            <a:chExt cx="508206" cy="495298"/>
          </a:xfrm>
        </p:grpSpPr>
        <p:grpSp>
          <p:nvGrpSpPr>
            <p:cNvPr id="914" name="Google Shape;914;p36"/>
            <p:cNvGrpSpPr/>
            <p:nvPr/>
          </p:nvGrpSpPr>
          <p:grpSpPr>
            <a:xfrm>
              <a:off x="4909609" y="6885946"/>
              <a:ext cx="508206" cy="495298"/>
              <a:chOff x="481483" y="4193428"/>
              <a:chExt cx="322998" cy="346532"/>
            </a:xfrm>
          </p:grpSpPr>
          <p:grpSp>
            <p:nvGrpSpPr>
              <p:cNvPr id="915" name="Google Shape;915;p36"/>
              <p:cNvGrpSpPr/>
              <p:nvPr/>
            </p:nvGrpSpPr>
            <p:grpSpPr>
              <a:xfrm>
                <a:off x="481483" y="4193428"/>
                <a:ext cx="322998" cy="346532"/>
                <a:chOff x="-64406125" y="3362225"/>
                <a:chExt cx="318225" cy="314800"/>
              </a:xfrm>
            </p:grpSpPr>
            <p:sp>
              <p:nvSpPr>
                <p:cNvPr id="916" name="Google Shape;916;p36"/>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917" name="Google Shape;917;p36"/>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918" name="Google Shape;918;p36"/>
              <p:cNvSpPr/>
              <p:nvPr/>
            </p:nvSpPr>
            <p:spPr>
              <a:xfrm>
                <a:off x="626168" y="4322035"/>
                <a:ext cx="33600" cy="33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19" name="Google Shape;919;p36"/>
            <p:cNvPicPr preferRelativeResize="0"/>
            <p:nvPr/>
          </p:nvPicPr>
          <p:blipFill rotWithShape="1">
            <a:blip r:embed="rId6">
              <a:alphaModFix/>
            </a:blip>
            <a:srcRect b="-10" l="0" r="77307" t="10"/>
            <a:stretch/>
          </p:blipFill>
          <p:spPr>
            <a:xfrm flipH="1" rot="-5400000">
              <a:off x="5298115" y="7248199"/>
              <a:ext cx="27740" cy="134623"/>
            </a:xfrm>
            <a:prstGeom prst="rect">
              <a:avLst/>
            </a:prstGeom>
            <a:noFill/>
            <a:ln>
              <a:noFill/>
            </a:ln>
          </p:spPr>
        </p:pic>
        <p:pic>
          <p:nvPicPr>
            <p:cNvPr id="920" name="Google Shape;920;p36"/>
            <p:cNvPicPr preferRelativeResize="0"/>
            <p:nvPr/>
          </p:nvPicPr>
          <p:blipFill>
            <a:blip r:embed="rId7">
              <a:alphaModFix/>
            </a:blip>
            <a:stretch>
              <a:fillRect/>
            </a:stretch>
          </p:blipFill>
          <p:spPr>
            <a:xfrm>
              <a:off x="5107203" y="7221098"/>
              <a:ext cx="112997" cy="102640"/>
            </a:xfrm>
            <a:prstGeom prst="rect">
              <a:avLst/>
            </a:prstGeom>
            <a:noFill/>
            <a:ln>
              <a:noFill/>
            </a:ln>
          </p:spPr>
        </p:pic>
      </p:grpSp>
      <p:cxnSp>
        <p:nvCxnSpPr>
          <p:cNvPr id="921" name="Google Shape;921;p36"/>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pic>
        <p:nvPicPr>
          <p:cNvPr id="926" name="Google Shape;926;p37"/>
          <p:cNvPicPr preferRelativeResize="0"/>
          <p:nvPr/>
        </p:nvPicPr>
        <p:blipFill rotWithShape="1">
          <a:blip r:embed="rId3">
            <a:alphaModFix/>
          </a:blip>
          <a:srcRect b="0" l="1729" r="0" t="0"/>
          <a:stretch/>
        </p:blipFill>
        <p:spPr>
          <a:xfrm>
            <a:off x="4038875" y="6482550"/>
            <a:ext cx="3444925" cy="2598550"/>
          </a:xfrm>
          <a:prstGeom prst="rect">
            <a:avLst/>
          </a:prstGeom>
          <a:noFill/>
          <a:ln>
            <a:noFill/>
          </a:ln>
        </p:spPr>
      </p:pic>
      <p:sp>
        <p:nvSpPr>
          <p:cNvPr id="927" name="Google Shape;927;p37"/>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928" name="Google Shape;928;p37"/>
          <p:cNvSpPr txBox="1"/>
          <p:nvPr/>
        </p:nvSpPr>
        <p:spPr>
          <a:xfrm>
            <a:off x="373950" y="0"/>
            <a:ext cx="6812100" cy="5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400">
                <a:latin typeface="Mada"/>
                <a:ea typeface="Mada"/>
                <a:cs typeface="Mada"/>
                <a:sym typeface="Mada"/>
              </a:rPr>
              <a:t>Summary</a:t>
            </a:r>
            <a:endParaRPr b="1" sz="2400">
              <a:latin typeface="Mada"/>
              <a:ea typeface="Mada"/>
              <a:cs typeface="Mada"/>
              <a:sym typeface="Mada"/>
            </a:endParaRPr>
          </a:p>
        </p:txBody>
      </p:sp>
      <p:sp>
        <p:nvSpPr>
          <p:cNvPr id="929" name="Google Shape;929;p37"/>
          <p:cNvSpPr/>
          <p:nvPr/>
        </p:nvSpPr>
        <p:spPr>
          <a:xfrm>
            <a:off x="5710491" y="-623950"/>
            <a:ext cx="333900" cy="317400"/>
          </a:xfrm>
          <a:prstGeom prst="star5">
            <a:avLst>
              <a:gd fmla="val 21969" name="adj"/>
              <a:gd fmla="val 105146" name="hf"/>
              <a:gd fmla="val 110557" name="vf"/>
            </a:avLst>
          </a:pr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37"/>
          <p:cNvSpPr/>
          <p:nvPr/>
        </p:nvSpPr>
        <p:spPr>
          <a:xfrm>
            <a:off x="1515616" y="-623950"/>
            <a:ext cx="333900" cy="317400"/>
          </a:xfrm>
          <a:prstGeom prst="star5">
            <a:avLst>
              <a:gd fmla="val 21969"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31" name="Google Shape;931;p37"/>
          <p:cNvPicPr preferRelativeResize="0"/>
          <p:nvPr/>
        </p:nvPicPr>
        <p:blipFill rotWithShape="1">
          <a:blip r:embed="rId4">
            <a:alphaModFix/>
          </a:blip>
          <a:srcRect b="1448" l="0" r="0" t="0"/>
          <a:stretch/>
        </p:blipFill>
        <p:spPr>
          <a:xfrm>
            <a:off x="152400" y="714600"/>
            <a:ext cx="7255200" cy="5335725"/>
          </a:xfrm>
          <a:prstGeom prst="rect">
            <a:avLst/>
          </a:prstGeom>
          <a:noFill/>
          <a:ln cap="flat" cmpd="sng" w="19050">
            <a:solidFill>
              <a:srgbClr val="6AA84F"/>
            </a:solidFill>
            <a:prstDash val="solid"/>
            <a:round/>
            <a:headEnd len="sm" w="sm" type="none"/>
            <a:tailEnd len="sm" w="sm" type="none"/>
          </a:ln>
        </p:spPr>
      </p:pic>
      <p:sp>
        <p:nvSpPr>
          <p:cNvPr id="932" name="Google Shape;932;p37"/>
          <p:cNvSpPr txBox="1"/>
          <p:nvPr/>
        </p:nvSpPr>
        <p:spPr>
          <a:xfrm>
            <a:off x="155925" y="757350"/>
            <a:ext cx="236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a:solidFill>
                  <a:srgbClr val="6AA84F"/>
                </a:solidFill>
                <a:latin typeface="Mada"/>
                <a:ea typeface="Mada"/>
                <a:cs typeface="Mada"/>
                <a:sym typeface="Mada"/>
              </a:rPr>
              <a:t>summary from dr. slides</a:t>
            </a:r>
            <a:endParaRPr>
              <a:solidFill>
                <a:srgbClr val="6AA84F"/>
              </a:solidFill>
              <a:latin typeface="Mada"/>
              <a:ea typeface="Mada"/>
              <a:cs typeface="Mada"/>
              <a:sym typeface="Mada"/>
            </a:endParaRPr>
          </a:p>
        </p:txBody>
      </p:sp>
      <p:sp>
        <p:nvSpPr>
          <p:cNvPr id="933" name="Google Shape;933;p37"/>
          <p:cNvSpPr txBox="1"/>
          <p:nvPr/>
        </p:nvSpPr>
        <p:spPr>
          <a:xfrm>
            <a:off x="3255438" y="9081100"/>
            <a:ext cx="50118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ar" sz="1000">
                <a:solidFill>
                  <a:srgbClr val="1C4587"/>
                </a:solidFill>
                <a:latin typeface="Mada"/>
                <a:ea typeface="Mada"/>
                <a:cs typeface="Mada"/>
                <a:sym typeface="Mada"/>
              </a:rPr>
              <a:t>Dermatomes and nerves map</a:t>
            </a:r>
            <a:endParaRPr sz="1000">
              <a:solidFill>
                <a:srgbClr val="1C4587"/>
              </a:solidFill>
              <a:latin typeface="Mada"/>
              <a:ea typeface="Mada"/>
              <a:cs typeface="Mada"/>
              <a:sym typeface="Mada"/>
            </a:endParaRPr>
          </a:p>
          <a:p>
            <a:pPr indent="0" lvl="0" marL="0" rtl="0" algn="ctr">
              <a:spcBef>
                <a:spcPts val="0"/>
              </a:spcBef>
              <a:spcAft>
                <a:spcPts val="0"/>
              </a:spcAft>
              <a:buNone/>
            </a:pPr>
            <a:r>
              <a:rPr lang="ar" sz="1000">
                <a:solidFill>
                  <a:srgbClr val="1C4587"/>
                </a:solidFill>
                <a:latin typeface="Mada"/>
                <a:ea typeface="Mada"/>
                <a:cs typeface="Mada"/>
                <a:sym typeface="Mada"/>
              </a:rPr>
              <a:t> </a:t>
            </a:r>
            <a:r>
              <a:rPr b="1" lang="ar" sz="1000">
                <a:solidFill>
                  <a:srgbClr val="1C4587"/>
                </a:solidFill>
                <a:latin typeface="Mada"/>
                <a:ea typeface="Mada"/>
                <a:cs typeface="Mada"/>
                <a:sym typeface="Mada"/>
              </a:rPr>
              <a:t>coincides</a:t>
            </a:r>
            <a:r>
              <a:rPr b="1" lang="ar" sz="1000">
                <a:solidFill>
                  <a:srgbClr val="1C4587"/>
                </a:solidFill>
                <a:latin typeface="Mada"/>
                <a:ea typeface="Mada"/>
                <a:cs typeface="Mada"/>
                <a:sym typeface="Mada"/>
              </a:rPr>
              <a:t> with the doctors map</a:t>
            </a:r>
            <a:endParaRPr b="1" sz="1000">
              <a:solidFill>
                <a:srgbClr val="1C4587"/>
              </a:solidFill>
              <a:latin typeface="Mada"/>
              <a:ea typeface="Mada"/>
              <a:cs typeface="Mada"/>
              <a:sym typeface="Mada"/>
            </a:endParaRPr>
          </a:p>
        </p:txBody>
      </p:sp>
      <p:graphicFrame>
        <p:nvGraphicFramePr>
          <p:cNvPr id="934" name="Google Shape;934;p37"/>
          <p:cNvGraphicFramePr/>
          <p:nvPr/>
        </p:nvGraphicFramePr>
        <p:xfrm>
          <a:off x="141525" y="6516400"/>
          <a:ext cx="3000000" cy="3000000"/>
        </p:xfrm>
        <a:graphic>
          <a:graphicData uri="http://schemas.openxmlformats.org/drawingml/2006/table">
            <a:tbl>
              <a:tblPr>
                <a:noFill/>
                <a:tableStyleId>{BC89051C-0FB9-44DB-B3F0-D97974565A1E}</a:tableStyleId>
              </a:tblPr>
              <a:tblGrid>
                <a:gridCol w="952850"/>
                <a:gridCol w="1800800"/>
                <a:gridCol w="1376825"/>
              </a:tblGrid>
              <a:tr h="365725">
                <a:tc>
                  <a:txBody>
                    <a:bodyPr/>
                    <a:lstStyle/>
                    <a:p>
                      <a:pPr indent="0" lvl="0" marL="0" rtl="0" algn="ctr">
                        <a:spcBef>
                          <a:spcPts val="0"/>
                        </a:spcBef>
                        <a:spcAft>
                          <a:spcPts val="0"/>
                        </a:spcAft>
                        <a:buNone/>
                      </a:pPr>
                      <a:r>
                        <a:t/>
                      </a:r>
                      <a:endParaRPr b="1" sz="1200">
                        <a:solidFill>
                          <a:srgbClr val="FFFFFF"/>
                        </a:solidFill>
                        <a:latin typeface="Mada"/>
                        <a:ea typeface="Mada"/>
                        <a:cs typeface="Mada"/>
                        <a:sym typeface="Mada"/>
                      </a:endParaRPr>
                    </a:p>
                  </a:txBody>
                  <a:tcPr marT="91425" marB="91425" marR="91425" marL="91425">
                    <a:lnL cap="flat" cmpd="sng" w="9525">
                      <a:solidFill>
                        <a:srgbClr val="4C1130"/>
                      </a:solidFill>
                      <a:prstDash val="solid"/>
                      <a:round/>
                      <a:headEnd len="sm" w="sm" type="none"/>
                      <a:tailEnd len="sm" w="sm" type="none"/>
                    </a:lnL>
                    <a:lnR cap="flat" cmpd="sng" w="9525">
                      <a:solidFill>
                        <a:srgbClr val="4C1130"/>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solidFill>
                      <a:srgbClr val="4C1130"/>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GBS</a:t>
                      </a:r>
                      <a:endParaRPr b="1" sz="1200">
                        <a:solidFill>
                          <a:srgbClr val="FFFFFF"/>
                        </a:solidFill>
                        <a:latin typeface="Mada"/>
                        <a:ea typeface="Mada"/>
                        <a:cs typeface="Mada"/>
                        <a:sym typeface="Mada"/>
                      </a:endParaRPr>
                    </a:p>
                  </a:txBody>
                  <a:tcPr marT="91425" marB="91425" marR="91425" marL="91425">
                    <a:lnL cap="flat" cmpd="sng" w="9525">
                      <a:solidFill>
                        <a:srgbClr val="4C1130"/>
                      </a:solidFill>
                      <a:prstDash val="solid"/>
                      <a:round/>
                      <a:headEnd len="sm" w="sm" type="none"/>
                      <a:tailEnd len="sm" w="sm" type="none"/>
                    </a:lnL>
                    <a:lnR cap="flat" cmpd="sng" w="9525">
                      <a:solidFill>
                        <a:srgbClr val="4C1130"/>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solidFill>
                      <a:srgbClr val="4C1130"/>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CIDP</a:t>
                      </a:r>
                      <a:endParaRPr b="1" sz="1200">
                        <a:solidFill>
                          <a:srgbClr val="FFFFFF"/>
                        </a:solidFill>
                        <a:latin typeface="Mada"/>
                        <a:ea typeface="Mada"/>
                        <a:cs typeface="Mada"/>
                        <a:sym typeface="Mada"/>
                      </a:endParaRPr>
                    </a:p>
                  </a:txBody>
                  <a:tcPr marT="91425" marB="91425" marR="91425" marL="91425">
                    <a:lnL cap="flat" cmpd="sng" w="9525">
                      <a:solidFill>
                        <a:srgbClr val="4C1130"/>
                      </a:solidFill>
                      <a:prstDash val="solid"/>
                      <a:round/>
                      <a:headEnd len="sm" w="sm" type="none"/>
                      <a:tailEnd len="sm" w="sm" type="none"/>
                    </a:lnL>
                    <a:lnR cap="flat" cmpd="sng" w="9525">
                      <a:solidFill>
                        <a:srgbClr val="4C1130"/>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solidFill>
                      <a:srgbClr val="4C1130"/>
                    </a:solidFill>
                  </a:tcPr>
                </a:tc>
              </a:tr>
              <a:tr h="265825">
                <a:tc>
                  <a:txBody>
                    <a:bodyPr/>
                    <a:lstStyle/>
                    <a:p>
                      <a:pPr indent="0" lvl="0" marL="0" rtl="0" algn="ctr">
                        <a:spcBef>
                          <a:spcPts val="0"/>
                        </a:spcBef>
                        <a:spcAft>
                          <a:spcPts val="0"/>
                        </a:spcAft>
                        <a:buNone/>
                      </a:pPr>
                      <a:r>
                        <a:rPr lang="ar" sz="1200">
                          <a:latin typeface="Mada"/>
                          <a:ea typeface="Mada"/>
                          <a:cs typeface="Mada"/>
                          <a:sym typeface="Mada"/>
                        </a:rPr>
                        <a:t>Onset</a:t>
                      </a:r>
                      <a:endParaRPr sz="1200">
                        <a:latin typeface="Mada"/>
                        <a:ea typeface="Mada"/>
                        <a:cs typeface="Mada"/>
                        <a:sym typeface="Mada"/>
                      </a:endParaRPr>
                    </a:p>
                  </a:txBody>
                  <a:tcPr marT="91425" marB="91425" marR="91425" marL="91425" anchor="ctr">
                    <a:lnL cap="flat" cmpd="sng" w="9525">
                      <a:solidFill>
                        <a:srgbClr val="4C1130"/>
                      </a:solidFill>
                      <a:prstDash val="solid"/>
                      <a:round/>
                      <a:headEnd len="sm" w="sm" type="none"/>
                      <a:tailEnd len="sm" w="sm" type="none"/>
                    </a:lnL>
                    <a:lnR cap="flat" cmpd="sng" w="9525">
                      <a:solidFill>
                        <a:srgbClr val="4C1130"/>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b="1" lang="ar" sz="1200">
                          <a:solidFill>
                            <a:srgbClr val="CC0000"/>
                          </a:solidFill>
                          <a:latin typeface="Mada"/>
                          <a:ea typeface="Mada"/>
                          <a:cs typeface="Mada"/>
                          <a:sym typeface="Mada"/>
                        </a:rPr>
                        <a:t>Acute</a:t>
                      </a:r>
                      <a:r>
                        <a:rPr lang="ar" sz="1200">
                          <a:latin typeface="Mada"/>
                          <a:ea typeface="Mada"/>
                          <a:cs typeface="Mada"/>
                          <a:sym typeface="Mada"/>
                        </a:rPr>
                        <a:t>  (days up to 4 weeks max.)</a:t>
                      </a:r>
                      <a:endParaRPr sz="1200">
                        <a:latin typeface="Mada"/>
                        <a:ea typeface="Mada"/>
                        <a:cs typeface="Mada"/>
                        <a:sym typeface="Mada"/>
                      </a:endParaRPr>
                    </a:p>
                  </a:txBody>
                  <a:tcPr marT="91425" marB="91425" marR="91425" marL="91425" anchor="ctr">
                    <a:lnL cap="flat" cmpd="sng" w="9525">
                      <a:solidFill>
                        <a:srgbClr val="4C1130"/>
                      </a:solidFill>
                      <a:prstDash val="solid"/>
                      <a:round/>
                      <a:headEnd len="sm" w="sm" type="none"/>
                      <a:tailEnd len="sm" w="sm" type="none"/>
                    </a:lnL>
                    <a:lnR cap="flat" cmpd="sng" w="9525">
                      <a:solidFill>
                        <a:srgbClr val="4C1130"/>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ar" sz="1200">
                          <a:solidFill>
                            <a:srgbClr val="CC0000"/>
                          </a:solidFill>
                          <a:latin typeface="Mada"/>
                          <a:ea typeface="Mada"/>
                          <a:cs typeface="Mada"/>
                          <a:sym typeface="Mada"/>
                        </a:rPr>
                        <a:t>Chronic</a:t>
                      </a:r>
                      <a:r>
                        <a:rPr lang="ar" sz="1200">
                          <a:latin typeface="Mada"/>
                          <a:ea typeface="Mada"/>
                          <a:cs typeface="Mada"/>
                          <a:sym typeface="Mada"/>
                        </a:rPr>
                        <a:t> (weeks to months)</a:t>
                      </a:r>
                      <a:endParaRPr sz="1200">
                        <a:latin typeface="Mada"/>
                        <a:ea typeface="Mada"/>
                        <a:cs typeface="Mada"/>
                        <a:sym typeface="Mada"/>
                      </a:endParaRPr>
                    </a:p>
                  </a:txBody>
                  <a:tcPr marT="91425" marB="91425" marR="91425" marL="91425" anchor="ctr">
                    <a:lnL cap="flat" cmpd="sng" w="9525">
                      <a:solidFill>
                        <a:srgbClr val="4C1130"/>
                      </a:solidFill>
                      <a:prstDash val="solid"/>
                      <a:round/>
                      <a:headEnd len="sm" w="sm" type="none"/>
                      <a:tailEnd len="sm" w="sm" type="none"/>
                    </a:lnL>
                    <a:lnR cap="flat" cmpd="sng" w="9525">
                      <a:solidFill>
                        <a:srgbClr val="4C1130"/>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solidFill>
                      <a:srgbClr val="FFFFFF"/>
                    </a:solidFill>
                  </a:tcPr>
                </a:tc>
              </a:tr>
              <a:tr h="265825">
                <a:tc>
                  <a:txBody>
                    <a:bodyPr/>
                    <a:lstStyle/>
                    <a:p>
                      <a:pPr indent="0" lvl="0" marL="0" rtl="0" algn="ctr">
                        <a:spcBef>
                          <a:spcPts val="0"/>
                        </a:spcBef>
                        <a:spcAft>
                          <a:spcPts val="0"/>
                        </a:spcAft>
                        <a:buNone/>
                      </a:pPr>
                      <a:r>
                        <a:rPr lang="ar" sz="1200">
                          <a:latin typeface="Mada"/>
                          <a:ea typeface="Mada"/>
                          <a:cs typeface="Mada"/>
                          <a:sym typeface="Mada"/>
                        </a:rPr>
                        <a:t>Antecedent events </a:t>
                      </a:r>
                      <a:r>
                        <a:rPr b="1" lang="ar" sz="800">
                          <a:solidFill>
                            <a:srgbClr val="CC0000"/>
                          </a:solidFill>
                          <a:latin typeface="Mada"/>
                          <a:ea typeface="Mada"/>
                          <a:cs typeface="Mada"/>
                          <a:sym typeface="Mada"/>
                        </a:rPr>
                        <a:t>(usually infectoin)</a:t>
                      </a:r>
                      <a:endParaRPr b="1" sz="800">
                        <a:solidFill>
                          <a:srgbClr val="CC0000"/>
                        </a:solidFill>
                        <a:latin typeface="Mada"/>
                        <a:ea typeface="Mada"/>
                        <a:cs typeface="Mada"/>
                        <a:sym typeface="Mada"/>
                      </a:endParaRPr>
                    </a:p>
                  </a:txBody>
                  <a:tcPr marT="91425" marB="91425" marR="91425" marL="91425" anchor="ctr">
                    <a:lnL cap="flat" cmpd="sng" w="9525">
                      <a:solidFill>
                        <a:srgbClr val="4C1130"/>
                      </a:solidFill>
                      <a:prstDash val="solid"/>
                      <a:round/>
                      <a:headEnd len="sm" w="sm" type="none"/>
                      <a:tailEnd len="sm" w="sm" type="none"/>
                    </a:lnL>
                    <a:lnR cap="flat" cmpd="sng" w="9525">
                      <a:solidFill>
                        <a:srgbClr val="4C1130"/>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b="1" lang="ar" sz="1200">
                          <a:latin typeface="Mada"/>
                          <a:ea typeface="Mada"/>
                          <a:cs typeface="Mada"/>
                          <a:sym typeface="Mada"/>
                        </a:rPr>
                        <a:t>more </a:t>
                      </a:r>
                      <a:r>
                        <a:rPr b="1" lang="ar" sz="1200">
                          <a:latin typeface="Mada"/>
                          <a:ea typeface="Mada"/>
                          <a:cs typeface="Mada"/>
                          <a:sym typeface="Mada"/>
                        </a:rPr>
                        <a:t>frequent </a:t>
                      </a:r>
                      <a:endParaRPr b="1" sz="1200">
                        <a:latin typeface="Mada"/>
                        <a:ea typeface="Mada"/>
                        <a:cs typeface="Mada"/>
                        <a:sym typeface="Mada"/>
                      </a:endParaRPr>
                    </a:p>
                    <a:p>
                      <a:pPr indent="0" lvl="0" marL="0" rtl="0" algn="ctr">
                        <a:spcBef>
                          <a:spcPts val="0"/>
                        </a:spcBef>
                        <a:spcAft>
                          <a:spcPts val="0"/>
                        </a:spcAft>
                        <a:buNone/>
                      </a:pPr>
                      <a:r>
                        <a:rPr lang="ar" sz="1200">
                          <a:latin typeface="Mada"/>
                          <a:ea typeface="Mada"/>
                          <a:cs typeface="Mada"/>
                          <a:sym typeface="Mada"/>
                        </a:rPr>
                        <a:t>(70% have infection, vaccination or surgery approximately 4 weeks prior to to the onset)</a:t>
                      </a:r>
                      <a:endParaRPr sz="1200">
                        <a:latin typeface="Mada"/>
                        <a:ea typeface="Mada"/>
                        <a:cs typeface="Mada"/>
                        <a:sym typeface="Mada"/>
                      </a:endParaRPr>
                    </a:p>
                  </a:txBody>
                  <a:tcPr marT="91425" marB="91425" marR="91425" marL="91425" anchor="ctr">
                    <a:lnL cap="flat" cmpd="sng" w="9525">
                      <a:solidFill>
                        <a:srgbClr val="4C1130"/>
                      </a:solidFill>
                      <a:prstDash val="solid"/>
                      <a:round/>
                      <a:headEnd len="sm" w="sm" type="none"/>
                      <a:tailEnd len="sm" w="sm" type="none"/>
                    </a:lnL>
                    <a:lnR cap="flat" cmpd="sng" w="9525">
                      <a:solidFill>
                        <a:srgbClr val="4C1130"/>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ar" sz="1200">
                          <a:latin typeface="Mada"/>
                          <a:ea typeface="Mada"/>
                          <a:cs typeface="Mada"/>
                          <a:sym typeface="Mada"/>
                        </a:rPr>
                        <a:t>less frequent</a:t>
                      </a:r>
                      <a:endParaRPr b="1" sz="1200">
                        <a:latin typeface="Mada"/>
                        <a:ea typeface="Mada"/>
                        <a:cs typeface="Mada"/>
                        <a:sym typeface="Mada"/>
                      </a:endParaRPr>
                    </a:p>
                    <a:p>
                      <a:pPr indent="0" lvl="0" marL="0" rtl="0" algn="ctr">
                        <a:spcBef>
                          <a:spcPts val="0"/>
                        </a:spcBef>
                        <a:spcAft>
                          <a:spcPts val="0"/>
                        </a:spcAft>
                        <a:buNone/>
                      </a:pPr>
                      <a:r>
                        <a:rPr lang="ar" sz="1200">
                          <a:latin typeface="Mada"/>
                          <a:ea typeface="Mada"/>
                          <a:cs typeface="Mada"/>
                          <a:sym typeface="Mada"/>
                        </a:rPr>
                        <a:t>(no more than 30%)</a:t>
                      </a:r>
                      <a:endParaRPr sz="1200">
                        <a:latin typeface="Mada"/>
                        <a:ea typeface="Mada"/>
                        <a:cs typeface="Mada"/>
                        <a:sym typeface="Mada"/>
                      </a:endParaRPr>
                    </a:p>
                  </a:txBody>
                  <a:tcPr marT="91425" marB="91425" marR="91425" marL="91425" anchor="ctr">
                    <a:lnL cap="flat" cmpd="sng" w="9525">
                      <a:solidFill>
                        <a:srgbClr val="4C1130"/>
                      </a:solidFill>
                      <a:prstDash val="solid"/>
                      <a:round/>
                      <a:headEnd len="sm" w="sm" type="none"/>
                      <a:tailEnd len="sm" w="sm" type="none"/>
                    </a:lnL>
                    <a:lnR cap="flat" cmpd="sng" w="9525">
                      <a:solidFill>
                        <a:srgbClr val="4C1130"/>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solidFill>
                      <a:srgbClr val="FFFFFF"/>
                    </a:solidFill>
                  </a:tcPr>
                </a:tc>
              </a:tr>
              <a:tr h="146075">
                <a:tc>
                  <a:txBody>
                    <a:bodyPr/>
                    <a:lstStyle/>
                    <a:p>
                      <a:pPr indent="0" lvl="0" marL="0" rtl="0" algn="ctr">
                        <a:spcBef>
                          <a:spcPts val="0"/>
                        </a:spcBef>
                        <a:spcAft>
                          <a:spcPts val="0"/>
                        </a:spcAft>
                        <a:buNone/>
                      </a:pPr>
                      <a:r>
                        <a:rPr lang="ar" sz="1000">
                          <a:latin typeface="Mada"/>
                          <a:ea typeface="Mada"/>
                          <a:cs typeface="Mada"/>
                          <a:sym typeface="Mada"/>
                        </a:rPr>
                        <a:t>Cranial nerve involvement</a:t>
                      </a:r>
                      <a:endParaRPr sz="1000">
                        <a:latin typeface="Mada"/>
                        <a:ea typeface="Mada"/>
                        <a:cs typeface="Mada"/>
                        <a:sym typeface="Mada"/>
                      </a:endParaRPr>
                    </a:p>
                  </a:txBody>
                  <a:tcPr marT="91425" marB="91425" marR="91425" marL="91425" anchor="ctr">
                    <a:lnL cap="flat" cmpd="sng" w="9525">
                      <a:solidFill>
                        <a:srgbClr val="4C1130"/>
                      </a:solidFill>
                      <a:prstDash val="solid"/>
                      <a:round/>
                      <a:headEnd len="sm" w="sm" type="none"/>
                      <a:tailEnd len="sm" w="sm" type="none"/>
                    </a:lnL>
                    <a:lnR cap="flat" cmpd="sng" w="9525">
                      <a:solidFill>
                        <a:srgbClr val="4C1130"/>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b="1" lang="ar" sz="1200">
                          <a:latin typeface="Mada"/>
                          <a:ea typeface="Mada"/>
                          <a:cs typeface="Mada"/>
                          <a:sym typeface="Mada"/>
                        </a:rPr>
                        <a:t>more frequent</a:t>
                      </a:r>
                      <a:endParaRPr b="1" sz="1200">
                        <a:latin typeface="Mada"/>
                        <a:ea typeface="Mada"/>
                        <a:cs typeface="Mada"/>
                        <a:sym typeface="Mada"/>
                      </a:endParaRPr>
                    </a:p>
                  </a:txBody>
                  <a:tcPr marT="91425" marB="91425" marR="91425" marL="91425" anchor="ctr">
                    <a:lnL cap="flat" cmpd="sng" w="9525">
                      <a:solidFill>
                        <a:srgbClr val="4C1130"/>
                      </a:solidFill>
                      <a:prstDash val="solid"/>
                      <a:round/>
                      <a:headEnd len="sm" w="sm" type="none"/>
                      <a:tailEnd len="sm" w="sm" type="none"/>
                    </a:lnL>
                    <a:lnR cap="flat" cmpd="sng" w="9525">
                      <a:solidFill>
                        <a:srgbClr val="4C1130"/>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ar" sz="1200">
                          <a:latin typeface="Mada"/>
                          <a:ea typeface="Mada"/>
                          <a:cs typeface="Mada"/>
                          <a:sym typeface="Mada"/>
                        </a:rPr>
                        <a:t>Less frequent</a:t>
                      </a:r>
                      <a:endParaRPr b="1" sz="1200">
                        <a:latin typeface="Mada"/>
                        <a:ea typeface="Mada"/>
                        <a:cs typeface="Mada"/>
                        <a:sym typeface="Mada"/>
                      </a:endParaRPr>
                    </a:p>
                  </a:txBody>
                  <a:tcPr marT="91425" marB="91425" marR="91425" marL="91425" anchor="ctr">
                    <a:lnL cap="flat" cmpd="sng" w="9525">
                      <a:solidFill>
                        <a:srgbClr val="4C1130"/>
                      </a:solidFill>
                      <a:prstDash val="solid"/>
                      <a:round/>
                      <a:headEnd len="sm" w="sm" type="none"/>
                      <a:tailEnd len="sm" w="sm" type="none"/>
                    </a:lnL>
                    <a:lnR cap="flat" cmpd="sng" w="9525">
                      <a:solidFill>
                        <a:srgbClr val="4C1130"/>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solidFill>
                      <a:srgbClr val="FFFFFF"/>
                    </a:solidFill>
                  </a:tcPr>
                </a:tc>
              </a:tr>
              <a:tr h="265825">
                <a:tc>
                  <a:txBody>
                    <a:bodyPr/>
                    <a:lstStyle/>
                    <a:p>
                      <a:pPr indent="0" lvl="0" marL="0" rtl="0" algn="ctr">
                        <a:spcBef>
                          <a:spcPts val="0"/>
                        </a:spcBef>
                        <a:spcAft>
                          <a:spcPts val="0"/>
                        </a:spcAft>
                        <a:buNone/>
                      </a:pPr>
                      <a:r>
                        <a:rPr lang="ar" sz="1200">
                          <a:latin typeface="Mada"/>
                          <a:ea typeface="Mada"/>
                          <a:cs typeface="Mada"/>
                          <a:sym typeface="Mada"/>
                        </a:rPr>
                        <a:t> ventilator</a:t>
                      </a:r>
                      <a:endParaRPr sz="1200">
                        <a:latin typeface="Mada"/>
                        <a:ea typeface="Mada"/>
                        <a:cs typeface="Mada"/>
                        <a:sym typeface="Mada"/>
                      </a:endParaRPr>
                    </a:p>
                  </a:txBody>
                  <a:tcPr marT="91425" marB="91425" marR="91425" marL="91425" anchor="ctr">
                    <a:lnL cap="flat" cmpd="sng" w="9525">
                      <a:solidFill>
                        <a:srgbClr val="4C1130"/>
                      </a:solidFill>
                      <a:prstDash val="solid"/>
                      <a:round/>
                      <a:headEnd len="sm" w="sm" type="none"/>
                      <a:tailEnd len="sm" w="sm" type="none"/>
                    </a:lnL>
                    <a:lnR cap="flat" cmpd="sng" w="9525">
                      <a:solidFill>
                        <a:srgbClr val="4C1130"/>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b="1" lang="ar" sz="1200">
                          <a:latin typeface="Mada"/>
                          <a:ea typeface="Mada"/>
                          <a:cs typeface="Mada"/>
                          <a:sym typeface="Mada"/>
                        </a:rPr>
                        <a:t>pt. need it more frequently</a:t>
                      </a:r>
                      <a:endParaRPr b="1" sz="1200">
                        <a:latin typeface="Mada"/>
                        <a:ea typeface="Mada"/>
                        <a:cs typeface="Mada"/>
                        <a:sym typeface="Mada"/>
                      </a:endParaRPr>
                    </a:p>
                  </a:txBody>
                  <a:tcPr marT="91425" marB="91425" marR="91425" marL="91425" anchor="ctr">
                    <a:lnL cap="flat" cmpd="sng" w="9525">
                      <a:solidFill>
                        <a:srgbClr val="4C1130"/>
                      </a:solidFill>
                      <a:prstDash val="solid"/>
                      <a:round/>
                      <a:headEnd len="sm" w="sm" type="none"/>
                      <a:tailEnd len="sm" w="sm" type="none"/>
                    </a:lnL>
                    <a:lnR cap="flat" cmpd="sng" w="9525">
                      <a:solidFill>
                        <a:srgbClr val="4C1130"/>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ar" sz="1200">
                          <a:latin typeface="Mada"/>
                          <a:ea typeface="Mada"/>
                          <a:cs typeface="Mada"/>
                          <a:sym typeface="Mada"/>
                        </a:rPr>
                        <a:t>less frequently</a:t>
                      </a:r>
                      <a:endParaRPr sz="1200">
                        <a:latin typeface="Mada"/>
                        <a:ea typeface="Mada"/>
                        <a:cs typeface="Mada"/>
                        <a:sym typeface="Mada"/>
                      </a:endParaRPr>
                    </a:p>
                  </a:txBody>
                  <a:tcPr marT="91425" marB="91425" marR="91425" marL="91425" anchor="ctr">
                    <a:lnL cap="flat" cmpd="sng" w="9525">
                      <a:solidFill>
                        <a:srgbClr val="4C1130"/>
                      </a:solidFill>
                      <a:prstDash val="solid"/>
                      <a:round/>
                      <a:headEnd len="sm" w="sm" type="none"/>
                      <a:tailEnd len="sm" w="sm" type="none"/>
                    </a:lnL>
                    <a:lnR cap="flat" cmpd="sng" w="9525">
                      <a:solidFill>
                        <a:srgbClr val="4C1130"/>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solidFill>
                      <a:srgbClr val="FFFFFF"/>
                    </a:solidFill>
                  </a:tcPr>
                </a:tc>
              </a:tr>
              <a:tr h="100000">
                <a:tc>
                  <a:txBody>
                    <a:bodyPr/>
                    <a:lstStyle/>
                    <a:p>
                      <a:pPr indent="0" lvl="0" marL="0" rtl="0" algn="ctr">
                        <a:spcBef>
                          <a:spcPts val="0"/>
                        </a:spcBef>
                        <a:spcAft>
                          <a:spcPts val="0"/>
                        </a:spcAft>
                        <a:buNone/>
                      </a:pPr>
                      <a:r>
                        <a:rPr lang="ar" sz="1000">
                          <a:latin typeface="Mada"/>
                          <a:ea typeface="Mada"/>
                          <a:cs typeface="Mada"/>
                          <a:sym typeface="Mada"/>
                        </a:rPr>
                        <a:t>Autmnomic</a:t>
                      </a:r>
                      <a:endParaRPr sz="1000">
                        <a:latin typeface="Mada"/>
                        <a:ea typeface="Mada"/>
                        <a:cs typeface="Mada"/>
                        <a:sym typeface="Mada"/>
                      </a:endParaRPr>
                    </a:p>
                  </a:txBody>
                  <a:tcPr marT="91425" marB="91425" marR="91425" marL="91425" anchor="ctr">
                    <a:lnL cap="flat" cmpd="sng" w="9525">
                      <a:solidFill>
                        <a:srgbClr val="4C1130"/>
                      </a:solidFill>
                      <a:prstDash val="solid"/>
                      <a:round/>
                      <a:headEnd len="sm" w="sm" type="none"/>
                      <a:tailEnd len="sm" w="sm" type="none"/>
                    </a:lnL>
                    <a:lnR cap="flat" cmpd="sng" w="9525">
                      <a:solidFill>
                        <a:srgbClr val="4C1130"/>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b="1" lang="ar" sz="1200">
                          <a:solidFill>
                            <a:srgbClr val="CC0000"/>
                          </a:solidFill>
                          <a:latin typeface="Mada"/>
                          <a:ea typeface="Mada"/>
                          <a:cs typeface="Mada"/>
                          <a:sym typeface="Mada"/>
                        </a:rPr>
                        <a:t>labile HTN, Arrhythmias might be present</a:t>
                      </a:r>
                      <a:endParaRPr sz="1200">
                        <a:latin typeface="Mada"/>
                        <a:ea typeface="Mada"/>
                        <a:cs typeface="Mada"/>
                        <a:sym typeface="Mada"/>
                      </a:endParaRPr>
                    </a:p>
                  </a:txBody>
                  <a:tcPr marT="91425" marB="91425" marR="91425" marL="91425" anchor="ctr">
                    <a:lnL cap="flat" cmpd="sng" w="9525">
                      <a:solidFill>
                        <a:srgbClr val="4C1130"/>
                      </a:solidFill>
                      <a:prstDash val="solid"/>
                      <a:round/>
                      <a:headEnd len="sm" w="sm" type="none"/>
                      <a:tailEnd len="sm" w="sm" type="none"/>
                    </a:lnL>
                    <a:lnR cap="flat" cmpd="sng" w="9525">
                      <a:solidFill>
                        <a:srgbClr val="4C1130"/>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ar" sz="1200">
                          <a:latin typeface="Mada"/>
                          <a:ea typeface="Mada"/>
                          <a:cs typeface="Mada"/>
                          <a:sym typeface="Mada"/>
                        </a:rPr>
                        <a:t>less frequent than GBS</a:t>
                      </a:r>
                      <a:endParaRPr sz="1200">
                        <a:latin typeface="Mada"/>
                        <a:ea typeface="Mada"/>
                        <a:cs typeface="Mada"/>
                        <a:sym typeface="Mada"/>
                      </a:endParaRPr>
                    </a:p>
                  </a:txBody>
                  <a:tcPr marT="91425" marB="91425" marR="91425" marL="91425" anchor="ctr">
                    <a:lnL cap="flat" cmpd="sng" w="9525">
                      <a:solidFill>
                        <a:srgbClr val="4C1130"/>
                      </a:solidFill>
                      <a:prstDash val="solid"/>
                      <a:round/>
                      <a:headEnd len="sm" w="sm" type="none"/>
                      <a:tailEnd len="sm" w="sm" type="none"/>
                    </a:lnL>
                    <a:lnR cap="flat" cmpd="sng" w="9525">
                      <a:solidFill>
                        <a:srgbClr val="4C1130"/>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solidFill>
                      <a:srgbClr val="FFFFFF"/>
                    </a:solidFill>
                  </a:tcPr>
                </a:tc>
              </a:tr>
            </a:tbl>
          </a:graphicData>
        </a:graphic>
      </p:graphicFrame>
      <p:sp>
        <p:nvSpPr>
          <p:cNvPr id="935" name="Google Shape;935;p37"/>
          <p:cNvSpPr txBox="1"/>
          <p:nvPr/>
        </p:nvSpPr>
        <p:spPr>
          <a:xfrm>
            <a:off x="-299150" y="6202725"/>
            <a:ext cx="5011800" cy="323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ar" sz="900">
                <a:solidFill>
                  <a:srgbClr val="999999"/>
                </a:solidFill>
                <a:latin typeface="Mada"/>
                <a:ea typeface="Mada"/>
                <a:cs typeface="Mada"/>
                <a:sym typeface="Mada"/>
              </a:rPr>
              <a:t>EXTRA: Guillain barre syndrome vs Chronic inflammatory demyelination polyneuropathy</a:t>
            </a:r>
            <a:endParaRPr b="1" sz="900">
              <a:solidFill>
                <a:srgbClr val="999999"/>
              </a:solidFill>
              <a:latin typeface="Mada"/>
              <a:ea typeface="Mada"/>
              <a:cs typeface="Mada"/>
              <a:sym typeface="Mada"/>
            </a:endParaRPr>
          </a:p>
        </p:txBody>
      </p:sp>
      <p:grpSp>
        <p:nvGrpSpPr>
          <p:cNvPr id="936" name="Google Shape;936;p37"/>
          <p:cNvGrpSpPr/>
          <p:nvPr/>
        </p:nvGrpSpPr>
        <p:grpSpPr>
          <a:xfrm rot="10800000">
            <a:off x="7293843" y="562188"/>
            <a:ext cx="78721" cy="83606"/>
            <a:chOff x="4909609" y="6885946"/>
            <a:chExt cx="508206" cy="495298"/>
          </a:xfrm>
        </p:grpSpPr>
        <p:grpSp>
          <p:nvGrpSpPr>
            <p:cNvPr id="937" name="Google Shape;937;p37"/>
            <p:cNvGrpSpPr/>
            <p:nvPr/>
          </p:nvGrpSpPr>
          <p:grpSpPr>
            <a:xfrm>
              <a:off x="4909609" y="6885946"/>
              <a:ext cx="508206" cy="495298"/>
              <a:chOff x="481483" y="4193428"/>
              <a:chExt cx="322998" cy="346532"/>
            </a:xfrm>
          </p:grpSpPr>
          <p:grpSp>
            <p:nvGrpSpPr>
              <p:cNvPr id="938" name="Google Shape;938;p37"/>
              <p:cNvGrpSpPr/>
              <p:nvPr/>
            </p:nvGrpSpPr>
            <p:grpSpPr>
              <a:xfrm>
                <a:off x="481483" y="4193428"/>
                <a:ext cx="322998" cy="346532"/>
                <a:chOff x="-64406125" y="3362225"/>
                <a:chExt cx="318225" cy="314800"/>
              </a:xfrm>
            </p:grpSpPr>
            <p:sp>
              <p:nvSpPr>
                <p:cNvPr id="939" name="Google Shape;939;p37"/>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940" name="Google Shape;940;p37"/>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941" name="Google Shape;941;p37"/>
              <p:cNvSpPr/>
              <p:nvPr/>
            </p:nvSpPr>
            <p:spPr>
              <a:xfrm>
                <a:off x="626168" y="4322035"/>
                <a:ext cx="33600" cy="33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42" name="Google Shape;942;p37"/>
            <p:cNvPicPr preferRelativeResize="0"/>
            <p:nvPr/>
          </p:nvPicPr>
          <p:blipFill rotWithShape="1">
            <a:blip r:embed="rId5">
              <a:alphaModFix/>
            </a:blip>
            <a:srcRect b="-10" l="0" r="77307" t="10"/>
            <a:stretch/>
          </p:blipFill>
          <p:spPr>
            <a:xfrm flipH="1" rot="-5400000">
              <a:off x="5298115" y="7248199"/>
              <a:ext cx="27740" cy="134623"/>
            </a:xfrm>
            <a:prstGeom prst="rect">
              <a:avLst/>
            </a:prstGeom>
            <a:noFill/>
            <a:ln>
              <a:noFill/>
            </a:ln>
          </p:spPr>
        </p:pic>
        <p:pic>
          <p:nvPicPr>
            <p:cNvPr id="943" name="Google Shape;943;p37"/>
            <p:cNvPicPr preferRelativeResize="0"/>
            <p:nvPr/>
          </p:nvPicPr>
          <p:blipFill>
            <a:blip r:embed="rId6">
              <a:alphaModFix/>
            </a:blip>
            <a:stretch>
              <a:fillRect/>
            </a:stretch>
          </p:blipFill>
          <p:spPr>
            <a:xfrm>
              <a:off x="5107203" y="7221098"/>
              <a:ext cx="112997" cy="102640"/>
            </a:xfrm>
            <a:prstGeom prst="rect">
              <a:avLst/>
            </a:prstGeom>
            <a:noFill/>
            <a:ln>
              <a:noFill/>
            </a:ln>
          </p:spPr>
        </p:pic>
      </p:grpSp>
      <p:sp>
        <p:nvSpPr>
          <p:cNvPr id="944" name="Google Shape;944;p37"/>
          <p:cNvSpPr/>
          <p:nvPr/>
        </p:nvSpPr>
        <p:spPr>
          <a:xfrm rot="10800000">
            <a:off x="4891466" y="6766382"/>
            <a:ext cx="49500" cy="495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graphicFrame>
        <p:nvGraphicFramePr>
          <p:cNvPr id="949" name="Google Shape;949;p38"/>
          <p:cNvGraphicFramePr/>
          <p:nvPr/>
        </p:nvGraphicFramePr>
        <p:xfrm>
          <a:off x="215275" y="5789100"/>
          <a:ext cx="3000000" cy="3000000"/>
        </p:xfrm>
        <a:graphic>
          <a:graphicData uri="http://schemas.openxmlformats.org/drawingml/2006/table">
            <a:tbl>
              <a:tblPr>
                <a:noFill/>
                <a:tableStyleId>{BC89051C-0FB9-44DB-B3F0-D97974565A1E}</a:tableStyleId>
              </a:tblPr>
              <a:tblGrid>
                <a:gridCol w="1183150"/>
                <a:gridCol w="1133275"/>
                <a:gridCol w="4813025"/>
              </a:tblGrid>
              <a:tr h="554325">
                <a:tc rowSpan="3">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Carpal tunnel</a:t>
                      </a:r>
                      <a:endParaRPr b="1" sz="1200">
                        <a:solidFill>
                          <a:srgbClr val="FFFFFF"/>
                        </a:solidFill>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1"/>
                    </a:solidFill>
                  </a:tcPr>
                </a:tc>
                <a:tc>
                  <a:txBody>
                    <a:bodyPr/>
                    <a:lstStyle/>
                    <a:p>
                      <a:pPr indent="0" lvl="0" marL="0" rtl="0" algn="l">
                        <a:lnSpc>
                          <a:spcPct val="115000"/>
                        </a:lnSpc>
                        <a:spcBef>
                          <a:spcPts val="0"/>
                        </a:spcBef>
                        <a:spcAft>
                          <a:spcPts val="0"/>
                        </a:spcAft>
                        <a:buNone/>
                      </a:pPr>
                      <a:r>
                        <a:rPr b="1" lang="ar" sz="1200">
                          <a:solidFill>
                            <a:srgbClr val="FFFFFF"/>
                          </a:solidFill>
                          <a:latin typeface="Mada"/>
                          <a:ea typeface="Mada"/>
                          <a:cs typeface="Mada"/>
                          <a:sym typeface="Mada"/>
                        </a:rPr>
                        <a:t>Clinical features</a:t>
                      </a:r>
                      <a:endParaRPr b="1" sz="1200">
                        <a:solidFill>
                          <a:srgbClr val="FFFFFF"/>
                        </a:solidFill>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2"/>
                    </a:solidFill>
                  </a:tcPr>
                </a:tc>
                <a:tc>
                  <a:txBody>
                    <a:bodyPr/>
                    <a:lstStyle/>
                    <a:p>
                      <a:pPr indent="0" lvl="0" marL="0" rtl="0" algn="l">
                        <a:lnSpc>
                          <a:spcPct val="115000"/>
                        </a:lnSpc>
                        <a:spcBef>
                          <a:spcPts val="0"/>
                        </a:spcBef>
                        <a:spcAft>
                          <a:spcPts val="0"/>
                        </a:spcAft>
                        <a:buNone/>
                      </a:pPr>
                      <a:r>
                        <a:rPr lang="ar" sz="1000">
                          <a:latin typeface="Mada"/>
                          <a:ea typeface="Mada"/>
                          <a:cs typeface="Mada"/>
                          <a:sym typeface="Mada"/>
                        </a:rPr>
                        <a:t>pain in the hand affecting the palm, thumb, index finger, and the radial half of the ring finger with muscle atrophy of the thenar eminence. The pain is worse at night</a:t>
                      </a:r>
                      <a:endParaRPr sz="10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r h="199425">
                <a:tc vMerge="1"/>
                <a:tc>
                  <a:txBody>
                    <a:bodyPr/>
                    <a:lstStyle/>
                    <a:p>
                      <a:pPr indent="0" lvl="0" marL="0" rtl="0" algn="l">
                        <a:lnSpc>
                          <a:spcPct val="115000"/>
                        </a:lnSpc>
                        <a:spcBef>
                          <a:spcPts val="0"/>
                        </a:spcBef>
                        <a:spcAft>
                          <a:spcPts val="0"/>
                        </a:spcAft>
                        <a:buNone/>
                      </a:pPr>
                      <a:r>
                        <a:rPr b="1" lang="ar" sz="1200">
                          <a:solidFill>
                            <a:srgbClr val="FFFFFF"/>
                          </a:solidFill>
                          <a:latin typeface="Mada"/>
                          <a:ea typeface="Mada"/>
                          <a:cs typeface="Mada"/>
                          <a:sym typeface="Mada"/>
                        </a:rPr>
                        <a:t>Diagnosis</a:t>
                      </a:r>
                      <a:endParaRPr b="1" sz="1200">
                        <a:solidFill>
                          <a:srgbClr val="FFFFFF"/>
                        </a:solidFill>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2"/>
                    </a:solidFill>
                  </a:tcPr>
                </a:tc>
                <a:tc>
                  <a:txBody>
                    <a:bodyPr/>
                    <a:lstStyle/>
                    <a:p>
                      <a:pPr indent="0" lvl="0" marL="0" rtl="0" algn="l">
                        <a:lnSpc>
                          <a:spcPct val="115000"/>
                        </a:lnSpc>
                        <a:spcBef>
                          <a:spcPts val="0"/>
                        </a:spcBef>
                        <a:spcAft>
                          <a:spcPts val="0"/>
                        </a:spcAft>
                        <a:buNone/>
                      </a:pPr>
                      <a:r>
                        <a:rPr lang="ar" sz="1000">
                          <a:latin typeface="Mada"/>
                          <a:ea typeface="Mada"/>
                          <a:cs typeface="Mada"/>
                          <a:sym typeface="Mada"/>
                        </a:rPr>
                        <a:t>The most accurate diagnostic tests are electromyography and nerve conduction testing.</a:t>
                      </a:r>
                      <a:endParaRPr sz="10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r h="100000">
                <a:tc vMerge="1"/>
                <a:tc>
                  <a:txBody>
                    <a:bodyPr/>
                    <a:lstStyle/>
                    <a:p>
                      <a:pPr indent="0" lvl="0" marL="0" rtl="0" algn="l">
                        <a:lnSpc>
                          <a:spcPct val="115000"/>
                        </a:lnSpc>
                        <a:spcBef>
                          <a:spcPts val="0"/>
                        </a:spcBef>
                        <a:spcAft>
                          <a:spcPts val="0"/>
                        </a:spcAft>
                        <a:buNone/>
                      </a:pPr>
                      <a:r>
                        <a:rPr b="1" lang="ar" sz="1200">
                          <a:solidFill>
                            <a:srgbClr val="FFFFFF"/>
                          </a:solidFill>
                          <a:latin typeface="Mada"/>
                          <a:ea typeface="Mada"/>
                          <a:cs typeface="Mada"/>
                          <a:sym typeface="Mada"/>
                        </a:rPr>
                        <a:t>Treatment</a:t>
                      </a:r>
                      <a:endParaRPr b="1" sz="1200">
                        <a:solidFill>
                          <a:srgbClr val="FFFFFF"/>
                        </a:solidFill>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2"/>
                    </a:solidFill>
                  </a:tcPr>
                </a:tc>
                <a:tc>
                  <a:txBody>
                    <a:bodyPr/>
                    <a:lstStyle/>
                    <a:p>
                      <a:pPr indent="0" lvl="0" marL="0" rtl="0" algn="l">
                        <a:lnSpc>
                          <a:spcPct val="115000"/>
                        </a:lnSpc>
                        <a:spcBef>
                          <a:spcPts val="0"/>
                        </a:spcBef>
                        <a:spcAft>
                          <a:spcPts val="0"/>
                        </a:spcAft>
                        <a:buNone/>
                      </a:pPr>
                      <a:r>
                        <a:rPr lang="ar" sz="1000">
                          <a:latin typeface="Mada"/>
                          <a:ea typeface="Mada"/>
                          <a:cs typeface="Mada"/>
                          <a:sym typeface="Mada"/>
                        </a:rPr>
                        <a:t>The best initial therapy is with wrist splints to immobilize the hand in a position to relieve pressure.</a:t>
                      </a:r>
                      <a:endParaRPr sz="1000">
                        <a:latin typeface="Mada"/>
                        <a:ea typeface="Mada"/>
                        <a:cs typeface="Mada"/>
                        <a:sym typeface="Mada"/>
                      </a:endParaRPr>
                    </a:p>
                    <a:p>
                      <a:pPr indent="0" lvl="0" marL="0" rtl="0" algn="l">
                        <a:lnSpc>
                          <a:spcPct val="115000"/>
                        </a:lnSpc>
                        <a:spcBef>
                          <a:spcPts val="0"/>
                        </a:spcBef>
                        <a:spcAft>
                          <a:spcPts val="0"/>
                        </a:spcAft>
                        <a:buNone/>
                      </a:pPr>
                      <a:r>
                        <a:rPr lang="ar" sz="1000">
                          <a:latin typeface="Mada"/>
                          <a:ea typeface="Mada"/>
                          <a:cs typeface="Mada"/>
                          <a:sym typeface="Mada"/>
                        </a:rPr>
                        <a:t>Surgery can be curative and is highly indicated in cases of muscle wasting</a:t>
                      </a:r>
                      <a:endParaRPr sz="10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r h="367075">
                <a:tc rowSpan="3">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Charcot-Marie-Tooth Disease</a:t>
                      </a:r>
                      <a:endParaRPr b="1" sz="1200">
                        <a:solidFill>
                          <a:srgbClr val="FFFFFF"/>
                        </a:solidFill>
                        <a:latin typeface="Mada"/>
                        <a:ea typeface="Mada"/>
                        <a:cs typeface="Mada"/>
                        <a:sym typeface="Mada"/>
                      </a:endParaRPr>
                    </a:p>
                    <a:p>
                      <a:pPr indent="0" lvl="0" marL="0" rtl="0" algn="ctr">
                        <a:spcBef>
                          <a:spcPts val="0"/>
                        </a:spcBef>
                        <a:spcAft>
                          <a:spcPts val="0"/>
                        </a:spcAft>
                        <a:buNone/>
                      </a:pPr>
                      <a:r>
                        <a:rPr b="1" lang="ar" sz="1200">
                          <a:solidFill>
                            <a:srgbClr val="FFFFFF"/>
                          </a:solidFill>
                          <a:latin typeface="Mada"/>
                          <a:ea typeface="Mada"/>
                          <a:cs typeface="Mada"/>
                          <a:sym typeface="Mada"/>
                        </a:rPr>
                        <a:t>(Hereditary neuropathy)</a:t>
                      </a:r>
                      <a:endParaRPr b="1" sz="1200">
                        <a:solidFill>
                          <a:srgbClr val="FFFFFF"/>
                        </a:solidFill>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1"/>
                    </a:solidFill>
                  </a:tcPr>
                </a:tc>
                <a:tc>
                  <a:txBody>
                    <a:bodyPr/>
                    <a:lstStyle/>
                    <a:p>
                      <a:pPr indent="0" lvl="0" marL="0" rtl="0" algn="l">
                        <a:lnSpc>
                          <a:spcPct val="115000"/>
                        </a:lnSpc>
                        <a:spcBef>
                          <a:spcPts val="0"/>
                        </a:spcBef>
                        <a:spcAft>
                          <a:spcPts val="0"/>
                        </a:spcAft>
                        <a:buClr>
                          <a:schemeClr val="dk1"/>
                        </a:buClr>
                        <a:buSzPts val="1100"/>
                        <a:buFont typeface="Arial"/>
                        <a:buNone/>
                      </a:pPr>
                      <a:r>
                        <a:rPr b="1" lang="ar" sz="1200">
                          <a:solidFill>
                            <a:srgbClr val="FFFFFF"/>
                          </a:solidFill>
                          <a:latin typeface="Mada"/>
                          <a:ea typeface="Mada"/>
                          <a:cs typeface="Mada"/>
                          <a:sym typeface="Mada"/>
                        </a:rPr>
                        <a:t>Clinical features</a:t>
                      </a:r>
                      <a:endParaRPr b="1" sz="1200">
                        <a:solidFill>
                          <a:srgbClr val="FFFFFF"/>
                        </a:solidFill>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2"/>
                    </a:solidFill>
                  </a:tcPr>
                </a:tc>
                <a:tc>
                  <a:txBody>
                    <a:bodyPr/>
                    <a:lstStyle/>
                    <a:p>
                      <a:pPr indent="0" lvl="0" marL="0" rtl="0" algn="l">
                        <a:spcBef>
                          <a:spcPts val="0"/>
                        </a:spcBef>
                        <a:spcAft>
                          <a:spcPts val="0"/>
                        </a:spcAft>
                        <a:buNone/>
                      </a:pPr>
                      <a:r>
                        <a:rPr lang="ar" sz="1000">
                          <a:latin typeface="Mada"/>
                          <a:ea typeface="Mada"/>
                          <a:cs typeface="Mada"/>
                          <a:sym typeface="Mada"/>
                        </a:rPr>
                        <a:t>Charcot-Marie-Tooth (CMT) is a genetic disorder with loss of both motor and sensory innervation leading to Distal weakness and sensory loss, Wasting in the legs, Decreased deep tendon reflexes and Tremor</a:t>
                      </a:r>
                      <a:endParaRPr sz="10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r h="367075">
                <a:tc vMerge="1"/>
                <a:tc>
                  <a:txBody>
                    <a:bodyPr/>
                    <a:lstStyle/>
                    <a:p>
                      <a:pPr indent="0" lvl="0" marL="0" rtl="0" algn="l">
                        <a:lnSpc>
                          <a:spcPct val="115000"/>
                        </a:lnSpc>
                        <a:spcBef>
                          <a:spcPts val="0"/>
                        </a:spcBef>
                        <a:spcAft>
                          <a:spcPts val="0"/>
                        </a:spcAft>
                        <a:buClr>
                          <a:schemeClr val="dk1"/>
                        </a:buClr>
                        <a:buSzPts val="1100"/>
                        <a:buFont typeface="Arial"/>
                        <a:buNone/>
                      </a:pPr>
                      <a:r>
                        <a:rPr b="1" lang="ar" sz="1200">
                          <a:solidFill>
                            <a:srgbClr val="FFFFFF"/>
                          </a:solidFill>
                          <a:latin typeface="Mada"/>
                          <a:ea typeface="Mada"/>
                          <a:cs typeface="Mada"/>
                          <a:sym typeface="Mada"/>
                        </a:rPr>
                        <a:t>Diagnosis</a:t>
                      </a:r>
                      <a:endParaRPr b="1" sz="1200">
                        <a:solidFill>
                          <a:srgbClr val="FFFFFF"/>
                        </a:solidFill>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2"/>
                    </a:solidFill>
                  </a:tcPr>
                </a:tc>
                <a:tc>
                  <a:txBody>
                    <a:bodyPr/>
                    <a:lstStyle/>
                    <a:p>
                      <a:pPr indent="0" lvl="0" marL="0" rtl="0" algn="l">
                        <a:spcBef>
                          <a:spcPts val="0"/>
                        </a:spcBef>
                        <a:spcAft>
                          <a:spcPts val="0"/>
                        </a:spcAft>
                        <a:buNone/>
                      </a:pPr>
                      <a:r>
                        <a:rPr lang="ar" sz="1000">
                          <a:latin typeface="Mada"/>
                          <a:ea typeface="Mada"/>
                          <a:cs typeface="Mada"/>
                          <a:sym typeface="Mada"/>
                        </a:rPr>
                        <a:t>The most accurate test is electromyography</a:t>
                      </a:r>
                      <a:endParaRPr sz="10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r h="367075">
                <a:tc vMerge="1"/>
                <a:tc>
                  <a:txBody>
                    <a:bodyPr/>
                    <a:lstStyle/>
                    <a:p>
                      <a:pPr indent="0" lvl="0" marL="0" rtl="0" algn="l">
                        <a:lnSpc>
                          <a:spcPct val="115000"/>
                        </a:lnSpc>
                        <a:spcBef>
                          <a:spcPts val="0"/>
                        </a:spcBef>
                        <a:spcAft>
                          <a:spcPts val="0"/>
                        </a:spcAft>
                        <a:buClr>
                          <a:schemeClr val="dk1"/>
                        </a:buClr>
                        <a:buSzPts val="1100"/>
                        <a:buFont typeface="Arial"/>
                        <a:buNone/>
                      </a:pPr>
                      <a:r>
                        <a:rPr b="1" lang="ar" sz="1200">
                          <a:solidFill>
                            <a:srgbClr val="FFFFFF"/>
                          </a:solidFill>
                          <a:latin typeface="Mada"/>
                          <a:ea typeface="Mada"/>
                          <a:cs typeface="Mada"/>
                          <a:sym typeface="Mada"/>
                        </a:rPr>
                        <a:t>Treatment</a:t>
                      </a:r>
                      <a:endParaRPr b="1" sz="1200">
                        <a:solidFill>
                          <a:srgbClr val="FFFFFF"/>
                        </a:solidFill>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2"/>
                    </a:solidFill>
                  </a:tcPr>
                </a:tc>
                <a:tc>
                  <a:txBody>
                    <a:bodyPr/>
                    <a:lstStyle/>
                    <a:p>
                      <a:pPr indent="0" lvl="0" marL="0" rtl="0" algn="l">
                        <a:spcBef>
                          <a:spcPts val="0"/>
                        </a:spcBef>
                        <a:spcAft>
                          <a:spcPts val="0"/>
                        </a:spcAft>
                        <a:buNone/>
                      </a:pPr>
                      <a:r>
                        <a:rPr lang="ar" sz="1000">
                          <a:latin typeface="Mada"/>
                          <a:ea typeface="Mada"/>
                          <a:cs typeface="Mada"/>
                          <a:sym typeface="Mada"/>
                        </a:rPr>
                        <a:t>there is no treatment.</a:t>
                      </a:r>
                      <a:endParaRPr sz="10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r h="100000">
                <a:tc rowSpan="3">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Guillain barre syndrome</a:t>
                      </a:r>
                      <a:endParaRPr b="1" sz="1200">
                        <a:solidFill>
                          <a:srgbClr val="FFFFFF"/>
                        </a:solidFill>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1"/>
                    </a:solidFill>
                  </a:tcPr>
                </a:tc>
                <a:tc>
                  <a:txBody>
                    <a:bodyPr/>
                    <a:lstStyle/>
                    <a:p>
                      <a:pPr indent="0" lvl="0" marL="0" rtl="0" algn="l">
                        <a:lnSpc>
                          <a:spcPct val="115000"/>
                        </a:lnSpc>
                        <a:spcBef>
                          <a:spcPts val="0"/>
                        </a:spcBef>
                        <a:spcAft>
                          <a:spcPts val="0"/>
                        </a:spcAft>
                        <a:buNone/>
                      </a:pPr>
                      <a:r>
                        <a:rPr b="1" lang="ar" sz="1200">
                          <a:solidFill>
                            <a:srgbClr val="FFFFFF"/>
                          </a:solidFill>
                          <a:latin typeface="Mada"/>
                          <a:ea typeface="Mada"/>
                          <a:cs typeface="Mada"/>
                          <a:sym typeface="Mada"/>
                        </a:rPr>
                        <a:t>Clinical features</a:t>
                      </a:r>
                      <a:endParaRPr b="1" sz="1200">
                        <a:solidFill>
                          <a:srgbClr val="FFFFFF"/>
                        </a:solidFill>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2"/>
                    </a:solidFill>
                  </a:tcPr>
                </a:tc>
                <a:tc>
                  <a:txBody>
                    <a:bodyPr/>
                    <a:lstStyle/>
                    <a:p>
                      <a:pPr indent="0" lvl="0" marL="0" rtl="0" algn="l">
                        <a:spcBef>
                          <a:spcPts val="0"/>
                        </a:spcBef>
                        <a:spcAft>
                          <a:spcPts val="0"/>
                        </a:spcAft>
                        <a:buNone/>
                      </a:pPr>
                      <a:r>
                        <a:rPr lang="ar" sz="1000">
                          <a:latin typeface="Mada"/>
                          <a:ea typeface="Mada"/>
                          <a:cs typeface="Mada"/>
                          <a:sym typeface="Mada"/>
                        </a:rPr>
                        <a:t> weakness in the legs that ascends, when GBS hits the diaphragm, it is associated with respiratory muscle weakness. Autonomic dysfunction with hypotension, hypertension, or tachycardia can occur.</a:t>
                      </a:r>
                      <a:endParaRPr sz="10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r h="100000">
                <a:tc vMerge="1"/>
                <a:tc>
                  <a:txBody>
                    <a:bodyPr/>
                    <a:lstStyle/>
                    <a:p>
                      <a:pPr indent="0" lvl="0" marL="0" rtl="0" algn="l">
                        <a:lnSpc>
                          <a:spcPct val="115000"/>
                        </a:lnSpc>
                        <a:spcBef>
                          <a:spcPts val="0"/>
                        </a:spcBef>
                        <a:spcAft>
                          <a:spcPts val="0"/>
                        </a:spcAft>
                        <a:buNone/>
                      </a:pPr>
                      <a:r>
                        <a:rPr b="1" lang="ar" sz="1200">
                          <a:solidFill>
                            <a:srgbClr val="FFFFFF"/>
                          </a:solidFill>
                          <a:latin typeface="Mada"/>
                          <a:ea typeface="Mada"/>
                          <a:cs typeface="Mada"/>
                          <a:sym typeface="Mada"/>
                        </a:rPr>
                        <a:t>Diagnosis</a:t>
                      </a:r>
                      <a:endParaRPr b="1" sz="1200">
                        <a:solidFill>
                          <a:srgbClr val="FFFFFF"/>
                        </a:solidFill>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2"/>
                    </a:solidFill>
                  </a:tcPr>
                </a:tc>
                <a:tc>
                  <a:txBody>
                    <a:bodyPr/>
                    <a:lstStyle/>
                    <a:p>
                      <a:pPr indent="0" lvl="0" marL="0" rtl="0" algn="l">
                        <a:spcBef>
                          <a:spcPts val="0"/>
                        </a:spcBef>
                        <a:spcAft>
                          <a:spcPts val="0"/>
                        </a:spcAft>
                        <a:buNone/>
                      </a:pPr>
                      <a:r>
                        <a:rPr lang="ar" sz="1000">
                          <a:latin typeface="Mada"/>
                          <a:ea typeface="Mada"/>
                          <a:cs typeface="Mada"/>
                          <a:sym typeface="Mada"/>
                        </a:rPr>
                        <a:t>The most specific diagnostic test is nerve conduction studies/electromyography.</a:t>
                      </a:r>
                      <a:endParaRPr sz="1000">
                        <a:latin typeface="Mada"/>
                        <a:ea typeface="Mada"/>
                        <a:cs typeface="Mada"/>
                        <a:sym typeface="Mada"/>
                      </a:endParaRPr>
                    </a:p>
                    <a:p>
                      <a:pPr indent="0" lvl="0" marL="0" rtl="0" algn="l">
                        <a:spcBef>
                          <a:spcPts val="0"/>
                        </a:spcBef>
                        <a:spcAft>
                          <a:spcPts val="0"/>
                        </a:spcAft>
                        <a:buNone/>
                      </a:pPr>
                      <a:r>
                        <a:rPr lang="ar" sz="1000">
                          <a:latin typeface="Mada"/>
                          <a:ea typeface="Mada"/>
                          <a:cs typeface="Mada"/>
                          <a:sym typeface="Mada"/>
                        </a:rPr>
                        <a:t>CSF shows increased protein with a normal cell count.</a:t>
                      </a:r>
                      <a:endParaRPr sz="10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r h="100000">
                <a:tc vMerge="1"/>
                <a:tc>
                  <a:txBody>
                    <a:bodyPr/>
                    <a:lstStyle/>
                    <a:p>
                      <a:pPr indent="0" lvl="0" marL="0" rtl="0" algn="l">
                        <a:lnSpc>
                          <a:spcPct val="115000"/>
                        </a:lnSpc>
                        <a:spcBef>
                          <a:spcPts val="0"/>
                        </a:spcBef>
                        <a:spcAft>
                          <a:spcPts val="0"/>
                        </a:spcAft>
                        <a:buNone/>
                      </a:pPr>
                      <a:r>
                        <a:rPr b="1" lang="ar" sz="1200">
                          <a:solidFill>
                            <a:srgbClr val="FFFFFF"/>
                          </a:solidFill>
                          <a:latin typeface="Mada"/>
                          <a:ea typeface="Mada"/>
                          <a:cs typeface="Mada"/>
                          <a:sym typeface="Mada"/>
                        </a:rPr>
                        <a:t>Treatment</a:t>
                      </a:r>
                      <a:endParaRPr b="1" sz="1200">
                        <a:solidFill>
                          <a:srgbClr val="FFFFFF"/>
                        </a:solidFill>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2"/>
                    </a:solidFill>
                  </a:tcPr>
                </a:tc>
                <a:tc>
                  <a:txBody>
                    <a:bodyPr/>
                    <a:lstStyle/>
                    <a:p>
                      <a:pPr indent="0" lvl="0" marL="0" rtl="0" algn="l">
                        <a:spcBef>
                          <a:spcPts val="0"/>
                        </a:spcBef>
                        <a:spcAft>
                          <a:spcPts val="0"/>
                        </a:spcAft>
                        <a:buNone/>
                      </a:pPr>
                      <a:r>
                        <a:rPr lang="ar" sz="1000">
                          <a:latin typeface="Mada"/>
                          <a:ea typeface="Mada"/>
                          <a:cs typeface="Mada"/>
                          <a:sym typeface="Mada"/>
                        </a:rPr>
                        <a:t>Intravenous immunoglobulin (IVIG) or plasmapheresis are equal in efficacy.</a:t>
                      </a:r>
                      <a:endParaRPr sz="10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bl>
          </a:graphicData>
        </a:graphic>
      </p:graphicFrame>
      <p:sp>
        <p:nvSpPr>
          <p:cNvPr id="950" name="Google Shape;950;p38"/>
          <p:cNvSpPr/>
          <p:nvPr/>
        </p:nvSpPr>
        <p:spPr>
          <a:xfrm>
            <a:off x="5710491" y="-623950"/>
            <a:ext cx="333900" cy="317400"/>
          </a:xfrm>
          <a:prstGeom prst="star5">
            <a:avLst>
              <a:gd fmla="val 21969" name="adj"/>
              <a:gd fmla="val 105146" name="hf"/>
              <a:gd fmla="val 110557" name="vf"/>
            </a:avLst>
          </a:pr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38"/>
          <p:cNvSpPr/>
          <p:nvPr/>
        </p:nvSpPr>
        <p:spPr>
          <a:xfrm>
            <a:off x="1515616" y="-623950"/>
            <a:ext cx="333900" cy="317400"/>
          </a:xfrm>
          <a:prstGeom prst="star5">
            <a:avLst>
              <a:gd fmla="val 21969"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952" name="Google Shape;952;p38"/>
          <p:cNvGraphicFramePr/>
          <p:nvPr/>
        </p:nvGraphicFramePr>
        <p:xfrm>
          <a:off x="215275" y="748643"/>
          <a:ext cx="3000000" cy="3000000"/>
        </p:xfrm>
        <a:graphic>
          <a:graphicData uri="http://schemas.openxmlformats.org/drawingml/2006/table">
            <a:tbl>
              <a:tblPr>
                <a:noFill/>
                <a:tableStyleId>{BC89051C-0FB9-44DB-B3F0-D97974565A1E}</a:tableStyleId>
              </a:tblPr>
              <a:tblGrid>
                <a:gridCol w="3665525"/>
                <a:gridCol w="3463925"/>
              </a:tblGrid>
              <a:tr h="257150">
                <a:tc gridSpan="2">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History and examination</a:t>
                      </a:r>
                      <a:endParaRPr b="1" sz="1200">
                        <a:solidFill>
                          <a:srgbClr val="FFFFFF"/>
                        </a:solidFill>
                        <a:latin typeface="Mada"/>
                        <a:ea typeface="Mada"/>
                        <a:cs typeface="Mada"/>
                        <a:sym typeface="Mada"/>
                      </a:endParaRPr>
                    </a:p>
                  </a:txBody>
                  <a:tcPr marT="91425" marB="91425" marR="91425" marL="9142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1"/>
                    </a:solidFill>
                  </a:tcPr>
                </a:tc>
                <a:tc hMerge="1"/>
              </a:tr>
              <a:tr h="257150">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History</a:t>
                      </a:r>
                      <a:endParaRPr b="1" sz="1200">
                        <a:solidFill>
                          <a:srgbClr val="FFFFFF"/>
                        </a:solidFill>
                        <a:latin typeface="Mada"/>
                        <a:ea typeface="Mada"/>
                        <a:cs typeface="Mada"/>
                        <a:sym typeface="Mada"/>
                      </a:endParaRPr>
                    </a:p>
                  </a:txBody>
                  <a:tcPr marT="91425" marB="91425" marR="91425" marL="9142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2"/>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Examination</a:t>
                      </a:r>
                      <a:endParaRPr b="1" sz="1200">
                        <a:solidFill>
                          <a:srgbClr val="FFFFFF"/>
                        </a:solidFill>
                        <a:latin typeface="Mada"/>
                        <a:ea typeface="Mada"/>
                        <a:cs typeface="Mada"/>
                        <a:sym typeface="Mada"/>
                      </a:endParaRPr>
                    </a:p>
                  </a:txBody>
                  <a:tcPr marT="91425" marB="91425" marR="91425" marL="9142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2"/>
                    </a:solidFill>
                  </a:tcPr>
                </a:tc>
              </a:tr>
              <a:tr h="1564975">
                <a:tc>
                  <a:txBody>
                    <a:bodyPr/>
                    <a:lstStyle/>
                    <a:p>
                      <a:pPr indent="0" lvl="0" marL="0" rtl="0" algn="l">
                        <a:lnSpc>
                          <a:spcPct val="115000"/>
                        </a:lnSpc>
                        <a:spcBef>
                          <a:spcPts val="0"/>
                        </a:spcBef>
                        <a:spcAft>
                          <a:spcPts val="0"/>
                        </a:spcAft>
                        <a:buNone/>
                      </a:pPr>
                      <a:r>
                        <a:rPr b="1" lang="ar" sz="1000">
                          <a:latin typeface="Mada"/>
                          <a:ea typeface="Mada"/>
                          <a:cs typeface="Mada"/>
                          <a:sym typeface="Mada"/>
                        </a:rPr>
                        <a:t>Symptoms:</a:t>
                      </a:r>
                      <a:endParaRPr b="1" sz="1000">
                        <a:latin typeface="Mada"/>
                        <a:ea typeface="Mada"/>
                        <a:cs typeface="Mada"/>
                        <a:sym typeface="Mada"/>
                      </a:endParaRPr>
                    </a:p>
                    <a:p>
                      <a:pPr indent="0" lvl="0" marL="0" rtl="0" algn="l">
                        <a:lnSpc>
                          <a:spcPct val="115000"/>
                        </a:lnSpc>
                        <a:spcBef>
                          <a:spcPts val="0"/>
                        </a:spcBef>
                        <a:spcAft>
                          <a:spcPts val="0"/>
                        </a:spcAft>
                        <a:buNone/>
                      </a:pPr>
                      <a:r>
                        <a:rPr lang="ar" sz="1000">
                          <a:latin typeface="Mada"/>
                          <a:ea typeface="Mada"/>
                          <a:cs typeface="Mada"/>
                          <a:sym typeface="Mada"/>
                        </a:rPr>
                        <a:t>- sensory -motor -distal leg abnormalities - proximal abnormalities - upper extermitiy predomination - autonomic</a:t>
                      </a:r>
                      <a:endParaRPr sz="1000">
                        <a:latin typeface="Mada"/>
                        <a:ea typeface="Mada"/>
                        <a:cs typeface="Mada"/>
                        <a:sym typeface="Mada"/>
                      </a:endParaRPr>
                    </a:p>
                    <a:p>
                      <a:pPr indent="0" lvl="0" marL="0" rtl="0" algn="l">
                        <a:lnSpc>
                          <a:spcPct val="115000"/>
                        </a:lnSpc>
                        <a:spcBef>
                          <a:spcPts val="0"/>
                        </a:spcBef>
                        <a:spcAft>
                          <a:spcPts val="0"/>
                        </a:spcAft>
                        <a:buNone/>
                      </a:pPr>
                      <a:r>
                        <a:rPr b="1" lang="ar" sz="1000">
                          <a:latin typeface="Mada"/>
                          <a:ea typeface="Mada"/>
                          <a:cs typeface="Mada"/>
                          <a:sym typeface="Mada"/>
                        </a:rPr>
                        <a:t>onset</a:t>
                      </a:r>
                      <a:endParaRPr b="1" sz="1000">
                        <a:latin typeface="Mada"/>
                        <a:ea typeface="Mada"/>
                        <a:cs typeface="Mada"/>
                        <a:sym typeface="Mada"/>
                      </a:endParaRPr>
                    </a:p>
                    <a:p>
                      <a:pPr indent="0" lvl="0" marL="0" rtl="0" algn="l">
                        <a:lnSpc>
                          <a:spcPct val="115000"/>
                        </a:lnSpc>
                        <a:spcBef>
                          <a:spcPts val="0"/>
                        </a:spcBef>
                        <a:spcAft>
                          <a:spcPts val="0"/>
                        </a:spcAft>
                        <a:buNone/>
                      </a:pPr>
                      <a:r>
                        <a:rPr lang="ar" sz="1000">
                          <a:solidFill>
                            <a:schemeClr val="dk1"/>
                          </a:solidFill>
                          <a:latin typeface="Mada"/>
                          <a:ea typeface="Mada"/>
                          <a:cs typeface="Mada"/>
                          <a:sym typeface="Mada"/>
                        </a:rPr>
                        <a:t>&lt;4 weeks </a:t>
                      </a:r>
                      <a:r>
                        <a:rPr lang="ar" sz="1000">
                          <a:solidFill>
                            <a:srgbClr val="999999"/>
                          </a:solidFill>
                          <a:latin typeface="Mada"/>
                          <a:ea typeface="Mada"/>
                          <a:cs typeface="Mada"/>
                          <a:sym typeface="Mada"/>
                        </a:rPr>
                        <a:t>(acute)</a:t>
                      </a:r>
                      <a:r>
                        <a:rPr lang="ar" sz="1000">
                          <a:solidFill>
                            <a:schemeClr val="dk1"/>
                          </a:solidFill>
                          <a:latin typeface="Mada"/>
                          <a:ea typeface="Mada"/>
                          <a:cs typeface="Mada"/>
                          <a:sym typeface="Mada"/>
                        </a:rPr>
                        <a:t> , 4-8 week </a:t>
                      </a:r>
                      <a:r>
                        <a:rPr lang="ar" sz="1000">
                          <a:solidFill>
                            <a:srgbClr val="999999"/>
                          </a:solidFill>
                          <a:latin typeface="Mada"/>
                          <a:ea typeface="Mada"/>
                          <a:cs typeface="Mada"/>
                          <a:sym typeface="Mada"/>
                        </a:rPr>
                        <a:t> (subacute)</a:t>
                      </a:r>
                      <a:r>
                        <a:rPr lang="ar" sz="1000">
                          <a:solidFill>
                            <a:schemeClr val="dk1"/>
                          </a:solidFill>
                          <a:latin typeface="Mada"/>
                          <a:ea typeface="Mada"/>
                          <a:cs typeface="Mada"/>
                          <a:sym typeface="Mada"/>
                        </a:rPr>
                        <a:t>, &gt;8 weeks </a:t>
                      </a:r>
                      <a:r>
                        <a:rPr lang="ar" sz="1000">
                          <a:solidFill>
                            <a:srgbClr val="999999"/>
                          </a:solidFill>
                          <a:latin typeface="Mada"/>
                          <a:ea typeface="Mada"/>
                          <a:cs typeface="Mada"/>
                          <a:sym typeface="Mada"/>
                        </a:rPr>
                        <a:t>(chronic)</a:t>
                      </a:r>
                      <a:endParaRPr sz="1000">
                        <a:latin typeface="Mada"/>
                        <a:ea typeface="Mada"/>
                        <a:cs typeface="Mada"/>
                        <a:sym typeface="Mada"/>
                      </a:endParaRPr>
                    </a:p>
                    <a:p>
                      <a:pPr indent="0" lvl="0" marL="0" rtl="0" algn="l">
                        <a:lnSpc>
                          <a:spcPct val="115000"/>
                        </a:lnSpc>
                        <a:spcBef>
                          <a:spcPts val="0"/>
                        </a:spcBef>
                        <a:spcAft>
                          <a:spcPts val="0"/>
                        </a:spcAft>
                        <a:buNone/>
                      </a:pPr>
                      <a:r>
                        <a:rPr b="1" lang="ar" sz="1000">
                          <a:latin typeface="Mada"/>
                          <a:ea typeface="Mada"/>
                          <a:cs typeface="Mada"/>
                          <a:sym typeface="Mada"/>
                        </a:rPr>
                        <a:t>Duration</a:t>
                      </a:r>
                      <a:endParaRPr b="1" sz="1000">
                        <a:latin typeface="Mada"/>
                        <a:ea typeface="Mada"/>
                        <a:cs typeface="Mada"/>
                        <a:sym typeface="Mada"/>
                      </a:endParaRPr>
                    </a:p>
                    <a:p>
                      <a:pPr indent="0" lvl="0" marL="0" rtl="0" algn="l">
                        <a:lnSpc>
                          <a:spcPct val="115000"/>
                        </a:lnSpc>
                        <a:spcBef>
                          <a:spcPts val="0"/>
                        </a:spcBef>
                        <a:spcAft>
                          <a:spcPts val="0"/>
                        </a:spcAft>
                        <a:buNone/>
                      </a:pPr>
                      <a:r>
                        <a:rPr b="1" lang="ar" sz="1000">
                          <a:latin typeface="Mada"/>
                          <a:ea typeface="Mada"/>
                          <a:cs typeface="Mada"/>
                          <a:sym typeface="Mada"/>
                        </a:rPr>
                        <a:t>Progression</a:t>
                      </a:r>
                      <a:endParaRPr b="1" sz="1000">
                        <a:latin typeface="Mada"/>
                        <a:ea typeface="Mada"/>
                        <a:cs typeface="Mada"/>
                        <a:sym typeface="Mada"/>
                      </a:endParaRPr>
                    </a:p>
                    <a:p>
                      <a:pPr indent="0" lvl="0" marL="0" rtl="0" algn="l">
                        <a:lnSpc>
                          <a:spcPct val="115000"/>
                        </a:lnSpc>
                        <a:spcBef>
                          <a:spcPts val="0"/>
                        </a:spcBef>
                        <a:spcAft>
                          <a:spcPts val="0"/>
                        </a:spcAft>
                        <a:buNone/>
                      </a:pPr>
                      <a:r>
                        <a:rPr b="1" lang="ar" sz="1000">
                          <a:latin typeface="Mada"/>
                          <a:ea typeface="Mada"/>
                          <a:cs typeface="Mada"/>
                          <a:sym typeface="Mada"/>
                        </a:rPr>
                        <a:t>past medical history and co-morbidities</a:t>
                      </a:r>
                      <a:endParaRPr b="1" sz="1000">
                        <a:latin typeface="Mada"/>
                        <a:ea typeface="Mada"/>
                        <a:cs typeface="Mada"/>
                        <a:sym typeface="Mada"/>
                      </a:endParaRPr>
                    </a:p>
                    <a:p>
                      <a:pPr indent="0" lvl="0" marL="0" rtl="0" algn="l">
                        <a:lnSpc>
                          <a:spcPct val="115000"/>
                        </a:lnSpc>
                        <a:spcBef>
                          <a:spcPts val="0"/>
                        </a:spcBef>
                        <a:spcAft>
                          <a:spcPts val="0"/>
                        </a:spcAft>
                        <a:buNone/>
                      </a:pPr>
                      <a:r>
                        <a:rPr b="1" lang="ar" sz="1000">
                          <a:latin typeface="Mada"/>
                          <a:ea typeface="Mada"/>
                          <a:cs typeface="Mada"/>
                          <a:sym typeface="Mada"/>
                        </a:rPr>
                        <a:t>Family history</a:t>
                      </a:r>
                      <a:endParaRPr b="1" sz="1000">
                        <a:latin typeface="Mada"/>
                        <a:ea typeface="Mada"/>
                        <a:cs typeface="Mada"/>
                        <a:sym typeface="Mada"/>
                      </a:endParaRPr>
                    </a:p>
                    <a:p>
                      <a:pPr indent="0" lvl="0" marL="0" rtl="0" algn="l">
                        <a:lnSpc>
                          <a:spcPct val="115000"/>
                        </a:lnSpc>
                        <a:spcBef>
                          <a:spcPts val="0"/>
                        </a:spcBef>
                        <a:spcAft>
                          <a:spcPts val="0"/>
                        </a:spcAft>
                        <a:buNone/>
                      </a:pPr>
                      <a:r>
                        <a:rPr b="1" lang="ar" sz="1000">
                          <a:latin typeface="Mada"/>
                          <a:ea typeface="Mada"/>
                          <a:cs typeface="Mada"/>
                          <a:sym typeface="Mada"/>
                        </a:rPr>
                        <a:t>Social history</a:t>
                      </a:r>
                      <a:endParaRPr b="1" sz="1000">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ar" sz="1000">
                          <a:solidFill>
                            <a:schemeClr val="dk1"/>
                          </a:solidFill>
                          <a:latin typeface="Mada"/>
                          <a:ea typeface="Mada"/>
                          <a:cs typeface="Mada"/>
                          <a:sym typeface="Mada"/>
                        </a:rPr>
                        <a:t>Confirm localization: -  </a:t>
                      </a:r>
                      <a:r>
                        <a:rPr lang="ar" sz="1000">
                          <a:solidFill>
                            <a:schemeClr val="dk1"/>
                          </a:solidFill>
                          <a:latin typeface="Mada"/>
                          <a:ea typeface="Mada"/>
                          <a:cs typeface="Mada"/>
                          <a:sym typeface="Mada"/>
                        </a:rPr>
                        <a:t>LMN vs UMN - myopathy vs neuropathy</a:t>
                      </a:r>
                      <a:endParaRPr sz="1000">
                        <a:solidFill>
                          <a:schemeClr val="dk1"/>
                        </a:solidFill>
                        <a:latin typeface="Mada"/>
                        <a:ea typeface="Mada"/>
                        <a:cs typeface="Mada"/>
                        <a:sym typeface="Mada"/>
                      </a:endParaRPr>
                    </a:p>
                    <a:p>
                      <a:pPr indent="0" lvl="0" marL="0" rtl="0" algn="l">
                        <a:spcBef>
                          <a:spcPts val="0"/>
                        </a:spcBef>
                        <a:spcAft>
                          <a:spcPts val="0"/>
                        </a:spcAft>
                        <a:buNone/>
                      </a:pPr>
                      <a:r>
                        <a:rPr b="1" lang="ar" sz="1000">
                          <a:solidFill>
                            <a:schemeClr val="dk1"/>
                          </a:solidFill>
                          <a:latin typeface="Mada"/>
                          <a:ea typeface="Mada"/>
                          <a:cs typeface="Mada"/>
                          <a:sym typeface="Mada"/>
                        </a:rPr>
                        <a:t>Recognize pattern of neuropathy</a:t>
                      </a:r>
                      <a:endParaRPr b="1" sz="1000">
                        <a:solidFill>
                          <a:schemeClr val="dk1"/>
                        </a:solidFill>
                        <a:latin typeface="Mada"/>
                        <a:ea typeface="Mada"/>
                        <a:cs typeface="Mada"/>
                        <a:sym typeface="Mada"/>
                      </a:endParaRPr>
                    </a:p>
                    <a:p>
                      <a:pPr indent="0" lvl="0" marL="0" rtl="0" algn="l">
                        <a:spcBef>
                          <a:spcPts val="0"/>
                        </a:spcBef>
                        <a:spcAft>
                          <a:spcPts val="0"/>
                        </a:spcAft>
                        <a:buNone/>
                      </a:pPr>
                      <a:r>
                        <a:rPr lang="ar" sz="1000">
                          <a:solidFill>
                            <a:schemeClr val="dk1"/>
                          </a:solidFill>
                          <a:latin typeface="Mada"/>
                          <a:ea typeface="Mada"/>
                          <a:cs typeface="Mada"/>
                          <a:sym typeface="Mada"/>
                        </a:rPr>
                        <a:t>- Motor vs sensory vs sensory motor</a:t>
                      </a:r>
                      <a:endParaRPr sz="1000">
                        <a:solidFill>
                          <a:schemeClr val="dk1"/>
                        </a:solidFill>
                        <a:latin typeface="Mada"/>
                        <a:ea typeface="Mada"/>
                        <a:cs typeface="Mada"/>
                        <a:sym typeface="Mada"/>
                      </a:endParaRPr>
                    </a:p>
                    <a:p>
                      <a:pPr indent="0" lvl="0" marL="0" rtl="0" algn="l">
                        <a:spcBef>
                          <a:spcPts val="0"/>
                        </a:spcBef>
                        <a:spcAft>
                          <a:spcPts val="0"/>
                        </a:spcAft>
                        <a:buNone/>
                      </a:pPr>
                      <a:r>
                        <a:rPr lang="ar" sz="1000">
                          <a:solidFill>
                            <a:schemeClr val="dk1"/>
                          </a:solidFill>
                          <a:latin typeface="Mada"/>
                          <a:ea typeface="Mada"/>
                          <a:cs typeface="Mada"/>
                          <a:sym typeface="Mada"/>
                        </a:rPr>
                        <a:t>- Proximal vs distal</a:t>
                      </a:r>
                      <a:endParaRPr sz="1000">
                        <a:solidFill>
                          <a:schemeClr val="dk1"/>
                        </a:solidFill>
                        <a:latin typeface="Mada"/>
                        <a:ea typeface="Mada"/>
                        <a:cs typeface="Mada"/>
                        <a:sym typeface="Mada"/>
                      </a:endParaRPr>
                    </a:p>
                    <a:p>
                      <a:pPr indent="0" lvl="0" marL="0" rtl="0" algn="l">
                        <a:spcBef>
                          <a:spcPts val="0"/>
                        </a:spcBef>
                        <a:spcAft>
                          <a:spcPts val="0"/>
                        </a:spcAft>
                        <a:buNone/>
                      </a:pPr>
                      <a:r>
                        <a:rPr lang="ar" sz="1000">
                          <a:solidFill>
                            <a:schemeClr val="dk1"/>
                          </a:solidFill>
                          <a:latin typeface="Mada"/>
                          <a:ea typeface="Mada"/>
                          <a:cs typeface="Mada"/>
                          <a:sym typeface="Mada"/>
                        </a:rPr>
                        <a:t>- Symmetric vs asymmetric</a:t>
                      </a:r>
                      <a:endParaRPr sz="1000">
                        <a:solidFill>
                          <a:schemeClr val="dk1"/>
                        </a:solidFill>
                        <a:latin typeface="Mada"/>
                        <a:ea typeface="Mada"/>
                        <a:cs typeface="Mada"/>
                        <a:sym typeface="Mada"/>
                      </a:endParaRPr>
                    </a:p>
                    <a:p>
                      <a:pPr indent="0" lvl="0" marL="0" rtl="0" algn="l">
                        <a:spcBef>
                          <a:spcPts val="0"/>
                        </a:spcBef>
                        <a:spcAft>
                          <a:spcPts val="0"/>
                        </a:spcAft>
                        <a:buNone/>
                      </a:pPr>
                      <a:r>
                        <a:rPr b="1" lang="ar" sz="1000">
                          <a:solidFill>
                            <a:schemeClr val="dk1"/>
                          </a:solidFill>
                          <a:latin typeface="Mada"/>
                          <a:ea typeface="Mada"/>
                          <a:cs typeface="Mada"/>
                          <a:sym typeface="Mada"/>
                        </a:rPr>
                        <a:t>Recognize features of hereditary neuropathy</a:t>
                      </a:r>
                      <a:endParaRPr b="1" sz="1000">
                        <a:solidFill>
                          <a:schemeClr val="dk1"/>
                        </a:solidFill>
                        <a:latin typeface="Mada"/>
                        <a:ea typeface="Mada"/>
                        <a:cs typeface="Mada"/>
                        <a:sym typeface="Mada"/>
                      </a:endParaRPr>
                    </a:p>
                    <a:p>
                      <a:pPr indent="0" lvl="0" marL="0" rtl="0" algn="l">
                        <a:spcBef>
                          <a:spcPts val="0"/>
                        </a:spcBef>
                        <a:spcAft>
                          <a:spcPts val="0"/>
                        </a:spcAft>
                        <a:buNone/>
                      </a:pPr>
                      <a:r>
                        <a:rPr b="1" lang="ar" sz="1000">
                          <a:solidFill>
                            <a:schemeClr val="dk1"/>
                          </a:solidFill>
                          <a:latin typeface="Mada"/>
                          <a:ea typeface="Mada"/>
                          <a:cs typeface="Mada"/>
                          <a:sym typeface="Mada"/>
                        </a:rPr>
                        <a:t>Recognize features that narrows the differential diagnosis.</a:t>
                      </a:r>
                      <a:endParaRPr b="1" sz="1000">
                        <a:solidFill>
                          <a:schemeClr val="dk1"/>
                        </a:solidFill>
                        <a:latin typeface="Mada"/>
                        <a:ea typeface="Mada"/>
                        <a:cs typeface="Mada"/>
                        <a:sym typeface="Mada"/>
                      </a:endParaRPr>
                    </a:p>
                    <a:p>
                      <a:pPr indent="0" lvl="0" marL="0" rtl="0" algn="l">
                        <a:spcBef>
                          <a:spcPts val="0"/>
                        </a:spcBef>
                        <a:spcAft>
                          <a:spcPts val="0"/>
                        </a:spcAft>
                        <a:buNone/>
                      </a:pPr>
                      <a:r>
                        <a:rPr lang="ar" sz="1000">
                          <a:solidFill>
                            <a:schemeClr val="dk1"/>
                          </a:solidFill>
                          <a:latin typeface="Mada"/>
                          <a:ea typeface="Mada"/>
                          <a:cs typeface="Mada"/>
                          <a:sym typeface="Mada"/>
                        </a:rPr>
                        <a:t>- Purpura and levido reticularis</a:t>
                      </a:r>
                      <a:endParaRPr sz="1000">
                        <a:solidFill>
                          <a:schemeClr val="dk1"/>
                        </a:solidFill>
                        <a:latin typeface="Mada"/>
                        <a:ea typeface="Mada"/>
                        <a:cs typeface="Mada"/>
                        <a:sym typeface="Mada"/>
                      </a:endParaRPr>
                    </a:p>
                    <a:p>
                      <a:pPr indent="0" lvl="0" marL="0" rtl="0" algn="l">
                        <a:spcBef>
                          <a:spcPts val="0"/>
                        </a:spcBef>
                        <a:spcAft>
                          <a:spcPts val="0"/>
                        </a:spcAft>
                        <a:buNone/>
                      </a:pPr>
                      <a:r>
                        <a:rPr b="1" lang="ar" sz="1000">
                          <a:solidFill>
                            <a:schemeClr val="dk1"/>
                          </a:solidFill>
                          <a:latin typeface="Mada"/>
                          <a:ea typeface="Mada"/>
                          <a:cs typeface="Mada"/>
                          <a:sym typeface="Mada"/>
                        </a:rPr>
                        <a:t>Autonomic features</a:t>
                      </a:r>
                      <a:endParaRPr b="1" sz="1000">
                        <a:solidFill>
                          <a:schemeClr val="dk1"/>
                        </a:solidFill>
                        <a:latin typeface="Mada"/>
                        <a:ea typeface="Mada"/>
                        <a:cs typeface="Mada"/>
                        <a:sym typeface="Mada"/>
                      </a:endParaRPr>
                    </a:p>
                    <a:p>
                      <a:pPr indent="0" lvl="0" marL="0" rtl="0" algn="l">
                        <a:spcBef>
                          <a:spcPts val="0"/>
                        </a:spcBef>
                        <a:spcAft>
                          <a:spcPts val="0"/>
                        </a:spcAft>
                        <a:buNone/>
                      </a:pPr>
                      <a:r>
                        <a:rPr lang="ar" sz="1000">
                          <a:solidFill>
                            <a:schemeClr val="dk1"/>
                          </a:solidFill>
                          <a:latin typeface="Mada"/>
                          <a:ea typeface="Mada"/>
                          <a:cs typeface="Mada"/>
                          <a:sym typeface="Mada"/>
                        </a:rPr>
                        <a:t>- BP &amp; HR supine and standing</a:t>
                      </a:r>
                      <a:endParaRPr sz="1000">
                        <a:solidFill>
                          <a:schemeClr val="dk1"/>
                        </a:solidFill>
                        <a:latin typeface="Mada"/>
                        <a:ea typeface="Mada"/>
                        <a:cs typeface="Mada"/>
                        <a:sym typeface="Mada"/>
                      </a:endParaRPr>
                    </a:p>
                    <a:p>
                      <a:pPr indent="0" lvl="0" marL="0" rtl="0" algn="l">
                        <a:spcBef>
                          <a:spcPts val="0"/>
                        </a:spcBef>
                        <a:spcAft>
                          <a:spcPts val="0"/>
                        </a:spcAft>
                        <a:buNone/>
                      </a:pPr>
                      <a:r>
                        <a:rPr lang="ar" sz="1000">
                          <a:solidFill>
                            <a:schemeClr val="dk1"/>
                          </a:solidFill>
                          <a:latin typeface="Mada"/>
                          <a:ea typeface="Mada"/>
                          <a:cs typeface="Mada"/>
                          <a:sym typeface="Mada"/>
                        </a:rPr>
                        <a:t>- Pupillary reaction to light and accommodation</a:t>
                      </a:r>
                      <a:endParaRPr sz="1000">
                        <a:solidFill>
                          <a:schemeClr val="dk1"/>
                        </a:solidFill>
                        <a:latin typeface="Mada"/>
                        <a:ea typeface="Mada"/>
                        <a:cs typeface="Mada"/>
                        <a:sym typeface="Mada"/>
                      </a:endParaRPr>
                    </a:p>
                    <a:p>
                      <a:pPr indent="0" lvl="0" marL="0" rtl="0" algn="l">
                        <a:spcBef>
                          <a:spcPts val="0"/>
                        </a:spcBef>
                        <a:spcAft>
                          <a:spcPts val="0"/>
                        </a:spcAft>
                        <a:buNone/>
                      </a:pPr>
                      <a:r>
                        <a:rPr b="1" lang="ar" sz="1000">
                          <a:solidFill>
                            <a:schemeClr val="dk1"/>
                          </a:solidFill>
                          <a:latin typeface="Mada"/>
                          <a:ea typeface="Mada"/>
                          <a:cs typeface="Mada"/>
                          <a:sym typeface="Mada"/>
                        </a:rPr>
                        <a:t>Other:</a:t>
                      </a:r>
                      <a:endParaRPr b="1" sz="1000">
                        <a:solidFill>
                          <a:schemeClr val="dk1"/>
                        </a:solidFill>
                        <a:latin typeface="Mada"/>
                        <a:ea typeface="Mada"/>
                        <a:cs typeface="Mada"/>
                        <a:sym typeface="Mada"/>
                      </a:endParaRPr>
                    </a:p>
                    <a:p>
                      <a:pPr indent="0" lvl="0" marL="0" rtl="0" algn="l">
                        <a:spcBef>
                          <a:spcPts val="0"/>
                        </a:spcBef>
                        <a:spcAft>
                          <a:spcPts val="0"/>
                        </a:spcAft>
                        <a:buNone/>
                      </a:pPr>
                      <a:r>
                        <a:rPr lang="ar" sz="1000">
                          <a:solidFill>
                            <a:schemeClr val="dk1"/>
                          </a:solidFill>
                          <a:latin typeface="Mada"/>
                          <a:ea typeface="Mada"/>
                          <a:cs typeface="Mada"/>
                          <a:sym typeface="Mada"/>
                        </a:rPr>
                        <a:t>- Skin: trophic changes (such as thin, shiny, and discolored skin)</a:t>
                      </a:r>
                      <a:endParaRPr sz="1000">
                        <a:solidFill>
                          <a:schemeClr val="dk1"/>
                        </a:solidFill>
                        <a:latin typeface="Mada"/>
                        <a:ea typeface="Mada"/>
                        <a:cs typeface="Mada"/>
                        <a:sym typeface="Mada"/>
                      </a:endParaRPr>
                    </a:p>
                    <a:p>
                      <a:pPr indent="0" lvl="0" marL="0" rtl="0" algn="l">
                        <a:spcBef>
                          <a:spcPts val="0"/>
                        </a:spcBef>
                        <a:spcAft>
                          <a:spcPts val="0"/>
                        </a:spcAft>
                        <a:buNone/>
                      </a:pPr>
                      <a:r>
                        <a:rPr lang="ar" sz="1000">
                          <a:solidFill>
                            <a:schemeClr val="dk1"/>
                          </a:solidFill>
                          <a:latin typeface="Mada"/>
                          <a:ea typeface="Mada"/>
                          <a:cs typeface="Mada"/>
                          <a:sym typeface="Mada"/>
                        </a:rPr>
                        <a:t>- ulcerations or amputations.</a:t>
                      </a:r>
                      <a:endParaRPr sz="1000">
                        <a:solidFill>
                          <a:schemeClr val="dk1"/>
                        </a:solidFill>
                        <a:latin typeface="Mada"/>
                        <a:ea typeface="Mada"/>
                        <a:cs typeface="Mada"/>
                        <a:sym typeface="Mada"/>
                      </a:endParaRPr>
                    </a:p>
                    <a:p>
                      <a:pPr indent="0" lvl="0" marL="0" rtl="0" algn="l">
                        <a:spcBef>
                          <a:spcPts val="0"/>
                        </a:spcBef>
                        <a:spcAft>
                          <a:spcPts val="0"/>
                        </a:spcAft>
                        <a:buNone/>
                      </a:pPr>
                      <a:r>
                        <a:rPr lang="ar" sz="1000">
                          <a:solidFill>
                            <a:schemeClr val="dk1"/>
                          </a:solidFill>
                          <a:latin typeface="Mada"/>
                          <a:ea typeface="Mada"/>
                          <a:cs typeface="Mada"/>
                          <a:sym typeface="Mada"/>
                        </a:rPr>
                        <a:t>-  peripheral pulses.</a:t>
                      </a:r>
                      <a:endParaRPr sz="1000">
                        <a:solidFill>
                          <a:schemeClr val="dk1"/>
                        </a:solidFill>
                        <a:latin typeface="Mada"/>
                        <a:ea typeface="Mada"/>
                        <a:cs typeface="Mada"/>
                        <a:sym typeface="Mada"/>
                      </a:endParaRPr>
                    </a:p>
                  </a:txBody>
                  <a:tcPr marT="91425" marB="91425" marR="91425" marL="91425" anchor="ctr">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r h="257150">
                <a:tc gridSpan="2">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Approach (6 questions)</a:t>
                      </a:r>
                      <a:endParaRPr sz="1200"/>
                    </a:p>
                  </a:txBody>
                  <a:tcPr marT="91425" marB="91425" marR="91425" marL="9142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1"/>
                    </a:solidFill>
                  </a:tcPr>
                </a:tc>
                <a:tc hMerge="1"/>
              </a:tr>
              <a:tr h="710150">
                <a:tc gridSpan="2">
                  <a:txBody>
                    <a:bodyPr/>
                    <a:lstStyle/>
                    <a:p>
                      <a:pPr indent="0" lvl="0" marL="0" rtl="0" algn="l">
                        <a:spcBef>
                          <a:spcPts val="0"/>
                        </a:spcBef>
                        <a:spcAft>
                          <a:spcPts val="0"/>
                        </a:spcAft>
                        <a:buNone/>
                      </a:pPr>
                      <a:r>
                        <a:rPr lang="ar" sz="1000">
                          <a:solidFill>
                            <a:schemeClr val="dk1"/>
                          </a:solidFill>
                          <a:latin typeface="Mada"/>
                          <a:ea typeface="Mada"/>
                          <a:cs typeface="Mada"/>
                          <a:sym typeface="Mada"/>
                        </a:rPr>
                        <a:t>Q1- What systems are involoved?</a:t>
                      </a:r>
                      <a:endParaRPr sz="1000">
                        <a:solidFill>
                          <a:schemeClr val="dk1"/>
                        </a:solidFill>
                        <a:latin typeface="Mada"/>
                        <a:ea typeface="Mada"/>
                        <a:cs typeface="Mada"/>
                        <a:sym typeface="Mada"/>
                      </a:endParaRPr>
                    </a:p>
                    <a:p>
                      <a:pPr indent="0" lvl="0" marL="0" rtl="0" algn="l">
                        <a:spcBef>
                          <a:spcPts val="0"/>
                        </a:spcBef>
                        <a:spcAft>
                          <a:spcPts val="0"/>
                        </a:spcAft>
                        <a:buNone/>
                      </a:pPr>
                      <a:r>
                        <a:rPr lang="ar" sz="1000">
                          <a:solidFill>
                            <a:schemeClr val="dk1"/>
                          </a:solidFill>
                          <a:latin typeface="Mada"/>
                          <a:ea typeface="Mada"/>
                          <a:cs typeface="Mada"/>
                          <a:sym typeface="Mada"/>
                        </a:rPr>
                        <a:t>Q2- </a:t>
                      </a:r>
                      <a:r>
                        <a:rPr lang="ar" sz="1000">
                          <a:solidFill>
                            <a:srgbClr val="353744"/>
                          </a:solidFill>
                          <a:latin typeface="Mada"/>
                          <a:ea typeface="Mada"/>
                          <a:cs typeface="Mada"/>
                          <a:sym typeface="Mada"/>
                        </a:rPr>
                        <a:t>What is the distribution of weakness?</a:t>
                      </a:r>
                      <a:endParaRPr sz="1000">
                        <a:solidFill>
                          <a:srgbClr val="353744"/>
                        </a:solidFill>
                        <a:latin typeface="Mada"/>
                        <a:ea typeface="Mada"/>
                        <a:cs typeface="Mada"/>
                        <a:sym typeface="Mada"/>
                      </a:endParaRPr>
                    </a:p>
                    <a:p>
                      <a:pPr indent="0" lvl="0" marL="0" rtl="0" algn="l">
                        <a:spcBef>
                          <a:spcPts val="0"/>
                        </a:spcBef>
                        <a:spcAft>
                          <a:spcPts val="0"/>
                        </a:spcAft>
                        <a:buNone/>
                      </a:pPr>
                      <a:r>
                        <a:rPr lang="ar" sz="1000">
                          <a:solidFill>
                            <a:schemeClr val="dk1"/>
                          </a:solidFill>
                          <a:latin typeface="Mada"/>
                          <a:ea typeface="Mada"/>
                          <a:cs typeface="Mada"/>
                          <a:sym typeface="Mada"/>
                        </a:rPr>
                        <a:t>Q3- </a:t>
                      </a:r>
                      <a:r>
                        <a:rPr lang="ar" sz="1000">
                          <a:solidFill>
                            <a:srgbClr val="353744"/>
                          </a:solidFill>
                          <a:latin typeface="Mada"/>
                          <a:ea typeface="Mada"/>
                          <a:cs typeface="Mada"/>
                          <a:sym typeface="Mada"/>
                        </a:rPr>
                        <a:t>What is the nature of the sensory involvement?</a:t>
                      </a:r>
                      <a:endParaRPr sz="1000">
                        <a:solidFill>
                          <a:schemeClr val="dk1"/>
                        </a:solidFill>
                        <a:latin typeface="Mada"/>
                        <a:ea typeface="Mada"/>
                        <a:cs typeface="Mada"/>
                        <a:sym typeface="Mada"/>
                      </a:endParaRPr>
                    </a:p>
                    <a:p>
                      <a:pPr indent="0" lvl="0" marL="0" rtl="0" algn="l">
                        <a:spcBef>
                          <a:spcPts val="0"/>
                        </a:spcBef>
                        <a:spcAft>
                          <a:spcPts val="0"/>
                        </a:spcAft>
                        <a:buNone/>
                      </a:pPr>
                      <a:r>
                        <a:rPr lang="ar" sz="1000">
                          <a:solidFill>
                            <a:schemeClr val="dk1"/>
                          </a:solidFill>
                          <a:latin typeface="Mada"/>
                          <a:ea typeface="Mada"/>
                          <a:cs typeface="Mada"/>
                          <a:sym typeface="Mada"/>
                        </a:rPr>
                        <a:t>Q4- </a:t>
                      </a:r>
                      <a:r>
                        <a:rPr lang="ar" sz="1000">
                          <a:solidFill>
                            <a:srgbClr val="353744"/>
                          </a:solidFill>
                          <a:latin typeface="Mada"/>
                          <a:ea typeface="Mada"/>
                          <a:cs typeface="Mada"/>
                          <a:sym typeface="Mada"/>
                        </a:rPr>
                        <a:t>Is there evidence of UMN involvement?</a:t>
                      </a:r>
                      <a:endParaRPr sz="1000">
                        <a:solidFill>
                          <a:srgbClr val="353744"/>
                        </a:solidFill>
                        <a:latin typeface="Mada"/>
                        <a:ea typeface="Mada"/>
                        <a:cs typeface="Mada"/>
                        <a:sym typeface="Mada"/>
                      </a:endParaRPr>
                    </a:p>
                    <a:p>
                      <a:pPr indent="0" lvl="0" marL="0" rtl="0" algn="l">
                        <a:spcBef>
                          <a:spcPts val="0"/>
                        </a:spcBef>
                        <a:spcAft>
                          <a:spcPts val="0"/>
                        </a:spcAft>
                        <a:buNone/>
                      </a:pPr>
                      <a:r>
                        <a:rPr lang="ar" sz="1000">
                          <a:solidFill>
                            <a:schemeClr val="dk1"/>
                          </a:solidFill>
                          <a:latin typeface="Mada"/>
                          <a:ea typeface="Mada"/>
                          <a:cs typeface="Mada"/>
                          <a:sym typeface="Mada"/>
                        </a:rPr>
                        <a:t>Q5- </a:t>
                      </a:r>
                      <a:r>
                        <a:rPr lang="ar" sz="1000">
                          <a:solidFill>
                            <a:srgbClr val="353744"/>
                          </a:solidFill>
                          <a:latin typeface="Mada"/>
                          <a:ea typeface="Mada"/>
                          <a:cs typeface="Mada"/>
                          <a:sym typeface="Mada"/>
                        </a:rPr>
                        <a:t>What is the temporal evolution?</a:t>
                      </a:r>
                      <a:endParaRPr sz="1000">
                        <a:solidFill>
                          <a:schemeClr val="dk1"/>
                        </a:solidFill>
                        <a:latin typeface="Mada"/>
                        <a:ea typeface="Mada"/>
                        <a:cs typeface="Mada"/>
                        <a:sym typeface="Mada"/>
                      </a:endParaRPr>
                    </a:p>
                    <a:p>
                      <a:pPr indent="0" lvl="0" marL="0" rtl="0" algn="l">
                        <a:spcBef>
                          <a:spcPts val="0"/>
                        </a:spcBef>
                        <a:spcAft>
                          <a:spcPts val="0"/>
                        </a:spcAft>
                        <a:buNone/>
                      </a:pPr>
                      <a:r>
                        <a:rPr lang="ar" sz="1000">
                          <a:solidFill>
                            <a:schemeClr val="dk1"/>
                          </a:solidFill>
                          <a:latin typeface="Mada"/>
                          <a:ea typeface="Mada"/>
                          <a:cs typeface="Mada"/>
                          <a:sym typeface="Mada"/>
                        </a:rPr>
                        <a:t>Q6- </a:t>
                      </a:r>
                      <a:r>
                        <a:rPr lang="ar" sz="1000">
                          <a:solidFill>
                            <a:srgbClr val="353744"/>
                          </a:solidFill>
                          <a:latin typeface="Mada"/>
                          <a:ea typeface="Mada"/>
                          <a:cs typeface="Mada"/>
                          <a:sym typeface="Mada"/>
                        </a:rPr>
                        <a:t>Is there evidence for a hereditary neuropathy?</a:t>
                      </a:r>
                      <a:endParaRPr sz="1000">
                        <a:solidFill>
                          <a:schemeClr val="dk1"/>
                        </a:solidFill>
                        <a:latin typeface="Mada"/>
                        <a:ea typeface="Mada"/>
                        <a:cs typeface="Mada"/>
                        <a:sym typeface="Mada"/>
                      </a:endParaRPr>
                    </a:p>
                  </a:txBody>
                  <a:tcPr marT="91425" marB="91425" marR="91425" marL="9142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FFFFFF"/>
                    </a:solidFill>
                  </a:tcPr>
                </a:tc>
                <a:tc hMerge="1"/>
              </a:tr>
              <a:tr h="257150">
                <a:tc gridSpan="2">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Neuropathies</a:t>
                      </a:r>
                      <a:endParaRPr sz="1700"/>
                    </a:p>
                  </a:txBody>
                  <a:tcPr marT="91425" marB="91425" marR="91425" marL="9142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1"/>
                    </a:solidFill>
                  </a:tcPr>
                </a:tc>
                <a:tc hMerge="1"/>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p39"/>
          <p:cNvSpPr/>
          <p:nvPr/>
        </p:nvSpPr>
        <p:spPr>
          <a:xfrm>
            <a:off x="1034725" y="10307950"/>
            <a:ext cx="5760900" cy="3792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lang="ar" sz="1200">
                <a:solidFill>
                  <a:srgbClr val="FFFFFF"/>
                </a:solidFill>
                <a:latin typeface="Cabin"/>
                <a:ea typeface="Cabin"/>
                <a:cs typeface="Cabin"/>
                <a:sym typeface="Cabin"/>
              </a:rPr>
              <a:t>Answers: Q1:B | Q2:B | Q3:B | Q4:B </a:t>
            </a:r>
            <a:r>
              <a:rPr lang="ar" sz="1200">
                <a:solidFill>
                  <a:schemeClr val="lt1"/>
                </a:solidFill>
                <a:latin typeface="Cabin"/>
                <a:ea typeface="Cabin"/>
                <a:cs typeface="Cabin"/>
                <a:sym typeface="Cabin"/>
              </a:rPr>
              <a:t>| Q5:B | Q6: B</a:t>
            </a:r>
            <a:endParaRPr sz="1200">
              <a:solidFill>
                <a:srgbClr val="FFFFFF"/>
              </a:solidFill>
              <a:latin typeface="Cabin"/>
              <a:ea typeface="Cabin"/>
              <a:cs typeface="Cabin"/>
              <a:sym typeface="Cabin"/>
            </a:endParaRPr>
          </a:p>
        </p:txBody>
      </p:sp>
      <p:sp>
        <p:nvSpPr>
          <p:cNvPr id="958" name="Google Shape;958;p39"/>
          <p:cNvSpPr txBox="1"/>
          <p:nvPr/>
        </p:nvSpPr>
        <p:spPr>
          <a:xfrm>
            <a:off x="162550" y="776625"/>
            <a:ext cx="7269600" cy="94362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b="1" lang="ar" sz="1000">
                <a:solidFill>
                  <a:srgbClr val="986782"/>
                </a:solidFill>
                <a:latin typeface="Cabin"/>
                <a:ea typeface="Cabin"/>
                <a:cs typeface="Cabin"/>
                <a:sym typeface="Cabin"/>
              </a:rPr>
              <a:t>Q1: A65-year-old man presents to the ED with lower extremity weakness. His symptoms started 1 week prior when he noticed difficulty walking and he tripped once. He now has difficulty raising his legs off the floor and is now using a wheelchair. He denies any pain in his lower extremities but does have paresthesias in both legs. He denies weakness elsewhere. He denies dyspnea or any other associated symptoms. Prior to this he had an episode of nonbloody diarrhea a few weeks prior but that is now resolved. His only past medical history is hypertension for which he takes hydrochlorothiazide. Cardiac examination is normal. Pulmonary examination reveals non labored breathing, clear lung fields, and O2 saturation 98% on room air. Neurologic examination reveals normal speech without dysarthria and cranial nerves without deficits. Strength is 5/5 in bilateral upper extremities in shoulder/elbow/wrist flexion and extension, 1/5 dorsiflexion/plantar flexion bilateral ankles, 1/5 flexion/extension knees, 2/5 hip flexion. Achilles and patellar reflexes are absent bilaterally. Sensory examination is normal. Labs including electrolytes, renal function, and blood counts are normal. CT head is negative for stroke and shows no acute findings. Lumbar puncture is performed and analysis reveals 3 WBC/mm3, protein 100 mg/dL (normal range &lt;50 mg/dL), Gram stain negative. What is the most appropriate therapy?</a:t>
            </a:r>
            <a:endParaRPr b="1" sz="1000">
              <a:solidFill>
                <a:srgbClr val="986782"/>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ar" sz="900">
                <a:solidFill>
                  <a:schemeClr val="dk1"/>
                </a:solidFill>
                <a:latin typeface="Cabin"/>
                <a:ea typeface="Cabin"/>
                <a:cs typeface="Cabin"/>
                <a:sym typeface="Cabin"/>
              </a:rPr>
              <a:t>A. Prednisone.</a:t>
            </a:r>
            <a:endParaRPr b="1" sz="900">
              <a:solidFill>
                <a:schemeClr val="dk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ar" sz="900">
                <a:solidFill>
                  <a:schemeClr val="dk1"/>
                </a:solidFill>
                <a:latin typeface="Cabin"/>
                <a:ea typeface="Cabin"/>
                <a:cs typeface="Cabin"/>
                <a:sym typeface="Cabin"/>
              </a:rPr>
              <a:t>B. IVIG.</a:t>
            </a:r>
            <a:endParaRPr b="1" sz="900">
              <a:solidFill>
                <a:schemeClr val="dk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ar" sz="900">
                <a:solidFill>
                  <a:schemeClr val="dk1"/>
                </a:solidFill>
                <a:latin typeface="Cabin"/>
                <a:ea typeface="Cabin"/>
                <a:cs typeface="Cabin"/>
                <a:sym typeface="Cabin"/>
              </a:rPr>
              <a:t>C. Ciprofloxacin.</a:t>
            </a:r>
            <a:endParaRPr b="1" sz="900">
              <a:solidFill>
                <a:schemeClr val="dk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ar" sz="900">
                <a:solidFill>
                  <a:schemeClr val="dk1"/>
                </a:solidFill>
                <a:latin typeface="Cabin"/>
                <a:ea typeface="Cabin"/>
                <a:cs typeface="Cabin"/>
                <a:sym typeface="Cabin"/>
              </a:rPr>
              <a:t>D. Pyridostigmine.</a:t>
            </a:r>
            <a:endParaRPr b="1" sz="900">
              <a:latin typeface="Cabin"/>
              <a:ea typeface="Cabin"/>
              <a:cs typeface="Cabin"/>
              <a:sym typeface="Cabin"/>
            </a:endParaRPr>
          </a:p>
          <a:p>
            <a:pPr indent="0" lvl="0" marL="0" rtl="0" algn="just">
              <a:spcBef>
                <a:spcPts val="0"/>
              </a:spcBef>
              <a:spcAft>
                <a:spcPts val="0"/>
              </a:spcAft>
              <a:buClr>
                <a:schemeClr val="dk1"/>
              </a:buClr>
              <a:buSzPts val="1100"/>
              <a:buFont typeface="Arial"/>
              <a:buNone/>
            </a:pPr>
            <a:r>
              <a:t/>
            </a:r>
            <a:endParaRPr b="1" sz="1000">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ar" sz="1000">
                <a:solidFill>
                  <a:schemeClr val="accent6"/>
                </a:solidFill>
                <a:latin typeface="Cabin"/>
                <a:ea typeface="Cabin"/>
                <a:cs typeface="Cabin"/>
                <a:sym typeface="Cabin"/>
              </a:rPr>
              <a:t>Q2:2. A 18 years old male presented with weakness and numbness for 5 years. On examination he had high arched feet. Reflexes was absent. Sensory examination showed abnormal sensation to pinprick and vibration. Muscle power was 2/5 distally, 4/5 proximally in lower limbs. And 3/5 distally, 5/5 proximally in upper limbs. Which one of the following is the most appropriate description for his neuropathy?</a:t>
            </a:r>
            <a:endParaRPr b="1" sz="1000">
              <a:solidFill>
                <a:schemeClr val="accent6"/>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ar" sz="900">
                <a:solidFill>
                  <a:schemeClr val="dk1"/>
                </a:solidFill>
                <a:latin typeface="Cabin"/>
                <a:ea typeface="Cabin"/>
                <a:cs typeface="Cabin"/>
                <a:sym typeface="Cabin"/>
              </a:rPr>
              <a:t>A. Diabetic Neuropathy.</a:t>
            </a:r>
            <a:endParaRPr b="1" sz="900">
              <a:solidFill>
                <a:schemeClr val="dk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ar" sz="900">
                <a:solidFill>
                  <a:schemeClr val="dk1"/>
                </a:solidFill>
                <a:latin typeface="Cabin"/>
                <a:ea typeface="Cabin"/>
                <a:cs typeface="Cabin"/>
                <a:sym typeface="Cabin"/>
              </a:rPr>
              <a:t>B. Inherited Neuropathy.</a:t>
            </a:r>
            <a:endParaRPr b="1" sz="900">
              <a:solidFill>
                <a:schemeClr val="dk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ar" sz="900">
                <a:solidFill>
                  <a:schemeClr val="dk1"/>
                </a:solidFill>
                <a:latin typeface="Cabin"/>
                <a:ea typeface="Cabin"/>
                <a:cs typeface="Cabin"/>
                <a:sym typeface="Cabin"/>
              </a:rPr>
              <a:t>C. Toxic Neuropathy.</a:t>
            </a:r>
            <a:endParaRPr b="1" sz="900">
              <a:solidFill>
                <a:schemeClr val="dk1"/>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ar" sz="900">
                <a:solidFill>
                  <a:schemeClr val="dk1"/>
                </a:solidFill>
                <a:latin typeface="Cabin"/>
                <a:ea typeface="Cabin"/>
                <a:cs typeface="Cabin"/>
                <a:sym typeface="Cabin"/>
              </a:rPr>
              <a:t>D. Vitamin B12 Deficiency.</a:t>
            </a:r>
            <a:endParaRPr sz="900">
              <a:solidFill>
                <a:srgbClr val="986782"/>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t/>
            </a:r>
            <a:endParaRPr sz="1000">
              <a:solidFill>
                <a:srgbClr val="986782"/>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ar" sz="1000">
                <a:solidFill>
                  <a:srgbClr val="986782"/>
                </a:solidFill>
                <a:latin typeface="Cabin"/>
                <a:ea typeface="Cabin"/>
                <a:cs typeface="Cabin"/>
                <a:sym typeface="Cabin"/>
              </a:rPr>
              <a:t>Q3:  A 55-year old female presented with ascending weakness and sensory loss that started 2 weeks ago after having upper respiratory tract infection. Her neurological examination showed weakness in upper and lower limbs that was symmetric and graded as 3/5. Reflexes were diminished. She had sensory loss to pinprick, vibration and joint position in both upper and lower limbs. Which ONE of the following localizations is consistent with this pattern?</a:t>
            </a:r>
            <a:endParaRPr b="1" sz="1000">
              <a:solidFill>
                <a:srgbClr val="986782"/>
              </a:solidFill>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ar" sz="900">
                <a:latin typeface="Cabin"/>
                <a:ea typeface="Cabin"/>
                <a:cs typeface="Cabin"/>
                <a:sym typeface="Cabin"/>
              </a:rPr>
              <a:t>A. Anterior horn cell.</a:t>
            </a:r>
            <a:endParaRPr b="1" sz="900">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ar" sz="900">
                <a:latin typeface="Cabin"/>
                <a:ea typeface="Cabin"/>
                <a:cs typeface="Cabin"/>
                <a:sym typeface="Cabin"/>
              </a:rPr>
              <a:t>B. Diffuse peripheral nerves and nerve roots.</a:t>
            </a:r>
            <a:endParaRPr b="1" sz="900">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ar" sz="900">
                <a:latin typeface="Cabin"/>
                <a:ea typeface="Cabin"/>
                <a:cs typeface="Cabin"/>
                <a:sym typeface="Cabin"/>
              </a:rPr>
              <a:t>C. Dorsal root ganglia.</a:t>
            </a:r>
            <a:endParaRPr b="1" sz="900">
              <a:latin typeface="Cabin"/>
              <a:ea typeface="Cabin"/>
              <a:cs typeface="Cabin"/>
              <a:sym typeface="Cabin"/>
            </a:endParaRPr>
          </a:p>
          <a:p>
            <a:pPr indent="0" lvl="0" marL="0" rtl="0" algn="just">
              <a:spcBef>
                <a:spcPts val="0"/>
              </a:spcBef>
              <a:spcAft>
                <a:spcPts val="0"/>
              </a:spcAft>
              <a:buClr>
                <a:schemeClr val="dk1"/>
              </a:buClr>
              <a:buSzPts val="1100"/>
              <a:buFont typeface="Arial"/>
              <a:buNone/>
            </a:pPr>
            <a:r>
              <a:rPr b="1" lang="ar" sz="900">
                <a:latin typeface="Cabin"/>
                <a:ea typeface="Cabin"/>
                <a:cs typeface="Cabin"/>
                <a:sym typeface="Cabin"/>
              </a:rPr>
              <a:t>D. Neuromuscular junction.</a:t>
            </a:r>
            <a:endParaRPr b="1" sz="900">
              <a:latin typeface="Cabin"/>
              <a:ea typeface="Cabin"/>
              <a:cs typeface="Cabin"/>
              <a:sym typeface="Cabin"/>
            </a:endParaRPr>
          </a:p>
          <a:p>
            <a:pPr indent="0" lvl="0" marL="0" rtl="0" algn="l">
              <a:spcBef>
                <a:spcPts val="0"/>
              </a:spcBef>
              <a:spcAft>
                <a:spcPts val="0"/>
              </a:spcAft>
              <a:buClr>
                <a:schemeClr val="dk1"/>
              </a:buClr>
              <a:buSzPts val="1100"/>
              <a:buFont typeface="Arial"/>
              <a:buNone/>
            </a:pPr>
            <a:r>
              <a:t/>
            </a:r>
            <a:endParaRPr b="1" sz="1000">
              <a:solidFill>
                <a:srgbClr val="986782"/>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ar" sz="1000">
                <a:solidFill>
                  <a:schemeClr val="accent6"/>
                </a:solidFill>
                <a:latin typeface="Cabin"/>
                <a:ea typeface="Cabin"/>
                <a:cs typeface="Cabin"/>
                <a:sym typeface="Cabin"/>
              </a:rPr>
              <a:t>Q4: A 31-year-old woman presents to accident and emergency with progressive difficulty walking associated with lower back pain. A few days ago she was tripping over things, now she has difficulty climbing stairs. She describes tingling and numbness in both hands which moved up to her elbows, she is unable to write. On examination, cranial nerves are intact but there is absent sensation to vibration and pin prick in her upper limbs to the elbow and lower limbs to the hip. Power is ⅗ in the ankles and 4−/5 at the hip with absent reflexes and mute plantars. Her blood pressure is 124/85, pulse 68 and sats 98 per cent on air. She has a past medical history of type I diabetes and recently recovered from an episode of food poisoning a month or two ago. What is the diagnosis?</a:t>
            </a:r>
            <a:endParaRPr b="1" sz="1000">
              <a:solidFill>
                <a:schemeClr val="accent6"/>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ar" sz="900">
                <a:latin typeface="Cabin"/>
                <a:ea typeface="Cabin"/>
                <a:cs typeface="Cabin"/>
                <a:sym typeface="Cabin"/>
              </a:rPr>
              <a:t>A. MS.</a:t>
            </a:r>
            <a:endParaRPr b="1" sz="900">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ar" sz="900">
                <a:latin typeface="Cabin"/>
                <a:ea typeface="Cabin"/>
                <a:cs typeface="Cabin"/>
                <a:sym typeface="Cabin"/>
              </a:rPr>
              <a:t>B. Guillain–Barré syndrome (GBS).</a:t>
            </a:r>
            <a:endParaRPr b="1" sz="900">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ar" sz="900">
                <a:latin typeface="Cabin"/>
                <a:ea typeface="Cabin"/>
                <a:cs typeface="Cabin"/>
                <a:sym typeface="Cabin"/>
              </a:rPr>
              <a:t>D. Diabetic neuropathy.</a:t>
            </a:r>
            <a:endParaRPr b="1" sz="900">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ar" sz="900">
                <a:latin typeface="Cabin"/>
                <a:ea typeface="Cabin"/>
                <a:cs typeface="Cabin"/>
                <a:sym typeface="Cabin"/>
              </a:rPr>
              <a:t>E. Infective neuropathy.</a:t>
            </a:r>
            <a:endParaRPr b="1" sz="900">
              <a:latin typeface="Cabin"/>
              <a:ea typeface="Cabin"/>
              <a:cs typeface="Cabin"/>
              <a:sym typeface="Cabin"/>
            </a:endParaRPr>
          </a:p>
          <a:p>
            <a:pPr indent="0" lvl="0" marL="0" rtl="0" algn="l">
              <a:spcBef>
                <a:spcPts val="0"/>
              </a:spcBef>
              <a:spcAft>
                <a:spcPts val="0"/>
              </a:spcAft>
              <a:buClr>
                <a:schemeClr val="dk1"/>
              </a:buClr>
              <a:buSzPts val="1100"/>
              <a:buFont typeface="Arial"/>
              <a:buNone/>
            </a:pPr>
            <a:r>
              <a:t/>
            </a:r>
            <a:endParaRPr b="1" sz="1000">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ar" sz="1000">
                <a:solidFill>
                  <a:schemeClr val="accent2"/>
                </a:solidFill>
                <a:latin typeface="Cabin"/>
                <a:ea typeface="Cabin"/>
                <a:cs typeface="Cabin"/>
                <a:sym typeface="Cabin"/>
              </a:rPr>
              <a:t>Q5: A 28 year old man describes evolving weakness of all four limbs over 8 weeks, and most recently some dyspnoea. Blood tests are normal and lumbar puncture shows a raised CSF protein but no cells. A diagnosis of chronic inflammatory demyelinating polyneuropathy (CIDP) is made . Which of the following patterns of abnormality on nerve conduction studies and EMG is likely to be present at the time of diagnosis?</a:t>
            </a:r>
            <a:endParaRPr b="1" sz="10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ar" sz="900">
                <a:solidFill>
                  <a:schemeClr val="dk1"/>
                </a:solidFill>
                <a:latin typeface="Cabin"/>
                <a:ea typeface="Cabin"/>
                <a:cs typeface="Cabin"/>
                <a:sym typeface="Cabin"/>
              </a:rPr>
              <a:t>A. Delayed conduction in motor and sensory nerves with denervation on EMG.</a:t>
            </a:r>
            <a:endParaRPr b="1" sz="9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ar" sz="900">
                <a:solidFill>
                  <a:schemeClr val="dk1"/>
                </a:solidFill>
                <a:latin typeface="Cabin"/>
                <a:ea typeface="Cabin"/>
                <a:cs typeface="Cabin"/>
                <a:sym typeface="Cabin"/>
              </a:rPr>
              <a:t>B. Delayed conduction in sensory and motor nerves with normal EMG.</a:t>
            </a:r>
            <a:endParaRPr b="1" sz="9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ar" sz="900">
                <a:solidFill>
                  <a:schemeClr val="dk1"/>
                </a:solidFill>
                <a:latin typeface="Cabin"/>
                <a:ea typeface="Cabin"/>
                <a:cs typeface="Cabin"/>
                <a:sym typeface="Cabin"/>
              </a:rPr>
              <a:t>C. Normal nerve conduction studies but denervation changes on EMG.</a:t>
            </a:r>
            <a:endParaRPr b="1" sz="9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ar" sz="900">
                <a:solidFill>
                  <a:schemeClr val="dk1"/>
                </a:solidFill>
                <a:latin typeface="Cabin"/>
                <a:ea typeface="Cabin"/>
                <a:cs typeface="Cabin"/>
                <a:sym typeface="Cabin"/>
              </a:rPr>
              <a:t>D. Small sensory nerve and compound motor action potentials but normal EMG.</a:t>
            </a:r>
            <a:endParaRPr b="1" sz="9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t/>
            </a:r>
            <a:endParaRPr b="1" sz="10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ar" sz="1000">
                <a:solidFill>
                  <a:schemeClr val="accent6"/>
                </a:solidFill>
                <a:latin typeface="Cabin"/>
                <a:ea typeface="Cabin"/>
                <a:cs typeface="Cabin"/>
                <a:sym typeface="Cabin"/>
              </a:rPr>
              <a:t>Q6: Patient presented with 2 months of Right leg pain. He also has back pain. On physical examination he had muscle power of 4/5 in dorsiflexion, eversion and inversion. And had 5/5 in ankle flexion, knee flexion and extension, hip flexion and extension, and hip adduction. And had 4/5 in hip abduction. He also showed sensory deficits with pinprick test but had normal vibration test. What is the most likely diagnosis?</a:t>
            </a:r>
            <a:endParaRPr b="1" sz="1000">
              <a:solidFill>
                <a:schemeClr val="accent6"/>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ar" sz="900">
                <a:solidFill>
                  <a:schemeClr val="dk1"/>
                </a:solidFill>
                <a:latin typeface="Cabin"/>
                <a:ea typeface="Cabin"/>
                <a:cs typeface="Cabin"/>
                <a:sym typeface="Cabin"/>
              </a:rPr>
              <a:t>A. Common peroneal injury.</a:t>
            </a:r>
            <a:endParaRPr b="1" sz="9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ar" sz="900">
                <a:solidFill>
                  <a:schemeClr val="dk1"/>
                </a:solidFill>
                <a:latin typeface="Cabin"/>
                <a:ea typeface="Cabin"/>
                <a:cs typeface="Cabin"/>
                <a:sym typeface="Cabin"/>
              </a:rPr>
              <a:t>B. L5 radiculopathy.</a:t>
            </a:r>
            <a:endParaRPr b="1" sz="9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ar" sz="900">
                <a:solidFill>
                  <a:schemeClr val="dk1"/>
                </a:solidFill>
                <a:latin typeface="Cabin"/>
                <a:ea typeface="Cabin"/>
                <a:cs typeface="Cabin"/>
                <a:sym typeface="Cabin"/>
              </a:rPr>
              <a:t>C. Femoral nerve injury.</a:t>
            </a:r>
            <a:endParaRPr b="1" sz="9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ar" sz="900">
                <a:solidFill>
                  <a:schemeClr val="dk1"/>
                </a:solidFill>
                <a:latin typeface="Cabin"/>
                <a:ea typeface="Cabin"/>
                <a:cs typeface="Cabin"/>
                <a:sym typeface="Cabin"/>
              </a:rPr>
              <a:t>D. Popliteal injury.</a:t>
            </a:r>
            <a:endParaRPr b="1" sz="900">
              <a:solidFill>
                <a:schemeClr val="dk1"/>
              </a:solidFill>
              <a:latin typeface="Cabin"/>
              <a:ea typeface="Cabin"/>
              <a:cs typeface="Cabin"/>
              <a:sym typeface="Cabin"/>
            </a:endParaRPr>
          </a:p>
        </p:txBody>
      </p:sp>
      <p:sp>
        <p:nvSpPr>
          <p:cNvPr id="959" name="Google Shape;959;p39"/>
          <p:cNvSpPr/>
          <p:nvPr/>
        </p:nvSpPr>
        <p:spPr>
          <a:xfrm>
            <a:off x="5710491" y="-623950"/>
            <a:ext cx="333900" cy="317400"/>
          </a:xfrm>
          <a:prstGeom prst="star5">
            <a:avLst>
              <a:gd fmla="val 21969" name="adj"/>
              <a:gd fmla="val 105146" name="hf"/>
              <a:gd fmla="val 110557" name="vf"/>
            </a:avLst>
          </a:pr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39"/>
          <p:cNvSpPr/>
          <p:nvPr/>
        </p:nvSpPr>
        <p:spPr>
          <a:xfrm>
            <a:off x="1515616" y="-623950"/>
            <a:ext cx="333900" cy="317400"/>
          </a:xfrm>
          <a:prstGeom prst="star5">
            <a:avLst>
              <a:gd fmla="val 21969"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1" name="Google Shape;961;p39"/>
          <p:cNvGrpSpPr/>
          <p:nvPr/>
        </p:nvGrpSpPr>
        <p:grpSpPr>
          <a:xfrm rot="-2700000">
            <a:off x="18055" y="10337145"/>
            <a:ext cx="78699" cy="83635"/>
            <a:chOff x="4909609" y="6885946"/>
            <a:chExt cx="508206" cy="495298"/>
          </a:xfrm>
        </p:grpSpPr>
        <p:grpSp>
          <p:nvGrpSpPr>
            <p:cNvPr id="962" name="Google Shape;962;p39"/>
            <p:cNvGrpSpPr/>
            <p:nvPr/>
          </p:nvGrpSpPr>
          <p:grpSpPr>
            <a:xfrm>
              <a:off x="4909609" y="6885946"/>
              <a:ext cx="508206" cy="495298"/>
              <a:chOff x="481483" y="4193428"/>
              <a:chExt cx="322998" cy="346532"/>
            </a:xfrm>
          </p:grpSpPr>
          <p:grpSp>
            <p:nvGrpSpPr>
              <p:cNvPr id="963" name="Google Shape;963;p39"/>
              <p:cNvGrpSpPr/>
              <p:nvPr/>
            </p:nvGrpSpPr>
            <p:grpSpPr>
              <a:xfrm>
                <a:off x="481483" y="4193428"/>
                <a:ext cx="322998" cy="346532"/>
                <a:chOff x="-64406125" y="3362225"/>
                <a:chExt cx="318225" cy="314800"/>
              </a:xfrm>
            </p:grpSpPr>
            <p:sp>
              <p:nvSpPr>
                <p:cNvPr id="964" name="Google Shape;964;p39"/>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965" name="Google Shape;965;p39"/>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966" name="Google Shape;966;p39"/>
              <p:cNvSpPr/>
              <p:nvPr/>
            </p:nvSpPr>
            <p:spPr>
              <a:xfrm>
                <a:off x="626168" y="4322035"/>
                <a:ext cx="33600" cy="33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67" name="Google Shape;967;p39"/>
            <p:cNvPicPr preferRelativeResize="0"/>
            <p:nvPr/>
          </p:nvPicPr>
          <p:blipFill rotWithShape="1">
            <a:blip r:embed="rId3">
              <a:alphaModFix/>
            </a:blip>
            <a:srcRect b="-10" l="0" r="77307" t="10"/>
            <a:stretch/>
          </p:blipFill>
          <p:spPr>
            <a:xfrm flipH="1" rot="-5400000">
              <a:off x="5298115" y="7248199"/>
              <a:ext cx="27740" cy="134623"/>
            </a:xfrm>
            <a:prstGeom prst="rect">
              <a:avLst/>
            </a:prstGeom>
            <a:noFill/>
            <a:ln>
              <a:noFill/>
            </a:ln>
          </p:spPr>
        </p:pic>
        <p:pic>
          <p:nvPicPr>
            <p:cNvPr id="968" name="Google Shape;968;p39"/>
            <p:cNvPicPr preferRelativeResize="0"/>
            <p:nvPr/>
          </p:nvPicPr>
          <p:blipFill>
            <a:blip r:embed="rId4">
              <a:alphaModFix/>
            </a:blip>
            <a:stretch>
              <a:fillRect/>
            </a:stretch>
          </p:blipFill>
          <p:spPr>
            <a:xfrm>
              <a:off x="5107203" y="7221098"/>
              <a:ext cx="112997" cy="102640"/>
            </a:xfrm>
            <a:prstGeom prst="rect">
              <a:avLst/>
            </a:prstGeom>
            <a:noFill/>
            <a:ln>
              <a:noFill/>
            </a:ln>
          </p:spPr>
        </p:pic>
      </p:grpSp>
      <p:grpSp>
        <p:nvGrpSpPr>
          <p:cNvPr id="969" name="Google Shape;969;p39"/>
          <p:cNvGrpSpPr/>
          <p:nvPr/>
        </p:nvGrpSpPr>
        <p:grpSpPr>
          <a:xfrm rot="2700000">
            <a:off x="7450105" y="10323520"/>
            <a:ext cx="78699" cy="83635"/>
            <a:chOff x="4909609" y="6885946"/>
            <a:chExt cx="508206" cy="495298"/>
          </a:xfrm>
        </p:grpSpPr>
        <p:grpSp>
          <p:nvGrpSpPr>
            <p:cNvPr id="970" name="Google Shape;970;p39"/>
            <p:cNvGrpSpPr/>
            <p:nvPr/>
          </p:nvGrpSpPr>
          <p:grpSpPr>
            <a:xfrm>
              <a:off x="4909609" y="6885946"/>
              <a:ext cx="508206" cy="495298"/>
              <a:chOff x="481483" y="4193428"/>
              <a:chExt cx="322998" cy="346532"/>
            </a:xfrm>
          </p:grpSpPr>
          <p:grpSp>
            <p:nvGrpSpPr>
              <p:cNvPr id="971" name="Google Shape;971;p39"/>
              <p:cNvGrpSpPr/>
              <p:nvPr/>
            </p:nvGrpSpPr>
            <p:grpSpPr>
              <a:xfrm>
                <a:off x="481483" y="4193428"/>
                <a:ext cx="322998" cy="346532"/>
                <a:chOff x="-64406125" y="3362225"/>
                <a:chExt cx="318225" cy="314800"/>
              </a:xfrm>
            </p:grpSpPr>
            <p:sp>
              <p:nvSpPr>
                <p:cNvPr id="972" name="Google Shape;972;p39"/>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973" name="Google Shape;973;p39"/>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974" name="Google Shape;974;p39"/>
              <p:cNvSpPr/>
              <p:nvPr/>
            </p:nvSpPr>
            <p:spPr>
              <a:xfrm>
                <a:off x="626168" y="4322035"/>
                <a:ext cx="33600" cy="33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75" name="Google Shape;975;p39"/>
            <p:cNvPicPr preferRelativeResize="0"/>
            <p:nvPr/>
          </p:nvPicPr>
          <p:blipFill rotWithShape="1">
            <a:blip r:embed="rId3">
              <a:alphaModFix/>
            </a:blip>
            <a:srcRect b="-10" l="0" r="77307" t="10"/>
            <a:stretch/>
          </p:blipFill>
          <p:spPr>
            <a:xfrm flipH="1" rot="-5400000">
              <a:off x="5298115" y="7248199"/>
              <a:ext cx="27740" cy="134623"/>
            </a:xfrm>
            <a:prstGeom prst="rect">
              <a:avLst/>
            </a:prstGeom>
            <a:noFill/>
            <a:ln>
              <a:noFill/>
            </a:ln>
          </p:spPr>
        </p:pic>
        <p:pic>
          <p:nvPicPr>
            <p:cNvPr id="976" name="Google Shape;976;p39"/>
            <p:cNvPicPr preferRelativeResize="0"/>
            <p:nvPr/>
          </p:nvPicPr>
          <p:blipFill>
            <a:blip r:embed="rId4">
              <a:alphaModFix/>
            </a:blip>
            <a:stretch>
              <a:fillRect/>
            </a:stretch>
          </p:blipFill>
          <p:spPr>
            <a:xfrm>
              <a:off x="5107203" y="7221098"/>
              <a:ext cx="112997" cy="102640"/>
            </a:xfrm>
            <a:prstGeom prst="rect">
              <a:avLst/>
            </a:prstGeom>
            <a:noFill/>
            <a:ln>
              <a:noFill/>
            </a:ln>
          </p:spPr>
        </p:pic>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p40"/>
          <p:cNvSpPr/>
          <p:nvPr/>
        </p:nvSpPr>
        <p:spPr>
          <a:xfrm rot="1038027">
            <a:off x="-1115306" y="-371957"/>
            <a:ext cx="9170855" cy="638035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982" name="Google Shape;982;p40"/>
          <p:cNvSpPr/>
          <p:nvPr/>
        </p:nvSpPr>
        <p:spPr>
          <a:xfrm>
            <a:off x="5947693" y="3613243"/>
            <a:ext cx="358560" cy="334175"/>
          </a:xfrm>
          <a:custGeom>
            <a:rect b="b" l="l" r="r" t="t"/>
            <a:pathLst>
              <a:path extrusionOk="0" h="7296" w="7293">
                <a:moveTo>
                  <a:pt x="4475" y="369"/>
                </a:moveTo>
                <a:lnTo>
                  <a:pt x="4475" y="2640"/>
                </a:lnTo>
                <a:cubicBezTo>
                  <a:pt x="4475" y="2738"/>
                  <a:pt x="4555" y="2822"/>
                  <a:pt x="4658" y="2822"/>
                </a:cubicBezTo>
                <a:lnTo>
                  <a:pt x="6925" y="2822"/>
                </a:lnTo>
                <a:lnTo>
                  <a:pt x="6925" y="4475"/>
                </a:lnTo>
                <a:lnTo>
                  <a:pt x="4658" y="4475"/>
                </a:lnTo>
                <a:cubicBezTo>
                  <a:pt x="4555" y="4475"/>
                  <a:pt x="4475" y="4558"/>
                  <a:pt x="4475" y="4656"/>
                </a:cubicBezTo>
                <a:lnTo>
                  <a:pt x="4475" y="6928"/>
                </a:lnTo>
                <a:lnTo>
                  <a:pt x="2823" y="6928"/>
                </a:lnTo>
                <a:lnTo>
                  <a:pt x="2823" y="4656"/>
                </a:lnTo>
                <a:cubicBezTo>
                  <a:pt x="2823" y="4558"/>
                  <a:pt x="2739" y="4475"/>
                  <a:pt x="2637" y="4475"/>
                </a:cubicBezTo>
                <a:lnTo>
                  <a:pt x="369" y="4475"/>
                </a:lnTo>
                <a:lnTo>
                  <a:pt x="369" y="2822"/>
                </a:lnTo>
                <a:lnTo>
                  <a:pt x="2637" y="2822"/>
                </a:lnTo>
                <a:cubicBezTo>
                  <a:pt x="2739" y="2822"/>
                  <a:pt x="2823" y="2738"/>
                  <a:pt x="2823" y="2640"/>
                </a:cubicBezTo>
                <a:lnTo>
                  <a:pt x="2823" y="369"/>
                </a:lnTo>
                <a:close/>
                <a:moveTo>
                  <a:pt x="2637" y="1"/>
                </a:moveTo>
                <a:cubicBezTo>
                  <a:pt x="2535" y="1"/>
                  <a:pt x="2455" y="85"/>
                  <a:pt x="2455" y="186"/>
                </a:cubicBezTo>
                <a:lnTo>
                  <a:pt x="2455" y="2454"/>
                </a:lnTo>
                <a:lnTo>
                  <a:pt x="187" y="2454"/>
                </a:lnTo>
                <a:cubicBezTo>
                  <a:pt x="85" y="2454"/>
                  <a:pt x="1" y="2538"/>
                  <a:pt x="1" y="2640"/>
                </a:cubicBezTo>
                <a:lnTo>
                  <a:pt x="1" y="4656"/>
                </a:lnTo>
                <a:cubicBezTo>
                  <a:pt x="1" y="4759"/>
                  <a:pt x="85" y="4842"/>
                  <a:pt x="187" y="4842"/>
                </a:cubicBezTo>
                <a:lnTo>
                  <a:pt x="2455" y="4842"/>
                </a:lnTo>
                <a:lnTo>
                  <a:pt x="2455" y="7110"/>
                </a:lnTo>
                <a:cubicBezTo>
                  <a:pt x="2455" y="7212"/>
                  <a:pt x="2535" y="7296"/>
                  <a:pt x="2637" y="7296"/>
                </a:cubicBezTo>
                <a:lnTo>
                  <a:pt x="4658" y="7296"/>
                </a:lnTo>
                <a:cubicBezTo>
                  <a:pt x="4759" y="7296"/>
                  <a:pt x="4839" y="7212"/>
                  <a:pt x="4839" y="7110"/>
                </a:cubicBezTo>
                <a:lnTo>
                  <a:pt x="4839" y="4842"/>
                </a:lnTo>
                <a:lnTo>
                  <a:pt x="7111" y="4842"/>
                </a:lnTo>
                <a:cubicBezTo>
                  <a:pt x="7213" y="4842"/>
                  <a:pt x="7292" y="4759"/>
                  <a:pt x="7292" y="4656"/>
                </a:cubicBezTo>
                <a:lnTo>
                  <a:pt x="7292" y="2640"/>
                </a:lnTo>
                <a:cubicBezTo>
                  <a:pt x="7292" y="2538"/>
                  <a:pt x="7213" y="2454"/>
                  <a:pt x="7111" y="2454"/>
                </a:cubicBezTo>
                <a:lnTo>
                  <a:pt x="4839" y="2454"/>
                </a:lnTo>
                <a:lnTo>
                  <a:pt x="4839" y="186"/>
                </a:lnTo>
                <a:cubicBezTo>
                  <a:pt x="4839" y="85"/>
                  <a:pt x="4759" y="1"/>
                  <a:pt x="4658"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nvGrpSpPr>
          <p:cNvPr id="983" name="Google Shape;983;p40"/>
          <p:cNvGrpSpPr/>
          <p:nvPr/>
        </p:nvGrpSpPr>
        <p:grpSpPr>
          <a:xfrm>
            <a:off x="6209422" y="4496566"/>
            <a:ext cx="293559" cy="273484"/>
            <a:chOff x="4786297" y="2980907"/>
            <a:chExt cx="189564" cy="189564"/>
          </a:xfrm>
        </p:grpSpPr>
        <p:sp>
          <p:nvSpPr>
            <p:cNvPr id="984" name="Google Shape;984;p40"/>
            <p:cNvSpPr/>
            <p:nvPr/>
          </p:nvSpPr>
          <p:spPr>
            <a:xfrm>
              <a:off x="4792203" y="2986812"/>
              <a:ext cx="177881" cy="177881"/>
            </a:xfrm>
            <a:custGeom>
              <a:rect b="b" l="l" r="r" t="t"/>
              <a:pathLst>
                <a:path extrusionOk="0" h="5603" w="5603">
                  <a:moveTo>
                    <a:pt x="2800" y="0"/>
                  </a:moveTo>
                  <a:cubicBezTo>
                    <a:pt x="1253" y="0"/>
                    <a:pt x="1" y="1252"/>
                    <a:pt x="1" y="2799"/>
                  </a:cubicBezTo>
                  <a:cubicBezTo>
                    <a:pt x="1" y="4347"/>
                    <a:pt x="1253" y="5602"/>
                    <a:pt x="2800" y="5602"/>
                  </a:cubicBezTo>
                  <a:cubicBezTo>
                    <a:pt x="4347" y="5602"/>
                    <a:pt x="5603" y="4347"/>
                    <a:pt x="5603" y="2799"/>
                  </a:cubicBezTo>
                  <a:cubicBezTo>
                    <a:pt x="5603" y="1252"/>
                    <a:pt x="4347" y="0"/>
                    <a:pt x="280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985" name="Google Shape;985;p40"/>
            <p:cNvSpPr/>
            <p:nvPr/>
          </p:nvSpPr>
          <p:spPr>
            <a:xfrm>
              <a:off x="4786297" y="2980907"/>
              <a:ext cx="189564" cy="189564"/>
            </a:xfrm>
            <a:custGeom>
              <a:rect b="b" l="l" r="r" t="t"/>
              <a:pathLst>
                <a:path extrusionOk="0" h="5971" w="5971">
                  <a:moveTo>
                    <a:pt x="2986" y="368"/>
                  </a:moveTo>
                  <a:cubicBezTo>
                    <a:pt x="4431" y="368"/>
                    <a:pt x="5607" y="1544"/>
                    <a:pt x="5607" y="2989"/>
                  </a:cubicBezTo>
                  <a:cubicBezTo>
                    <a:pt x="5607" y="4430"/>
                    <a:pt x="4431" y="5606"/>
                    <a:pt x="2986" y="5606"/>
                  </a:cubicBezTo>
                  <a:cubicBezTo>
                    <a:pt x="1545" y="5606"/>
                    <a:pt x="369" y="4430"/>
                    <a:pt x="369" y="2989"/>
                  </a:cubicBezTo>
                  <a:cubicBezTo>
                    <a:pt x="369" y="1544"/>
                    <a:pt x="1545" y="368"/>
                    <a:pt x="2986" y="368"/>
                  </a:cubicBezTo>
                  <a:close/>
                  <a:moveTo>
                    <a:pt x="2986" y="0"/>
                  </a:moveTo>
                  <a:cubicBezTo>
                    <a:pt x="1340" y="0"/>
                    <a:pt x="1" y="1340"/>
                    <a:pt x="1" y="2989"/>
                  </a:cubicBezTo>
                  <a:cubicBezTo>
                    <a:pt x="1" y="4635"/>
                    <a:pt x="1340" y="5971"/>
                    <a:pt x="2986" y="5971"/>
                  </a:cubicBezTo>
                  <a:cubicBezTo>
                    <a:pt x="4635" y="5971"/>
                    <a:pt x="5970" y="4635"/>
                    <a:pt x="5970" y="2989"/>
                  </a:cubicBezTo>
                  <a:cubicBezTo>
                    <a:pt x="5970" y="1340"/>
                    <a:pt x="4635" y="0"/>
                    <a:pt x="298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986" name="Google Shape;986;p40"/>
            <p:cNvSpPr/>
            <p:nvPr/>
          </p:nvSpPr>
          <p:spPr>
            <a:xfrm>
              <a:off x="4809188" y="3069898"/>
              <a:ext cx="143784" cy="11715"/>
            </a:xfrm>
            <a:custGeom>
              <a:rect b="b" l="l" r="r" t="t"/>
              <a:pathLst>
                <a:path extrusionOk="0" h="369" w="4529">
                  <a:moveTo>
                    <a:pt x="187" y="1"/>
                  </a:moveTo>
                  <a:cubicBezTo>
                    <a:pt x="84" y="1"/>
                    <a:pt x="1" y="85"/>
                    <a:pt x="1" y="186"/>
                  </a:cubicBezTo>
                  <a:cubicBezTo>
                    <a:pt x="1" y="285"/>
                    <a:pt x="84" y="369"/>
                    <a:pt x="187" y="369"/>
                  </a:cubicBezTo>
                  <a:lnTo>
                    <a:pt x="4347" y="369"/>
                  </a:lnTo>
                  <a:cubicBezTo>
                    <a:pt x="4449" y="369"/>
                    <a:pt x="4529" y="285"/>
                    <a:pt x="4529" y="186"/>
                  </a:cubicBezTo>
                  <a:cubicBezTo>
                    <a:pt x="4529" y="85"/>
                    <a:pt x="4449" y="1"/>
                    <a:pt x="434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987" name="Google Shape;987;p40"/>
          <p:cNvGrpSpPr/>
          <p:nvPr/>
        </p:nvGrpSpPr>
        <p:grpSpPr>
          <a:xfrm>
            <a:off x="6704840" y="2552164"/>
            <a:ext cx="322057" cy="273505"/>
            <a:chOff x="5099945" y="1562040"/>
            <a:chExt cx="215986" cy="196894"/>
          </a:xfrm>
        </p:grpSpPr>
        <p:sp>
          <p:nvSpPr>
            <p:cNvPr id="988" name="Google Shape;988;p40"/>
            <p:cNvSpPr/>
            <p:nvPr/>
          </p:nvSpPr>
          <p:spPr>
            <a:xfrm>
              <a:off x="5106408" y="1568074"/>
              <a:ext cx="202928" cy="184825"/>
            </a:xfrm>
            <a:custGeom>
              <a:rect b="b" l="l" r="r" t="t"/>
              <a:pathLst>
                <a:path extrusionOk="0" h="5605" w="6154">
                  <a:moveTo>
                    <a:pt x="3077" y="0"/>
                  </a:moveTo>
                  <a:cubicBezTo>
                    <a:pt x="2360" y="0"/>
                    <a:pt x="1642" y="274"/>
                    <a:pt x="1096" y="822"/>
                  </a:cubicBezTo>
                  <a:cubicBezTo>
                    <a:pt x="1" y="1918"/>
                    <a:pt x="1" y="3690"/>
                    <a:pt x="1096" y="4782"/>
                  </a:cubicBezTo>
                  <a:cubicBezTo>
                    <a:pt x="1642" y="5330"/>
                    <a:pt x="2360" y="5604"/>
                    <a:pt x="3077" y="5604"/>
                  </a:cubicBezTo>
                  <a:cubicBezTo>
                    <a:pt x="3794" y="5604"/>
                    <a:pt x="4511" y="5330"/>
                    <a:pt x="5058" y="4782"/>
                  </a:cubicBezTo>
                  <a:cubicBezTo>
                    <a:pt x="6153" y="3690"/>
                    <a:pt x="6153" y="1918"/>
                    <a:pt x="5058" y="822"/>
                  </a:cubicBezTo>
                  <a:cubicBezTo>
                    <a:pt x="4511" y="274"/>
                    <a:pt x="3794" y="0"/>
                    <a:pt x="3077"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989" name="Google Shape;989;p40"/>
            <p:cNvSpPr/>
            <p:nvPr/>
          </p:nvSpPr>
          <p:spPr>
            <a:xfrm>
              <a:off x="5099945" y="1562040"/>
              <a:ext cx="215986" cy="196894"/>
            </a:xfrm>
            <a:custGeom>
              <a:rect b="b" l="l" r="r" t="t"/>
              <a:pathLst>
                <a:path extrusionOk="0" h="5971" w="6550">
                  <a:moveTo>
                    <a:pt x="3273" y="368"/>
                  </a:moveTo>
                  <a:cubicBezTo>
                    <a:pt x="3972" y="368"/>
                    <a:pt x="4631" y="641"/>
                    <a:pt x="5126" y="1136"/>
                  </a:cubicBezTo>
                  <a:cubicBezTo>
                    <a:pt x="6146" y="2156"/>
                    <a:pt x="6146" y="3816"/>
                    <a:pt x="5126" y="4838"/>
                  </a:cubicBezTo>
                  <a:cubicBezTo>
                    <a:pt x="4614" y="5348"/>
                    <a:pt x="3944" y="5603"/>
                    <a:pt x="3273" y="5603"/>
                  </a:cubicBezTo>
                  <a:cubicBezTo>
                    <a:pt x="2603" y="5603"/>
                    <a:pt x="1933" y="5348"/>
                    <a:pt x="1423" y="4838"/>
                  </a:cubicBezTo>
                  <a:cubicBezTo>
                    <a:pt x="401" y="3816"/>
                    <a:pt x="401" y="2156"/>
                    <a:pt x="1423" y="1136"/>
                  </a:cubicBezTo>
                  <a:cubicBezTo>
                    <a:pt x="1915" y="641"/>
                    <a:pt x="2574" y="368"/>
                    <a:pt x="3273" y="368"/>
                  </a:cubicBezTo>
                  <a:close/>
                  <a:moveTo>
                    <a:pt x="3273" y="0"/>
                  </a:moveTo>
                  <a:cubicBezTo>
                    <a:pt x="2476" y="0"/>
                    <a:pt x="1726" y="313"/>
                    <a:pt x="1161" y="874"/>
                  </a:cubicBezTo>
                  <a:cubicBezTo>
                    <a:pt x="0" y="2039"/>
                    <a:pt x="0" y="3932"/>
                    <a:pt x="1161" y="5096"/>
                  </a:cubicBezTo>
                  <a:cubicBezTo>
                    <a:pt x="1744" y="5679"/>
                    <a:pt x="2508" y="5970"/>
                    <a:pt x="3273" y="5970"/>
                  </a:cubicBezTo>
                  <a:cubicBezTo>
                    <a:pt x="4037" y="5970"/>
                    <a:pt x="4802" y="5679"/>
                    <a:pt x="5385" y="5096"/>
                  </a:cubicBezTo>
                  <a:cubicBezTo>
                    <a:pt x="6549" y="3932"/>
                    <a:pt x="6549" y="2039"/>
                    <a:pt x="5385" y="874"/>
                  </a:cubicBezTo>
                  <a:cubicBezTo>
                    <a:pt x="4820" y="313"/>
                    <a:pt x="4071" y="0"/>
                    <a:pt x="327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990" name="Google Shape;990;p40"/>
            <p:cNvSpPr/>
            <p:nvPr/>
          </p:nvSpPr>
          <p:spPr>
            <a:xfrm>
              <a:off x="5152771" y="1605930"/>
              <a:ext cx="110334" cy="109180"/>
            </a:xfrm>
            <a:custGeom>
              <a:rect b="b" l="l" r="r" t="t"/>
              <a:pathLst>
                <a:path extrusionOk="0" h="3311" w="3346">
                  <a:moveTo>
                    <a:pt x="200" y="1"/>
                  </a:moveTo>
                  <a:cubicBezTo>
                    <a:pt x="153" y="1"/>
                    <a:pt x="106" y="18"/>
                    <a:pt x="70" y="52"/>
                  </a:cubicBezTo>
                  <a:cubicBezTo>
                    <a:pt x="1" y="126"/>
                    <a:pt x="1" y="242"/>
                    <a:pt x="70" y="315"/>
                  </a:cubicBezTo>
                  <a:lnTo>
                    <a:pt x="3015" y="3256"/>
                  </a:lnTo>
                  <a:cubicBezTo>
                    <a:pt x="3050" y="3293"/>
                    <a:pt x="3094" y="3310"/>
                    <a:pt x="3141" y="3310"/>
                  </a:cubicBezTo>
                  <a:cubicBezTo>
                    <a:pt x="3189" y="3310"/>
                    <a:pt x="3237" y="3293"/>
                    <a:pt x="3272" y="3256"/>
                  </a:cubicBezTo>
                  <a:cubicBezTo>
                    <a:pt x="3346" y="3184"/>
                    <a:pt x="3346" y="3067"/>
                    <a:pt x="3272" y="2998"/>
                  </a:cubicBezTo>
                  <a:lnTo>
                    <a:pt x="328" y="52"/>
                  </a:lnTo>
                  <a:cubicBezTo>
                    <a:pt x="293" y="18"/>
                    <a:pt x="247" y="1"/>
                    <a:pt x="20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991" name="Google Shape;991;p40"/>
          <p:cNvGrpSpPr/>
          <p:nvPr/>
        </p:nvGrpSpPr>
        <p:grpSpPr>
          <a:xfrm>
            <a:off x="5488874" y="5203886"/>
            <a:ext cx="458751" cy="192781"/>
            <a:chOff x="5427392" y="3652956"/>
            <a:chExt cx="296236" cy="133625"/>
          </a:xfrm>
        </p:grpSpPr>
        <p:sp>
          <p:nvSpPr>
            <p:cNvPr id="992" name="Google Shape;992;p40"/>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993" name="Google Shape;993;p40"/>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994" name="Google Shape;994;p40"/>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995" name="Google Shape;995;p40"/>
          <p:cNvGrpSpPr/>
          <p:nvPr/>
        </p:nvGrpSpPr>
        <p:grpSpPr>
          <a:xfrm>
            <a:off x="7172143" y="2638192"/>
            <a:ext cx="270649" cy="241377"/>
            <a:chOff x="7456777" y="1936895"/>
            <a:chExt cx="174770" cy="167309"/>
          </a:xfrm>
        </p:grpSpPr>
        <p:sp>
          <p:nvSpPr>
            <p:cNvPr id="996" name="Google Shape;996;p40"/>
            <p:cNvSpPr/>
            <p:nvPr/>
          </p:nvSpPr>
          <p:spPr>
            <a:xfrm>
              <a:off x="7463158" y="1942705"/>
              <a:ext cx="162039" cy="155626"/>
            </a:xfrm>
            <a:custGeom>
              <a:rect b="b" l="l" r="r" t="t"/>
              <a:pathLst>
                <a:path extrusionOk="0" h="4902" w="5104">
                  <a:moveTo>
                    <a:pt x="1133" y="1"/>
                  </a:moveTo>
                  <a:cubicBezTo>
                    <a:pt x="868" y="1"/>
                    <a:pt x="605" y="102"/>
                    <a:pt x="405" y="303"/>
                  </a:cubicBezTo>
                  <a:cubicBezTo>
                    <a:pt x="0" y="708"/>
                    <a:pt x="0" y="1359"/>
                    <a:pt x="405" y="1763"/>
                  </a:cubicBezTo>
                  <a:lnTo>
                    <a:pt x="3240" y="4599"/>
                  </a:lnTo>
                  <a:cubicBezTo>
                    <a:pt x="3442" y="4801"/>
                    <a:pt x="3706" y="4902"/>
                    <a:pt x="3970" y="4902"/>
                  </a:cubicBezTo>
                  <a:cubicBezTo>
                    <a:pt x="4234" y="4902"/>
                    <a:pt x="4498" y="4801"/>
                    <a:pt x="4700" y="4599"/>
                  </a:cubicBezTo>
                  <a:cubicBezTo>
                    <a:pt x="5104" y="4198"/>
                    <a:pt x="5104" y="3543"/>
                    <a:pt x="4700" y="3139"/>
                  </a:cubicBezTo>
                  <a:lnTo>
                    <a:pt x="1864" y="303"/>
                  </a:lnTo>
                  <a:cubicBezTo>
                    <a:pt x="1662" y="102"/>
                    <a:pt x="1397" y="1"/>
                    <a:pt x="1133"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997" name="Google Shape;997;p40"/>
            <p:cNvSpPr/>
            <p:nvPr/>
          </p:nvSpPr>
          <p:spPr>
            <a:xfrm>
              <a:off x="7456777" y="1936895"/>
              <a:ext cx="174770" cy="167309"/>
            </a:xfrm>
            <a:custGeom>
              <a:rect b="b" l="l" r="r" t="t"/>
              <a:pathLst>
                <a:path extrusionOk="0" h="5270" w="5505">
                  <a:moveTo>
                    <a:pt x="1333" y="367"/>
                  </a:moveTo>
                  <a:cubicBezTo>
                    <a:pt x="1552" y="367"/>
                    <a:pt x="1770" y="450"/>
                    <a:pt x="1934" y="618"/>
                  </a:cubicBezTo>
                  <a:lnTo>
                    <a:pt x="4770" y="3453"/>
                  </a:lnTo>
                  <a:cubicBezTo>
                    <a:pt x="5101" y="3785"/>
                    <a:pt x="5101" y="4324"/>
                    <a:pt x="4770" y="4655"/>
                  </a:cubicBezTo>
                  <a:cubicBezTo>
                    <a:pt x="4612" y="4815"/>
                    <a:pt x="4392" y="4895"/>
                    <a:pt x="4172" y="4895"/>
                  </a:cubicBezTo>
                  <a:cubicBezTo>
                    <a:pt x="3952" y="4895"/>
                    <a:pt x="3732" y="4815"/>
                    <a:pt x="3572" y="4655"/>
                  </a:cubicBezTo>
                  <a:lnTo>
                    <a:pt x="733" y="1815"/>
                  </a:lnTo>
                  <a:cubicBezTo>
                    <a:pt x="402" y="1484"/>
                    <a:pt x="402" y="949"/>
                    <a:pt x="733" y="618"/>
                  </a:cubicBezTo>
                  <a:cubicBezTo>
                    <a:pt x="900" y="450"/>
                    <a:pt x="1115" y="367"/>
                    <a:pt x="1333" y="367"/>
                  </a:cubicBezTo>
                  <a:close/>
                  <a:moveTo>
                    <a:pt x="1334" y="0"/>
                  </a:moveTo>
                  <a:cubicBezTo>
                    <a:pt x="1022" y="0"/>
                    <a:pt x="711" y="119"/>
                    <a:pt x="474" y="355"/>
                  </a:cubicBezTo>
                  <a:cubicBezTo>
                    <a:pt x="1" y="832"/>
                    <a:pt x="1" y="1600"/>
                    <a:pt x="474" y="2077"/>
                  </a:cubicBezTo>
                  <a:lnTo>
                    <a:pt x="3310" y="4913"/>
                  </a:lnTo>
                  <a:cubicBezTo>
                    <a:pt x="3547" y="5150"/>
                    <a:pt x="3860" y="5270"/>
                    <a:pt x="4173" y="5270"/>
                  </a:cubicBezTo>
                  <a:cubicBezTo>
                    <a:pt x="4482" y="5270"/>
                    <a:pt x="4796" y="5150"/>
                    <a:pt x="5032" y="4913"/>
                  </a:cubicBezTo>
                  <a:cubicBezTo>
                    <a:pt x="5505" y="4440"/>
                    <a:pt x="5505" y="3668"/>
                    <a:pt x="5032" y="3195"/>
                  </a:cubicBezTo>
                  <a:lnTo>
                    <a:pt x="2193" y="355"/>
                  </a:lnTo>
                  <a:cubicBezTo>
                    <a:pt x="1956" y="119"/>
                    <a:pt x="1645" y="0"/>
                    <a:pt x="1334"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998" name="Google Shape;998;p40"/>
            <p:cNvSpPr/>
            <p:nvPr/>
          </p:nvSpPr>
          <p:spPr>
            <a:xfrm>
              <a:off x="7463158" y="1942705"/>
              <a:ext cx="105084" cy="101878"/>
            </a:xfrm>
            <a:custGeom>
              <a:rect b="b" l="l" r="r" t="t"/>
              <a:pathLst>
                <a:path extrusionOk="0" h="3209" w="3310">
                  <a:moveTo>
                    <a:pt x="1133" y="1"/>
                  </a:moveTo>
                  <a:cubicBezTo>
                    <a:pt x="868" y="1"/>
                    <a:pt x="605" y="102"/>
                    <a:pt x="405" y="303"/>
                  </a:cubicBezTo>
                  <a:cubicBezTo>
                    <a:pt x="0" y="708"/>
                    <a:pt x="0" y="1359"/>
                    <a:pt x="405" y="1763"/>
                  </a:cubicBezTo>
                  <a:lnTo>
                    <a:pt x="1850" y="3208"/>
                  </a:lnTo>
                  <a:lnTo>
                    <a:pt x="3309" y="1748"/>
                  </a:lnTo>
                  <a:lnTo>
                    <a:pt x="1864" y="303"/>
                  </a:lnTo>
                  <a:cubicBezTo>
                    <a:pt x="1662" y="102"/>
                    <a:pt x="1397" y="1"/>
                    <a:pt x="1133" y="1"/>
                  </a:cubicBezTo>
                  <a:close/>
                </a:path>
              </a:pathLst>
            </a:custGeom>
            <a:solidFill>
              <a:srgbClr val="3CC99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999" name="Google Shape;999;p40"/>
            <p:cNvSpPr/>
            <p:nvPr/>
          </p:nvSpPr>
          <p:spPr>
            <a:xfrm>
              <a:off x="7456777" y="1937244"/>
              <a:ext cx="117244" cy="113243"/>
            </a:xfrm>
            <a:custGeom>
              <a:rect b="b" l="l" r="r" t="t"/>
              <a:pathLst>
                <a:path extrusionOk="0" h="3567" w="3693">
                  <a:moveTo>
                    <a:pt x="1333" y="356"/>
                  </a:moveTo>
                  <a:cubicBezTo>
                    <a:pt x="1552" y="356"/>
                    <a:pt x="1770" y="439"/>
                    <a:pt x="1934" y="607"/>
                  </a:cubicBezTo>
                  <a:lnTo>
                    <a:pt x="3252" y="1920"/>
                  </a:lnTo>
                  <a:lnTo>
                    <a:pt x="2051" y="3122"/>
                  </a:lnTo>
                  <a:lnTo>
                    <a:pt x="733" y="1804"/>
                  </a:lnTo>
                  <a:cubicBezTo>
                    <a:pt x="402" y="1473"/>
                    <a:pt x="402" y="938"/>
                    <a:pt x="733" y="607"/>
                  </a:cubicBezTo>
                  <a:cubicBezTo>
                    <a:pt x="900" y="439"/>
                    <a:pt x="1115" y="356"/>
                    <a:pt x="1333" y="356"/>
                  </a:cubicBezTo>
                  <a:close/>
                  <a:moveTo>
                    <a:pt x="1334" y="0"/>
                  </a:moveTo>
                  <a:cubicBezTo>
                    <a:pt x="1019" y="0"/>
                    <a:pt x="704" y="115"/>
                    <a:pt x="474" y="344"/>
                  </a:cubicBezTo>
                  <a:cubicBezTo>
                    <a:pt x="1" y="821"/>
                    <a:pt x="1" y="1589"/>
                    <a:pt x="474" y="2066"/>
                  </a:cubicBezTo>
                  <a:lnTo>
                    <a:pt x="1919" y="3511"/>
                  </a:lnTo>
                  <a:cubicBezTo>
                    <a:pt x="1956" y="3548"/>
                    <a:pt x="2003" y="3566"/>
                    <a:pt x="2051" y="3566"/>
                  </a:cubicBezTo>
                  <a:cubicBezTo>
                    <a:pt x="2098" y="3566"/>
                    <a:pt x="2145" y="3548"/>
                    <a:pt x="2182" y="3511"/>
                  </a:cubicBezTo>
                  <a:lnTo>
                    <a:pt x="3641" y="2052"/>
                  </a:lnTo>
                  <a:cubicBezTo>
                    <a:pt x="3674" y="2016"/>
                    <a:pt x="3692" y="1972"/>
                    <a:pt x="3692" y="1920"/>
                  </a:cubicBezTo>
                  <a:cubicBezTo>
                    <a:pt x="3692" y="1873"/>
                    <a:pt x="3674" y="1826"/>
                    <a:pt x="3641" y="1793"/>
                  </a:cubicBezTo>
                  <a:lnTo>
                    <a:pt x="2193" y="344"/>
                  </a:lnTo>
                  <a:cubicBezTo>
                    <a:pt x="1964" y="115"/>
                    <a:pt x="1649" y="0"/>
                    <a:pt x="1334"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1000" name="Google Shape;1000;p40"/>
          <p:cNvGrpSpPr/>
          <p:nvPr/>
        </p:nvGrpSpPr>
        <p:grpSpPr>
          <a:xfrm>
            <a:off x="6163360" y="5033579"/>
            <a:ext cx="264946" cy="241240"/>
            <a:chOff x="3923092" y="3421606"/>
            <a:chExt cx="171087" cy="167214"/>
          </a:xfrm>
        </p:grpSpPr>
        <p:sp>
          <p:nvSpPr>
            <p:cNvPr id="1001" name="Google Shape;1001;p40"/>
            <p:cNvSpPr/>
            <p:nvPr/>
          </p:nvSpPr>
          <p:spPr>
            <a:xfrm>
              <a:off x="3925759" y="3427448"/>
              <a:ext cx="162071" cy="155626"/>
            </a:xfrm>
            <a:custGeom>
              <a:rect b="b" l="l" r="r" t="t"/>
              <a:pathLst>
                <a:path extrusionOk="0" h="4902" w="5105">
                  <a:moveTo>
                    <a:pt x="1134" y="1"/>
                  </a:moveTo>
                  <a:cubicBezTo>
                    <a:pt x="869" y="1"/>
                    <a:pt x="605" y="101"/>
                    <a:pt x="405" y="303"/>
                  </a:cubicBezTo>
                  <a:cubicBezTo>
                    <a:pt x="1" y="704"/>
                    <a:pt x="1" y="1359"/>
                    <a:pt x="405" y="1763"/>
                  </a:cubicBezTo>
                  <a:lnTo>
                    <a:pt x="3240" y="4599"/>
                  </a:lnTo>
                  <a:cubicBezTo>
                    <a:pt x="3443" y="4801"/>
                    <a:pt x="3707" y="4902"/>
                    <a:pt x="3971" y="4902"/>
                  </a:cubicBezTo>
                  <a:cubicBezTo>
                    <a:pt x="4235" y="4902"/>
                    <a:pt x="4498" y="4801"/>
                    <a:pt x="4700" y="4599"/>
                  </a:cubicBezTo>
                  <a:cubicBezTo>
                    <a:pt x="5105" y="4194"/>
                    <a:pt x="5105" y="3544"/>
                    <a:pt x="4700" y="3139"/>
                  </a:cubicBezTo>
                  <a:lnTo>
                    <a:pt x="1864" y="303"/>
                  </a:lnTo>
                  <a:cubicBezTo>
                    <a:pt x="1663" y="101"/>
                    <a:pt x="1398" y="1"/>
                    <a:pt x="1134" y="1"/>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02" name="Google Shape;1002;p40"/>
            <p:cNvSpPr/>
            <p:nvPr/>
          </p:nvSpPr>
          <p:spPr>
            <a:xfrm>
              <a:off x="3923092" y="3421606"/>
              <a:ext cx="171087" cy="167214"/>
            </a:xfrm>
            <a:custGeom>
              <a:rect b="b" l="l" r="r" t="t"/>
              <a:pathLst>
                <a:path extrusionOk="0" h="5267" w="5389">
                  <a:moveTo>
                    <a:pt x="1217" y="368"/>
                  </a:moveTo>
                  <a:cubicBezTo>
                    <a:pt x="1436" y="368"/>
                    <a:pt x="1654" y="451"/>
                    <a:pt x="1817" y="615"/>
                  </a:cubicBezTo>
                  <a:lnTo>
                    <a:pt x="4653" y="3454"/>
                  </a:lnTo>
                  <a:cubicBezTo>
                    <a:pt x="4984" y="3782"/>
                    <a:pt x="4984" y="4321"/>
                    <a:pt x="4653" y="4652"/>
                  </a:cubicBezTo>
                  <a:cubicBezTo>
                    <a:pt x="4488" y="4817"/>
                    <a:pt x="4270" y="4900"/>
                    <a:pt x="4053" y="4900"/>
                  </a:cubicBezTo>
                  <a:cubicBezTo>
                    <a:pt x="3835" y="4900"/>
                    <a:pt x="3617" y="4817"/>
                    <a:pt x="3452" y="4652"/>
                  </a:cubicBez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3193" y="4914"/>
                  </a:lnTo>
                  <a:cubicBezTo>
                    <a:pt x="3430" y="5151"/>
                    <a:pt x="3744" y="5267"/>
                    <a:pt x="4053" y="5267"/>
                  </a:cubicBezTo>
                  <a:cubicBezTo>
                    <a:pt x="4366" y="5267"/>
                    <a:pt x="4679" y="5151"/>
                    <a:pt x="4915" y="4914"/>
                  </a:cubicBezTo>
                  <a:cubicBezTo>
                    <a:pt x="5389" y="4437"/>
                    <a:pt x="5389" y="3666"/>
                    <a:pt x="4915" y="3192"/>
                  </a:cubicBezTo>
                  <a:lnTo>
                    <a:pt x="2076" y="356"/>
                  </a:lnTo>
                  <a:cubicBezTo>
                    <a:pt x="1839" y="119"/>
                    <a:pt x="1527" y="0"/>
                    <a:pt x="1215"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03" name="Google Shape;1003;p40"/>
            <p:cNvSpPr/>
            <p:nvPr/>
          </p:nvSpPr>
          <p:spPr>
            <a:xfrm>
              <a:off x="3925759" y="3427448"/>
              <a:ext cx="105116" cy="101878"/>
            </a:xfrm>
            <a:custGeom>
              <a:rect b="b" l="l" r="r" t="t"/>
              <a:pathLst>
                <a:path extrusionOk="0" h="3209" w="3311">
                  <a:moveTo>
                    <a:pt x="1134" y="1"/>
                  </a:moveTo>
                  <a:cubicBezTo>
                    <a:pt x="869" y="1"/>
                    <a:pt x="605" y="101"/>
                    <a:pt x="405" y="303"/>
                  </a:cubicBezTo>
                  <a:cubicBezTo>
                    <a:pt x="1" y="704"/>
                    <a:pt x="1" y="1359"/>
                    <a:pt x="405" y="1763"/>
                  </a:cubicBezTo>
                  <a:lnTo>
                    <a:pt x="1850" y="3208"/>
                  </a:lnTo>
                  <a:lnTo>
                    <a:pt x="3310" y="1748"/>
                  </a:lnTo>
                  <a:lnTo>
                    <a:pt x="1864" y="303"/>
                  </a:lnTo>
                  <a:cubicBezTo>
                    <a:pt x="1663" y="101"/>
                    <a:pt x="1398" y="1"/>
                    <a:pt x="1134" y="1"/>
                  </a:cubicBezTo>
                  <a:close/>
                </a:path>
              </a:pathLst>
            </a:custGeom>
            <a:solidFill>
              <a:srgbClr val="3CC99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04" name="Google Shape;1004;p40"/>
            <p:cNvSpPr/>
            <p:nvPr/>
          </p:nvSpPr>
          <p:spPr>
            <a:xfrm>
              <a:off x="3923092" y="3421606"/>
              <a:ext cx="114132" cy="113497"/>
            </a:xfrm>
            <a:custGeom>
              <a:rect b="b" l="l" r="r" t="t"/>
              <a:pathLst>
                <a:path extrusionOk="0" h="3575" w="3595">
                  <a:moveTo>
                    <a:pt x="1217" y="368"/>
                  </a:moveTo>
                  <a:cubicBezTo>
                    <a:pt x="1436" y="368"/>
                    <a:pt x="1654" y="451"/>
                    <a:pt x="1817" y="615"/>
                  </a:cubicBezTo>
                  <a:lnTo>
                    <a:pt x="3136" y="1932"/>
                  </a:lnTo>
                  <a:lnTo>
                    <a:pt x="1934" y="3134"/>
                  </a:ln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1803" y="3523"/>
                  </a:lnTo>
                  <a:cubicBezTo>
                    <a:pt x="1839" y="3556"/>
                    <a:pt x="1883" y="3575"/>
                    <a:pt x="1934" y="3575"/>
                  </a:cubicBezTo>
                  <a:cubicBezTo>
                    <a:pt x="1982" y="3575"/>
                    <a:pt x="2029" y="3556"/>
                    <a:pt x="2062" y="3523"/>
                  </a:cubicBezTo>
                  <a:lnTo>
                    <a:pt x="3525" y="2063"/>
                  </a:lnTo>
                  <a:cubicBezTo>
                    <a:pt x="3594" y="1991"/>
                    <a:pt x="3594" y="1875"/>
                    <a:pt x="3525" y="1801"/>
                  </a:cubicBezTo>
                  <a:lnTo>
                    <a:pt x="2076" y="356"/>
                  </a:lnTo>
                  <a:cubicBezTo>
                    <a:pt x="1839" y="119"/>
                    <a:pt x="1527" y="0"/>
                    <a:pt x="1215"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1005" name="Google Shape;1005;p40"/>
          <p:cNvGrpSpPr/>
          <p:nvPr/>
        </p:nvGrpSpPr>
        <p:grpSpPr>
          <a:xfrm>
            <a:off x="5778511" y="4598858"/>
            <a:ext cx="119616" cy="295152"/>
            <a:chOff x="6689991" y="3974566"/>
            <a:chExt cx="77242" cy="204583"/>
          </a:xfrm>
        </p:grpSpPr>
        <p:sp>
          <p:nvSpPr>
            <p:cNvPr id="1006" name="Google Shape;1006;p40"/>
            <p:cNvSpPr/>
            <p:nvPr/>
          </p:nvSpPr>
          <p:spPr>
            <a:xfrm>
              <a:off x="6695896" y="398037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07" name="Google Shape;1007;p40"/>
            <p:cNvSpPr/>
            <p:nvPr/>
          </p:nvSpPr>
          <p:spPr>
            <a:xfrm>
              <a:off x="6689991" y="3974566"/>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08" name="Google Shape;1008;p40"/>
            <p:cNvSpPr/>
            <p:nvPr/>
          </p:nvSpPr>
          <p:spPr>
            <a:xfrm>
              <a:off x="6695896" y="4075590"/>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09" name="Google Shape;1009;p40"/>
            <p:cNvSpPr/>
            <p:nvPr/>
          </p:nvSpPr>
          <p:spPr>
            <a:xfrm>
              <a:off x="6689991" y="4069811"/>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1010" name="Google Shape;1010;p40"/>
          <p:cNvGrpSpPr/>
          <p:nvPr/>
        </p:nvGrpSpPr>
        <p:grpSpPr>
          <a:xfrm>
            <a:off x="5172773" y="5101445"/>
            <a:ext cx="119567" cy="295195"/>
            <a:chOff x="4308549" y="4159596"/>
            <a:chExt cx="77210" cy="204613"/>
          </a:xfrm>
        </p:grpSpPr>
        <p:sp>
          <p:nvSpPr>
            <p:cNvPr id="1011" name="Google Shape;1011;p40"/>
            <p:cNvSpPr/>
            <p:nvPr/>
          </p:nvSpPr>
          <p:spPr>
            <a:xfrm>
              <a:off x="4314454" y="416540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12" name="Google Shape;1012;p40"/>
            <p:cNvSpPr/>
            <p:nvPr/>
          </p:nvSpPr>
          <p:spPr>
            <a:xfrm>
              <a:off x="4308549" y="4159596"/>
              <a:ext cx="77210" cy="204613"/>
            </a:xfrm>
            <a:custGeom>
              <a:rect b="b" l="l" r="r" t="t"/>
              <a:pathLst>
                <a:path extrusionOk="0" h="6445" w="2432">
                  <a:moveTo>
                    <a:pt x="1216" y="369"/>
                  </a:moveTo>
                  <a:cubicBezTo>
                    <a:pt x="1685" y="369"/>
                    <a:pt x="2068" y="747"/>
                    <a:pt x="2068" y="1217"/>
                  </a:cubicBezTo>
                  <a:lnTo>
                    <a:pt x="2068" y="5229"/>
                  </a:lnTo>
                  <a:cubicBezTo>
                    <a:pt x="2068" y="5698"/>
                    <a:pt x="1685" y="6076"/>
                    <a:pt x="1216" y="6076"/>
                  </a:cubicBezTo>
                  <a:cubicBezTo>
                    <a:pt x="750" y="6076"/>
                    <a:pt x="368" y="5698"/>
                    <a:pt x="368" y="5229"/>
                  </a:cubicBezTo>
                  <a:lnTo>
                    <a:pt x="368" y="1217"/>
                  </a:lnTo>
                  <a:cubicBezTo>
                    <a:pt x="368" y="747"/>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13" name="Google Shape;1013;p40"/>
            <p:cNvSpPr/>
            <p:nvPr/>
          </p:nvSpPr>
          <p:spPr>
            <a:xfrm>
              <a:off x="4314454" y="4165406"/>
              <a:ext cx="65527" cy="97814"/>
            </a:xfrm>
            <a:custGeom>
              <a:rect b="b" l="l" r="r" t="t"/>
              <a:pathLst>
                <a:path extrusionOk="0" h="3081" w="2064">
                  <a:moveTo>
                    <a:pt x="1030" y="0"/>
                  </a:moveTo>
                  <a:cubicBezTo>
                    <a:pt x="462" y="0"/>
                    <a:pt x="0" y="463"/>
                    <a:pt x="0" y="1034"/>
                  </a:cubicBezTo>
                  <a:lnTo>
                    <a:pt x="0" y="3080"/>
                  </a:lnTo>
                  <a:lnTo>
                    <a:pt x="2064" y="3080"/>
                  </a:lnTo>
                  <a:lnTo>
                    <a:pt x="2064" y="1034"/>
                  </a:lnTo>
                  <a:cubicBezTo>
                    <a:pt x="2064" y="463"/>
                    <a:pt x="1602" y="0"/>
                    <a:pt x="1030" y="0"/>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14" name="Google Shape;1014;p40"/>
            <p:cNvSpPr/>
            <p:nvPr/>
          </p:nvSpPr>
          <p:spPr>
            <a:xfrm>
              <a:off x="4308549" y="4159596"/>
              <a:ext cx="77210" cy="109370"/>
            </a:xfrm>
            <a:custGeom>
              <a:rect b="b" l="l" r="r" t="t"/>
              <a:pathLst>
                <a:path extrusionOk="0" h="3445" w="2432">
                  <a:moveTo>
                    <a:pt x="1216" y="369"/>
                  </a:moveTo>
                  <a:cubicBezTo>
                    <a:pt x="1685" y="369"/>
                    <a:pt x="2068" y="747"/>
                    <a:pt x="2068" y="1217"/>
                  </a:cubicBezTo>
                  <a:lnTo>
                    <a:pt x="2068" y="3077"/>
                  </a:lnTo>
                  <a:lnTo>
                    <a:pt x="368" y="3077"/>
                  </a:lnTo>
                  <a:lnTo>
                    <a:pt x="368" y="1217"/>
                  </a:lnTo>
                  <a:cubicBezTo>
                    <a:pt x="368" y="747"/>
                    <a:pt x="750" y="369"/>
                    <a:pt x="1216" y="369"/>
                  </a:cubicBezTo>
                  <a:close/>
                  <a:moveTo>
                    <a:pt x="1216" y="1"/>
                  </a:moveTo>
                  <a:cubicBezTo>
                    <a:pt x="546" y="1"/>
                    <a:pt x="0" y="547"/>
                    <a:pt x="0" y="1217"/>
                  </a:cubicBezTo>
                  <a:lnTo>
                    <a:pt x="0" y="3263"/>
                  </a:lnTo>
                  <a:cubicBezTo>
                    <a:pt x="0" y="3361"/>
                    <a:pt x="84" y="3445"/>
                    <a:pt x="186" y="3445"/>
                  </a:cubicBezTo>
                  <a:lnTo>
                    <a:pt x="2250" y="3445"/>
                  </a:lnTo>
                  <a:cubicBezTo>
                    <a:pt x="2352" y="3445"/>
                    <a:pt x="2432" y="3361"/>
                    <a:pt x="2432" y="3263"/>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1015" name="Google Shape;1015;p40"/>
          <p:cNvGrpSpPr/>
          <p:nvPr/>
        </p:nvGrpSpPr>
        <p:grpSpPr>
          <a:xfrm>
            <a:off x="6605204" y="3485273"/>
            <a:ext cx="264691" cy="232289"/>
            <a:chOff x="4366946" y="1834186"/>
            <a:chExt cx="177537" cy="173778"/>
          </a:xfrm>
        </p:grpSpPr>
        <p:sp>
          <p:nvSpPr>
            <p:cNvPr id="1016" name="Google Shape;1016;p40"/>
            <p:cNvSpPr/>
            <p:nvPr/>
          </p:nvSpPr>
          <p:spPr>
            <a:xfrm>
              <a:off x="4369584" y="1840187"/>
              <a:ext cx="168304" cy="161676"/>
            </a:xfrm>
            <a:custGeom>
              <a:rect b="b" l="l" r="r" t="t"/>
              <a:pathLst>
                <a:path extrusionOk="0" h="4903" w="5104">
                  <a:moveTo>
                    <a:pt x="1134" y="1"/>
                  </a:moveTo>
                  <a:cubicBezTo>
                    <a:pt x="871" y="1"/>
                    <a:pt x="607" y="102"/>
                    <a:pt x="404" y="304"/>
                  </a:cubicBezTo>
                  <a:cubicBezTo>
                    <a:pt x="1" y="704"/>
                    <a:pt x="1" y="1360"/>
                    <a:pt x="404" y="1764"/>
                  </a:cubicBezTo>
                  <a:lnTo>
                    <a:pt x="3240" y="4600"/>
                  </a:lnTo>
                  <a:cubicBezTo>
                    <a:pt x="3442" y="4802"/>
                    <a:pt x="3707" y="4903"/>
                    <a:pt x="3972" y="4903"/>
                  </a:cubicBezTo>
                  <a:cubicBezTo>
                    <a:pt x="4237" y="4903"/>
                    <a:pt x="4501" y="4802"/>
                    <a:pt x="4704" y="4600"/>
                  </a:cubicBezTo>
                  <a:cubicBezTo>
                    <a:pt x="5104" y="4195"/>
                    <a:pt x="5104" y="3544"/>
                    <a:pt x="4704" y="3140"/>
                  </a:cubicBezTo>
                  <a:lnTo>
                    <a:pt x="1864" y="304"/>
                  </a:lnTo>
                  <a:cubicBezTo>
                    <a:pt x="1662" y="102"/>
                    <a:pt x="1398" y="1"/>
                    <a:pt x="1134" y="1"/>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17" name="Google Shape;1017;p40"/>
            <p:cNvSpPr/>
            <p:nvPr/>
          </p:nvSpPr>
          <p:spPr>
            <a:xfrm>
              <a:off x="4366946" y="1834186"/>
              <a:ext cx="177537" cy="173778"/>
            </a:xfrm>
            <a:custGeom>
              <a:rect b="b" l="l" r="r" t="t"/>
              <a:pathLst>
                <a:path extrusionOk="0" h="5270" w="5384">
                  <a:moveTo>
                    <a:pt x="1217" y="366"/>
                  </a:moveTo>
                  <a:cubicBezTo>
                    <a:pt x="1431" y="366"/>
                    <a:pt x="1649" y="450"/>
                    <a:pt x="1817" y="614"/>
                  </a:cubicBezTo>
                  <a:lnTo>
                    <a:pt x="4653" y="3453"/>
                  </a:lnTo>
                  <a:cubicBezTo>
                    <a:pt x="4984" y="3784"/>
                    <a:pt x="4984" y="4323"/>
                    <a:pt x="4653" y="4654"/>
                  </a:cubicBezTo>
                  <a:cubicBezTo>
                    <a:pt x="4487" y="4819"/>
                    <a:pt x="4268" y="4901"/>
                    <a:pt x="4050" y="4901"/>
                  </a:cubicBezTo>
                  <a:cubicBezTo>
                    <a:pt x="3833" y="4901"/>
                    <a:pt x="3616" y="4820"/>
                    <a:pt x="3451" y="4654"/>
                  </a:cubicBezTo>
                  <a:lnTo>
                    <a:pt x="616" y="1815"/>
                  </a:lnTo>
                  <a:cubicBezTo>
                    <a:pt x="456" y="1654"/>
                    <a:pt x="365" y="1444"/>
                    <a:pt x="365" y="1214"/>
                  </a:cubicBezTo>
                  <a:cubicBezTo>
                    <a:pt x="365" y="989"/>
                    <a:pt x="456" y="774"/>
                    <a:pt x="616" y="614"/>
                  </a:cubicBezTo>
                  <a:cubicBezTo>
                    <a:pt x="780" y="450"/>
                    <a:pt x="998" y="366"/>
                    <a:pt x="1217" y="366"/>
                  </a:cubicBezTo>
                  <a:close/>
                  <a:moveTo>
                    <a:pt x="1216" y="0"/>
                  </a:moveTo>
                  <a:cubicBezTo>
                    <a:pt x="904" y="0"/>
                    <a:pt x="592" y="118"/>
                    <a:pt x="353" y="355"/>
                  </a:cubicBezTo>
                  <a:cubicBezTo>
                    <a:pt x="125" y="584"/>
                    <a:pt x="0" y="890"/>
                    <a:pt x="0" y="1214"/>
                  </a:cubicBezTo>
                  <a:cubicBezTo>
                    <a:pt x="0" y="1538"/>
                    <a:pt x="125" y="1844"/>
                    <a:pt x="357" y="2074"/>
                  </a:cubicBezTo>
                  <a:lnTo>
                    <a:pt x="3193" y="4913"/>
                  </a:lnTo>
                  <a:cubicBezTo>
                    <a:pt x="3423" y="5142"/>
                    <a:pt x="3728" y="5269"/>
                    <a:pt x="4052" y="5269"/>
                  </a:cubicBezTo>
                  <a:cubicBezTo>
                    <a:pt x="4376" y="5269"/>
                    <a:pt x="4681" y="5142"/>
                    <a:pt x="4911" y="4913"/>
                  </a:cubicBezTo>
                  <a:cubicBezTo>
                    <a:pt x="5384" y="4439"/>
                    <a:pt x="5384" y="3668"/>
                    <a:pt x="4911" y="3191"/>
                  </a:cubicBezTo>
                  <a:lnTo>
                    <a:pt x="2075" y="355"/>
                  </a:lnTo>
                  <a:cubicBezTo>
                    <a:pt x="1839" y="118"/>
                    <a:pt x="1527" y="0"/>
                    <a:pt x="121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18" name="Google Shape;1018;p40"/>
            <p:cNvSpPr/>
            <p:nvPr/>
          </p:nvSpPr>
          <p:spPr>
            <a:xfrm>
              <a:off x="4428774" y="1896080"/>
              <a:ext cx="109114" cy="105784"/>
            </a:xfrm>
            <a:custGeom>
              <a:rect b="b" l="l" r="r" t="t"/>
              <a:pathLst>
                <a:path extrusionOk="0" h="3208" w="3309">
                  <a:moveTo>
                    <a:pt x="1460" y="0"/>
                  </a:moveTo>
                  <a:lnTo>
                    <a:pt x="0" y="1459"/>
                  </a:lnTo>
                  <a:lnTo>
                    <a:pt x="1445" y="2905"/>
                  </a:lnTo>
                  <a:cubicBezTo>
                    <a:pt x="1647" y="3107"/>
                    <a:pt x="1912" y="3208"/>
                    <a:pt x="2177" y="3208"/>
                  </a:cubicBezTo>
                  <a:cubicBezTo>
                    <a:pt x="2442" y="3208"/>
                    <a:pt x="2706" y="3107"/>
                    <a:pt x="2909" y="2905"/>
                  </a:cubicBezTo>
                  <a:cubicBezTo>
                    <a:pt x="3309" y="2500"/>
                    <a:pt x="3309" y="1849"/>
                    <a:pt x="2909" y="1445"/>
                  </a:cubicBezTo>
                  <a:lnTo>
                    <a:pt x="1460" y="0"/>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19" name="Google Shape;1019;p40"/>
            <p:cNvSpPr/>
            <p:nvPr/>
          </p:nvSpPr>
          <p:spPr>
            <a:xfrm>
              <a:off x="4422179" y="1889914"/>
              <a:ext cx="122304" cy="118051"/>
            </a:xfrm>
            <a:custGeom>
              <a:rect b="b" l="l" r="r" t="t"/>
              <a:pathLst>
                <a:path extrusionOk="0" h="3580" w="3709">
                  <a:moveTo>
                    <a:pt x="1660" y="445"/>
                  </a:moveTo>
                  <a:lnTo>
                    <a:pt x="2978" y="1763"/>
                  </a:lnTo>
                  <a:cubicBezTo>
                    <a:pt x="3309" y="2094"/>
                    <a:pt x="3309" y="2633"/>
                    <a:pt x="2978" y="2964"/>
                  </a:cubicBezTo>
                  <a:cubicBezTo>
                    <a:pt x="2812" y="3129"/>
                    <a:pt x="2593" y="3211"/>
                    <a:pt x="2375" y="3211"/>
                  </a:cubicBezTo>
                  <a:cubicBezTo>
                    <a:pt x="2158" y="3211"/>
                    <a:pt x="1941" y="3130"/>
                    <a:pt x="1776" y="2964"/>
                  </a:cubicBezTo>
                  <a:lnTo>
                    <a:pt x="459" y="1646"/>
                  </a:lnTo>
                  <a:lnTo>
                    <a:pt x="1660" y="445"/>
                  </a:lnTo>
                  <a:close/>
                  <a:moveTo>
                    <a:pt x="1660" y="1"/>
                  </a:moveTo>
                  <a:cubicBezTo>
                    <a:pt x="1612" y="1"/>
                    <a:pt x="1565" y="23"/>
                    <a:pt x="1533" y="56"/>
                  </a:cubicBezTo>
                  <a:lnTo>
                    <a:pt x="73" y="1515"/>
                  </a:lnTo>
                  <a:cubicBezTo>
                    <a:pt x="0" y="1588"/>
                    <a:pt x="0" y="1705"/>
                    <a:pt x="73" y="1774"/>
                  </a:cubicBezTo>
                  <a:lnTo>
                    <a:pt x="1518" y="3223"/>
                  </a:lnTo>
                  <a:cubicBezTo>
                    <a:pt x="1755" y="3459"/>
                    <a:pt x="2064" y="3579"/>
                    <a:pt x="2377" y="3579"/>
                  </a:cubicBezTo>
                  <a:cubicBezTo>
                    <a:pt x="2690" y="3579"/>
                    <a:pt x="2999" y="3459"/>
                    <a:pt x="3236" y="3223"/>
                  </a:cubicBezTo>
                  <a:cubicBezTo>
                    <a:pt x="3709" y="2749"/>
                    <a:pt x="3709" y="1978"/>
                    <a:pt x="3236" y="1501"/>
                  </a:cubicBezTo>
                  <a:lnTo>
                    <a:pt x="1791" y="56"/>
                  </a:lnTo>
                  <a:cubicBezTo>
                    <a:pt x="1755" y="23"/>
                    <a:pt x="1711" y="1"/>
                    <a:pt x="166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1020" name="Google Shape;1020;p40"/>
          <p:cNvGrpSpPr/>
          <p:nvPr/>
        </p:nvGrpSpPr>
        <p:grpSpPr>
          <a:xfrm>
            <a:off x="6667556" y="4914767"/>
            <a:ext cx="270649" cy="241379"/>
            <a:chOff x="7373945" y="2491538"/>
            <a:chExt cx="174770" cy="167311"/>
          </a:xfrm>
        </p:grpSpPr>
        <p:sp>
          <p:nvSpPr>
            <p:cNvPr id="1021" name="Google Shape;1021;p40"/>
            <p:cNvSpPr/>
            <p:nvPr/>
          </p:nvSpPr>
          <p:spPr>
            <a:xfrm>
              <a:off x="7380295" y="2497317"/>
              <a:ext cx="162071" cy="155690"/>
            </a:xfrm>
            <a:custGeom>
              <a:rect b="b" l="l" r="r" t="t"/>
              <a:pathLst>
                <a:path extrusionOk="0" h="4904" w="5105">
                  <a:moveTo>
                    <a:pt x="3971" y="1"/>
                  </a:moveTo>
                  <a:cubicBezTo>
                    <a:pt x="3707" y="1"/>
                    <a:pt x="3442" y="102"/>
                    <a:pt x="3240" y="304"/>
                  </a:cubicBezTo>
                  <a:lnTo>
                    <a:pt x="404" y="3143"/>
                  </a:lnTo>
                  <a:cubicBezTo>
                    <a:pt x="0" y="3544"/>
                    <a:pt x="0" y="4199"/>
                    <a:pt x="404" y="4603"/>
                  </a:cubicBezTo>
                  <a:cubicBezTo>
                    <a:pt x="606" y="4803"/>
                    <a:pt x="870" y="4903"/>
                    <a:pt x="1134" y="4903"/>
                  </a:cubicBezTo>
                  <a:cubicBezTo>
                    <a:pt x="1398" y="4903"/>
                    <a:pt x="1662" y="4803"/>
                    <a:pt x="1864" y="4603"/>
                  </a:cubicBezTo>
                  <a:lnTo>
                    <a:pt x="4700" y="1764"/>
                  </a:lnTo>
                  <a:cubicBezTo>
                    <a:pt x="5104" y="1363"/>
                    <a:pt x="5104" y="708"/>
                    <a:pt x="4700" y="304"/>
                  </a:cubicBezTo>
                  <a:cubicBezTo>
                    <a:pt x="4500" y="102"/>
                    <a:pt x="4236" y="1"/>
                    <a:pt x="3971" y="1"/>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22" name="Google Shape;1022;p40"/>
            <p:cNvSpPr/>
            <p:nvPr/>
          </p:nvSpPr>
          <p:spPr>
            <a:xfrm>
              <a:off x="7373945" y="2491538"/>
              <a:ext cx="174770" cy="167309"/>
            </a:xfrm>
            <a:custGeom>
              <a:rect b="b" l="l" r="r" t="t"/>
              <a:pathLst>
                <a:path extrusionOk="0" h="5270" w="5505">
                  <a:moveTo>
                    <a:pt x="4172" y="370"/>
                  </a:moveTo>
                  <a:cubicBezTo>
                    <a:pt x="4387" y="370"/>
                    <a:pt x="4605" y="449"/>
                    <a:pt x="4772" y="617"/>
                  </a:cubicBezTo>
                  <a:cubicBezTo>
                    <a:pt x="5103" y="948"/>
                    <a:pt x="5103" y="1487"/>
                    <a:pt x="4772" y="1818"/>
                  </a:cubicBezTo>
                  <a:lnTo>
                    <a:pt x="1933" y="4654"/>
                  </a:lnTo>
                  <a:cubicBezTo>
                    <a:pt x="1767" y="4820"/>
                    <a:pt x="1550" y="4903"/>
                    <a:pt x="1333" y="4903"/>
                  </a:cubicBezTo>
                  <a:cubicBezTo>
                    <a:pt x="1116" y="4903"/>
                    <a:pt x="899" y="4820"/>
                    <a:pt x="735" y="4654"/>
                  </a:cubicBezTo>
                  <a:cubicBezTo>
                    <a:pt x="404" y="4323"/>
                    <a:pt x="404" y="3784"/>
                    <a:pt x="735" y="3453"/>
                  </a:cubicBezTo>
                  <a:lnTo>
                    <a:pt x="3571" y="617"/>
                  </a:lnTo>
                  <a:cubicBezTo>
                    <a:pt x="3735" y="449"/>
                    <a:pt x="3954" y="370"/>
                    <a:pt x="4172" y="370"/>
                  </a:cubicBezTo>
                  <a:close/>
                  <a:moveTo>
                    <a:pt x="4170" y="1"/>
                  </a:moveTo>
                  <a:cubicBezTo>
                    <a:pt x="3859" y="1"/>
                    <a:pt x="3547" y="120"/>
                    <a:pt x="3309" y="358"/>
                  </a:cubicBezTo>
                  <a:lnTo>
                    <a:pt x="473" y="3194"/>
                  </a:lnTo>
                  <a:cubicBezTo>
                    <a:pt x="0" y="3668"/>
                    <a:pt x="0" y="4439"/>
                    <a:pt x="473" y="4913"/>
                  </a:cubicBezTo>
                  <a:cubicBezTo>
                    <a:pt x="710" y="5149"/>
                    <a:pt x="1023" y="5269"/>
                    <a:pt x="1333" y="5269"/>
                  </a:cubicBezTo>
                  <a:cubicBezTo>
                    <a:pt x="1645" y="5269"/>
                    <a:pt x="1955" y="5149"/>
                    <a:pt x="2195" y="4913"/>
                  </a:cubicBezTo>
                  <a:lnTo>
                    <a:pt x="5031" y="2077"/>
                  </a:lnTo>
                  <a:cubicBezTo>
                    <a:pt x="5504" y="1603"/>
                    <a:pt x="5504" y="832"/>
                    <a:pt x="5031" y="358"/>
                  </a:cubicBezTo>
                  <a:cubicBezTo>
                    <a:pt x="4792" y="120"/>
                    <a:pt x="4481" y="1"/>
                    <a:pt x="417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23" name="Google Shape;1023;p40"/>
            <p:cNvSpPr/>
            <p:nvPr/>
          </p:nvSpPr>
          <p:spPr>
            <a:xfrm>
              <a:off x="7380295" y="2551098"/>
              <a:ext cx="105052" cy="101909"/>
            </a:xfrm>
            <a:custGeom>
              <a:rect b="b" l="l" r="r" t="t"/>
              <a:pathLst>
                <a:path extrusionOk="0" h="3210" w="3309">
                  <a:moveTo>
                    <a:pt x="1850" y="1"/>
                  </a:moveTo>
                  <a:lnTo>
                    <a:pt x="404" y="1449"/>
                  </a:lnTo>
                  <a:cubicBezTo>
                    <a:pt x="0" y="1850"/>
                    <a:pt x="0" y="2505"/>
                    <a:pt x="404" y="2909"/>
                  </a:cubicBezTo>
                  <a:cubicBezTo>
                    <a:pt x="606" y="3109"/>
                    <a:pt x="870" y="3209"/>
                    <a:pt x="1134" y="3209"/>
                  </a:cubicBezTo>
                  <a:cubicBezTo>
                    <a:pt x="1398" y="3209"/>
                    <a:pt x="1662" y="3109"/>
                    <a:pt x="1864" y="2909"/>
                  </a:cubicBezTo>
                  <a:lnTo>
                    <a:pt x="3309" y="1460"/>
                  </a:lnTo>
                  <a:lnTo>
                    <a:pt x="1850"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24" name="Google Shape;1024;p40"/>
            <p:cNvSpPr/>
            <p:nvPr/>
          </p:nvSpPr>
          <p:spPr>
            <a:xfrm>
              <a:off x="7373945" y="2545415"/>
              <a:ext cx="117307" cy="113434"/>
            </a:xfrm>
            <a:custGeom>
              <a:rect b="b" l="l" r="r" t="t"/>
              <a:pathLst>
                <a:path extrusionOk="0" h="3573" w="3695">
                  <a:moveTo>
                    <a:pt x="2050" y="442"/>
                  </a:moveTo>
                  <a:lnTo>
                    <a:pt x="3251" y="1639"/>
                  </a:lnTo>
                  <a:lnTo>
                    <a:pt x="1933" y="2957"/>
                  </a:lnTo>
                  <a:cubicBezTo>
                    <a:pt x="1767" y="3123"/>
                    <a:pt x="1550" y="3206"/>
                    <a:pt x="1333" y="3206"/>
                  </a:cubicBezTo>
                  <a:cubicBezTo>
                    <a:pt x="1116" y="3206"/>
                    <a:pt x="899" y="3123"/>
                    <a:pt x="735" y="2957"/>
                  </a:cubicBezTo>
                  <a:cubicBezTo>
                    <a:pt x="404" y="2626"/>
                    <a:pt x="404" y="2087"/>
                    <a:pt x="735" y="1756"/>
                  </a:cubicBezTo>
                  <a:lnTo>
                    <a:pt x="2050" y="442"/>
                  </a:lnTo>
                  <a:close/>
                  <a:moveTo>
                    <a:pt x="2050" y="1"/>
                  </a:moveTo>
                  <a:cubicBezTo>
                    <a:pt x="2001" y="1"/>
                    <a:pt x="1953" y="18"/>
                    <a:pt x="1919" y="52"/>
                  </a:cubicBezTo>
                  <a:lnTo>
                    <a:pt x="473" y="1497"/>
                  </a:lnTo>
                  <a:cubicBezTo>
                    <a:pt x="0" y="1971"/>
                    <a:pt x="0" y="2742"/>
                    <a:pt x="473" y="3216"/>
                  </a:cubicBezTo>
                  <a:cubicBezTo>
                    <a:pt x="710" y="3452"/>
                    <a:pt x="1023" y="3572"/>
                    <a:pt x="1333" y="3572"/>
                  </a:cubicBezTo>
                  <a:cubicBezTo>
                    <a:pt x="1645" y="3572"/>
                    <a:pt x="1955" y="3452"/>
                    <a:pt x="2195" y="3216"/>
                  </a:cubicBezTo>
                  <a:lnTo>
                    <a:pt x="3640" y="1770"/>
                  </a:lnTo>
                  <a:cubicBezTo>
                    <a:pt x="3673" y="1738"/>
                    <a:pt x="3695" y="1690"/>
                    <a:pt x="3695" y="1639"/>
                  </a:cubicBezTo>
                  <a:cubicBezTo>
                    <a:pt x="3695" y="1592"/>
                    <a:pt x="3673" y="1545"/>
                    <a:pt x="3640" y="1512"/>
                  </a:cubicBezTo>
                  <a:lnTo>
                    <a:pt x="2181" y="52"/>
                  </a:lnTo>
                  <a:cubicBezTo>
                    <a:pt x="2146" y="18"/>
                    <a:pt x="2098" y="1"/>
                    <a:pt x="20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1025" name="Google Shape;1025;p40"/>
          <p:cNvGrpSpPr/>
          <p:nvPr/>
        </p:nvGrpSpPr>
        <p:grpSpPr>
          <a:xfrm>
            <a:off x="7081749" y="3128196"/>
            <a:ext cx="119616" cy="295152"/>
            <a:chOff x="7089311" y="1211098"/>
            <a:chExt cx="77242" cy="204583"/>
          </a:xfrm>
        </p:grpSpPr>
        <p:sp>
          <p:nvSpPr>
            <p:cNvPr id="1026" name="Google Shape;1026;p40"/>
            <p:cNvSpPr/>
            <p:nvPr/>
          </p:nvSpPr>
          <p:spPr>
            <a:xfrm>
              <a:off x="7095216" y="1216908"/>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27" name="Google Shape;1027;p40"/>
            <p:cNvSpPr/>
            <p:nvPr/>
          </p:nvSpPr>
          <p:spPr>
            <a:xfrm>
              <a:off x="7089311" y="1211098"/>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28" name="Google Shape;1028;p40"/>
            <p:cNvSpPr/>
            <p:nvPr/>
          </p:nvSpPr>
          <p:spPr>
            <a:xfrm>
              <a:off x="7095216" y="1312122"/>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29" name="Google Shape;1029;p40"/>
            <p:cNvSpPr/>
            <p:nvPr/>
          </p:nvSpPr>
          <p:spPr>
            <a:xfrm>
              <a:off x="7089311" y="1306343"/>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1030" name="Google Shape;1030;p40"/>
          <p:cNvGrpSpPr/>
          <p:nvPr/>
        </p:nvGrpSpPr>
        <p:grpSpPr>
          <a:xfrm>
            <a:off x="6365407" y="3811305"/>
            <a:ext cx="1077922" cy="1072348"/>
            <a:chOff x="4332233" y="3324392"/>
            <a:chExt cx="1191206" cy="1180090"/>
          </a:xfrm>
        </p:grpSpPr>
        <p:sp>
          <p:nvSpPr>
            <p:cNvPr id="1031" name="Google Shape;1031;p40"/>
            <p:cNvSpPr/>
            <p:nvPr/>
          </p:nvSpPr>
          <p:spPr>
            <a:xfrm>
              <a:off x="4952024" y="4241729"/>
              <a:ext cx="170992" cy="167214"/>
            </a:xfrm>
            <a:custGeom>
              <a:rect b="b" l="l" r="r" t="t"/>
              <a:pathLst>
                <a:path extrusionOk="0" h="5267" w="5386">
                  <a:moveTo>
                    <a:pt x="1333" y="366"/>
                  </a:moveTo>
                  <a:cubicBezTo>
                    <a:pt x="1552" y="366"/>
                    <a:pt x="1767" y="450"/>
                    <a:pt x="1934" y="614"/>
                  </a:cubicBezTo>
                  <a:lnTo>
                    <a:pt x="4769" y="3453"/>
                  </a:lnTo>
                  <a:cubicBezTo>
                    <a:pt x="5101" y="3781"/>
                    <a:pt x="5101" y="4319"/>
                    <a:pt x="4769" y="4651"/>
                  </a:cubicBezTo>
                  <a:cubicBezTo>
                    <a:pt x="4604" y="4817"/>
                    <a:pt x="4386" y="4900"/>
                    <a:pt x="4169" y="4900"/>
                  </a:cubicBezTo>
                  <a:cubicBezTo>
                    <a:pt x="3952" y="4900"/>
                    <a:pt x="3734" y="4817"/>
                    <a:pt x="3568" y="4651"/>
                  </a:cubicBez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3310" y="4913"/>
                  </a:lnTo>
                  <a:cubicBezTo>
                    <a:pt x="3546" y="5149"/>
                    <a:pt x="3860" y="5266"/>
                    <a:pt x="4169" y="5266"/>
                  </a:cubicBezTo>
                  <a:cubicBezTo>
                    <a:pt x="4482" y="5266"/>
                    <a:pt x="4791" y="5149"/>
                    <a:pt x="5028" y="4913"/>
                  </a:cubicBezTo>
                  <a:cubicBezTo>
                    <a:pt x="5261" y="4680"/>
                    <a:pt x="5385" y="4378"/>
                    <a:pt x="5385" y="4050"/>
                  </a:cubicBezTo>
                  <a:cubicBezTo>
                    <a:pt x="5385" y="3726"/>
                    <a:pt x="5261" y="3420"/>
                    <a:pt x="5028" y="3191"/>
                  </a:cubicBezTo>
                  <a:lnTo>
                    <a:pt x="2192" y="355"/>
                  </a:lnTo>
                  <a:cubicBezTo>
                    <a:pt x="1956" y="119"/>
                    <a:pt x="1644" y="0"/>
                    <a:pt x="1333"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32" name="Google Shape;1032;p40"/>
            <p:cNvSpPr/>
            <p:nvPr/>
          </p:nvSpPr>
          <p:spPr>
            <a:xfrm>
              <a:off x="4952024" y="4241729"/>
              <a:ext cx="117815" cy="113466"/>
            </a:xfrm>
            <a:custGeom>
              <a:rect b="b" l="l" r="r" t="t"/>
              <a:pathLst>
                <a:path extrusionOk="0" h="3574" w="3711">
                  <a:moveTo>
                    <a:pt x="1333" y="366"/>
                  </a:moveTo>
                  <a:cubicBezTo>
                    <a:pt x="1552" y="366"/>
                    <a:pt x="1767" y="450"/>
                    <a:pt x="1934" y="614"/>
                  </a:cubicBezTo>
                  <a:lnTo>
                    <a:pt x="3252" y="1932"/>
                  </a:lnTo>
                  <a:lnTo>
                    <a:pt x="2050" y="3133"/>
                  </a:ln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1919" y="3522"/>
                  </a:lnTo>
                  <a:cubicBezTo>
                    <a:pt x="1956" y="3555"/>
                    <a:pt x="2000" y="3573"/>
                    <a:pt x="2050" y="3573"/>
                  </a:cubicBezTo>
                  <a:cubicBezTo>
                    <a:pt x="2098" y="3573"/>
                    <a:pt x="2145" y="3555"/>
                    <a:pt x="2178" y="3522"/>
                  </a:cubicBezTo>
                  <a:lnTo>
                    <a:pt x="3638" y="2059"/>
                  </a:lnTo>
                  <a:cubicBezTo>
                    <a:pt x="3710" y="1990"/>
                    <a:pt x="3710" y="1873"/>
                    <a:pt x="3638" y="1801"/>
                  </a:cubicBezTo>
                  <a:lnTo>
                    <a:pt x="2192" y="355"/>
                  </a:lnTo>
                  <a:cubicBezTo>
                    <a:pt x="1956" y="119"/>
                    <a:pt x="1644" y="0"/>
                    <a:pt x="1333" y="0"/>
                  </a:cubicBezTo>
                  <a:close/>
                </a:path>
              </a:pathLst>
            </a:custGeom>
            <a:solidFill>
              <a:srgbClr val="2F497E"/>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33" name="Google Shape;1033;p40"/>
            <p:cNvSpPr/>
            <p:nvPr/>
          </p:nvSpPr>
          <p:spPr>
            <a:xfrm>
              <a:off x="4429415" y="3468498"/>
              <a:ext cx="1094019" cy="1030270"/>
            </a:xfrm>
            <a:custGeom>
              <a:rect b="b" l="l" r="r" t="t"/>
              <a:pathLst>
                <a:path extrusionOk="0" h="32452" w="34460">
                  <a:moveTo>
                    <a:pt x="8706" y="0"/>
                  </a:moveTo>
                  <a:cubicBezTo>
                    <a:pt x="7704" y="0"/>
                    <a:pt x="6842" y="241"/>
                    <a:pt x="6262" y="820"/>
                  </a:cubicBezTo>
                  <a:lnTo>
                    <a:pt x="2302" y="4784"/>
                  </a:lnTo>
                  <a:cubicBezTo>
                    <a:pt x="1" y="7085"/>
                    <a:pt x="3037" y="13855"/>
                    <a:pt x="5338" y="16159"/>
                  </a:cubicBezTo>
                  <a:lnTo>
                    <a:pt x="20055" y="30873"/>
                  </a:lnTo>
                  <a:cubicBezTo>
                    <a:pt x="21107" y="31925"/>
                    <a:pt x="22486" y="32451"/>
                    <a:pt x="23865" y="32451"/>
                  </a:cubicBezTo>
                  <a:cubicBezTo>
                    <a:pt x="25244" y="32451"/>
                    <a:pt x="26624" y="31925"/>
                    <a:pt x="27678" y="30873"/>
                  </a:cubicBezTo>
                  <a:lnTo>
                    <a:pt x="32355" y="26196"/>
                  </a:lnTo>
                  <a:cubicBezTo>
                    <a:pt x="34459" y="24092"/>
                    <a:pt x="34459" y="20677"/>
                    <a:pt x="32355" y="18573"/>
                  </a:cubicBezTo>
                  <a:lnTo>
                    <a:pt x="17641" y="3859"/>
                  </a:lnTo>
                  <a:cubicBezTo>
                    <a:pt x="15917" y="2135"/>
                    <a:pt x="11690" y="0"/>
                    <a:pt x="8706"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34" name="Google Shape;1034;p40"/>
            <p:cNvSpPr/>
            <p:nvPr/>
          </p:nvSpPr>
          <p:spPr>
            <a:xfrm>
              <a:off x="4419477" y="3462498"/>
              <a:ext cx="1093066" cy="1041985"/>
            </a:xfrm>
            <a:custGeom>
              <a:rect b="b" l="l" r="r" t="t"/>
              <a:pathLst>
                <a:path extrusionOk="0" h="32821" w="34430">
                  <a:moveTo>
                    <a:pt x="9025" y="372"/>
                  </a:moveTo>
                  <a:cubicBezTo>
                    <a:pt x="11911" y="372"/>
                    <a:pt x="16072" y="2428"/>
                    <a:pt x="17823" y="4176"/>
                  </a:cubicBezTo>
                  <a:lnTo>
                    <a:pt x="32537" y="18893"/>
                  </a:lnTo>
                  <a:cubicBezTo>
                    <a:pt x="33520" y="19876"/>
                    <a:pt x="34063" y="21183"/>
                    <a:pt x="34063" y="22573"/>
                  </a:cubicBezTo>
                  <a:cubicBezTo>
                    <a:pt x="34063" y="23964"/>
                    <a:pt x="33520" y="25271"/>
                    <a:pt x="32537" y="26254"/>
                  </a:cubicBezTo>
                  <a:lnTo>
                    <a:pt x="27860" y="30931"/>
                  </a:lnTo>
                  <a:cubicBezTo>
                    <a:pt x="26844" y="31947"/>
                    <a:pt x="25511" y="32455"/>
                    <a:pt x="24177" y="32455"/>
                  </a:cubicBezTo>
                  <a:cubicBezTo>
                    <a:pt x="22844" y="32455"/>
                    <a:pt x="21511" y="31947"/>
                    <a:pt x="20495" y="30931"/>
                  </a:cubicBezTo>
                  <a:lnTo>
                    <a:pt x="5782" y="16217"/>
                  </a:lnTo>
                  <a:cubicBezTo>
                    <a:pt x="3452" y="13888"/>
                    <a:pt x="576" y="7270"/>
                    <a:pt x="2746" y="5100"/>
                  </a:cubicBezTo>
                  <a:lnTo>
                    <a:pt x="6706" y="1140"/>
                  </a:lnTo>
                  <a:cubicBezTo>
                    <a:pt x="7249" y="597"/>
                    <a:pt x="8064" y="372"/>
                    <a:pt x="9025" y="372"/>
                  </a:cubicBezTo>
                  <a:close/>
                  <a:moveTo>
                    <a:pt x="9021" y="1"/>
                  </a:moveTo>
                  <a:cubicBezTo>
                    <a:pt x="7978" y="1"/>
                    <a:pt x="7071" y="257"/>
                    <a:pt x="6447" y="881"/>
                  </a:cubicBezTo>
                  <a:lnTo>
                    <a:pt x="2484" y="4842"/>
                  </a:lnTo>
                  <a:cubicBezTo>
                    <a:pt x="1" y="7324"/>
                    <a:pt x="3336" y="14288"/>
                    <a:pt x="5523" y="16476"/>
                  </a:cubicBezTo>
                  <a:lnTo>
                    <a:pt x="20237" y="31193"/>
                  </a:lnTo>
                  <a:cubicBezTo>
                    <a:pt x="21325" y="32278"/>
                    <a:pt x="22752" y="32821"/>
                    <a:pt x="24179" y="32821"/>
                  </a:cubicBezTo>
                  <a:cubicBezTo>
                    <a:pt x="25606" y="32821"/>
                    <a:pt x="27033" y="32278"/>
                    <a:pt x="28117" y="31193"/>
                  </a:cubicBezTo>
                  <a:lnTo>
                    <a:pt x="32799" y="26512"/>
                  </a:lnTo>
                  <a:cubicBezTo>
                    <a:pt x="33851" y="25460"/>
                    <a:pt x="34430" y="24063"/>
                    <a:pt x="34430" y="22573"/>
                  </a:cubicBezTo>
                  <a:cubicBezTo>
                    <a:pt x="34430" y="21084"/>
                    <a:pt x="33851" y="19686"/>
                    <a:pt x="32799" y="18631"/>
                  </a:cubicBezTo>
                  <a:lnTo>
                    <a:pt x="18082" y="3917"/>
                  </a:lnTo>
                  <a:cubicBezTo>
                    <a:pt x="16444" y="2279"/>
                    <a:pt x="12129" y="1"/>
                    <a:pt x="902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35" name="Google Shape;1035;p40"/>
            <p:cNvSpPr/>
            <p:nvPr/>
          </p:nvSpPr>
          <p:spPr>
            <a:xfrm>
              <a:off x="4635239" y="3945104"/>
              <a:ext cx="831689" cy="502309"/>
            </a:xfrm>
            <a:custGeom>
              <a:rect b="b" l="l" r="r" t="t"/>
              <a:pathLst>
                <a:path extrusionOk="0" h="15822" w="26197">
                  <a:moveTo>
                    <a:pt x="1" y="1"/>
                  </a:moveTo>
                  <a:lnTo>
                    <a:pt x="14715" y="14718"/>
                  </a:lnTo>
                  <a:cubicBezTo>
                    <a:pt x="15450" y="15454"/>
                    <a:pt x="16416" y="15821"/>
                    <a:pt x="17381" y="15821"/>
                  </a:cubicBezTo>
                  <a:cubicBezTo>
                    <a:pt x="18347" y="15821"/>
                    <a:pt x="19313" y="15454"/>
                    <a:pt x="20048" y="14718"/>
                  </a:cubicBezTo>
                  <a:lnTo>
                    <a:pt x="24729" y="10037"/>
                  </a:lnTo>
                  <a:cubicBezTo>
                    <a:pt x="26196" y="8570"/>
                    <a:pt x="26196" y="6175"/>
                    <a:pt x="24725" y="4704"/>
                  </a:cubicBezTo>
                  <a:lnTo>
                    <a:pt x="20048" y="26"/>
                  </a:lnTo>
                  <a:lnTo>
                    <a:pt x="1" y="1"/>
                  </a:lnTo>
                  <a:close/>
                </a:path>
              </a:pathLst>
            </a:custGeom>
            <a:solidFill>
              <a:srgbClr val="F16880"/>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36" name="Google Shape;1036;p40"/>
            <p:cNvSpPr/>
            <p:nvPr/>
          </p:nvSpPr>
          <p:spPr>
            <a:xfrm>
              <a:off x="4626826" y="3474276"/>
              <a:ext cx="874072" cy="838578"/>
            </a:xfrm>
            <a:custGeom>
              <a:rect b="b" l="l" r="r" t="t"/>
              <a:pathLst>
                <a:path extrusionOk="0" h="26414" w="27532">
                  <a:moveTo>
                    <a:pt x="2494" y="1"/>
                  </a:moveTo>
                  <a:cubicBezTo>
                    <a:pt x="1533" y="1"/>
                    <a:pt x="718" y="226"/>
                    <a:pt x="175" y="769"/>
                  </a:cubicBezTo>
                  <a:lnTo>
                    <a:pt x="0" y="943"/>
                  </a:lnTo>
                  <a:lnTo>
                    <a:pt x="13910" y="14849"/>
                  </a:lnTo>
                  <a:lnTo>
                    <a:pt x="20313" y="14856"/>
                  </a:lnTo>
                  <a:lnTo>
                    <a:pt x="24990" y="19534"/>
                  </a:lnTo>
                  <a:cubicBezTo>
                    <a:pt x="26461" y="21005"/>
                    <a:pt x="26461" y="23400"/>
                    <a:pt x="24994" y="24867"/>
                  </a:cubicBezTo>
                  <a:lnTo>
                    <a:pt x="24459" y="25402"/>
                  </a:lnTo>
                  <a:lnTo>
                    <a:pt x="25474" y="26414"/>
                  </a:lnTo>
                  <a:lnTo>
                    <a:pt x="26006" y="25883"/>
                  </a:lnTo>
                  <a:cubicBezTo>
                    <a:pt x="26989" y="24900"/>
                    <a:pt x="27532" y="23593"/>
                    <a:pt x="27532" y="22202"/>
                  </a:cubicBezTo>
                  <a:cubicBezTo>
                    <a:pt x="27532" y="20812"/>
                    <a:pt x="26989" y="19505"/>
                    <a:pt x="26006" y="18522"/>
                  </a:cubicBezTo>
                  <a:lnTo>
                    <a:pt x="11292" y="3805"/>
                  </a:lnTo>
                  <a:cubicBezTo>
                    <a:pt x="9541" y="2057"/>
                    <a:pt x="5380" y="1"/>
                    <a:pt x="2494" y="1"/>
                  </a:cubicBezTo>
                  <a:close/>
                </a:path>
              </a:pathLst>
            </a:custGeom>
            <a:solidFill>
              <a:srgbClr val="D9D9D9"/>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37" name="Google Shape;1037;p40"/>
            <p:cNvSpPr/>
            <p:nvPr/>
          </p:nvSpPr>
          <p:spPr>
            <a:xfrm>
              <a:off x="4622762" y="3468498"/>
              <a:ext cx="900677" cy="848515"/>
            </a:xfrm>
            <a:custGeom>
              <a:rect b="b" l="l" r="r" t="t"/>
              <a:pathLst>
                <a:path extrusionOk="0" h="26727" w="28370">
                  <a:moveTo>
                    <a:pt x="2618" y="1"/>
                  </a:moveTo>
                  <a:cubicBezTo>
                    <a:pt x="1614" y="1"/>
                    <a:pt x="755" y="241"/>
                    <a:pt x="172" y="820"/>
                  </a:cubicBezTo>
                  <a:lnTo>
                    <a:pt x="1" y="994"/>
                  </a:lnTo>
                  <a:lnTo>
                    <a:pt x="128" y="1125"/>
                  </a:lnTo>
                  <a:lnTo>
                    <a:pt x="303" y="951"/>
                  </a:lnTo>
                  <a:cubicBezTo>
                    <a:pt x="846" y="408"/>
                    <a:pt x="1661" y="183"/>
                    <a:pt x="2622" y="183"/>
                  </a:cubicBezTo>
                  <a:cubicBezTo>
                    <a:pt x="5508" y="183"/>
                    <a:pt x="9669" y="2239"/>
                    <a:pt x="11420" y="3987"/>
                  </a:cubicBezTo>
                  <a:lnTo>
                    <a:pt x="26134" y="18704"/>
                  </a:lnTo>
                  <a:cubicBezTo>
                    <a:pt x="27117" y="19687"/>
                    <a:pt x="27660" y="20994"/>
                    <a:pt x="27660" y="22384"/>
                  </a:cubicBezTo>
                  <a:cubicBezTo>
                    <a:pt x="27660" y="23775"/>
                    <a:pt x="27117" y="25082"/>
                    <a:pt x="26134" y="26065"/>
                  </a:cubicBezTo>
                  <a:lnTo>
                    <a:pt x="25602" y="26596"/>
                  </a:lnTo>
                  <a:lnTo>
                    <a:pt x="25733" y="26727"/>
                  </a:lnTo>
                  <a:lnTo>
                    <a:pt x="26265" y="26196"/>
                  </a:lnTo>
                  <a:cubicBezTo>
                    <a:pt x="28369" y="24092"/>
                    <a:pt x="28369" y="20677"/>
                    <a:pt x="26265" y="18573"/>
                  </a:cubicBezTo>
                  <a:lnTo>
                    <a:pt x="11551" y="3859"/>
                  </a:lnTo>
                  <a:cubicBezTo>
                    <a:pt x="9826" y="2134"/>
                    <a:pt x="5600" y="1"/>
                    <a:pt x="2618" y="1"/>
                  </a:cubicBezTo>
                  <a:close/>
                </a:path>
              </a:pathLst>
            </a:custGeom>
            <a:solidFill>
              <a:srgbClr val="2A4271"/>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38" name="Google Shape;1038;p40"/>
            <p:cNvSpPr/>
            <p:nvPr/>
          </p:nvSpPr>
          <p:spPr>
            <a:xfrm>
              <a:off x="5068413" y="3945707"/>
              <a:ext cx="398526" cy="335063"/>
            </a:xfrm>
            <a:custGeom>
              <a:rect b="b" l="l" r="r" t="t"/>
              <a:pathLst>
                <a:path extrusionOk="0" h="10554" w="12553">
                  <a:moveTo>
                    <a:pt x="1" y="0"/>
                  </a:moveTo>
                  <a:lnTo>
                    <a:pt x="10550" y="10553"/>
                  </a:lnTo>
                  <a:lnTo>
                    <a:pt x="11085" y="10018"/>
                  </a:lnTo>
                  <a:cubicBezTo>
                    <a:pt x="12552" y="8551"/>
                    <a:pt x="12552" y="6156"/>
                    <a:pt x="11081" y="4685"/>
                  </a:cubicBezTo>
                  <a:lnTo>
                    <a:pt x="6404" y="7"/>
                  </a:lnTo>
                  <a:lnTo>
                    <a:pt x="1" y="0"/>
                  </a:lnTo>
                  <a:close/>
                </a:path>
              </a:pathLst>
            </a:custGeom>
            <a:solidFill>
              <a:srgbClr val="D85D7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39" name="Google Shape;1039;p40"/>
            <p:cNvSpPr/>
            <p:nvPr/>
          </p:nvSpPr>
          <p:spPr>
            <a:xfrm>
              <a:off x="4526628" y="3740200"/>
              <a:ext cx="601552" cy="692508"/>
            </a:xfrm>
            <a:custGeom>
              <a:rect b="b" l="l" r="r" t="t"/>
              <a:pathLst>
                <a:path extrusionOk="0" h="21813" w="18948">
                  <a:moveTo>
                    <a:pt x="1369" y="0"/>
                  </a:moveTo>
                  <a:cubicBezTo>
                    <a:pt x="1238" y="0"/>
                    <a:pt x="1103" y="19"/>
                    <a:pt x="972" y="66"/>
                  </a:cubicBezTo>
                  <a:cubicBezTo>
                    <a:pt x="339" y="284"/>
                    <a:pt x="1" y="976"/>
                    <a:pt x="219" y="1610"/>
                  </a:cubicBezTo>
                  <a:cubicBezTo>
                    <a:pt x="947" y="3725"/>
                    <a:pt x="2039" y="5643"/>
                    <a:pt x="3135" y="6742"/>
                  </a:cubicBezTo>
                  <a:lnTo>
                    <a:pt x="17852" y="21456"/>
                  </a:lnTo>
                  <a:cubicBezTo>
                    <a:pt x="18089" y="21693"/>
                    <a:pt x="18398" y="21813"/>
                    <a:pt x="18707" y="21813"/>
                  </a:cubicBezTo>
                  <a:cubicBezTo>
                    <a:pt x="18791" y="21813"/>
                    <a:pt x="18872" y="21806"/>
                    <a:pt x="18948" y="21788"/>
                  </a:cubicBezTo>
                  <a:cubicBezTo>
                    <a:pt x="18660" y="21623"/>
                    <a:pt x="18383" y="21420"/>
                    <a:pt x="18136" y="21172"/>
                  </a:cubicBezTo>
                  <a:lnTo>
                    <a:pt x="3422" y="6455"/>
                  </a:lnTo>
                  <a:lnTo>
                    <a:pt x="6287" y="6458"/>
                  </a:lnTo>
                  <a:lnTo>
                    <a:pt x="4853" y="5024"/>
                  </a:lnTo>
                  <a:cubicBezTo>
                    <a:pt x="4027" y="4202"/>
                    <a:pt x="3109" y="2549"/>
                    <a:pt x="2516" y="820"/>
                  </a:cubicBezTo>
                  <a:cubicBezTo>
                    <a:pt x="2341" y="314"/>
                    <a:pt x="1871" y="0"/>
                    <a:pt x="1369" y="0"/>
                  </a:cubicBezTo>
                  <a:close/>
                </a:path>
              </a:pathLst>
            </a:custGeom>
            <a:solidFill>
              <a:srgbClr val="B7B7B7"/>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40" name="Google Shape;1040;p40"/>
            <p:cNvSpPr/>
            <p:nvPr/>
          </p:nvSpPr>
          <p:spPr>
            <a:xfrm>
              <a:off x="4635239" y="3945104"/>
              <a:ext cx="527739" cy="486816"/>
            </a:xfrm>
            <a:custGeom>
              <a:rect b="b" l="l" r="r" t="t"/>
              <a:pathLst>
                <a:path extrusionOk="0" h="15334" w="16623">
                  <a:moveTo>
                    <a:pt x="1" y="1"/>
                  </a:moveTo>
                  <a:lnTo>
                    <a:pt x="14715" y="14718"/>
                  </a:lnTo>
                  <a:cubicBezTo>
                    <a:pt x="14962" y="14966"/>
                    <a:pt x="15239" y="15169"/>
                    <a:pt x="15527" y="15334"/>
                  </a:cubicBezTo>
                  <a:cubicBezTo>
                    <a:pt x="15756" y="15290"/>
                    <a:pt x="15970" y="15177"/>
                    <a:pt x="16145" y="15002"/>
                  </a:cubicBezTo>
                  <a:cubicBezTo>
                    <a:pt x="16619" y="14529"/>
                    <a:pt x="16622" y="13761"/>
                    <a:pt x="16145" y="13287"/>
                  </a:cubicBezTo>
                  <a:lnTo>
                    <a:pt x="2866" y="4"/>
                  </a:lnTo>
                  <a:lnTo>
                    <a:pt x="1" y="1"/>
                  </a:lnTo>
                  <a:close/>
                </a:path>
              </a:pathLst>
            </a:custGeom>
            <a:solidFill>
              <a:srgbClr val="CCCCC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41" name="Google Shape;1041;p40"/>
            <p:cNvSpPr/>
            <p:nvPr/>
          </p:nvSpPr>
          <p:spPr>
            <a:xfrm>
              <a:off x="4332233" y="3324392"/>
              <a:ext cx="354143" cy="354016"/>
            </a:xfrm>
            <a:custGeom>
              <a:rect b="b" l="l" r="r" t="t"/>
              <a:pathLst>
                <a:path extrusionOk="0" h="11151" w="11155">
                  <a:moveTo>
                    <a:pt x="7607" y="0"/>
                  </a:moveTo>
                  <a:cubicBezTo>
                    <a:pt x="7597" y="0"/>
                    <a:pt x="7587" y="4"/>
                    <a:pt x="7579" y="11"/>
                  </a:cubicBezTo>
                  <a:lnTo>
                    <a:pt x="15" y="7576"/>
                  </a:lnTo>
                  <a:cubicBezTo>
                    <a:pt x="0" y="7590"/>
                    <a:pt x="0" y="7620"/>
                    <a:pt x="15" y="7634"/>
                  </a:cubicBezTo>
                  <a:lnTo>
                    <a:pt x="3532" y="11150"/>
                  </a:lnTo>
                  <a:lnTo>
                    <a:pt x="11154" y="3531"/>
                  </a:lnTo>
                  <a:lnTo>
                    <a:pt x="7638" y="11"/>
                  </a:lnTo>
                  <a:cubicBezTo>
                    <a:pt x="7629" y="4"/>
                    <a:pt x="7618" y="0"/>
                    <a:pt x="7607" y="0"/>
                  </a:cubicBez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42" name="Google Shape;1042;p40"/>
            <p:cNvSpPr/>
            <p:nvPr/>
          </p:nvSpPr>
          <p:spPr>
            <a:xfrm>
              <a:off x="4510119" y="3341918"/>
              <a:ext cx="176262" cy="158166"/>
            </a:xfrm>
            <a:custGeom>
              <a:rect b="b" l="l" r="r" t="t"/>
              <a:pathLst>
                <a:path extrusionOk="0" h="4982" w="5552">
                  <a:moveTo>
                    <a:pt x="2004" y="1"/>
                  </a:moveTo>
                  <a:cubicBezTo>
                    <a:pt x="1653" y="1"/>
                    <a:pt x="1301" y="134"/>
                    <a:pt x="1034" y="402"/>
                  </a:cubicBezTo>
                  <a:lnTo>
                    <a:pt x="0" y="1436"/>
                  </a:lnTo>
                  <a:lnTo>
                    <a:pt x="3549" y="4981"/>
                  </a:lnTo>
                  <a:lnTo>
                    <a:pt x="5551" y="2979"/>
                  </a:lnTo>
                  <a:lnTo>
                    <a:pt x="2977" y="402"/>
                  </a:lnTo>
                  <a:cubicBezTo>
                    <a:pt x="2708" y="134"/>
                    <a:pt x="2356" y="1"/>
                    <a:pt x="2004" y="1"/>
                  </a:cubicBezTo>
                  <a:close/>
                </a:path>
              </a:pathLst>
            </a:custGeom>
            <a:solidFill>
              <a:srgbClr val="6194D6"/>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43" name="Google Shape;1043;p40"/>
            <p:cNvSpPr/>
            <p:nvPr/>
          </p:nvSpPr>
          <p:spPr>
            <a:xfrm>
              <a:off x="4339154" y="3336108"/>
              <a:ext cx="353096" cy="348207"/>
            </a:xfrm>
            <a:custGeom>
              <a:rect b="b" l="l" r="r" t="t"/>
              <a:pathLst>
                <a:path extrusionOk="0" h="10968" w="11122">
                  <a:moveTo>
                    <a:pt x="7391" y="366"/>
                  </a:moveTo>
                  <a:cubicBezTo>
                    <a:pt x="7697" y="366"/>
                    <a:pt x="7998" y="483"/>
                    <a:pt x="8231" y="716"/>
                  </a:cubicBezTo>
                  <a:lnTo>
                    <a:pt x="10678" y="3158"/>
                  </a:lnTo>
                  <a:lnTo>
                    <a:pt x="3314" y="10522"/>
                  </a:lnTo>
                  <a:lnTo>
                    <a:pt x="871" y="8076"/>
                  </a:lnTo>
                  <a:cubicBezTo>
                    <a:pt x="645" y="7851"/>
                    <a:pt x="521" y="7552"/>
                    <a:pt x="521" y="7236"/>
                  </a:cubicBezTo>
                  <a:cubicBezTo>
                    <a:pt x="521" y="6919"/>
                    <a:pt x="645" y="6617"/>
                    <a:pt x="871" y="6394"/>
                  </a:cubicBezTo>
                  <a:lnTo>
                    <a:pt x="6550" y="716"/>
                  </a:lnTo>
                  <a:cubicBezTo>
                    <a:pt x="6779" y="483"/>
                    <a:pt x="7085" y="366"/>
                    <a:pt x="7391" y="366"/>
                  </a:cubicBezTo>
                  <a:close/>
                  <a:moveTo>
                    <a:pt x="7390" y="1"/>
                  </a:moveTo>
                  <a:cubicBezTo>
                    <a:pt x="6991" y="1"/>
                    <a:pt x="6592" y="152"/>
                    <a:pt x="6288" y="454"/>
                  </a:cubicBezTo>
                  <a:lnTo>
                    <a:pt x="609" y="6132"/>
                  </a:lnTo>
                  <a:cubicBezTo>
                    <a:pt x="1" y="6740"/>
                    <a:pt x="1" y="7731"/>
                    <a:pt x="609" y="8335"/>
                  </a:cubicBezTo>
                  <a:lnTo>
                    <a:pt x="3186" y="10912"/>
                  </a:lnTo>
                  <a:cubicBezTo>
                    <a:pt x="3219" y="10945"/>
                    <a:pt x="3266" y="10967"/>
                    <a:pt x="3314" y="10967"/>
                  </a:cubicBezTo>
                  <a:cubicBezTo>
                    <a:pt x="3364" y="10967"/>
                    <a:pt x="3411" y="10945"/>
                    <a:pt x="3445" y="10912"/>
                  </a:cubicBezTo>
                  <a:lnTo>
                    <a:pt x="11067" y="3289"/>
                  </a:lnTo>
                  <a:cubicBezTo>
                    <a:pt x="11100" y="3257"/>
                    <a:pt x="11121" y="3210"/>
                    <a:pt x="11121" y="3158"/>
                  </a:cubicBezTo>
                  <a:cubicBezTo>
                    <a:pt x="11121" y="3111"/>
                    <a:pt x="11100" y="3064"/>
                    <a:pt x="11067" y="3031"/>
                  </a:cubicBezTo>
                  <a:lnTo>
                    <a:pt x="8490" y="454"/>
                  </a:lnTo>
                  <a:cubicBezTo>
                    <a:pt x="8188" y="152"/>
                    <a:pt x="7789" y="1"/>
                    <a:pt x="7390"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44" name="Google Shape;1044;p40"/>
            <p:cNvSpPr/>
            <p:nvPr/>
          </p:nvSpPr>
          <p:spPr>
            <a:xfrm>
              <a:off x="4446432" y="3439004"/>
              <a:ext cx="125403" cy="124291"/>
            </a:xfrm>
            <a:custGeom>
              <a:rect b="b" l="l" r="r" t="t"/>
              <a:pathLst>
                <a:path extrusionOk="0" h="3915" w="3950">
                  <a:moveTo>
                    <a:pt x="200" y="0"/>
                  </a:moveTo>
                  <a:cubicBezTo>
                    <a:pt x="153" y="0"/>
                    <a:pt x="105" y="17"/>
                    <a:pt x="69" y="52"/>
                  </a:cubicBezTo>
                  <a:cubicBezTo>
                    <a:pt x="0" y="125"/>
                    <a:pt x="0" y="242"/>
                    <a:pt x="69" y="314"/>
                  </a:cubicBezTo>
                  <a:lnTo>
                    <a:pt x="3619" y="3860"/>
                  </a:lnTo>
                  <a:cubicBezTo>
                    <a:pt x="3651" y="3896"/>
                    <a:pt x="3698" y="3914"/>
                    <a:pt x="3745" y="3914"/>
                  </a:cubicBezTo>
                  <a:cubicBezTo>
                    <a:pt x="3794" y="3914"/>
                    <a:pt x="3841" y="3896"/>
                    <a:pt x="3877" y="3860"/>
                  </a:cubicBezTo>
                  <a:cubicBezTo>
                    <a:pt x="3950" y="3787"/>
                    <a:pt x="3950" y="3671"/>
                    <a:pt x="3877" y="3602"/>
                  </a:cubicBezTo>
                  <a:lnTo>
                    <a:pt x="331" y="52"/>
                  </a:lnTo>
                  <a:cubicBezTo>
                    <a:pt x="295" y="17"/>
                    <a:pt x="248" y="0"/>
                    <a:pt x="20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45" name="Google Shape;1045;p40"/>
            <p:cNvSpPr/>
            <p:nvPr/>
          </p:nvSpPr>
          <p:spPr>
            <a:xfrm>
              <a:off x="4415223" y="3470117"/>
              <a:ext cx="125434" cy="124260"/>
            </a:xfrm>
            <a:custGeom>
              <a:rect b="b" l="l" r="r" t="t"/>
              <a:pathLst>
                <a:path extrusionOk="0" h="3914" w="3951">
                  <a:moveTo>
                    <a:pt x="201" y="0"/>
                  </a:moveTo>
                  <a:cubicBezTo>
                    <a:pt x="154" y="0"/>
                    <a:pt x="107" y="19"/>
                    <a:pt x="73" y="55"/>
                  </a:cubicBezTo>
                  <a:cubicBezTo>
                    <a:pt x="0" y="128"/>
                    <a:pt x="0" y="244"/>
                    <a:pt x="73" y="313"/>
                  </a:cubicBezTo>
                  <a:lnTo>
                    <a:pt x="3619" y="3863"/>
                  </a:lnTo>
                  <a:cubicBezTo>
                    <a:pt x="3655" y="3895"/>
                    <a:pt x="3702" y="3914"/>
                    <a:pt x="3750" y="3914"/>
                  </a:cubicBezTo>
                  <a:cubicBezTo>
                    <a:pt x="3797" y="3914"/>
                    <a:pt x="3844" y="3895"/>
                    <a:pt x="3877" y="3863"/>
                  </a:cubicBezTo>
                  <a:cubicBezTo>
                    <a:pt x="3950" y="3790"/>
                    <a:pt x="3950" y="3673"/>
                    <a:pt x="3877" y="3601"/>
                  </a:cubicBezTo>
                  <a:lnTo>
                    <a:pt x="331" y="55"/>
                  </a:lnTo>
                  <a:cubicBezTo>
                    <a:pt x="295" y="19"/>
                    <a:pt x="248"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46" name="Google Shape;1046;p40"/>
            <p:cNvSpPr/>
            <p:nvPr/>
          </p:nvSpPr>
          <p:spPr>
            <a:xfrm>
              <a:off x="4384110" y="3501294"/>
              <a:ext cx="125434" cy="124291"/>
            </a:xfrm>
            <a:custGeom>
              <a:rect b="b" l="l" r="r" t="t"/>
              <a:pathLst>
                <a:path extrusionOk="0" h="3915" w="3951">
                  <a:moveTo>
                    <a:pt x="201" y="0"/>
                  </a:moveTo>
                  <a:cubicBezTo>
                    <a:pt x="154" y="0"/>
                    <a:pt x="107" y="18"/>
                    <a:pt x="70" y="52"/>
                  </a:cubicBezTo>
                  <a:cubicBezTo>
                    <a:pt x="1" y="126"/>
                    <a:pt x="1" y="242"/>
                    <a:pt x="70" y="314"/>
                  </a:cubicBezTo>
                  <a:lnTo>
                    <a:pt x="3620" y="3860"/>
                  </a:lnTo>
                  <a:cubicBezTo>
                    <a:pt x="3652" y="3896"/>
                    <a:pt x="3699" y="3915"/>
                    <a:pt x="3747" y="3915"/>
                  </a:cubicBezTo>
                  <a:cubicBezTo>
                    <a:pt x="3794" y="3915"/>
                    <a:pt x="3841" y="3896"/>
                    <a:pt x="3878" y="3860"/>
                  </a:cubicBezTo>
                  <a:cubicBezTo>
                    <a:pt x="3951" y="3787"/>
                    <a:pt x="3951" y="3671"/>
                    <a:pt x="3878" y="3602"/>
                  </a:cubicBezTo>
                  <a:lnTo>
                    <a:pt x="332" y="52"/>
                  </a:lnTo>
                  <a:cubicBezTo>
                    <a:pt x="296" y="18"/>
                    <a:pt x="249"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47" name="Google Shape;1047;p40"/>
            <p:cNvSpPr/>
            <p:nvPr/>
          </p:nvSpPr>
          <p:spPr>
            <a:xfrm>
              <a:off x="4352933" y="3532407"/>
              <a:ext cx="125403" cy="124260"/>
            </a:xfrm>
            <a:custGeom>
              <a:rect b="b" l="l" r="r" t="t"/>
              <a:pathLst>
                <a:path extrusionOk="0" h="3914" w="3950">
                  <a:moveTo>
                    <a:pt x="201" y="1"/>
                  </a:moveTo>
                  <a:cubicBezTo>
                    <a:pt x="154" y="1"/>
                    <a:pt x="108" y="19"/>
                    <a:pt x="73" y="55"/>
                  </a:cubicBezTo>
                  <a:cubicBezTo>
                    <a:pt x="0" y="128"/>
                    <a:pt x="0" y="245"/>
                    <a:pt x="73" y="314"/>
                  </a:cubicBezTo>
                  <a:lnTo>
                    <a:pt x="3619" y="3863"/>
                  </a:lnTo>
                  <a:cubicBezTo>
                    <a:pt x="3655" y="3896"/>
                    <a:pt x="3703" y="3914"/>
                    <a:pt x="3750" y="3914"/>
                  </a:cubicBezTo>
                  <a:cubicBezTo>
                    <a:pt x="3797" y="3914"/>
                    <a:pt x="3844" y="3896"/>
                    <a:pt x="3877" y="3863"/>
                  </a:cubicBezTo>
                  <a:cubicBezTo>
                    <a:pt x="3950" y="3790"/>
                    <a:pt x="3950" y="3674"/>
                    <a:pt x="3877" y="3601"/>
                  </a:cubicBezTo>
                  <a:lnTo>
                    <a:pt x="331" y="55"/>
                  </a:lnTo>
                  <a:cubicBezTo>
                    <a:pt x="295" y="19"/>
                    <a:pt x="248" y="1"/>
                    <a:pt x="201"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48" name="Google Shape;1048;p40"/>
            <p:cNvSpPr/>
            <p:nvPr/>
          </p:nvSpPr>
          <p:spPr>
            <a:xfrm>
              <a:off x="4539803" y="3345537"/>
              <a:ext cx="125403" cy="124260"/>
            </a:xfrm>
            <a:custGeom>
              <a:rect b="b" l="l" r="r" t="t"/>
              <a:pathLst>
                <a:path extrusionOk="0" h="3914" w="3950">
                  <a:moveTo>
                    <a:pt x="201" y="0"/>
                  </a:moveTo>
                  <a:cubicBezTo>
                    <a:pt x="154" y="0"/>
                    <a:pt x="108" y="19"/>
                    <a:pt x="73" y="55"/>
                  </a:cubicBezTo>
                  <a:cubicBezTo>
                    <a:pt x="1" y="128"/>
                    <a:pt x="1" y="244"/>
                    <a:pt x="73" y="314"/>
                  </a:cubicBezTo>
                  <a:lnTo>
                    <a:pt x="3619" y="3863"/>
                  </a:lnTo>
                  <a:cubicBezTo>
                    <a:pt x="3655" y="3896"/>
                    <a:pt x="3702" y="3913"/>
                    <a:pt x="3750" y="3913"/>
                  </a:cubicBezTo>
                  <a:cubicBezTo>
                    <a:pt x="3797" y="3913"/>
                    <a:pt x="3845" y="3896"/>
                    <a:pt x="3877" y="3863"/>
                  </a:cubicBezTo>
                  <a:cubicBezTo>
                    <a:pt x="3950" y="3790"/>
                    <a:pt x="3950" y="3673"/>
                    <a:pt x="3877" y="3601"/>
                  </a:cubicBezTo>
                  <a:lnTo>
                    <a:pt x="332" y="55"/>
                  </a:lnTo>
                  <a:cubicBezTo>
                    <a:pt x="295" y="19"/>
                    <a:pt x="248" y="0"/>
                    <a:pt x="201"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49" name="Google Shape;1049;p40"/>
            <p:cNvSpPr/>
            <p:nvPr/>
          </p:nvSpPr>
          <p:spPr>
            <a:xfrm>
              <a:off x="4508722" y="3376714"/>
              <a:ext cx="125434" cy="124291"/>
            </a:xfrm>
            <a:custGeom>
              <a:rect b="b" l="l" r="r" t="t"/>
              <a:pathLst>
                <a:path extrusionOk="0" h="3915" w="3951">
                  <a:moveTo>
                    <a:pt x="200" y="0"/>
                  </a:moveTo>
                  <a:cubicBezTo>
                    <a:pt x="153" y="0"/>
                    <a:pt x="106" y="18"/>
                    <a:pt x="69" y="53"/>
                  </a:cubicBezTo>
                  <a:cubicBezTo>
                    <a:pt x="0" y="125"/>
                    <a:pt x="0" y="241"/>
                    <a:pt x="69" y="315"/>
                  </a:cubicBezTo>
                  <a:lnTo>
                    <a:pt x="3618" y="3860"/>
                  </a:lnTo>
                  <a:cubicBezTo>
                    <a:pt x="3651" y="3897"/>
                    <a:pt x="3699" y="3914"/>
                    <a:pt x="3746" y="3914"/>
                  </a:cubicBezTo>
                  <a:cubicBezTo>
                    <a:pt x="3793" y="3914"/>
                    <a:pt x="3841" y="3897"/>
                    <a:pt x="3877" y="3860"/>
                  </a:cubicBezTo>
                  <a:cubicBezTo>
                    <a:pt x="3950" y="3787"/>
                    <a:pt x="3950" y="3670"/>
                    <a:pt x="3877" y="3601"/>
                  </a:cubicBezTo>
                  <a:lnTo>
                    <a:pt x="331" y="53"/>
                  </a:lnTo>
                  <a:cubicBezTo>
                    <a:pt x="295" y="18"/>
                    <a:pt x="248" y="0"/>
                    <a:pt x="200"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50" name="Google Shape;1050;p40"/>
            <p:cNvSpPr/>
            <p:nvPr/>
          </p:nvSpPr>
          <p:spPr>
            <a:xfrm>
              <a:off x="4477513" y="3407827"/>
              <a:ext cx="125434" cy="124260"/>
            </a:xfrm>
            <a:custGeom>
              <a:rect b="b" l="l" r="r" t="t"/>
              <a:pathLst>
                <a:path extrusionOk="0" h="3914" w="3951">
                  <a:moveTo>
                    <a:pt x="202" y="0"/>
                  </a:moveTo>
                  <a:cubicBezTo>
                    <a:pt x="156" y="0"/>
                    <a:pt x="109" y="19"/>
                    <a:pt x="73" y="55"/>
                  </a:cubicBezTo>
                  <a:cubicBezTo>
                    <a:pt x="0" y="128"/>
                    <a:pt x="0" y="244"/>
                    <a:pt x="73" y="313"/>
                  </a:cubicBezTo>
                  <a:lnTo>
                    <a:pt x="3618" y="3863"/>
                  </a:lnTo>
                  <a:cubicBezTo>
                    <a:pt x="3655" y="3895"/>
                    <a:pt x="3702" y="3914"/>
                    <a:pt x="3749" y="3914"/>
                  </a:cubicBezTo>
                  <a:cubicBezTo>
                    <a:pt x="3797" y="3914"/>
                    <a:pt x="3845" y="3895"/>
                    <a:pt x="3877" y="3863"/>
                  </a:cubicBezTo>
                  <a:cubicBezTo>
                    <a:pt x="3950" y="3790"/>
                    <a:pt x="3950" y="3673"/>
                    <a:pt x="3877" y="3601"/>
                  </a:cubicBezTo>
                  <a:lnTo>
                    <a:pt x="332" y="55"/>
                  </a:lnTo>
                  <a:cubicBezTo>
                    <a:pt x="295" y="19"/>
                    <a:pt x="249" y="0"/>
                    <a:pt x="202"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51" name="Google Shape;1051;p40"/>
            <p:cNvSpPr/>
            <p:nvPr/>
          </p:nvSpPr>
          <p:spPr>
            <a:xfrm>
              <a:off x="4814522" y="3680799"/>
              <a:ext cx="493610" cy="493515"/>
            </a:xfrm>
            <a:custGeom>
              <a:rect b="b" l="l" r="r" t="t"/>
              <a:pathLst>
                <a:path extrusionOk="0" h="15545" w="15548">
                  <a:moveTo>
                    <a:pt x="8340" y="1"/>
                  </a:moveTo>
                  <a:lnTo>
                    <a:pt x="0" y="8341"/>
                  </a:lnTo>
                  <a:lnTo>
                    <a:pt x="7208" y="15544"/>
                  </a:lnTo>
                  <a:lnTo>
                    <a:pt x="15548" y="7209"/>
                  </a:lnTo>
                  <a:lnTo>
                    <a:pt x="8340" y="1"/>
                  </a:lnTo>
                  <a:close/>
                </a:path>
              </a:pathLst>
            </a:custGeom>
            <a:solidFill>
              <a:srgbClr val="8AACDD"/>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52" name="Google Shape;1052;p40"/>
            <p:cNvSpPr/>
            <p:nvPr/>
          </p:nvSpPr>
          <p:spPr>
            <a:xfrm>
              <a:off x="4941420" y="3680799"/>
              <a:ext cx="366715" cy="366747"/>
            </a:xfrm>
            <a:custGeom>
              <a:rect b="b" l="l" r="r" t="t"/>
              <a:pathLst>
                <a:path extrusionOk="0" h="11552" w="11551">
                  <a:moveTo>
                    <a:pt x="4343" y="1"/>
                  </a:moveTo>
                  <a:lnTo>
                    <a:pt x="0" y="4344"/>
                  </a:lnTo>
                  <a:lnTo>
                    <a:pt x="7208" y="11551"/>
                  </a:lnTo>
                  <a:lnTo>
                    <a:pt x="11551" y="7209"/>
                  </a:lnTo>
                  <a:lnTo>
                    <a:pt x="4343" y="1"/>
                  </a:lnTo>
                  <a:close/>
                </a:path>
              </a:pathLst>
            </a:custGeom>
            <a:solidFill>
              <a:srgbClr val="6194D6"/>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53" name="Google Shape;1053;p40"/>
            <p:cNvSpPr/>
            <p:nvPr/>
          </p:nvSpPr>
          <p:spPr>
            <a:xfrm>
              <a:off x="4808712" y="3675021"/>
              <a:ext cx="505198" cy="505198"/>
            </a:xfrm>
            <a:custGeom>
              <a:rect b="b" l="l" r="r" t="t"/>
              <a:pathLst>
                <a:path extrusionOk="0" h="15913" w="15913">
                  <a:moveTo>
                    <a:pt x="8523" y="442"/>
                  </a:moveTo>
                  <a:lnTo>
                    <a:pt x="15469" y="7391"/>
                  </a:lnTo>
                  <a:lnTo>
                    <a:pt x="7391" y="15468"/>
                  </a:lnTo>
                  <a:lnTo>
                    <a:pt x="442" y="8523"/>
                  </a:lnTo>
                  <a:lnTo>
                    <a:pt x="8523" y="442"/>
                  </a:lnTo>
                  <a:close/>
                  <a:moveTo>
                    <a:pt x="8523" y="0"/>
                  </a:moveTo>
                  <a:cubicBezTo>
                    <a:pt x="8476" y="0"/>
                    <a:pt x="8428" y="17"/>
                    <a:pt x="8392" y="52"/>
                  </a:cubicBezTo>
                  <a:lnTo>
                    <a:pt x="56" y="8392"/>
                  </a:lnTo>
                  <a:cubicBezTo>
                    <a:pt x="19" y="8424"/>
                    <a:pt x="1" y="8471"/>
                    <a:pt x="1" y="8523"/>
                  </a:cubicBezTo>
                  <a:cubicBezTo>
                    <a:pt x="1" y="8570"/>
                    <a:pt x="19" y="8617"/>
                    <a:pt x="56" y="8649"/>
                  </a:cubicBezTo>
                  <a:lnTo>
                    <a:pt x="7260" y="15857"/>
                  </a:lnTo>
                  <a:cubicBezTo>
                    <a:pt x="7296" y="15894"/>
                    <a:pt x="7344" y="15912"/>
                    <a:pt x="7391" y="15912"/>
                  </a:cubicBezTo>
                  <a:cubicBezTo>
                    <a:pt x="7438" y="15912"/>
                    <a:pt x="7485" y="15894"/>
                    <a:pt x="7522" y="15857"/>
                  </a:cubicBezTo>
                  <a:lnTo>
                    <a:pt x="15857" y="7518"/>
                  </a:lnTo>
                  <a:cubicBezTo>
                    <a:pt x="15894" y="7485"/>
                    <a:pt x="15913" y="7438"/>
                    <a:pt x="15913" y="7391"/>
                  </a:cubicBezTo>
                  <a:cubicBezTo>
                    <a:pt x="15913" y="7339"/>
                    <a:pt x="15894" y="7295"/>
                    <a:pt x="15857" y="7259"/>
                  </a:cubicBezTo>
                  <a:lnTo>
                    <a:pt x="8654" y="52"/>
                  </a:lnTo>
                  <a:cubicBezTo>
                    <a:pt x="8618" y="17"/>
                    <a:pt x="8570" y="0"/>
                    <a:pt x="8523"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400"/>
            </a:p>
          </p:txBody>
        </p:sp>
        <p:sp>
          <p:nvSpPr>
            <p:cNvPr id="1054" name="Google Shape;1054;p40"/>
            <p:cNvSpPr/>
            <p:nvPr/>
          </p:nvSpPr>
          <p:spPr>
            <a:xfrm>
              <a:off x="4974343" y="3820619"/>
              <a:ext cx="200771" cy="200898"/>
            </a:xfrm>
            <a:custGeom>
              <a:rect b="b" l="l" r="r" t="t"/>
              <a:pathLst>
                <a:path extrusionOk="0" h="6328" w="6324">
                  <a:moveTo>
                    <a:pt x="1428" y="1"/>
                  </a:moveTo>
                  <a:lnTo>
                    <a:pt x="0" y="1429"/>
                  </a:lnTo>
                  <a:lnTo>
                    <a:pt x="1734" y="3164"/>
                  </a:lnTo>
                  <a:lnTo>
                    <a:pt x="0" y="4898"/>
                  </a:lnTo>
                  <a:lnTo>
                    <a:pt x="1428" y="6328"/>
                  </a:lnTo>
                  <a:lnTo>
                    <a:pt x="3164" y="4592"/>
                  </a:lnTo>
                  <a:lnTo>
                    <a:pt x="4896" y="6328"/>
                  </a:lnTo>
                  <a:lnTo>
                    <a:pt x="6324" y="4898"/>
                  </a:lnTo>
                  <a:lnTo>
                    <a:pt x="4590" y="3164"/>
                  </a:lnTo>
                  <a:lnTo>
                    <a:pt x="6324" y="1429"/>
                  </a:lnTo>
                  <a:lnTo>
                    <a:pt x="4896" y="1"/>
                  </a:lnTo>
                  <a:lnTo>
                    <a:pt x="3164" y="1738"/>
                  </a:lnTo>
                  <a:lnTo>
                    <a:pt x="1428" y="1"/>
                  </a:lnTo>
                  <a:close/>
                </a:path>
              </a:pathLst>
            </a:custGeom>
            <a:solidFill>
              <a:srgbClr val="F9FB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55" name="Google Shape;1055;p40"/>
            <p:cNvSpPr/>
            <p:nvPr/>
          </p:nvSpPr>
          <p:spPr>
            <a:xfrm>
              <a:off x="4981518" y="3820619"/>
              <a:ext cx="193596" cy="193660"/>
            </a:xfrm>
            <a:custGeom>
              <a:rect b="b" l="l" r="r" t="t"/>
              <a:pathLst>
                <a:path extrusionOk="0" h="6100" w="6098">
                  <a:moveTo>
                    <a:pt x="1202" y="1"/>
                  </a:moveTo>
                  <a:lnTo>
                    <a:pt x="1" y="1202"/>
                  </a:lnTo>
                  <a:lnTo>
                    <a:pt x="4897" y="6099"/>
                  </a:lnTo>
                  <a:lnTo>
                    <a:pt x="6098" y="4898"/>
                  </a:lnTo>
                  <a:lnTo>
                    <a:pt x="4364" y="3164"/>
                  </a:lnTo>
                  <a:lnTo>
                    <a:pt x="6098" y="1429"/>
                  </a:lnTo>
                  <a:lnTo>
                    <a:pt x="4670" y="1"/>
                  </a:lnTo>
                  <a:lnTo>
                    <a:pt x="2938" y="1738"/>
                  </a:lnTo>
                  <a:lnTo>
                    <a:pt x="1202" y="1"/>
                  </a:lnTo>
                  <a:close/>
                </a:path>
              </a:pathLst>
            </a:custGeom>
            <a:solidFill>
              <a:srgbClr val="D0E0FC"/>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56" name="Google Shape;1056;p40"/>
            <p:cNvSpPr/>
            <p:nvPr/>
          </p:nvSpPr>
          <p:spPr>
            <a:xfrm>
              <a:off x="4967993" y="3814872"/>
              <a:ext cx="213597" cy="212423"/>
            </a:xfrm>
            <a:custGeom>
              <a:rect b="b" l="l" r="r" t="t"/>
              <a:pathLst>
                <a:path extrusionOk="0" h="6691" w="6728">
                  <a:moveTo>
                    <a:pt x="5096" y="441"/>
                  </a:moveTo>
                  <a:lnTo>
                    <a:pt x="6265" y="1610"/>
                  </a:lnTo>
                  <a:lnTo>
                    <a:pt x="4659" y="3214"/>
                  </a:lnTo>
                  <a:cubicBezTo>
                    <a:pt x="4590" y="3288"/>
                    <a:pt x="4590" y="3404"/>
                    <a:pt x="4659" y="3477"/>
                  </a:cubicBezTo>
                  <a:lnTo>
                    <a:pt x="6265" y="5079"/>
                  </a:lnTo>
                  <a:lnTo>
                    <a:pt x="5096" y="6247"/>
                  </a:lnTo>
                  <a:lnTo>
                    <a:pt x="3491" y="4645"/>
                  </a:lnTo>
                  <a:cubicBezTo>
                    <a:pt x="3457" y="4609"/>
                    <a:pt x="3410" y="4590"/>
                    <a:pt x="3363" y="4590"/>
                  </a:cubicBezTo>
                  <a:cubicBezTo>
                    <a:pt x="3316" y="4590"/>
                    <a:pt x="3269" y="4609"/>
                    <a:pt x="3233" y="4645"/>
                  </a:cubicBezTo>
                  <a:lnTo>
                    <a:pt x="1628" y="6247"/>
                  </a:lnTo>
                  <a:lnTo>
                    <a:pt x="459" y="5079"/>
                  </a:lnTo>
                  <a:lnTo>
                    <a:pt x="2065" y="3477"/>
                  </a:lnTo>
                  <a:cubicBezTo>
                    <a:pt x="2137" y="3404"/>
                    <a:pt x="2137" y="3288"/>
                    <a:pt x="2065" y="3214"/>
                  </a:cubicBezTo>
                  <a:lnTo>
                    <a:pt x="459" y="1610"/>
                  </a:lnTo>
                  <a:lnTo>
                    <a:pt x="1628" y="441"/>
                  </a:lnTo>
                  <a:lnTo>
                    <a:pt x="3233" y="2046"/>
                  </a:lnTo>
                  <a:cubicBezTo>
                    <a:pt x="3269" y="2083"/>
                    <a:pt x="3316" y="2101"/>
                    <a:pt x="3363" y="2101"/>
                  </a:cubicBezTo>
                  <a:cubicBezTo>
                    <a:pt x="3410" y="2101"/>
                    <a:pt x="3457" y="2083"/>
                    <a:pt x="3491" y="2046"/>
                  </a:cubicBezTo>
                  <a:lnTo>
                    <a:pt x="5096" y="441"/>
                  </a:lnTo>
                  <a:close/>
                  <a:moveTo>
                    <a:pt x="5096" y="0"/>
                  </a:moveTo>
                  <a:cubicBezTo>
                    <a:pt x="5049" y="0"/>
                    <a:pt x="5002" y="19"/>
                    <a:pt x="4965" y="51"/>
                  </a:cubicBezTo>
                  <a:lnTo>
                    <a:pt x="3364" y="1657"/>
                  </a:lnTo>
                  <a:lnTo>
                    <a:pt x="1759" y="51"/>
                  </a:lnTo>
                  <a:cubicBezTo>
                    <a:pt x="1724" y="18"/>
                    <a:pt x="1676" y="2"/>
                    <a:pt x="1628" y="2"/>
                  </a:cubicBezTo>
                  <a:cubicBezTo>
                    <a:pt x="1580" y="2"/>
                    <a:pt x="1533" y="18"/>
                    <a:pt x="1500" y="51"/>
                  </a:cubicBezTo>
                  <a:lnTo>
                    <a:pt x="69" y="1482"/>
                  </a:lnTo>
                  <a:cubicBezTo>
                    <a:pt x="0" y="1551"/>
                    <a:pt x="0" y="1667"/>
                    <a:pt x="69" y="1741"/>
                  </a:cubicBezTo>
                  <a:lnTo>
                    <a:pt x="1675" y="3345"/>
                  </a:lnTo>
                  <a:lnTo>
                    <a:pt x="69" y="4951"/>
                  </a:lnTo>
                  <a:cubicBezTo>
                    <a:pt x="0" y="5020"/>
                    <a:pt x="0" y="5136"/>
                    <a:pt x="69" y="5210"/>
                  </a:cubicBezTo>
                  <a:lnTo>
                    <a:pt x="1500" y="6637"/>
                  </a:lnTo>
                  <a:cubicBezTo>
                    <a:pt x="1533" y="6673"/>
                    <a:pt x="1580" y="6691"/>
                    <a:pt x="1628" y="6691"/>
                  </a:cubicBezTo>
                  <a:cubicBezTo>
                    <a:pt x="1679" y="6691"/>
                    <a:pt x="1722" y="6673"/>
                    <a:pt x="1759" y="6637"/>
                  </a:cubicBezTo>
                  <a:lnTo>
                    <a:pt x="3364" y="5031"/>
                  </a:lnTo>
                  <a:lnTo>
                    <a:pt x="4965" y="6637"/>
                  </a:lnTo>
                  <a:cubicBezTo>
                    <a:pt x="5002" y="6673"/>
                    <a:pt x="5049" y="6691"/>
                    <a:pt x="5096" y="6691"/>
                  </a:cubicBezTo>
                  <a:cubicBezTo>
                    <a:pt x="5144" y="6691"/>
                    <a:pt x="5191" y="6673"/>
                    <a:pt x="5227" y="6637"/>
                  </a:cubicBezTo>
                  <a:lnTo>
                    <a:pt x="6655" y="5210"/>
                  </a:lnTo>
                  <a:cubicBezTo>
                    <a:pt x="6727" y="5136"/>
                    <a:pt x="6727" y="5020"/>
                    <a:pt x="6655" y="4951"/>
                  </a:cubicBezTo>
                  <a:lnTo>
                    <a:pt x="5049" y="3345"/>
                  </a:lnTo>
                  <a:lnTo>
                    <a:pt x="6655" y="1741"/>
                  </a:lnTo>
                  <a:cubicBezTo>
                    <a:pt x="6727" y="1667"/>
                    <a:pt x="6727" y="1551"/>
                    <a:pt x="6655" y="1482"/>
                  </a:cubicBezTo>
                  <a:lnTo>
                    <a:pt x="5227" y="51"/>
                  </a:lnTo>
                  <a:cubicBezTo>
                    <a:pt x="5191" y="19"/>
                    <a:pt x="5144" y="0"/>
                    <a:pt x="5096" y="0"/>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grpSp>
        <p:nvGrpSpPr>
          <p:cNvPr id="1057" name="Google Shape;1057;p40"/>
          <p:cNvGrpSpPr/>
          <p:nvPr/>
        </p:nvGrpSpPr>
        <p:grpSpPr>
          <a:xfrm>
            <a:off x="6975080" y="3754525"/>
            <a:ext cx="458751" cy="192781"/>
            <a:chOff x="5427392" y="3652956"/>
            <a:chExt cx="296236" cy="133625"/>
          </a:xfrm>
        </p:grpSpPr>
        <p:sp>
          <p:nvSpPr>
            <p:cNvPr id="1058" name="Google Shape;1058;p40"/>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59" name="Google Shape;1059;p40"/>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sp>
          <p:nvSpPr>
            <p:cNvPr id="1060" name="Google Shape;1060;p40"/>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a:p>
          </p:txBody>
        </p:sp>
      </p:grpSp>
      <p:sp>
        <p:nvSpPr>
          <p:cNvPr id="1061" name="Google Shape;1061;p40"/>
          <p:cNvSpPr txBox="1"/>
          <p:nvPr/>
        </p:nvSpPr>
        <p:spPr>
          <a:xfrm>
            <a:off x="1984100" y="260850"/>
            <a:ext cx="4140000" cy="9663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b="1" lang="ar" sz="5000">
                <a:solidFill>
                  <a:schemeClr val="accent1"/>
                </a:solidFill>
                <a:latin typeface="Mada"/>
                <a:ea typeface="Mada"/>
                <a:cs typeface="Mada"/>
                <a:sym typeface="Mada"/>
              </a:rPr>
              <a:t>THANKS!!</a:t>
            </a:r>
            <a:endParaRPr b="1" sz="5000">
              <a:solidFill>
                <a:schemeClr val="accent1"/>
              </a:solidFill>
              <a:latin typeface="Mada"/>
              <a:ea typeface="Mada"/>
              <a:cs typeface="Mada"/>
              <a:sym typeface="Mada"/>
            </a:endParaRPr>
          </a:p>
        </p:txBody>
      </p:sp>
      <p:grpSp>
        <p:nvGrpSpPr>
          <p:cNvPr id="1062" name="Google Shape;1062;p40"/>
          <p:cNvGrpSpPr/>
          <p:nvPr/>
        </p:nvGrpSpPr>
        <p:grpSpPr>
          <a:xfrm>
            <a:off x="-1679310" y="5750031"/>
            <a:ext cx="10343669" cy="4602603"/>
            <a:chOff x="-1557559" y="5606217"/>
            <a:chExt cx="10384167" cy="4605366"/>
          </a:xfrm>
        </p:grpSpPr>
        <p:sp>
          <p:nvSpPr>
            <p:cNvPr id="1063" name="Google Shape;1063;p40"/>
            <p:cNvSpPr/>
            <p:nvPr/>
          </p:nvSpPr>
          <p:spPr>
            <a:xfrm rot="844026">
              <a:off x="-1318394" y="6118960"/>
              <a:ext cx="4315373" cy="250202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1064" name="Google Shape;1064;p40"/>
            <p:cNvSpPr/>
            <p:nvPr/>
          </p:nvSpPr>
          <p:spPr>
            <a:xfrm rot="-9658027">
              <a:off x="4500214" y="6206605"/>
              <a:ext cx="4065076" cy="228373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1065" name="Google Shape;1065;p40"/>
            <p:cNvSpPr/>
            <p:nvPr/>
          </p:nvSpPr>
          <p:spPr>
            <a:xfrm rot="-10142682">
              <a:off x="2186869" y="8368856"/>
              <a:ext cx="3760268" cy="1499130"/>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175" lIns="91175" spcFirstLastPara="1" rIns="91175" wrap="square" tIns="91175">
              <a:noAutofit/>
            </a:bodyPr>
            <a:lstStyle/>
            <a:p>
              <a:pPr indent="0" lvl="0" marL="0" rtl="0" algn="l">
                <a:spcBef>
                  <a:spcPts val="0"/>
                </a:spcBef>
                <a:spcAft>
                  <a:spcPts val="0"/>
                </a:spcAft>
                <a:buNone/>
              </a:pPr>
              <a:r>
                <a:t/>
              </a:r>
              <a:endParaRPr sz="1500"/>
            </a:p>
          </p:txBody>
        </p:sp>
        <p:sp>
          <p:nvSpPr>
            <p:cNvPr id="1066" name="Google Shape;1066;p40"/>
            <p:cNvSpPr txBox="1"/>
            <p:nvPr/>
          </p:nvSpPr>
          <p:spPr>
            <a:xfrm>
              <a:off x="136688" y="6779083"/>
              <a:ext cx="2783400" cy="12270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000">
                  <a:latin typeface="Mada"/>
                  <a:ea typeface="Mada"/>
                  <a:cs typeface="Mada"/>
                  <a:sym typeface="Mada"/>
                </a:rPr>
                <a:t>Females co-leaders:</a:t>
              </a:r>
              <a:endParaRPr b="1"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Raghad AlKhashan </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Amirah Aldakhilallah</a:t>
              </a:r>
              <a:endParaRPr sz="2000">
                <a:latin typeface="Mada"/>
                <a:ea typeface="Mada"/>
                <a:cs typeface="Mada"/>
                <a:sym typeface="Mada"/>
              </a:endParaRPr>
            </a:p>
          </p:txBody>
        </p:sp>
        <p:sp>
          <p:nvSpPr>
            <p:cNvPr id="1067" name="Google Shape;1067;p40"/>
            <p:cNvSpPr txBox="1"/>
            <p:nvPr/>
          </p:nvSpPr>
          <p:spPr>
            <a:xfrm>
              <a:off x="4663425" y="6779086"/>
              <a:ext cx="2783400" cy="16272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000">
                  <a:latin typeface="Mada"/>
                  <a:ea typeface="Mada"/>
                  <a:cs typeface="Mada"/>
                  <a:sym typeface="Mada"/>
                </a:rPr>
                <a:t>Males co-leaders:</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Mashal AbaAlkhail</a:t>
              </a:r>
              <a:endParaRPr sz="2000">
                <a:latin typeface="Mada"/>
                <a:ea typeface="Mada"/>
                <a:cs typeface="Mada"/>
                <a:sym typeface="Mada"/>
              </a:endParaRPr>
            </a:p>
            <a:p>
              <a:pPr indent="0" lvl="0" marL="0" rtl="0" algn="ctr">
                <a:spcBef>
                  <a:spcPts val="0"/>
                </a:spcBef>
                <a:spcAft>
                  <a:spcPts val="0"/>
                </a:spcAft>
                <a:buClr>
                  <a:schemeClr val="dk1"/>
                </a:buClr>
                <a:buSzPts val="1100"/>
                <a:buFont typeface="Arial"/>
                <a:buNone/>
              </a:pPr>
              <a:r>
                <a:rPr lang="ar" sz="2000">
                  <a:solidFill>
                    <a:schemeClr val="dk1"/>
                  </a:solidFill>
                  <a:latin typeface="Mada"/>
                  <a:ea typeface="Mada"/>
                  <a:cs typeface="Mada"/>
                  <a:sym typeface="Mada"/>
                </a:rPr>
                <a:t>Nawaf Albhijan</a:t>
              </a:r>
              <a:endParaRPr sz="2000">
                <a:latin typeface="Mada"/>
                <a:ea typeface="Mada"/>
                <a:cs typeface="Mada"/>
                <a:sym typeface="Mada"/>
              </a:endParaRPr>
            </a:p>
            <a:p>
              <a:pPr indent="0" lvl="0" marL="0" rtl="0" algn="ctr">
                <a:spcBef>
                  <a:spcPts val="0"/>
                </a:spcBef>
                <a:spcAft>
                  <a:spcPts val="0"/>
                </a:spcAft>
                <a:buNone/>
              </a:pPr>
              <a:r>
                <a:t/>
              </a:r>
              <a:endParaRPr sz="2000">
                <a:latin typeface="Mada"/>
                <a:ea typeface="Mada"/>
                <a:cs typeface="Mada"/>
                <a:sym typeface="Mada"/>
              </a:endParaRPr>
            </a:p>
            <a:p>
              <a:pPr indent="0" lvl="0" marL="0" rtl="0" algn="ctr">
                <a:spcBef>
                  <a:spcPts val="0"/>
                </a:spcBef>
                <a:spcAft>
                  <a:spcPts val="0"/>
                </a:spcAft>
                <a:buNone/>
              </a:pPr>
              <a:r>
                <a:t/>
              </a:r>
              <a:endParaRPr b="1" sz="2000">
                <a:latin typeface="Mada"/>
                <a:ea typeface="Mada"/>
                <a:cs typeface="Mada"/>
                <a:sym typeface="Mada"/>
              </a:endParaRPr>
            </a:p>
          </p:txBody>
        </p:sp>
        <p:grpSp>
          <p:nvGrpSpPr>
            <p:cNvPr id="1068" name="Google Shape;1068;p40"/>
            <p:cNvGrpSpPr/>
            <p:nvPr/>
          </p:nvGrpSpPr>
          <p:grpSpPr>
            <a:xfrm>
              <a:off x="1656025" y="8761125"/>
              <a:ext cx="4020900" cy="998700"/>
              <a:chOff x="1656025" y="8761125"/>
              <a:chExt cx="4020900" cy="998700"/>
            </a:xfrm>
          </p:grpSpPr>
          <p:sp>
            <p:nvSpPr>
              <p:cNvPr id="1069" name="Google Shape;1069;p40"/>
              <p:cNvSpPr txBox="1"/>
              <p:nvPr/>
            </p:nvSpPr>
            <p:spPr>
              <a:xfrm>
                <a:off x="1656025" y="8761125"/>
                <a:ext cx="4020900" cy="9987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000">
                    <a:latin typeface="Pacifico"/>
                    <a:ea typeface="Pacifico"/>
                    <a:cs typeface="Pacifico"/>
                    <a:sym typeface="Pacifico"/>
                  </a:rPr>
                  <a:t>Send us your feedback:</a:t>
                </a:r>
                <a:endParaRPr sz="2000">
                  <a:latin typeface="Pacifico"/>
                  <a:ea typeface="Pacifico"/>
                  <a:cs typeface="Pacifico"/>
                  <a:sym typeface="Pacifico"/>
                </a:endParaRPr>
              </a:p>
              <a:p>
                <a:pPr indent="0" lvl="0" marL="0" rtl="0" algn="ctr">
                  <a:spcBef>
                    <a:spcPts val="0"/>
                  </a:spcBef>
                  <a:spcAft>
                    <a:spcPts val="0"/>
                  </a:spcAft>
                  <a:buNone/>
                </a:pPr>
                <a:r>
                  <a:rPr lang="ar" sz="2000">
                    <a:latin typeface="Pacifico"/>
                    <a:ea typeface="Pacifico"/>
                    <a:cs typeface="Pacifico"/>
                    <a:sym typeface="Pacifico"/>
                  </a:rPr>
                  <a:t>We are all ears!</a:t>
                </a:r>
                <a:endParaRPr sz="2000">
                  <a:latin typeface="Pacifico"/>
                  <a:ea typeface="Pacifico"/>
                  <a:cs typeface="Pacifico"/>
                  <a:sym typeface="Pacifico"/>
                </a:endParaRPr>
              </a:p>
            </p:txBody>
          </p:sp>
          <p:pic>
            <p:nvPicPr>
              <p:cNvPr id="1070" name="Google Shape;1070;p40">
                <a:hlinkClick r:id="rId3"/>
              </p:cNvPr>
              <p:cNvPicPr preferRelativeResize="0"/>
              <p:nvPr/>
            </p:nvPicPr>
            <p:blipFill>
              <a:blip r:embed="rId4">
                <a:alphaModFix/>
              </a:blip>
              <a:stretch>
                <a:fillRect/>
              </a:stretch>
            </p:blipFill>
            <p:spPr>
              <a:xfrm>
                <a:off x="5035175" y="8789299"/>
                <a:ext cx="347000" cy="477591"/>
              </a:xfrm>
              <a:prstGeom prst="rect">
                <a:avLst/>
              </a:prstGeom>
              <a:noFill/>
              <a:ln>
                <a:noFill/>
              </a:ln>
            </p:spPr>
          </p:pic>
        </p:grpSp>
      </p:grpSp>
      <p:grpSp>
        <p:nvGrpSpPr>
          <p:cNvPr id="1071" name="Google Shape;1071;p40"/>
          <p:cNvGrpSpPr/>
          <p:nvPr/>
        </p:nvGrpSpPr>
        <p:grpSpPr>
          <a:xfrm>
            <a:off x="258081" y="3971276"/>
            <a:ext cx="1131856" cy="1357967"/>
            <a:chOff x="876055" y="2338940"/>
            <a:chExt cx="862498" cy="998652"/>
          </a:xfrm>
        </p:grpSpPr>
        <p:grpSp>
          <p:nvGrpSpPr>
            <p:cNvPr id="1072" name="Google Shape;1072;p40"/>
            <p:cNvGrpSpPr/>
            <p:nvPr/>
          </p:nvGrpSpPr>
          <p:grpSpPr>
            <a:xfrm>
              <a:off x="876055" y="2338940"/>
              <a:ext cx="431131" cy="998652"/>
              <a:chOff x="6094678" y="3600952"/>
              <a:chExt cx="431131" cy="998652"/>
            </a:xfrm>
          </p:grpSpPr>
          <p:sp>
            <p:nvSpPr>
              <p:cNvPr id="1073" name="Google Shape;1073;p40"/>
              <p:cNvSpPr/>
              <p:nvPr/>
            </p:nvSpPr>
            <p:spPr>
              <a:xfrm>
                <a:off x="6100456" y="3716294"/>
                <a:ext cx="419543" cy="877533"/>
              </a:xfrm>
              <a:custGeom>
                <a:rect b="b" l="l" r="r" t="t"/>
                <a:pathLst>
                  <a:path extrusionOk="0" h="27641" w="13215">
                    <a:moveTo>
                      <a:pt x="4481" y="0"/>
                    </a:moveTo>
                    <a:cubicBezTo>
                      <a:pt x="2006" y="0"/>
                      <a:pt x="0" y="5268"/>
                      <a:pt x="0" y="7739"/>
                    </a:cubicBezTo>
                    <a:lnTo>
                      <a:pt x="0" y="23545"/>
                    </a:lnTo>
                    <a:cubicBezTo>
                      <a:pt x="0" y="25805"/>
                      <a:pt x="1835" y="27640"/>
                      <a:pt x="4096" y="27640"/>
                    </a:cubicBezTo>
                    <a:lnTo>
                      <a:pt x="9120" y="27640"/>
                    </a:lnTo>
                    <a:cubicBezTo>
                      <a:pt x="11380" y="27640"/>
                      <a:pt x="13214" y="25805"/>
                      <a:pt x="13214" y="23545"/>
                    </a:cubicBezTo>
                    <a:lnTo>
                      <a:pt x="13214" y="7739"/>
                    </a:lnTo>
                    <a:cubicBezTo>
                      <a:pt x="13214" y="5268"/>
                      <a:pt x="11209" y="0"/>
                      <a:pt x="8737"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40"/>
              <p:cNvSpPr/>
              <p:nvPr/>
            </p:nvSpPr>
            <p:spPr>
              <a:xfrm>
                <a:off x="6111790" y="3719754"/>
                <a:ext cx="408209" cy="874072"/>
              </a:xfrm>
              <a:custGeom>
                <a:rect b="b" l="l" r="r" t="t"/>
                <a:pathLst>
                  <a:path extrusionOk="0" h="27532" w="12858">
                    <a:moveTo>
                      <a:pt x="8992" y="1"/>
                    </a:moveTo>
                    <a:lnTo>
                      <a:pt x="8992" y="22981"/>
                    </a:lnTo>
                    <a:cubicBezTo>
                      <a:pt x="8992" y="24154"/>
                      <a:pt x="8042" y="25100"/>
                      <a:pt x="6873" y="25100"/>
                    </a:cubicBezTo>
                    <a:lnTo>
                      <a:pt x="1" y="25100"/>
                    </a:lnTo>
                    <a:cubicBezTo>
                      <a:pt x="641" y="26531"/>
                      <a:pt x="2071" y="27531"/>
                      <a:pt x="3739" y="27531"/>
                    </a:cubicBezTo>
                    <a:lnTo>
                      <a:pt x="8763" y="27531"/>
                    </a:lnTo>
                    <a:cubicBezTo>
                      <a:pt x="8842" y="27531"/>
                      <a:pt x="8916" y="27517"/>
                      <a:pt x="8992" y="27514"/>
                    </a:cubicBezTo>
                    <a:lnTo>
                      <a:pt x="8992" y="27517"/>
                    </a:lnTo>
                    <a:cubicBezTo>
                      <a:pt x="9054" y="27514"/>
                      <a:pt x="9116" y="27506"/>
                      <a:pt x="9178" y="27499"/>
                    </a:cubicBezTo>
                    <a:cubicBezTo>
                      <a:pt x="9312" y="27484"/>
                      <a:pt x="9443" y="27466"/>
                      <a:pt x="9571" y="27440"/>
                    </a:cubicBezTo>
                    <a:cubicBezTo>
                      <a:pt x="9662" y="27422"/>
                      <a:pt x="9749" y="27404"/>
                      <a:pt x="9836" y="27378"/>
                    </a:cubicBezTo>
                    <a:cubicBezTo>
                      <a:pt x="9920" y="27356"/>
                      <a:pt x="10000" y="27331"/>
                      <a:pt x="10080" y="27306"/>
                    </a:cubicBezTo>
                    <a:cubicBezTo>
                      <a:pt x="10179" y="27273"/>
                      <a:pt x="10273" y="27233"/>
                      <a:pt x="10368" y="27193"/>
                    </a:cubicBezTo>
                    <a:cubicBezTo>
                      <a:pt x="10455" y="27156"/>
                      <a:pt x="10546" y="27116"/>
                      <a:pt x="10630" y="27069"/>
                    </a:cubicBezTo>
                    <a:cubicBezTo>
                      <a:pt x="10732" y="27018"/>
                      <a:pt x="10834" y="26963"/>
                      <a:pt x="10928" y="26902"/>
                    </a:cubicBezTo>
                    <a:cubicBezTo>
                      <a:pt x="10983" y="26869"/>
                      <a:pt x="11034" y="26837"/>
                      <a:pt x="11088" y="26800"/>
                    </a:cubicBezTo>
                    <a:cubicBezTo>
                      <a:pt x="11219" y="26709"/>
                      <a:pt x="11343" y="26614"/>
                      <a:pt x="11463" y="26509"/>
                    </a:cubicBezTo>
                    <a:cubicBezTo>
                      <a:pt x="11481" y="26494"/>
                      <a:pt x="11500" y="26472"/>
                      <a:pt x="11518" y="26457"/>
                    </a:cubicBezTo>
                    <a:cubicBezTo>
                      <a:pt x="11631" y="26352"/>
                      <a:pt x="11737" y="26242"/>
                      <a:pt x="11839" y="26126"/>
                    </a:cubicBezTo>
                    <a:cubicBezTo>
                      <a:pt x="11864" y="26101"/>
                      <a:pt x="11886" y="26076"/>
                      <a:pt x="11908" y="26050"/>
                    </a:cubicBezTo>
                    <a:cubicBezTo>
                      <a:pt x="12024" y="25911"/>
                      <a:pt x="12130" y="25770"/>
                      <a:pt x="12224" y="25617"/>
                    </a:cubicBezTo>
                    <a:lnTo>
                      <a:pt x="12228" y="25613"/>
                    </a:lnTo>
                    <a:cubicBezTo>
                      <a:pt x="12326" y="25456"/>
                      <a:pt x="12410" y="25296"/>
                      <a:pt x="12486" y="25129"/>
                    </a:cubicBezTo>
                    <a:cubicBezTo>
                      <a:pt x="12490" y="25118"/>
                      <a:pt x="12497" y="25111"/>
                      <a:pt x="12501" y="25100"/>
                    </a:cubicBezTo>
                    <a:lnTo>
                      <a:pt x="12497" y="25100"/>
                    </a:lnTo>
                    <a:cubicBezTo>
                      <a:pt x="12726" y="24594"/>
                      <a:pt x="12857" y="24029"/>
                      <a:pt x="12857" y="23436"/>
                    </a:cubicBezTo>
                    <a:lnTo>
                      <a:pt x="12857" y="7630"/>
                    </a:lnTo>
                    <a:cubicBezTo>
                      <a:pt x="12857" y="5366"/>
                      <a:pt x="11176" y="758"/>
                      <a:pt x="8992"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40"/>
              <p:cNvSpPr/>
              <p:nvPr/>
            </p:nvSpPr>
            <p:spPr>
              <a:xfrm>
                <a:off x="6094678" y="3710389"/>
                <a:ext cx="431131" cy="889216"/>
              </a:xfrm>
              <a:custGeom>
                <a:rect b="b" l="l" r="r" t="t"/>
                <a:pathLst>
                  <a:path extrusionOk="0" h="28009" w="13580">
                    <a:moveTo>
                      <a:pt x="8919" y="368"/>
                    </a:moveTo>
                    <a:cubicBezTo>
                      <a:pt x="11224" y="368"/>
                      <a:pt x="13211" y="5439"/>
                      <a:pt x="13211" y="7925"/>
                    </a:cubicBezTo>
                    <a:lnTo>
                      <a:pt x="13211" y="23731"/>
                    </a:lnTo>
                    <a:cubicBezTo>
                      <a:pt x="13211" y="25887"/>
                      <a:pt x="11460" y="27641"/>
                      <a:pt x="9302" y="27641"/>
                    </a:cubicBezTo>
                    <a:lnTo>
                      <a:pt x="4278" y="27641"/>
                    </a:lnTo>
                    <a:cubicBezTo>
                      <a:pt x="2123" y="27641"/>
                      <a:pt x="369" y="25887"/>
                      <a:pt x="369" y="23731"/>
                    </a:cubicBezTo>
                    <a:lnTo>
                      <a:pt x="369" y="7925"/>
                    </a:lnTo>
                    <a:cubicBezTo>
                      <a:pt x="369" y="5439"/>
                      <a:pt x="2356" y="368"/>
                      <a:pt x="4663" y="368"/>
                    </a:cubicBezTo>
                    <a:close/>
                    <a:moveTo>
                      <a:pt x="4663" y="0"/>
                    </a:moveTo>
                    <a:cubicBezTo>
                      <a:pt x="1970" y="0"/>
                      <a:pt x="1" y="5563"/>
                      <a:pt x="1" y="7925"/>
                    </a:cubicBezTo>
                    <a:lnTo>
                      <a:pt x="1" y="23731"/>
                    </a:lnTo>
                    <a:cubicBezTo>
                      <a:pt x="1" y="26090"/>
                      <a:pt x="1919" y="28009"/>
                      <a:pt x="4278" y="28009"/>
                    </a:cubicBezTo>
                    <a:lnTo>
                      <a:pt x="9302" y="28009"/>
                    </a:lnTo>
                    <a:cubicBezTo>
                      <a:pt x="11660" y="28009"/>
                      <a:pt x="13579" y="26090"/>
                      <a:pt x="13579" y="23731"/>
                    </a:cubicBezTo>
                    <a:lnTo>
                      <a:pt x="13579" y="7925"/>
                    </a:lnTo>
                    <a:cubicBezTo>
                      <a:pt x="13579" y="5563"/>
                      <a:pt x="11609" y="0"/>
                      <a:pt x="891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40"/>
              <p:cNvSpPr/>
              <p:nvPr/>
            </p:nvSpPr>
            <p:spPr>
              <a:xfrm>
                <a:off x="6141253" y="3606730"/>
                <a:ext cx="337952" cy="157309"/>
              </a:xfrm>
              <a:custGeom>
                <a:rect b="b" l="l" r="r" t="t"/>
                <a:pathLst>
                  <a:path extrusionOk="0" h="4955" w="10645">
                    <a:moveTo>
                      <a:pt x="1795" y="0"/>
                    </a:moveTo>
                    <a:cubicBezTo>
                      <a:pt x="805" y="0"/>
                      <a:pt x="1" y="805"/>
                      <a:pt x="1" y="1795"/>
                    </a:cubicBezTo>
                    <a:lnTo>
                      <a:pt x="1" y="3171"/>
                    </a:lnTo>
                    <a:cubicBezTo>
                      <a:pt x="1" y="4157"/>
                      <a:pt x="798" y="4955"/>
                      <a:pt x="1785" y="4955"/>
                    </a:cubicBezTo>
                    <a:lnTo>
                      <a:pt x="8865" y="4955"/>
                    </a:lnTo>
                    <a:cubicBezTo>
                      <a:pt x="9848" y="4955"/>
                      <a:pt x="10644" y="4157"/>
                      <a:pt x="10644" y="3171"/>
                    </a:cubicBezTo>
                    <a:lnTo>
                      <a:pt x="10644" y="1795"/>
                    </a:lnTo>
                    <a:cubicBezTo>
                      <a:pt x="10644" y="805"/>
                      <a:pt x="9844" y="0"/>
                      <a:pt x="8850" y="0"/>
                    </a:cubicBez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40"/>
              <p:cNvSpPr/>
              <p:nvPr/>
            </p:nvSpPr>
            <p:spPr>
              <a:xfrm>
                <a:off x="6397239" y="3606730"/>
                <a:ext cx="81972" cy="157309"/>
              </a:xfrm>
              <a:custGeom>
                <a:rect b="b" l="l" r="r" t="t"/>
                <a:pathLst>
                  <a:path extrusionOk="0" h="4955" w="2582">
                    <a:moveTo>
                      <a:pt x="1" y="0"/>
                    </a:moveTo>
                    <a:lnTo>
                      <a:pt x="1" y="4955"/>
                    </a:lnTo>
                    <a:lnTo>
                      <a:pt x="1632" y="4955"/>
                    </a:lnTo>
                    <a:cubicBezTo>
                      <a:pt x="2156" y="4955"/>
                      <a:pt x="2581" y="4529"/>
                      <a:pt x="2581" y="4004"/>
                    </a:cubicBezTo>
                    <a:lnTo>
                      <a:pt x="2581" y="1358"/>
                    </a:lnTo>
                    <a:cubicBezTo>
                      <a:pt x="2581" y="608"/>
                      <a:pt x="1978" y="0"/>
                      <a:pt x="1227" y="0"/>
                    </a:cubicBez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40"/>
              <p:cNvSpPr/>
              <p:nvPr/>
            </p:nvSpPr>
            <p:spPr>
              <a:xfrm>
                <a:off x="6304439" y="3600952"/>
                <a:ext cx="11715" cy="168992"/>
              </a:xfrm>
              <a:custGeom>
                <a:rect b="b" l="l" r="r" t="t"/>
                <a:pathLst>
                  <a:path extrusionOk="0" h="5323" w="369">
                    <a:moveTo>
                      <a:pt x="183" y="1"/>
                    </a:moveTo>
                    <a:cubicBezTo>
                      <a:pt x="81" y="1"/>
                      <a:pt x="0" y="80"/>
                      <a:pt x="0" y="182"/>
                    </a:cubicBezTo>
                    <a:lnTo>
                      <a:pt x="0" y="5137"/>
                    </a:lnTo>
                    <a:cubicBezTo>
                      <a:pt x="0" y="5238"/>
                      <a:pt x="81" y="5322"/>
                      <a:pt x="183" y="5322"/>
                    </a:cubicBezTo>
                    <a:cubicBezTo>
                      <a:pt x="284" y="5322"/>
                      <a:pt x="368" y="5238"/>
                      <a:pt x="368" y="5137"/>
                    </a:cubicBezTo>
                    <a:lnTo>
                      <a:pt x="368" y="182"/>
                    </a:lnTo>
                    <a:cubicBezTo>
                      <a:pt x="368" y="80"/>
                      <a:pt x="284"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40"/>
              <p:cNvSpPr/>
              <p:nvPr/>
            </p:nvSpPr>
            <p:spPr>
              <a:xfrm>
                <a:off x="6260880" y="3600952"/>
                <a:ext cx="11683" cy="168992"/>
              </a:xfrm>
              <a:custGeom>
                <a:rect b="b" l="l" r="r" t="t"/>
                <a:pathLst>
                  <a:path extrusionOk="0" h="5323" w="368">
                    <a:moveTo>
                      <a:pt x="186" y="1"/>
                    </a:moveTo>
                    <a:cubicBezTo>
                      <a:pt x="84" y="1"/>
                      <a:pt x="1" y="80"/>
                      <a:pt x="1" y="182"/>
                    </a:cubicBezTo>
                    <a:lnTo>
                      <a:pt x="1" y="5137"/>
                    </a:lnTo>
                    <a:cubicBezTo>
                      <a:pt x="1" y="5238"/>
                      <a:pt x="84" y="5322"/>
                      <a:pt x="186" y="5322"/>
                    </a:cubicBezTo>
                    <a:cubicBezTo>
                      <a:pt x="285" y="5322"/>
                      <a:pt x="368" y="5238"/>
                      <a:pt x="368" y="5137"/>
                    </a:cubicBezTo>
                    <a:lnTo>
                      <a:pt x="368" y="182"/>
                    </a:lnTo>
                    <a:cubicBezTo>
                      <a:pt x="368" y="80"/>
                      <a:pt x="285"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40"/>
              <p:cNvSpPr/>
              <p:nvPr/>
            </p:nvSpPr>
            <p:spPr>
              <a:xfrm>
                <a:off x="6217417" y="3600952"/>
                <a:ext cx="11715" cy="168992"/>
              </a:xfrm>
              <a:custGeom>
                <a:rect b="b" l="l" r="r" t="t"/>
                <a:pathLst>
                  <a:path extrusionOk="0" h="5323" w="369">
                    <a:moveTo>
                      <a:pt x="182" y="1"/>
                    </a:moveTo>
                    <a:cubicBezTo>
                      <a:pt x="81" y="1"/>
                      <a:pt x="1" y="80"/>
                      <a:pt x="1" y="182"/>
                    </a:cubicBezTo>
                    <a:lnTo>
                      <a:pt x="1" y="5137"/>
                    </a:lnTo>
                    <a:cubicBezTo>
                      <a:pt x="1" y="5238"/>
                      <a:pt x="81" y="5322"/>
                      <a:pt x="182" y="5322"/>
                    </a:cubicBezTo>
                    <a:cubicBezTo>
                      <a:pt x="285" y="5322"/>
                      <a:pt x="368" y="5238"/>
                      <a:pt x="368" y="5137"/>
                    </a:cubicBezTo>
                    <a:lnTo>
                      <a:pt x="368" y="182"/>
                    </a:lnTo>
                    <a:cubicBezTo>
                      <a:pt x="368" y="80"/>
                      <a:pt x="285"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40"/>
              <p:cNvSpPr/>
              <p:nvPr/>
            </p:nvSpPr>
            <p:spPr>
              <a:xfrm>
                <a:off x="6173858" y="3600952"/>
                <a:ext cx="11683" cy="168992"/>
              </a:xfrm>
              <a:custGeom>
                <a:rect b="b" l="l" r="r" t="t"/>
                <a:pathLst>
                  <a:path extrusionOk="0" h="5323" w="368">
                    <a:moveTo>
                      <a:pt x="186" y="1"/>
                    </a:moveTo>
                    <a:cubicBezTo>
                      <a:pt x="84" y="1"/>
                      <a:pt x="0" y="80"/>
                      <a:pt x="0" y="182"/>
                    </a:cubicBezTo>
                    <a:lnTo>
                      <a:pt x="0" y="5137"/>
                    </a:lnTo>
                    <a:cubicBezTo>
                      <a:pt x="0" y="5238"/>
                      <a:pt x="84" y="5322"/>
                      <a:pt x="186" y="5322"/>
                    </a:cubicBezTo>
                    <a:cubicBezTo>
                      <a:pt x="288" y="5322"/>
                      <a:pt x="368" y="5238"/>
                      <a:pt x="368" y="5137"/>
                    </a:cubicBezTo>
                    <a:lnTo>
                      <a:pt x="368" y="182"/>
                    </a:lnTo>
                    <a:cubicBezTo>
                      <a:pt x="368" y="80"/>
                      <a:pt x="288"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40"/>
              <p:cNvSpPr/>
              <p:nvPr/>
            </p:nvSpPr>
            <p:spPr>
              <a:xfrm>
                <a:off x="6434925" y="3600952"/>
                <a:ext cx="11683" cy="168992"/>
              </a:xfrm>
              <a:custGeom>
                <a:rect b="b" l="l" r="r" t="t"/>
                <a:pathLst>
                  <a:path extrusionOk="0" h="5323" w="368">
                    <a:moveTo>
                      <a:pt x="183" y="1"/>
                    </a:moveTo>
                    <a:cubicBezTo>
                      <a:pt x="84" y="1"/>
                      <a:pt x="1" y="80"/>
                      <a:pt x="1" y="182"/>
                    </a:cubicBezTo>
                    <a:lnTo>
                      <a:pt x="1" y="5137"/>
                    </a:lnTo>
                    <a:cubicBezTo>
                      <a:pt x="1" y="5238"/>
                      <a:pt x="84" y="5322"/>
                      <a:pt x="183" y="5322"/>
                    </a:cubicBezTo>
                    <a:cubicBezTo>
                      <a:pt x="285" y="5322"/>
                      <a:pt x="368" y="5238"/>
                      <a:pt x="368" y="5137"/>
                    </a:cubicBezTo>
                    <a:lnTo>
                      <a:pt x="368" y="182"/>
                    </a:lnTo>
                    <a:cubicBezTo>
                      <a:pt x="368"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40"/>
              <p:cNvSpPr/>
              <p:nvPr/>
            </p:nvSpPr>
            <p:spPr>
              <a:xfrm>
                <a:off x="6391461" y="3600952"/>
                <a:ext cx="11620" cy="168992"/>
              </a:xfrm>
              <a:custGeom>
                <a:rect b="b" l="l" r="r" t="t"/>
                <a:pathLst>
                  <a:path extrusionOk="0" h="5323" w="366">
                    <a:moveTo>
                      <a:pt x="183" y="1"/>
                    </a:moveTo>
                    <a:cubicBezTo>
                      <a:pt x="81" y="1"/>
                      <a:pt x="1" y="80"/>
                      <a:pt x="1" y="182"/>
                    </a:cubicBezTo>
                    <a:lnTo>
                      <a:pt x="1" y="5137"/>
                    </a:lnTo>
                    <a:cubicBezTo>
                      <a:pt x="1" y="5238"/>
                      <a:pt x="81" y="5322"/>
                      <a:pt x="183" y="5322"/>
                    </a:cubicBezTo>
                    <a:cubicBezTo>
                      <a:pt x="285" y="5322"/>
                      <a:pt x="365" y="5238"/>
                      <a:pt x="365" y="5137"/>
                    </a:cubicBezTo>
                    <a:lnTo>
                      <a:pt x="365" y="182"/>
                    </a:lnTo>
                    <a:cubicBezTo>
                      <a:pt x="365"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40"/>
              <p:cNvSpPr/>
              <p:nvPr/>
            </p:nvSpPr>
            <p:spPr>
              <a:xfrm>
                <a:off x="6347903" y="3600952"/>
                <a:ext cx="11715" cy="168992"/>
              </a:xfrm>
              <a:custGeom>
                <a:rect b="b" l="l" r="r" t="t"/>
                <a:pathLst>
                  <a:path extrusionOk="0" h="5323" w="369">
                    <a:moveTo>
                      <a:pt x="186" y="1"/>
                    </a:moveTo>
                    <a:cubicBezTo>
                      <a:pt x="84" y="1"/>
                      <a:pt x="0" y="80"/>
                      <a:pt x="0" y="182"/>
                    </a:cubicBezTo>
                    <a:lnTo>
                      <a:pt x="0" y="5137"/>
                    </a:lnTo>
                    <a:cubicBezTo>
                      <a:pt x="0" y="5238"/>
                      <a:pt x="84" y="5322"/>
                      <a:pt x="186" y="5322"/>
                    </a:cubicBezTo>
                    <a:cubicBezTo>
                      <a:pt x="284" y="5322"/>
                      <a:pt x="368" y="5238"/>
                      <a:pt x="368" y="5137"/>
                    </a:cubicBezTo>
                    <a:lnTo>
                      <a:pt x="368" y="182"/>
                    </a:lnTo>
                    <a:cubicBezTo>
                      <a:pt x="368" y="80"/>
                      <a:pt x="284"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40"/>
              <p:cNvSpPr/>
              <p:nvPr/>
            </p:nvSpPr>
            <p:spPr>
              <a:xfrm>
                <a:off x="6135379" y="3600952"/>
                <a:ext cx="349730" cy="168992"/>
              </a:xfrm>
              <a:custGeom>
                <a:rect b="b" l="l" r="r" t="t"/>
                <a:pathLst>
                  <a:path extrusionOk="0" h="5323" w="11016">
                    <a:moveTo>
                      <a:pt x="9475" y="368"/>
                    </a:moveTo>
                    <a:cubicBezTo>
                      <a:pt x="10120" y="368"/>
                      <a:pt x="10648" y="892"/>
                      <a:pt x="10648" y="1540"/>
                    </a:cubicBezTo>
                    <a:lnTo>
                      <a:pt x="10648" y="4186"/>
                    </a:lnTo>
                    <a:cubicBezTo>
                      <a:pt x="10648" y="4609"/>
                      <a:pt x="10302" y="4954"/>
                      <a:pt x="9880" y="4954"/>
                    </a:cubicBezTo>
                    <a:lnTo>
                      <a:pt x="1136" y="4954"/>
                    </a:lnTo>
                    <a:cubicBezTo>
                      <a:pt x="713" y="4954"/>
                      <a:pt x="367" y="4609"/>
                      <a:pt x="367" y="4186"/>
                    </a:cubicBezTo>
                    <a:lnTo>
                      <a:pt x="367" y="1540"/>
                    </a:lnTo>
                    <a:cubicBezTo>
                      <a:pt x="367" y="892"/>
                      <a:pt x="896" y="368"/>
                      <a:pt x="1543" y="368"/>
                    </a:cubicBezTo>
                    <a:close/>
                    <a:moveTo>
                      <a:pt x="1543" y="1"/>
                    </a:moveTo>
                    <a:cubicBezTo>
                      <a:pt x="691" y="1"/>
                      <a:pt x="0" y="692"/>
                      <a:pt x="0" y="1540"/>
                    </a:cubicBezTo>
                    <a:lnTo>
                      <a:pt x="0" y="4186"/>
                    </a:lnTo>
                    <a:cubicBezTo>
                      <a:pt x="0" y="4813"/>
                      <a:pt x="510" y="5322"/>
                      <a:pt x="1136" y="5322"/>
                    </a:cubicBezTo>
                    <a:lnTo>
                      <a:pt x="9880" y="5322"/>
                    </a:lnTo>
                    <a:cubicBezTo>
                      <a:pt x="10506" y="5322"/>
                      <a:pt x="11015" y="4813"/>
                      <a:pt x="11015" y="4186"/>
                    </a:cubicBezTo>
                    <a:lnTo>
                      <a:pt x="11015" y="1540"/>
                    </a:lnTo>
                    <a:cubicBezTo>
                      <a:pt x="11015" y="692"/>
                      <a:pt x="10323" y="1"/>
                      <a:pt x="947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40"/>
              <p:cNvSpPr/>
              <p:nvPr/>
            </p:nvSpPr>
            <p:spPr>
              <a:xfrm>
                <a:off x="6100456" y="3979329"/>
                <a:ext cx="149912" cy="470847"/>
              </a:xfrm>
              <a:custGeom>
                <a:rect b="b" l="l" r="r" t="t"/>
                <a:pathLst>
                  <a:path extrusionOk="0" h="14831" w="4722">
                    <a:moveTo>
                      <a:pt x="0" y="0"/>
                    </a:moveTo>
                    <a:lnTo>
                      <a:pt x="0" y="14830"/>
                    </a:lnTo>
                    <a:lnTo>
                      <a:pt x="4722" y="14830"/>
                    </a:lnTo>
                    <a:lnTo>
                      <a:pt x="4722"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40"/>
              <p:cNvSpPr/>
              <p:nvPr/>
            </p:nvSpPr>
            <p:spPr>
              <a:xfrm>
                <a:off x="6094678" y="3973424"/>
                <a:ext cx="161595" cy="482657"/>
              </a:xfrm>
              <a:custGeom>
                <a:rect b="b" l="l" r="r" t="t"/>
                <a:pathLst>
                  <a:path extrusionOk="0" h="15203" w="5090">
                    <a:moveTo>
                      <a:pt x="4722" y="369"/>
                    </a:moveTo>
                    <a:lnTo>
                      <a:pt x="4722" y="14835"/>
                    </a:lnTo>
                    <a:lnTo>
                      <a:pt x="369" y="14835"/>
                    </a:lnTo>
                    <a:lnTo>
                      <a:pt x="369" y="369"/>
                    </a:lnTo>
                    <a:close/>
                    <a:moveTo>
                      <a:pt x="182" y="1"/>
                    </a:moveTo>
                    <a:cubicBezTo>
                      <a:pt x="85" y="1"/>
                      <a:pt x="1" y="85"/>
                      <a:pt x="1" y="186"/>
                    </a:cubicBezTo>
                    <a:lnTo>
                      <a:pt x="1" y="15016"/>
                    </a:lnTo>
                    <a:cubicBezTo>
                      <a:pt x="1" y="15119"/>
                      <a:pt x="85" y="15202"/>
                      <a:pt x="182" y="15202"/>
                    </a:cubicBezTo>
                    <a:lnTo>
                      <a:pt x="4904" y="15202"/>
                    </a:lnTo>
                    <a:cubicBezTo>
                      <a:pt x="5006" y="15202"/>
                      <a:pt x="5090" y="15119"/>
                      <a:pt x="5090" y="15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40"/>
              <p:cNvSpPr/>
              <p:nvPr/>
            </p:nvSpPr>
            <p:spPr>
              <a:xfrm>
                <a:off x="6100456" y="3979329"/>
                <a:ext cx="149912" cy="121625"/>
              </a:xfrm>
              <a:custGeom>
                <a:rect b="b" l="l" r="r" t="t"/>
                <a:pathLst>
                  <a:path extrusionOk="0" h="3831" w="4722">
                    <a:moveTo>
                      <a:pt x="0" y="0"/>
                    </a:moveTo>
                    <a:lnTo>
                      <a:pt x="0" y="3830"/>
                    </a:lnTo>
                    <a:lnTo>
                      <a:pt x="4722" y="3830"/>
                    </a:lnTo>
                    <a:lnTo>
                      <a:pt x="4722" y="0"/>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40"/>
              <p:cNvSpPr/>
              <p:nvPr/>
            </p:nvSpPr>
            <p:spPr>
              <a:xfrm>
                <a:off x="6094678" y="3973424"/>
                <a:ext cx="161595" cy="133403"/>
              </a:xfrm>
              <a:custGeom>
                <a:rect b="b" l="l" r="r" t="t"/>
                <a:pathLst>
                  <a:path extrusionOk="0" h="4202" w="5090">
                    <a:moveTo>
                      <a:pt x="4722" y="369"/>
                    </a:moveTo>
                    <a:lnTo>
                      <a:pt x="4722" y="3834"/>
                    </a:lnTo>
                    <a:lnTo>
                      <a:pt x="369" y="3834"/>
                    </a:lnTo>
                    <a:lnTo>
                      <a:pt x="369" y="369"/>
                    </a:lnTo>
                    <a:close/>
                    <a:moveTo>
                      <a:pt x="182" y="1"/>
                    </a:moveTo>
                    <a:cubicBezTo>
                      <a:pt x="85" y="1"/>
                      <a:pt x="1" y="85"/>
                      <a:pt x="1" y="186"/>
                    </a:cubicBezTo>
                    <a:lnTo>
                      <a:pt x="1" y="4016"/>
                    </a:lnTo>
                    <a:cubicBezTo>
                      <a:pt x="1" y="4118"/>
                      <a:pt x="85" y="4201"/>
                      <a:pt x="182" y="4201"/>
                    </a:cubicBezTo>
                    <a:lnTo>
                      <a:pt x="4904" y="4201"/>
                    </a:lnTo>
                    <a:cubicBezTo>
                      <a:pt x="5006" y="4201"/>
                      <a:pt x="5090" y="4118"/>
                      <a:pt x="5090" y="4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90" name="Google Shape;1090;p40"/>
            <p:cNvGrpSpPr/>
            <p:nvPr/>
          </p:nvGrpSpPr>
          <p:grpSpPr>
            <a:xfrm>
              <a:off x="1396606" y="2521080"/>
              <a:ext cx="341947" cy="634395"/>
              <a:chOff x="5257252" y="2296731"/>
              <a:chExt cx="543549" cy="1048934"/>
            </a:xfrm>
          </p:grpSpPr>
          <p:sp>
            <p:nvSpPr>
              <p:cNvPr id="1091" name="Google Shape;1091;p40"/>
              <p:cNvSpPr/>
              <p:nvPr/>
            </p:nvSpPr>
            <p:spPr>
              <a:xfrm>
                <a:off x="5291675" y="2427700"/>
                <a:ext cx="477900" cy="912000"/>
              </a:xfrm>
              <a:prstGeom prst="roundRect">
                <a:avLst>
                  <a:gd fmla="val 16667" name="adj"/>
                </a:avLst>
              </a:prstGeom>
              <a:solidFill>
                <a:srgbClr val="F3F3F3"/>
              </a:solidFill>
              <a:ln cap="flat" cmpd="sng" w="9525">
                <a:solidFill>
                  <a:srgbClr val="8AAC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40"/>
              <p:cNvSpPr/>
              <p:nvPr/>
            </p:nvSpPr>
            <p:spPr>
              <a:xfrm>
                <a:off x="5364720" y="2583799"/>
                <a:ext cx="192930" cy="65559"/>
              </a:xfrm>
              <a:custGeom>
                <a:rect b="b" l="l" r="r" t="t"/>
                <a:pathLst>
                  <a:path extrusionOk="0" h="2065" w="6077">
                    <a:moveTo>
                      <a:pt x="1035" y="1"/>
                    </a:moveTo>
                    <a:cubicBezTo>
                      <a:pt x="463" y="1"/>
                      <a:pt x="1" y="463"/>
                      <a:pt x="1" y="1031"/>
                    </a:cubicBezTo>
                    <a:cubicBezTo>
                      <a:pt x="1" y="1602"/>
                      <a:pt x="463" y="2064"/>
                      <a:pt x="1035" y="2064"/>
                    </a:cubicBezTo>
                    <a:lnTo>
                      <a:pt x="5046" y="2064"/>
                    </a:lnTo>
                    <a:cubicBezTo>
                      <a:pt x="5614" y="2064"/>
                      <a:pt x="6076" y="1602"/>
                      <a:pt x="6076" y="1031"/>
                    </a:cubicBezTo>
                    <a:cubicBezTo>
                      <a:pt x="6076" y="463"/>
                      <a:pt x="5614" y="1"/>
                      <a:pt x="5046"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40"/>
              <p:cNvSpPr/>
              <p:nvPr/>
            </p:nvSpPr>
            <p:spPr>
              <a:xfrm>
                <a:off x="5358974" y="2577894"/>
                <a:ext cx="204581" cy="77273"/>
              </a:xfrm>
              <a:custGeom>
                <a:rect b="b" l="l" r="r" t="t"/>
                <a:pathLst>
                  <a:path extrusionOk="0" h="2434" w="6444">
                    <a:moveTo>
                      <a:pt x="5227" y="369"/>
                    </a:moveTo>
                    <a:cubicBezTo>
                      <a:pt x="5694" y="369"/>
                      <a:pt x="6076" y="751"/>
                      <a:pt x="6076" y="1217"/>
                    </a:cubicBezTo>
                    <a:cubicBezTo>
                      <a:pt x="6076" y="1686"/>
                      <a:pt x="5694" y="2065"/>
                      <a:pt x="5227" y="2065"/>
                    </a:cubicBez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5227" y="2433"/>
                    </a:lnTo>
                    <a:cubicBezTo>
                      <a:pt x="5897" y="2433"/>
                      <a:pt x="6443" y="1887"/>
                      <a:pt x="6443" y="1217"/>
                    </a:cubicBezTo>
                    <a:cubicBezTo>
                      <a:pt x="6443" y="547"/>
                      <a:pt x="5897" y="1"/>
                      <a:pt x="522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40"/>
              <p:cNvSpPr/>
              <p:nvPr/>
            </p:nvSpPr>
            <p:spPr>
              <a:xfrm>
                <a:off x="5364720" y="2583799"/>
                <a:ext cx="97814" cy="65559"/>
              </a:xfrm>
              <a:custGeom>
                <a:rect b="b" l="l" r="r" t="t"/>
                <a:pathLst>
                  <a:path extrusionOk="0" h="2065" w="3081">
                    <a:moveTo>
                      <a:pt x="1035" y="1"/>
                    </a:moveTo>
                    <a:cubicBezTo>
                      <a:pt x="463" y="1"/>
                      <a:pt x="1" y="463"/>
                      <a:pt x="1" y="1031"/>
                    </a:cubicBezTo>
                    <a:cubicBezTo>
                      <a:pt x="1" y="1602"/>
                      <a:pt x="463" y="2064"/>
                      <a:pt x="1035" y="2064"/>
                    </a:cubicBezTo>
                    <a:lnTo>
                      <a:pt x="3081" y="2064"/>
                    </a:lnTo>
                    <a:lnTo>
                      <a:pt x="3081"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40"/>
              <p:cNvSpPr/>
              <p:nvPr/>
            </p:nvSpPr>
            <p:spPr>
              <a:xfrm>
                <a:off x="5358974" y="2577894"/>
                <a:ext cx="109370" cy="77273"/>
              </a:xfrm>
              <a:custGeom>
                <a:rect b="b" l="l" r="r" t="t"/>
                <a:pathLst>
                  <a:path extrusionOk="0" h="2434" w="3445">
                    <a:moveTo>
                      <a:pt x="3076" y="369"/>
                    </a:moveTo>
                    <a:lnTo>
                      <a:pt x="3076" y="2065"/>
                    </a:ln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3262" y="2433"/>
                    </a:lnTo>
                    <a:cubicBezTo>
                      <a:pt x="3360" y="2433"/>
                      <a:pt x="3444" y="2353"/>
                      <a:pt x="3444" y="2250"/>
                    </a:cubicBezTo>
                    <a:lnTo>
                      <a:pt x="3444" y="187"/>
                    </a:lnTo>
                    <a:cubicBezTo>
                      <a:pt x="3444" y="85"/>
                      <a:pt x="3360" y="1"/>
                      <a:pt x="326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40"/>
              <p:cNvSpPr/>
              <p:nvPr/>
            </p:nvSpPr>
            <p:spPr>
              <a:xfrm>
                <a:off x="5448060" y="2955667"/>
                <a:ext cx="162071" cy="155658"/>
              </a:xfrm>
              <a:custGeom>
                <a:rect b="b" l="l" r="r" t="t"/>
                <a:pathLst>
                  <a:path extrusionOk="0" h="4903" w="5105">
                    <a:moveTo>
                      <a:pt x="1133" y="1"/>
                    </a:moveTo>
                    <a:cubicBezTo>
                      <a:pt x="868" y="1"/>
                      <a:pt x="603" y="102"/>
                      <a:pt x="401" y="304"/>
                    </a:cubicBezTo>
                    <a:cubicBezTo>
                      <a:pt x="0" y="708"/>
                      <a:pt x="0" y="1360"/>
                      <a:pt x="401" y="1764"/>
                    </a:cubicBezTo>
                    <a:lnTo>
                      <a:pt x="3241" y="4600"/>
                    </a:lnTo>
                    <a:cubicBezTo>
                      <a:pt x="3443" y="4802"/>
                      <a:pt x="3706" y="4903"/>
                      <a:pt x="3970" y="4903"/>
                    </a:cubicBezTo>
                    <a:cubicBezTo>
                      <a:pt x="4234" y="4903"/>
                      <a:pt x="4498" y="4802"/>
                      <a:pt x="4701" y="4600"/>
                    </a:cubicBezTo>
                    <a:cubicBezTo>
                      <a:pt x="5104" y="4199"/>
                      <a:pt x="5104" y="3544"/>
                      <a:pt x="4701" y="3140"/>
                    </a:cubicBezTo>
                    <a:lnTo>
                      <a:pt x="1865" y="304"/>
                    </a:lnTo>
                    <a:cubicBezTo>
                      <a:pt x="1662" y="102"/>
                      <a:pt x="1398" y="1"/>
                      <a:pt x="1133"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40"/>
              <p:cNvSpPr/>
              <p:nvPr/>
            </p:nvSpPr>
            <p:spPr>
              <a:xfrm>
                <a:off x="5441710" y="2949857"/>
                <a:ext cx="174770" cy="167341"/>
              </a:xfrm>
              <a:custGeom>
                <a:rect b="b" l="l" r="r" t="t"/>
                <a:pathLst>
                  <a:path extrusionOk="0" h="5271" w="5505">
                    <a:moveTo>
                      <a:pt x="1333" y="367"/>
                    </a:moveTo>
                    <a:cubicBezTo>
                      <a:pt x="1551" y="367"/>
                      <a:pt x="1766" y="450"/>
                      <a:pt x="1934" y="618"/>
                    </a:cubicBezTo>
                    <a:lnTo>
                      <a:pt x="4770" y="3454"/>
                    </a:lnTo>
                    <a:cubicBezTo>
                      <a:pt x="5101" y="3785"/>
                      <a:pt x="5101" y="4324"/>
                      <a:pt x="4770" y="4655"/>
                    </a:cubicBezTo>
                    <a:cubicBezTo>
                      <a:pt x="4604" y="4821"/>
                      <a:pt x="4386" y="4904"/>
                      <a:pt x="4169" y="4904"/>
                    </a:cubicBezTo>
                    <a:cubicBezTo>
                      <a:pt x="3952" y="4904"/>
                      <a:pt x="3736" y="4821"/>
                      <a:pt x="3572" y="4655"/>
                    </a:cubicBezTo>
                    <a:lnTo>
                      <a:pt x="732" y="1816"/>
                    </a:lnTo>
                    <a:cubicBezTo>
                      <a:pt x="401" y="1488"/>
                      <a:pt x="401" y="949"/>
                      <a:pt x="732" y="618"/>
                    </a:cubicBezTo>
                    <a:cubicBezTo>
                      <a:pt x="899" y="450"/>
                      <a:pt x="1114" y="367"/>
                      <a:pt x="1333" y="367"/>
                    </a:cubicBezTo>
                    <a:close/>
                    <a:moveTo>
                      <a:pt x="1333" y="1"/>
                    </a:moveTo>
                    <a:cubicBezTo>
                      <a:pt x="1022" y="1"/>
                      <a:pt x="711" y="119"/>
                      <a:pt x="474" y="356"/>
                    </a:cubicBezTo>
                    <a:cubicBezTo>
                      <a:pt x="0" y="833"/>
                      <a:pt x="0" y="1601"/>
                      <a:pt x="474" y="2078"/>
                    </a:cubicBezTo>
                    <a:lnTo>
                      <a:pt x="3310" y="4914"/>
                    </a:lnTo>
                    <a:cubicBezTo>
                      <a:pt x="3546" y="5150"/>
                      <a:pt x="3859" y="5270"/>
                      <a:pt x="4168" y="5270"/>
                    </a:cubicBezTo>
                    <a:cubicBezTo>
                      <a:pt x="4481" y="5270"/>
                      <a:pt x="4791" y="5150"/>
                      <a:pt x="5032" y="4914"/>
                    </a:cubicBezTo>
                    <a:cubicBezTo>
                      <a:pt x="5504" y="4440"/>
                      <a:pt x="5504" y="3669"/>
                      <a:pt x="5032" y="3195"/>
                    </a:cubicBezTo>
                    <a:lnTo>
                      <a:pt x="2192" y="356"/>
                    </a:lnTo>
                    <a:cubicBezTo>
                      <a:pt x="1956" y="119"/>
                      <a:pt x="1644" y="1"/>
                      <a:pt x="133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40"/>
              <p:cNvSpPr/>
              <p:nvPr/>
            </p:nvSpPr>
            <p:spPr>
              <a:xfrm>
                <a:off x="5505048" y="3009481"/>
                <a:ext cx="105084" cy="101846"/>
              </a:xfrm>
              <a:custGeom>
                <a:rect b="b" l="l" r="r" t="t"/>
                <a:pathLst>
                  <a:path extrusionOk="0" h="3208" w="3310">
                    <a:moveTo>
                      <a:pt x="1460" y="0"/>
                    </a:moveTo>
                    <a:lnTo>
                      <a:pt x="1" y="1459"/>
                    </a:lnTo>
                    <a:lnTo>
                      <a:pt x="1446" y="2905"/>
                    </a:lnTo>
                    <a:cubicBezTo>
                      <a:pt x="1648" y="3107"/>
                      <a:pt x="1911" y="3208"/>
                      <a:pt x="2175" y="3208"/>
                    </a:cubicBezTo>
                    <a:cubicBezTo>
                      <a:pt x="2439" y="3208"/>
                      <a:pt x="2703" y="3107"/>
                      <a:pt x="2906" y="2905"/>
                    </a:cubicBezTo>
                    <a:cubicBezTo>
                      <a:pt x="3309" y="2504"/>
                      <a:pt x="3309" y="1849"/>
                      <a:pt x="2906" y="1445"/>
                    </a:cubicBezTo>
                    <a:lnTo>
                      <a:pt x="1460"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40"/>
              <p:cNvSpPr/>
              <p:nvPr/>
            </p:nvSpPr>
            <p:spPr>
              <a:xfrm>
                <a:off x="5499143" y="3003671"/>
                <a:ext cx="117339" cy="113529"/>
              </a:xfrm>
              <a:custGeom>
                <a:rect b="b" l="l" r="r" t="t"/>
                <a:pathLst>
                  <a:path extrusionOk="0" h="3576" w="3696">
                    <a:moveTo>
                      <a:pt x="1646" y="441"/>
                    </a:moveTo>
                    <a:lnTo>
                      <a:pt x="2961" y="1759"/>
                    </a:lnTo>
                    <a:cubicBezTo>
                      <a:pt x="3292" y="2090"/>
                      <a:pt x="3292" y="2629"/>
                      <a:pt x="2961" y="2960"/>
                    </a:cubicBezTo>
                    <a:cubicBezTo>
                      <a:pt x="2795" y="3126"/>
                      <a:pt x="2577" y="3209"/>
                      <a:pt x="2360" y="3209"/>
                    </a:cubicBezTo>
                    <a:cubicBezTo>
                      <a:pt x="2143" y="3209"/>
                      <a:pt x="1927" y="3126"/>
                      <a:pt x="1763" y="2960"/>
                    </a:cubicBezTo>
                    <a:lnTo>
                      <a:pt x="444" y="1642"/>
                    </a:lnTo>
                    <a:lnTo>
                      <a:pt x="1646" y="441"/>
                    </a:lnTo>
                    <a:close/>
                    <a:moveTo>
                      <a:pt x="1646" y="0"/>
                    </a:moveTo>
                    <a:cubicBezTo>
                      <a:pt x="1595" y="0"/>
                      <a:pt x="1551" y="19"/>
                      <a:pt x="1515" y="52"/>
                    </a:cubicBezTo>
                    <a:lnTo>
                      <a:pt x="56" y="1511"/>
                    </a:lnTo>
                    <a:cubicBezTo>
                      <a:pt x="19" y="1548"/>
                      <a:pt x="1" y="1595"/>
                      <a:pt x="1" y="1642"/>
                    </a:cubicBezTo>
                    <a:cubicBezTo>
                      <a:pt x="1" y="1690"/>
                      <a:pt x="19" y="1737"/>
                      <a:pt x="56" y="1773"/>
                    </a:cubicBezTo>
                    <a:lnTo>
                      <a:pt x="1501" y="3219"/>
                    </a:lnTo>
                    <a:cubicBezTo>
                      <a:pt x="1737" y="3455"/>
                      <a:pt x="2050" y="3575"/>
                      <a:pt x="2359" y="3575"/>
                    </a:cubicBezTo>
                    <a:cubicBezTo>
                      <a:pt x="2672" y="3575"/>
                      <a:pt x="2982" y="3455"/>
                      <a:pt x="3223" y="3219"/>
                    </a:cubicBezTo>
                    <a:cubicBezTo>
                      <a:pt x="3695" y="2745"/>
                      <a:pt x="3695" y="1974"/>
                      <a:pt x="3223" y="1500"/>
                    </a:cubicBezTo>
                    <a:lnTo>
                      <a:pt x="1773" y="52"/>
                    </a:lnTo>
                    <a:cubicBezTo>
                      <a:pt x="1741" y="19"/>
                      <a:pt x="1694" y="0"/>
                      <a:pt x="164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40"/>
              <p:cNvSpPr/>
              <p:nvPr/>
            </p:nvSpPr>
            <p:spPr>
              <a:xfrm>
                <a:off x="5391071" y="3085740"/>
                <a:ext cx="65590" cy="193025"/>
              </a:xfrm>
              <a:custGeom>
                <a:rect b="b" l="l" r="r" t="t"/>
                <a:pathLst>
                  <a:path extrusionOk="0" h="6080" w="2066">
                    <a:moveTo>
                      <a:pt x="1031" y="1"/>
                    </a:moveTo>
                    <a:cubicBezTo>
                      <a:pt x="463" y="1"/>
                      <a:pt x="1" y="463"/>
                      <a:pt x="1" y="1034"/>
                    </a:cubicBezTo>
                    <a:lnTo>
                      <a:pt x="1" y="5046"/>
                    </a:lnTo>
                    <a:cubicBezTo>
                      <a:pt x="1" y="5617"/>
                      <a:pt x="463" y="6079"/>
                      <a:pt x="1031" y="6079"/>
                    </a:cubicBezTo>
                    <a:cubicBezTo>
                      <a:pt x="1603" y="6079"/>
                      <a:pt x="2065" y="5617"/>
                      <a:pt x="2065" y="5046"/>
                    </a:cubicBezTo>
                    <a:lnTo>
                      <a:pt x="2065" y="1034"/>
                    </a:lnTo>
                    <a:cubicBezTo>
                      <a:pt x="2065" y="463"/>
                      <a:pt x="1603" y="1"/>
                      <a:pt x="1031"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40"/>
              <p:cNvSpPr/>
              <p:nvPr/>
            </p:nvSpPr>
            <p:spPr>
              <a:xfrm>
                <a:off x="5385198" y="3079930"/>
                <a:ext cx="77242" cy="204613"/>
              </a:xfrm>
              <a:custGeom>
                <a:rect b="b" l="l" r="r" t="t"/>
                <a:pathLst>
                  <a:path extrusionOk="0" h="6445" w="2433">
                    <a:moveTo>
                      <a:pt x="1216" y="369"/>
                    </a:moveTo>
                    <a:cubicBezTo>
                      <a:pt x="1686" y="369"/>
                      <a:pt x="2064" y="747"/>
                      <a:pt x="2064" y="1217"/>
                    </a:cubicBezTo>
                    <a:lnTo>
                      <a:pt x="2064" y="5229"/>
                    </a:lnTo>
                    <a:cubicBezTo>
                      <a:pt x="2064" y="5698"/>
                      <a:pt x="1686" y="6076"/>
                      <a:pt x="1216" y="6076"/>
                    </a:cubicBezTo>
                    <a:cubicBezTo>
                      <a:pt x="750" y="6076"/>
                      <a:pt x="368" y="5698"/>
                      <a:pt x="368" y="5229"/>
                    </a:cubicBezTo>
                    <a:lnTo>
                      <a:pt x="368" y="1217"/>
                    </a:lnTo>
                    <a:cubicBezTo>
                      <a:pt x="368" y="747"/>
                      <a:pt x="750" y="369"/>
                      <a:pt x="1216" y="369"/>
                    </a:cubicBezTo>
                    <a:close/>
                    <a:moveTo>
                      <a:pt x="1216" y="1"/>
                    </a:moveTo>
                    <a:cubicBezTo>
                      <a:pt x="547" y="1"/>
                      <a:pt x="1" y="547"/>
                      <a:pt x="1" y="1217"/>
                    </a:cubicBezTo>
                    <a:lnTo>
                      <a:pt x="1" y="5229"/>
                    </a:lnTo>
                    <a:cubicBezTo>
                      <a:pt x="1" y="5898"/>
                      <a:pt x="547" y="6444"/>
                      <a:pt x="1216" y="6444"/>
                    </a:cubicBezTo>
                    <a:cubicBezTo>
                      <a:pt x="1886" y="6444"/>
                      <a:pt x="2432" y="5898"/>
                      <a:pt x="2432" y="5229"/>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40"/>
              <p:cNvSpPr/>
              <p:nvPr/>
            </p:nvSpPr>
            <p:spPr>
              <a:xfrm>
                <a:off x="5391071" y="3085740"/>
                <a:ext cx="65590" cy="97814"/>
              </a:xfrm>
              <a:custGeom>
                <a:rect b="b" l="l" r="r" t="t"/>
                <a:pathLst>
                  <a:path extrusionOk="0" h="3081" w="2066">
                    <a:moveTo>
                      <a:pt x="1031" y="1"/>
                    </a:moveTo>
                    <a:cubicBezTo>
                      <a:pt x="463" y="1"/>
                      <a:pt x="1" y="463"/>
                      <a:pt x="1" y="1034"/>
                    </a:cubicBezTo>
                    <a:lnTo>
                      <a:pt x="1" y="3080"/>
                    </a:lnTo>
                    <a:lnTo>
                      <a:pt x="2065" y="3080"/>
                    </a:lnTo>
                    <a:lnTo>
                      <a:pt x="2065" y="1034"/>
                    </a:lnTo>
                    <a:cubicBezTo>
                      <a:pt x="2065" y="463"/>
                      <a:pt x="1603" y="1"/>
                      <a:pt x="103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40"/>
              <p:cNvSpPr/>
              <p:nvPr/>
            </p:nvSpPr>
            <p:spPr>
              <a:xfrm>
                <a:off x="5385198" y="3079930"/>
                <a:ext cx="77242" cy="109370"/>
              </a:xfrm>
              <a:custGeom>
                <a:rect b="b" l="l" r="r" t="t"/>
                <a:pathLst>
                  <a:path extrusionOk="0" h="3445" w="2433">
                    <a:moveTo>
                      <a:pt x="1216" y="369"/>
                    </a:moveTo>
                    <a:cubicBezTo>
                      <a:pt x="1686" y="369"/>
                      <a:pt x="2064" y="747"/>
                      <a:pt x="2064" y="1217"/>
                    </a:cubicBezTo>
                    <a:lnTo>
                      <a:pt x="2064" y="3077"/>
                    </a:lnTo>
                    <a:lnTo>
                      <a:pt x="368" y="3077"/>
                    </a:lnTo>
                    <a:lnTo>
                      <a:pt x="368" y="1217"/>
                    </a:lnTo>
                    <a:cubicBezTo>
                      <a:pt x="368" y="747"/>
                      <a:pt x="750" y="369"/>
                      <a:pt x="1216" y="369"/>
                    </a:cubicBezTo>
                    <a:close/>
                    <a:moveTo>
                      <a:pt x="1216" y="1"/>
                    </a:moveTo>
                    <a:cubicBezTo>
                      <a:pt x="547" y="1"/>
                      <a:pt x="1" y="547"/>
                      <a:pt x="1" y="1217"/>
                    </a:cubicBezTo>
                    <a:lnTo>
                      <a:pt x="1" y="3263"/>
                    </a:lnTo>
                    <a:cubicBezTo>
                      <a:pt x="1" y="3365"/>
                      <a:pt x="85" y="3445"/>
                      <a:pt x="186" y="3445"/>
                    </a:cubicBezTo>
                    <a:lnTo>
                      <a:pt x="2250" y="3445"/>
                    </a:lnTo>
                    <a:cubicBezTo>
                      <a:pt x="2352" y="3445"/>
                      <a:pt x="2432" y="3365"/>
                      <a:pt x="2432" y="3263"/>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40"/>
              <p:cNvSpPr/>
              <p:nvPr/>
            </p:nvSpPr>
            <p:spPr>
              <a:xfrm>
                <a:off x="5657472" y="2918363"/>
                <a:ext cx="65559" cy="193057"/>
              </a:xfrm>
              <a:custGeom>
                <a:rect b="b" l="l" r="r" t="t"/>
                <a:pathLst>
                  <a:path extrusionOk="0" h="6081" w="2065">
                    <a:moveTo>
                      <a:pt x="1035" y="1"/>
                    </a:moveTo>
                    <a:cubicBezTo>
                      <a:pt x="463" y="1"/>
                      <a:pt x="0" y="463"/>
                      <a:pt x="0" y="1035"/>
                    </a:cubicBezTo>
                    <a:lnTo>
                      <a:pt x="0" y="5046"/>
                    </a:lnTo>
                    <a:cubicBezTo>
                      <a:pt x="0" y="5618"/>
                      <a:pt x="463" y="6081"/>
                      <a:pt x="1035" y="6081"/>
                    </a:cubicBezTo>
                    <a:cubicBezTo>
                      <a:pt x="1603" y="6081"/>
                      <a:pt x="2065" y="5618"/>
                      <a:pt x="2065" y="5046"/>
                    </a:cubicBezTo>
                    <a:lnTo>
                      <a:pt x="2065" y="1035"/>
                    </a:lnTo>
                    <a:cubicBezTo>
                      <a:pt x="2065" y="463"/>
                      <a:pt x="1603" y="1"/>
                      <a:pt x="1035"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40"/>
              <p:cNvSpPr/>
              <p:nvPr/>
            </p:nvSpPr>
            <p:spPr>
              <a:xfrm>
                <a:off x="5651693" y="2912617"/>
                <a:ext cx="77242" cy="204581"/>
              </a:xfrm>
              <a:custGeom>
                <a:rect b="b" l="l" r="r" t="t"/>
                <a:pathLst>
                  <a:path extrusionOk="0" h="6444" w="2433">
                    <a:moveTo>
                      <a:pt x="1217" y="365"/>
                    </a:moveTo>
                    <a:cubicBezTo>
                      <a:pt x="1686" y="365"/>
                      <a:pt x="2065" y="746"/>
                      <a:pt x="2065" y="1216"/>
                    </a:cubicBezTo>
                    <a:lnTo>
                      <a:pt x="2065" y="5227"/>
                    </a:lnTo>
                    <a:cubicBezTo>
                      <a:pt x="2065" y="5697"/>
                      <a:pt x="1686" y="6076"/>
                      <a:pt x="1217" y="6076"/>
                    </a:cubicBezTo>
                    <a:cubicBezTo>
                      <a:pt x="747" y="6076"/>
                      <a:pt x="369" y="5697"/>
                      <a:pt x="369" y="5227"/>
                    </a:cubicBezTo>
                    <a:lnTo>
                      <a:pt x="369" y="1216"/>
                    </a:lnTo>
                    <a:cubicBezTo>
                      <a:pt x="369" y="746"/>
                      <a:pt x="747" y="365"/>
                      <a:pt x="1217" y="365"/>
                    </a:cubicBezTo>
                    <a:close/>
                    <a:moveTo>
                      <a:pt x="1217" y="0"/>
                    </a:moveTo>
                    <a:cubicBezTo>
                      <a:pt x="547" y="0"/>
                      <a:pt x="1" y="546"/>
                      <a:pt x="1" y="1216"/>
                    </a:cubicBezTo>
                    <a:lnTo>
                      <a:pt x="1" y="5227"/>
                    </a:lnTo>
                    <a:cubicBezTo>
                      <a:pt x="1" y="5897"/>
                      <a:pt x="547" y="6443"/>
                      <a:pt x="1217" y="6443"/>
                    </a:cubicBezTo>
                    <a:cubicBezTo>
                      <a:pt x="1886" y="6443"/>
                      <a:pt x="2432" y="5897"/>
                      <a:pt x="2432" y="5227"/>
                    </a:cubicBezTo>
                    <a:lnTo>
                      <a:pt x="2432" y="1216"/>
                    </a:lnTo>
                    <a:cubicBezTo>
                      <a:pt x="2432" y="546"/>
                      <a:pt x="1886" y="0"/>
                      <a:pt x="121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40"/>
              <p:cNvSpPr/>
              <p:nvPr/>
            </p:nvSpPr>
            <p:spPr>
              <a:xfrm>
                <a:off x="5657472" y="3013640"/>
                <a:ext cx="65559" cy="97782"/>
              </a:xfrm>
              <a:custGeom>
                <a:rect b="b" l="l" r="r" t="t"/>
                <a:pathLst>
                  <a:path extrusionOk="0" h="3080" w="2065">
                    <a:moveTo>
                      <a:pt x="0" y="0"/>
                    </a:moveTo>
                    <a:lnTo>
                      <a:pt x="0" y="2045"/>
                    </a:lnTo>
                    <a:cubicBezTo>
                      <a:pt x="0" y="2617"/>
                      <a:pt x="463" y="3080"/>
                      <a:pt x="1035" y="3080"/>
                    </a:cubicBezTo>
                    <a:cubicBezTo>
                      <a:pt x="1603" y="3080"/>
                      <a:pt x="2065" y="2617"/>
                      <a:pt x="2065" y="2045"/>
                    </a:cubicBezTo>
                    <a:lnTo>
                      <a:pt x="2065"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40"/>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40"/>
              <p:cNvSpPr/>
              <p:nvPr/>
            </p:nvSpPr>
            <p:spPr>
              <a:xfrm>
                <a:off x="5549654" y="2616468"/>
                <a:ext cx="162071" cy="155690"/>
              </a:xfrm>
              <a:custGeom>
                <a:rect b="b" l="l" r="r" t="t"/>
                <a:pathLst>
                  <a:path extrusionOk="0" h="4904" w="5105">
                    <a:moveTo>
                      <a:pt x="3970" y="1"/>
                    </a:moveTo>
                    <a:cubicBezTo>
                      <a:pt x="3706" y="1"/>
                      <a:pt x="3442" y="102"/>
                      <a:pt x="3240" y="304"/>
                    </a:cubicBezTo>
                    <a:lnTo>
                      <a:pt x="401" y="3144"/>
                    </a:lnTo>
                    <a:cubicBezTo>
                      <a:pt x="1" y="3544"/>
                      <a:pt x="1" y="4199"/>
                      <a:pt x="401" y="4603"/>
                    </a:cubicBezTo>
                    <a:cubicBezTo>
                      <a:pt x="603" y="4804"/>
                      <a:pt x="868" y="4904"/>
                      <a:pt x="1133" y="4904"/>
                    </a:cubicBezTo>
                    <a:cubicBezTo>
                      <a:pt x="1398" y="4904"/>
                      <a:pt x="1662" y="4804"/>
                      <a:pt x="1864" y="4603"/>
                    </a:cubicBezTo>
                    <a:lnTo>
                      <a:pt x="4700" y="1764"/>
                    </a:lnTo>
                    <a:cubicBezTo>
                      <a:pt x="5104" y="1363"/>
                      <a:pt x="5104" y="708"/>
                      <a:pt x="4700" y="304"/>
                    </a:cubicBezTo>
                    <a:cubicBezTo>
                      <a:pt x="4498" y="102"/>
                      <a:pt x="4234" y="1"/>
                      <a:pt x="3970"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40"/>
              <p:cNvSpPr/>
              <p:nvPr/>
            </p:nvSpPr>
            <p:spPr>
              <a:xfrm>
                <a:off x="5546987" y="2610690"/>
                <a:ext cx="171087" cy="167309"/>
              </a:xfrm>
              <a:custGeom>
                <a:rect b="b" l="l" r="r" t="t"/>
                <a:pathLst>
                  <a:path extrusionOk="0" h="5270" w="5389">
                    <a:moveTo>
                      <a:pt x="4052" y="377"/>
                    </a:moveTo>
                    <a:cubicBezTo>
                      <a:pt x="4272" y="377"/>
                      <a:pt x="4493" y="457"/>
                      <a:pt x="4653" y="617"/>
                    </a:cubicBezTo>
                    <a:cubicBezTo>
                      <a:pt x="4984" y="948"/>
                      <a:pt x="4984" y="1487"/>
                      <a:pt x="4653" y="1819"/>
                    </a:cubicBezTo>
                    <a:lnTo>
                      <a:pt x="1817" y="4654"/>
                    </a:lnTo>
                    <a:cubicBezTo>
                      <a:pt x="1651" y="4820"/>
                      <a:pt x="1434" y="4903"/>
                      <a:pt x="1216" y="4903"/>
                    </a:cubicBezTo>
                    <a:cubicBezTo>
                      <a:pt x="999" y="4903"/>
                      <a:pt x="781" y="4820"/>
                      <a:pt x="616" y="4654"/>
                    </a:cubicBezTo>
                    <a:cubicBezTo>
                      <a:pt x="456" y="4494"/>
                      <a:pt x="368" y="4283"/>
                      <a:pt x="368" y="4053"/>
                    </a:cubicBezTo>
                    <a:cubicBezTo>
                      <a:pt x="368" y="3828"/>
                      <a:pt x="456" y="3613"/>
                      <a:pt x="616" y="3453"/>
                    </a:cubicBezTo>
                    <a:lnTo>
                      <a:pt x="3452" y="617"/>
                    </a:lnTo>
                    <a:cubicBezTo>
                      <a:pt x="3612" y="457"/>
                      <a:pt x="3832" y="377"/>
                      <a:pt x="4052" y="377"/>
                    </a:cubicBezTo>
                    <a:close/>
                    <a:moveTo>
                      <a:pt x="4053" y="1"/>
                    </a:moveTo>
                    <a:cubicBezTo>
                      <a:pt x="3741" y="1"/>
                      <a:pt x="3430" y="120"/>
                      <a:pt x="3193" y="359"/>
                    </a:cubicBezTo>
                    <a:lnTo>
                      <a:pt x="357" y="3195"/>
                    </a:lnTo>
                    <a:cubicBezTo>
                      <a:pt x="128" y="3423"/>
                      <a:pt x="1" y="3729"/>
                      <a:pt x="1" y="4053"/>
                    </a:cubicBezTo>
                    <a:cubicBezTo>
                      <a:pt x="1" y="4378"/>
                      <a:pt x="128" y="4683"/>
                      <a:pt x="357" y="4912"/>
                    </a:cubicBezTo>
                    <a:cubicBezTo>
                      <a:pt x="594" y="5149"/>
                      <a:pt x="903" y="5270"/>
                      <a:pt x="1217" y="5270"/>
                    </a:cubicBezTo>
                    <a:cubicBezTo>
                      <a:pt x="1530" y="5270"/>
                      <a:pt x="1839" y="5149"/>
                      <a:pt x="2076" y="4912"/>
                    </a:cubicBezTo>
                    <a:lnTo>
                      <a:pt x="4915" y="2077"/>
                    </a:lnTo>
                    <a:cubicBezTo>
                      <a:pt x="5388" y="1604"/>
                      <a:pt x="5388" y="832"/>
                      <a:pt x="4915" y="359"/>
                    </a:cubicBezTo>
                    <a:cubicBezTo>
                      <a:pt x="4676" y="120"/>
                      <a:pt x="4364" y="1"/>
                      <a:pt x="405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40"/>
              <p:cNvSpPr/>
              <p:nvPr/>
            </p:nvSpPr>
            <p:spPr>
              <a:xfrm>
                <a:off x="5606516" y="2616468"/>
                <a:ext cx="105211" cy="102005"/>
              </a:xfrm>
              <a:custGeom>
                <a:rect b="b" l="l" r="r" t="t"/>
                <a:pathLst>
                  <a:path extrusionOk="0" h="3213" w="3314">
                    <a:moveTo>
                      <a:pt x="2179" y="1"/>
                    </a:moveTo>
                    <a:cubicBezTo>
                      <a:pt x="1915" y="1"/>
                      <a:pt x="1651" y="102"/>
                      <a:pt x="1449" y="304"/>
                    </a:cubicBezTo>
                    <a:lnTo>
                      <a:pt x="1" y="1753"/>
                    </a:lnTo>
                    <a:lnTo>
                      <a:pt x="1464" y="3213"/>
                    </a:lnTo>
                    <a:lnTo>
                      <a:pt x="2909" y="1764"/>
                    </a:lnTo>
                    <a:cubicBezTo>
                      <a:pt x="3313" y="1363"/>
                      <a:pt x="3313" y="708"/>
                      <a:pt x="2909" y="304"/>
                    </a:cubicBezTo>
                    <a:cubicBezTo>
                      <a:pt x="2707" y="102"/>
                      <a:pt x="2443" y="1"/>
                      <a:pt x="2179" y="1"/>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40"/>
              <p:cNvSpPr/>
              <p:nvPr/>
            </p:nvSpPr>
            <p:spPr>
              <a:xfrm>
                <a:off x="5600166" y="2610690"/>
                <a:ext cx="117910" cy="113561"/>
              </a:xfrm>
              <a:custGeom>
                <a:rect b="b" l="l" r="r" t="t"/>
                <a:pathLst>
                  <a:path extrusionOk="0" h="3577" w="3714">
                    <a:moveTo>
                      <a:pt x="2377" y="369"/>
                    </a:moveTo>
                    <a:cubicBezTo>
                      <a:pt x="2595" y="369"/>
                      <a:pt x="2812" y="452"/>
                      <a:pt x="2978" y="617"/>
                    </a:cubicBezTo>
                    <a:cubicBezTo>
                      <a:pt x="3309" y="948"/>
                      <a:pt x="3309" y="1487"/>
                      <a:pt x="2978" y="1819"/>
                    </a:cubicBezTo>
                    <a:lnTo>
                      <a:pt x="1664" y="3133"/>
                    </a:lnTo>
                    <a:lnTo>
                      <a:pt x="463" y="1935"/>
                    </a:lnTo>
                    <a:lnTo>
                      <a:pt x="1777" y="617"/>
                    </a:lnTo>
                    <a:cubicBezTo>
                      <a:pt x="1942" y="452"/>
                      <a:pt x="2160" y="369"/>
                      <a:pt x="2377" y="369"/>
                    </a:cubicBezTo>
                    <a:close/>
                    <a:moveTo>
                      <a:pt x="2379" y="1"/>
                    </a:moveTo>
                    <a:cubicBezTo>
                      <a:pt x="2068" y="1"/>
                      <a:pt x="1756" y="120"/>
                      <a:pt x="1518" y="359"/>
                    </a:cubicBezTo>
                    <a:lnTo>
                      <a:pt x="73" y="1804"/>
                    </a:lnTo>
                    <a:cubicBezTo>
                      <a:pt x="0" y="1876"/>
                      <a:pt x="0" y="1993"/>
                      <a:pt x="73" y="2062"/>
                    </a:cubicBezTo>
                    <a:lnTo>
                      <a:pt x="1533" y="3522"/>
                    </a:lnTo>
                    <a:cubicBezTo>
                      <a:pt x="1570" y="3558"/>
                      <a:pt x="1617" y="3576"/>
                      <a:pt x="1664" y="3576"/>
                    </a:cubicBezTo>
                    <a:cubicBezTo>
                      <a:pt x="1708" y="3576"/>
                      <a:pt x="1755" y="3558"/>
                      <a:pt x="1791" y="3522"/>
                    </a:cubicBezTo>
                    <a:lnTo>
                      <a:pt x="3240" y="2077"/>
                    </a:lnTo>
                    <a:cubicBezTo>
                      <a:pt x="3713" y="1604"/>
                      <a:pt x="3713" y="832"/>
                      <a:pt x="3240" y="359"/>
                    </a:cubicBezTo>
                    <a:cubicBezTo>
                      <a:pt x="3001" y="120"/>
                      <a:pt x="2690" y="1"/>
                      <a:pt x="2379"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40"/>
              <p:cNvSpPr/>
              <p:nvPr/>
            </p:nvSpPr>
            <p:spPr>
              <a:xfrm>
                <a:off x="5538669" y="3140379"/>
                <a:ext cx="162071" cy="155626"/>
              </a:xfrm>
              <a:custGeom>
                <a:rect b="b" l="l" r="r" t="t"/>
                <a:pathLst>
                  <a:path extrusionOk="0" h="4902" w="5105">
                    <a:moveTo>
                      <a:pt x="3970" y="0"/>
                    </a:moveTo>
                    <a:cubicBezTo>
                      <a:pt x="3706" y="0"/>
                      <a:pt x="3442" y="101"/>
                      <a:pt x="3240" y="303"/>
                    </a:cubicBezTo>
                    <a:lnTo>
                      <a:pt x="401" y="3139"/>
                    </a:lnTo>
                    <a:cubicBezTo>
                      <a:pt x="1" y="3543"/>
                      <a:pt x="1" y="4199"/>
                      <a:pt x="401" y="4599"/>
                    </a:cubicBezTo>
                    <a:cubicBezTo>
                      <a:pt x="603" y="4800"/>
                      <a:pt x="868" y="4901"/>
                      <a:pt x="1133" y="4901"/>
                    </a:cubicBezTo>
                    <a:cubicBezTo>
                      <a:pt x="1398" y="4901"/>
                      <a:pt x="1662" y="4800"/>
                      <a:pt x="1864" y="4599"/>
                    </a:cubicBezTo>
                    <a:lnTo>
                      <a:pt x="4700" y="1763"/>
                    </a:lnTo>
                    <a:cubicBezTo>
                      <a:pt x="5104" y="1359"/>
                      <a:pt x="5104" y="707"/>
                      <a:pt x="4700" y="303"/>
                    </a:cubicBezTo>
                    <a:cubicBezTo>
                      <a:pt x="4498" y="101"/>
                      <a:pt x="4234" y="0"/>
                      <a:pt x="397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40"/>
              <p:cNvSpPr/>
              <p:nvPr/>
            </p:nvSpPr>
            <p:spPr>
              <a:xfrm>
                <a:off x="5532224" y="3134569"/>
                <a:ext cx="174865" cy="167309"/>
              </a:xfrm>
              <a:custGeom>
                <a:rect b="b" l="l" r="r" t="t"/>
                <a:pathLst>
                  <a:path extrusionOk="0" h="5270" w="5508">
                    <a:moveTo>
                      <a:pt x="4172" y="366"/>
                    </a:moveTo>
                    <a:cubicBezTo>
                      <a:pt x="4390" y="366"/>
                      <a:pt x="4609" y="450"/>
                      <a:pt x="4772" y="617"/>
                    </a:cubicBezTo>
                    <a:cubicBezTo>
                      <a:pt x="5103" y="945"/>
                      <a:pt x="5103" y="1484"/>
                      <a:pt x="4772" y="1815"/>
                    </a:cubicBezTo>
                    <a:lnTo>
                      <a:pt x="1936" y="4654"/>
                    </a:lnTo>
                    <a:cubicBezTo>
                      <a:pt x="1776" y="4814"/>
                      <a:pt x="1556" y="4895"/>
                      <a:pt x="1336" y="4895"/>
                    </a:cubicBezTo>
                    <a:cubicBezTo>
                      <a:pt x="1115" y="4895"/>
                      <a:pt x="895" y="4814"/>
                      <a:pt x="735" y="4654"/>
                    </a:cubicBezTo>
                    <a:cubicBezTo>
                      <a:pt x="404" y="4323"/>
                      <a:pt x="404" y="3784"/>
                      <a:pt x="735" y="3453"/>
                    </a:cubicBezTo>
                    <a:lnTo>
                      <a:pt x="3571" y="617"/>
                    </a:lnTo>
                    <a:cubicBezTo>
                      <a:pt x="3738" y="450"/>
                      <a:pt x="3957" y="366"/>
                      <a:pt x="4172" y="366"/>
                    </a:cubicBezTo>
                    <a:close/>
                    <a:moveTo>
                      <a:pt x="4172" y="0"/>
                    </a:moveTo>
                    <a:cubicBezTo>
                      <a:pt x="3860" y="0"/>
                      <a:pt x="3549" y="119"/>
                      <a:pt x="3312" y="355"/>
                    </a:cubicBezTo>
                    <a:lnTo>
                      <a:pt x="477" y="3194"/>
                    </a:lnTo>
                    <a:cubicBezTo>
                      <a:pt x="0" y="3668"/>
                      <a:pt x="0" y="4439"/>
                      <a:pt x="477" y="4913"/>
                    </a:cubicBezTo>
                    <a:cubicBezTo>
                      <a:pt x="713" y="5149"/>
                      <a:pt x="1023" y="5269"/>
                      <a:pt x="1336" y="5269"/>
                    </a:cubicBezTo>
                    <a:cubicBezTo>
                      <a:pt x="1645" y="5269"/>
                      <a:pt x="1958" y="5149"/>
                      <a:pt x="2195" y="4913"/>
                    </a:cubicBezTo>
                    <a:lnTo>
                      <a:pt x="5034" y="2077"/>
                    </a:lnTo>
                    <a:cubicBezTo>
                      <a:pt x="5508" y="1600"/>
                      <a:pt x="5508" y="832"/>
                      <a:pt x="5034" y="355"/>
                    </a:cubicBezTo>
                    <a:cubicBezTo>
                      <a:pt x="4795" y="119"/>
                      <a:pt x="4483" y="0"/>
                      <a:pt x="4172"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40"/>
              <p:cNvSpPr/>
              <p:nvPr/>
            </p:nvSpPr>
            <p:spPr>
              <a:xfrm>
                <a:off x="5595531" y="3140379"/>
                <a:ext cx="105211" cy="101846"/>
              </a:xfrm>
              <a:custGeom>
                <a:rect b="b" l="l" r="r" t="t"/>
                <a:pathLst>
                  <a:path extrusionOk="0" h="3208" w="3314">
                    <a:moveTo>
                      <a:pt x="2179" y="0"/>
                    </a:moveTo>
                    <a:cubicBezTo>
                      <a:pt x="1915" y="0"/>
                      <a:pt x="1651" y="101"/>
                      <a:pt x="1449" y="303"/>
                    </a:cubicBezTo>
                    <a:lnTo>
                      <a:pt x="1" y="1748"/>
                    </a:lnTo>
                    <a:lnTo>
                      <a:pt x="1464" y="3208"/>
                    </a:lnTo>
                    <a:lnTo>
                      <a:pt x="2909" y="1763"/>
                    </a:lnTo>
                    <a:cubicBezTo>
                      <a:pt x="3313" y="1359"/>
                      <a:pt x="3313" y="707"/>
                      <a:pt x="2909" y="303"/>
                    </a:cubicBezTo>
                    <a:cubicBezTo>
                      <a:pt x="2707" y="101"/>
                      <a:pt x="2443" y="0"/>
                      <a:pt x="2179" y="0"/>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40"/>
              <p:cNvSpPr/>
              <p:nvPr/>
            </p:nvSpPr>
            <p:spPr>
              <a:xfrm>
                <a:off x="5589752" y="3134569"/>
                <a:ext cx="117339" cy="113561"/>
              </a:xfrm>
              <a:custGeom>
                <a:rect b="b" l="l" r="r" t="t"/>
                <a:pathLst>
                  <a:path extrusionOk="0" h="3577" w="3696">
                    <a:moveTo>
                      <a:pt x="2359" y="369"/>
                    </a:moveTo>
                    <a:cubicBezTo>
                      <a:pt x="2577" y="369"/>
                      <a:pt x="2794" y="451"/>
                      <a:pt x="2960" y="617"/>
                    </a:cubicBezTo>
                    <a:cubicBezTo>
                      <a:pt x="3291" y="945"/>
                      <a:pt x="3291" y="1484"/>
                      <a:pt x="2960" y="1815"/>
                    </a:cubicBezTo>
                    <a:lnTo>
                      <a:pt x="1646" y="3132"/>
                    </a:lnTo>
                    <a:lnTo>
                      <a:pt x="445" y="1931"/>
                    </a:lnTo>
                    <a:lnTo>
                      <a:pt x="1759" y="617"/>
                    </a:lnTo>
                    <a:cubicBezTo>
                      <a:pt x="1924" y="451"/>
                      <a:pt x="2142" y="369"/>
                      <a:pt x="2359" y="369"/>
                    </a:cubicBezTo>
                    <a:close/>
                    <a:moveTo>
                      <a:pt x="2360" y="0"/>
                    </a:moveTo>
                    <a:cubicBezTo>
                      <a:pt x="2048" y="0"/>
                      <a:pt x="1737" y="119"/>
                      <a:pt x="1500" y="355"/>
                    </a:cubicBezTo>
                    <a:lnTo>
                      <a:pt x="55" y="1804"/>
                    </a:lnTo>
                    <a:cubicBezTo>
                      <a:pt x="19" y="1837"/>
                      <a:pt x="1" y="1884"/>
                      <a:pt x="1" y="1931"/>
                    </a:cubicBezTo>
                    <a:cubicBezTo>
                      <a:pt x="1" y="1982"/>
                      <a:pt x="19" y="2030"/>
                      <a:pt x="55" y="2062"/>
                    </a:cubicBezTo>
                    <a:lnTo>
                      <a:pt x="1515" y="3522"/>
                    </a:lnTo>
                    <a:cubicBezTo>
                      <a:pt x="1552" y="3559"/>
                      <a:pt x="1599" y="3577"/>
                      <a:pt x="1646" y="3577"/>
                    </a:cubicBezTo>
                    <a:cubicBezTo>
                      <a:pt x="1690" y="3577"/>
                      <a:pt x="1737" y="3559"/>
                      <a:pt x="1773" y="3522"/>
                    </a:cubicBezTo>
                    <a:lnTo>
                      <a:pt x="3222" y="2077"/>
                    </a:lnTo>
                    <a:cubicBezTo>
                      <a:pt x="3696" y="1600"/>
                      <a:pt x="3696" y="832"/>
                      <a:pt x="3222" y="355"/>
                    </a:cubicBezTo>
                    <a:cubicBezTo>
                      <a:pt x="2983" y="119"/>
                      <a:pt x="2671" y="0"/>
                      <a:pt x="236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40"/>
              <p:cNvSpPr/>
              <p:nvPr/>
            </p:nvSpPr>
            <p:spPr>
              <a:xfrm>
                <a:off x="5630675" y="2485200"/>
                <a:ext cx="131403" cy="231653"/>
              </a:xfrm>
              <a:custGeom>
                <a:rect b="b" l="l" r="r" t="t"/>
                <a:pathLst>
                  <a:path extrusionOk="0" h="7423" w="4139">
                    <a:moveTo>
                      <a:pt x="0" y="0"/>
                    </a:moveTo>
                    <a:lnTo>
                      <a:pt x="0" y="4994"/>
                    </a:lnTo>
                    <a:lnTo>
                      <a:pt x="557" y="4438"/>
                    </a:lnTo>
                    <a:cubicBezTo>
                      <a:pt x="557" y="4434"/>
                      <a:pt x="560" y="4434"/>
                      <a:pt x="560" y="4434"/>
                    </a:cubicBezTo>
                    <a:cubicBezTo>
                      <a:pt x="565" y="4431"/>
                      <a:pt x="565" y="4426"/>
                      <a:pt x="568" y="4426"/>
                    </a:cubicBezTo>
                    <a:lnTo>
                      <a:pt x="568" y="4423"/>
                    </a:lnTo>
                    <a:lnTo>
                      <a:pt x="572" y="4423"/>
                    </a:lnTo>
                    <a:cubicBezTo>
                      <a:pt x="809" y="4194"/>
                      <a:pt x="1114" y="4081"/>
                      <a:pt x="1417" y="4081"/>
                    </a:cubicBezTo>
                    <a:cubicBezTo>
                      <a:pt x="1726" y="4081"/>
                      <a:pt x="2032" y="4197"/>
                      <a:pt x="2268" y="4426"/>
                    </a:cubicBezTo>
                    <a:cubicBezTo>
                      <a:pt x="2272" y="4431"/>
                      <a:pt x="2272" y="4431"/>
                      <a:pt x="2275" y="4434"/>
                    </a:cubicBezTo>
                    <a:lnTo>
                      <a:pt x="2279" y="4438"/>
                    </a:lnTo>
                    <a:cubicBezTo>
                      <a:pt x="2516" y="4674"/>
                      <a:pt x="2632" y="4984"/>
                      <a:pt x="2632" y="5296"/>
                    </a:cubicBezTo>
                    <a:cubicBezTo>
                      <a:pt x="2632" y="5606"/>
                      <a:pt x="2516" y="5919"/>
                      <a:pt x="2279" y="6156"/>
                    </a:cubicBezTo>
                    <a:lnTo>
                      <a:pt x="1009" y="7423"/>
                    </a:lnTo>
                    <a:lnTo>
                      <a:pt x="4139" y="7423"/>
                    </a:lnTo>
                    <a:lnTo>
                      <a:pt x="4139" y="2454"/>
                    </a:lnTo>
                    <a:cubicBezTo>
                      <a:pt x="3764" y="1293"/>
                      <a:pt x="2847" y="375"/>
                      <a:pt x="1689"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40"/>
              <p:cNvSpPr/>
              <p:nvPr/>
            </p:nvSpPr>
            <p:spPr>
              <a:xfrm>
                <a:off x="5630676" y="2704348"/>
                <a:ext cx="12509" cy="12509"/>
              </a:xfrm>
              <a:custGeom>
                <a:rect b="b" l="l" r="r" t="t"/>
                <a:pathLst>
                  <a:path extrusionOk="0" h="394" w="394">
                    <a:moveTo>
                      <a:pt x="0" y="1"/>
                    </a:moveTo>
                    <a:lnTo>
                      <a:pt x="0" y="394"/>
                    </a:lnTo>
                    <a:lnTo>
                      <a:pt x="394" y="394"/>
                    </a:lnTo>
                    <a:lnTo>
                      <a:pt x="0"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40"/>
              <p:cNvSpPr/>
              <p:nvPr/>
            </p:nvSpPr>
            <p:spPr>
              <a:xfrm>
                <a:off x="5630676" y="2610753"/>
                <a:ext cx="72353" cy="29017"/>
              </a:xfrm>
              <a:custGeom>
                <a:rect b="b" l="l" r="r" t="t"/>
                <a:pathLst>
                  <a:path extrusionOk="0" h="914" w="2279">
                    <a:moveTo>
                      <a:pt x="557" y="357"/>
                    </a:moveTo>
                    <a:lnTo>
                      <a:pt x="0" y="913"/>
                    </a:lnTo>
                    <a:lnTo>
                      <a:pt x="0" y="913"/>
                    </a:lnTo>
                    <a:lnTo>
                      <a:pt x="557" y="357"/>
                    </a:lnTo>
                    <a:close/>
                    <a:moveTo>
                      <a:pt x="2275" y="353"/>
                    </a:moveTo>
                    <a:lnTo>
                      <a:pt x="2279" y="357"/>
                    </a:lnTo>
                    <a:lnTo>
                      <a:pt x="2275" y="353"/>
                    </a:lnTo>
                    <a:close/>
                    <a:moveTo>
                      <a:pt x="568" y="345"/>
                    </a:moveTo>
                    <a:cubicBezTo>
                      <a:pt x="565" y="345"/>
                      <a:pt x="565" y="350"/>
                      <a:pt x="560" y="353"/>
                    </a:cubicBezTo>
                    <a:cubicBezTo>
                      <a:pt x="565" y="350"/>
                      <a:pt x="565" y="345"/>
                      <a:pt x="568" y="345"/>
                    </a:cubicBezTo>
                    <a:close/>
                    <a:moveTo>
                      <a:pt x="572" y="342"/>
                    </a:moveTo>
                    <a:lnTo>
                      <a:pt x="568" y="342"/>
                    </a:lnTo>
                    <a:lnTo>
                      <a:pt x="572" y="342"/>
                    </a:lnTo>
                    <a:close/>
                    <a:moveTo>
                      <a:pt x="1417" y="0"/>
                    </a:moveTo>
                    <a:lnTo>
                      <a:pt x="1417" y="0"/>
                    </a:lnTo>
                    <a:cubicBezTo>
                      <a:pt x="1726" y="0"/>
                      <a:pt x="2032" y="116"/>
                      <a:pt x="2268" y="345"/>
                    </a:cubicBezTo>
                    <a:cubicBezTo>
                      <a:pt x="2032" y="116"/>
                      <a:pt x="1726" y="0"/>
                      <a:pt x="1417" y="0"/>
                    </a:cubicBez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40"/>
              <p:cNvSpPr/>
              <p:nvPr/>
            </p:nvSpPr>
            <p:spPr>
              <a:xfrm>
                <a:off x="5630676" y="2622405"/>
                <a:ext cx="74543" cy="87750"/>
              </a:xfrm>
              <a:custGeom>
                <a:rect b="b" l="l" r="r" t="t"/>
                <a:pathLst>
                  <a:path extrusionOk="0" h="2764" w="2348">
                    <a:moveTo>
                      <a:pt x="1417" y="0"/>
                    </a:moveTo>
                    <a:cubicBezTo>
                      <a:pt x="1202" y="0"/>
                      <a:pt x="983" y="81"/>
                      <a:pt x="816" y="248"/>
                    </a:cubicBezTo>
                    <a:lnTo>
                      <a:pt x="0" y="1067"/>
                    </a:lnTo>
                    <a:lnTo>
                      <a:pt x="0" y="2061"/>
                    </a:lnTo>
                    <a:lnTo>
                      <a:pt x="703" y="2764"/>
                    </a:lnTo>
                    <a:lnTo>
                      <a:pt x="2017" y="1450"/>
                    </a:lnTo>
                    <a:cubicBezTo>
                      <a:pt x="2348" y="1118"/>
                      <a:pt x="2348" y="579"/>
                      <a:pt x="2017" y="248"/>
                    </a:cubicBezTo>
                    <a:cubicBezTo>
                      <a:pt x="1853" y="81"/>
                      <a:pt x="1635" y="0"/>
                      <a:pt x="1417"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40"/>
              <p:cNvSpPr/>
              <p:nvPr/>
            </p:nvSpPr>
            <p:spPr>
              <a:xfrm>
                <a:off x="5630676" y="2610753"/>
                <a:ext cx="83559" cy="106100"/>
              </a:xfrm>
              <a:custGeom>
                <a:rect b="b" l="l" r="r" t="t"/>
                <a:pathLst>
                  <a:path extrusionOk="0" h="3342" w="2632">
                    <a:moveTo>
                      <a:pt x="1417" y="0"/>
                    </a:moveTo>
                    <a:cubicBezTo>
                      <a:pt x="1114" y="0"/>
                      <a:pt x="809" y="113"/>
                      <a:pt x="572" y="342"/>
                    </a:cubicBezTo>
                    <a:lnTo>
                      <a:pt x="568" y="342"/>
                    </a:lnTo>
                    <a:lnTo>
                      <a:pt x="568" y="345"/>
                    </a:lnTo>
                    <a:cubicBezTo>
                      <a:pt x="565" y="345"/>
                      <a:pt x="565" y="350"/>
                      <a:pt x="560" y="353"/>
                    </a:cubicBezTo>
                    <a:cubicBezTo>
                      <a:pt x="560" y="353"/>
                      <a:pt x="557" y="353"/>
                      <a:pt x="557" y="357"/>
                    </a:cubicBezTo>
                    <a:lnTo>
                      <a:pt x="0" y="913"/>
                    </a:lnTo>
                    <a:lnTo>
                      <a:pt x="0" y="1434"/>
                    </a:lnTo>
                    <a:lnTo>
                      <a:pt x="816" y="615"/>
                    </a:lnTo>
                    <a:cubicBezTo>
                      <a:pt x="983" y="448"/>
                      <a:pt x="1202" y="367"/>
                      <a:pt x="1417" y="367"/>
                    </a:cubicBezTo>
                    <a:cubicBezTo>
                      <a:pt x="1635" y="367"/>
                      <a:pt x="1853" y="448"/>
                      <a:pt x="2017" y="615"/>
                    </a:cubicBezTo>
                    <a:cubicBezTo>
                      <a:pt x="2348" y="946"/>
                      <a:pt x="2348" y="1485"/>
                      <a:pt x="2017" y="1817"/>
                    </a:cubicBezTo>
                    <a:lnTo>
                      <a:pt x="703" y="3131"/>
                    </a:lnTo>
                    <a:lnTo>
                      <a:pt x="0" y="2428"/>
                    </a:lnTo>
                    <a:lnTo>
                      <a:pt x="0" y="2949"/>
                    </a:lnTo>
                    <a:lnTo>
                      <a:pt x="394" y="3342"/>
                    </a:lnTo>
                    <a:lnTo>
                      <a:pt x="1009" y="3342"/>
                    </a:lnTo>
                    <a:lnTo>
                      <a:pt x="2279" y="2075"/>
                    </a:lnTo>
                    <a:cubicBezTo>
                      <a:pt x="2516" y="1838"/>
                      <a:pt x="2632" y="1525"/>
                      <a:pt x="2632" y="1215"/>
                    </a:cubicBezTo>
                    <a:cubicBezTo>
                      <a:pt x="2632" y="903"/>
                      <a:pt x="2516" y="593"/>
                      <a:pt x="2279" y="357"/>
                    </a:cubicBezTo>
                    <a:lnTo>
                      <a:pt x="2275" y="353"/>
                    </a:lnTo>
                    <a:cubicBezTo>
                      <a:pt x="2272" y="350"/>
                      <a:pt x="2272" y="350"/>
                      <a:pt x="2268" y="345"/>
                    </a:cubicBezTo>
                    <a:cubicBezTo>
                      <a:pt x="2032" y="116"/>
                      <a:pt x="1726" y="0"/>
                      <a:pt x="141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40"/>
              <p:cNvSpPr/>
              <p:nvPr/>
            </p:nvSpPr>
            <p:spPr>
              <a:xfrm>
                <a:off x="5630688" y="2992810"/>
                <a:ext cx="131403" cy="352855"/>
              </a:xfrm>
              <a:custGeom>
                <a:rect b="b" l="l" r="r" t="t"/>
                <a:pathLst>
                  <a:path extrusionOk="0" h="10813" w="4139">
                    <a:moveTo>
                      <a:pt x="0" y="1"/>
                    </a:moveTo>
                    <a:lnTo>
                      <a:pt x="0" y="5035"/>
                    </a:lnTo>
                    <a:lnTo>
                      <a:pt x="211" y="4820"/>
                    </a:lnTo>
                    <a:cubicBezTo>
                      <a:pt x="448" y="4583"/>
                      <a:pt x="761" y="4467"/>
                      <a:pt x="1071" y="4467"/>
                    </a:cubicBezTo>
                    <a:cubicBezTo>
                      <a:pt x="1383" y="4467"/>
                      <a:pt x="1693" y="4583"/>
                      <a:pt x="1933" y="4820"/>
                    </a:cubicBezTo>
                    <a:cubicBezTo>
                      <a:pt x="2170" y="5057"/>
                      <a:pt x="2286" y="5369"/>
                      <a:pt x="2286" y="5680"/>
                    </a:cubicBezTo>
                    <a:cubicBezTo>
                      <a:pt x="2286" y="5992"/>
                      <a:pt x="2170" y="6302"/>
                      <a:pt x="1933" y="6542"/>
                    </a:cubicBezTo>
                    <a:lnTo>
                      <a:pt x="0" y="8475"/>
                    </a:lnTo>
                    <a:lnTo>
                      <a:pt x="0" y="10812"/>
                    </a:lnTo>
                    <a:lnTo>
                      <a:pt x="1362" y="10812"/>
                    </a:lnTo>
                    <a:cubicBezTo>
                      <a:pt x="1464" y="10812"/>
                      <a:pt x="1565" y="10808"/>
                      <a:pt x="1664" y="10797"/>
                    </a:cubicBezTo>
                    <a:cubicBezTo>
                      <a:pt x="2821" y="10408"/>
                      <a:pt x="3735" y="9494"/>
                      <a:pt x="4125" y="8336"/>
                    </a:cubicBezTo>
                    <a:cubicBezTo>
                      <a:pt x="4135" y="8238"/>
                      <a:pt x="4139" y="8136"/>
                      <a:pt x="4139" y="8034"/>
                    </a:cubicBezTo>
                    <a:lnTo>
                      <a:pt x="4139" y="1"/>
                    </a:lnTo>
                    <a:lnTo>
                      <a:pt x="3094" y="1"/>
                    </a:lnTo>
                    <a:lnTo>
                      <a:pt x="3094" y="656"/>
                    </a:lnTo>
                    <a:lnTo>
                      <a:pt x="3094" y="2701"/>
                    </a:lnTo>
                    <a:cubicBezTo>
                      <a:pt x="3094" y="3371"/>
                      <a:pt x="2548" y="3917"/>
                      <a:pt x="1879" y="3917"/>
                    </a:cubicBezTo>
                    <a:cubicBezTo>
                      <a:pt x="1209" y="3917"/>
                      <a:pt x="663" y="3371"/>
                      <a:pt x="663" y="2701"/>
                    </a:cubicBezTo>
                    <a:lnTo>
                      <a:pt x="663"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40"/>
              <p:cNvSpPr/>
              <p:nvPr/>
            </p:nvSpPr>
            <p:spPr>
              <a:xfrm>
                <a:off x="5663377" y="2992813"/>
                <a:ext cx="53907" cy="15048"/>
              </a:xfrm>
              <a:custGeom>
                <a:rect b="b" l="l" r="r" t="t"/>
                <a:pathLst>
                  <a:path extrusionOk="0" h="474" w="1698">
                    <a:moveTo>
                      <a:pt x="1" y="1"/>
                    </a:moveTo>
                    <a:lnTo>
                      <a:pt x="1" y="473"/>
                    </a:lnTo>
                    <a:lnTo>
                      <a:pt x="1697" y="473"/>
                    </a:lnTo>
                    <a:lnTo>
                      <a:pt x="1697"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40"/>
              <p:cNvSpPr/>
              <p:nvPr/>
            </p:nvSpPr>
            <p:spPr>
              <a:xfrm>
                <a:off x="5651693" y="2992813"/>
                <a:ext cx="77242" cy="20858"/>
              </a:xfrm>
              <a:custGeom>
                <a:rect b="b" l="l" r="r" t="t"/>
                <a:pathLst>
                  <a:path extrusionOk="0" h="657" w="2433">
                    <a:moveTo>
                      <a:pt x="1" y="1"/>
                    </a:moveTo>
                    <a:lnTo>
                      <a:pt x="1" y="656"/>
                    </a:lnTo>
                    <a:cubicBezTo>
                      <a:pt x="1" y="554"/>
                      <a:pt x="81" y="473"/>
                      <a:pt x="182" y="473"/>
                    </a:cubicBezTo>
                    <a:lnTo>
                      <a:pt x="369" y="473"/>
                    </a:lnTo>
                    <a:lnTo>
                      <a:pt x="369" y="1"/>
                    </a:lnTo>
                    <a:close/>
                    <a:moveTo>
                      <a:pt x="2065" y="1"/>
                    </a:moveTo>
                    <a:lnTo>
                      <a:pt x="2065" y="473"/>
                    </a:lnTo>
                    <a:lnTo>
                      <a:pt x="2247" y="473"/>
                    </a:lnTo>
                    <a:cubicBezTo>
                      <a:pt x="2349" y="473"/>
                      <a:pt x="2432" y="554"/>
                      <a:pt x="2432" y="656"/>
                    </a:cubicBezTo>
                    <a:lnTo>
                      <a:pt x="2432"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40"/>
              <p:cNvSpPr/>
              <p:nvPr/>
            </p:nvSpPr>
            <p:spPr>
              <a:xfrm>
                <a:off x="5663377" y="3019386"/>
                <a:ext cx="53907" cy="86131"/>
              </a:xfrm>
              <a:custGeom>
                <a:rect b="b" l="l" r="r" t="t"/>
                <a:pathLst>
                  <a:path extrusionOk="0" h="2713" w="1698">
                    <a:moveTo>
                      <a:pt x="1" y="1"/>
                    </a:moveTo>
                    <a:lnTo>
                      <a:pt x="1" y="1864"/>
                    </a:lnTo>
                    <a:cubicBezTo>
                      <a:pt x="1" y="2334"/>
                      <a:pt x="379" y="2713"/>
                      <a:pt x="849" y="2713"/>
                    </a:cubicBezTo>
                    <a:cubicBezTo>
                      <a:pt x="1318" y="2713"/>
                      <a:pt x="1697" y="2334"/>
                      <a:pt x="1697" y="1864"/>
                    </a:cubicBezTo>
                    <a:lnTo>
                      <a:pt x="169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40"/>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40"/>
              <p:cNvSpPr/>
              <p:nvPr/>
            </p:nvSpPr>
            <p:spPr>
              <a:xfrm>
                <a:off x="5630676" y="3239212"/>
                <a:ext cx="3016" cy="6159"/>
              </a:xfrm>
              <a:custGeom>
                <a:rect b="b" l="l" r="r" t="t"/>
                <a:pathLst>
                  <a:path extrusionOk="0" h="194" w="95">
                    <a:moveTo>
                      <a:pt x="0" y="0"/>
                    </a:moveTo>
                    <a:lnTo>
                      <a:pt x="0" y="194"/>
                    </a:lnTo>
                    <a:lnTo>
                      <a:pt x="95" y="95"/>
                    </a:lnTo>
                    <a:lnTo>
                      <a:pt x="0" y="0"/>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40"/>
              <p:cNvSpPr/>
              <p:nvPr/>
            </p:nvSpPr>
            <p:spPr>
              <a:xfrm>
                <a:off x="5630676" y="3200479"/>
                <a:ext cx="61368" cy="61431"/>
              </a:xfrm>
              <a:custGeom>
                <a:rect b="b" l="l" r="r" t="t"/>
                <a:pathLst>
                  <a:path extrusionOk="0" h="1935" w="1933">
                    <a:moveTo>
                      <a:pt x="1933" y="1"/>
                    </a:moveTo>
                    <a:lnTo>
                      <a:pt x="484" y="1446"/>
                    </a:lnTo>
                    <a:cubicBezTo>
                      <a:pt x="448" y="1483"/>
                      <a:pt x="401" y="1501"/>
                      <a:pt x="357" y="1501"/>
                    </a:cubicBezTo>
                    <a:cubicBezTo>
                      <a:pt x="310" y="1501"/>
                      <a:pt x="263" y="1483"/>
                      <a:pt x="226" y="1446"/>
                    </a:cubicBezTo>
                    <a:lnTo>
                      <a:pt x="95" y="1315"/>
                    </a:lnTo>
                    <a:lnTo>
                      <a:pt x="0" y="1414"/>
                    </a:lnTo>
                    <a:lnTo>
                      <a:pt x="0" y="1934"/>
                    </a:lnTo>
                    <a:lnTo>
                      <a:pt x="1933" y="1"/>
                    </a:ln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40"/>
              <p:cNvSpPr/>
              <p:nvPr/>
            </p:nvSpPr>
            <p:spPr>
              <a:xfrm>
                <a:off x="5630676" y="3146189"/>
                <a:ext cx="63558" cy="87845"/>
              </a:xfrm>
              <a:custGeom>
                <a:rect b="b" l="l" r="r" t="t"/>
                <a:pathLst>
                  <a:path extrusionOk="0" h="2767" w="2002">
                    <a:moveTo>
                      <a:pt x="1071" y="0"/>
                    </a:moveTo>
                    <a:cubicBezTo>
                      <a:pt x="852" y="0"/>
                      <a:pt x="637" y="84"/>
                      <a:pt x="470" y="251"/>
                    </a:cubicBezTo>
                    <a:lnTo>
                      <a:pt x="0" y="721"/>
                    </a:lnTo>
                    <a:lnTo>
                      <a:pt x="0" y="2410"/>
                    </a:lnTo>
                    <a:lnTo>
                      <a:pt x="357" y="2766"/>
                    </a:lnTo>
                    <a:lnTo>
                      <a:pt x="1671" y="1449"/>
                    </a:lnTo>
                    <a:cubicBezTo>
                      <a:pt x="2002" y="1118"/>
                      <a:pt x="2002" y="579"/>
                      <a:pt x="1671" y="251"/>
                    </a:cubicBezTo>
                    <a:cubicBezTo>
                      <a:pt x="1508" y="84"/>
                      <a:pt x="1289" y="0"/>
                      <a:pt x="1071"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40"/>
              <p:cNvSpPr/>
              <p:nvPr/>
            </p:nvSpPr>
            <p:spPr>
              <a:xfrm>
                <a:off x="5630676" y="3134601"/>
                <a:ext cx="72575" cy="113529"/>
              </a:xfrm>
              <a:custGeom>
                <a:rect b="b" l="l" r="r" t="t"/>
                <a:pathLst>
                  <a:path extrusionOk="0" h="3576" w="2286">
                    <a:moveTo>
                      <a:pt x="1071" y="1"/>
                    </a:moveTo>
                    <a:cubicBezTo>
                      <a:pt x="761" y="1"/>
                      <a:pt x="448" y="117"/>
                      <a:pt x="211" y="354"/>
                    </a:cubicBezTo>
                    <a:lnTo>
                      <a:pt x="0" y="569"/>
                    </a:lnTo>
                    <a:lnTo>
                      <a:pt x="0" y="1086"/>
                    </a:lnTo>
                    <a:lnTo>
                      <a:pt x="470" y="616"/>
                    </a:lnTo>
                    <a:cubicBezTo>
                      <a:pt x="637" y="449"/>
                      <a:pt x="852" y="365"/>
                      <a:pt x="1071" y="365"/>
                    </a:cubicBezTo>
                    <a:cubicBezTo>
                      <a:pt x="1289" y="365"/>
                      <a:pt x="1508" y="449"/>
                      <a:pt x="1671" y="616"/>
                    </a:cubicBezTo>
                    <a:cubicBezTo>
                      <a:pt x="2002" y="944"/>
                      <a:pt x="2002" y="1483"/>
                      <a:pt x="1671" y="1814"/>
                    </a:cubicBezTo>
                    <a:lnTo>
                      <a:pt x="357" y="3131"/>
                    </a:lnTo>
                    <a:lnTo>
                      <a:pt x="0" y="2775"/>
                    </a:lnTo>
                    <a:lnTo>
                      <a:pt x="0" y="3295"/>
                    </a:lnTo>
                    <a:lnTo>
                      <a:pt x="95" y="3390"/>
                    </a:lnTo>
                    <a:lnTo>
                      <a:pt x="226" y="3521"/>
                    </a:lnTo>
                    <a:cubicBezTo>
                      <a:pt x="263" y="3558"/>
                      <a:pt x="310" y="3576"/>
                      <a:pt x="357" y="3576"/>
                    </a:cubicBezTo>
                    <a:cubicBezTo>
                      <a:pt x="401" y="3576"/>
                      <a:pt x="448" y="3558"/>
                      <a:pt x="484" y="3521"/>
                    </a:cubicBezTo>
                    <a:lnTo>
                      <a:pt x="1933" y="2076"/>
                    </a:lnTo>
                    <a:cubicBezTo>
                      <a:pt x="2170" y="1836"/>
                      <a:pt x="2286" y="1526"/>
                      <a:pt x="2286" y="1214"/>
                    </a:cubicBezTo>
                    <a:cubicBezTo>
                      <a:pt x="2286" y="903"/>
                      <a:pt x="2170" y="591"/>
                      <a:pt x="1933" y="354"/>
                    </a:cubicBezTo>
                    <a:cubicBezTo>
                      <a:pt x="1693" y="117"/>
                      <a:pt x="1383" y="1"/>
                      <a:pt x="1071"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40"/>
              <p:cNvSpPr/>
              <p:nvPr/>
            </p:nvSpPr>
            <p:spPr>
              <a:xfrm>
                <a:off x="5284313" y="2475386"/>
                <a:ext cx="489451" cy="870278"/>
              </a:xfrm>
              <a:custGeom>
                <a:rect b="b" l="l" r="r" t="t"/>
                <a:pathLst>
                  <a:path extrusionOk="0" h="27663" w="15417">
                    <a:moveTo>
                      <a:pt x="15049" y="368"/>
                    </a:moveTo>
                    <a:lnTo>
                      <a:pt x="15049" y="24517"/>
                    </a:lnTo>
                    <a:cubicBezTo>
                      <a:pt x="15049" y="26050"/>
                      <a:pt x="13804" y="27295"/>
                      <a:pt x="12272" y="27295"/>
                    </a:cubicBezTo>
                    <a:lnTo>
                      <a:pt x="3145" y="27295"/>
                    </a:lnTo>
                    <a:cubicBezTo>
                      <a:pt x="1617" y="27295"/>
                      <a:pt x="368" y="26050"/>
                      <a:pt x="368" y="24517"/>
                    </a:cubicBezTo>
                    <a:lnTo>
                      <a:pt x="368" y="368"/>
                    </a:lnTo>
                    <a:close/>
                    <a:moveTo>
                      <a:pt x="186" y="1"/>
                    </a:moveTo>
                    <a:cubicBezTo>
                      <a:pt x="84" y="1"/>
                      <a:pt x="0" y="84"/>
                      <a:pt x="0" y="186"/>
                    </a:cubicBezTo>
                    <a:lnTo>
                      <a:pt x="0" y="24517"/>
                    </a:lnTo>
                    <a:cubicBezTo>
                      <a:pt x="0" y="26250"/>
                      <a:pt x="1413" y="27662"/>
                      <a:pt x="3145" y="27662"/>
                    </a:cubicBezTo>
                    <a:lnTo>
                      <a:pt x="12272" y="27662"/>
                    </a:lnTo>
                    <a:cubicBezTo>
                      <a:pt x="14004" y="27662"/>
                      <a:pt x="15417" y="26250"/>
                      <a:pt x="15417" y="24517"/>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40"/>
              <p:cNvSpPr/>
              <p:nvPr/>
            </p:nvSpPr>
            <p:spPr>
              <a:xfrm>
                <a:off x="5284080" y="2302604"/>
                <a:ext cx="490054" cy="130863"/>
              </a:xfrm>
              <a:custGeom>
                <a:rect b="b" l="l" r="r" t="t"/>
                <a:pathLst>
                  <a:path extrusionOk="0" h="4122" w="15436">
                    <a:moveTo>
                      <a:pt x="1351" y="1"/>
                    </a:moveTo>
                    <a:cubicBezTo>
                      <a:pt x="605" y="1"/>
                      <a:pt x="0" y="605"/>
                      <a:pt x="0" y="1352"/>
                    </a:cubicBezTo>
                    <a:lnTo>
                      <a:pt x="0" y="4122"/>
                    </a:lnTo>
                    <a:lnTo>
                      <a:pt x="15435" y="4122"/>
                    </a:lnTo>
                    <a:lnTo>
                      <a:pt x="15435" y="1352"/>
                    </a:lnTo>
                    <a:cubicBezTo>
                      <a:pt x="15435" y="605"/>
                      <a:pt x="14827" y="1"/>
                      <a:pt x="1408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40"/>
              <p:cNvSpPr/>
              <p:nvPr/>
            </p:nvSpPr>
            <p:spPr>
              <a:xfrm>
                <a:off x="5630676" y="2302604"/>
                <a:ext cx="143467" cy="130863"/>
              </a:xfrm>
              <a:custGeom>
                <a:rect b="b" l="l" r="r" t="t"/>
                <a:pathLst>
                  <a:path extrusionOk="0" h="4122" w="4519">
                    <a:moveTo>
                      <a:pt x="0" y="1"/>
                    </a:moveTo>
                    <a:lnTo>
                      <a:pt x="0" y="4122"/>
                    </a:lnTo>
                    <a:lnTo>
                      <a:pt x="4518" y="4122"/>
                    </a:lnTo>
                    <a:lnTo>
                      <a:pt x="4518" y="1188"/>
                    </a:lnTo>
                    <a:cubicBezTo>
                      <a:pt x="4518" y="533"/>
                      <a:pt x="3986" y="1"/>
                      <a:pt x="3331"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40"/>
              <p:cNvSpPr/>
              <p:nvPr/>
            </p:nvSpPr>
            <p:spPr>
              <a:xfrm>
                <a:off x="5523208" y="2296731"/>
                <a:ext cx="11683" cy="142515"/>
              </a:xfrm>
              <a:custGeom>
                <a:rect b="b" l="l" r="r" t="t"/>
                <a:pathLst>
                  <a:path extrusionOk="0" h="4489" w="368">
                    <a:moveTo>
                      <a:pt x="185" y="1"/>
                    </a:moveTo>
                    <a:cubicBezTo>
                      <a:pt x="84" y="1"/>
                      <a:pt x="0" y="84"/>
                      <a:pt x="0" y="186"/>
                    </a:cubicBezTo>
                    <a:lnTo>
                      <a:pt x="0" y="4307"/>
                    </a:lnTo>
                    <a:cubicBezTo>
                      <a:pt x="0" y="4409"/>
                      <a:pt x="84" y="4489"/>
                      <a:pt x="185" y="4489"/>
                    </a:cubicBezTo>
                    <a:cubicBezTo>
                      <a:pt x="288" y="4489"/>
                      <a:pt x="368" y="4409"/>
                      <a:pt x="368" y="4307"/>
                    </a:cubicBezTo>
                    <a:lnTo>
                      <a:pt x="368" y="186"/>
                    </a:lnTo>
                    <a:cubicBezTo>
                      <a:pt x="368" y="84"/>
                      <a:pt x="288" y="1"/>
                      <a:pt x="18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40"/>
              <p:cNvSpPr/>
              <p:nvPr/>
            </p:nvSpPr>
            <p:spPr>
              <a:xfrm>
                <a:off x="5479141" y="2296731"/>
                <a:ext cx="11715" cy="142515"/>
              </a:xfrm>
              <a:custGeom>
                <a:rect b="b" l="l" r="r" t="t"/>
                <a:pathLst>
                  <a:path extrusionOk="0" h="4489" w="369">
                    <a:moveTo>
                      <a:pt x="187" y="1"/>
                    </a:moveTo>
                    <a:cubicBezTo>
                      <a:pt x="85" y="1"/>
                      <a:pt x="1" y="84"/>
                      <a:pt x="1" y="186"/>
                    </a:cubicBezTo>
                    <a:lnTo>
                      <a:pt x="1" y="4307"/>
                    </a:lnTo>
                    <a:cubicBezTo>
                      <a:pt x="1" y="4409"/>
                      <a:pt x="85" y="4489"/>
                      <a:pt x="187" y="4489"/>
                    </a:cubicBezTo>
                    <a:cubicBezTo>
                      <a:pt x="285" y="4489"/>
                      <a:pt x="369" y="4409"/>
                      <a:pt x="369" y="4307"/>
                    </a:cubicBezTo>
                    <a:lnTo>
                      <a:pt x="369" y="186"/>
                    </a:lnTo>
                    <a:cubicBezTo>
                      <a:pt x="369" y="84"/>
                      <a:pt x="285"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40"/>
              <p:cNvSpPr/>
              <p:nvPr/>
            </p:nvSpPr>
            <p:spPr>
              <a:xfrm>
                <a:off x="5435138" y="2296731"/>
                <a:ext cx="11715" cy="142515"/>
              </a:xfrm>
              <a:custGeom>
                <a:rect b="b" l="l" r="r" t="t"/>
                <a:pathLst>
                  <a:path extrusionOk="0" h="4489" w="369">
                    <a:moveTo>
                      <a:pt x="182" y="1"/>
                    </a:moveTo>
                    <a:cubicBezTo>
                      <a:pt x="84" y="1"/>
                      <a:pt x="0" y="84"/>
                      <a:pt x="0" y="186"/>
                    </a:cubicBezTo>
                    <a:lnTo>
                      <a:pt x="0" y="4307"/>
                    </a:lnTo>
                    <a:cubicBezTo>
                      <a:pt x="0" y="4409"/>
                      <a:pt x="84"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40"/>
              <p:cNvSpPr/>
              <p:nvPr/>
            </p:nvSpPr>
            <p:spPr>
              <a:xfrm>
                <a:off x="5391071" y="2296731"/>
                <a:ext cx="11715" cy="142515"/>
              </a:xfrm>
              <a:custGeom>
                <a:rect b="b" l="l" r="r" t="t"/>
                <a:pathLst>
                  <a:path extrusionOk="0" h="4489" w="369">
                    <a:moveTo>
                      <a:pt x="183" y="1"/>
                    </a:moveTo>
                    <a:cubicBezTo>
                      <a:pt x="85" y="1"/>
                      <a:pt x="1" y="84"/>
                      <a:pt x="1" y="186"/>
                    </a:cubicBezTo>
                    <a:lnTo>
                      <a:pt x="1" y="4307"/>
                    </a:lnTo>
                    <a:cubicBezTo>
                      <a:pt x="1" y="4409"/>
                      <a:pt x="85" y="4489"/>
                      <a:pt x="183" y="4489"/>
                    </a:cubicBezTo>
                    <a:cubicBezTo>
                      <a:pt x="285" y="4489"/>
                      <a:pt x="369" y="4409"/>
                      <a:pt x="369" y="4307"/>
                    </a:cubicBezTo>
                    <a:lnTo>
                      <a:pt x="369" y="186"/>
                    </a:lnTo>
                    <a:cubicBezTo>
                      <a:pt x="369"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40"/>
              <p:cNvSpPr/>
              <p:nvPr/>
            </p:nvSpPr>
            <p:spPr>
              <a:xfrm>
                <a:off x="5347068" y="2296731"/>
                <a:ext cx="11715" cy="142515"/>
              </a:xfrm>
              <a:custGeom>
                <a:rect b="b" l="l" r="r" t="t"/>
                <a:pathLst>
                  <a:path extrusionOk="0" h="4489" w="369">
                    <a:moveTo>
                      <a:pt x="182" y="1"/>
                    </a:moveTo>
                    <a:cubicBezTo>
                      <a:pt x="80" y="1"/>
                      <a:pt x="0" y="84"/>
                      <a:pt x="0" y="186"/>
                    </a:cubicBezTo>
                    <a:lnTo>
                      <a:pt x="0" y="4307"/>
                    </a:lnTo>
                    <a:cubicBezTo>
                      <a:pt x="0" y="4409"/>
                      <a:pt x="80"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40"/>
              <p:cNvSpPr/>
              <p:nvPr/>
            </p:nvSpPr>
            <p:spPr>
              <a:xfrm>
                <a:off x="5303033" y="2299048"/>
                <a:ext cx="11588" cy="140197"/>
              </a:xfrm>
              <a:custGeom>
                <a:rect b="b" l="l" r="r" t="t"/>
                <a:pathLst>
                  <a:path extrusionOk="0" h="4416" w="365">
                    <a:moveTo>
                      <a:pt x="183" y="0"/>
                    </a:moveTo>
                    <a:cubicBezTo>
                      <a:pt x="80" y="0"/>
                      <a:pt x="0" y="84"/>
                      <a:pt x="0" y="182"/>
                    </a:cubicBezTo>
                    <a:lnTo>
                      <a:pt x="0" y="4234"/>
                    </a:lnTo>
                    <a:cubicBezTo>
                      <a:pt x="0" y="4336"/>
                      <a:pt x="80" y="4416"/>
                      <a:pt x="183" y="4416"/>
                    </a:cubicBezTo>
                    <a:cubicBezTo>
                      <a:pt x="284" y="4416"/>
                      <a:pt x="364" y="4336"/>
                      <a:pt x="364" y="4234"/>
                    </a:cubicBezTo>
                    <a:lnTo>
                      <a:pt x="364" y="182"/>
                    </a:lnTo>
                    <a:cubicBezTo>
                      <a:pt x="364" y="84"/>
                      <a:pt x="284" y="0"/>
                      <a:pt x="183"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40"/>
              <p:cNvSpPr/>
              <p:nvPr/>
            </p:nvSpPr>
            <p:spPr>
              <a:xfrm>
                <a:off x="5655376" y="2296731"/>
                <a:ext cx="11620" cy="142515"/>
              </a:xfrm>
              <a:custGeom>
                <a:rect b="b" l="l" r="r" t="t"/>
                <a:pathLst>
                  <a:path extrusionOk="0" h="4489" w="366">
                    <a:moveTo>
                      <a:pt x="183" y="1"/>
                    </a:moveTo>
                    <a:cubicBezTo>
                      <a:pt x="81" y="1"/>
                      <a:pt x="1" y="84"/>
                      <a:pt x="1" y="186"/>
                    </a:cubicBezTo>
                    <a:lnTo>
                      <a:pt x="1" y="4307"/>
                    </a:lnTo>
                    <a:cubicBezTo>
                      <a:pt x="1" y="4409"/>
                      <a:pt x="81" y="4489"/>
                      <a:pt x="183" y="4489"/>
                    </a:cubicBezTo>
                    <a:cubicBezTo>
                      <a:pt x="285" y="4489"/>
                      <a:pt x="365" y="4409"/>
                      <a:pt x="365" y="4307"/>
                    </a:cubicBezTo>
                    <a:lnTo>
                      <a:pt x="365" y="186"/>
                    </a:lnTo>
                    <a:cubicBezTo>
                      <a:pt x="365"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40"/>
              <p:cNvSpPr/>
              <p:nvPr/>
            </p:nvSpPr>
            <p:spPr>
              <a:xfrm>
                <a:off x="5611373" y="2296731"/>
                <a:ext cx="11588" cy="142515"/>
              </a:xfrm>
              <a:custGeom>
                <a:rect b="b" l="l" r="r" t="t"/>
                <a:pathLst>
                  <a:path extrusionOk="0" h="4489" w="365">
                    <a:moveTo>
                      <a:pt x="182" y="1"/>
                    </a:moveTo>
                    <a:cubicBezTo>
                      <a:pt x="81" y="1"/>
                      <a:pt x="0" y="84"/>
                      <a:pt x="0" y="186"/>
                    </a:cubicBezTo>
                    <a:lnTo>
                      <a:pt x="0" y="4307"/>
                    </a:lnTo>
                    <a:cubicBezTo>
                      <a:pt x="0" y="4409"/>
                      <a:pt x="81" y="4489"/>
                      <a:pt x="182" y="4489"/>
                    </a:cubicBezTo>
                    <a:cubicBezTo>
                      <a:pt x="284" y="4489"/>
                      <a:pt x="365" y="4409"/>
                      <a:pt x="365" y="4307"/>
                    </a:cubicBezTo>
                    <a:lnTo>
                      <a:pt x="365" y="186"/>
                    </a:lnTo>
                    <a:cubicBezTo>
                      <a:pt x="365"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40"/>
              <p:cNvSpPr/>
              <p:nvPr/>
            </p:nvSpPr>
            <p:spPr>
              <a:xfrm>
                <a:off x="5567211" y="2296731"/>
                <a:ext cx="11715" cy="142515"/>
              </a:xfrm>
              <a:custGeom>
                <a:rect b="b" l="l" r="r" t="t"/>
                <a:pathLst>
                  <a:path extrusionOk="0" h="4489" w="369">
                    <a:moveTo>
                      <a:pt x="187" y="1"/>
                    </a:moveTo>
                    <a:cubicBezTo>
                      <a:pt x="84" y="1"/>
                      <a:pt x="1" y="84"/>
                      <a:pt x="1" y="186"/>
                    </a:cubicBezTo>
                    <a:lnTo>
                      <a:pt x="1" y="4307"/>
                    </a:lnTo>
                    <a:cubicBezTo>
                      <a:pt x="1" y="4409"/>
                      <a:pt x="84" y="4489"/>
                      <a:pt x="187" y="4489"/>
                    </a:cubicBezTo>
                    <a:cubicBezTo>
                      <a:pt x="288" y="4489"/>
                      <a:pt x="368" y="4409"/>
                      <a:pt x="368" y="4307"/>
                    </a:cubicBezTo>
                    <a:lnTo>
                      <a:pt x="368" y="186"/>
                    </a:lnTo>
                    <a:cubicBezTo>
                      <a:pt x="368" y="84"/>
                      <a:pt x="288"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40"/>
              <p:cNvSpPr/>
              <p:nvPr/>
            </p:nvSpPr>
            <p:spPr>
              <a:xfrm>
                <a:off x="5743446" y="2298699"/>
                <a:ext cx="11715" cy="140546"/>
              </a:xfrm>
              <a:custGeom>
                <a:rect b="b" l="l" r="r" t="t"/>
                <a:pathLst>
                  <a:path extrusionOk="0" h="4427" w="369">
                    <a:moveTo>
                      <a:pt x="183" y="1"/>
                    </a:moveTo>
                    <a:cubicBezTo>
                      <a:pt x="81" y="1"/>
                      <a:pt x="1" y="80"/>
                      <a:pt x="1" y="182"/>
                    </a:cubicBezTo>
                    <a:lnTo>
                      <a:pt x="1" y="4245"/>
                    </a:lnTo>
                    <a:cubicBezTo>
                      <a:pt x="1" y="4347"/>
                      <a:pt x="81" y="4427"/>
                      <a:pt x="183" y="4427"/>
                    </a:cubicBezTo>
                    <a:cubicBezTo>
                      <a:pt x="285" y="4427"/>
                      <a:pt x="369" y="4347"/>
                      <a:pt x="369" y="4245"/>
                    </a:cubicBezTo>
                    <a:lnTo>
                      <a:pt x="369" y="182"/>
                    </a:lnTo>
                    <a:cubicBezTo>
                      <a:pt x="369"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40"/>
              <p:cNvSpPr/>
              <p:nvPr/>
            </p:nvSpPr>
            <p:spPr>
              <a:xfrm>
                <a:off x="5699443" y="2296731"/>
                <a:ext cx="11715" cy="142515"/>
              </a:xfrm>
              <a:custGeom>
                <a:rect b="b" l="l" r="r" t="t"/>
                <a:pathLst>
                  <a:path extrusionOk="0" h="4489" w="369">
                    <a:moveTo>
                      <a:pt x="182" y="1"/>
                    </a:moveTo>
                    <a:cubicBezTo>
                      <a:pt x="81" y="1"/>
                      <a:pt x="0" y="84"/>
                      <a:pt x="0" y="186"/>
                    </a:cubicBezTo>
                    <a:lnTo>
                      <a:pt x="0" y="4307"/>
                    </a:lnTo>
                    <a:cubicBezTo>
                      <a:pt x="0" y="4409"/>
                      <a:pt x="81"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40"/>
              <p:cNvSpPr/>
              <p:nvPr/>
            </p:nvSpPr>
            <p:spPr>
              <a:xfrm>
                <a:off x="5263062" y="2433439"/>
                <a:ext cx="531961" cy="41970"/>
              </a:xfrm>
              <a:custGeom>
                <a:rect b="b" l="l" r="r" t="t"/>
                <a:pathLst>
                  <a:path extrusionOk="0" h="1322" w="16756">
                    <a:moveTo>
                      <a:pt x="662" y="1"/>
                    </a:moveTo>
                    <a:cubicBezTo>
                      <a:pt x="298" y="1"/>
                      <a:pt x="0" y="295"/>
                      <a:pt x="0" y="660"/>
                    </a:cubicBezTo>
                    <a:cubicBezTo>
                      <a:pt x="0" y="1027"/>
                      <a:pt x="298" y="1322"/>
                      <a:pt x="662" y="1322"/>
                    </a:cubicBezTo>
                    <a:lnTo>
                      <a:pt x="16097" y="1322"/>
                    </a:lnTo>
                    <a:cubicBezTo>
                      <a:pt x="16461" y="1322"/>
                      <a:pt x="16756" y="1027"/>
                      <a:pt x="16756" y="660"/>
                    </a:cubicBezTo>
                    <a:cubicBezTo>
                      <a:pt x="16756" y="295"/>
                      <a:pt x="16461" y="1"/>
                      <a:pt x="16097"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40"/>
              <p:cNvSpPr/>
              <p:nvPr/>
            </p:nvSpPr>
            <p:spPr>
              <a:xfrm>
                <a:off x="5630676" y="2433439"/>
                <a:ext cx="164357" cy="41970"/>
              </a:xfrm>
              <a:custGeom>
                <a:rect b="b" l="l" r="r" t="t"/>
                <a:pathLst>
                  <a:path extrusionOk="0" h="1322" w="5177">
                    <a:moveTo>
                      <a:pt x="0" y="1"/>
                    </a:moveTo>
                    <a:lnTo>
                      <a:pt x="0" y="1322"/>
                    </a:lnTo>
                    <a:lnTo>
                      <a:pt x="4518" y="1322"/>
                    </a:lnTo>
                    <a:cubicBezTo>
                      <a:pt x="4882" y="1322"/>
                      <a:pt x="5177" y="1027"/>
                      <a:pt x="5177" y="660"/>
                    </a:cubicBezTo>
                    <a:cubicBezTo>
                      <a:pt x="5177" y="295"/>
                      <a:pt x="4882" y="1"/>
                      <a:pt x="4518"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40"/>
              <p:cNvSpPr/>
              <p:nvPr/>
            </p:nvSpPr>
            <p:spPr>
              <a:xfrm>
                <a:off x="5257252" y="2427693"/>
                <a:ext cx="543549" cy="53526"/>
              </a:xfrm>
              <a:custGeom>
                <a:rect b="b" l="l" r="r" t="t"/>
                <a:pathLst>
                  <a:path extrusionOk="0" h="1686" w="17121">
                    <a:moveTo>
                      <a:pt x="16280" y="364"/>
                    </a:moveTo>
                    <a:cubicBezTo>
                      <a:pt x="16542" y="364"/>
                      <a:pt x="16756" y="578"/>
                      <a:pt x="16756" y="841"/>
                    </a:cubicBezTo>
                    <a:cubicBezTo>
                      <a:pt x="16756" y="1106"/>
                      <a:pt x="16542" y="1318"/>
                      <a:pt x="16280" y="1318"/>
                    </a:cubicBezTo>
                    <a:lnTo>
                      <a:pt x="845" y="1318"/>
                    </a:lnTo>
                    <a:cubicBezTo>
                      <a:pt x="580" y="1318"/>
                      <a:pt x="368" y="1106"/>
                      <a:pt x="368" y="841"/>
                    </a:cubicBezTo>
                    <a:cubicBezTo>
                      <a:pt x="368" y="578"/>
                      <a:pt x="580" y="364"/>
                      <a:pt x="845" y="364"/>
                    </a:cubicBezTo>
                    <a:close/>
                    <a:moveTo>
                      <a:pt x="845" y="0"/>
                    </a:moveTo>
                    <a:cubicBezTo>
                      <a:pt x="380" y="0"/>
                      <a:pt x="1" y="378"/>
                      <a:pt x="1" y="841"/>
                    </a:cubicBezTo>
                    <a:cubicBezTo>
                      <a:pt x="1" y="1306"/>
                      <a:pt x="380" y="1685"/>
                      <a:pt x="845" y="1685"/>
                    </a:cubicBezTo>
                    <a:lnTo>
                      <a:pt x="16280" y="1685"/>
                    </a:lnTo>
                    <a:cubicBezTo>
                      <a:pt x="16746" y="1685"/>
                      <a:pt x="17121" y="1306"/>
                      <a:pt x="17121" y="841"/>
                    </a:cubicBezTo>
                    <a:cubicBezTo>
                      <a:pt x="17121" y="378"/>
                      <a:pt x="16746" y="0"/>
                      <a:pt x="1628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40"/>
              <p:cNvSpPr/>
              <p:nvPr/>
            </p:nvSpPr>
            <p:spPr>
              <a:xfrm>
                <a:off x="5278174" y="2296731"/>
                <a:ext cx="501706" cy="142515"/>
              </a:xfrm>
              <a:custGeom>
                <a:rect b="b" l="l" r="r" t="t"/>
                <a:pathLst>
                  <a:path extrusionOk="0" h="4489" w="15803">
                    <a:moveTo>
                      <a:pt x="14434" y="368"/>
                    </a:moveTo>
                    <a:cubicBezTo>
                      <a:pt x="14988" y="368"/>
                      <a:pt x="15435" y="819"/>
                      <a:pt x="15435" y="1373"/>
                    </a:cubicBezTo>
                    <a:lnTo>
                      <a:pt x="15435" y="4125"/>
                    </a:lnTo>
                    <a:lnTo>
                      <a:pt x="368" y="4125"/>
                    </a:lnTo>
                    <a:lnTo>
                      <a:pt x="368" y="1373"/>
                    </a:lnTo>
                    <a:cubicBezTo>
                      <a:pt x="368" y="819"/>
                      <a:pt x="820" y="368"/>
                      <a:pt x="1373" y="368"/>
                    </a:cubicBezTo>
                    <a:close/>
                    <a:moveTo>
                      <a:pt x="1373" y="1"/>
                    </a:moveTo>
                    <a:cubicBezTo>
                      <a:pt x="616" y="1"/>
                      <a:pt x="0" y="616"/>
                      <a:pt x="0" y="1373"/>
                    </a:cubicBezTo>
                    <a:lnTo>
                      <a:pt x="0" y="4307"/>
                    </a:lnTo>
                    <a:cubicBezTo>
                      <a:pt x="0" y="4409"/>
                      <a:pt x="84" y="4489"/>
                      <a:pt x="186" y="4489"/>
                    </a:cubicBezTo>
                    <a:lnTo>
                      <a:pt x="15621" y="4489"/>
                    </a:lnTo>
                    <a:cubicBezTo>
                      <a:pt x="15722" y="4489"/>
                      <a:pt x="15803" y="4409"/>
                      <a:pt x="15803" y="4307"/>
                    </a:cubicBezTo>
                    <a:lnTo>
                      <a:pt x="15803" y="1373"/>
                    </a:lnTo>
                    <a:cubicBezTo>
                      <a:pt x="15803" y="616"/>
                      <a:pt x="15188" y="1"/>
                      <a:pt x="1443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40"/>
              <p:cNvSpPr/>
              <p:nvPr/>
            </p:nvSpPr>
            <p:spPr>
              <a:xfrm>
                <a:off x="5290207" y="2722730"/>
                <a:ext cx="477800" cy="264330"/>
              </a:xfrm>
              <a:custGeom>
                <a:rect b="b" l="l" r="r" t="t"/>
                <a:pathLst>
                  <a:path extrusionOk="0" h="8326" w="15050">
                    <a:moveTo>
                      <a:pt x="0" y="0"/>
                    </a:moveTo>
                    <a:lnTo>
                      <a:pt x="0" y="8325"/>
                    </a:lnTo>
                    <a:lnTo>
                      <a:pt x="15049" y="8325"/>
                    </a:lnTo>
                    <a:lnTo>
                      <a:pt x="15049"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40"/>
              <p:cNvSpPr/>
              <p:nvPr/>
            </p:nvSpPr>
            <p:spPr>
              <a:xfrm>
                <a:off x="5284302" y="2716825"/>
                <a:ext cx="489451" cy="276013"/>
              </a:xfrm>
              <a:custGeom>
                <a:rect b="b" l="l" r="r" t="t"/>
                <a:pathLst>
                  <a:path extrusionOk="0" h="8694" w="15417">
                    <a:moveTo>
                      <a:pt x="15049" y="368"/>
                    </a:moveTo>
                    <a:lnTo>
                      <a:pt x="15049" y="8326"/>
                    </a:lnTo>
                    <a:lnTo>
                      <a:pt x="368" y="8326"/>
                    </a:lnTo>
                    <a:lnTo>
                      <a:pt x="368" y="368"/>
                    </a:lnTo>
                    <a:close/>
                    <a:moveTo>
                      <a:pt x="186" y="1"/>
                    </a:moveTo>
                    <a:cubicBezTo>
                      <a:pt x="84" y="1"/>
                      <a:pt x="0" y="84"/>
                      <a:pt x="0" y="186"/>
                    </a:cubicBezTo>
                    <a:lnTo>
                      <a:pt x="0" y="8511"/>
                    </a:lnTo>
                    <a:cubicBezTo>
                      <a:pt x="0" y="8610"/>
                      <a:pt x="84" y="8694"/>
                      <a:pt x="186" y="8694"/>
                    </a:cubicBezTo>
                    <a:lnTo>
                      <a:pt x="15235" y="8694"/>
                    </a:lnTo>
                    <a:cubicBezTo>
                      <a:pt x="15333" y="8694"/>
                      <a:pt x="15417" y="8610"/>
                      <a:pt x="15417" y="8511"/>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40"/>
              <p:cNvSpPr/>
              <p:nvPr/>
            </p:nvSpPr>
            <p:spPr>
              <a:xfrm>
                <a:off x="5625225" y="2729025"/>
                <a:ext cx="137350" cy="251882"/>
              </a:xfrm>
              <a:custGeom>
                <a:rect b="b" l="l" r="r" t="t"/>
                <a:pathLst>
                  <a:path extrusionOk="0" h="8326" w="4326">
                    <a:moveTo>
                      <a:pt x="0" y="0"/>
                    </a:moveTo>
                    <a:lnTo>
                      <a:pt x="0" y="8325"/>
                    </a:lnTo>
                    <a:lnTo>
                      <a:pt x="4325" y="8325"/>
                    </a:lnTo>
                    <a:lnTo>
                      <a:pt x="4325" y="0"/>
                    </a:ln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40"/>
              <p:cNvSpPr/>
              <p:nvPr/>
            </p:nvSpPr>
            <p:spPr>
              <a:xfrm>
                <a:off x="5377801" y="2778988"/>
                <a:ext cx="302458" cy="60035"/>
              </a:xfrm>
              <a:custGeom>
                <a:rect b="b" l="l" r="r" t="t"/>
                <a:pathLst>
                  <a:path extrusionOk="0" h="1891" w="9527">
                    <a:moveTo>
                      <a:pt x="0" y="1"/>
                    </a:moveTo>
                    <a:lnTo>
                      <a:pt x="0" y="1891"/>
                    </a:lnTo>
                    <a:lnTo>
                      <a:pt x="9527" y="1891"/>
                    </a:lnTo>
                    <a:lnTo>
                      <a:pt x="952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40"/>
              <p:cNvSpPr/>
              <p:nvPr/>
            </p:nvSpPr>
            <p:spPr>
              <a:xfrm>
                <a:off x="5372022" y="2773241"/>
                <a:ext cx="314046" cy="71559"/>
              </a:xfrm>
              <a:custGeom>
                <a:rect b="b" l="l" r="r" t="t"/>
                <a:pathLst>
                  <a:path extrusionOk="0" h="2254" w="9892">
                    <a:moveTo>
                      <a:pt x="9527" y="368"/>
                    </a:moveTo>
                    <a:lnTo>
                      <a:pt x="9527" y="1889"/>
                    </a:lnTo>
                    <a:lnTo>
                      <a:pt x="369" y="1889"/>
                    </a:lnTo>
                    <a:lnTo>
                      <a:pt x="369" y="368"/>
                    </a:lnTo>
                    <a:close/>
                    <a:moveTo>
                      <a:pt x="182" y="0"/>
                    </a:moveTo>
                    <a:cubicBezTo>
                      <a:pt x="85" y="0"/>
                      <a:pt x="1" y="80"/>
                      <a:pt x="1" y="182"/>
                    </a:cubicBezTo>
                    <a:lnTo>
                      <a:pt x="1" y="2072"/>
                    </a:lnTo>
                    <a:cubicBezTo>
                      <a:pt x="1" y="2173"/>
                      <a:pt x="85" y="2253"/>
                      <a:pt x="182" y="2253"/>
                    </a:cubicBezTo>
                    <a:lnTo>
                      <a:pt x="9709" y="2253"/>
                    </a:lnTo>
                    <a:cubicBezTo>
                      <a:pt x="9811" y="2253"/>
                      <a:pt x="9891" y="2173"/>
                      <a:pt x="9891" y="2072"/>
                    </a:cubicBezTo>
                    <a:lnTo>
                      <a:pt x="9891" y="182"/>
                    </a:lnTo>
                    <a:cubicBezTo>
                      <a:pt x="9891" y="80"/>
                      <a:pt x="9811" y="0"/>
                      <a:pt x="970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40"/>
              <p:cNvSpPr/>
              <p:nvPr/>
            </p:nvSpPr>
            <p:spPr>
              <a:xfrm>
                <a:off x="5396881" y="3189272"/>
                <a:ext cx="8921" cy="73559"/>
              </a:xfrm>
              <a:custGeom>
                <a:rect b="b" l="l" r="r" t="t"/>
                <a:pathLst>
                  <a:path extrusionOk="0" h="2317" w="281">
                    <a:moveTo>
                      <a:pt x="0" y="1"/>
                    </a:moveTo>
                    <a:lnTo>
                      <a:pt x="0" y="1785"/>
                    </a:lnTo>
                    <a:cubicBezTo>
                      <a:pt x="0" y="1985"/>
                      <a:pt x="70" y="2170"/>
                      <a:pt x="186" y="2316"/>
                    </a:cubicBezTo>
                    <a:cubicBezTo>
                      <a:pt x="248" y="2170"/>
                      <a:pt x="280" y="2014"/>
                      <a:pt x="280" y="1846"/>
                    </a:cubicBezTo>
                    <a:lnTo>
                      <a:pt x="280" y="1"/>
                    </a:lnTo>
                    <a:close/>
                  </a:path>
                </a:pathLst>
              </a:custGeom>
              <a:solidFill>
                <a:srgbClr val="FBFC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40"/>
              <p:cNvSpPr/>
              <p:nvPr/>
            </p:nvSpPr>
            <p:spPr>
              <a:xfrm>
                <a:off x="5383706" y="2784893"/>
                <a:ext cx="22096" cy="48320"/>
              </a:xfrm>
              <a:custGeom>
                <a:rect b="b" l="l" r="r" t="t"/>
                <a:pathLst>
                  <a:path extrusionOk="0" h="1522" w="696">
                    <a:moveTo>
                      <a:pt x="1" y="1"/>
                    </a:moveTo>
                    <a:lnTo>
                      <a:pt x="1" y="1522"/>
                    </a:lnTo>
                    <a:lnTo>
                      <a:pt x="695" y="1522"/>
                    </a:lnTo>
                    <a:lnTo>
                      <a:pt x="695" y="1"/>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40"/>
              <p:cNvSpPr/>
              <p:nvPr/>
            </p:nvSpPr>
            <p:spPr>
              <a:xfrm>
                <a:off x="5372022" y="2773241"/>
                <a:ext cx="33779" cy="71559"/>
              </a:xfrm>
              <a:custGeom>
                <a:rect b="b" l="l" r="r" t="t"/>
                <a:pathLst>
                  <a:path extrusionOk="0" h="2254" w="1064">
                    <a:moveTo>
                      <a:pt x="182" y="0"/>
                    </a:moveTo>
                    <a:cubicBezTo>
                      <a:pt x="85" y="0"/>
                      <a:pt x="1" y="80"/>
                      <a:pt x="1" y="182"/>
                    </a:cubicBezTo>
                    <a:lnTo>
                      <a:pt x="1" y="2072"/>
                    </a:lnTo>
                    <a:cubicBezTo>
                      <a:pt x="1" y="2173"/>
                      <a:pt x="85" y="2253"/>
                      <a:pt x="182" y="2253"/>
                    </a:cubicBezTo>
                    <a:lnTo>
                      <a:pt x="1063" y="2253"/>
                    </a:lnTo>
                    <a:lnTo>
                      <a:pt x="1063" y="1889"/>
                    </a:lnTo>
                    <a:lnTo>
                      <a:pt x="369" y="1889"/>
                    </a:lnTo>
                    <a:lnTo>
                      <a:pt x="369" y="368"/>
                    </a:lnTo>
                    <a:lnTo>
                      <a:pt x="1063" y="368"/>
                    </a:lnTo>
                    <a:lnTo>
                      <a:pt x="1063" y="0"/>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40"/>
              <p:cNvSpPr/>
              <p:nvPr/>
            </p:nvSpPr>
            <p:spPr>
              <a:xfrm>
                <a:off x="5358974" y="2577894"/>
                <a:ext cx="46828" cy="77273"/>
              </a:xfrm>
              <a:custGeom>
                <a:rect b="b" l="l" r="r" t="t"/>
                <a:pathLst>
                  <a:path extrusionOk="0" h="2434" w="1475">
                    <a:moveTo>
                      <a:pt x="1216" y="1"/>
                    </a:moveTo>
                    <a:cubicBezTo>
                      <a:pt x="543" y="1"/>
                      <a:pt x="0" y="547"/>
                      <a:pt x="0" y="1217"/>
                    </a:cubicBezTo>
                    <a:cubicBezTo>
                      <a:pt x="0" y="1887"/>
                      <a:pt x="543" y="2433"/>
                      <a:pt x="1216" y="2433"/>
                    </a:cubicBezTo>
                    <a:lnTo>
                      <a:pt x="1474" y="2433"/>
                    </a:lnTo>
                    <a:lnTo>
                      <a:pt x="1474" y="2065"/>
                    </a:lnTo>
                    <a:lnTo>
                      <a:pt x="1216" y="2065"/>
                    </a:lnTo>
                    <a:cubicBezTo>
                      <a:pt x="746" y="2065"/>
                      <a:pt x="365" y="1686"/>
                      <a:pt x="365" y="1217"/>
                    </a:cubicBezTo>
                    <a:cubicBezTo>
                      <a:pt x="365" y="751"/>
                      <a:pt x="746" y="369"/>
                      <a:pt x="1216" y="369"/>
                    </a:cubicBezTo>
                    <a:lnTo>
                      <a:pt x="1474" y="369"/>
                    </a:lnTo>
                    <a:lnTo>
                      <a:pt x="1474"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157" name="Google Shape;1157;p40"/>
          <p:cNvSpPr txBox="1"/>
          <p:nvPr/>
        </p:nvSpPr>
        <p:spPr>
          <a:xfrm>
            <a:off x="795950" y="1489388"/>
            <a:ext cx="6516300" cy="10377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ar" sz="2400">
                <a:latin typeface="Pacifico"/>
                <a:ea typeface="Pacifico"/>
                <a:cs typeface="Pacifico"/>
                <a:sym typeface="Pacifico"/>
              </a:rPr>
              <a:t>This lecture was done by:</a:t>
            </a:r>
            <a:endParaRPr sz="2400">
              <a:latin typeface="Pacifico"/>
              <a:ea typeface="Pacifico"/>
              <a:cs typeface="Pacifico"/>
              <a:sym typeface="Pacifico"/>
            </a:endParaRPr>
          </a:p>
        </p:txBody>
      </p:sp>
      <p:sp>
        <p:nvSpPr>
          <p:cNvPr id="1158" name="Google Shape;1158;p40"/>
          <p:cNvSpPr txBox="1"/>
          <p:nvPr/>
        </p:nvSpPr>
        <p:spPr>
          <a:xfrm>
            <a:off x="2264475" y="2108624"/>
            <a:ext cx="3014400" cy="618000"/>
          </a:xfrm>
          <a:prstGeom prst="rect">
            <a:avLst/>
          </a:prstGeom>
          <a:noFill/>
          <a:ln>
            <a:noFill/>
          </a:ln>
        </p:spPr>
        <p:txBody>
          <a:bodyPr anchorCtr="0" anchor="t" bIns="91175" lIns="91175" spcFirstLastPara="1" rIns="91175" wrap="square" tIns="91175">
            <a:noAutofit/>
          </a:bodyPr>
          <a:lstStyle/>
          <a:p>
            <a:pPr indent="-342900" lvl="0" marL="457200" rtl="0" algn="ctr">
              <a:spcBef>
                <a:spcPts val="0"/>
              </a:spcBef>
              <a:spcAft>
                <a:spcPts val="0"/>
              </a:spcAft>
              <a:buClr>
                <a:srgbClr val="000000"/>
              </a:buClr>
              <a:buSzPts val="1800"/>
              <a:buFont typeface="Mada"/>
              <a:buChar char="-"/>
            </a:pPr>
            <a:r>
              <a:rPr lang="ar" sz="1800">
                <a:solidFill>
                  <a:srgbClr val="000000"/>
                </a:solidFill>
                <a:latin typeface="Mada"/>
                <a:ea typeface="Mada"/>
                <a:cs typeface="Mada"/>
                <a:sym typeface="Mada"/>
              </a:rPr>
              <a:t>Abdulaziz Alshomar</a:t>
            </a:r>
            <a:endParaRPr sz="1800">
              <a:solidFill>
                <a:srgbClr val="000000"/>
              </a:solidFill>
              <a:latin typeface="Mada"/>
              <a:ea typeface="Mada"/>
              <a:cs typeface="Mada"/>
              <a:sym typeface="Mada"/>
            </a:endParaRPr>
          </a:p>
          <a:p>
            <a:pPr indent="-342900" lvl="0" marL="457200" rtl="0" algn="ctr">
              <a:spcBef>
                <a:spcPts val="0"/>
              </a:spcBef>
              <a:spcAft>
                <a:spcPts val="0"/>
              </a:spcAft>
              <a:buClr>
                <a:srgbClr val="000000"/>
              </a:buClr>
              <a:buSzPts val="1800"/>
              <a:buFont typeface="Mada"/>
              <a:buChar char="-"/>
            </a:pPr>
            <a:r>
              <a:rPr lang="ar" sz="1800">
                <a:solidFill>
                  <a:srgbClr val="000000"/>
                </a:solidFill>
                <a:latin typeface="Mada"/>
                <a:ea typeface="Mada"/>
                <a:cs typeface="Mada"/>
                <a:sym typeface="Mada"/>
              </a:rPr>
              <a:t>Mohammed Alhumud</a:t>
            </a:r>
            <a:endParaRPr sz="1800">
              <a:latin typeface="Mada"/>
              <a:ea typeface="Mada"/>
              <a:cs typeface="Mada"/>
              <a:sym typeface="Mada"/>
            </a:endParaRPr>
          </a:p>
        </p:txBody>
      </p:sp>
      <p:grpSp>
        <p:nvGrpSpPr>
          <p:cNvPr id="1159" name="Google Shape;1159;p40"/>
          <p:cNvGrpSpPr/>
          <p:nvPr/>
        </p:nvGrpSpPr>
        <p:grpSpPr>
          <a:xfrm>
            <a:off x="5069743" y="2547380"/>
            <a:ext cx="181429" cy="192770"/>
            <a:chOff x="4909609" y="6885946"/>
            <a:chExt cx="508206" cy="495298"/>
          </a:xfrm>
        </p:grpSpPr>
        <p:grpSp>
          <p:nvGrpSpPr>
            <p:cNvPr id="1160" name="Google Shape;1160;p40"/>
            <p:cNvGrpSpPr/>
            <p:nvPr/>
          </p:nvGrpSpPr>
          <p:grpSpPr>
            <a:xfrm>
              <a:off x="4909609" y="6885946"/>
              <a:ext cx="508206" cy="495298"/>
              <a:chOff x="481483" y="4193428"/>
              <a:chExt cx="322998" cy="346532"/>
            </a:xfrm>
          </p:grpSpPr>
          <p:grpSp>
            <p:nvGrpSpPr>
              <p:cNvPr id="1161" name="Google Shape;1161;p40"/>
              <p:cNvGrpSpPr/>
              <p:nvPr/>
            </p:nvGrpSpPr>
            <p:grpSpPr>
              <a:xfrm>
                <a:off x="481483" y="4193428"/>
                <a:ext cx="322998" cy="346532"/>
                <a:chOff x="-64406125" y="3362225"/>
                <a:chExt cx="318225" cy="314800"/>
              </a:xfrm>
            </p:grpSpPr>
            <p:sp>
              <p:nvSpPr>
                <p:cNvPr id="1162" name="Google Shape;1162;p40"/>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1163" name="Google Shape;1163;p40"/>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1164" name="Google Shape;1164;p40"/>
              <p:cNvSpPr/>
              <p:nvPr/>
            </p:nvSpPr>
            <p:spPr>
              <a:xfrm>
                <a:off x="626168" y="4322035"/>
                <a:ext cx="33600" cy="336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65" name="Google Shape;1165;p40"/>
            <p:cNvPicPr preferRelativeResize="0"/>
            <p:nvPr/>
          </p:nvPicPr>
          <p:blipFill rotWithShape="1">
            <a:blip r:embed="rId5">
              <a:alphaModFix/>
            </a:blip>
            <a:srcRect b="-10" l="0" r="77307" t="10"/>
            <a:stretch/>
          </p:blipFill>
          <p:spPr>
            <a:xfrm flipH="1" rot="-5400000">
              <a:off x="5298115" y="7248199"/>
              <a:ext cx="27740" cy="134623"/>
            </a:xfrm>
            <a:prstGeom prst="rect">
              <a:avLst/>
            </a:prstGeom>
            <a:noFill/>
            <a:ln>
              <a:noFill/>
            </a:ln>
          </p:spPr>
        </p:pic>
        <p:pic>
          <p:nvPicPr>
            <p:cNvPr id="1166" name="Google Shape;1166;p40"/>
            <p:cNvPicPr preferRelativeResize="0"/>
            <p:nvPr/>
          </p:nvPicPr>
          <p:blipFill>
            <a:blip r:embed="rId6">
              <a:alphaModFix/>
            </a:blip>
            <a:stretch>
              <a:fillRect/>
            </a:stretch>
          </p:blipFill>
          <p:spPr>
            <a:xfrm>
              <a:off x="5107203" y="7221098"/>
              <a:ext cx="112997" cy="102640"/>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18"/>
          <p:cNvSpPr/>
          <p:nvPr/>
        </p:nvSpPr>
        <p:spPr>
          <a:xfrm>
            <a:off x="-8517600" y="1272525"/>
            <a:ext cx="7069200" cy="2398800"/>
          </a:xfrm>
          <a:prstGeom prst="snip1Rect">
            <a:avLst>
              <a:gd fmla="val 16667" name="adj"/>
            </a:avLst>
          </a:prstGeom>
          <a:noFill/>
          <a:ln cap="flat" cmpd="sng" w="28575">
            <a:solidFill>
              <a:srgbClr val="98678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8"/>
          <p:cNvSpPr/>
          <p:nvPr/>
        </p:nvSpPr>
        <p:spPr>
          <a:xfrm>
            <a:off x="8343750" y="-1166825"/>
            <a:ext cx="2568900" cy="1723800"/>
          </a:xfrm>
          <a:prstGeom prst="snip1Rect">
            <a:avLst>
              <a:gd fmla="val 1172" name="adj"/>
            </a:avLst>
          </a:prstGeom>
          <a:noFill/>
          <a:ln cap="flat" cmpd="sng" w="19050">
            <a:solidFill>
              <a:srgbClr val="6AA84F"/>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8"/>
          <p:cNvSpPr txBox="1"/>
          <p:nvPr/>
        </p:nvSpPr>
        <p:spPr>
          <a:xfrm>
            <a:off x="8350650" y="-1161600"/>
            <a:ext cx="26100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000">
                <a:latin typeface="Mada"/>
                <a:ea typeface="Mada"/>
                <a:cs typeface="Mada"/>
                <a:sym typeface="Mada"/>
              </a:rPr>
              <a:t>- </a:t>
            </a:r>
            <a:r>
              <a:rPr lang="ar" sz="1000">
                <a:latin typeface="Mada"/>
                <a:ea typeface="Mada"/>
                <a:cs typeface="Mada"/>
                <a:sym typeface="Mada"/>
              </a:rPr>
              <a:t>some patients might say NO to family history. </a:t>
            </a:r>
            <a:endParaRPr sz="1000">
              <a:latin typeface="Mada"/>
              <a:ea typeface="Mada"/>
              <a:cs typeface="Mada"/>
              <a:sym typeface="Mada"/>
            </a:endParaRPr>
          </a:p>
          <a:p>
            <a:pPr indent="0" lvl="0" marL="0" rtl="0" algn="l">
              <a:spcBef>
                <a:spcPts val="0"/>
              </a:spcBef>
              <a:spcAft>
                <a:spcPts val="0"/>
              </a:spcAft>
              <a:buNone/>
            </a:pPr>
            <a:r>
              <a:rPr lang="ar" sz="1000">
                <a:latin typeface="Mada"/>
                <a:ea typeface="Mada"/>
                <a:cs typeface="Mada"/>
                <a:sym typeface="Mada"/>
              </a:rPr>
              <a:t>so you have to ask if anyone in the family ever used a cane or a </a:t>
            </a:r>
            <a:r>
              <a:rPr lang="ar" sz="1000">
                <a:latin typeface="Mada"/>
                <a:ea typeface="Mada"/>
                <a:cs typeface="Mada"/>
                <a:sym typeface="Mada"/>
              </a:rPr>
              <a:t>wheelchair</a:t>
            </a:r>
            <a:r>
              <a:rPr lang="ar" sz="1000">
                <a:latin typeface="Mada"/>
                <a:ea typeface="Mada"/>
                <a:cs typeface="Mada"/>
                <a:sym typeface="Mada"/>
              </a:rPr>
              <a:t> early in life.</a:t>
            </a:r>
            <a:endParaRPr sz="1000">
              <a:latin typeface="Mada"/>
              <a:ea typeface="Mada"/>
              <a:cs typeface="Mada"/>
              <a:sym typeface="Mada"/>
            </a:endParaRPr>
          </a:p>
          <a:p>
            <a:pPr indent="0" lvl="0" marL="0" rtl="0" algn="l">
              <a:spcBef>
                <a:spcPts val="0"/>
              </a:spcBef>
              <a:spcAft>
                <a:spcPts val="0"/>
              </a:spcAft>
              <a:buNone/>
            </a:pPr>
            <a:r>
              <a:rPr lang="ar" sz="1000">
                <a:latin typeface="Mada"/>
                <a:ea typeface="Mada"/>
                <a:cs typeface="Mada"/>
                <a:sym typeface="Mada"/>
              </a:rPr>
              <a:t>and if anyone in the family have foot deformity</a:t>
            </a:r>
            <a:endParaRPr sz="1000">
              <a:latin typeface="Mada"/>
              <a:ea typeface="Mada"/>
              <a:cs typeface="Mada"/>
              <a:sym typeface="Mada"/>
            </a:endParaRPr>
          </a:p>
          <a:p>
            <a:pPr indent="0" lvl="0" marL="0" rtl="0" algn="l">
              <a:spcBef>
                <a:spcPts val="0"/>
              </a:spcBef>
              <a:spcAft>
                <a:spcPts val="0"/>
              </a:spcAft>
              <a:buNone/>
            </a:pPr>
            <a:r>
              <a:rPr lang="ar" sz="1000">
                <a:latin typeface="Mada"/>
                <a:ea typeface="Mada"/>
                <a:cs typeface="Mada"/>
                <a:sym typeface="Mada"/>
              </a:rPr>
              <a:t>- </a:t>
            </a:r>
            <a:r>
              <a:rPr lang="ar" sz="1000">
                <a:latin typeface="Mada"/>
                <a:ea typeface="Mada"/>
                <a:cs typeface="Mada"/>
                <a:sym typeface="Mada"/>
              </a:rPr>
              <a:t>they might even tell you that his </a:t>
            </a:r>
            <a:r>
              <a:rPr lang="ar" sz="1000">
                <a:latin typeface="Mada"/>
                <a:ea typeface="Mada"/>
                <a:cs typeface="Mada"/>
                <a:sym typeface="Mada"/>
              </a:rPr>
              <a:t>father</a:t>
            </a:r>
            <a:r>
              <a:rPr lang="ar" sz="1000">
                <a:latin typeface="Mada"/>
                <a:ea typeface="Mada"/>
                <a:cs typeface="Mada"/>
                <a:sym typeface="Mada"/>
              </a:rPr>
              <a:t> for example has Rheumatoid Arthritis  and he has weakness because of it when in fact he has it for the same reason (hereditary neuropathy)</a:t>
            </a:r>
            <a:endParaRPr sz="1000">
              <a:latin typeface="Mada"/>
              <a:ea typeface="Mada"/>
              <a:cs typeface="Mada"/>
              <a:sym typeface="Mada"/>
            </a:endParaRPr>
          </a:p>
        </p:txBody>
      </p:sp>
      <p:sp>
        <p:nvSpPr>
          <p:cNvPr id="177" name="Google Shape;177;p18"/>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178" name="Google Shape;178;p18"/>
          <p:cNvSpPr txBox="1"/>
          <p:nvPr/>
        </p:nvSpPr>
        <p:spPr>
          <a:xfrm>
            <a:off x="123735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History</a:t>
            </a:r>
            <a:endParaRPr b="1" sz="2600">
              <a:latin typeface="Mada"/>
              <a:ea typeface="Mada"/>
              <a:cs typeface="Mada"/>
              <a:sym typeface="Mada"/>
            </a:endParaRPr>
          </a:p>
        </p:txBody>
      </p:sp>
      <p:sp>
        <p:nvSpPr>
          <p:cNvPr id="179" name="Google Shape;179;p18"/>
          <p:cNvSpPr txBox="1"/>
          <p:nvPr/>
        </p:nvSpPr>
        <p:spPr>
          <a:xfrm>
            <a:off x="171300" y="3331500"/>
            <a:ext cx="7181700" cy="21207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5"/>
                </a:highlight>
                <a:latin typeface="Mada"/>
                <a:ea typeface="Mada"/>
                <a:cs typeface="Mada"/>
                <a:sym typeface="Mada"/>
              </a:rPr>
              <a:t>Family history</a:t>
            </a:r>
            <a:endParaRPr b="1" sz="300">
              <a:solidFill>
                <a:schemeClr val="dk1"/>
              </a:solidFill>
              <a:highlight>
                <a:schemeClr val="accent5"/>
              </a:highlight>
              <a:latin typeface="Mada"/>
              <a:ea typeface="Mada"/>
              <a:cs typeface="Mada"/>
              <a:sym typeface="Mada"/>
            </a:endParaRPr>
          </a:p>
          <a:p>
            <a:pPr indent="0" lvl="0" marL="457200" rtl="0" algn="l">
              <a:spcBef>
                <a:spcPts val="0"/>
              </a:spcBef>
              <a:spcAft>
                <a:spcPts val="0"/>
              </a:spcAft>
              <a:buNone/>
            </a:pPr>
            <a:r>
              <a:t/>
            </a:r>
            <a:endParaRPr sz="300">
              <a:solidFill>
                <a:schemeClr val="dk1"/>
              </a:solidFill>
              <a:highlight>
                <a:schemeClr val="accent5"/>
              </a:highlight>
              <a:latin typeface="Alegreya Regular"/>
              <a:ea typeface="Alegreya Regular"/>
              <a:cs typeface="Alegreya Regular"/>
              <a:sym typeface="Alegreya Regular"/>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Detailed family history</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Walking difficulty, use of cane or wheelchair, Postural or foot deformities</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Probe history of disabled or possibly affected individuals</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Do not necessarily accept what diagnoses other individuals have</a:t>
            </a:r>
            <a:endParaRPr sz="1200">
              <a:solidFill>
                <a:schemeClr val="dk1"/>
              </a:solidFill>
              <a:latin typeface="Mada"/>
              <a:ea typeface="Mada"/>
              <a:cs typeface="Mada"/>
              <a:sym typeface="Mada"/>
            </a:endParaRPr>
          </a:p>
          <a:p>
            <a:pPr indent="0" lvl="0" marL="0" rtl="0" algn="l">
              <a:lnSpc>
                <a:spcPct val="115000"/>
              </a:lnSpc>
              <a:spcBef>
                <a:spcPts val="0"/>
              </a:spcBef>
              <a:spcAft>
                <a:spcPts val="0"/>
              </a:spcAft>
              <a:buNone/>
            </a:pPr>
            <a:r>
              <a:rPr lang="ar" sz="1200">
                <a:solidFill>
                  <a:srgbClr val="6AA84F"/>
                </a:solidFill>
                <a:latin typeface="Mada"/>
                <a:ea typeface="Mada"/>
                <a:cs typeface="Mada"/>
                <a:sym typeface="Mada"/>
              </a:rPr>
              <a:t>Some patients might say NO to family history, so you have to ask if anyone in the family have walking difficulty or used a cane or a wheelchair early in life, and if anyone in the family have foot deformity, </a:t>
            </a:r>
            <a:r>
              <a:rPr lang="ar" sz="1200">
                <a:solidFill>
                  <a:srgbClr val="6AA84F"/>
                </a:solidFill>
                <a:latin typeface="Mada"/>
                <a:ea typeface="Mada"/>
                <a:cs typeface="Mada"/>
                <a:sym typeface="Mada"/>
              </a:rPr>
              <a:t>they might even tell you that his father for example has Rheumatoid Arthritis and he has weakness because of it,</a:t>
            </a:r>
            <a:r>
              <a:rPr lang="ar" sz="1200">
                <a:solidFill>
                  <a:srgbClr val="6AA84F"/>
                </a:solidFill>
                <a:latin typeface="Mada"/>
                <a:ea typeface="Mada"/>
                <a:cs typeface="Mada"/>
                <a:sym typeface="Mada"/>
              </a:rPr>
              <a:t> then you will find that they were misdiagnosed and the deformity was due to</a:t>
            </a:r>
            <a:r>
              <a:rPr lang="ar" sz="1200">
                <a:solidFill>
                  <a:srgbClr val="6AA84F"/>
                </a:solidFill>
                <a:latin typeface="Mada"/>
                <a:ea typeface="Mada"/>
                <a:cs typeface="Mada"/>
                <a:sym typeface="Mada"/>
              </a:rPr>
              <a:t> the same reason (hereditary neuropathy)</a:t>
            </a:r>
            <a:endParaRPr sz="300">
              <a:solidFill>
                <a:schemeClr val="dk1"/>
              </a:solidFill>
              <a:latin typeface="Mada"/>
              <a:ea typeface="Mada"/>
              <a:cs typeface="Mada"/>
              <a:sym typeface="Mada"/>
            </a:endParaRPr>
          </a:p>
          <a:p>
            <a:pPr indent="0" lvl="0" marL="0" rtl="0" algn="l">
              <a:spcBef>
                <a:spcPts val="0"/>
              </a:spcBef>
              <a:spcAft>
                <a:spcPts val="0"/>
              </a:spcAft>
              <a:buNone/>
            </a:pPr>
            <a:r>
              <a:t/>
            </a:r>
            <a:endParaRPr sz="300">
              <a:solidFill>
                <a:schemeClr val="dk1"/>
              </a:solidFill>
              <a:latin typeface="Mada"/>
              <a:ea typeface="Mada"/>
              <a:cs typeface="Mada"/>
              <a:sym typeface="Mada"/>
            </a:endParaRPr>
          </a:p>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5"/>
                </a:highlight>
                <a:latin typeface="Mada"/>
                <a:ea typeface="Mada"/>
                <a:cs typeface="Mada"/>
                <a:sym typeface="Mada"/>
              </a:rPr>
              <a:t>Social History</a:t>
            </a:r>
            <a:endParaRPr b="1" sz="300">
              <a:solidFill>
                <a:schemeClr val="dk1"/>
              </a:solidFill>
              <a:highlight>
                <a:schemeClr val="accent5"/>
              </a:highlight>
              <a:latin typeface="Mada"/>
              <a:ea typeface="Mada"/>
              <a:cs typeface="Mada"/>
              <a:sym typeface="Mada"/>
            </a:endParaRPr>
          </a:p>
          <a:p>
            <a:pPr indent="0" lvl="0" marL="457200" rtl="0" algn="l">
              <a:spcBef>
                <a:spcPts val="0"/>
              </a:spcBef>
              <a:spcAft>
                <a:spcPts val="0"/>
              </a:spcAft>
              <a:buNone/>
            </a:pPr>
            <a:r>
              <a:t/>
            </a:r>
            <a:endParaRPr b="1" sz="300">
              <a:solidFill>
                <a:schemeClr val="dk1"/>
              </a:solidFill>
              <a:highlight>
                <a:schemeClr val="accent5"/>
              </a:highlight>
              <a:latin typeface="Mada"/>
              <a:ea typeface="Mada"/>
              <a:cs typeface="Mada"/>
              <a:sym typeface="Mada"/>
            </a:endParaRPr>
          </a:p>
          <a:p>
            <a:pPr indent="0" lvl="0" marL="457200" rtl="0" algn="l">
              <a:spcBef>
                <a:spcPts val="0"/>
              </a:spcBef>
              <a:spcAft>
                <a:spcPts val="0"/>
              </a:spcAft>
              <a:buNone/>
            </a:pPr>
            <a:r>
              <a:t/>
            </a:r>
            <a:endParaRPr sz="1200">
              <a:solidFill>
                <a:schemeClr val="dk1"/>
              </a:solidFill>
              <a:latin typeface="Mada"/>
              <a:ea typeface="Mada"/>
              <a:cs typeface="Mada"/>
              <a:sym typeface="Mada"/>
            </a:endParaRPr>
          </a:p>
        </p:txBody>
      </p:sp>
      <p:sp>
        <p:nvSpPr>
          <p:cNvPr id="180" name="Google Shape;180;p18"/>
          <p:cNvSpPr txBox="1"/>
          <p:nvPr/>
        </p:nvSpPr>
        <p:spPr>
          <a:xfrm>
            <a:off x="0" y="97036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t> </a:t>
            </a:r>
            <a:endParaRPr sz="1000"/>
          </a:p>
        </p:txBody>
      </p:sp>
      <p:sp>
        <p:nvSpPr>
          <p:cNvPr id="181" name="Google Shape;181;p18"/>
          <p:cNvSpPr/>
          <p:nvPr/>
        </p:nvSpPr>
        <p:spPr>
          <a:xfrm>
            <a:off x="649200" y="6060638"/>
            <a:ext cx="2343654" cy="338688"/>
          </a:xfrm>
          <a:prstGeom prst="flowChartTerminator">
            <a:avLst/>
          </a:prstGeom>
          <a:noFill/>
          <a:ln cap="flat" cmpd="sng" w="9525">
            <a:solidFill>
              <a:schemeClr val="accent2"/>
            </a:solidFill>
            <a:prstDash val="lg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000">
                <a:solidFill>
                  <a:srgbClr val="CC0000"/>
                </a:solidFill>
                <a:latin typeface="Mada"/>
                <a:ea typeface="Mada"/>
                <a:cs typeface="Mada"/>
                <a:sym typeface="Mada"/>
              </a:rPr>
              <a:t>Exposure to Alcohol</a:t>
            </a:r>
            <a:endParaRPr b="1">
              <a:solidFill>
                <a:srgbClr val="CC0000"/>
              </a:solidFill>
            </a:endParaRPr>
          </a:p>
        </p:txBody>
      </p:sp>
      <p:sp>
        <p:nvSpPr>
          <p:cNvPr id="182" name="Google Shape;182;p18"/>
          <p:cNvSpPr/>
          <p:nvPr/>
        </p:nvSpPr>
        <p:spPr>
          <a:xfrm>
            <a:off x="587400" y="6047288"/>
            <a:ext cx="378000" cy="365400"/>
          </a:xfrm>
          <a:prstGeom prst="ellipse">
            <a:avLst/>
          </a:prstGeom>
          <a:solidFill>
            <a:srgbClr val="9867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8"/>
          <p:cNvSpPr/>
          <p:nvPr/>
        </p:nvSpPr>
        <p:spPr>
          <a:xfrm>
            <a:off x="668677" y="7038216"/>
            <a:ext cx="2343654" cy="338688"/>
          </a:xfrm>
          <a:prstGeom prst="flowChartTerminator">
            <a:avLst/>
          </a:prstGeom>
          <a:noFill/>
          <a:ln cap="flat" cmpd="sng" w="9525">
            <a:solidFill>
              <a:srgbClr val="986782"/>
            </a:solidFill>
            <a:prstDash val="lg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chemeClr val="dk1"/>
                </a:solidFill>
                <a:latin typeface="Mada"/>
                <a:ea typeface="Mada"/>
                <a:cs typeface="Mada"/>
                <a:sym typeface="Mada"/>
              </a:rPr>
              <a:t>Tobacco</a:t>
            </a:r>
            <a:endParaRPr/>
          </a:p>
        </p:txBody>
      </p:sp>
      <p:sp>
        <p:nvSpPr>
          <p:cNvPr id="184" name="Google Shape;184;p18"/>
          <p:cNvSpPr/>
          <p:nvPr/>
        </p:nvSpPr>
        <p:spPr>
          <a:xfrm>
            <a:off x="585268" y="7024861"/>
            <a:ext cx="397200" cy="365400"/>
          </a:xfrm>
          <a:prstGeom prst="ellipse">
            <a:avLst/>
          </a:prstGeom>
          <a:solidFill>
            <a:srgbClr val="9867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8"/>
          <p:cNvSpPr/>
          <p:nvPr/>
        </p:nvSpPr>
        <p:spPr>
          <a:xfrm>
            <a:off x="660497" y="6549269"/>
            <a:ext cx="2343654" cy="338688"/>
          </a:xfrm>
          <a:prstGeom prst="flowChartTerminator">
            <a:avLst/>
          </a:prstGeom>
          <a:noFill/>
          <a:ln cap="flat" cmpd="sng" w="9525">
            <a:solidFill>
              <a:srgbClr val="986782"/>
            </a:solidFill>
            <a:prstDash val="lg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chemeClr val="dk1"/>
                </a:solidFill>
                <a:latin typeface="Mada"/>
                <a:ea typeface="Mada"/>
                <a:cs typeface="Mada"/>
                <a:sym typeface="Mada"/>
              </a:rPr>
              <a:t>Recreational Drugs</a:t>
            </a:r>
            <a:endParaRPr/>
          </a:p>
        </p:txBody>
      </p:sp>
      <p:sp>
        <p:nvSpPr>
          <p:cNvPr id="186" name="Google Shape;186;p18"/>
          <p:cNvSpPr/>
          <p:nvPr/>
        </p:nvSpPr>
        <p:spPr>
          <a:xfrm>
            <a:off x="590807" y="6535916"/>
            <a:ext cx="378000" cy="365400"/>
          </a:xfrm>
          <a:prstGeom prst="ellipse">
            <a:avLst/>
          </a:prstGeom>
          <a:solidFill>
            <a:srgbClr val="9867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8"/>
          <p:cNvSpPr/>
          <p:nvPr/>
        </p:nvSpPr>
        <p:spPr>
          <a:xfrm>
            <a:off x="694824" y="7571251"/>
            <a:ext cx="2343654" cy="338688"/>
          </a:xfrm>
          <a:prstGeom prst="flowChartTerminator">
            <a:avLst/>
          </a:prstGeom>
          <a:noFill/>
          <a:ln cap="flat" cmpd="sng" w="9525">
            <a:solidFill>
              <a:srgbClr val="986782"/>
            </a:solidFill>
            <a:prstDash val="lg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chemeClr val="dk1"/>
                </a:solidFill>
                <a:latin typeface="Mada"/>
                <a:ea typeface="Mada"/>
                <a:cs typeface="Mada"/>
                <a:sym typeface="Mada"/>
              </a:rPr>
              <a:t>Vitamin and herb use</a:t>
            </a:r>
            <a:endParaRPr/>
          </a:p>
        </p:txBody>
      </p:sp>
      <p:sp>
        <p:nvSpPr>
          <p:cNvPr id="188" name="Google Shape;188;p18"/>
          <p:cNvSpPr/>
          <p:nvPr/>
        </p:nvSpPr>
        <p:spPr>
          <a:xfrm>
            <a:off x="607027" y="7557894"/>
            <a:ext cx="397200" cy="365400"/>
          </a:xfrm>
          <a:prstGeom prst="ellipse">
            <a:avLst/>
          </a:prstGeom>
          <a:solidFill>
            <a:srgbClr val="9867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8"/>
          <p:cNvSpPr/>
          <p:nvPr/>
        </p:nvSpPr>
        <p:spPr>
          <a:xfrm>
            <a:off x="689165" y="8073285"/>
            <a:ext cx="2343654" cy="338688"/>
          </a:xfrm>
          <a:prstGeom prst="flowChartTerminator">
            <a:avLst/>
          </a:prstGeom>
          <a:noFill/>
          <a:ln cap="flat" cmpd="sng" w="9525">
            <a:solidFill>
              <a:srgbClr val="986782"/>
            </a:solidFill>
            <a:prstDash val="lg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chemeClr val="dk1"/>
                </a:solidFill>
                <a:latin typeface="Mada"/>
                <a:ea typeface="Mada"/>
                <a:cs typeface="Mada"/>
                <a:sym typeface="Mada"/>
              </a:rPr>
              <a:t>Occupation</a:t>
            </a:r>
            <a:endParaRPr/>
          </a:p>
        </p:txBody>
      </p:sp>
      <p:sp>
        <p:nvSpPr>
          <p:cNvPr id="190" name="Google Shape;190;p18"/>
          <p:cNvSpPr/>
          <p:nvPr/>
        </p:nvSpPr>
        <p:spPr>
          <a:xfrm>
            <a:off x="603566" y="8059925"/>
            <a:ext cx="397200" cy="365400"/>
          </a:xfrm>
          <a:prstGeom prst="ellipse">
            <a:avLst/>
          </a:prstGeom>
          <a:solidFill>
            <a:srgbClr val="9867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1" name="Google Shape;191;p18"/>
          <p:cNvPicPr preferRelativeResize="0"/>
          <p:nvPr/>
        </p:nvPicPr>
        <p:blipFill>
          <a:blip r:embed="rId3">
            <a:alphaModFix/>
          </a:blip>
          <a:stretch>
            <a:fillRect/>
          </a:stretch>
        </p:blipFill>
        <p:spPr>
          <a:xfrm>
            <a:off x="686052" y="7615376"/>
            <a:ext cx="238913" cy="250446"/>
          </a:xfrm>
          <a:prstGeom prst="rect">
            <a:avLst/>
          </a:prstGeom>
          <a:noFill/>
          <a:ln>
            <a:noFill/>
          </a:ln>
        </p:spPr>
      </p:pic>
      <p:pic>
        <p:nvPicPr>
          <p:cNvPr id="192" name="Google Shape;192;p18"/>
          <p:cNvPicPr preferRelativeResize="0"/>
          <p:nvPr/>
        </p:nvPicPr>
        <p:blipFill>
          <a:blip r:embed="rId4">
            <a:alphaModFix/>
          </a:blip>
          <a:stretch>
            <a:fillRect/>
          </a:stretch>
        </p:blipFill>
        <p:spPr>
          <a:xfrm>
            <a:off x="664310" y="7029897"/>
            <a:ext cx="238913" cy="283471"/>
          </a:xfrm>
          <a:prstGeom prst="rect">
            <a:avLst/>
          </a:prstGeom>
          <a:noFill/>
          <a:ln>
            <a:noFill/>
          </a:ln>
        </p:spPr>
      </p:pic>
      <p:pic>
        <p:nvPicPr>
          <p:cNvPr id="193" name="Google Shape;193;p18"/>
          <p:cNvPicPr preferRelativeResize="0"/>
          <p:nvPr/>
        </p:nvPicPr>
        <p:blipFill>
          <a:blip r:embed="rId5">
            <a:alphaModFix/>
          </a:blip>
          <a:stretch>
            <a:fillRect/>
          </a:stretch>
        </p:blipFill>
        <p:spPr>
          <a:xfrm>
            <a:off x="662572" y="6104758"/>
            <a:ext cx="227260" cy="250451"/>
          </a:xfrm>
          <a:prstGeom prst="rect">
            <a:avLst/>
          </a:prstGeom>
          <a:noFill/>
          <a:ln>
            <a:noFill/>
          </a:ln>
        </p:spPr>
      </p:pic>
      <p:pic>
        <p:nvPicPr>
          <p:cNvPr id="194" name="Google Shape;194;p18"/>
          <p:cNvPicPr preferRelativeResize="0"/>
          <p:nvPr/>
        </p:nvPicPr>
        <p:blipFill>
          <a:blip r:embed="rId6">
            <a:alphaModFix/>
          </a:blip>
          <a:stretch>
            <a:fillRect/>
          </a:stretch>
        </p:blipFill>
        <p:spPr>
          <a:xfrm>
            <a:off x="665994" y="6593410"/>
            <a:ext cx="227260" cy="250446"/>
          </a:xfrm>
          <a:prstGeom prst="rect">
            <a:avLst/>
          </a:prstGeom>
          <a:noFill/>
          <a:ln>
            <a:noFill/>
          </a:ln>
        </p:spPr>
      </p:pic>
      <p:pic>
        <p:nvPicPr>
          <p:cNvPr id="195" name="Google Shape;195;p18"/>
          <p:cNvPicPr preferRelativeResize="0"/>
          <p:nvPr/>
        </p:nvPicPr>
        <p:blipFill>
          <a:blip r:embed="rId7">
            <a:alphaModFix/>
          </a:blip>
          <a:stretch>
            <a:fillRect/>
          </a:stretch>
        </p:blipFill>
        <p:spPr>
          <a:xfrm>
            <a:off x="682595" y="8117341"/>
            <a:ext cx="238913" cy="250446"/>
          </a:xfrm>
          <a:prstGeom prst="rect">
            <a:avLst/>
          </a:prstGeom>
          <a:noFill/>
          <a:ln>
            <a:noFill/>
          </a:ln>
        </p:spPr>
      </p:pic>
      <p:graphicFrame>
        <p:nvGraphicFramePr>
          <p:cNvPr id="196" name="Google Shape;196;p18"/>
          <p:cNvGraphicFramePr/>
          <p:nvPr/>
        </p:nvGraphicFramePr>
        <p:xfrm>
          <a:off x="3700300" y="5809550"/>
          <a:ext cx="3000000" cy="3000000"/>
        </p:xfrm>
        <a:graphic>
          <a:graphicData uri="http://schemas.openxmlformats.org/drawingml/2006/table">
            <a:tbl>
              <a:tblPr>
                <a:noFill/>
                <a:tableStyleId>{BC89051C-0FB9-44DB-B3F0-D97974565A1E}</a:tableStyleId>
              </a:tblPr>
              <a:tblGrid>
                <a:gridCol w="1697250"/>
                <a:gridCol w="1697250"/>
              </a:tblGrid>
              <a:tr h="265825">
                <a:tc>
                  <a:txBody>
                    <a:bodyPr/>
                    <a:lstStyle/>
                    <a:p>
                      <a:pPr indent="0" lvl="0" marL="0" rtl="0" algn="ctr">
                        <a:spcBef>
                          <a:spcPts val="0"/>
                        </a:spcBef>
                        <a:spcAft>
                          <a:spcPts val="0"/>
                        </a:spcAft>
                        <a:buNone/>
                      </a:pPr>
                      <a:r>
                        <a:rPr b="1" lang="ar" sz="1000">
                          <a:solidFill>
                            <a:srgbClr val="FFFFFF"/>
                          </a:solidFill>
                          <a:latin typeface="Mada"/>
                          <a:ea typeface="Mada"/>
                          <a:cs typeface="Mada"/>
                          <a:sym typeface="Mada"/>
                        </a:rPr>
                        <a:t>Occupation</a:t>
                      </a:r>
                      <a:endParaRPr b="1" sz="1000">
                        <a:solidFill>
                          <a:srgbClr val="FFFFFF"/>
                        </a:solidFill>
                        <a:latin typeface="Mada"/>
                        <a:ea typeface="Mada"/>
                        <a:cs typeface="Mada"/>
                        <a:sym typeface="Mada"/>
                      </a:endParaRPr>
                    </a:p>
                  </a:txBody>
                  <a:tcPr marT="91425" marB="91425" marR="91425" marL="91425">
                    <a:lnL cap="flat" cmpd="sng" w="19050">
                      <a:solidFill>
                        <a:srgbClr val="4C1130"/>
                      </a:solidFill>
                      <a:prstDash val="solid"/>
                      <a:round/>
                      <a:headEnd len="sm" w="sm" type="none"/>
                      <a:tailEnd len="sm" w="sm" type="none"/>
                    </a:lnL>
                    <a:lnR cap="flat" cmpd="sng" w="19050">
                      <a:solidFill>
                        <a:srgbClr val="4C1130"/>
                      </a:solidFill>
                      <a:prstDash val="solid"/>
                      <a:round/>
                      <a:headEnd len="sm" w="sm" type="none"/>
                      <a:tailEnd len="sm" w="sm" type="none"/>
                    </a:lnR>
                    <a:lnT cap="flat" cmpd="sng" w="19050">
                      <a:solidFill>
                        <a:srgbClr val="4C1130"/>
                      </a:solidFill>
                      <a:prstDash val="solid"/>
                      <a:round/>
                      <a:headEnd len="sm" w="sm" type="none"/>
                      <a:tailEnd len="sm" w="sm" type="none"/>
                    </a:lnT>
                    <a:lnB cap="flat" cmpd="sng" w="19050">
                      <a:solidFill>
                        <a:srgbClr val="4C1130"/>
                      </a:solidFill>
                      <a:prstDash val="solid"/>
                      <a:round/>
                      <a:headEnd len="sm" w="sm" type="none"/>
                      <a:tailEnd len="sm" w="sm" type="none"/>
                    </a:lnB>
                    <a:solidFill>
                      <a:srgbClr val="543948"/>
                    </a:solidFill>
                  </a:tcPr>
                </a:tc>
                <a:tc>
                  <a:txBody>
                    <a:bodyPr/>
                    <a:lstStyle/>
                    <a:p>
                      <a:pPr indent="0" lvl="0" marL="0" rtl="0" algn="ctr">
                        <a:spcBef>
                          <a:spcPts val="0"/>
                        </a:spcBef>
                        <a:spcAft>
                          <a:spcPts val="0"/>
                        </a:spcAft>
                        <a:buNone/>
                      </a:pPr>
                      <a:r>
                        <a:rPr b="1" lang="ar" sz="1000">
                          <a:solidFill>
                            <a:srgbClr val="6AA84F"/>
                          </a:solidFill>
                          <a:latin typeface="Mada"/>
                          <a:ea typeface="Mada"/>
                          <a:cs typeface="Mada"/>
                          <a:sym typeface="Mada"/>
                        </a:rPr>
                        <a:t>Cause of </a:t>
                      </a:r>
                      <a:r>
                        <a:rPr b="1" lang="ar" sz="1000">
                          <a:solidFill>
                            <a:srgbClr val="FFFFFF"/>
                          </a:solidFill>
                          <a:latin typeface="Mada"/>
                          <a:ea typeface="Mada"/>
                          <a:cs typeface="Mada"/>
                          <a:sym typeface="Mada"/>
                        </a:rPr>
                        <a:t>Neuropathy</a:t>
                      </a:r>
                      <a:endParaRPr b="1" sz="1000">
                        <a:solidFill>
                          <a:srgbClr val="FFFFFF"/>
                        </a:solidFill>
                        <a:latin typeface="Mada"/>
                        <a:ea typeface="Mada"/>
                        <a:cs typeface="Mada"/>
                        <a:sym typeface="Mada"/>
                      </a:endParaRPr>
                    </a:p>
                  </a:txBody>
                  <a:tcPr marT="91425" marB="91425" marR="91425" marL="91425">
                    <a:lnL cap="flat" cmpd="sng" w="19050">
                      <a:solidFill>
                        <a:srgbClr val="4C1130"/>
                      </a:solidFill>
                      <a:prstDash val="solid"/>
                      <a:round/>
                      <a:headEnd len="sm" w="sm" type="none"/>
                      <a:tailEnd len="sm" w="sm" type="none"/>
                    </a:lnL>
                    <a:lnR cap="flat" cmpd="sng" w="19050">
                      <a:solidFill>
                        <a:srgbClr val="4C1130"/>
                      </a:solidFill>
                      <a:prstDash val="solid"/>
                      <a:round/>
                      <a:headEnd len="sm" w="sm" type="none"/>
                      <a:tailEnd len="sm" w="sm" type="none"/>
                    </a:lnR>
                    <a:lnT cap="flat" cmpd="sng" w="19050">
                      <a:solidFill>
                        <a:srgbClr val="4C1130"/>
                      </a:solidFill>
                      <a:prstDash val="solid"/>
                      <a:round/>
                      <a:headEnd len="sm" w="sm" type="none"/>
                      <a:tailEnd len="sm" w="sm" type="none"/>
                    </a:lnT>
                    <a:lnB cap="flat" cmpd="sng" w="19050">
                      <a:solidFill>
                        <a:srgbClr val="4C1130"/>
                      </a:solidFill>
                      <a:prstDash val="solid"/>
                      <a:round/>
                      <a:headEnd len="sm" w="sm" type="none"/>
                      <a:tailEnd len="sm" w="sm" type="none"/>
                    </a:lnB>
                    <a:solidFill>
                      <a:srgbClr val="543948"/>
                    </a:solidFill>
                  </a:tcPr>
                </a:tc>
              </a:tr>
              <a:tr h="265825">
                <a:tc>
                  <a:txBody>
                    <a:bodyPr/>
                    <a:lstStyle/>
                    <a:p>
                      <a:pPr indent="0" lvl="0" marL="0" rtl="0" algn="ctr">
                        <a:spcBef>
                          <a:spcPts val="0"/>
                        </a:spcBef>
                        <a:spcAft>
                          <a:spcPts val="0"/>
                        </a:spcAft>
                        <a:buNone/>
                      </a:pPr>
                      <a:r>
                        <a:rPr lang="ar" sz="1000">
                          <a:latin typeface="Mada"/>
                          <a:ea typeface="Mada"/>
                          <a:cs typeface="Mada"/>
                          <a:sym typeface="Mada"/>
                        </a:rPr>
                        <a:t>Dentists</a:t>
                      </a:r>
                      <a:endParaRPr sz="1000">
                        <a:latin typeface="Mada"/>
                        <a:ea typeface="Mada"/>
                        <a:cs typeface="Mada"/>
                        <a:sym typeface="Mada"/>
                      </a:endParaRPr>
                    </a:p>
                  </a:txBody>
                  <a:tcPr marT="91425" marB="91425" marR="91425" marL="91425">
                    <a:lnL cap="flat" cmpd="sng" w="19050">
                      <a:solidFill>
                        <a:srgbClr val="4C1130"/>
                      </a:solidFill>
                      <a:prstDash val="solid"/>
                      <a:round/>
                      <a:headEnd len="sm" w="sm" type="none"/>
                      <a:tailEnd len="sm" w="sm" type="none"/>
                    </a:lnL>
                    <a:lnR cap="flat" cmpd="sng" w="19050">
                      <a:solidFill>
                        <a:srgbClr val="4C1130"/>
                      </a:solidFill>
                      <a:prstDash val="solid"/>
                      <a:round/>
                      <a:headEnd len="sm" w="sm" type="none"/>
                      <a:tailEnd len="sm" w="sm" type="none"/>
                    </a:lnR>
                    <a:lnT cap="flat" cmpd="sng" w="19050">
                      <a:solidFill>
                        <a:srgbClr val="4C1130"/>
                      </a:solidFill>
                      <a:prstDash val="solid"/>
                      <a:round/>
                      <a:headEnd len="sm" w="sm" type="none"/>
                      <a:tailEnd len="sm" w="sm" type="none"/>
                    </a:lnT>
                    <a:lnB cap="flat" cmpd="sng" w="19050">
                      <a:solidFill>
                        <a:srgbClr val="4C1130"/>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lang="ar" sz="1000">
                          <a:latin typeface="Mada"/>
                          <a:ea typeface="Mada"/>
                          <a:cs typeface="Mada"/>
                          <a:sym typeface="Mada"/>
                        </a:rPr>
                        <a:t>Nitrous Oxide</a:t>
                      </a:r>
                      <a:endParaRPr sz="1000">
                        <a:latin typeface="Mada"/>
                        <a:ea typeface="Mada"/>
                        <a:cs typeface="Mada"/>
                        <a:sym typeface="Mada"/>
                      </a:endParaRPr>
                    </a:p>
                  </a:txBody>
                  <a:tcPr marT="91425" marB="91425" marR="91425" marL="91425">
                    <a:lnL cap="flat" cmpd="sng" w="19050">
                      <a:solidFill>
                        <a:srgbClr val="4C1130"/>
                      </a:solidFill>
                      <a:prstDash val="solid"/>
                      <a:round/>
                      <a:headEnd len="sm" w="sm" type="none"/>
                      <a:tailEnd len="sm" w="sm" type="none"/>
                    </a:lnL>
                    <a:lnR cap="flat" cmpd="sng" w="19050">
                      <a:solidFill>
                        <a:srgbClr val="4C1130"/>
                      </a:solidFill>
                      <a:prstDash val="solid"/>
                      <a:round/>
                      <a:headEnd len="sm" w="sm" type="none"/>
                      <a:tailEnd len="sm" w="sm" type="none"/>
                    </a:lnR>
                    <a:lnT cap="flat" cmpd="sng" w="19050">
                      <a:solidFill>
                        <a:srgbClr val="4C1130"/>
                      </a:solidFill>
                      <a:prstDash val="solid"/>
                      <a:round/>
                      <a:headEnd len="sm" w="sm" type="none"/>
                      <a:tailEnd len="sm" w="sm" type="none"/>
                    </a:lnT>
                    <a:lnB cap="flat" cmpd="sng" w="19050">
                      <a:solidFill>
                        <a:srgbClr val="4C1130"/>
                      </a:solidFill>
                      <a:prstDash val="solid"/>
                      <a:round/>
                      <a:headEnd len="sm" w="sm" type="none"/>
                      <a:tailEnd len="sm" w="sm" type="none"/>
                    </a:lnB>
                    <a:solidFill>
                      <a:schemeClr val="accent5"/>
                    </a:solidFill>
                  </a:tcPr>
                </a:tc>
              </a:tr>
              <a:tr h="265825">
                <a:tc>
                  <a:txBody>
                    <a:bodyPr/>
                    <a:lstStyle/>
                    <a:p>
                      <a:pPr indent="0" lvl="0" marL="0" rtl="0" algn="ctr">
                        <a:spcBef>
                          <a:spcPts val="0"/>
                        </a:spcBef>
                        <a:spcAft>
                          <a:spcPts val="0"/>
                        </a:spcAft>
                        <a:buNone/>
                      </a:pPr>
                      <a:r>
                        <a:rPr lang="ar" sz="1000">
                          <a:latin typeface="Mada"/>
                          <a:ea typeface="Mada"/>
                          <a:cs typeface="Mada"/>
                          <a:sym typeface="Mada"/>
                        </a:rPr>
                        <a:t>Painters, glue sniffers</a:t>
                      </a:r>
                      <a:endParaRPr sz="1000">
                        <a:latin typeface="Mada"/>
                        <a:ea typeface="Mada"/>
                        <a:cs typeface="Mada"/>
                        <a:sym typeface="Mada"/>
                      </a:endParaRPr>
                    </a:p>
                  </a:txBody>
                  <a:tcPr marT="91425" marB="91425" marR="91425" marL="91425">
                    <a:lnL cap="flat" cmpd="sng" w="19050">
                      <a:solidFill>
                        <a:srgbClr val="4C1130"/>
                      </a:solidFill>
                      <a:prstDash val="solid"/>
                      <a:round/>
                      <a:headEnd len="sm" w="sm" type="none"/>
                      <a:tailEnd len="sm" w="sm" type="none"/>
                    </a:lnL>
                    <a:lnR cap="flat" cmpd="sng" w="19050">
                      <a:solidFill>
                        <a:srgbClr val="4C1130"/>
                      </a:solidFill>
                      <a:prstDash val="solid"/>
                      <a:round/>
                      <a:headEnd len="sm" w="sm" type="none"/>
                      <a:tailEnd len="sm" w="sm" type="none"/>
                    </a:lnR>
                    <a:lnT cap="flat" cmpd="sng" w="19050">
                      <a:solidFill>
                        <a:srgbClr val="4C1130"/>
                      </a:solidFill>
                      <a:prstDash val="solid"/>
                      <a:round/>
                      <a:headEnd len="sm" w="sm" type="none"/>
                      <a:tailEnd len="sm" w="sm" type="none"/>
                    </a:lnT>
                    <a:lnB cap="flat" cmpd="sng" w="19050">
                      <a:solidFill>
                        <a:srgbClr val="4C1130"/>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lang="ar" sz="1000">
                          <a:latin typeface="Mada"/>
                          <a:ea typeface="Mada"/>
                          <a:cs typeface="Mada"/>
                          <a:sym typeface="Mada"/>
                        </a:rPr>
                        <a:t>Hexacarbons</a:t>
                      </a:r>
                      <a:endParaRPr sz="1000">
                        <a:latin typeface="Mada"/>
                        <a:ea typeface="Mada"/>
                        <a:cs typeface="Mada"/>
                        <a:sym typeface="Mada"/>
                      </a:endParaRPr>
                    </a:p>
                  </a:txBody>
                  <a:tcPr marT="91425" marB="91425" marR="91425" marL="91425">
                    <a:lnL cap="flat" cmpd="sng" w="19050">
                      <a:solidFill>
                        <a:srgbClr val="4C1130"/>
                      </a:solidFill>
                      <a:prstDash val="solid"/>
                      <a:round/>
                      <a:headEnd len="sm" w="sm" type="none"/>
                      <a:tailEnd len="sm" w="sm" type="none"/>
                    </a:lnL>
                    <a:lnR cap="flat" cmpd="sng" w="19050">
                      <a:solidFill>
                        <a:srgbClr val="4C1130"/>
                      </a:solidFill>
                      <a:prstDash val="solid"/>
                      <a:round/>
                      <a:headEnd len="sm" w="sm" type="none"/>
                      <a:tailEnd len="sm" w="sm" type="none"/>
                    </a:lnR>
                    <a:lnT cap="flat" cmpd="sng" w="19050">
                      <a:solidFill>
                        <a:srgbClr val="4C1130"/>
                      </a:solidFill>
                      <a:prstDash val="solid"/>
                      <a:round/>
                      <a:headEnd len="sm" w="sm" type="none"/>
                      <a:tailEnd len="sm" w="sm" type="none"/>
                    </a:lnT>
                    <a:lnB cap="flat" cmpd="sng" w="19050">
                      <a:solidFill>
                        <a:srgbClr val="4C1130"/>
                      </a:solidFill>
                      <a:prstDash val="solid"/>
                      <a:round/>
                      <a:headEnd len="sm" w="sm" type="none"/>
                      <a:tailEnd len="sm" w="sm" type="none"/>
                    </a:lnB>
                    <a:solidFill>
                      <a:schemeClr val="accent5"/>
                    </a:solidFill>
                  </a:tcPr>
                </a:tc>
              </a:tr>
              <a:tr h="146075">
                <a:tc>
                  <a:txBody>
                    <a:bodyPr/>
                    <a:lstStyle/>
                    <a:p>
                      <a:pPr indent="0" lvl="0" marL="0" rtl="0" algn="ctr">
                        <a:spcBef>
                          <a:spcPts val="0"/>
                        </a:spcBef>
                        <a:spcAft>
                          <a:spcPts val="0"/>
                        </a:spcAft>
                        <a:buNone/>
                      </a:pPr>
                      <a:r>
                        <a:rPr lang="ar" sz="1000">
                          <a:latin typeface="Mada"/>
                          <a:ea typeface="Mada"/>
                          <a:cs typeface="Mada"/>
                          <a:sym typeface="Mada"/>
                        </a:rPr>
                        <a:t>Farmers</a:t>
                      </a:r>
                      <a:endParaRPr sz="1000">
                        <a:latin typeface="Mada"/>
                        <a:ea typeface="Mada"/>
                        <a:cs typeface="Mada"/>
                        <a:sym typeface="Mada"/>
                      </a:endParaRPr>
                    </a:p>
                  </a:txBody>
                  <a:tcPr marT="91425" marB="91425" marR="91425" marL="91425">
                    <a:lnL cap="flat" cmpd="sng" w="19050">
                      <a:solidFill>
                        <a:srgbClr val="4C1130"/>
                      </a:solidFill>
                      <a:prstDash val="solid"/>
                      <a:round/>
                      <a:headEnd len="sm" w="sm" type="none"/>
                      <a:tailEnd len="sm" w="sm" type="none"/>
                    </a:lnL>
                    <a:lnR cap="flat" cmpd="sng" w="19050">
                      <a:solidFill>
                        <a:srgbClr val="4C1130"/>
                      </a:solidFill>
                      <a:prstDash val="solid"/>
                      <a:round/>
                      <a:headEnd len="sm" w="sm" type="none"/>
                      <a:tailEnd len="sm" w="sm" type="none"/>
                    </a:lnR>
                    <a:lnT cap="flat" cmpd="sng" w="19050">
                      <a:solidFill>
                        <a:srgbClr val="4C1130"/>
                      </a:solidFill>
                      <a:prstDash val="solid"/>
                      <a:round/>
                      <a:headEnd len="sm" w="sm" type="none"/>
                      <a:tailEnd len="sm" w="sm" type="none"/>
                    </a:lnT>
                    <a:lnB cap="flat" cmpd="sng" w="19050">
                      <a:solidFill>
                        <a:srgbClr val="4C1130"/>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lang="ar" sz="1000">
                          <a:latin typeface="Mada"/>
                          <a:ea typeface="Mada"/>
                          <a:cs typeface="Mada"/>
                          <a:sym typeface="Mada"/>
                        </a:rPr>
                        <a:t>Organophophates</a:t>
                      </a:r>
                      <a:endParaRPr sz="1000">
                        <a:latin typeface="Mada"/>
                        <a:ea typeface="Mada"/>
                        <a:cs typeface="Mada"/>
                        <a:sym typeface="Mada"/>
                      </a:endParaRPr>
                    </a:p>
                  </a:txBody>
                  <a:tcPr marT="91425" marB="91425" marR="91425" marL="91425">
                    <a:lnL cap="flat" cmpd="sng" w="19050">
                      <a:solidFill>
                        <a:srgbClr val="4C1130"/>
                      </a:solidFill>
                      <a:prstDash val="solid"/>
                      <a:round/>
                      <a:headEnd len="sm" w="sm" type="none"/>
                      <a:tailEnd len="sm" w="sm" type="none"/>
                    </a:lnL>
                    <a:lnR cap="flat" cmpd="sng" w="19050">
                      <a:solidFill>
                        <a:srgbClr val="4C1130"/>
                      </a:solidFill>
                      <a:prstDash val="solid"/>
                      <a:round/>
                      <a:headEnd len="sm" w="sm" type="none"/>
                      <a:tailEnd len="sm" w="sm" type="none"/>
                    </a:lnR>
                    <a:lnT cap="flat" cmpd="sng" w="19050">
                      <a:solidFill>
                        <a:srgbClr val="4C1130"/>
                      </a:solidFill>
                      <a:prstDash val="solid"/>
                      <a:round/>
                      <a:headEnd len="sm" w="sm" type="none"/>
                      <a:tailEnd len="sm" w="sm" type="none"/>
                    </a:lnT>
                    <a:lnB cap="flat" cmpd="sng" w="19050">
                      <a:solidFill>
                        <a:srgbClr val="4C1130"/>
                      </a:solidFill>
                      <a:prstDash val="solid"/>
                      <a:round/>
                      <a:headEnd len="sm" w="sm" type="none"/>
                      <a:tailEnd len="sm" w="sm" type="none"/>
                    </a:lnB>
                    <a:solidFill>
                      <a:schemeClr val="accent5"/>
                    </a:solidFill>
                  </a:tcPr>
                </a:tc>
              </a:tr>
              <a:tr h="265825">
                <a:tc>
                  <a:txBody>
                    <a:bodyPr/>
                    <a:lstStyle/>
                    <a:p>
                      <a:pPr indent="0" lvl="0" marL="0" rtl="0" algn="ctr">
                        <a:spcBef>
                          <a:spcPts val="0"/>
                        </a:spcBef>
                        <a:spcAft>
                          <a:spcPts val="0"/>
                        </a:spcAft>
                        <a:buNone/>
                      </a:pPr>
                      <a:r>
                        <a:rPr lang="ar" sz="1000">
                          <a:latin typeface="Mada"/>
                          <a:ea typeface="Mada"/>
                          <a:cs typeface="Mada"/>
                          <a:sym typeface="Mada"/>
                        </a:rPr>
                        <a:t>Welders</a:t>
                      </a:r>
                      <a:endParaRPr sz="1000">
                        <a:latin typeface="Mada"/>
                        <a:ea typeface="Mada"/>
                        <a:cs typeface="Mada"/>
                        <a:sym typeface="Mada"/>
                      </a:endParaRPr>
                    </a:p>
                  </a:txBody>
                  <a:tcPr marT="91425" marB="91425" marR="91425" marL="91425">
                    <a:lnL cap="flat" cmpd="sng" w="19050">
                      <a:solidFill>
                        <a:srgbClr val="4C1130"/>
                      </a:solidFill>
                      <a:prstDash val="solid"/>
                      <a:round/>
                      <a:headEnd len="sm" w="sm" type="none"/>
                      <a:tailEnd len="sm" w="sm" type="none"/>
                    </a:lnL>
                    <a:lnR cap="flat" cmpd="sng" w="19050">
                      <a:solidFill>
                        <a:srgbClr val="4C1130"/>
                      </a:solidFill>
                      <a:prstDash val="solid"/>
                      <a:round/>
                      <a:headEnd len="sm" w="sm" type="none"/>
                      <a:tailEnd len="sm" w="sm" type="none"/>
                    </a:lnR>
                    <a:lnT cap="flat" cmpd="sng" w="19050">
                      <a:solidFill>
                        <a:srgbClr val="4C1130"/>
                      </a:solidFill>
                      <a:prstDash val="solid"/>
                      <a:round/>
                      <a:headEnd len="sm" w="sm" type="none"/>
                      <a:tailEnd len="sm" w="sm" type="none"/>
                    </a:lnT>
                    <a:lnB cap="flat" cmpd="sng" w="19050">
                      <a:solidFill>
                        <a:srgbClr val="4C1130"/>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lang="ar" sz="1000">
                          <a:latin typeface="Mada"/>
                          <a:ea typeface="Mada"/>
                          <a:cs typeface="Mada"/>
                          <a:sym typeface="Mada"/>
                        </a:rPr>
                        <a:t>Lead</a:t>
                      </a:r>
                      <a:endParaRPr sz="1000">
                        <a:latin typeface="Mada"/>
                        <a:ea typeface="Mada"/>
                        <a:cs typeface="Mada"/>
                        <a:sym typeface="Mada"/>
                      </a:endParaRPr>
                    </a:p>
                  </a:txBody>
                  <a:tcPr marT="91425" marB="91425" marR="91425" marL="91425">
                    <a:lnL cap="flat" cmpd="sng" w="19050">
                      <a:solidFill>
                        <a:srgbClr val="4C1130"/>
                      </a:solidFill>
                      <a:prstDash val="solid"/>
                      <a:round/>
                      <a:headEnd len="sm" w="sm" type="none"/>
                      <a:tailEnd len="sm" w="sm" type="none"/>
                    </a:lnL>
                    <a:lnR cap="flat" cmpd="sng" w="19050">
                      <a:solidFill>
                        <a:srgbClr val="4C1130"/>
                      </a:solidFill>
                      <a:prstDash val="solid"/>
                      <a:round/>
                      <a:headEnd len="sm" w="sm" type="none"/>
                      <a:tailEnd len="sm" w="sm" type="none"/>
                    </a:lnR>
                    <a:lnT cap="flat" cmpd="sng" w="19050">
                      <a:solidFill>
                        <a:srgbClr val="4C1130"/>
                      </a:solidFill>
                      <a:prstDash val="solid"/>
                      <a:round/>
                      <a:headEnd len="sm" w="sm" type="none"/>
                      <a:tailEnd len="sm" w="sm" type="none"/>
                    </a:lnT>
                    <a:lnB cap="flat" cmpd="sng" w="19050">
                      <a:solidFill>
                        <a:srgbClr val="4C1130"/>
                      </a:solidFill>
                      <a:prstDash val="solid"/>
                      <a:round/>
                      <a:headEnd len="sm" w="sm" type="none"/>
                      <a:tailEnd len="sm" w="sm" type="none"/>
                    </a:lnB>
                    <a:solidFill>
                      <a:schemeClr val="accent5"/>
                    </a:solidFill>
                  </a:tcPr>
                </a:tc>
              </a:tr>
              <a:tr h="265825">
                <a:tc>
                  <a:txBody>
                    <a:bodyPr/>
                    <a:lstStyle/>
                    <a:p>
                      <a:pPr indent="0" lvl="0" marL="0" rtl="0" algn="ctr">
                        <a:spcBef>
                          <a:spcPts val="0"/>
                        </a:spcBef>
                        <a:spcAft>
                          <a:spcPts val="0"/>
                        </a:spcAft>
                        <a:buNone/>
                      </a:pPr>
                      <a:r>
                        <a:rPr lang="ar" sz="1000">
                          <a:latin typeface="Mada"/>
                          <a:ea typeface="Mada"/>
                          <a:cs typeface="Mada"/>
                          <a:sym typeface="Mada"/>
                        </a:rPr>
                        <a:t>Jewelers</a:t>
                      </a:r>
                      <a:endParaRPr sz="1000">
                        <a:latin typeface="Mada"/>
                        <a:ea typeface="Mada"/>
                        <a:cs typeface="Mada"/>
                        <a:sym typeface="Mada"/>
                      </a:endParaRPr>
                    </a:p>
                  </a:txBody>
                  <a:tcPr marT="91425" marB="91425" marR="91425" marL="91425">
                    <a:lnL cap="flat" cmpd="sng" w="19050">
                      <a:solidFill>
                        <a:srgbClr val="4C1130"/>
                      </a:solidFill>
                      <a:prstDash val="solid"/>
                      <a:round/>
                      <a:headEnd len="sm" w="sm" type="none"/>
                      <a:tailEnd len="sm" w="sm" type="none"/>
                    </a:lnL>
                    <a:lnR cap="flat" cmpd="sng" w="19050">
                      <a:solidFill>
                        <a:srgbClr val="4C1130"/>
                      </a:solidFill>
                      <a:prstDash val="solid"/>
                      <a:round/>
                      <a:headEnd len="sm" w="sm" type="none"/>
                      <a:tailEnd len="sm" w="sm" type="none"/>
                    </a:lnR>
                    <a:lnT cap="flat" cmpd="sng" w="19050">
                      <a:solidFill>
                        <a:srgbClr val="4C1130"/>
                      </a:solidFill>
                      <a:prstDash val="solid"/>
                      <a:round/>
                      <a:headEnd len="sm" w="sm" type="none"/>
                      <a:tailEnd len="sm" w="sm" type="none"/>
                    </a:lnT>
                    <a:lnB cap="flat" cmpd="sng" w="19050">
                      <a:solidFill>
                        <a:srgbClr val="4C1130"/>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lang="ar" sz="1000">
                          <a:latin typeface="Mada"/>
                          <a:ea typeface="Mada"/>
                          <a:cs typeface="Mada"/>
                          <a:sym typeface="Mada"/>
                        </a:rPr>
                        <a:t>Arsenic</a:t>
                      </a:r>
                      <a:endParaRPr sz="1000">
                        <a:latin typeface="Mada"/>
                        <a:ea typeface="Mada"/>
                        <a:cs typeface="Mada"/>
                        <a:sym typeface="Mada"/>
                      </a:endParaRPr>
                    </a:p>
                  </a:txBody>
                  <a:tcPr marT="91425" marB="91425" marR="91425" marL="91425">
                    <a:lnL cap="flat" cmpd="sng" w="19050">
                      <a:solidFill>
                        <a:srgbClr val="4C1130"/>
                      </a:solidFill>
                      <a:prstDash val="solid"/>
                      <a:round/>
                      <a:headEnd len="sm" w="sm" type="none"/>
                      <a:tailEnd len="sm" w="sm" type="none"/>
                    </a:lnL>
                    <a:lnR cap="flat" cmpd="sng" w="19050">
                      <a:solidFill>
                        <a:srgbClr val="4C1130"/>
                      </a:solidFill>
                      <a:prstDash val="solid"/>
                      <a:round/>
                      <a:headEnd len="sm" w="sm" type="none"/>
                      <a:tailEnd len="sm" w="sm" type="none"/>
                    </a:lnR>
                    <a:lnT cap="flat" cmpd="sng" w="19050">
                      <a:solidFill>
                        <a:srgbClr val="4C1130"/>
                      </a:solidFill>
                      <a:prstDash val="solid"/>
                      <a:round/>
                      <a:headEnd len="sm" w="sm" type="none"/>
                      <a:tailEnd len="sm" w="sm" type="none"/>
                    </a:lnT>
                    <a:lnB cap="flat" cmpd="sng" w="19050">
                      <a:solidFill>
                        <a:srgbClr val="4C1130"/>
                      </a:solidFill>
                      <a:prstDash val="solid"/>
                      <a:round/>
                      <a:headEnd len="sm" w="sm" type="none"/>
                      <a:tailEnd len="sm" w="sm" type="none"/>
                    </a:lnB>
                    <a:solidFill>
                      <a:schemeClr val="accent5"/>
                    </a:solidFill>
                  </a:tcPr>
                </a:tc>
              </a:tr>
              <a:tr h="100000">
                <a:tc>
                  <a:txBody>
                    <a:bodyPr/>
                    <a:lstStyle/>
                    <a:p>
                      <a:pPr indent="0" lvl="0" marL="0" rtl="0" algn="ctr">
                        <a:spcBef>
                          <a:spcPts val="0"/>
                        </a:spcBef>
                        <a:spcAft>
                          <a:spcPts val="0"/>
                        </a:spcAft>
                        <a:buNone/>
                      </a:pPr>
                      <a:r>
                        <a:rPr lang="ar" sz="1000">
                          <a:latin typeface="Mada"/>
                          <a:ea typeface="Mada"/>
                          <a:cs typeface="Mada"/>
                          <a:sym typeface="Mada"/>
                        </a:rPr>
                        <a:t>Plastic industry</a:t>
                      </a:r>
                      <a:endParaRPr sz="1000">
                        <a:latin typeface="Mada"/>
                        <a:ea typeface="Mada"/>
                        <a:cs typeface="Mada"/>
                        <a:sym typeface="Mada"/>
                      </a:endParaRPr>
                    </a:p>
                  </a:txBody>
                  <a:tcPr marT="91425" marB="91425" marR="91425" marL="91425">
                    <a:lnL cap="flat" cmpd="sng" w="19050">
                      <a:solidFill>
                        <a:srgbClr val="4C1130"/>
                      </a:solidFill>
                      <a:prstDash val="solid"/>
                      <a:round/>
                      <a:headEnd len="sm" w="sm" type="none"/>
                      <a:tailEnd len="sm" w="sm" type="none"/>
                    </a:lnL>
                    <a:lnR cap="flat" cmpd="sng" w="19050">
                      <a:solidFill>
                        <a:srgbClr val="4C1130"/>
                      </a:solidFill>
                      <a:prstDash val="solid"/>
                      <a:round/>
                      <a:headEnd len="sm" w="sm" type="none"/>
                      <a:tailEnd len="sm" w="sm" type="none"/>
                    </a:lnR>
                    <a:lnT cap="flat" cmpd="sng" w="19050">
                      <a:solidFill>
                        <a:srgbClr val="4C1130"/>
                      </a:solidFill>
                      <a:prstDash val="solid"/>
                      <a:round/>
                      <a:headEnd len="sm" w="sm" type="none"/>
                      <a:tailEnd len="sm" w="sm" type="none"/>
                    </a:lnT>
                    <a:lnB cap="flat" cmpd="sng" w="19050">
                      <a:solidFill>
                        <a:srgbClr val="4C1130"/>
                      </a:solidFill>
                      <a:prstDash val="solid"/>
                      <a:round/>
                      <a:headEnd len="sm" w="sm" type="none"/>
                      <a:tailEnd len="sm" w="sm" type="none"/>
                    </a:lnB>
                    <a:solidFill>
                      <a:schemeClr val="accent4"/>
                    </a:solidFill>
                  </a:tcPr>
                </a:tc>
                <a:tc>
                  <a:txBody>
                    <a:bodyPr/>
                    <a:lstStyle/>
                    <a:p>
                      <a:pPr indent="0" lvl="0" marL="0" rtl="0" algn="ctr">
                        <a:spcBef>
                          <a:spcPts val="0"/>
                        </a:spcBef>
                        <a:spcAft>
                          <a:spcPts val="0"/>
                        </a:spcAft>
                        <a:buNone/>
                      </a:pPr>
                      <a:r>
                        <a:rPr lang="ar" sz="1000">
                          <a:latin typeface="Mada"/>
                          <a:ea typeface="Mada"/>
                          <a:cs typeface="Mada"/>
                          <a:sym typeface="Mada"/>
                        </a:rPr>
                        <a:t>Acrylamide</a:t>
                      </a:r>
                      <a:endParaRPr sz="1000">
                        <a:latin typeface="Mada"/>
                        <a:ea typeface="Mada"/>
                        <a:cs typeface="Mada"/>
                        <a:sym typeface="Mada"/>
                      </a:endParaRPr>
                    </a:p>
                  </a:txBody>
                  <a:tcPr marT="91425" marB="91425" marR="91425" marL="91425">
                    <a:lnL cap="flat" cmpd="sng" w="19050">
                      <a:solidFill>
                        <a:srgbClr val="4C1130"/>
                      </a:solidFill>
                      <a:prstDash val="solid"/>
                      <a:round/>
                      <a:headEnd len="sm" w="sm" type="none"/>
                      <a:tailEnd len="sm" w="sm" type="none"/>
                    </a:lnL>
                    <a:lnR cap="flat" cmpd="sng" w="19050">
                      <a:solidFill>
                        <a:srgbClr val="4C1130"/>
                      </a:solidFill>
                      <a:prstDash val="solid"/>
                      <a:round/>
                      <a:headEnd len="sm" w="sm" type="none"/>
                      <a:tailEnd len="sm" w="sm" type="none"/>
                    </a:lnR>
                    <a:lnT cap="flat" cmpd="sng" w="19050">
                      <a:solidFill>
                        <a:srgbClr val="4C1130"/>
                      </a:solidFill>
                      <a:prstDash val="solid"/>
                      <a:round/>
                      <a:headEnd len="sm" w="sm" type="none"/>
                      <a:tailEnd len="sm" w="sm" type="none"/>
                    </a:lnT>
                    <a:lnB cap="flat" cmpd="sng" w="19050">
                      <a:solidFill>
                        <a:srgbClr val="4C1130"/>
                      </a:solidFill>
                      <a:prstDash val="solid"/>
                      <a:round/>
                      <a:headEnd len="sm" w="sm" type="none"/>
                      <a:tailEnd len="sm" w="sm" type="none"/>
                    </a:lnB>
                    <a:solidFill>
                      <a:schemeClr val="accent5"/>
                    </a:solidFill>
                  </a:tcPr>
                </a:tc>
              </a:tr>
              <a:tr h="100000">
                <a:tc gridSpan="2">
                  <a:txBody>
                    <a:bodyPr/>
                    <a:lstStyle/>
                    <a:p>
                      <a:pPr indent="0" lvl="0" marL="0" rtl="0" algn="ctr">
                        <a:spcBef>
                          <a:spcPts val="0"/>
                        </a:spcBef>
                        <a:spcAft>
                          <a:spcPts val="0"/>
                        </a:spcAft>
                        <a:buNone/>
                      </a:pPr>
                      <a:r>
                        <a:rPr b="1" lang="ar" sz="1100">
                          <a:solidFill>
                            <a:srgbClr val="6AA84F"/>
                          </a:solidFill>
                          <a:latin typeface="Mada"/>
                          <a:ea typeface="Mada"/>
                          <a:cs typeface="Mada"/>
                          <a:sym typeface="Mada"/>
                        </a:rPr>
                        <a:t>N</a:t>
                      </a:r>
                      <a:r>
                        <a:rPr b="1" lang="ar" sz="1100">
                          <a:solidFill>
                            <a:srgbClr val="6AA84F"/>
                          </a:solidFill>
                          <a:latin typeface="Mada"/>
                          <a:ea typeface="Mada"/>
                          <a:cs typeface="Mada"/>
                          <a:sym typeface="Mada"/>
                        </a:rPr>
                        <a:t>ot important for your exam but they love to ask it in the board exams</a:t>
                      </a:r>
                      <a:endParaRPr sz="1100">
                        <a:latin typeface="Mada"/>
                        <a:ea typeface="Mada"/>
                        <a:cs typeface="Mada"/>
                        <a:sym typeface="Mada"/>
                      </a:endParaRPr>
                    </a:p>
                  </a:txBody>
                  <a:tcPr marT="91425" marB="91425" marR="91425" marL="91425">
                    <a:lnL cap="flat" cmpd="sng" w="19050">
                      <a:solidFill>
                        <a:srgbClr val="4C1130"/>
                      </a:solidFill>
                      <a:prstDash val="solid"/>
                      <a:round/>
                      <a:headEnd len="sm" w="sm" type="none"/>
                      <a:tailEnd len="sm" w="sm" type="none"/>
                    </a:lnL>
                    <a:lnR cap="flat" cmpd="sng" w="19050">
                      <a:solidFill>
                        <a:srgbClr val="4C1130"/>
                      </a:solidFill>
                      <a:prstDash val="solid"/>
                      <a:round/>
                      <a:headEnd len="sm" w="sm" type="none"/>
                      <a:tailEnd len="sm" w="sm" type="none"/>
                    </a:lnR>
                    <a:lnT cap="flat" cmpd="sng" w="19050">
                      <a:solidFill>
                        <a:srgbClr val="4C1130"/>
                      </a:solidFill>
                      <a:prstDash val="solid"/>
                      <a:round/>
                      <a:headEnd len="sm" w="sm" type="none"/>
                      <a:tailEnd len="sm" w="sm" type="none"/>
                    </a:lnT>
                    <a:lnB cap="flat" cmpd="sng" w="19050">
                      <a:solidFill>
                        <a:srgbClr val="4C1130"/>
                      </a:solidFill>
                      <a:prstDash val="solid"/>
                      <a:round/>
                      <a:headEnd len="sm" w="sm" type="none"/>
                      <a:tailEnd len="sm" w="sm" type="none"/>
                    </a:lnB>
                    <a:solidFill>
                      <a:srgbClr val="F3F3F3"/>
                    </a:solidFill>
                  </a:tcPr>
                </a:tc>
                <a:tc hMerge="1"/>
              </a:tr>
            </a:tbl>
          </a:graphicData>
        </a:graphic>
      </p:graphicFrame>
      <p:sp>
        <p:nvSpPr>
          <p:cNvPr id="197" name="Google Shape;197;p18"/>
          <p:cNvSpPr txBox="1"/>
          <p:nvPr/>
        </p:nvSpPr>
        <p:spPr>
          <a:xfrm>
            <a:off x="171300" y="8526850"/>
            <a:ext cx="7450500" cy="11814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5"/>
                </a:highlight>
                <a:latin typeface="Mada"/>
                <a:ea typeface="Mada"/>
                <a:cs typeface="Mada"/>
                <a:sym typeface="Mada"/>
              </a:rPr>
              <a:t>Review of Systems</a:t>
            </a:r>
            <a:endParaRPr b="1" sz="300">
              <a:solidFill>
                <a:schemeClr val="dk1"/>
              </a:solidFill>
              <a:highlight>
                <a:schemeClr val="accent5"/>
              </a:highlight>
              <a:latin typeface="Mada"/>
              <a:ea typeface="Mada"/>
              <a:cs typeface="Mada"/>
              <a:sym typeface="Mada"/>
            </a:endParaRPr>
          </a:p>
          <a:p>
            <a:pPr indent="0" lvl="0" marL="914400" rtl="0" algn="l">
              <a:spcBef>
                <a:spcPts val="0"/>
              </a:spcBef>
              <a:spcAft>
                <a:spcPts val="0"/>
              </a:spcAft>
              <a:buNone/>
            </a:pPr>
            <a:r>
              <a:t/>
            </a:r>
            <a:endParaRPr b="1" sz="300">
              <a:solidFill>
                <a:schemeClr val="dk1"/>
              </a:solidFill>
              <a:highlight>
                <a:schemeClr val="accent5"/>
              </a:highlight>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Joint pain, stiffness, swelling, fever, Skin rash and other systems</a:t>
            </a:r>
            <a:endParaRPr sz="1200">
              <a:solidFill>
                <a:schemeClr val="dk1"/>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Undiagnosed connective tissue disease associated with neuropathy, cancer </a:t>
            </a:r>
            <a:r>
              <a:rPr lang="ar" sz="1200">
                <a:solidFill>
                  <a:srgbClr val="0B5394"/>
                </a:solidFill>
                <a:latin typeface="Mada"/>
                <a:ea typeface="Mada"/>
                <a:cs typeface="Mada"/>
                <a:sym typeface="Mada"/>
              </a:rPr>
              <a:t>(polyneuropathy is seen as a paraneoplastic syndrome)</a:t>
            </a:r>
            <a:r>
              <a:rPr lang="ar" sz="1200">
                <a:solidFill>
                  <a:srgbClr val="6AA84F"/>
                </a:solidFill>
                <a:latin typeface="Mada"/>
                <a:ea typeface="Mada"/>
                <a:cs typeface="Mada"/>
                <a:sym typeface="Mada"/>
              </a:rPr>
              <a:t> or Brucella.</a:t>
            </a:r>
            <a:endParaRPr sz="1200">
              <a:solidFill>
                <a:srgbClr val="6AA84F"/>
              </a:solidFill>
              <a:latin typeface="Mada"/>
              <a:ea typeface="Mada"/>
              <a:cs typeface="Mada"/>
              <a:sym typeface="Mada"/>
            </a:endParaRPr>
          </a:p>
        </p:txBody>
      </p:sp>
      <p:sp>
        <p:nvSpPr>
          <p:cNvPr id="198" name="Google Shape;198;p18"/>
          <p:cNvSpPr/>
          <p:nvPr/>
        </p:nvSpPr>
        <p:spPr>
          <a:xfrm>
            <a:off x="5710491" y="-623950"/>
            <a:ext cx="333900" cy="317400"/>
          </a:xfrm>
          <a:prstGeom prst="star5">
            <a:avLst>
              <a:gd fmla="val 21969" name="adj"/>
              <a:gd fmla="val 105146" name="hf"/>
              <a:gd fmla="val 110557" name="vf"/>
            </a:avLst>
          </a:pr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8"/>
          <p:cNvSpPr/>
          <p:nvPr/>
        </p:nvSpPr>
        <p:spPr>
          <a:xfrm>
            <a:off x="1515616" y="-623950"/>
            <a:ext cx="333900" cy="317400"/>
          </a:xfrm>
          <a:prstGeom prst="star5">
            <a:avLst>
              <a:gd fmla="val 21969"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8"/>
          <p:cNvSpPr txBox="1"/>
          <p:nvPr/>
        </p:nvSpPr>
        <p:spPr>
          <a:xfrm>
            <a:off x="0" y="9733575"/>
            <a:ext cx="7643100" cy="95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ar" sz="1000">
                <a:solidFill>
                  <a:srgbClr val="6AA84F"/>
                </a:solidFill>
                <a:latin typeface="Mada"/>
                <a:ea typeface="Mada"/>
                <a:cs typeface="Mada"/>
                <a:sym typeface="Mada"/>
              </a:rPr>
              <a:t>1-</a:t>
            </a:r>
            <a:r>
              <a:rPr lang="ar" sz="1000">
                <a:solidFill>
                  <a:srgbClr val="6AA84F"/>
                </a:solidFill>
                <a:latin typeface="Mada"/>
                <a:ea typeface="Mada"/>
                <a:cs typeface="Mada"/>
                <a:sym typeface="Mada"/>
              </a:rPr>
              <a:t> When people lose weight, they have malnutrition. like </a:t>
            </a:r>
            <a:r>
              <a:rPr b="1" lang="ar" sz="1000">
                <a:solidFill>
                  <a:srgbClr val="6AA84F"/>
                </a:solidFill>
                <a:latin typeface="Mada"/>
                <a:ea typeface="Mada"/>
                <a:cs typeface="Mada"/>
                <a:sym typeface="Mada"/>
              </a:rPr>
              <a:t>vitamin b1 (thiamin)</a:t>
            </a:r>
            <a:r>
              <a:rPr lang="ar" sz="1000">
                <a:solidFill>
                  <a:srgbClr val="6AA84F"/>
                </a:solidFill>
                <a:latin typeface="Mada"/>
                <a:ea typeface="Mada"/>
                <a:cs typeface="Mada"/>
                <a:sym typeface="Mada"/>
              </a:rPr>
              <a:t> and that can result in severe neuropathy if left untreated</a:t>
            </a:r>
            <a:endParaRPr sz="10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000">
                <a:solidFill>
                  <a:srgbClr val="1C4587"/>
                </a:solidFill>
                <a:latin typeface="Mada"/>
                <a:ea typeface="Mada"/>
                <a:cs typeface="Mada"/>
                <a:sym typeface="Mada"/>
              </a:rPr>
              <a:t>2- </a:t>
            </a:r>
            <a:r>
              <a:rPr lang="ar" sz="1000">
                <a:solidFill>
                  <a:srgbClr val="1C4587"/>
                </a:solidFill>
                <a:latin typeface="Mada"/>
                <a:ea typeface="Mada"/>
                <a:cs typeface="Mada"/>
                <a:sym typeface="Mada"/>
              </a:rPr>
              <a:t>Thiamine deficiency → impaired glucose breakdown → ATP depletion → tissue damage. This could lead to </a:t>
            </a:r>
            <a:r>
              <a:rPr b="1" lang="ar" sz="1000">
                <a:solidFill>
                  <a:srgbClr val="1C4587"/>
                </a:solidFill>
                <a:latin typeface="Mada"/>
                <a:ea typeface="Mada"/>
                <a:cs typeface="Mada"/>
                <a:sym typeface="Mada"/>
              </a:rPr>
              <a:t>BeriBer</a:t>
            </a:r>
            <a:r>
              <a:rPr b="1" lang="ar" sz="1000">
                <a:solidFill>
                  <a:srgbClr val="1C4587"/>
                </a:solidFill>
                <a:latin typeface="Mada"/>
                <a:ea typeface="Mada"/>
                <a:cs typeface="Mada"/>
                <a:sym typeface="Mada"/>
              </a:rPr>
              <a:t>i. Clinical </a:t>
            </a:r>
            <a:r>
              <a:rPr b="1" lang="ar" sz="1000">
                <a:solidFill>
                  <a:srgbClr val="1C4587"/>
                </a:solidFill>
                <a:latin typeface="Mada"/>
                <a:ea typeface="Mada"/>
                <a:cs typeface="Mada"/>
                <a:sym typeface="Mada"/>
              </a:rPr>
              <a:t>features</a:t>
            </a:r>
            <a:r>
              <a:rPr b="1" lang="ar" sz="1000">
                <a:solidFill>
                  <a:srgbClr val="6AA84F"/>
                </a:solidFill>
                <a:latin typeface="Mada"/>
                <a:ea typeface="Mada"/>
                <a:cs typeface="Mada"/>
                <a:sym typeface="Mada"/>
              </a:rPr>
              <a:t>: Symmetrical peripheral neuropathy</a:t>
            </a:r>
            <a:r>
              <a:rPr b="1" lang="ar" sz="1000">
                <a:solidFill>
                  <a:srgbClr val="1C4587"/>
                </a:solidFill>
                <a:latin typeface="Mada"/>
                <a:ea typeface="Mada"/>
                <a:cs typeface="Mada"/>
                <a:sym typeface="Mada"/>
              </a:rPr>
              <a:t> (sensory &amp; motor) Progressive muscle wasting, Paralysis, Confusion.</a:t>
            </a:r>
            <a:r>
              <a:rPr b="1" lang="ar" sz="1000">
                <a:solidFill>
                  <a:srgbClr val="6AA84F"/>
                </a:solidFill>
                <a:latin typeface="Mada"/>
                <a:ea typeface="Mada"/>
                <a:cs typeface="Mada"/>
                <a:sym typeface="Mada"/>
              </a:rPr>
              <a:t> it resembles Guillain Barre syndrome.</a:t>
            </a:r>
            <a:r>
              <a:rPr b="1" lang="ar" sz="1000">
                <a:solidFill>
                  <a:srgbClr val="999999"/>
                </a:solidFill>
                <a:latin typeface="Mada"/>
                <a:ea typeface="Mada"/>
                <a:cs typeface="Mada"/>
                <a:sym typeface="Mada"/>
              </a:rPr>
              <a:t> look for history to </a:t>
            </a:r>
            <a:r>
              <a:rPr b="1" lang="ar" sz="1000">
                <a:solidFill>
                  <a:srgbClr val="999999"/>
                </a:solidFill>
                <a:latin typeface="Mada"/>
                <a:ea typeface="Mada"/>
                <a:cs typeface="Mada"/>
                <a:sym typeface="Mada"/>
              </a:rPr>
              <a:t>differentiate</a:t>
            </a:r>
            <a:r>
              <a:rPr b="1" lang="ar" sz="1000">
                <a:solidFill>
                  <a:srgbClr val="999999"/>
                </a:solidFill>
                <a:latin typeface="Mada"/>
                <a:ea typeface="Mada"/>
                <a:cs typeface="Mada"/>
                <a:sym typeface="Mada"/>
              </a:rPr>
              <a:t>.</a:t>
            </a:r>
            <a:endParaRPr b="1" sz="1000">
              <a:solidFill>
                <a:srgbClr val="999999"/>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ar" sz="1000">
                <a:solidFill>
                  <a:srgbClr val="6AA84F"/>
                </a:solidFill>
                <a:latin typeface="Mada"/>
                <a:ea typeface="Mada"/>
                <a:cs typeface="Mada"/>
                <a:sym typeface="Mada"/>
              </a:rPr>
              <a:t>3- </a:t>
            </a:r>
            <a:r>
              <a:rPr lang="ar" sz="1000">
                <a:solidFill>
                  <a:srgbClr val="6AA84F"/>
                </a:solidFill>
                <a:latin typeface="Mada"/>
                <a:ea typeface="Mada"/>
                <a:cs typeface="Mada"/>
                <a:sym typeface="Mada"/>
              </a:rPr>
              <a:t>Peripheral neuropathy due to hereditary disease can be associated with deformity, they will undergo surgery and get referred to neuro.</a:t>
            </a:r>
            <a:endParaRPr sz="1000">
              <a:solidFill>
                <a:srgbClr val="6AA84F"/>
              </a:solidFill>
              <a:latin typeface="Mada"/>
              <a:ea typeface="Mada"/>
              <a:cs typeface="Mada"/>
              <a:sym typeface="Mada"/>
            </a:endParaRPr>
          </a:p>
        </p:txBody>
      </p:sp>
      <p:sp>
        <p:nvSpPr>
          <p:cNvPr id="201" name="Google Shape;201;p18"/>
          <p:cNvSpPr txBox="1"/>
          <p:nvPr/>
        </p:nvSpPr>
        <p:spPr>
          <a:xfrm>
            <a:off x="-5668800" y="1499875"/>
            <a:ext cx="4465800" cy="1794600"/>
          </a:xfrm>
          <a:prstGeom prst="rect">
            <a:avLst/>
          </a:prstGeom>
          <a:noFill/>
          <a:ln>
            <a:noFill/>
          </a:ln>
        </p:spPr>
        <p:txBody>
          <a:bodyPr anchorCtr="0" anchor="t" bIns="91425" lIns="91425" spcFirstLastPara="1" rIns="91425" wrap="square" tIns="91425">
            <a:noAutofit/>
          </a:bodyPr>
          <a:lstStyle/>
          <a:p>
            <a:pPr indent="0" lvl="0" marL="457200" rtl="0" algn="l">
              <a:lnSpc>
                <a:spcPct val="150000"/>
              </a:lnSpc>
              <a:spcBef>
                <a:spcPts val="0"/>
              </a:spcBef>
              <a:spcAft>
                <a:spcPts val="0"/>
              </a:spcAft>
              <a:buNone/>
            </a:pPr>
            <a:r>
              <a:rPr lang="ar" sz="1200">
                <a:latin typeface="Mada"/>
                <a:ea typeface="Mada"/>
                <a:cs typeface="Mada"/>
                <a:sym typeface="Mada"/>
              </a:rPr>
              <a:t>Malignancies</a:t>
            </a:r>
            <a:endParaRPr sz="1200">
              <a:latin typeface="Mada"/>
              <a:ea typeface="Mada"/>
              <a:cs typeface="Mada"/>
              <a:sym typeface="Mada"/>
            </a:endParaRPr>
          </a:p>
          <a:p>
            <a:pPr indent="0" lvl="0" marL="457200" rtl="0" algn="l">
              <a:lnSpc>
                <a:spcPct val="150000"/>
              </a:lnSpc>
              <a:spcBef>
                <a:spcPts val="0"/>
              </a:spcBef>
              <a:spcAft>
                <a:spcPts val="0"/>
              </a:spcAft>
              <a:buNone/>
            </a:pPr>
            <a:r>
              <a:rPr lang="ar" sz="1200">
                <a:latin typeface="Mada"/>
                <a:ea typeface="Mada"/>
                <a:cs typeface="Mada"/>
                <a:sym typeface="Mada"/>
              </a:rPr>
              <a:t>Previous cervical or lumbar disc disease</a:t>
            </a:r>
            <a:endParaRPr sz="1200">
              <a:latin typeface="Mada"/>
              <a:ea typeface="Mada"/>
              <a:cs typeface="Mada"/>
              <a:sym typeface="Mada"/>
            </a:endParaRPr>
          </a:p>
          <a:p>
            <a:pPr indent="0" lvl="0" marL="457200" rtl="0" algn="l">
              <a:lnSpc>
                <a:spcPct val="150000"/>
              </a:lnSpc>
              <a:spcBef>
                <a:spcPts val="0"/>
              </a:spcBef>
              <a:spcAft>
                <a:spcPts val="0"/>
              </a:spcAft>
              <a:buNone/>
            </a:pPr>
            <a:r>
              <a:rPr lang="ar" sz="1200">
                <a:latin typeface="Mada"/>
                <a:ea typeface="Mada"/>
                <a:cs typeface="Mada"/>
                <a:sym typeface="Mada"/>
              </a:rPr>
              <a:t>Orthopedic procedures on feet and ankles</a:t>
            </a:r>
            <a:endParaRPr sz="1200">
              <a:latin typeface="Mada"/>
              <a:ea typeface="Mada"/>
              <a:cs typeface="Mada"/>
              <a:sym typeface="Mada"/>
            </a:endParaRPr>
          </a:p>
          <a:p>
            <a:pPr indent="0" lvl="0" marL="457200" rtl="0" algn="l">
              <a:lnSpc>
                <a:spcPct val="150000"/>
              </a:lnSpc>
              <a:spcBef>
                <a:spcPts val="0"/>
              </a:spcBef>
              <a:spcAft>
                <a:spcPts val="0"/>
              </a:spcAft>
              <a:buNone/>
            </a:pPr>
            <a:r>
              <a:rPr b="1" lang="ar" sz="1200">
                <a:solidFill>
                  <a:srgbClr val="CC0000"/>
                </a:solidFill>
                <a:latin typeface="Mada"/>
                <a:ea typeface="Mada"/>
                <a:cs typeface="Mada"/>
                <a:sym typeface="Mada"/>
              </a:rPr>
              <a:t>Bariatric surgery</a:t>
            </a:r>
            <a:r>
              <a:rPr b="1" baseline="30000" lang="ar" sz="1200">
                <a:solidFill>
                  <a:srgbClr val="CC0000"/>
                </a:solidFill>
                <a:latin typeface="Mada"/>
                <a:ea typeface="Mada"/>
                <a:cs typeface="Mada"/>
                <a:sym typeface="Mada"/>
              </a:rPr>
              <a:t>1</a:t>
            </a:r>
            <a:r>
              <a:rPr b="1" lang="ar" sz="1200">
                <a:solidFill>
                  <a:srgbClr val="CC0000"/>
                </a:solidFill>
                <a:latin typeface="Mada"/>
                <a:ea typeface="Mada"/>
                <a:cs typeface="Mada"/>
                <a:sym typeface="Mada"/>
              </a:rPr>
              <a:t> (B1 Deficiency)</a:t>
            </a:r>
            <a:r>
              <a:rPr b="1" baseline="30000" lang="ar" sz="1200">
                <a:solidFill>
                  <a:srgbClr val="CC0000"/>
                </a:solidFill>
                <a:latin typeface="Mada"/>
                <a:ea typeface="Mada"/>
                <a:cs typeface="Mada"/>
                <a:sym typeface="Mada"/>
              </a:rPr>
              <a:t>2</a:t>
            </a:r>
            <a:endParaRPr b="1" baseline="30000" sz="1300">
              <a:solidFill>
                <a:srgbClr val="CC0000"/>
              </a:solidFill>
              <a:latin typeface="Mada"/>
              <a:ea typeface="Mada"/>
              <a:cs typeface="Mada"/>
              <a:sym typeface="Mada"/>
            </a:endParaRPr>
          </a:p>
          <a:p>
            <a:pPr indent="-304800" lvl="0" marL="457200" rtl="0" algn="l">
              <a:lnSpc>
                <a:spcPct val="150000"/>
              </a:lnSpc>
              <a:spcBef>
                <a:spcPts val="0"/>
              </a:spcBef>
              <a:spcAft>
                <a:spcPts val="0"/>
              </a:spcAft>
              <a:buSzPts val="1200"/>
              <a:buFont typeface="Mada"/>
              <a:buChar char="❖"/>
            </a:pPr>
            <a:r>
              <a:rPr lang="ar" sz="1200">
                <a:latin typeface="Mada"/>
                <a:ea typeface="Mada"/>
                <a:cs typeface="Mada"/>
                <a:sym typeface="Mada"/>
              </a:rPr>
              <a:t>Previous entrapment neuropathies: </a:t>
            </a:r>
            <a:endParaRPr sz="1200">
              <a:latin typeface="Mada"/>
              <a:ea typeface="Mada"/>
              <a:cs typeface="Mada"/>
              <a:sym typeface="Mada"/>
            </a:endParaRPr>
          </a:p>
          <a:p>
            <a:pPr indent="0" lvl="0" marL="914400" rtl="0" algn="l">
              <a:lnSpc>
                <a:spcPct val="150000"/>
              </a:lnSpc>
              <a:spcBef>
                <a:spcPts val="0"/>
              </a:spcBef>
              <a:spcAft>
                <a:spcPts val="0"/>
              </a:spcAft>
              <a:buNone/>
            </a:pPr>
            <a:r>
              <a:rPr lang="ar" sz="1200">
                <a:latin typeface="Mada"/>
                <a:ea typeface="Mada"/>
                <a:cs typeface="Mada"/>
                <a:sym typeface="Mada"/>
              </a:rPr>
              <a:t>Multiple entrapments (consider HNPP, amyloidosis)</a:t>
            </a:r>
            <a:endParaRPr sz="1200">
              <a:latin typeface="Mada"/>
              <a:ea typeface="Mada"/>
              <a:cs typeface="Mada"/>
              <a:sym typeface="Mada"/>
            </a:endParaRPr>
          </a:p>
        </p:txBody>
      </p:sp>
      <p:sp>
        <p:nvSpPr>
          <p:cNvPr id="202" name="Google Shape;202;p18"/>
          <p:cNvSpPr txBox="1"/>
          <p:nvPr/>
        </p:nvSpPr>
        <p:spPr>
          <a:xfrm>
            <a:off x="-8515500" y="1499875"/>
            <a:ext cx="3498600" cy="1794600"/>
          </a:xfrm>
          <a:prstGeom prst="rect">
            <a:avLst/>
          </a:prstGeom>
          <a:noFill/>
          <a:ln>
            <a:noFill/>
          </a:ln>
        </p:spPr>
        <p:txBody>
          <a:bodyPr anchorCtr="0" anchor="t" bIns="91425" lIns="91425" spcFirstLastPara="1" rIns="91425" wrap="square" tIns="91425">
            <a:noAutofit/>
          </a:bodyPr>
          <a:lstStyle/>
          <a:p>
            <a:pPr indent="0" lvl="0" marL="457200" rtl="0" algn="l">
              <a:lnSpc>
                <a:spcPct val="150000"/>
              </a:lnSpc>
              <a:spcBef>
                <a:spcPts val="0"/>
              </a:spcBef>
              <a:spcAft>
                <a:spcPts val="0"/>
              </a:spcAft>
              <a:buNone/>
            </a:pPr>
            <a:r>
              <a:rPr b="1" lang="ar" sz="1200">
                <a:solidFill>
                  <a:srgbClr val="CC0000"/>
                </a:solidFill>
                <a:latin typeface="Mada"/>
                <a:ea typeface="Mada"/>
                <a:cs typeface="Mada"/>
                <a:sym typeface="Mada"/>
              </a:rPr>
              <a:t>Diabetes (glucose intolerance) </a:t>
            </a:r>
            <a:endParaRPr b="1" sz="1200">
              <a:solidFill>
                <a:srgbClr val="CC0000"/>
              </a:solidFill>
              <a:latin typeface="Mada"/>
              <a:ea typeface="Mada"/>
              <a:cs typeface="Mada"/>
              <a:sym typeface="Mada"/>
            </a:endParaRPr>
          </a:p>
          <a:p>
            <a:pPr indent="0" lvl="0" marL="457200" rtl="0" algn="l">
              <a:lnSpc>
                <a:spcPct val="150000"/>
              </a:lnSpc>
              <a:spcBef>
                <a:spcPts val="0"/>
              </a:spcBef>
              <a:spcAft>
                <a:spcPts val="0"/>
              </a:spcAft>
              <a:buNone/>
            </a:pPr>
            <a:r>
              <a:rPr lang="ar" sz="1200">
                <a:latin typeface="Mada"/>
                <a:ea typeface="Mada"/>
                <a:cs typeface="Mada"/>
                <a:sym typeface="Mada"/>
              </a:rPr>
              <a:t>Thyroid disease</a:t>
            </a:r>
            <a:endParaRPr sz="1200">
              <a:solidFill>
                <a:srgbClr val="000000"/>
              </a:solidFill>
              <a:latin typeface="Mada"/>
              <a:ea typeface="Mada"/>
              <a:cs typeface="Mada"/>
              <a:sym typeface="Mada"/>
            </a:endParaRPr>
          </a:p>
          <a:p>
            <a:pPr indent="0" lvl="0" marL="457200" rtl="0" algn="l">
              <a:lnSpc>
                <a:spcPct val="150000"/>
              </a:lnSpc>
              <a:spcBef>
                <a:spcPts val="0"/>
              </a:spcBef>
              <a:spcAft>
                <a:spcPts val="0"/>
              </a:spcAft>
              <a:buNone/>
            </a:pPr>
            <a:r>
              <a:rPr lang="ar" sz="1200">
                <a:latin typeface="Mada"/>
                <a:ea typeface="Mada"/>
                <a:cs typeface="Mada"/>
                <a:sym typeface="Mada"/>
              </a:rPr>
              <a:t>Renal failure</a:t>
            </a:r>
            <a:endParaRPr sz="1200">
              <a:solidFill>
                <a:srgbClr val="000000"/>
              </a:solidFill>
              <a:latin typeface="Mada"/>
              <a:ea typeface="Mada"/>
              <a:cs typeface="Mada"/>
              <a:sym typeface="Mada"/>
            </a:endParaRPr>
          </a:p>
          <a:p>
            <a:pPr indent="0" lvl="0" marL="457200" rtl="0" algn="l">
              <a:lnSpc>
                <a:spcPct val="150000"/>
              </a:lnSpc>
              <a:spcBef>
                <a:spcPts val="0"/>
              </a:spcBef>
              <a:spcAft>
                <a:spcPts val="0"/>
              </a:spcAft>
              <a:buNone/>
            </a:pPr>
            <a:r>
              <a:rPr lang="ar" sz="1200">
                <a:latin typeface="Mada"/>
                <a:ea typeface="Mada"/>
                <a:cs typeface="Mada"/>
                <a:sym typeface="Mada"/>
              </a:rPr>
              <a:t>Hepatic failure</a:t>
            </a:r>
            <a:endParaRPr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Connective tissue disease:</a:t>
            </a:r>
            <a:endParaRPr sz="1200">
              <a:latin typeface="Mada"/>
              <a:ea typeface="Mada"/>
              <a:cs typeface="Mada"/>
              <a:sym typeface="Mada"/>
            </a:endParaRPr>
          </a:p>
          <a:p>
            <a:pPr indent="0" lvl="0" marL="914400" rtl="0" algn="l">
              <a:lnSpc>
                <a:spcPct val="115000"/>
              </a:lnSpc>
              <a:spcBef>
                <a:spcPts val="0"/>
              </a:spcBef>
              <a:spcAft>
                <a:spcPts val="0"/>
              </a:spcAft>
              <a:buNone/>
            </a:pPr>
            <a:r>
              <a:rPr lang="ar" sz="1200">
                <a:latin typeface="Mada"/>
                <a:ea typeface="Mada"/>
                <a:cs typeface="Mada"/>
                <a:sym typeface="Mada"/>
              </a:rPr>
              <a:t>SLE</a:t>
            </a:r>
            <a:endParaRPr sz="1200">
              <a:latin typeface="Mada"/>
              <a:ea typeface="Mada"/>
              <a:cs typeface="Mada"/>
              <a:sym typeface="Mada"/>
            </a:endParaRPr>
          </a:p>
          <a:p>
            <a:pPr indent="0" lvl="0" marL="914400" rtl="0" algn="l">
              <a:lnSpc>
                <a:spcPct val="115000"/>
              </a:lnSpc>
              <a:spcBef>
                <a:spcPts val="0"/>
              </a:spcBef>
              <a:spcAft>
                <a:spcPts val="0"/>
              </a:spcAft>
              <a:buNone/>
            </a:pPr>
            <a:r>
              <a:rPr lang="ar" sz="1200">
                <a:latin typeface="Mada"/>
                <a:ea typeface="Mada"/>
                <a:cs typeface="Mada"/>
                <a:sym typeface="Mada"/>
              </a:rPr>
              <a:t>Rheumatoid arthritis</a:t>
            </a:r>
            <a:endParaRPr sz="1200">
              <a:latin typeface="Mada"/>
              <a:ea typeface="Mada"/>
              <a:cs typeface="Mada"/>
              <a:sym typeface="Mada"/>
            </a:endParaRPr>
          </a:p>
        </p:txBody>
      </p:sp>
      <p:pic>
        <p:nvPicPr>
          <p:cNvPr id="203" name="Google Shape;203;p18"/>
          <p:cNvPicPr preferRelativeResize="0"/>
          <p:nvPr/>
        </p:nvPicPr>
        <p:blipFill>
          <a:blip r:embed="rId8">
            <a:alphaModFix/>
          </a:blip>
          <a:stretch>
            <a:fillRect/>
          </a:stretch>
        </p:blipFill>
        <p:spPr>
          <a:xfrm>
            <a:off x="-8364375" y="1601375"/>
            <a:ext cx="191924" cy="222711"/>
          </a:xfrm>
          <a:prstGeom prst="rect">
            <a:avLst/>
          </a:prstGeom>
          <a:noFill/>
          <a:ln>
            <a:noFill/>
          </a:ln>
        </p:spPr>
      </p:pic>
      <p:pic>
        <p:nvPicPr>
          <p:cNvPr id="204" name="Google Shape;204;p18"/>
          <p:cNvPicPr preferRelativeResize="0"/>
          <p:nvPr/>
        </p:nvPicPr>
        <p:blipFill>
          <a:blip r:embed="rId9">
            <a:alphaModFix/>
          </a:blip>
          <a:stretch>
            <a:fillRect/>
          </a:stretch>
        </p:blipFill>
        <p:spPr>
          <a:xfrm>
            <a:off x="-8364375" y="1866671"/>
            <a:ext cx="191924" cy="222711"/>
          </a:xfrm>
          <a:prstGeom prst="rect">
            <a:avLst/>
          </a:prstGeom>
          <a:noFill/>
          <a:ln>
            <a:noFill/>
          </a:ln>
        </p:spPr>
      </p:pic>
      <p:pic>
        <p:nvPicPr>
          <p:cNvPr id="205" name="Google Shape;205;p18"/>
          <p:cNvPicPr preferRelativeResize="0"/>
          <p:nvPr/>
        </p:nvPicPr>
        <p:blipFill>
          <a:blip r:embed="rId10">
            <a:alphaModFix/>
          </a:blip>
          <a:stretch>
            <a:fillRect/>
          </a:stretch>
        </p:blipFill>
        <p:spPr>
          <a:xfrm>
            <a:off x="-8364375" y="2131964"/>
            <a:ext cx="191925" cy="222711"/>
          </a:xfrm>
          <a:prstGeom prst="rect">
            <a:avLst/>
          </a:prstGeom>
          <a:noFill/>
          <a:ln>
            <a:noFill/>
          </a:ln>
        </p:spPr>
      </p:pic>
      <p:pic>
        <p:nvPicPr>
          <p:cNvPr id="206" name="Google Shape;206;p18"/>
          <p:cNvPicPr preferRelativeResize="0"/>
          <p:nvPr/>
        </p:nvPicPr>
        <p:blipFill>
          <a:blip r:embed="rId11">
            <a:alphaModFix/>
          </a:blip>
          <a:stretch>
            <a:fillRect/>
          </a:stretch>
        </p:blipFill>
        <p:spPr>
          <a:xfrm>
            <a:off x="-8364379" y="2397275"/>
            <a:ext cx="191924" cy="191986"/>
          </a:xfrm>
          <a:prstGeom prst="rect">
            <a:avLst/>
          </a:prstGeom>
          <a:noFill/>
          <a:ln>
            <a:noFill/>
          </a:ln>
        </p:spPr>
      </p:pic>
      <p:pic>
        <p:nvPicPr>
          <p:cNvPr id="207" name="Google Shape;207;p18"/>
          <p:cNvPicPr preferRelativeResize="0"/>
          <p:nvPr/>
        </p:nvPicPr>
        <p:blipFill>
          <a:blip r:embed="rId12">
            <a:alphaModFix/>
          </a:blip>
          <a:stretch>
            <a:fillRect/>
          </a:stretch>
        </p:blipFill>
        <p:spPr>
          <a:xfrm>
            <a:off x="-7793780" y="2883542"/>
            <a:ext cx="191924" cy="191926"/>
          </a:xfrm>
          <a:prstGeom prst="rect">
            <a:avLst/>
          </a:prstGeom>
          <a:noFill/>
          <a:ln>
            <a:noFill/>
          </a:ln>
        </p:spPr>
      </p:pic>
      <p:pic>
        <p:nvPicPr>
          <p:cNvPr id="208" name="Google Shape;208;p18"/>
          <p:cNvPicPr preferRelativeResize="0"/>
          <p:nvPr/>
        </p:nvPicPr>
        <p:blipFill>
          <a:blip r:embed="rId13">
            <a:alphaModFix/>
          </a:blip>
          <a:stretch>
            <a:fillRect/>
          </a:stretch>
        </p:blipFill>
        <p:spPr>
          <a:xfrm>
            <a:off x="-7835888" y="3070875"/>
            <a:ext cx="273524" cy="317350"/>
          </a:xfrm>
          <a:prstGeom prst="rect">
            <a:avLst/>
          </a:prstGeom>
          <a:noFill/>
          <a:ln>
            <a:noFill/>
          </a:ln>
        </p:spPr>
      </p:pic>
      <p:pic>
        <p:nvPicPr>
          <p:cNvPr id="209" name="Google Shape;209;p18"/>
          <p:cNvPicPr preferRelativeResize="0"/>
          <p:nvPr/>
        </p:nvPicPr>
        <p:blipFill>
          <a:blip r:embed="rId14">
            <a:alphaModFix/>
          </a:blip>
          <a:stretch>
            <a:fillRect/>
          </a:stretch>
        </p:blipFill>
        <p:spPr>
          <a:xfrm>
            <a:off x="-5539075" y="1562125"/>
            <a:ext cx="222700" cy="222700"/>
          </a:xfrm>
          <a:prstGeom prst="rect">
            <a:avLst/>
          </a:prstGeom>
          <a:noFill/>
          <a:ln>
            <a:noFill/>
          </a:ln>
        </p:spPr>
      </p:pic>
      <p:pic>
        <p:nvPicPr>
          <p:cNvPr id="210" name="Google Shape;210;p18"/>
          <p:cNvPicPr preferRelativeResize="0"/>
          <p:nvPr/>
        </p:nvPicPr>
        <p:blipFill>
          <a:blip r:embed="rId15">
            <a:alphaModFix/>
          </a:blip>
          <a:stretch>
            <a:fillRect/>
          </a:stretch>
        </p:blipFill>
        <p:spPr>
          <a:xfrm>
            <a:off x="-5539075" y="1866675"/>
            <a:ext cx="222700" cy="222700"/>
          </a:xfrm>
          <a:prstGeom prst="rect">
            <a:avLst/>
          </a:prstGeom>
          <a:noFill/>
          <a:ln>
            <a:noFill/>
          </a:ln>
        </p:spPr>
      </p:pic>
      <p:pic>
        <p:nvPicPr>
          <p:cNvPr id="211" name="Google Shape;211;p18"/>
          <p:cNvPicPr preferRelativeResize="0"/>
          <p:nvPr/>
        </p:nvPicPr>
        <p:blipFill>
          <a:blip r:embed="rId16">
            <a:alphaModFix/>
          </a:blip>
          <a:stretch>
            <a:fillRect/>
          </a:stretch>
        </p:blipFill>
        <p:spPr>
          <a:xfrm>
            <a:off x="-5539075" y="2131975"/>
            <a:ext cx="222700" cy="222700"/>
          </a:xfrm>
          <a:prstGeom prst="rect">
            <a:avLst/>
          </a:prstGeom>
          <a:noFill/>
          <a:ln>
            <a:noFill/>
          </a:ln>
        </p:spPr>
      </p:pic>
      <p:pic>
        <p:nvPicPr>
          <p:cNvPr id="212" name="Google Shape;212;p18"/>
          <p:cNvPicPr preferRelativeResize="0"/>
          <p:nvPr/>
        </p:nvPicPr>
        <p:blipFill>
          <a:blip r:embed="rId17">
            <a:alphaModFix/>
          </a:blip>
          <a:stretch>
            <a:fillRect/>
          </a:stretch>
        </p:blipFill>
        <p:spPr>
          <a:xfrm>
            <a:off x="-5539086" y="2397271"/>
            <a:ext cx="222700" cy="222703"/>
          </a:xfrm>
          <a:prstGeom prst="rect">
            <a:avLst/>
          </a:prstGeom>
          <a:noFill/>
          <a:ln>
            <a:noFill/>
          </a:ln>
        </p:spPr>
      </p:pic>
      <p:pic>
        <p:nvPicPr>
          <p:cNvPr id="213" name="Google Shape;213;p18"/>
          <p:cNvPicPr preferRelativeResize="0"/>
          <p:nvPr/>
        </p:nvPicPr>
        <p:blipFill>
          <a:blip r:embed="rId18">
            <a:alphaModFix/>
          </a:blip>
          <a:stretch>
            <a:fillRect/>
          </a:stretch>
        </p:blipFill>
        <p:spPr>
          <a:xfrm>
            <a:off x="-4928775" y="2960649"/>
            <a:ext cx="222700" cy="222700"/>
          </a:xfrm>
          <a:prstGeom prst="rect">
            <a:avLst/>
          </a:prstGeom>
          <a:noFill/>
          <a:ln>
            <a:noFill/>
          </a:ln>
        </p:spPr>
      </p:pic>
      <p:sp>
        <p:nvSpPr>
          <p:cNvPr id="214" name="Google Shape;214;p18"/>
          <p:cNvSpPr txBox="1"/>
          <p:nvPr/>
        </p:nvSpPr>
        <p:spPr>
          <a:xfrm>
            <a:off x="246007" y="718385"/>
            <a:ext cx="67143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5"/>
                </a:highlight>
                <a:latin typeface="Mada"/>
                <a:ea typeface="Mada"/>
                <a:cs typeface="Mada"/>
                <a:sym typeface="Mada"/>
              </a:rPr>
              <a:t>Past history and comorbidities</a:t>
            </a:r>
            <a:endParaRPr sz="1200">
              <a:solidFill>
                <a:schemeClr val="dk1"/>
              </a:solidFill>
              <a:latin typeface="Mada"/>
              <a:ea typeface="Mada"/>
              <a:cs typeface="Mada"/>
              <a:sym typeface="Mada"/>
            </a:endParaRPr>
          </a:p>
        </p:txBody>
      </p:sp>
      <p:sp>
        <p:nvSpPr>
          <p:cNvPr id="215" name="Google Shape;215;p18"/>
          <p:cNvSpPr/>
          <p:nvPr/>
        </p:nvSpPr>
        <p:spPr>
          <a:xfrm>
            <a:off x="-7708426" y="2971544"/>
            <a:ext cx="18600" cy="177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8"/>
          <p:cNvSpPr/>
          <p:nvPr/>
        </p:nvSpPr>
        <p:spPr>
          <a:xfrm>
            <a:off x="764220" y="8190138"/>
            <a:ext cx="18600" cy="177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7" name="Google Shape;217;p18"/>
          <p:cNvGrpSpPr/>
          <p:nvPr/>
        </p:nvGrpSpPr>
        <p:grpSpPr>
          <a:xfrm rot="10800000">
            <a:off x="7293843" y="562188"/>
            <a:ext cx="78721" cy="83606"/>
            <a:chOff x="4909609" y="6885946"/>
            <a:chExt cx="508206" cy="495298"/>
          </a:xfrm>
        </p:grpSpPr>
        <p:grpSp>
          <p:nvGrpSpPr>
            <p:cNvPr id="218" name="Google Shape;218;p18"/>
            <p:cNvGrpSpPr/>
            <p:nvPr/>
          </p:nvGrpSpPr>
          <p:grpSpPr>
            <a:xfrm>
              <a:off x="4909609" y="6885946"/>
              <a:ext cx="508206" cy="495298"/>
              <a:chOff x="481483" y="4193428"/>
              <a:chExt cx="322998" cy="346532"/>
            </a:xfrm>
          </p:grpSpPr>
          <p:grpSp>
            <p:nvGrpSpPr>
              <p:cNvPr id="219" name="Google Shape;219;p18"/>
              <p:cNvGrpSpPr/>
              <p:nvPr/>
            </p:nvGrpSpPr>
            <p:grpSpPr>
              <a:xfrm>
                <a:off x="481483" y="4193428"/>
                <a:ext cx="322998" cy="346532"/>
                <a:chOff x="-64406125" y="3362225"/>
                <a:chExt cx="318225" cy="314800"/>
              </a:xfrm>
            </p:grpSpPr>
            <p:sp>
              <p:nvSpPr>
                <p:cNvPr id="220" name="Google Shape;220;p18"/>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221" name="Google Shape;221;p18"/>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222" name="Google Shape;222;p18"/>
              <p:cNvSpPr/>
              <p:nvPr/>
            </p:nvSpPr>
            <p:spPr>
              <a:xfrm>
                <a:off x="626168" y="4322035"/>
                <a:ext cx="33600" cy="33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23" name="Google Shape;223;p18"/>
            <p:cNvPicPr preferRelativeResize="0"/>
            <p:nvPr/>
          </p:nvPicPr>
          <p:blipFill rotWithShape="1">
            <a:blip r:embed="rId19">
              <a:alphaModFix/>
            </a:blip>
            <a:srcRect b="-10" l="0" r="77307" t="10"/>
            <a:stretch/>
          </p:blipFill>
          <p:spPr>
            <a:xfrm flipH="1" rot="-5400000">
              <a:off x="5298115" y="7248199"/>
              <a:ext cx="27740" cy="134623"/>
            </a:xfrm>
            <a:prstGeom prst="rect">
              <a:avLst/>
            </a:prstGeom>
            <a:noFill/>
            <a:ln>
              <a:noFill/>
            </a:ln>
          </p:spPr>
        </p:pic>
        <p:pic>
          <p:nvPicPr>
            <p:cNvPr id="224" name="Google Shape;224;p18"/>
            <p:cNvPicPr preferRelativeResize="0"/>
            <p:nvPr/>
          </p:nvPicPr>
          <p:blipFill>
            <a:blip r:embed="rId20">
              <a:alphaModFix/>
            </a:blip>
            <a:stretch>
              <a:fillRect/>
            </a:stretch>
          </p:blipFill>
          <p:spPr>
            <a:xfrm>
              <a:off x="5107203" y="7221098"/>
              <a:ext cx="112997" cy="102640"/>
            </a:xfrm>
            <a:prstGeom prst="rect">
              <a:avLst/>
            </a:prstGeom>
            <a:noFill/>
            <a:ln>
              <a:noFill/>
            </a:ln>
          </p:spPr>
        </p:pic>
      </p:grpSp>
      <p:cxnSp>
        <p:nvCxnSpPr>
          <p:cNvPr id="225" name="Google Shape;225;p18"/>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226" name="Google Shape;226;p18"/>
          <p:cNvSpPr txBox="1"/>
          <p:nvPr/>
        </p:nvSpPr>
        <p:spPr>
          <a:xfrm>
            <a:off x="7811573" y="851175"/>
            <a:ext cx="85335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a:solidFill>
                  <a:srgbClr val="6AA84F"/>
                </a:solidFill>
                <a:latin typeface="Mada"/>
                <a:ea typeface="Mada"/>
                <a:cs typeface="Mada"/>
                <a:sym typeface="Mada"/>
              </a:rPr>
              <a:t>some patients might say NO to family history, </a:t>
            </a:r>
            <a:r>
              <a:rPr lang="ar">
                <a:solidFill>
                  <a:srgbClr val="6AA84F"/>
                </a:solidFill>
                <a:latin typeface="Mada"/>
                <a:ea typeface="Mada"/>
                <a:cs typeface="Mada"/>
                <a:sym typeface="Mada"/>
              </a:rPr>
              <a:t>s</a:t>
            </a:r>
            <a:r>
              <a:rPr lang="ar">
                <a:solidFill>
                  <a:srgbClr val="6AA84F"/>
                </a:solidFill>
                <a:latin typeface="Mada"/>
                <a:ea typeface="Mada"/>
                <a:cs typeface="Mada"/>
                <a:sym typeface="Mada"/>
              </a:rPr>
              <a:t>o you have to ask if anyone in the family ever used a cane or a wheelchair early in life, and if anyone in the family have foot deformity, they might even tell you that his father for example has Rheumatoid Arthritis  and he has weakness because of it when in fact he has it for the same reason (hereditary neuropathy)</a:t>
            </a:r>
            <a:endParaRPr>
              <a:solidFill>
                <a:srgbClr val="6AA84F"/>
              </a:solidFill>
              <a:latin typeface="Mada"/>
              <a:ea typeface="Mada"/>
              <a:cs typeface="Mada"/>
              <a:sym typeface="Mada"/>
            </a:endParaRPr>
          </a:p>
          <a:p>
            <a:pPr indent="0" lvl="0" marL="0" rtl="0" algn="l">
              <a:spcBef>
                <a:spcPts val="0"/>
              </a:spcBef>
              <a:spcAft>
                <a:spcPts val="0"/>
              </a:spcAft>
              <a:buNone/>
            </a:pPr>
            <a:r>
              <a:t/>
            </a:r>
            <a:endParaRPr>
              <a:solidFill>
                <a:srgbClr val="6AA84F"/>
              </a:solidFill>
              <a:latin typeface="Mada"/>
              <a:ea typeface="Mada"/>
              <a:cs typeface="Mada"/>
              <a:sym typeface="Mada"/>
            </a:endParaRPr>
          </a:p>
        </p:txBody>
      </p:sp>
      <p:graphicFrame>
        <p:nvGraphicFramePr>
          <p:cNvPr id="227" name="Google Shape;227;p18"/>
          <p:cNvGraphicFramePr/>
          <p:nvPr/>
        </p:nvGraphicFramePr>
        <p:xfrm>
          <a:off x="130675" y="1258500"/>
          <a:ext cx="3000000" cy="3000000"/>
        </p:xfrm>
        <a:graphic>
          <a:graphicData uri="http://schemas.openxmlformats.org/drawingml/2006/table">
            <a:tbl>
              <a:tblPr>
                <a:noFill/>
                <a:tableStyleId>{BC89051C-0FB9-44DB-B3F0-D97974565A1E}</a:tableStyleId>
              </a:tblPr>
              <a:tblGrid>
                <a:gridCol w="382850"/>
                <a:gridCol w="1305750"/>
                <a:gridCol w="382850"/>
                <a:gridCol w="1404950"/>
                <a:gridCol w="382850"/>
                <a:gridCol w="1547025"/>
                <a:gridCol w="382850"/>
                <a:gridCol w="1509525"/>
              </a:tblGrid>
              <a:tr h="381000">
                <a:tc>
                  <a:txBody>
                    <a:bodyPr/>
                    <a:lstStyle/>
                    <a:p>
                      <a:pPr indent="0" lvl="0" marL="0" rtl="0" algn="ctr">
                        <a:spcBef>
                          <a:spcPts val="0"/>
                        </a:spcBef>
                        <a:spcAft>
                          <a:spcPts val="0"/>
                        </a:spcAft>
                        <a:buNone/>
                      </a:pPr>
                      <a:r>
                        <a:t/>
                      </a:r>
                      <a:endParaRPr/>
                    </a:p>
                  </a:txBody>
                  <a:tcPr marT="91425" marB="91425" marR="91425" marL="91425" anchor="ctr">
                    <a:lnL cap="flat" cmpd="sng" w="9525">
                      <a:solidFill>
                        <a:srgbClr val="4C1130"/>
                      </a:solidFill>
                      <a:prstDash val="solid"/>
                      <a:round/>
                      <a:headEnd len="sm" w="sm" type="none"/>
                      <a:tailEnd len="sm" w="sm" type="none"/>
                    </a:lnL>
                    <a:lnR cap="flat" cmpd="sng" w="9525">
                      <a:solidFill>
                        <a:srgbClr val="4C1130"/>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solidFill>
                      <a:srgbClr val="EAD1DC"/>
                    </a:solidFill>
                  </a:tcPr>
                </a:tc>
                <a:tc gridSpan="3">
                  <a:txBody>
                    <a:bodyPr/>
                    <a:lstStyle/>
                    <a:p>
                      <a:pPr indent="0" lvl="0" marL="457200" rtl="0" algn="ctr">
                        <a:lnSpc>
                          <a:spcPct val="150000"/>
                        </a:lnSpc>
                        <a:spcBef>
                          <a:spcPts val="0"/>
                        </a:spcBef>
                        <a:spcAft>
                          <a:spcPts val="0"/>
                        </a:spcAft>
                        <a:buNone/>
                      </a:pPr>
                      <a:r>
                        <a:rPr b="1" lang="ar" sz="1200">
                          <a:solidFill>
                            <a:srgbClr val="CC0000"/>
                          </a:solidFill>
                          <a:latin typeface="Mada"/>
                          <a:ea typeface="Mada"/>
                          <a:cs typeface="Mada"/>
                          <a:sym typeface="Mada"/>
                        </a:rPr>
                        <a:t>Diabetes (glucose intolerance) </a:t>
                      </a:r>
                      <a:endParaRPr sz="1200">
                        <a:solidFill>
                          <a:schemeClr val="dk1"/>
                        </a:solidFill>
                        <a:latin typeface="Mada"/>
                        <a:ea typeface="Mada"/>
                        <a:cs typeface="Mada"/>
                        <a:sym typeface="Mada"/>
                      </a:endParaRPr>
                    </a:p>
                  </a:txBody>
                  <a:tcPr marT="91425" marB="91425" marR="91425" marL="91425" anchor="ctr">
                    <a:lnL cap="flat" cmpd="sng" w="9525">
                      <a:solidFill>
                        <a:srgbClr val="4C1130"/>
                      </a:solidFill>
                      <a:prstDash val="solid"/>
                      <a:round/>
                      <a:headEnd len="sm" w="sm" type="none"/>
                      <a:tailEnd len="sm" w="sm" type="none"/>
                    </a:lnL>
                    <a:lnR cap="flat" cmpd="sng" w="9525">
                      <a:solidFill>
                        <a:srgbClr val="4C1130"/>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tcPr>
                </a:tc>
                <a:tc hMerge="1"/>
                <a:tc hMerge="1"/>
                <a:tc>
                  <a:txBody>
                    <a:bodyPr/>
                    <a:lstStyle/>
                    <a:p>
                      <a:pPr indent="0" lvl="0" marL="0" rtl="0" algn="ctr">
                        <a:spcBef>
                          <a:spcPts val="0"/>
                        </a:spcBef>
                        <a:spcAft>
                          <a:spcPts val="0"/>
                        </a:spcAft>
                        <a:buNone/>
                      </a:pPr>
                      <a:r>
                        <a:t/>
                      </a:r>
                      <a:endParaRPr/>
                    </a:p>
                  </a:txBody>
                  <a:tcPr marT="91425" marB="91425" marR="91425" marL="91425" anchor="ctr">
                    <a:lnL cap="flat" cmpd="sng" w="9525">
                      <a:solidFill>
                        <a:srgbClr val="4C1130"/>
                      </a:solidFill>
                      <a:prstDash val="solid"/>
                      <a:round/>
                      <a:headEnd len="sm" w="sm" type="none"/>
                      <a:tailEnd len="sm" w="sm" type="none"/>
                    </a:lnL>
                    <a:lnR cap="flat" cmpd="sng" w="9525">
                      <a:solidFill>
                        <a:srgbClr val="4C1130"/>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solidFill>
                      <a:srgbClr val="EAD1DC"/>
                    </a:solidFill>
                  </a:tcPr>
                </a:tc>
                <a:tc gridSpan="3">
                  <a:txBody>
                    <a:bodyPr/>
                    <a:lstStyle/>
                    <a:p>
                      <a:pPr indent="0" lvl="0" marL="457200" rtl="0" algn="ctr">
                        <a:lnSpc>
                          <a:spcPct val="150000"/>
                        </a:lnSpc>
                        <a:spcBef>
                          <a:spcPts val="0"/>
                        </a:spcBef>
                        <a:spcAft>
                          <a:spcPts val="0"/>
                        </a:spcAft>
                        <a:buNone/>
                      </a:pPr>
                      <a:r>
                        <a:rPr b="1" lang="ar" sz="1200">
                          <a:solidFill>
                            <a:srgbClr val="CC0000"/>
                          </a:solidFill>
                          <a:latin typeface="Mada"/>
                          <a:ea typeface="Mada"/>
                          <a:cs typeface="Mada"/>
                          <a:sym typeface="Mada"/>
                        </a:rPr>
                        <a:t>Bariatric surgery</a:t>
                      </a:r>
                      <a:r>
                        <a:rPr b="1" baseline="30000" lang="ar" sz="1200">
                          <a:solidFill>
                            <a:srgbClr val="CC0000"/>
                          </a:solidFill>
                          <a:latin typeface="Mada"/>
                          <a:ea typeface="Mada"/>
                          <a:cs typeface="Mada"/>
                          <a:sym typeface="Mada"/>
                        </a:rPr>
                        <a:t>1</a:t>
                      </a:r>
                      <a:r>
                        <a:rPr b="1" lang="ar" sz="1200">
                          <a:solidFill>
                            <a:srgbClr val="CC0000"/>
                          </a:solidFill>
                          <a:latin typeface="Mada"/>
                          <a:ea typeface="Mada"/>
                          <a:cs typeface="Mada"/>
                          <a:sym typeface="Mada"/>
                        </a:rPr>
                        <a:t> (B1 Deficiency)</a:t>
                      </a:r>
                      <a:r>
                        <a:rPr b="1" baseline="30000" lang="ar" sz="1200">
                          <a:solidFill>
                            <a:srgbClr val="CC0000"/>
                          </a:solidFill>
                          <a:latin typeface="Mada"/>
                          <a:ea typeface="Mada"/>
                          <a:cs typeface="Mada"/>
                          <a:sym typeface="Mada"/>
                        </a:rPr>
                        <a:t>2</a:t>
                      </a:r>
                      <a:endParaRPr sz="1200">
                        <a:solidFill>
                          <a:schemeClr val="dk1"/>
                        </a:solidFill>
                        <a:latin typeface="Mada"/>
                        <a:ea typeface="Mada"/>
                        <a:cs typeface="Mada"/>
                        <a:sym typeface="Mada"/>
                      </a:endParaRPr>
                    </a:p>
                  </a:txBody>
                  <a:tcPr marT="91425" marB="91425" marR="91425" marL="91425" anchor="ctr">
                    <a:lnL cap="flat" cmpd="sng" w="9525">
                      <a:solidFill>
                        <a:srgbClr val="4C1130"/>
                      </a:solidFill>
                      <a:prstDash val="solid"/>
                      <a:round/>
                      <a:headEnd len="sm" w="sm" type="none"/>
                      <a:tailEnd len="sm" w="sm" type="none"/>
                    </a:lnL>
                    <a:lnR cap="flat" cmpd="sng" w="9525">
                      <a:solidFill>
                        <a:srgbClr val="4C1130"/>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tcPr>
                </a:tc>
                <a:tc hMerge="1"/>
                <a:tc hMerge="1"/>
              </a:tr>
              <a:tr h="381000">
                <a:tc>
                  <a:txBody>
                    <a:bodyPr/>
                    <a:lstStyle/>
                    <a:p>
                      <a:pPr indent="0" lvl="0" marL="0" rtl="0" algn="ctr">
                        <a:spcBef>
                          <a:spcPts val="0"/>
                        </a:spcBef>
                        <a:spcAft>
                          <a:spcPts val="0"/>
                        </a:spcAft>
                        <a:buNone/>
                      </a:pPr>
                      <a:r>
                        <a:t/>
                      </a:r>
                      <a:endParaRPr/>
                    </a:p>
                  </a:txBody>
                  <a:tcPr marT="91425" marB="91425" marR="91425" marL="91425" anchor="ctr">
                    <a:lnL cap="flat" cmpd="sng" w="9525">
                      <a:solidFill>
                        <a:srgbClr val="4C1130"/>
                      </a:solidFill>
                      <a:prstDash val="solid"/>
                      <a:round/>
                      <a:headEnd len="sm" w="sm" type="none"/>
                      <a:tailEnd len="sm" w="sm" type="none"/>
                    </a:lnL>
                    <a:lnR cap="flat" cmpd="sng" w="9525">
                      <a:solidFill>
                        <a:srgbClr val="4C1130"/>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solidFill>
                      <a:srgbClr val="EAD1DC"/>
                    </a:solidFill>
                  </a:tcPr>
                </a:tc>
                <a:tc gridSpan="3">
                  <a:txBody>
                    <a:bodyPr/>
                    <a:lstStyle/>
                    <a:p>
                      <a:pPr indent="0" lvl="0" marL="0" rtl="0" algn="ctr">
                        <a:lnSpc>
                          <a:spcPct val="150000"/>
                        </a:lnSpc>
                        <a:spcBef>
                          <a:spcPts val="0"/>
                        </a:spcBef>
                        <a:spcAft>
                          <a:spcPts val="0"/>
                        </a:spcAft>
                        <a:buNone/>
                      </a:pPr>
                      <a:r>
                        <a:rPr lang="ar" sz="1200">
                          <a:solidFill>
                            <a:schemeClr val="dk1"/>
                          </a:solidFill>
                          <a:latin typeface="Mada"/>
                          <a:ea typeface="Mada"/>
                          <a:cs typeface="Mada"/>
                          <a:sym typeface="Mada"/>
                        </a:rPr>
                        <a:t>Orthopedic procedures on feet and ankles</a:t>
                      </a:r>
                      <a:r>
                        <a:rPr baseline="30000" lang="ar" sz="1200">
                          <a:solidFill>
                            <a:schemeClr val="dk1"/>
                          </a:solidFill>
                          <a:latin typeface="Mada"/>
                          <a:ea typeface="Mada"/>
                          <a:cs typeface="Mada"/>
                          <a:sym typeface="Mada"/>
                        </a:rPr>
                        <a:t>3</a:t>
                      </a:r>
                      <a:endParaRPr baseline="30000"/>
                    </a:p>
                  </a:txBody>
                  <a:tcPr marT="91425" marB="91425" marR="91425" marL="91425" anchor="ctr">
                    <a:lnL cap="flat" cmpd="sng" w="9525">
                      <a:solidFill>
                        <a:srgbClr val="4C1130"/>
                      </a:solidFill>
                      <a:prstDash val="solid"/>
                      <a:round/>
                      <a:headEnd len="sm" w="sm" type="none"/>
                      <a:tailEnd len="sm" w="sm" type="none"/>
                    </a:lnL>
                    <a:lnR cap="flat" cmpd="sng" w="9525">
                      <a:solidFill>
                        <a:srgbClr val="4C1130"/>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tcPr>
                </a:tc>
                <a:tc hMerge="1"/>
                <a:tc hMerge="1"/>
                <a:tc>
                  <a:txBody>
                    <a:bodyPr/>
                    <a:lstStyle/>
                    <a:p>
                      <a:pPr indent="0" lvl="0" marL="0" rtl="0" algn="ctr">
                        <a:spcBef>
                          <a:spcPts val="0"/>
                        </a:spcBef>
                        <a:spcAft>
                          <a:spcPts val="0"/>
                        </a:spcAft>
                        <a:buNone/>
                      </a:pPr>
                      <a:r>
                        <a:t/>
                      </a:r>
                      <a:endParaRPr/>
                    </a:p>
                  </a:txBody>
                  <a:tcPr marT="91425" marB="91425" marR="91425" marL="91425" anchor="ctr">
                    <a:lnL cap="flat" cmpd="sng" w="9525">
                      <a:solidFill>
                        <a:srgbClr val="4C1130"/>
                      </a:solidFill>
                      <a:prstDash val="solid"/>
                      <a:round/>
                      <a:headEnd len="sm" w="sm" type="none"/>
                      <a:tailEnd len="sm" w="sm" type="none"/>
                    </a:lnL>
                    <a:lnR cap="flat" cmpd="sng" w="9525">
                      <a:solidFill>
                        <a:srgbClr val="4C1130"/>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solidFill>
                      <a:srgbClr val="EAD1DC"/>
                    </a:solidFill>
                  </a:tcPr>
                </a:tc>
                <a:tc gridSpan="3">
                  <a:txBody>
                    <a:bodyPr/>
                    <a:lstStyle/>
                    <a:p>
                      <a:pPr indent="0" lvl="0" marL="457200" rtl="0" algn="ctr">
                        <a:lnSpc>
                          <a:spcPct val="150000"/>
                        </a:lnSpc>
                        <a:spcBef>
                          <a:spcPts val="0"/>
                        </a:spcBef>
                        <a:spcAft>
                          <a:spcPts val="0"/>
                        </a:spcAft>
                        <a:buNone/>
                      </a:pPr>
                      <a:r>
                        <a:rPr lang="ar" sz="1200">
                          <a:solidFill>
                            <a:schemeClr val="dk1"/>
                          </a:solidFill>
                          <a:latin typeface="Mada"/>
                          <a:ea typeface="Mada"/>
                          <a:cs typeface="Mada"/>
                          <a:sym typeface="Mada"/>
                        </a:rPr>
                        <a:t>Previous cervical or lumbar disc disease</a:t>
                      </a:r>
                      <a:endParaRPr/>
                    </a:p>
                  </a:txBody>
                  <a:tcPr marT="91425" marB="91425" marR="91425" marL="91425" anchor="ctr">
                    <a:lnL cap="flat" cmpd="sng" w="9525">
                      <a:solidFill>
                        <a:srgbClr val="4C1130"/>
                      </a:solidFill>
                      <a:prstDash val="solid"/>
                      <a:round/>
                      <a:headEnd len="sm" w="sm" type="none"/>
                      <a:tailEnd len="sm" w="sm" type="none"/>
                    </a:lnL>
                    <a:lnR cap="flat" cmpd="sng" w="9525">
                      <a:solidFill>
                        <a:srgbClr val="4C1130"/>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tcPr>
                </a:tc>
                <a:tc hMerge="1"/>
                <a:tc hMerge="1"/>
              </a:tr>
              <a:tr h="381000">
                <a:tc>
                  <a:txBody>
                    <a:bodyPr/>
                    <a:lstStyle/>
                    <a:p>
                      <a:pPr indent="0" lvl="0" marL="0" rtl="0" algn="ctr">
                        <a:spcBef>
                          <a:spcPts val="0"/>
                        </a:spcBef>
                        <a:spcAft>
                          <a:spcPts val="0"/>
                        </a:spcAft>
                        <a:buNone/>
                      </a:pPr>
                      <a:r>
                        <a:t/>
                      </a:r>
                      <a:endParaRPr/>
                    </a:p>
                  </a:txBody>
                  <a:tcPr marT="91425" marB="91425" marR="91425" marL="91425" anchor="ctr">
                    <a:lnL cap="flat" cmpd="sng" w="9525">
                      <a:solidFill>
                        <a:srgbClr val="4C1130"/>
                      </a:solidFill>
                      <a:prstDash val="solid"/>
                      <a:round/>
                      <a:headEnd len="sm" w="sm" type="none"/>
                      <a:tailEnd len="sm" w="sm" type="none"/>
                    </a:lnL>
                    <a:lnR cap="flat" cmpd="sng" w="9525">
                      <a:solidFill>
                        <a:srgbClr val="4C1130"/>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solidFill>
                      <a:srgbClr val="EAD1DC"/>
                    </a:solidFill>
                  </a:tcPr>
                </a:tc>
                <a:tc gridSpan="3">
                  <a:txBody>
                    <a:bodyPr/>
                    <a:lstStyle/>
                    <a:p>
                      <a:pPr indent="0" lvl="0" marL="0" rtl="0" algn="l">
                        <a:lnSpc>
                          <a:spcPct val="115000"/>
                        </a:lnSpc>
                        <a:spcBef>
                          <a:spcPts val="0"/>
                        </a:spcBef>
                        <a:spcAft>
                          <a:spcPts val="0"/>
                        </a:spcAft>
                        <a:buNone/>
                      </a:pPr>
                      <a:r>
                        <a:rPr lang="ar" sz="1200">
                          <a:solidFill>
                            <a:schemeClr val="dk1"/>
                          </a:solidFill>
                          <a:latin typeface="Mada"/>
                          <a:ea typeface="Mada"/>
                          <a:cs typeface="Mada"/>
                          <a:sym typeface="Mada"/>
                        </a:rPr>
                        <a:t>Connective tissue disease:</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SLE</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Rheumatoid arthritis</a:t>
                      </a:r>
                      <a:endParaRPr/>
                    </a:p>
                  </a:txBody>
                  <a:tcPr marT="91425" marB="91425" marR="91425" marL="91425" anchor="ctr">
                    <a:lnL cap="flat" cmpd="sng" w="9525">
                      <a:solidFill>
                        <a:srgbClr val="4C1130"/>
                      </a:solidFill>
                      <a:prstDash val="solid"/>
                      <a:round/>
                      <a:headEnd len="sm" w="sm" type="none"/>
                      <a:tailEnd len="sm" w="sm" type="none"/>
                    </a:lnL>
                    <a:lnR cap="flat" cmpd="sng" w="9525">
                      <a:solidFill>
                        <a:srgbClr val="4C1130"/>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tcPr>
                </a:tc>
                <a:tc hMerge="1"/>
                <a:tc hMerge="1"/>
                <a:tc>
                  <a:txBody>
                    <a:bodyPr/>
                    <a:lstStyle/>
                    <a:p>
                      <a:pPr indent="0" lvl="0" marL="0" rtl="0" algn="ctr">
                        <a:spcBef>
                          <a:spcPts val="0"/>
                        </a:spcBef>
                        <a:spcAft>
                          <a:spcPts val="0"/>
                        </a:spcAft>
                        <a:buNone/>
                      </a:pPr>
                      <a:r>
                        <a:t/>
                      </a:r>
                      <a:endParaRPr/>
                    </a:p>
                  </a:txBody>
                  <a:tcPr marT="91425" marB="91425" marR="91425" marL="91425" anchor="ctr">
                    <a:lnL cap="flat" cmpd="sng" w="9525">
                      <a:solidFill>
                        <a:srgbClr val="4C1130"/>
                      </a:solidFill>
                      <a:prstDash val="solid"/>
                      <a:round/>
                      <a:headEnd len="sm" w="sm" type="none"/>
                      <a:tailEnd len="sm" w="sm" type="none"/>
                    </a:lnL>
                    <a:lnR cap="flat" cmpd="sng" w="9525">
                      <a:solidFill>
                        <a:srgbClr val="4C1130"/>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solidFill>
                      <a:srgbClr val="EAD1DC"/>
                    </a:solidFill>
                  </a:tcPr>
                </a:tc>
                <a:tc gridSpan="3">
                  <a:txBody>
                    <a:bodyPr/>
                    <a:lstStyle/>
                    <a:p>
                      <a:pPr indent="0" lvl="0" marL="0" rtl="0" algn="l">
                        <a:lnSpc>
                          <a:spcPct val="115000"/>
                        </a:lnSpc>
                        <a:spcBef>
                          <a:spcPts val="0"/>
                        </a:spcBef>
                        <a:spcAft>
                          <a:spcPts val="0"/>
                        </a:spcAft>
                        <a:buNone/>
                      </a:pPr>
                      <a:r>
                        <a:rPr lang="ar" sz="1200">
                          <a:solidFill>
                            <a:schemeClr val="dk1"/>
                          </a:solidFill>
                          <a:latin typeface="Mada"/>
                          <a:ea typeface="Mada"/>
                          <a:cs typeface="Mada"/>
                          <a:sym typeface="Mada"/>
                        </a:rPr>
                        <a:t>Previous entrapment neuropathies:</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Multiple entrapments (consider HNPP, amyloidosis)</a:t>
                      </a:r>
                      <a:endParaRPr sz="1200">
                        <a:solidFill>
                          <a:schemeClr val="dk1"/>
                        </a:solidFill>
                        <a:latin typeface="Mada"/>
                        <a:ea typeface="Mada"/>
                        <a:cs typeface="Mada"/>
                        <a:sym typeface="Mada"/>
                      </a:endParaRPr>
                    </a:p>
                  </a:txBody>
                  <a:tcPr marT="91425" marB="91425" marR="91425" marL="91425" anchor="ctr">
                    <a:lnL cap="flat" cmpd="sng" w="9525">
                      <a:solidFill>
                        <a:srgbClr val="4C1130"/>
                      </a:solidFill>
                      <a:prstDash val="solid"/>
                      <a:round/>
                      <a:headEnd len="sm" w="sm" type="none"/>
                      <a:tailEnd len="sm" w="sm" type="none"/>
                    </a:lnL>
                    <a:lnR cap="flat" cmpd="sng" w="9525">
                      <a:solidFill>
                        <a:srgbClr val="4C1130"/>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tcPr>
                </a:tc>
                <a:tc hMerge="1"/>
                <a:tc hMerge="1"/>
              </a:tr>
              <a:tr h="381000">
                <a:tc>
                  <a:txBody>
                    <a:bodyPr/>
                    <a:lstStyle/>
                    <a:p>
                      <a:pPr indent="0" lvl="0" marL="0" rtl="0" algn="ctr">
                        <a:spcBef>
                          <a:spcPts val="0"/>
                        </a:spcBef>
                        <a:spcAft>
                          <a:spcPts val="0"/>
                        </a:spcAft>
                        <a:buNone/>
                      </a:pPr>
                      <a:r>
                        <a:t/>
                      </a:r>
                      <a:endParaRPr/>
                    </a:p>
                  </a:txBody>
                  <a:tcPr marT="91425" marB="91425" marR="91425" marL="91425" anchor="ctr">
                    <a:lnL cap="flat" cmpd="sng" w="9525">
                      <a:solidFill>
                        <a:srgbClr val="4C1130"/>
                      </a:solidFill>
                      <a:prstDash val="solid"/>
                      <a:round/>
                      <a:headEnd len="sm" w="sm" type="none"/>
                      <a:tailEnd len="sm" w="sm" type="none"/>
                    </a:lnL>
                    <a:lnR cap="flat" cmpd="sng" w="9525">
                      <a:solidFill>
                        <a:srgbClr val="4C1130"/>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solidFill>
                      <a:srgbClr val="EAD1DC"/>
                    </a:solidFill>
                  </a:tcPr>
                </a:tc>
                <a:tc>
                  <a:txBody>
                    <a:bodyPr/>
                    <a:lstStyle/>
                    <a:p>
                      <a:pPr indent="0" lvl="0" marL="0" rtl="0" algn="ctr">
                        <a:lnSpc>
                          <a:spcPct val="150000"/>
                        </a:lnSpc>
                        <a:spcBef>
                          <a:spcPts val="0"/>
                        </a:spcBef>
                        <a:spcAft>
                          <a:spcPts val="0"/>
                        </a:spcAft>
                        <a:buNone/>
                      </a:pPr>
                      <a:r>
                        <a:rPr lang="ar" sz="1200">
                          <a:solidFill>
                            <a:schemeClr val="dk1"/>
                          </a:solidFill>
                          <a:latin typeface="Mada"/>
                          <a:ea typeface="Mada"/>
                          <a:cs typeface="Mada"/>
                          <a:sym typeface="Mada"/>
                        </a:rPr>
                        <a:t>Thyroid disease</a:t>
                      </a:r>
                      <a:endParaRPr sz="1200">
                        <a:solidFill>
                          <a:schemeClr val="dk1"/>
                        </a:solidFill>
                        <a:latin typeface="Mada"/>
                        <a:ea typeface="Mada"/>
                        <a:cs typeface="Mada"/>
                        <a:sym typeface="Mada"/>
                      </a:endParaRPr>
                    </a:p>
                  </a:txBody>
                  <a:tcPr marT="91425" marB="91425" marR="91425" marL="91425" anchor="ctr">
                    <a:lnL cap="flat" cmpd="sng" w="9525">
                      <a:solidFill>
                        <a:srgbClr val="4C1130"/>
                      </a:solidFill>
                      <a:prstDash val="solid"/>
                      <a:round/>
                      <a:headEnd len="sm" w="sm" type="none"/>
                      <a:tailEnd len="sm" w="sm" type="none"/>
                    </a:lnL>
                    <a:lnR cap="flat" cmpd="sng" w="9525">
                      <a:solidFill>
                        <a:srgbClr val="4C1130"/>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tcPr>
                </a:tc>
                <a:tc>
                  <a:txBody>
                    <a:bodyPr/>
                    <a:lstStyle/>
                    <a:p>
                      <a:pPr indent="0" lvl="0" marL="457200" rtl="0" algn="ctr">
                        <a:lnSpc>
                          <a:spcPct val="150000"/>
                        </a:lnSpc>
                        <a:spcBef>
                          <a:spcPts val="0"/>
                        </a:spcBef>
                        <a:spcAft>
                          <a:spcPts val="0"/>
                        </a:spcAft>
                        <a:buNone/>
                      </a:pPr>
                      <a:r>
                        <a:t/>
                      </a:r>
                      <a:endParaRPr sz="1200">
                        <a:solidFill>
                          <a:schemeClr val="dk1"/>
                        </a:solidFill>
                        <a:latin typeface="Mada"/>
                        <a:ea typeface="Mada"/>
                        <a:cs typeface="Mada"/>
                        <a:sym typeface="Mada"/>
                      </a:endParaRPr>
                    </a:p>
                  </a:txBody>
                  <a:tcPr marT="91425" marB="91425" marR="91425" marL="91425" anchor="ctr">
                    <a:lnL cap="flat" cmpd="sng" w="9525">
                      <a:solidFill>
                        <a:srgbClr val="4C1130"/>
                      </a:solidFill>
                      <a:prstDash val="solid"/>
                      <a:round/>
                      <a:headEnd len="sm" w="sm" type="none"/>
                      <a:tailEnd len="sm" w="sm" type="none"/>
                    </a:lnL>
                    <a:lnR cap="flat" cmpd="sng" w="9525">
                      <a:solidFill>
                        <a:srgbClr val="4C1130"/>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solidFill>
                      <a:srgbClr val="EAD1DC"/>
                    </a:solidFill>
                  </a:tcPr>
                </a:tc>
                <a:tc>
                  <a:txBody>
                    <a:bodyPr/>
                    <a:lstStyle/>
                    <a:p>
                      <a:pPr indent="0" lvl="0" marL="0" rtl="0" algn="ctr">
                        <a:lnSpc>
                          <a:spcPct val="150000"/>
                        </a:lnSpc>
                        <a:spcBef>
                          <a:spcPts val="0"/>
                        </a:spcBef>
                        <a:spcAft>
                          <a:spcPts val="0"/>
                        </a:spcAft>
                        <a:buNone/>
                      </a:pPr>
                      <a:r>
                        <a:rPr lang="ar" sz="1200">
                          <a:solidFill>
                            <a:schemeClr val="dk1"/>
                          </a:solidFill>
                          <a:latin typeface="Mada"/>
                          <a:ea typeface="Mada"/>
                          <a:cs typeface="Mada"/>
                          <a:sym typeface="Mada"/>
                        </a:rPr>
                        <a:t>Renal failure</a:t>
                      </a:r>
                      <a:endParaRPr/>
                    </a:p>
                  </a:txBody>
                  <a:tcPr marT="91425" marB="91425" marR="91425" marL="91425" anchor="ctr">
                    <a:lnL cap="flat" cmpd="sng" w="9525">
                      <a:solidFill>
                        <a:srgbClr val="4C1130"/>
                      </a:solidFill>
                      <a:prstDash val="solid"/>
                      <a:round/>
                      <a:headEnd len="sm" w="sm" type="none"/>
                      <a:tailEnd len="sm" w="sm" type="none"/>
                    </a:lnL>
                    <a:lnR cap="flat" cmpd="sng" w="9525">
                      <a:solidFill>
                        <a:srgbClr val="4C1130"/>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tcPr>
                </a:tc>
                <a:tc>
                  <a:txBody>
                    <a:bodyPr/>
                    <a:lstStyle/>
                    <a:p>
                      <a:pPr indent="0" lvl="0" marL="0" rtl="0" algn="ctr">
                        <a:spcBef>
                          <a:spcPts val="0"/>
                        </a:spcBef>
                        <a:spcAft>
                          <a:spcPts val="0"/>
                        </a:spcAft>
                        <a:buNone/>
                      </a:pPr>
                      <a:r>
                        <a:t/>
                      </a:r>
                      <a:endParaRPr/>
                    </a:p>
                  </a:txBody>
                  <a:tcPr marT="91425" marB="91425" marR="91425" marL="91425" anchor="ctr">
                    <a:lnL cap="flat" cmpd="sng" w="9525">
                      <a:solidFill>
                        <a:srgbClr val="4C1130"/>
                      </a:solidFill>
                      <a:prstDash val="solid"/>
                      <a:round/>
                      <a:headEnd len="sm" w="sm" type="none"/>
                      <a:tailEnd len="sm" w="sm" type="none"/>
                    </a:lnL>
                    <a:lnR cap="flat" cmpd="sng" w="9525">
                      <a:solidFill>
                        <a:srgbClr val="4C1130"/>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solidFill>
                      <a:srgbClr val="EAD1DC"/>
                    </a:solidFill>
                  </a:tcPr>
                </a:tc>
                <a:tc>
                  <a:txBody>
                    <a:bodyPr/>
                    <a:lstStyle/>
                    <a:p>
                      <a:pPr indent="0" lvl="0" marL="0" rtl="0" algn="ctr">
                        <a:lnSpc>
                          <a:spcPct val="150000"/>
                        </a:lnSpc>
                        <a:spcBef>
                          <a:spcPts val="0"/>
                        </a:spcBef>
                        <a:spcAft>
                          <a:spcPts val="0"/>
                        </a:spcAft>
                        <a:buNone/>
                      </a:pPr>
                      <a:r>
                        <a:rPr lang="ar" sz="1200">
                          <a:solidFill>
                            <a:schemeClr val="dk1"/>
                          </a:solidFill>
                          <a:latin typeface="Mada"/>
                          <a:ea typeface="Mada"/>
                          <a:cs typeface="Mada"/>
                          <a:sym typeface="Mada"/>
                        </a:rPr>
                        <a:t>Malignancies</a:t>
                      </a:r>
                      <a:endParaRPr sz="1200">
                        <a:solidFill>
                          <a:schemeClr val="dk1"/>
                        </a:solidFill>
                        <a:latin typeface="Mada"/>
                        <a:ea typeface="Mada"/>
                        <a:cs typeface="Mada"/>
                        <a:sym typeface="Mada"/>
                      </a:endParaRPr>
                    </a:p>
                  </a:txBody>
                  <a:tcPr marT="91425" marB="91425" marR="91425" marL="91425" anchor="ctr">
                    <a:lnL cap="flat" cmpd="sng" w="9525">
                      <a:solidFill>
                        <a:srgbClr val="4C1130"/>
                      </a:solidFill>
                      <a:prstDash val="solid"/>
                      <a:round/>
                      <a:headEnd len="sm" w="sm" type="none"/>
                      <a:tailEnd len="sm" w="sm" type="none"/>
                    </a:lnL>
                    <a:lnR cap="flat" cmpd="sng" w="9525">
                      <a:solidFill>
                        <a:srgbClr val="4C1130"/>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tcPr>
                </a:tc>
                <a:tc>
                  <a:txBody>
                    <a:bodyPr/>
                    <a:lstStyle/>
                    <a:p>
                      <a:pPr indent="0" lvl="0" marL="0" rtl="0" algn="ctr">
                        <a:lnSpc>
                          <a:spcPct val="150000"/>
                        </a:lnSpc>
                        <a:spcBef>
                          <a:spcPts val="0"/>
                        </a:spcBef>
                        <a:spcAft>
                          <a:spcPts val="0"/>
                        </a:spcAft>
                        <a:buNone/>
                      </a:pPr>
                      <a:r>
                        <a:t/>
                      </a:r>
                      <a:endParaRPr sz="1200">
                        <a:solidFill>
                          <a:schemeClr val="dk1"/>
                        </a:solidFill>
                        <a:latin typeface="Mada"/>
                        <a:ea typeface="Mada"/>
                        <a:cs typeface="Mada"/>
                        <a:sym typeface="Mada"/>
                      </a:endParaRPr>
                    </a:p>
                  </a:txBody>
                  <a:tcPr marT="91425" marB="91425" marR="91425" marL="91425" anchor="ctr">
                    <a:lnL cap="flat" cmpd="sng" w="9525">
                      <a:solidFill>
                        <a:srgbClr val="4C1130"/>
                      </a:solidFill>
                      <a:prstDash val="solid"/>
                      <a:round/>
                      <a:headEnd len="sm" w="sm" type="none"/>
                      <a:tailEnd len="sm" w="sm" type="none"/>
                    </a:lnL>
                    <a:lnR cap="flat" cmpd="sng" w="9525">
                      <a:solidFill>
                        <a:srgbClr val="4C1130"/>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solidFill>
                      <a:srgbClr val="EAD1DC"/>
                    </a:solidFill>
                  </a:tcPr>
                </a:tc>
                <a:tc>
                  <a:txBody>
                    <a:bodyPr/>
                    <a:lstStyle/>
                    <a:p>
                      <a:pPr indent="0" lvl="0" marL="0" rtl="0" algn="ctr">
                        <a:lnSpc>
                          <a:spcPct val="150000"/>
                        </a:lnSpc>
                        <a:spcBef>
                          <a:spcPts val="0"/>
                        </a:spcBef>
                        <a:spcAft>
                          <a:spcPts val="0"/>
                        </a:spcAft>
                        <a:buNone/>
                      </a:pPr>
                      <a:r>
                        <a:rPr lang="ar" sz="1200">
                          <a:solidFill>
                            <a:schemeClr val="dk1"/>
                          </a:solidFill>
                          <a:latin typeface="Mada"/>
                          <a:ea typeface="Mada"/>
                          <a:cs typeface="Mada"/>
                          <a:sym typeface="Mada"/>
                        </a:rPr>
                        <a:t>Hepatic failure</a:t>
                      </a:r>
                      <a:endParaRPr sz="1200">
                        <a:solidFill>
                          <a:schemeClr val="dk1"/>
                        </a:solidFill>
                        <a:latin typeface="Mada"/>
                        <a:ea typeface="Mada"/>
                        <a:cs typeface="Mada"/>
                        <a:sym typeface="Mada"/>
                      </a:endParaRPr>
                    </a:p>
                  </a:txBody>
                  <a:tcPr marT="91425" marB="91425" marR="91425" marL="91425" anchor="ctr">
                    <a:lnL cap="flat" cmpd="sng" w="9525">
                      <a:solidFill>
                        <a:srgbClr val="4C1130"/>
                      </a:solidFill>
                      <a:prstDash val="solid"/>
                      <a:round/>
                      <a:headEnd len="sm" w="sm" type="none"/>
                      <a:tailEnd len="sm" w="sm" type="none"/>
                    </a:lnL>
                    <a:lnR cap="flat" cmpd="sng" w="9525">
                      <a:solidFill>
                        <a:srgbClr val="4C1130"/>
                      </a:solidFill>
                      <a:prstDash val="solid"/>
                      <a:round/>
                      <a:headEnd len="sm" w="sm" type="none"/>
                      <a:tailEnd len="sm" w="sm" type="none"/>
                    </a:lnR>
                    <a:lnT cap="flat" cmpd="sng" w="9525">
                      <a:solidFill>
                        <a:srgbClr val="4C1130"/>
                      </a:solidFill>
                      <a:prstDash val="solid"/>
                      <a:round/>
                      <a:headEnd len="sm" w="sm" type="none"/>
                      <a:tailEnd len="sm" w="sm" type="none"/>
                    </a:lnT>
                    <a:lnB cap="flat" cmpd="sng" w="9525">
                      <a:solidFill>
                        <a:srgbClr val="4C1130"/>
                      </a:solidFill>
                      <a:prstDash val="solid"/>
                      <a:round/>
                      <a:headEnd len="sm" w="sm" type="none"/>
                      <a:tailEnd len="sm" w="sm" type="none"/>
                    </a:lnB>
                  </a:tcPr>
                </a:tc>
              </a:tr>
            </a:tbl>
          </a:graphicData>
        </a:graphic>
      </p:graphicFrame>
      <p:pic>
        <p:nvPicPr>
          <p:cNvPr id="228" name="Google Shape;228;p18"/>
          <p:cNvPicPr preferRelativeResize="0"/>
          <p:nvPr/>
        </p:nvPicPr>
        <p:blipFill>
          <a:blip r:embed="rId9">
            <a:alphaModFix/>
          </a:blip>
          <a:stretch>
            <a:fillRect/>
          </a:stretch>
        </p:blipFill>
        <p:spPr>
          <a:xfrm>
            <a:off x="171300" y="2884202"/>
            <a:ext cx="273524" cy="317385"/>
          </a:xfrm>
          <a:prstGeom prst="rect">
            <a:avLst/>
          </a:prstGeom>
          <a:noFill/>
          <a:ln>
            <a:noFill/>
          </a:ln>
        </p:spPr>
      </p:pic>
      <p:pic>
        <p:nvPicPr>
          <p:cNvPr id="229" name="Google Shape;229;p18"/>
          <p:cNvPicPr preferRelativeResize="0"/>
          <p:nvPr/>
        </p:nvPicPr>
        <p:blipFill>
          <a:blip r:embed="rId10">
            <a:alphaModFix/>
          </a:blip>
          <a:stretch>
            <a:fillRect/>
          </a:stretch>
        </p:blipFill>
        <p:spPr>
          <a:xfrm>
            <a:off x="1879750" y="2872729"/>
            <a:ext cx="273525" cy="317385"/>
          </a:xfrm>
          <a:prstGeom prst="rect">
            <a:avLst/>
          </a:prstGeom>
          <a:noFill/>
          <a:ln>
            <a:noFill/>
          </a:ln>
        </p:spPr>
      </p:pic>
      <p:pic>
        <p:nvPicPr>
          <p:cNvPr id="230" name="Google Shape;230;p18"/>
          <p:cNvPicPr preferRelativeResize="0"/>
          <p:nvPr/>
        </p:nvPicPr>
        <p:blipFill>
          <a:blip r:embed="rId11">
            <a:alphaModFix/>
          </a:blip>
          <a:stretch>
            <a:fillRect/>
          </a:stretch>
        </p:blipFill>
        <p:spPr>
          <a:xfrm>
            <a:off x="5580250" y="2872738"/>
            <a:ext cx="273524" cy="317375"/>
          </a:xfrm>
          <a:prstGeom prst="rect">
            <a:avLst/>
          </a:prstGeom>
          <a:noFill/>
          <a:ln>
            <a:noFill/>
          </a:ln>
        </p:spPr>
      </p:pic>
      <p:pic>
        <p:nvPicPr>
          <p:cNvPr id="231" name="Google Shape;231;p18"/>
          <p:cNvPicPr preferRelativeResize="0"/>
          <p:nvPr/>
        </p:nvPicPr>
        <p:blipFill>
          <a:blip r:embed="rId13">
            <a:alphaModFix/>
          </a:blip>
          <a:stretch>
            <a:fillRect/>
          </a:stretch>
        </p:blipFill>
        <p:spPr>
          <a:xfrm>
            <a:off x="193900" y="2266600"/>
            <a:ext cx="273524" cy="317350"/>
          </a:xfrm>
          <a:prstGeom prst="rect">
            <a:avLst/>
          </a:prstGeom>
          <a:noFill/>
          <a:ln>
            <a:noFill/>
          </a:ln>
        </p:spPr>
      </p:pic>
      <p:pic>
        <p:nvPicPr>
          <p:cNvPr id="232" name="Google Shape;232;p18"/>
          <p:cNvPicPr preferRelativeResize="0"/>
          <p:nvPr/>
        </p:nvPicPr>
        <p:blipFill>
          <a:blip r:embed="rId14">
            <a:alphaModFix/>
          </a:blip>
          <a:stretch>
            <a:fillRect/>
          </a:stretch>
        </p:blipFill>
        <p:spPr>
          <a:xfrm>
            <a:off x="3648350" y="2872750"/>
            <a:ext cx="333900" cy="317350"/>
          </a:xfrm>
          <a:prstGeom prst="rect">
            <a:avLst/>
          </a:prstGeom>
          <a:noFill/>
          <a:ln>
            <a:noFill/>
          </a:ln>
        </p:spPr>
      </p:pic>
      <p:pic>
        <p:nvPicPr>
          <p:cNvPr id="233" name="Google Shape;233;p18"/>
          <p:cNvPicPr preferRelativeResize="0"/>
          <p:nvPr/>
        </p:nvPicPr>
        <p:blipFill>
          <a:blip r:embed="rId15">
            <a:alphaModFix/>
          </a:blip>
          <a:stretch>
            <a:fillRect/>
          </a:stretch>
        </p:blipFill>
        <p:spPr>
          <a:xfrm>
            <a:off x="3645325" y="1706263"/>
            <a:ext cx="273525" cy="317400"/>
          </a:xfrm>
          <a:prstGeom prst="rect">
            <a:avLst/>
          </a:prstGeom>
          <a:noFill/>
          <a:ln>
            <a:noFill/>
          </a:ln>
        </p:spPr>
      </p:pic>
      <p:pic>
        <p:nvPicPr>
          <p:cNvPr id="234" name="Google Shape;234;p18"/>
          <p:cNvPicPr preferRelativeResize="0"/>
          <p:nvPr/>
        </p:nvPicPr>
        <p:blipFill>
          <a:blip r:embed="rId16">
            <a:alphaModFix/>
          </a:blip>
          <a:stretch>
            <a:fillRect/>
          </a:stretch>
        </p:blipFill>
        <p:spPr>
          <a:xfrm>
            <a:off x="171300" y="1706275"/>
            <a:ext cx="273525" cy="317400"/>
          </a:xfrm>
          <a:prstGeom prst="rect">
            <a:avLst/>
          </a:prstGeom>
          <a:noFill/>
          <a:ln>
            <a:noFill/>
          </a:ln>
        </p:spPr>
      </p:pic>
      <p:pic>
        <p:nvPicPr>
          <p:cNvPr id="235" name="Google Shape;235;p18"/>
          <p:cNvPicPr preferRelativeResize="0"/>
          <p:nvPr/>
        </p:nvPicPr>
        <p:blipFill>
          <a:blip r:embed="rId18">
            <a:alphaModFix/>
          </a:blip>
          <a:stretch>
            <a:fillRect/>
          </a:stretch>
        </p:blipFill>
        <p:spPr>
          <a:xfrm>
            <a:off x="3648350" y="2258325"/>
            <a:ext cx="333900" cy="333900"/>
          </a:xfrm>
          <a:prstGeom prst="rect">
            <a:avLst/>
          </a:prstGeom>
          <a:noFill/>
          <a:ln>
            <a:noFill/>
          </a:ln>
        </p:spPr>
      </p:pic>
      <p:pic>
        <p:nvPicPr>
          <p:cNvPr id="236" name="Google Shape;236;p18"/>
          <p:cNvPicPr preferRelativeResize="0"/>
          <p:nvPr/>
        </p:nvPicPr>
        <p:blipFill>
          <a:blip r:embed="rId8">
            <a:alphaModFix/>
          </a:blip>
          <a:stretch>
            <a:fillRect/>
          </a:stretch>
        </p:blipFill>
        <p:spPr>
          <a:xfrm>
            <a:off x="193900" y="1293275"/>
            <a:ext cx="273532" cy="317400"/>
          </a:xfrm>
          <a:prstGeom prst="rect">
            <a:avLst/>
          </a:prstGeom>
          <a:noFill/>
          <a:ln>
            <a:noFill/>
          </a:ln>
        </p:spPr>
      </p:pic>
      <p:pic>
        <p:nvPicPr>
          <p:cNvPr id="237" name="Google Shape;237;p18"/>
          <p:cNvPicPr preferRelativeResize="0"/>
          <p:nvPr/>
        </p:nvPicPr>
        <p:blipFill>
          <a:blip r:embed="rId17">
            <a:alphaModFix/>
          </a:blip>
          <a:stretch>
            <a:fillRect/>
          </a:stretch>
        </p:blipFill>
        <p:spPr>
          <a:xfrm>
            <a:off x="3678538" y="1293275"/>
            <a:ext cx="273524" cy="317400"/>
          </a:xfrm>
          <a:prstGeom prst="rect">
            <a:avLst/>
          </a:prstGeom>
          <a:noFill/>
          <a:ln>
            <a:noFill/>
          </a:ln>
        </p:spPr>
      </p:pic>
      <p:sp>
        <p:nvSpPr>
          <p:cNvPr id="238" name="Google Shape;238;p18"/>
          <p:cNvSpPr/>
          <p:nvPr/>
        </p:nvSpPr>
        <p:spPr>
          <a:xfrm>
            <a:off x="3805843" y="1361611"/>
            <a:ext cx="18900" cy="18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8"/>
          <p:cNvSpPr txBox="1"/>
          <p:nvPr/>
        </p:nvSpPr>
        <p:spPr>
          <a:xfrm>
            <a:off x="-3410950" y="3476525"/>
            <a:ext cx="3000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sz="1050">
                <a:solidFill>
                  <a:srgbClr val="3C4043"/>
                </a:solidFill>
                <a:highlight>
                  <a:srgbClr val="FFFFFF"/>
                </a:highlight>
                <a:latin typeface="Roboto"/>
                <a:ea typeface="Roboto"/>
                <a:cs typeface="Roboto"/>
                <a:sym typeface="Roboto"/>
              </a:rPr>
              <a:t>the ex the doctor mentioned was: the person may mention to you that one of his family members has RA, you will find that they were misdiagnosed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19"/>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245" name="Google Shape;245;p19"/>
          <p:cNvSpPr txBox="1"/>
          <p:nvPr/>
        </p:nvSpPr>
        <p:spPr>
          <a:xfrm>
            <a:off x="123735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Examination</a:t>
            </a:r>
            <a:endParaRPr b="1" sz="2600">
              <a:latin typeface="Mada"/>
              <a:ea typeface="Mada"/>
              <a:cs typeface="Mada"/>
              <a:sym typeface="Mada"/>
            </a:endParaRPr>
          </a:p>
        </p:txBody>
      </p:sp>
      <p:sp>
        <p:nvSpPr>
          <p:cNvPr id="246" name="Google Shape;246;p19"/>
          <p:cNvSpPr txBox="1"/>
          <p:nvPr/>
        </p:nvSpPr>
        <p:spPr>
          <a:xfrm>
            <a:off x="0" y="97036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latin typeface="Mada"/>
                <a:ea typeface="Mada"/>
                <a:cs typeface="Mada"/>
                <a:sym typeface="Mada"/>
              </a:rPr>
              <a:t>1- </a:t>
            </a:r>
            <a:r>
              <a:rPr lang="ar" sz="1000">
                <a:solidFill>
                  <a:srgbClr val="1C4587"/>
                </a:solidFill>
                <a:latin typeface="Mada"/>
                <a:ea typeface="Mada"/>
                <a:cs typeface="Mada"/>
                <a:sym typeface="Mada"/>
              </a:rPr>
              <a:t>In </a:t>
            </a:r>
            <a:r>
              <a:rPr b="1" lang="ar" sz="1000">
                <a:solidFill>
                  <a:srgbClr val="CC0000"/>
                </a:solidFill>
                <a:latin typeface="Mada"/>
                <a:ea typeface="Mada"/>
                <a:cs typeface="Mada"/>
                <a:sym typeface="Mada"/>
              </a:rPr>
              <a:t>LOW</a:t>
            </a:r>
            <a:r>
              <a:rPr lang="ar" sz="1000">
                <a:solidFill>
                  <a:srgbClr val="1C4587"/>
                </a:solidFill>
                <a:latin typeface="Mada"/>
                <a:ea typeface="Mada"/>
                <a:cs typeface="Mada"/>
                <a:sym typeface="Mada"/>
              </a:rPr>
              <a:t>er motor neuron</a:t>
            </a:r>
            <a:r>
              <a:rPr lang="ar" sz="1000">
                <a:solidFill>
                  <a:srgbClr val="1C4587"/>
                </a:solidFill>
                <a:latin typeface="Mada"/>
                <a:ea typeface="Mada"/>
                <a:cs typeface="Mada"/>
                <a:sym typeface="Mada"/>
              </a:rPr>
              <a:t> lesions: </a:t>
            </a:r>
            <a:r>
              <a:rPr lang="ar" sz="1000">
                <a:solidFill>
                  <a:srgbClr val="1C4587"/>
                </a:solidFill>
                <a:latin typeface="Mada"/>
                <a:ea typeface="Mada"/>
                <a:cs typeface="Mada"/>
                <a:sym typeface="Mada"/>
              </a:rPr>
              <a:t>muscle mass, tone, power, and reflexes are </a:t>
            </a:r>
            <a:r>
              <a:rPr b="1" lang="ar" sz="1000">
                <a:solidFill>
                  <a:srgbClr val="CC0000"/>
                </a:solidFill>
                <a:latin typeface="Mada"/>
                <a:ea typeface="Mada"/>
                <a:cs typeface="Mada"/>
                <a:sym typeface="Mada"/>
              </a:rPr>
              <a:t>LOW</a:t>
            </a:r>
            <a:r>
              <a:rPr lang="ar" sz="1000">
                <a:latin typeface="Mada"/>
                <a:ea typeface="Mada"/>
                <a:cs typeface="Mada"/>
                <a:sym typeface="Mada"/>
              </a:rPr>
              <a:t>.</a:t>
            </a:r>
            <a:endParaRPr sz="1000">
              <a:latin typeface="Mada"/>
              <a:ea typeface="Mada"/>
              <a:cs typeface="Mada"/>
              <a:sym typeface="Mada"/>
            </a:endParaRPr>
          </a:p>
          <a:p>
            <a:pPr indent="0" lvl="0" marL="0" rtl="0" algn="l">
              <a:spcBef>
                <a:spcPts val="0"/>
              </a:spcBef>
              <a:spcAft>
                <a:spcPts val="0"/>
              </a:spcAft>
              <a:buNone/>
            </a:pPr>
            <a:r>
              <a:rPr lang="ar" sz="1000">
                <a:latin typeface="Mada"/>
                <a:ea typeface="Mada"/>
                <a:cs typeface="Mada"/>
                <a:sym typeface="Mada"/>
              </a:rPr>
              <a:t>   </a:t>
            </a:r>
            <a:r>
              <a:rPr lang="ar" sz="1000">
                <a:solidFill>
                  <a:srgbClr val="1C4587"/>
                </a:solidFill>
                <a:latin typeface="Mada"/>
                <a:ea typeface="Mada"/>
                <a:cs typeface="Mada"/>
                <a:sym typeface="Mada"/>
              </a:rPr>
              <a:t>  In </a:t>
            </a:r>
            <a:r>
              <a:rPr b="1" lang="ar" sz="1000">
                <a:solidFill>
                  <a:srgbClr val="CC0000"/>
                </a:solidFill>
                <a:latin typeface="Mada"/>
                <a:ea typeface="Mada"/>
                <a:cs typeface="Mada"/>
                <a:sym typeface="Mada"/>
              </a:rPr>
              <a:t>UP</a:t>
            </a:r>
            <a:r>
              <a:rPr lang="ar" sz="1000">
                <a:solidFill>
                  <a:srgbClr val="1C4587"/>
                </a:solidFill>
                <a:latin typeface="Mada"/>
                <a:ea typeface="Mada"/>
                <a:cs typeface="Mada"/>
                <a:sym typeface="Mada"/>
              </a:rPr>
              <a:t>per motor neuron lesions: muscle tone, reflexes, and toes (Babinski sign) are </a:t>
            </a:r>
            <a:r>
              <a:rPr b="1" lang="ar" sz="1000">
                <a:solidFill>
                  <a:srgbClr val="CC0000"/>
                </a:solidFill>
                <a:latin typeface="Mada"/>
                <a:ea typeface="Mada"/>
                <a:cs typeface="Mada"/>
                <a:sym typeface="Mada"/>
              </a:rPr>
              <a:t>UP</a:t>
            </a:r>
            <a:r>
              <a:rPr lang="ar" sz="1000">
                <a:latin typeface="Mada"/>
                <a:ea typeface="Mada"/>
                <a:cs typeface="Mada"/>
                <a:sym typeface="Mada"/>
              </a:rPr>
              <a:t>.</a:t>
            </a:r>
            <a:r>
              <a:rPr lang="ar" sz="1000">
                <a:latin typeface="Mada"/>
                <a:ea typeface="Mada"/>
                <a:cs typeface="Mada"/>
                <a:sym typeface="Mada"/>
              </a:rPr>
              <a:t> </a:t>
            </a:r>
            <a:endParaRPr sz="1000">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2- </a:t>
            </a:r>
            <a:r>
              <a:rPr b="1" lang="ar" sz="1000">
                <a:solidFill>
                  <a:srgbClr val="6AA84F"/>
                </a:solidFill>
                <a:latin typeface="Mada"/>
                <a:ea typeface="Mada"/>
                <a:cs typeface="Mada"/>
                <a:sym typeface="Mada"/>
              </a:rPr>
              <a:t>Cold </a:t>
            </a:r>
            <a:r>
              <a:rPr lang="ar" sz="1000">
                <a:solidFill>
                  <a:srgbClr val="6AA84F"/>
                </a:solidFill>
                <a:latin typeface="Mada"/>
                <a:ea typeface="Mada"/>
                <a:cs typeface="Mada"/>
                <a:sym typeface="Mada"/>
              </a:rPr>
              <a:t>temperature and </a:t>
            </a:r>
            <a:r>
              <a:rPr b="1" lang="ar" sz="1000">
                <a:solidFill>
                  <a:srgbClr val="6AA84F"/>
                </a:solidFill>
                <a:latin typeface="Mada"/>
                <a:ea typeface="Mada"/>
                <a:cs typeface="Mada"/>
                <a:sym typeface="Mada"/>
              </a:rPr>
              <a:t>pinprick </a:t>
            </a:r>
            <a:r>
              <a:rPr lang="ar" sz="1000">
                <a:solidFill>
                  <a:srgbClr val="6AA84F"/>
                </a:solidFill>
                <a:latin typeface="Mada"/>
                <a:ea typeface="Mada"/>
                <a:cs typeface="Mada"/>
                <a:sym typeface="Mada"/>
              </a:rPr>
              <a:t>are classified as </a:t>
            </a:r>
            <a:r>
              <a:rPr b="1" lang="ar" sz="1000">
                <a:solidFill>
                  <a:srgbClr val="6AA84F"/>
                </a:solidFill>
                <a:latin typeface="Mada"/>
                <a:ea typeface="Mada"/>
                <a:cs typeface="Mada"/>
                <a:sym typeface="Mada"/>
              </a:rPr>
              <a:t>small fibers</a:t>
            </a:r>
            <a:r>
              <a:rPr lang="ar" sz="1000">
                <a:solidFill>
                  <a:srgbClr val="6AA84F"/>
                </a:solidFill>
                <a:latin typeface="Mada"/>
                <a:ea typeface="Mada"/>
                <a:cs typeface="Mada"/>
                <a:sym typeface="Mada"/>
              </a:rPr>
              <a:t> (pain and cold are transmitted through</a:t>
            </a:r>
            <a:r>
              <a:rPr b="1" lang="ar" sz="1000">
                <a:solidFill>
                  <a:srgbClr val="6AA84F"/>
                </a:solidFill>
                <a:latin typeface="Mada"/>
                <a:ea typeface="Mada"/>
                <a:cs typeface="Mada"/>
                <a:sym typeface="Mada"/>
              </a:rPr>
              <a:t> type C fibers</a:t>
            </a:r>
            <a:r>
              <a:rPr lang="ar" sz="1000">
                <a:solidFill>
                  <a:srgbClr val="6AA84F"/>
                </a:solidFill>
                <a:latin typeface="Mada"/>
                <a:ea typeface="Mada"/>
                <a:cs typeface="Mada"/>
                <a:sym typeface="Mada"/>
              </a:rPr>
              <a:t> “small fibers”)</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3-</a:t>
            </a:r>
            <a:r>
              <a:rPr b="1" lang="ar" sz="1000">
                <a:solidFill>
                  <a:srgbClr val="6AA84F"/>
                </a:solidFill>
                <a:latin typeface="Mada"/>
                <a:ea typeface="Mada"/>
                <a:cs typeface="Mada"/>
                <a:sym typeface="Mada"/>
              </a:rPr>
              <a:t> light touch is both small and large fibers</a:t>
            </a:r>
            <a:endParaRPr b="1"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4- Vibration, joint position and reflexes are transmitted through </a:t>
            </a:r>
            <a:r>
              <a:rPr b="1" lang="ar" sz="1000">
                <a:solidFill>
                  <a:srgbClr val="6AA84F"/>
                </a:solidFill>
                <a:latin typeface="Mada"/>
                <a:ea typeface="Mada"/>
                <a:cs typeface="Mada"/>
                <a:sym typeface="Mada"/>
              </a:rPr>
              <a:t>large fibers</a:t>
            </a:r>
            <a:endParaRPr b="1" sz="1000">
              <a:solidFill>
                <a:srgbClr val="6AA84F"/>
              </a:solidFill>
              <a:latin typeface="Mada"/>
              <a:ea typeface="Mada"/>
              <a:cs typeface="Mada"/>
              <a:sym typeface="Mada"/>
            </a:endParaRPr>
          </a:p>
        </p:txBody>
      </p:sp>
      <p:sp>
        <p:nvSpPr>
          <p:cNvPr id="247" name="Google Shape;247;p19"/>
          <p:cNvSpPr txBox="1"/>
          <p:nvPr/>
        </p:nvSpPr>
        <p:spPr>
          <a:xfrm>
            <a:off x="-10253450" y="0"/>
            <a:ext cx="7031100" cy="41244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5"/>
                </a:highlight>
                <a:latin typeface="Mada"/>
                <a:ea typeface="Mada"/>
                <a:cs typeface="Mada"/>
                <a:sym typeface="Mada"/>
              </a:rPr>
              <a:t>Neurological examination</a:t>
            </a:r>
            <a:endParaRPr b="1" sz="300">
              <a:solidFill>
                <a:schemeClr val="dk1"/>
              </a:solidFill>
              <a:highlight>
                <a:schemeClr val="accent5"/>
              </a:highlight>
              <a:latin typeface="Mada"/>
              <a:ea typeface="Mada"/>
              <a:cs typeface="Mada"/>
              <a:sym typeface="Mada"/>
            </a:endParaRPr>
          </a:p>
          <a:p>
            <a:pPr indent="0" lvl="0" marL="457200" rtl="0" algn="l">
              <a:spcBef>
                <a:spcPts val="0"/>
              </a:spcBef>
              <a:spcAft>
                <a:spcPts val="0"/>
              </a:spcAft>
              <a:buNone/>
            </a:pPr>
            <a:r>
              <a:t/>
            </a:r>
            <a:endParaRPr sz="300">
              <a:solidFill>
                <a:schemeClr val="dk1"/>
              </a:solidFill>
              <a:highlight>
                <a:schemeClr val="accent5"/>
              </a:highlight>
              <a:latin typeface="Alegreya Regular"/>
              <a:ea typeface="Alegreya Regular"/>
              <a:cs typeface="Alegreya Regular"/>
              <a:sym typeface="Alegreya Regular"/>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Confirm localization</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LMN vs UMN</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myopathy vs neuropathy</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Recognize pattern of neuropathy</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Motor vs sensory vs sensory motor</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Proximal vs distal</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Symmetric vs asymmetric</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Recognize features of hereditary neuropathy</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Recognize features that narrows the differential diagnosis.</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highlight>
                  <a:srgbClr val="FFE599"/>
                </a:highlight>
                <a:latin typeface="Mada"/>
                <a:ea typeface="Mada"/>
                <a:cs typeface="Mada"/>
                <a:sym typeface="Mada"/>
              </a:rPr>
              <a:t>Purpura and levido reticularis</a:t>
            </a:r>
            <a:endParaRPr sz="1200">
              <a:solidFill>
                <a:schemeClr val="dk1"/>
              </a:solidFill>
              <a:highlight>
                <a:srgbClr val="FFE599"/>
              </a:highlight>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Autonomic features</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BP &amp; HR supine and standing</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Pupillary reaction to light and accommodation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Other:</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Skin: trophic changes (such as thin, shiny, and discolored skin)</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ulcerations or amputations.</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 peripheral pulses.</a:t>
            </a:r>
            <a:endParaRPr sz="1200">
              <a:solidFill>
                <a:schemeClr val="dk1"/>
              </a:solidFill>
              <a:latin typeface="Mada"/>
              <a:ea typeface="Mada"/>
              <a:cs typeface="Mada"/>
              <a:sym typeface="Mada"/>
            </a:endParaRPr>
          </a:p>
        </p:txBody>
      </p:sp>
      <p:pic>
        <p:nvPicPr>
          <p:cNvPr id="248" name="Google Shape;248;p19"/>
          <p:cNvPicPr preferRelativeResize="0"/>
          <p:nvPr/>
        </p:nvPicPr>
        <p:blipFill>
          <a:blip r:embed="rId3">
            <a:alphaModFix/>
          </a:blip>
          <a:stretch>
            <a:fillRect/>
          </a:stretch>
        </p:blipFill>
        <p:spPr>
          <a:xfrm>
            <a:off x="6478725" y="6136825"/>
            <a:ext cx="858501" cy="887225"/>
          </a:xfrm>
          <a:prstGeom prst="rect">
            <a:avLst/>
          </a:prstGeom>
          <a:noFill/>
          <a:ln cap="flat" cmpd="sng" w="19050">
            <a:solidFill>
              <a:schemeClr val="accent1"/>
            </a:solidFill>
            <a:prstDash val="solid"/>
            <a:round/>
            <a:headEnd len="sm" w="sm" type="none"/>
            <a:tailEnd len="sm" w="sm" type="none"/>
          </a:ln>
        </p:spPr>
      </p:pic>
      <p:pic>
        <p:nvPicPr>
          <p:cNvPr id="249" name="Google Shape;249;p19"/>
          <p:cNvPicPr preferRelativeResize="0"/>
          <p:nvPr/>
        </p:nvPicPr>
        <p:blipFill>
          <a:blip r:embed="rId4">
            <a:alphaModFix/>
          </a:blip>
          <a:stretch>
            <a:fillRect/>
          </a:stretch>
        </p:blipFill>
        <p:spPr>
          <a:xfrm>
            <a:off x="5411937" y="6148049"/>
            <a:ext cx="858501" cy="887218"/>
          </a:xfrm>
          <a:prstGeom prst="rect">
            <a:avLst/>
          </a:prstGeom>
          <a:noFill/>
          <a:ln cap="flat" cmpd="sng" w="19050">
            <a:solidFill>
              <a:schemeClr val="accent1"/>
            </a:solidFill>
            <a:prstDash val="solid"/>
            <a:round/>
            <a:headEnd len="sm" w="sm" type="none"/>
            <a:tailEnd len="sm" w="sm" type="none"/>
          </a:ln>
        </p:spPr>
      </p:pic>
      <p:pic>
        <p:nvPicPr>
          <p:cNvPr id="250" name="Google Shape;250;p19"/>
          <p:cNvPicPr preferRelativeResize="0"/>
          <p:nvPr/>
        </p:nvPicPr>
        <p:blipFill>
          <a:blip r:embed="rId5">
            <a:alphaModFix/>
          </a:blip>
          <a:stretch>
            <a:fillRect/>
          </a:stretch>
        </p:blipFill>
        <p:spPr>
          <a:xfrm>
            <a:off x="5419225" y="8503026"/>
            <a:ext cx="858501" cy="810225"/>
          </a:xfrm>
          <a:prstGeom prst="rect">
            <a:avLst/>
          </a:prstGeom>
          <a:noFill/>
          <a:ln cap="flat" cmpd="sng" w="19050">
            <a:solidFill>
              <a:schemeClr val="accent1"/>
            </a:solidFill>
            <a:prstDash val="solid"/>
            <a:round/>
            <a:headEnd len="sm" w="sm" type="none"/>
            <a:tailEnd len="sm" w="sm" type="none"/>
          </a:ln>
        </p:spPr>
      </p:pic>
      <p:pic>
        <p:nvPicPr>
          <p:cNvPr id="251" name="Google Shape;251;p19"/>
          <p:cNvPicPr preferRelativeResize="0"/>
          <p:nvPr/>
        </p:nvPicPr>
        <p:blipFill>
          <a:blip r:embed="rId6">
            <a:alphaModFix/>
          </a:blip>
          <a:stretch>
            <a:fillRect/>
          </a:stretch>
        </p:blipFill>
        <p:spPr>
          <a:xfrm>
            <a:off x="6486018" y="8507858"/>
            <a:ext cx="858507" cy="810217"/>
          </a:xfrm>
          <a:prstGeom prst="rect">
            <a:avLst/>
          </a:prstGeom>
          <a:noFill/>
          <a:ln cap="flat" cmpd="sng" w="19050">
            <a:solidFill>
              <a:schemeClr val="accent1"/>
            </a:solidFill>
            <a:prstDash val="solid"/>
            <a:round/>
            <a:headEnd len="sm" w="sm" type="none"/>
            <a:tailEnd len="sm" w="sm" type="none"/>
          </a:ln>
        </p:spPr>
      </p:pic>
      <p:pic>
        <p:nvPicPr>
          <p:cNvPr id="252" name="Google Shape;252;p19"/>
          <p:cNvPicPr preferRelativeResize="0"/>
          <p:nvPr/>
        </p:nvPicPr>
        <p:blipFill>
          <a:blip r:embed="rId7">
            <a:alphaModFix/>
          </a:blip>
          <a:stretch>
            <a:fillRect/>
          </a:stretch>
        </p:blipFill>
        <p:spPr>
          <a:xfrm>
            <a:off x="5411937" y="7366453"/>
            <a:ext cx="858502" cy="810203"/>
          </a:xfrm>
          <a:prstGeom prst="rect">
            <a:avLst/>
          </a:prstGeom>
          <a:noFill/>
          <a:ln cap="flat" cmpd="sng" w="19050">
            <a:solidFill>
              <a:schemeClr val="accent1"/>
            </a:solidFill>
            <a:prstDash val="solid"/>
            <a:round/>
            <a:headEnd len="sm" w="sm" type="none"/>
            <a:tailEnd len="sm" w="sm" type="none"/>
          </a:ln>
        </p:spPr>
      </p:pic>
      <p:pic>
        <p:nvPicPr>
          <p:cNvPr id="253" name="Google Shape;253;p19"/>
          <p:cNvPicPr preferRelativeResize="0"/>
          <p:nvPr/>
        </p:nvPicPr>
        <p:blipFill>
          <a:blip r:embed="rId8">
            <a:alphaModFix/>
          </a:blip>
          <a:stretch>
            <a:fillRect/>
          </a:stretch>
        </p:blipFill>
        <p:spPr>
          <a:xfrm>
            <a:off x="6473920" y="7366466"/>
            <a:ext cx="858507" cy="810190"/>
          </a:xfrm>
          <a:prstGeom prst="rect">
            <a:avLst/>
          </a:prstGeom>
          <a:noFill/>
          <a:ln cap="flat" cmpd="sng" w="19050">
            <a:solidFill>
              <a:schemeClr val="accent1"/>
            </a:solidFill>
            <a:prstDash val="solid"/>
            <a:round/>
            <a:headEnd len="sm" w="sm" type="none"/>
            <a:tailEnd len="sm" w="sm" type="none"/>
          </a:ln>
        </p:spPr>
      </p:pic>
      <p:sp>
        <p:nvSpPr>
          <p:cNvPr id="254" name="Google Shape;254;p19"/>
          <p:cNvSpPr txBox="1"/>
          <p:nvPr/>
        </p:nvSpPr>
        <p:spPr>
          <a:xfrm>
            <a:off x="217725" y="811825"/>
            <a:ext cx="44859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5"/>
                </a:highlight>
                <a:latin typeface="Mada"/>
                <a:ea typeface="Mada"/>
                <a:cs typeface="Mada"/>
                <a:sym typeface="Mada"/>
              </a:rPr>
              <a:t>Neurological examination</a:t>
            </a:r>
            <a:endParaRPr/>
          </a:p>
        </p:txBody>
      </p:sp>
      <p:sp>
        <p:nvSpPr>
          <p:cNvPr id="255" name="Google Shape;255;p19"/>
          <p:cNvSpPr txBox="1"/>
          <p:nvPr/>
        </p:nvSpPr>
        <p:spPr>
          <a:xfrm>
            <a:off x="326625" y="1258825"/>
            <a:ext cx="5085300" cy="7851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300">
              <a:solidFill>
                <a:schemeClr val="dk1"/>
              </a:solidFill>
              <a:highlight>
                <a:schemeClr val="accent5"/>
              </a:highlight>
              <a:latin typeface="Alegreya Regular"/>
              <a:ea typeface="Alegreya Regular"/>
              <a:cs typeface="Alegreya Regular"/>
              <a:sym typeface="Alegreya Regular"/>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Confirm localization</a:t>
            </a:r>
            <a:endParaRPr b="1" sz="1200">
              <a:solidFill>
                <a:schemeClr val="dk1"/>
              </a:solidFill>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Lower Motor Neuron (LMN) vs Upper Motor Neuron (UMN)</a:t>
            </a:r>
            <a:endParaRPr b="1" sz="1200">
              <a:solidFill>
                <a:srgbClr val="CC0000"/>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myopathy vs neuropathy</a:t>
            </a:r>
            <a:endParaRPr/>
          </a:p>
        </p:txBody>
      </p:sp>
      <p:graphicFrame>
        <p:nvGraphicFramePr>
          <p:cNvPr id="256" name="Google Shape;256;p19"/>
          <p:cNvGraphicFramePr/>
          <p:nvPr/>
        </p:nvGraphicFramePr>
        <p:xfrm>
          <a:off x="215150" y="2124238"/>
          <a:ext cx="3000000" cy="3000000"/>
        </p:xfrm>
        <a:graphic>
          <a:graphicData uri="http://schemas.openxmlformats.org/drawingml/2006/table">
            <a:tbl>
              <a:tblPr>
                <a:noFill/>
                <a:tableStyleId>{BC89051C-0FB9-44DB-B3F0-D97974565A1E}</a:tableStyleId>
              </a:tblPr>
              <a:tblGrid>
                <a:gridCol w="1183950"/>
                <a:gridCol w="3472550"/>
                <a:gridCol w="2473200"/>
              </a:tblGrid>
              <a:tr h="255275">
                <a:tc gridSpan="3">
                  <a:txBody>
                    <a:bodyPr/>
                    <a:lstStyle/>
                    <a:p>
                      <a:pPr indent="0" lvl="0" marL="0" rtl="0" algn="ctr">
                        <a:spcBef>
                          <a:spcPts val="0"/>
                        </a:spcBef>
                        <a:spcAft>
                          <a:spcPts val="0"/>
                        </a:spcAft>
                        <a:buNone/>
                      </a:pPr>
                      <a:r>
                        <a:rPr b="1" lang="ar">
                          <a:solidFill>
                            <a:srgbClr val="1C4587"/>
                          </a:solidFill>
                          <a:latin typeface="Mada"/>
                          <a:ea typeface="Mada"/>
                          <a:cs typeface="Mada"/>
                          <a:sym typeface="Mada"/>
                        </a:rPr>
                        <a:t>UMN vs LMN lesions</a:t>
                      </a:r>
                      <a:r>
                        <a:rPr b="1" baseline="30000" lang="ar">
                          <a:solidFill>
                            <a:srgbClr val="1C4587"/>
                          </a:solidFill>
                          <a:latin typeface="Mada"/>
                          <a:ea typeface="Mada"/>
                          <a:cs typeface="Mada"/>
                          <a:sym typeface="Mada"/>
                        </a:rPr>
                        <a:t>1</a:t>
                      </a:r>
                      <a:r>
                        <a:rPr b="1" lang="ar">
                          <a:solidFill>
                            <a:srgbClr val="6AA84F"/>
                          </a:solidFill>
                          <a:latin typeface="Mada"/>
                          <a:ea typeface="Mada"/>
                          <a:cs typeface="Mada"/>
                          <a:sym typeface="Mada"/>
                        </a:rPr>
                        <a:t> </a:t>
                      </a:r>
                      <a:endParaRPr b="1">
                        <a:solidFill>
                          <a:srgbClr val="6AA84F"/>
                        </a:solidFill>
                        <a:latin typeface="Mada"/>
                        <a:ea typeface="Mada"/>
                        <a:cs typeface="Mada"/>
                        <a:sym typeface="Mada"/>
                      </a:endParaRPr>
                    </a:p>
                    <a:p>
                      <a:pPr indent="0" lvl="0" marL="0" rtl="0" algn="ctr">
                        <a:spcBef>
                          <a:spcPts val="0"/>
                        </a:spcBef>
                        <a:spcAft>
                          <a:spcPts val="0"/>
                        </a:spcAft>
                        <a:buNone/>
                      </a:pPr>
                      <a:r>
                        <a:rPr b="1" lang="ar" sz="1200">
                          <a:solidFill>
                            <a:srgbClr val="6AA84F"/>
                          </a:solidFill>
                          <a:latin typeface="Mada"/>
                          <a:ea typeface="Mada"/>
                          <a:cs typeface="Mada"/>
                          <a:sym typeface="Mada"/>
                        </a:rPr>
                        <a:t>(</a:t>
                      </a:r>
                      <a:r>
                        <a:rPr b="1" lang="ar" sz="1200">
                          <a:solidFill>
                            <a:srgbClr val="6AA84F"/>
                          </a:solidFill>
                          <a:latin typeface="Mada"/>
                          <a:ea typeface="Mada"/>
                          <a:cs typeface="Mada"/>
                          <a:sym typeface="Mada"/>
                        </a:rPr>
                        <a:t>possible theoretical OSCE question)</a:t>
                      </a:r>
                      <a:endParaRPr b="1" sz="1200">
                        <a:solidFill>
                          <a:srgbClr val="6AA84F"/>
                        </a:solidFill>
                        <a:latin typeface="Mada"/>
                        <a:ea typeface="Mada"/>
                        <a:cs typeface="Mada"/>
                        <a:sym typeface="Mada"/>
                      </a:endParaRPr>
                    </a:p>
                  </a:txBody>
                  <a:tcPr marT="91425" marB="91425" marR="91425" marL="91425">
                    <a:lnL cap="flat" cmpd="sng" w="9525">
                      <a:solidFill>
                        <a:schemeClr val="accent1"/>
                      </a:solidFill>
                      <a:prstDash val="lgDashDot"/>
                      <a:round/>
                      <a:headEnd len="sm" w="sm" type="none"/>
                      <a:tailEnd len="sm" w="sm" type="none"/>
                    </a:lnL>
                    <a:lnR cap="flat" cmpd="sng" w="9525">
                      <a:solidFill>
                        <a:schemeClr val="accent1"/>
                      </a:solidFill>
                      <a:prstDash val="lgDashDot"/>
                      <a:round/>
                      <a:headEnd len="sm" w="sm" type="none"/>
                      <a:tailEnd len="sm" w="sm" type="none"/>
                    </a:lnR>
                    <a:lnT cap="flat" cmpd="sng" w="9525">
                      <a:solidFill>
                        <a:schemeClr val="accent1"/>
                      </a:solidFill>
                      <a:prstDash val="lgDashDot"/>
                      <a:round/>
                      <a:headEnd len="sm" w="sm" type="none"/>
                      <a:tailEnd len="sm" w="sm" type="none"/>
                    </a:lnT>
                    <a:lnB cap="flat" cmpd="sng" w="9525">
                      <a:solidFill>
                        <a:schemeClr val="accent1"/>
                      </a:solidFill>
                      <a:prstDash val="solid"/>
                      <a:round/>
                      <a:headEnd len="sm" w="sm" type="none"/>
                      <a:tailEnd len="sm" w="sm" type="none"/>
                    </a:lnB>
                    <a:solidFill>
                      <a:schemeClr val="accent4"/>
                    </a:solidFill>
                  </a:tcPr>
                </a:tc>
                <a:tc hMerge="1"/>
                <a:tc hMerge="1"/>
              </a:tr>
              <a:tr h="237925">
                <a:tc>
                  <a:txBody>
                    <a:bodyPr/>
                    <a:lstStyle/>
                    <a:p>
                      <a:pPr indent="0" lvl="0" marL="0" rtl="0" algn="ctr">
                        <a:spcBef>
                          <a:spcPts val="0"/>
                        </a:spcBef>
                        <a:spcAft>
                          <a:spcPts val="0"/>
                        </a:spcAft>
                        <a:buNone/>
                      </a:pPr>
                      <a:r>
                        <a:t/>
                      </a:r>
                      <a:endParaRPr b="1" sz="1200">
                        <a:solidFill>
                          <a:srgbClr val="FFFFFF"/>
                        </a:solidFill>
                        <a:latin typeface="Mada"/>
                        <a:ea typeface="Mada"/>
                        <a:cs typeface="Mada"/>
                        <a:sym typeface="Mad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UMN</a:t>
                      </a:r>
                      <a:endParaRPr b="1" sz="1200">
                        <a:solidFill>
                          <a:srgbClr val="FFFFFF"/>
                        </a:solidFill>
                        <a:latin typeface="Mada"/>
                        <a:ea typeface="Mada"/>
                        <a:cs typeface="Mada"/>
                        <a:sym typeface="Mad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LMN</a:t>
                      </a:r>
                      <a:endParaRPr b="1" sz="1200">
                        <a:solidFill>
                          <a:srgbClr val="FFFFFF"/>
                        </a:solidFill>
                        <a:latin typeface="Mada"/>
                        <a:ea typeface="Mada"/>
                        <a:cs typeface="Mada"/>
                        <a:sym typeface="Mada"/>
                      </a:endParaRPr>
                    </a:p>
                  </a:txBody>
                  <a:tcPr marT="91425" marB="91425" marR="91425" marL="91425">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1"/>
                    </a:solidFill>
                  </a:tcPr>
                </a:tc>
              </a:tr>
              <a:tr h="565100">
                <a:tc>
                  <a:txBody>
                    <a:bodyPr/>
                    <a:lstStyle/>
                    <a:p>
                      <a:pPr indent="0" lvl="0" marL="0" rtl="0" algn="ctr">
                        <a:spcBef>
                          <a:spcPts val="0"/>
                        </a:spcBef>
                        <a:spcAft>
                          <a:spcPts val="0"/>
                        </a:spcAft>
                        <a:buNone/>
                      </a:pPr>
                      <a:r>
                        <a:rPr b="1" lang="ar" sz="1200">
                          <a:latin typeface="Mada"/>
                          <a:ea typeface="Mada"/>
                          <a:cs typeface="Mada"/>
                          <a:sym typeface="Mada"/>
                        </a:rPr>
                        <a:t>Definition</a:t>
                      </a:r>
                      <a:endParaRPr b="1" sz="12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lang="ar" sz="1100">
                          <a:latin typeface="Mada"/>
                          <a:ea typeface="Mada"/>
                          <a:cs typeface="Mada"/>
                          <a:sym typeface="Mada"/>
                        </a:rPr>
                        <a:t>Lesion Typically </a:t>
                      </a:r>
                      <a:r>
                        <a:rPr b="1" lang="ar" sz="1100">
                          <a:solidFill>
                            <a:srgbClr val="CC0000"/>
                          </a:solidFill>
                          <a:latin typeface="Mada"/>
                          <a:ea typeface="Mada"/>
                          <a:cs typeface="Mada"/>
                          <a:sym typeface="Mada"/>
                        </a:rPr>
                        <a:t>above</a:t>
                      </a:r>
                      <a:r>
                        <a:rPr lang="ar" sz="1100">
                          <a:latin typeface="Mada"/>
                          <a:ea typeface="Mada"/>
                          <a:cs typeface="Mada"/>
                          <a:sym typeface="Mada"/>
                        </a:rPr>
                        <a:t> the anterior horn cell of the spinal cord or motor nuclei of the cranial nerves </a:t>
                      </a:r>
                      <a:endParaRPr sz="1100">
                        <a:latin typeface="Mada"/>
                        <a:ea typeface="Mada"/>
                        <a:cs typeface="Mada"/>
                        <a:sym typeface="Mada"/>
                      </a:endParaRPr>
                    </a:p>
                    <a:p>
                      <a:pPr indent="0" lvl="0" marL="0" rtl="0" algn="ctr">
                        <a:spcBef>
                          <a:spcPts val="0"/>
                        </a:spcBef>
                        <a:spcAft>
                          <a:spcPts val="0"/>
                        </a:spcAft>
                        <a:buNone/>
                      </a:pPr>
                      <a:r>
                        <a:rPr lang="ar" sz="1100">
                          <a:latin typeface="Mada"/>
                          <a:ea typeface="Mada"/>
                          <a:cs typeface="Mada"/>
                          <a:sym typeface="Mada"/>
                        </a:rPr>
                        <a:t>(e.g., motor cortex, brain stem)</a:t>
                      </a:r>
                      <a:endParaRPr sz="11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ar" sz="1100">
                          <a:latin typeface="Mada"/>
                          <a:ea typeface="Mada"/>
                          <a:cs typeface="Mada"/>
                          <a:sym typeface="Mada"/>
                        </a:rPr>
                        <a:t>Lesion anywhere </a:t>
                      </a:r>
                      <a:r>
                        <a:rPr b="1" lang="ar" sz="1100">
                          <a:solidFill>
                            <a:srgbClr val="CC0000"/>
                          </a:solidFill>
                          <a:latin typeface="Mada"/>
                          <a:ea typeface="Mada"/>
                          <a:cs typeface="Mada"/>
                          <a:sym typeface="Mada"/>
                        </a:rPr>
                        <a:t>along the nerve fibers </a:t>
                      </a:r>
                      <a:r>
                        <a:rPr lang="ar" sz="1100">
                          <a:latin typeface="Mada"/>
                          <a:ea typeface="Mada"/>
                          <a:cs typeface="Mada"/>
                          <a:sym typeface="Mada"/>
                        </a:rPr>
                        <a:t>between the anterior horn of the spinal cord and relevant muscle tissue</a:t>
                      </a:r>
                      <a:endParaRPr sz="11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rgbClr val="FFFFFF"/>
                    </a:solidFill>
                  </a:tcPr>
                </a:tc>
              </a:tr>
              <a:tr h="342025">
                <a:tc>
                  <a:txBody>
                    <a:bodyPr/>
                    <a:lstStyle/>
                    <a:p>
                      <a:pPr indent="0" lvl="0" marL="0" rtl="0" algn="ctr">
                        <a:spcBef>
                          <a:spcPts val="0"/>
                        </a:spcBef>
                        <a:spcAft>
                          <a:spcPts val="0"/>
                        </a:spcAft>
                        <a:buNone/>
                      </a:pPr>
                      <a:r>
                        <a:rPr b="1" lang="ar" sz="1200">
                          <a:latin typeface="Mada"/>
                          <a:ea typeface="Mada"/>
                          <a:cs typeface="Mada"/>
                          <a:sym typeface="Mada"/>
                        </a:rPr>
                        <a:t>Muscles</a:t>
                      </a:r>
                      <a:endParaRPr b="1" sz="12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Clr>
                          <a:schemeClr val="dk1"/>
                        </a:buClr>
                        <a:buSzPts val="1100"/>
                        <a:buFont typeface="Arial"/>
                        <a:buNone/>
                      </a:pPr>
                      <a:r>
                        <a:rPr lang="ar" sz="1100">
                          <a:latin typeface="Mada"/>
                          <a:ea typeface="Mada"/>
                          <a:cs typeface="Mada"/>
                          <a:sym typeface="Mada"/>
                        </a:rPr>
                        <a:t>Atrophy is absent. </a:t>
                      </a:r>
                      <a:endParaRPr sz="1100">
                        <a:latin typeface="Mada"/>
                        <a:ea typeface="Mada"/>
                        <a:cs typeface="Mada"/>
                        <a:sym typeface="Mada"/>
                      </a:endParaRPr>
                    </a:p>
                    <a:p>
                      <a:pPr indent="0" lvl="0" marL="0" rtl="0" algn="ctr">
                        <a:spcBef>
                          <a:spcPts val="0"/>
                        </a:spcBef>
                        <a:spcAft>
                          <a:spcPts val="0"/>
                        </a:spcAft>
                        <a:buNone/>
                      </a:pPr>
                      <a:r>
                        <a:rPr lang="ar" sz="1100">
                          <a:latin typeface="Mada"/>
                          <a:ea typeface="Mada"/>
                          <a:cs typeface="Mada"/>
                          <a:sym typeface="Mada"/>
                        </a:rPr>
                        <a:t>Fasciculations are absent.</a:t>
                      </a:r>
                      <a:endParaRPr sz="11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ar" sz="1100">
                          <a:solidFill>
                            <a:srgbClr val="CC0000"/>
                          </a:solidFill>
                          <a:latin typeface="Mada"/>
                          <a:ea typeface="Mada"/>
                          <a:cs typeface="Mada"/>
                          <a:sym typeface="Mada"/>
                        </a:rPr>
                        <a:t>Atrophy </a:t>
                      </a:r>
                      <a:r>
                        <a:rPr lang="ar" sz="1100">
                          <a:latin typeface="Mada"/>
                          <a:ea typeface="Mada"/>
                          <a:cs typeface="Mada"/>
                          <a:sym typeface="Mada"/>
                        </a:rPr>
                        <a:t>and </a:t>
                      </a:r>
                      <a:r>
                        <a:rPr b="1" lang="ar" sz="1100">
                          <a:solidFill>
                            <a:srgbClr val="CC0000"/>
                          </a:solidFill>
                          <a:latin typeface="Mada"/>
                          <a:ea typeface="Mada"/>
                          <a:cs typeface="Mada"/>
                          <a:sym typeface="Mada"/>
                        </a:rPr>
                        <a:t>fasciculations</a:t>
                      </a:r>
                      <a:endParaRPr b="1" sz="1100">
                        <a:solidFill>
                          <a:srgbClr val="CC0000"/>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rgbClr val="FFFFFF"/>
                    </a:solidFill>
                  </a:tcPr>
                </a:tc>
              </a:tr>
              <a:tr h="342025">
                <a:tc>
                  <a:txBody>
                    <a:bodyPr/>
                    <a:lstStyle/>
                    <a:p>
                      <a:pPr indent="0" lvl="0" marL="0" rtl="0" algn="ctr">
                        <a:spcBef>
                          <a:spcPts val="0"/>
                        </a:spcBef>
                        <a:spcAft>
                          <a:spcPts val="0"/>
                        </a:spcAft>
                        <a:buNone/>
                      </a:pPr>
                      <a:r>
                        <a:rPr b="1" lang="ar" sz="1150">
                          <a:latin typeface="Mada"/>
                          <a:ea typeface="Mada"/>
                          <a:cs typeface="Mada"/>
                          <a:sym typeface="Mada"/>
                        </a:rPr>
                        <a:t>Characteristics</a:t>
                      </a:r>
                      <a:endParaRPr b="1" sz="115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b="1" lang="ar" sz="1100">
                          <a:solidFill>
                            <a:srgbClr val="CC0000"/>
                          </a:solidFill>
                          <a:latin typeface="Mada"/>
                          <a:ea typeface="Mada"/>
                          <a:cs typeface="Mada"/>
                          <a:sym typeface="Mada"/>
                        </a:rPr>
                        <a:t>↑ Tone</a:t>
                      </a:r>
                      <a:r>
                        <a:rPr lang="ar" sz="1100">
                          <a:latin typeface="Mada"/>
                          <a:ea typeface="Mada"/>
                          <a:cs typeface="Mada"/>
                          <a:sym typeface="Mada"/>
                        </a:rPr>
                        <a:t> (clasp knife phenomenon), spasticity, </a:t>
                      </a:r>
                      <a:r>
                        <a:rPr b="1" lang="ar" sz="1100">
                          <a:solidFill>
                            <a:srgbClr val="CC0000"/>
                          </a:solidFill>
                          <a:latin typeface="Mada"/>
                          <a:ea typeface="Mada"/>
                          <a:cs typeface="Mada"/>
                          <a:sym typeface="Mada"/>
                        </a:rPr>
                        <a:t>clonus </a:t>
                      </a:r>
                      <a:r>
                        <a:rPr lang="ar" sz="1100">
                          <a:latin typeface="Mada"/>
                          <a:ea typeface="Mada"/>
                          <a:cs typeface="Mada"/>
                          <a:sym typeface="Mada"/>
                        </a:rPr>
                        <a:t>and </a:t>
                      </a:r>
                      <a:r>
                        <a:rPr b="1" lang="ar" sz="1100">
                          <a:solidFill>
                            <a:srgbClr val="CC0000"/>
                          </a:solidFill>
                          <a:latin typeface="Mada"/>
                          <a:ea typeface="Mada"/>
                          <a:cs typeface="Mada"/>
                          <a:sym typeface="Mada"/>
                        </a:rPr>
                        <a:t>hyperreflexia</a:t>
                      </a:r>
                      <a:endParaRPr b="1" sz="1100">
                        <a:solidFill>
                          <a:srgbClr val="CC0000"/>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ar" sz="1100">
                          <a:solidFill>
                            <a:srgbClr val="CC0000"/>
                          </a:solidFill>
                          <a:latin typeface="Mada"/>
                          <a:ea typeface="Mada"/>
                          <a:cs typeface="Mada"/>
                          <a:sym typeface="Mada"/>
                        </a:rPr>
                        <a:t>↓ Tone </a:t>
                      </a:r>
                      <a:r>
                        <a:rPr lang="ar" sz="1100">
                          <a:latin typeface="Mada"/>
                          <a:ea typeface="Mada"/>
                          <a:cs typeface="Mada"/>
                          <a:sym typeface="Mada"/>
                        </a:rPr>
                        <a:t>(no clasp knife phenomenon) and </a:t>
                      </a:r>
                      <a:r>
                        <a:rPr b="1" lang="ar" sz="1100">
                          <a:solidFill>
                            <a:srgbClr val="CC0000"/>
                          </a:solidFill>
                          <a:latin typeface="Mada"/>
                          <a:ea typeface="Mada"/>
                          <a:cs typeface="Mada"/>
                          <a:sym typeface="Mada"/>
                        </a:rPr>
                        <a:t>Hyporeflexia/areflexia</a:t>
                      </a:r>
                      <a:endParaRPr b="1" sz="1100">
                        <a:solidFill>
                          <a:srgbClr val="CC0000"/>
                        </a:solidFill>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rgbClr val="FFFFFF"/>
                    </a:solidFill>
                  </a:tcPr>
                </a:tc>
              </a:tr>
              <a:tr h="354425">
                <a:tc>
                  <a:txBody>
                    <a:bodyPr/>
                    <a:lstStyle/>
                    <a:p>
                      <a:pPr indent="0" lvl="0" marL="0" rtl="0" algn="ctr">
                        <a:spcBef>
                          <a:spcPts val="0"/>
                        </a:spcBef>
                        <a:spcAft>
                          <a:spcPts val="0"/>
                        </a:spcAft>
                        <a:buNone/>
                      </a:pPr>
                      <a:r>
                        <a:rPr b="1" lang="ar" sz="1200">
                          <a:latin typeface="Mada"/>
                          <a:ea typeface="Mada"/>
                          <a:cs typeface="Mada"/>
                          <a:sym typeface="Mada"/>
                        </a:rPr>
                        <a:t>Bladder function</a:t>
                      </a:r>
                      <a:endParaRPr b="1" sz="12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lang="ar" sz="1100">
                          <a:latin typeface="Mada"/>
                          <a:ea typeface="Mada"/>
                          <a:cs typeface="Mada"/>
                          <a:sym typeface="Mada"/>
                        </a:rPr>
                        <a:t>Detrusor hyperreflexia and detrusor/external urethral sphincter dyssynergia</a:t>
                      </a:r>
                      <a:endParaRPr sz="11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ar" sz="1100">
                          <a:latin typeface="Mada"/>
                          <a:ea typeface="Mada"/>
                          <a:cs typeface="Mada"/>
                          <a:sym typeface="Mada"/>
                        </a:rPr>
                        <a:t>Overflow incontinence</a:t>
                      </a:r>
                      <a:endParaRPr sz="11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rgbClr val="FFFFFF"/>
                    </a:solidFill>
                  </a:tcPr>
                </a:tc>
              </a:tr>
              <a:tr h="342025">
                <a:tc>
                  <a:txBody>
                    <a:bodyPr/>
                    <a:lstStyle/>
                    <a:p>
                      <a:pPr indent="0" lvl="0" marL="0" rtl="0" algn="ctr">
                        <a:spcBef>
                          <a:spcPts val="0"/>
                        </a:spcBef>
                        <a:spcAft>
                          <a:spcPts val="0"/>
                        </a:spcAft>
                        <a:buNone/>
                      </a:pPr>
                      <a:r>
                        <a:rPr b="1" lang="ar" sz="1200">
                          <a:latin typeface="Mada"/>
                          <a:ea typeface="Mada"/>
                          <a:cs typeface="Mada"/>
                          <a:sym typeface="Mada"/>
                        </a:rPr>
                        <a:t>Babinski sign</a:t>
                      </a:r>
                      <a:endParaRPr b="1" sz="12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chemeClr val="accent5"/>
                    </a:solidFill>
                  </a:tcPr>
                </a:tc>
                <a:tc>
                  <a:txBody>
                    <a:bodyPr/>
                    <a:lstStyle/>
                    <a:p>
                      <a:pPr indent="0" lvl="0" marL="0" rtl="0" algn="ctr">
                        <a:spcBef>
                          <a:spcPts val="0"/>
                        </a:spcBef>
                        <a:spcAft>
                          <a:spcPts val="0"/>
                        </a:spcAft>
                        <a:buNone/>
                      </a:pPr>
                      <a:r>
                        <a:rPr b="1" lang="ar" sz="1100">
                          <a:solidFill>
                            <a:srgbClr val="CC0000"/>
                          </a:solidFill>
                          <a:latin typeface="Mada"/>
                          <a:ea typeface="Mada"/>
                          <a:cs typeface="Mada"/>
                          <a:sym typeface="Mada"/>
                        </a:rPr>
                        <a:t>Upgoing (positive)</a:t>
                      </a:r>
                      <a:endParaRPr b="1" sz="1100">
                        <a:solidFill>
                          <a:srgbClr val="CC0000"/>
                        </a:solidFill>
                        <a:latin typeface="Mada"/>
                        <a:ea typeface="Mada"/>
                        <a:cs typeface="Mada"/>
                        <a:sym typeface="Mada"/>
                      </a:endParaRPr>
                    </a:p>
                    <a:p>
                      <a:pPr indent="0" lvl="0" marL="0" rtl="0" algn="ctr">
                        <a:spcBef>
                          <a:spcPts val="0"/>
                        </a:spcBef>
                        <a:spcAft>
                          <a:spcPts val="0"/>
                        </a:spcAft>
                        <a:buNone/>
                      </a:pPr>
                      <a:r>
                        <a:rPr b="1" lang="ar" sz="1100">
                          <a:latin typeface="Mada"/>
                          <a:ea typeface="Mada"/>
                          <a:cs typeface="Mada"/>
                          <a:sym typeface="Mada"/>
                        </a:rPr>
                        <a:t>Except in children </a:t>
                      </a:r>
                      <a:r>
                        <a:rPr lang="ar" sz="1100">
                          <a:latin typeface="Mada"/>
                          <a:ea typeface="Mada"/>
                          <a:cs typeface="Mada"/>
                          <a:sym typeface="Mada"/>
                        </a:rPr>
                        <a:t>up to the age of 2 years</a:t>
                      </a:r>
                      <a:endParaRPr sz="11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ar" sz="1100">
                          <a:latin typeface="Mada"/>
                          <a:ea typeface="Mada"/>
                          <a:cs typeface="Mada"/>
                          <a:sym typeface="Mada"/>
                        </a:rPr>
                        <a:t>Downgoing (negative)</a:t>
                      </a:r>
                      <a:endParaRPr sz="1100">
                        <a:latin typeface="Mada"/>
                        <a:ea typeface="Mada"/>
                        <a:cs typeface="Mada"/>
                        <a:sym typeface="Mada"/>
                      </a:endParaRPr>
                    </a:p>
                  </a:txBody>
                  <a:tcPr marT="91425" marB="91425" marR="91425" marL="91425" anchor="ctr">
                    <a:lnL cap="flat" cmpd="sng" w="952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rgbClr val="FFFFFF"/>
                    </a:solidFill>
                  </a:tcPr>
                </a:tc>
              </a:tr>
            </a:tbl>
          </a:graphicData>
        </a:graphic>
      </p:graphicFrame>
      <p:sp>
        <p:nvSpPr>
          <p:cNvPr id="257" name="Google Shape;257;p19"/>
          <p:cNvSpPr txBox="1"/>
          <p:nvPr/>
        </p:nvSpPr>
        <p:spPr>
          <a:xfrm>
            <a:off x="217725" y="6247575"/>
            <a:ext cx="5085300" cy="31401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Recognize pattern of neuropathy</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Motor vs sensory vs sensory motor</a:t>
            </a:r>
            <a:endParaRPr sz="1200">
              <a:solidFill>
                <a:schemeClr val="dk1"/>
              </a:solidFill>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Proximal vs distal</a:t>
            </a:r>
            <a:endParaRPr b="1" sz="1200">
              <a:solidFill>
                <a:srgbClr val="CC0000"/>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Symmetric vs asymmetric</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Recognize features of hereditary neuropathy</a:t>
            </a:r>
            <a:r>
              <a:rPr b="1" lang="ar" sz="1200">
                <a:solidFill>
                  <a:schemeClr val="dk1"/>
                </a:solidFill>
                <a:latin typeface="Mada"/>
                <a:ea typeface="Mada"/>
                <a:cs typeface="Mada"/>
                <a:sym typeface="Mada"/>
              </a:rPr>
              <a:t> like</a:t>
            </a:r>
            <a:r>
              <a:rPr b="1" lang="ar" sz="1200">
                <a:solidFill>
                  <a:srgbClr val="CC0000"/>
                </a:solidFill>
                <a:latin typeface="Mada"/>
                <a:ea typeface="Mada"/>
                <a:cs typeface="Mada"/>
                <a:sym typeface="Mada"/>
              </a:rPr>
              <a:t> pes cavus</a:t>
            </a:r>
            <a:r>
              <a:rPr b="1" lang="ar" sz="1200">
                <a:solidFill>
                  <a:schemeClr val="dk1"/>
                </a:solidFill>
                <a:latin typeface="Mada"/>
                <a:ea typeface="Mada"/>
                <a:cs typeface="Mada"/>
                <a:sym typeface="Mada"/>
              </a:rPr>
              <a:t> and hammer toe</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Recognize features that narrows the differential diagnosis.</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Purpura and levido reticularis</a:t>
            </a:r>
            <a:r>
              <a:rPr lang="ar" sz="1200">
                <a:solidFill>
                  <a:schemeClr val="dk1"/>
                </a:solidFill>
                <a:latin typeface="Mada"/>
                <a:ea typeface="Mada"/>
                <a:cs typeface="Mada"/>
                <a:sym typeface="Mada"/>
              </a:rPr>
              <a:t> </a:t>
            </a:r>
            <a:endParaRPr sz="1200">
              <a:solidFill>
                <a:srgbClr val="999999"/>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Autonomic features</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BP &amp; HR supine and standing</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Pupillary reaction to light and accommodation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Other:</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Skin: trophic changes (such as thin, shiny, and discolored skin)</a:t>
            </a:r>
            <a:endParaRPr sz="1200">
              <a:solidFill>
                <a:schemeClr val="dk1"/>
              </a:solidFill>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rashes (vasculitis)</a:t>
            </a:r>
            <a:endParaRPr sz="1200">
              <a:solidFill>
                <a:srgbClr val="6AA84F"/>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ulcerations or amputations.</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peripheral pulses. </a:t>
            </a:r>
            <a:r>
              <a:rPr lang="ar" sz="1200">
                <a:solidFill>
                  <a:srgbClr val="6AA84F"/>
                </a:solidFill>
                <a:latin typeface="Mada"/>
                <a:ea typeface="Mada"/>
                <a:cs typeface="Mada"/>
                <a:sym typeface="Mada"/>
              </a:rPr>
              <a:t>especially for diabetic patients</a:t>
            </a:r>
            <a:endParaRPr sz="1200">
              <a:solidFill>
                <a:srgbClr val="6AA84F"/>
              </a:solidFill>
              <a:latin typeface="Mada"/>
              <a:ea typeface="Mada"/>
              <a:cs typeface="Mada"/>
              <a:sym typeface="Mada"/>
            </a:endParaRPr>
          </a:p>
        </p:txBody>
      </p:sp>
      <p:sp>
        <p:nvSpPr>
          <p:cNvPr id="258" name="Google Shape;258;p19"/>
          <p:cNvSpPr txBox="1"/>
          <p:nvPr/>
        </p:nvSpPr>
        <p:spPr>
          <a:xfrm>
            <a:off x="8638950" y="5643725"/>
            <a:ext cx="58989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ar">
                <a:latin typeface="Alegreya"/>
                <a:ea typeface="Alegreya"/>
                <a:cs typeface="Alegreya"/>
                <a:sym typeface="Alegreya"/>
              </a:rPr>
              <a:t>Pinprick + Cold = Small fibers C </a:t>
            </a:r>
            <a:endParaRPr>
              <a:latin typeface="Alegreya"/>
              <a:ea typeface="Alegreya"/>
              <a:cs typeface="Alegreya"/>
              <a:sym typeface="Alegreya"/>
            </a:endParaRPr>
          </a:p>
          <a:p>
            <a:pPr indent="0" lvl="0" marL="0" rtl="0" algn="l">
              <a:spcBef>
                <a:spcPts val="0"/>
              </a:spcBef>
              <a:spcAft>
                <a:spcPts val="0"/>
              </a:spcAft>
              <a:buNone/>
            </a:pPr>
            <a:r>
              <a:rPr lang="ar">
                <a:latin typeface="Alegreya"/>
                <a:ea typeface="Alegreya"/>
                <a:cs typeface="Alegreya"/>
                <a:sym typeface="Alegreya"/>
              </a:rPr>
              <a:t>Vibration &amp; Reflexes are large fibers </a:t>
            </a:r>
            <a:endParaRPr>
              <a:latin typeface="Alegreya"/>
              <a:ea typeface="Alegreya"/>
              <a:cs typeface="Alegreya"/>
              <a:sym typeface="Alegreya"/>
            </a:endParaRPr>
          </a:p>
          <a:p>
            <a:pPr indent="0" lvl="0" marL="0" rtl="0" algn="l">
              <a:spcBef>
                <a:spcPts val="0"/>
              </a:spcBef>
              <a:spcAft>
                <a:spcPts val="0"/>
              </a:spcAft>
              <a:buNone/>
            </a:pPr>
            <a:r>
              <a:rPr lang="ar">
                <a:latin typeface="Alegreya"/>
                <a:ea typeface="Alegreya"/>
                <a:cs typeface="Alegreya"/>
                <a:sym typeface="Alegreya"/>
              </a:rPr>
              <a:t>light touch is both </a:t>
            </a:r>
            <a:endParaRPr>
              <a:latin typeface="Alegreya"/>
              <a:ea typeface="Alegreya"/>
              <a:cs typeface="Alegreya"/>
              <a:sym typeface="Alegreya"/>
            </a:endParaRPr>
          </a:p>
          <a:p>
            <a:pPr indent="0" lvl="0" marL="0" rtl="0" algn="l">
              <a:spcBef>
                <a:spcPts val="0"/>
              </a:spcBef>
              <a:spcAft>
                <a:spcPts val="0"/>
              </a:spcAft>
              <a:buNone/>
            </a:pPr>
            <a:r>
              <a:t/>
            </a:r>
            <a:endParaRPr>
              <a:latin typeface="Alegreya"/>
              <a:ea typeface="Alegreya"/>
              <a:cs typeface="Alegreya"/>
              <a:sym typeface="Alegreya"/>
            </a:endParaRPr>
          </a:p>
          <a:p>
            <a:pPr indent="0" lvl="0" marL="0" rtl="0" algn="l">
              <a:spcBef>
                <a:spcPts val="0"/>
              </a:spcBef>
              <a:spcAft>
                <a:spcPts val="0"/>
              </a:spcAft>
              <a:buNone/>
            </a:pPr>
            <a:r>
              <a:rPr lang="ar">
                <a:latin typeface="Alegreya"/>
                <a:ea typeface="Alegreya"/>
                <a:cs typeface="Alegreya"/>
                <a:sym typeface="Alegreya"/>
              </a:rPr>
              <a:t>Movement large??</a:t>
            </a:r>
            <a:endParaRPr>
              <a:latin typeface="Alegreya"/>
              <a:ea typeface="Alegreya"/>
              <a:cs typeface="Alegreya"/>
              <a:sym typeface="Alegreya"/>
            </a:endParaRPr>
          </a:p>
          <a:p>
            <a:pPr indent="0" lvl="0" marL="0" rtl="0" algn="l">
              <a:spcBef>
                <a:spcPts val="0"/>
              </a:spcBef>
              <a:spcAft>
                <a:spcPts val="0"/>
              </a:spcAft>
              <a:buNone/>
            </a:pPr>
            <a:r>
              <a:t/>
            </a:r>
            <a:endParaRPr>
              <a:latin typeface="Alegreya"/>
              <a:ea typeface="Alegreya"/>
              <a:cs typeface="Alegreya"/>
              <a:sym typeface="Alegreya"/>
            </a:endParaRPr>
          </a:p>
        </p:txBody>
      </p:sp>
      <p:sp>
        <p:nvSpPr>
          <p:cNvPr id="259" name="Google Shape;259;p19"/>
          <p:cNvSpPr/>
          <p:nvPr/>
        </p:nvSpPr>
        <p:spPr>
          <a:xfrm>
            <a:off x="326625" y="47425"/>
            <a:ext cx="797400" cy="764400"/>
          </a:xfrm>
          <a:prstGeom prst="star5">
            <a:avLst>
              <a:gd fmla="val 21969" name="adj"/>
              <a:gd fmla="val 105146" name="hf"/>
              <a:gd fmla="val 110557" name="vf"/>
            </a:avLst>
          </a:pr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9"/>
          <p:cNvSpPr/>
          <p:nvPr/>
        </p:nvSpPr>
        <p:spPr>
          <a:xfrm>
            <a:off x="1515616" y="-623950"/>
            <a:ext cx="333900" cy="317400"/>
          </a:xfrm>
          <a:prstGeom prst="star5">
            <a:avLst>
              <a:gd fmla="val 21969"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1" name="Google Shape;261;p19"/>
          <p:cNvGrpSpPr/>
          <p:nvPr/>
        </p:nvGrpSpPr>
        <p:grpSpPr>
          <a:xfrm rot="10800000">
            <a:off x="7293843" y="562188"/>
            <a:ext cx="78721" cy="83606"/>
            <a:chOff x="4909609" y="6885946"/>
            <a:chExt cx="508206" cy="495298"/>
          </a:xfrm>
        </p:grpSpPr>
        <p:grpSp>
          <p:nvGrpSpPr>
            <p:cNvPr id="262" name="Google Shape;262;p19"/>
            <p:cNvGrpSpPr/>
            <p:nvPr/>
          </p:nvGrpSpPr>
          <p:grpSpPr>
            <a:xfrm>
              <a:off x="4909609" y="6885946"/>
              <a:ext cx="508206" cy="495298"/>
              <a:chOff x="481483" y="4193428"/>
              <a:chExt cx="322998" cy="346532"/>
            </a:xfrm>
          </p:grpSpPr>
          <p:grpSp>
            <p:nvGrpSpPr>
              <p:cNvPr id="263" name="Google Shape;263;p19"/>
              <p:cNvGrpSpPr/>
              <p:nvPr/>
            </p:nvGrpSpPr>
            <p:grpSpPr>
              <a:xfrm>
                <a:off x="481483" y="4193428"/>
                <a:ext cx="322998" cy="346532"/>
                <a:chOff x="-64406125" y="3362225"/>
                <a:chExt cx="318225" cy="314800"/>
              </a:xfrm>
            </p:grpSpPr>
            <p:sp>
              <p:nvSpPr>
                <p:cNvPr id="264" name="Google Shape;264;p19"/>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265" name="Google Shape;265;p19"/>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266" name="Google Shape;266;p19"/>
              <p:cNvSpPr/>
              <p:nvPr/>
            </p:nvSpPr>
            <p:spPr>
              <a:xfrm>
                <a:off x="626168" y="4322035"/>
                <a:ext cx="33600" cy="33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67" name="Google Shape;267;p19"/>
            <p:cNvPicPr preferRelativeResize="0"/>
            <p:nvPr/>
          </p:nvPicPr>
          <p:blipFill rotWithShape="1">
            <a:blip r:embed="rId9">
              <a:alphaModFix/>
            </a:blip>
            <a:srcRect b="-10" l="0" r="77307" t="10"/>
            <a:stretch/>
          </p:blipFill>
          <p:spPr>
            <a:xfrm flipH="1" rot="-5400000">
              <a:off x="5298115" y="7248199"/>
              <a:ext cx="27740" cy="134623"/>
            </a:xfrm>
            <a:prstGeom prst="rect">
              <a:avLst/>
            </a:prstGeom>
            <a:noFill/>
            <a:ln>
              <a:noFill/>
            </a:ln>
          </p:spPr>
        </p:pic>
        <p:pic>
          <p:nvPicPr>
            <p:cNvPr id="268" name="Google Shape;268;p19"/>
            <p:cNvPicPr preferRelativeResize="0"/>
            <p:nvPr/>
          </p:nvPicPr>
          <p:blipFill>
            <a:blip r:embed="rId10">
              <a:alphaModFix/>
            </a:blip>
            <a:stretch>
              <a:fillRect/>
            </a:stretch>
          </p:blipFill>
          <p:spPr>
            <a:xfrm>
              <a:off x="5107203" y="7221098"/>
              <a:ext cx="112997" cy="102640"/>
            </a:xfrm>
            <a:prstGeom prst="rect">
              <a:avLst/>
            </a:prstGeom>
            <a:noFill/>
            <a:ln>
              <a:noFill/>
            </a:ln>
          </p:spPr>
        </p:pic>
      </p:grpSp>
      <p:cxnSp>
        <p:nvCxnSpPr>
          <p:cNvPr id="269" name="Google Shape;269;p19"/>
          <p:cNvCxnSpPr/>
          <p:nvPr/>
        </p:nvCxnSpPr>
        <p:spPr>
          <a:xfrm rot="10800000">
            <a:off x="8900" y="9697250"/>
            <a:ext cx="7612800" cy="0"/>
          </a:xfrm>
          <a:prstGeom prst="straightConnector1">
            <a:avLst/>
          </a:prstGeom>
          <a:noFill/>
          <a:ln cap="flat" cmpd="sng" w="28575">
            <a:solidFill>
              <a:schemeClr val="accent3"/>
            </a:solidFill>
            <a:prstDash val="dot"/>
            <a:round/>
            <a:headEnd len="med" w="med" type="none"/>
            <a:tailEnd len="med" w="med" type="none"/>
          </a:ln>
        </p:spPr>
      </p:cxnSp>
      <p:sp>
        <p:nvSpPr>
          <p:cNvPr id="270" name="Google Shape;270;p19"/>
          <p:cNvSpPr txBox="1"/>
          <p:nvPr/>
        </p:nvSpPr>
        <p:spPr>
          <a:xfrm>
            <a:off x="5395975" y="7035275"/>
            <a:ext cx="890400" cy="249600"/>
          </a:xfrm>
          <a:prstGeom prst="rect">
            <a:avLst/>
          </a:prstGeom>
          <a:noFill/>
          <a:ln cap="flat" cmpd="sng" w="9525">
            <a:solidFill>
              <a:schemeClr val="accent1"/>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900">
                <a:solidFill>
                  <a:srgbClr val="6AA84F"/>
                </a:solidFill>
                <a:latin typeface="Mada"/>
                <a:ea typeface="Mada"/>
                <a:cs typeface="Mada"/>
                <a:sym typeface="Mada"/>
              </a:rPr>
              <a:t>Test for cold</a:t>
            </a:r>
            <a:r>
              <a:rPr b="1" baseline="30000" lang="ar" sz="900">
                <a:solidFill>
                  <a:srgbClr val="6AA84F"/>
                </a:solidFill>
                <a:latin typeface="Mada"/>
                <a:ea typeface="Mada"/>
                <a:cs typeface="Mada"/>
                <a:sym typeface="Mada"/>
              </a:rPr>
              <a:t>2</a:t>
            </a:r>
            <a:endParaRPr b="1" baseline="30000" sz="900">
              <a:solidFill>
                <a:srgbClr val="6AA84F"/>
              </a:solidFill>
              <a:latin typeface="Mada"/>
              <a:ea typeface="Mada"/>
              <a:cs typeface="Mada"/>
              <a:sym typeface="Mada"/>
            </a:endParaRPr>
          </a:p>
        </p:txBody>
      </p:sp>
      <p:sp>
        <p:nvSpPr>
          <p:cNvPr id="271" name="Google Shape;271;p19"/>
          <p:cNvSpPr txBox="1"/>
          <p:nvPr/>
        </p:nvSpPr>
        <p:spPr>
          <a:xfrm>
            <a:off x="6470075" y="7035275"/>
            <a:ext cx="890400" cy="249600"/>
          </a:xfrm>
          <a:prstGeom prst="rect">
            <a:avLst/>
          </a:prstGeom>
          <a:noFill/>
          <a:ln cap="flat" cmpd="sng" w="9525">
            <a:solidFill>
              <a:schemeClr val="accent1"/>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900">
                <a:solidFill>
                  <a:srgbClr val="6AA84F"/>
                </a:solidFill>
                <a:latin typeface="Mada"/>
                <a:ea typeface="Mada"/>
                <a:cs typeface="Mada"/>
                <a:sym typeface="Mada"/>
              </a:rPr>
              <a:t>Pinprick</a:t>
            </a:r>
            <a:r>
              <a:rPr b="1" baseline="30000" lang="ar" sz="900">
                <a:solidFill>
                  <a:srgbClr val="6AA84F"/>
                </a:solidFill>
                <a:latin typeface="Mada"/>
                <a:ea typeface="Mada"/>
                <a:cs typeface="Mada"/>
                <a:sym typeface="Mada"/>
              </a:rPr>
              <a:t>2</a:t>
            </a:r>
            <a:endParaRPr b="1" baseline="30000" sz="900">
              <a:solidFill>
                <a:srgbClr val="6AA84F"/>
              </a:solidFill>
              <a:latin typeface="Mada"/>
              <a:ea typeface="Mada"/>
              <a:cs typeface="Mada"/>
              <a:sym typeface="Mada"/>
            </a:endParaRPr>
          </a:p>
        </p:txBody>
      </p:sp>
      <p:sp>
        <p:nvSpPr>
          <p:cNvPr id="272" name="Google Shape;272;p19"/>
          <p:cNvSpPr txBox="1"/>
          <p:nvPr/>
        </p:nvSpPr>
        <p:spPr>
          <a:xfrm>
            <a:off x="6457975" y="8176650"/>
            <a:ext cx="890400" cy="249600"/>
          </a:xfrm>
          <a:prstGeom prst="rect">
            <a:avLst/>
          </a:prstGeom>
          <a:noFill/>
          <a:ln cap="flat" cmpd="sng" w="9525">
            <a:solidFill>
              <a:schemeClr val="accent1"/>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900">
                <a:solidFill>
                  <a:srgbClr val="6AA84F"/>
                </a:solidFill>
                <a:latin typeface="Mada"/>
                <a:ea typeface="Mada"/>
                <a:cs typeface="Mada"/>
                <a:sym typeface="Mada"/>
              </a:rPr>
              <a:t>Reflexes</a:t>
            </a:r>
            <a:r>
              <a:rPr b="1" baseline="30000" lang="ar" sz="900">
                <a:solidFill>
                  <a:srgbClr val="6AA84F"/>
                </a:solidFill>
                <a:latin typeface="Mada"/>
                <a:ea typeface="Mada"/>
                <a:cs typeface="Mada"/>
                <a:sym typeface="Mada"/>
              </a:rPr>
              <a:t>4</a:t>
            </a:r>
            <a:endParaRPr b="1" baseline="30000" sz="900">
              <a:solidFill>
                <a:srgbClr val="6AA84F"/>
              </a:solidFill>
              <a:latin typeface="Mada"/>
              <a:ea typeface="Mada"/>
              <a:cs typeface="Mada"/>
              <a:sym typeface="Mada"/>
            </a:endParaRPr>
          </a:p>
        </p:txBody>
      </p:sp>
      <p:sp>
        <p:nvSpPr>
          <p:cNvPr id="273" name="Google Shape;273;p19"/>
          <p:cNvSpPr txBox="1"/>
          <p:nvPr/>
        </p:nvSpPr>
        <p:spPr>
          <a:xfrm>
            <a:off x="5395975" y="8176650"/>
            <a:ext cx="890400" cy="249600"/>
          </a:xfrm>
          <a:prstGeom prst="rect">
            <a:avLst/>
          </a:prstGeom>
          <a:noFill/>
          <a:ln cap="flat" cmpd="sng" w="9525">
            <a:solidFill>
              <a:schemeClr val="accent1"/>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900">
                <a:solidFill>
                  <a:srgbClr val="6AA84F"/>
                </a:solidFill>
                <a:latin typeface="Mada"/>
                <a:ea typeface="Mada"/>
                <a:cs typeface="Mada"/>
                <a:sym typeface="Mada"/>
              </a:rPr>
              <a:t>light touch</a:t>
            </a:r>
            <a:r>
              <a:rPr b="1" baseline="30000" lang="ar" sz="900">
                <a:solidFill>
                  <a:srgbClr val="6AA84F"/>
                </a:solidFill>
                <a:latin typeface="Mada"/>
                <a:ea typeface="Mada"/>
                <a:cs typeface="Mada"/>
                <a:sym typeface="Mada"/>
              </a:rPr>
              <a:t>3</a:t>
            </a:r>
            <a:endParaRPr b="1" baseline="30000" sz="900">
              <a:solidFill>
                <a:srgbClr val="6AA84F"/>
              </a:solidFill>
              <a:latin typeface="Mada"/>
              <a:ea typeface="Mada"/>
              <a:cs typeface="Mada"/>
              <a:sym typeface="Mada"/>
            </a:endParaRPr>
          </a:p>
        </p:txBody>
      </p:sp>
      <p:sp>
        <p:nvSpPr>
          <p:cNvPr id="274" name="Google Shape;274;p19"/>
          <p:cNvSpPr txBox="1"/>
          <p:nvPr/>
        </p:nvSpPr>
        <p:spPr>
          <a:xfrm>
            <a:off x="5395975" y="9319650"/>
            <a:ext cx="890400" cy="249600"/>
          </a:xfrm>
          <a:prstGeom prst="rect">
            <a:avLst/>
          </a:prstGeom>
          <a:noFill/>
          <a:ln cap="flat" cmpd="sng" w="9525">
            <a:solidFill>
              <a:schemeClr val="accent1"/>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900">
                <a:solidFill>
                  <a:srgbClr val="6AA84F"/>
                </a:solidFill>
                <a:latin typeface="Mada"/>
                <a:ea typeface="Mada"/>
                <a:cs typeface="Mada"/>
                <a:sym typeface="Mada"/>
              </a:rPr>
              <a:t>Vibration</a:t>
            </a:r>
            <a:r>
              <a:rPr b="1" baseline="30000" lang="ar" sz="900">
                <a:solidFill>
                  <a:srgbClr val="6AA84F"/>
                </a:solidFill>
                <a:latin typeface="Mada"/>
                <a:ea typeface="Mada"/>
                <a:cs typeface="Mada"/>
                <a:sym typeface="Mada"/>
              </a:rPr>
              <a:t>4</a:t>
            </a:r>
            <a:endParaRPr b="1" baseline="30000" sz="900">
              <a:solidFill>
                <a:srgbClr val="6AA84F"/>
              </a:solidFill>
              <a:latin typeface="Mada"/>
              <a:ea typeface="Mada"/>
              <a:cs typeface="Mada"/>
              <a:sym typeface="Mada"/>
            </a:endParaRPr>
          </a:p>
        </p:txBody>
      </p:sp>
      <p:sp>
        <p:nvSpPr>
          <p:cNvPr id="275" name="Google Shape;275;p19"/>
          <p:cNvSpPr txBox="1"/>
          <p:nvPr/>
        </p:nvSpPr>
        <p:spPr>
          <a:xfrm>
            <a:off x="6470075" y="9318025"/>
            <a:ext cx="890400" cy="249600"/>
          </a:xfrm>
          <a:prstGeom prst="rect">
            <a:avLst/>
          </a:prstGeom>
          <a:noFill/>
          <a:ln cap="flat" cmpd="sng" w="9525">
            <a:solidFill>
              <a:schemeClr val="accent1"/>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850">
                <a:solidFill>
                  <a:srgbClr val="6AA84F"/>
                </a:solidFill>
                <a:latin typeface="Mada"/>
                <a:ea typeface="Mada"/>
                <a:cs typeface="Mada"/>
                <a:sym typeface="Mada"/>
              </a:rPr>
              <a:t>Joint position</a:t>
            </a:r>
            <a:r>
              <a:rPr b="1" baseline="30000" lang="ar" sz="850">
                <a:solidFill>
                  <a:srgbClr val="6AA84F"/>
                </a:solidFill>
                <a:latin typeface="Mada"/>
                <a:ea typeface="Mada"/>
                <a:cs typeface="Mada"/>
                <a:sym typeface="Mada"/>
              </a:rPr>
              <a:t>4</a:t>
            </a:r>
            <a:endParaRPr b="1" baseline="30000" sz="850">
              <a:solidFill>
                <a:srgbClr val="6AA84F"/>
              </a:solidFill>
              <a:latin typeface="Mada"/>
              <a:ea typeface="Mada"/>
              <a:cs typeface="Mada"/>
              <a:sym typeface="Mad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20"/>
          <p:cNvSpPr txBox="1"/>
          <p:nvPr/>
        </p:nvSpPr>
        <p:spPr>
          <a:xfrm>
            <a:off x="215100" y="1203900"/>
            <a:ext cx="7129800" cy="14775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Disorders of the peripheral nervous system are common and </a:t>
            </a:r>
            <a:r>
              <a:rPr b="1" lang="ar" sz="1200">
                <a:solidFill>
                  <a:schemeClr val="dk1"/>
                </a:solidFill>
                <a:latin typeface="Mada"/>
                <a:ea typeface="Mada"/>
                <a:cs typeface="Mada"/>
                <a:sym typeface="Mada"/>
              </a:rPr>
              <a:t>may affect the motor, sensory or autonomic components, either in isolation or in combination. </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 site of pathology may be</a:t>
            </a:r>
            <a:r>
              <a:rPr b="1" lang="ar" sz="1200">
                <a:solidFill>
                  <a:schemeClr val="dk1"/>
                </a:solidFill>
                <a:latin typeface="Mada"/>
                <a:ea typeface="Mada"/>
                <a:cs typeface="Mada"/>
                <a:sym typeface="Mada"/>
              </a:rPr>
              <a:t> nerve root (radiculopathy), nerve plexus (plexopathy) or nerve (neuropathy). </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Neuropathies may present as </a:t>
            </a:r>
            <a:r>
              <a:rPr b="1" lang="ar" sz="1200">
                <a:solidFill>
                  <a:schemeClr val="dk1"/>
                </a:solidFill>
                <a:latin typeface="Mada"/>
                <a:ea typeface="Mada"/>
                <a:cs typeface="Mada"/>
                <a:sym typeface="Mada"/>
              </a:rPr>
              <a:t>mononeuropathy (single nerve affected), multiple mononeuropathies (‘mononeuritis multiplex’) or a symmetrical polyneuropathy</a:t>
            </a:r>
            <a:endParaRPr b="1" sz="1200">
              <a:solidFill>
                <a:schemeClr val="dk1"/>
              </a:solidFill>
              <a:latin typeface="Mada"/>
              <a:ea typeface="Mada"/>
              <a:cs typeface="Mada"/>
              <a:sym typeface="Mada"/>
            </a:endParaRPr>
          </a:p>
        </p:txBody>
      </p:sp>
      <p:sp>
        <p:nvSpPr>
          <p:cNvPr id="281" name="Google Shape;281;p20"/>
          <p:cNvSpPr/>
          <p:nvPr/>
        </p:nvSpPr>
        <p:spPr>
          <a:xfrm>
            <a:off x="286950" y="1171825"/>
            <a:ext cx="7069200" cy="1588500"/>
          </a:xfrm>
          <a:prstGeom prst="snip1Rect">
            <a:avLst>
              <a:gd fmla="val 16667" name="adj"/>
            </a:avLst>
          </a:prstGeom>
          <a:noFill/>
          <a:ln cap="flat" cmpd="sng" w="28575">
            <a:solidFill>
              <a:srgbClr val="98678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0"/>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283" name="Google Shape;283;p20"/>
          <p:cNvSpPr txBox="1"/>
          <p:nvPr/>
        </p:nvSpPr>
        <p:spPr>
          <a:xfrm>
            <a:off x="597900" y="0"/>
            <a:ext cx="6364200" cy="5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solidFill>
                  <a:srgbClr val="1C4587"/>
                </a:solidFill>
                <a:latin typeface="Mada"/>
                <a:ea typeface="Mada"/>
                <a:cs typeface="Mada"/>
                <a:sym typeface="Mada"/>
              </a:rPr>
              <a:t>Overview of peripheral neuropathies</a:t>
            </a:r>
            <a:endParaRPr b="1" sz="2600">
              <a:solidFill>
                <a:srgbClr val="1C4587"/>
              </a:solidFill>
              <a:latin typeface="Mada"/>
              <a:ea typeface="Mada"/>
              <a:cs typeface="Mada"/>
              <a:sym typeface="Mada"/>
            </a:endParaRPr>
          </a:p>
        </p:txBody>
      </p:sp>
      <p:sp>
        <p:nvSpPr>
          <p:cNvPr id="284" name="Google Shape;284;p20"/>
          <p:cNvSpPr txBox="1"/>
          <p:nvPr/>
        </p:nvSpPr>
        <p:spPr>
          <a:xfrm>
            <a:off x="0" y="97798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p>
        </p:txBody>
      </p:sp>
      <p:graphicFrame>
        <p:nvGraphicFramePr>
          <p:cNvPr id="285" name="Google Shape;285;p20"/>
          <p:cNvGraphicFramePr/>
          <p:nvPr/>
        </p:nvGraphicFramePr>
        <p:xfrm>
          <a:off x="8067850" y="-12"/>
          <a:ext cx="3000000" cy="3000000"/>
        </p:xfrm>
        <a:graphic>
          <a:graphicData uri="http://schemas.openxmlformats.org/drawingml/2006/table">
            <a:tbl>
              <a:tblPr>
                <a:noFill/>
                <a:tableStyleId>{BC89051C-0FB9-44DB-B3F0-D97974565A1E}</a:tableStyleId>
              </a:tblPr>
              <a:tblGrid>
                <a:gridCol w="764750"/>
                <a:gridCol w="2274200"/>
                <a:gridCol w="4087000"/>
              </a:tblGrid>
              <a:tr h="236725">
                <a:tc>
                  <a:txBody>
                    <a:bodyPr/>
                    <a:lstStyle/>
                    <a:p>
                      <a:pPr indent="0" lvl="0" marL="0" rtl="0" algn="l">
                        <a:spcBef>
                          <a:spcPts val="0"/>
                        </a:spcBef>
                        <a:spcAft>
                          <a:spcPts val="0"/>
                        </a:spcAft>
                        <a:buNone/>
                      </a:pPr>
                      <a:r>
                        <a:rPr b="1" lang="ar" sz="1000">
                          <a:solidFill>
                            <a:srgbClr val="FFFFFF"/>
                          </a:solidFill>
                          <a:latin typeface="Mada"/>
                          <a:ea typeface="Mada"/>
                          <a:cs typeface="Mada"/>
                          <a:sym typeface="Mada"/>
                        </a:rPr>
                        <a:t>Nerve</a:t>
                      </a:r>
                      <a:endParaRPr b="1" sz="1000">
                        <a:solidFill>
                          <a:srgbClr val="FFFFFF"/>
                        </a:solidFill>
                        <a:latin typeface="Mada"/>
                        <a:ea typeface="Mada"/>
                        <a:cs typeface="Mada"/>
                        <a:sym typeface="Mada"/>
                      </a:endParaRPr>
                    </a:p>
                  </a:txBody>
                  <a:tcPr marT="91425" marB="91425" marR="91425" marL="91425">
                    <a:solidFill>
                      <a:schemeClr val="accent1"/>
                    </a:solidFill>
                  </a:tcPr>
                </a:tc>
                <a:tc>
                  <a:txBody>
                    <a:bodyPr/>
                    <a:lstStyle/>
                    <a:p>
                      <a:pPr indent="0" lvl="0" marL="0" rtl="0" algn="l">
                        <a:spcBef>
                          <a:spcPts val="0"/>
                        </a:spcBef>
                        <a:spcAft>
                          <a:spcPts val="0"/>
                        </a:spcAft>
                        <a:buNone/>
                      </a:pPr>
                      <a:r>
                        <a:rPr b="1" lang="ar" sz="1000">
                          <a:solidFill>
                            <a:srgbClr val="FFFFFF"/>
                          </a:solidFill>
                          <a:latin typeface="Mada"/>
                          <a:ea typeface="Mada"/>
                          <a:cs typeface="Mada"/>
                          <a:sym typeface="Mada"/>
                        </a:rPr>
                        <a:t>Entrapment/compression site</a:t>
                      </a:r>
                      <a:endParaRPr b="1" sz="1000">
                        <a:solidFill>
                          <a:srgbClr val="FFFFFF"/>
                        </a:solidFill>
                        <a:latin typeface="Mada"/>
                        <a:ea typeface="Mada"/>
                        <a:cs typeface="Mada"/>
                        <a:sym typeface="Mada"/>
                      </a:endParaRPr>
                    </a:p>
                  </a:txBody>
                  <a:tcPr marT="91425" marB="91425" marR="91425" marL="91425">
                    <a:solidFill>
                      <a:schemeClr val="accent1"/>
                    </a:solidFill>
                  </a:tcPr>
                </a:tc>
                <a:tc>
                  <a:txBody>
                    <a:bodyPr/>
                    <a:lstStyle/>
                    <a:p>
                      <a:pPr indent="0" lvl="0" marL="0" rtl="0" algn="l">
                        <a:spcBef>
                          <a:spcPts val="0"/>
                        </a:spcBef>
                        <a:spcAft>
                          <a:spcPts val="0"/>
                        </a:spcAft>
                        <a:buNone/>
                      </a:pPr>
                      <a:r>
                        <a:rPr b="1" lang="ar" sz="1000">
                          <a:solidFill>
                            <a:srgbClr val="FFFFFF"/>
                          </a:solidFill>
                          <a:latin typeface="Mada"/>
                          <a:ea typeface="Mada"/>
                          <a:cs typeface="Mada"/>
                          <a:sym typeface="Mada"/>
                        </a:rPr>
                        <a:t>Seen in</a:t>
                      </a:r>
                      <a:endParaRPr b="1" sz="1000">
                        <a:solidFill>
                          <a:srgbClr val="FFFFFF"/>
                        </a:solidFill>
                        <a:latin typeface="Mada"/>
                        <a:ea typeface="Mada"/>
                        <a:cs typeface="Mada"/>
                        <a:sym typeface="Mada"/>
                      </a:endParaRPr>
                    </a:p>
                  </a:txBody>
                  <a:tcPr marT="91425" marB="91425" marR="91425" marL="91425">
                    <a:solidFill>
                      <a:schemeClr val="accent1"/>
                    </a:solidFill>
                  </a:tcPr>
                </a:tc>
              </a:tr>
              <a:tr h="943250">
                <a:tc>
                  <a:txBody>
                    <a:bodyPr/>
                    <a:lstStyle/>
                    <a:p>
                      <a:pPr indent="0" lvl="0" marL="0" rtl="0" algn="l">
                        <a:spcBef>
                          <a:spcPts val="0"/>
                        </a:spcBef>
                        <a:spcAft>
                          <a:spcPts val="0"/>
                        </a:spcAft>
                        <a:buNone/>
                      </a:pPr>
                      <a:r>
                        <a:rPr lang="ar" sz="1000">
                          <a:solidFill>
                            <a:srgbClr val="FFFFFF"/>
                          </a:solidFill>
                          <a:latin typeface="Mada"/>
                          <a:ea typeface="Mada"/>
                          <a:cs typeface="Mada"/>
                          <a:sym typeface="Mada"/>
                        </a:rPr>
                        <a:t>Median</a:t>
                      </a:r>
                      <a:endParaRPr sz="10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0" lvl="0" marL="0" rtl="0" algn="l">
                        <a:spcBef>
                          <a:spcPts val="0"/>
                        </a:spcBef>
                        <a:spcAft>
                          <a:spcPts val="0"/>
                        </a:spcAft>
                        <a:buNone/>
                      </a:pPr>
                      <a:r>
                        <a:rPr lang="ar" sz="1000">
                          <a:solidFill>
                            <a:srgbClr val="1C4588"/>
                          </a:solidFill>
                          <a:latin typeface="Mada"/>
                          <a:ea typeface="Mada"/>
                          <a:cs typeface="Mada"/>
                          <a:sym typeface="Mada"/>
                        </a:rPr>
                        <a:t>Carpal tunnel (wrist)</a:t>
                      </a:r>
                      <a:endParaRPr sz="1000">
                        <a:solidFill>
                          <a:srgbClr val="1C4588"/>
                        </a:solidFill>
                        <a:latin typeface="Mada"/>
                        <a:ea typeface="Mada"/>
                        <a:cs typeface="Mada"/>
                        <a:sym typeface="Mada"/>
                      </a:endParaRPr>
                    </a:p>
                  </a:txBody>
                  <a:tcPr marT="91425" marB="91425" marR="91425" marL="91425" anchor="ctr"/>
                </a:tc>
                <a:tc>
                  <a:txBody>
                    <a:bodyPr/>
                    <a:lstStyle/>
                    <a:p>
                      <a:pPr indent="0" lvl="0" marL="0" rtl="0" algn="l">
                        <a:spcBef>
                          <a:spcPts val="0"/>
                        </a:spcBef>
                        <a:spcAft>
                          <a:spcPts val="0"/>
                        </a:spcAft>
                        <a:buClr>
                          <a:schemeClr val="dk1"/>
                        </a:buClr>
                        <a:buSzPts val="1100"/>
                        <a:buFont typeface="Arial"/>
                        <a:buNone/>
                      </a:pPr>
                      <a:r>
                        <a:rPr lang="ar" sz="1000">
                          <a:solidFill>
                            <a:srgbClr val="1C4588"/>
                          </a:solidFill>
                          <a:latin typeface="Mada"/>
                          <a:ea typeface="Mada"/>
                          <a:cs typeface="Mada"/>
                          <a:sym typeface="Mada"/>
                        </a:rPr>
                        <a:t>typically not associated with any underlying disease. It is, however, seen in:</a:t>
                      </a:r>
                      <a:endParaRPr sz="10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rgbClr val="1C4588"/>
                          </a:solidFill>
                          <a:latin typeface="Mada"/>
                          <a:ea typeface="Mada"/>
                          <a:cs typeface="Mada"/>
                          <a:sym typeface="Mada"/>
                        </a:rPr>
                        <a:t>• hypothyroidism</a:t>
                      </a:r>
                      <a:endParaRPr sz="10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rgbClr val="1C4588"/>
                          </a:solidFill>
                          <a:latin typeface="Mada"/>
                          <a:ea typeface="Mada"/>
                          <a:cs typeface="Mada"/>
                          <a:sym typeface="Mada"/>
                        </a:rPr>
                        <a:t>• pregnancy (third trimester)</a:t>
                      </a:r>
                      <a:endParaRPr sz="10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rgbClr val="1C4588"/>
                          </a:solidFill>
                          <a:latin typeface="Mada"/>
                          <a:ea typeface="Mada"/>
                          <a:cs typeface="Mada"/>
                          <a:sym typeface="Mada"/>
                        </a:rPr>
                        <a:t>• rheumatoid disease</a:t>
                      </a:r>
                      <a:endParaRPr sz="10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rgbClr val="1C4588"/>
                          </a:solidFill>
                          <a:latin typeface="Mada"/>
                          <a:ea typeface="Mada"/>
                          <a:cs typeface="Mada"/>
                          <a:sym typeface="Mada"/>
                        </a:rPr>
                        <a:t>• acromegaly</a:t>
                      </a:r>
                      <a:endParaRPr sz="1000">
                        <a:solidFill>
                          <a:srgbClr val="1C4588"/>
                        </a:solidFill>
                        <a:latin typeface="Mada"/>
                        <a:ea typeface="Mada"/>
                        <a:cs typeface="Mada"/>
                        <a:sym typeface="Mada"/>
                      </a:endParaRPr>
                    </a:p>
                    <a:p>
                      <a:pPr indent="0" lvl="0" marL="0" rtl="0" algn="l">
                        <a:spcBef>
                          <a:spcPts val="0"/>
                        </a:spcBef>
                        <a:spcAft>
                          <a:spcPts val="0"/>
                        </a:spcAft>
                        <a:buNone/>
                      </a:pPr>
                      <a:r>
                        <a:rPr lang="ar" sz="1000">
                          <a:solidFill>
                            <a:srgbClr val="1C4588"/>
                          </a:solidFill>
                          <a:latin typeface="Mada"/>
                          <a:ea typeface="Mada"/>
                          <a:cs typeface="Mada"/>
                          <a:sym typeface="Mada"/>
                        </a:rPr>
                        <a:t>• amyloidosis, including in dialysis patients</a:t>
                      </a:r>
                      <a:endParaRPr sz="1000">
                        <a:solidFill>
                          <a:srgbClr val="1C4588"/>
                        </a:solidFill>
                        <a:latin typeface="Mada"/>
                        <a:ea typeface="Mada"/>
                        <a:cs typeface="Mada"/>
                        <a:sym typeface="Mada"/>
                      </a:endParaRPr>
                    </a:p>
                  </a:txBody>
                  <a:tcPr marT="91425" marB="91425" marR="91425" marL="91425"/>
                </a:tc>
              </a:tr>
              <a:tr h="100000">
                <a:tc>
                  <a:txBody>
                    <a:bodyPr/>
                    <a:lstStyle/>
                    <a:p>
                      <a:pPr indent="0" lvl="0" marL="0" rtl="0" algn="l">
                        <a:spcBef>
                          <a:spcPts val="0"/>
                        </a:spcBef>
                        <a:spcAft>
                          <a:spcPts val="0"/>
                        </a:spcAft>
                        <a:buNone/>
                      </a:pPr>
                      <a:r>
                        <a:rPr lang="ar" sz="1000">
                          <a:solidFill>
                            <a:srgbClr val="FFFFFF"/>
                          </a:solidFill>
                          <a:latin typeface="Mada"/>
                          <a:ea typeface="Mada"/>
                          <a:cs typeface="Mada"/>
                          <a:sym typeface="Mada"/>
                        </a:rPr>
                        <a:t>Ulnar</a:t>
                      </a:r>
                      <a:endParaRPr sz="10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0" lvl="0" marL="0" rtl="0" algn="l">
                        <a:spcBef>
                          <a:spcPts val="0"/>
                        </a:spcBef>
                        <a:spcAft>
                          <a:spcPts val="0"/>
                        </a:spcAft>
                        <a:buNone/>
                      </a:pPr>
                      <a:r>
                        <a:rPr lang="ar" sz="1000">
                          <a:solidFill>
                            <a:srgbClr val="1C4588"/>
                          </a:solidFill>
                          <a:latin typeface="Mada"/>
                          <a:ea typeface="Mada"/>
                          <a:cs typeface="Mada"/>
                          <a:sym typeface="Mada"/>
                        </a:rPr>
                        <a:t>Cubital tunnel (elbow)</a:t>
                      </a:r>
                      <a:endParaRPr sz="1000">
                        <a:solidFill>
                          <a:srgbClr val="1C4588"/>
                        </a:solidFill>
                        <a:latin typeface="Mada"/>
                        <a:ea typeface="Mada"/>
                        <a:cs typeface="Mada"/>
                        <a:sym typeface="Mada"/>
                      </a:endParaRPr>
                    </a:p>
                  </a:txBody>
                  <a:tcPr marT="91425" marB="91425" marR="91425" marL="91425" anchor="ctr"/>
                </a:tc>
                <a:tc>
                  <a:txBody>
                    <a:bodyPr/>
                    <a:lstStyle/>
                    <a:p>
                      <a:pPr indent="0" lvl="0" marL="0" rtl="0" algn="l">
                        <a:spcBef>
                          <a:spcPts val="0"/>
                        </a:spcBef>
                        <a:spcAft>
                          <a:spcPts val="0"/>
                        </a:spcAft>
                        <a:buNone/>
                      </a:pPr>
                      <a:r>
                        <a:rPr lang="ar" sz="1000">
                          <a:solidFill>
                            <a:srgbClr val="1C4588"/>
                          </a:solidFill>
                          <a:latin typeface="Mada"/>
                          <a:ea typeface="Mada"/>
                          <a:cs typeface="Mada"/>
                          <a:sym typeface="Mada"/>
                        </a:rPr>
                        <a:t>This follows prolonged or recurrent pressure and elbow fracture ('tardy ulnar palsy', as onset is very delayed).</a:t>
                      </a:r>
                      <a:endParaRPr sz="1000">
                        <a:solidFill>
                          <a:srgbClr val="1C4588"/>
                        </a:solidFill>
                        <a:latin typeface="Mada"/>
                        <a:ea typeface="Mada"/>
                        <a:cs typeface="Mada"/>
                        <a:sym typeface="Mada"/>
                      </a:endParaRPr>
                    </a:p>
                  </a:txBody>
                  <a:tcPr marT="91425" marB="91425" marR="91425" marL="91425"/>
                </a:tc>
              </a:tr>
              <a:tr h="472225">
                <a:tc>
                  <a:txBody>
                    <a:bodyPr/>
                    <a:lstStyle/>
                    <a:p>
                      <a:pPr indent="0" lvl="0" marL="0" rtl="0" algn="l">
                        <a:spcBef>
                          <a:spcPts val="0"/>
                        </a:spcBef>
                        <a:spcAft>
                          <a:spcPts val="0"/>
                        </a:spcAft>
                        <a:buNone/>
                      </a:pPr>
                      <a:r>
                        <a:rPr lang="ar" sz="1000">
                          <a:solidFill>
                            <a:srgbClr val="FFFFFF"/>
                          </a:solidFill>
                          <a:latin typeface="Mada"/>
                          <a:ea typeface="Mada"/>
                          <a:cs typeface="Mada"/>
                          <a:sym typeface="Mada"/>
                        </a:rPr>
                        <a:t>Radial</a:t>
                      </a:r>
                      <a:endParaRPr sz="10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0" lvl="0" marL="0" rtl="0" algn="l">
                        <a:spcBef>
                          <a:spcPts val="0"/>
                        </a:spcBef>
                        <a:spcAft>
                          <a:spcPts val="0"/>
                        </a:spcAft>
                        <a:buNone/>
                      </a:pPr>
                      <a:r>
                        <a:rPr lang="ar" sz="1000">
                          <a:solidFill>
                            <a:srgbClr val="1C4588"/>
                          </a:solidFill>
                          <a:latin typeface="Mada"/>
                          <a:ea typeface="Mada"/>
                          <a:cs typeface="Mada"/>
                          <a:sym typeface="Mada"/>
                        </a:rPr>
                        <a:t>Spiral groove (of humerus)</a:t>
                      </a:r>
                      <a:endParaRPr sz="1000">
                        <a:solidFill>
                          <a:srgbClr val="1C4588"/>
                        </a:solidFill>
                        <a:latin typeface="Mada"/>
                        <a:ea typeface="Mada"/>
                        <a:cs typeface="Mada"/>
                        <a:sym typeface="Mada"/>
                      </a:endParaRPr>
                    </a:p>
                  </a:txBody>
                  <a:tcPr marT="91425" marB="91425" marR="91425" marL="91425" anchor="ctr"/>
                </a:tc>
                <a:tc>
                  <a:txBody>
                    <a:bodyPr/>
                    <a:lstStyle/>
                    <a:p>
                      <a:pPr indent="0" lvl="0" marL="0" rtl="0" algn="l">
                        <a:spcBef>
                          <a:spcPts val="0"/>
                        </a:spcBef>
                        <a:spcAft>
                          <a:spcPts val="0"/>
                        </a:spcAft>
                        <a:buNone/>
                      </a:pPr>
                      <a:r>
                        <a:rPr lang="ar" sz="1000">
                          <a:solidFill>
                            <a:srgbClr val="1C4588"/>
                          </a:solidFill>
                          <a:latin typeface="Mada"/>
                          <a:ea typeface="Mada"/>
                          <a:cs typeface="Mada"/>
                          <a:sym typeface="Mada"/>
                        </a:rPr>
                        <a:t>The radial nerve is compressed acutely against the humerus: for example, when the arm is draped over a hard chair for several hours,</a:t>
                      </a:r>
                      <a:endParaRPr sz="1000">
                        <a:solidFill>
                          <a:srgbClr val="1C4588"/>
                        </a:solidFill>
                        <a:latin typeface="Mada"/>
                        <a:ea typeface="Mada"/>
                        <a:cs typeface="Mada"/>
                        <a:sym typeface="Mada"/>
                      </a:endParaRPr>
                    </a:p>
                  </a:txBody>
                  <a:tcPr marT="91425" marB="91425" marR="91425" marL="91425"/>
                </a:tc>
              </a:tr>
              <a:tr h="589975">
                <a:tc>
                  <a:txBody>
                    <a:bodyPr/>
                    <a:lstStyle/>
                    <a:p>
                      <a:pPr indent="0" lvl="0" marL="0" rtl="0" algn="l">
                        <a:spcBef>
                          <a:spcPts val="0"/>
                        </a:spcBef>
                        <a:spcAft>
                          <a:spcPts val="0"/>
                        </a:spcAft>
                        <a:buNone/>
                      </a:pPr>
                      <a:r>
                        <a:rPr lang="ar" sz="1000">
                          <a:solidFill>
                            <a:srgbClr val="FFFFFF"/>
                          </a:solidFill>
                          <a:latin typeface="Mada"/>
                          <a:ea typeface="Mada"/>
                          <a:cs typeface="Mada"/>
                          <a:sym typeface="Mada"/>
                        </a:rPr>
                        <a:t>common peroneal</a:t>
                      </a:r>
                      <a:endParaRPr sz="10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0" lvl="0" marL="0" rtl="0" algn="l">
                        <a:spcBef>
                          <a:spcPts val="0"/>
                        </a:spcBef>
                        <a:spcAft>
                          <a:spcPts val="0"/>
                        </a:spcAft>
                        <a:buNone/>
                      </a:pPr>
                      <a:r>
                        <a:rPr lang="ar" sz="1000">
                          <a:solidFill>
                            <a:srgbClr val="1C4588"/>
                          </a:solidFill>
                          <a:latin typeface="Mada"/>
                          <a:ea typeface="Mada"/>
                          <a:cs typeface="Mada"/>
                          <a:sym typeface="Mada"/>
                        </a:rPr>
                        <a:t>Neck of fibula</a:t>
                      </a:r>
                      <a:endParaRPr sz="1000">
                        <a:solidFill>
                          <a:srgbClr val="1C4588"/>
                        </a:solidFill>
                        <a:latin typeface="Mada"/>
                        <a:ea typeface="Mada"/>
                        <a:cs typeface="Mada"/>
                        <a:sym typeface="Mada"/>
                      </a:endParaRPr>
                    </a:p>
                  </a:txBody>
                  <a:tcPr marT="91425" marB="91425" marR="91425" marL="91425" anchor="ctr"/>
                </a:tc>
                <a:tc>
                  <a:txBody>
                    <a:bodyPr/>
                    <a:lstStyle/>
                    <a:p>
                      <a:pPr indent="0" lvl="0" marL="0" rtl="0" algn="l">
                        <a:spcBef>
                          <a:spcPts val="0"/>
                        </a:spcBef>
                        <a:spcAft>
                          <a:spcPts val="0"/>
                        </a:spcAft>
                        <a:buNone/>
                      </a:pPr>
                      <a:r>
                        <a:rPr lang="ar" sz="1000">
                          <a:solidFill>
                            <a:srgbClr val="1C4588"/>
                          </a:solidFill>
                          <a:latin typeface="Mada"/>
                          <a:ea typeface="Mada"/>
                          <a:cs typeface="Mada"/>
                          <a:sym typeface="Mada"/>
                        </a:rPr>
                        <a:t>The common peroneal nerve is compressed against the head of the fibula following prolonged squatting, yoga, pressure from a cast, prolonged bed rest or coma, or sometimes, for no apparent reason. </a:t>
                      </a:r>
                      <a:endParaRPr sz="1000">
                        <a:solidFill>
                          <a:srgbClr val="1C4588"/>
                        </a:solidFill>
                        <a:latin typeface="Mada"/>
                        <a:ea typeface="Mada"/>
                        <a:cs typeface="Mada"/>
                        <a:sym typeface="Mada"/>
                      </a:endParaRPr>
                    </a:p>
                  </a:txBody>
                  <a:tcPr marT="91425" marB="91425" marR="91425" marL="91425"/>
                </a:tc>
              </a:tr>
            </a:tbl>
          </a:graphicData>
        </a:graphic>
      </p:graphicFrame>
      <p:sp>
        <p:nvSpPr>
          <p:cNvPr id="286" name="Google Shape;286;p20"/>
          <p:cNvSpPr txBox="1"/>
          <p:nvPr/>
        </p:nvSpPr>
        <p:spPr>
          <a:xfrm>
            <a:off x="9484187" y="4673350"/>
            <a:ext cx="1631700" cy="30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000">
                <a:solidFill>
                  <a:srgbClr val="1C4588"/>
                </a:solidFill>
                <a:latin typeface="Mada"/>
                <a:ea typeface="Mada"/>
                <a:cs typeface="Mada"/>
                <a:sym typeface="Mada"/>
              </a:rPr>
              <a:t>Extra from Davidson</a:t>
            </a:r>
            <a:endParaRPr sz="1000">
              <a:solidFill>
                <a:srgbClr val="1C4588"/>
              </a:solidFill>
              <a:latin typeface="Mada"/>
              <a:ea typeface="Mada"/>
              <a:cs typeface="Mada"/>
              <a:sym typeface="Mada"/>
            </a:endParaRPr>
          </a:p>
        </p:txBody>
      </p:sp>
      <p:pic>
        <p:nvPicPr>
          <p:cNvPr id="287" name="Google Shape;287;p20"/>
          <p:cNvPicPr preferRelativeResize="0"/>
          <p:nvPr/>
        </p:nvPicPr>
        <p:blipFill>
          <a:blip r:embed="rId3">
            <a:alphaModFix/>
          </a:blip>
          <a:stretch>
            <a:fillRect/>
          </a:stretch>
        </p:blipFill>
        <p:spPr>
          <a:xfrm>
            <a:off x="8832612" y="3458549"/>
            <a:ext cx="2934825" cy="1214800"/>
          </a:xfrm>
          <a:prstGeom prst="rect">
            <a:avLst/>
          </a:prstGeom>
          <a:noFill/>
          <a:ln>
            <a:noFill/>
          </a:ln>
        </p:spPr>
      </p:pic>
      <p:sp>
        <p:nvSpPr>
          <p:cNvPr id="288" name="Google Shape;288;p20"/>
          <p:cNvSpPr txBox="1"/>
          <p:nvPr/>
        </p:nvSpPr>
        <p:spPr>
          <a:xfrm>
            <a:off x="215100" y="3267375"/>
            <a:ext cx="7129800" cy="9234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Damage may occur to the nerve cell body (axon) or the myelin sheath (Schwann cell), leading to axonal or demyelinating neuropathies.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 distinction is important, as only demyelinating neuropathies are usually susceptible to treatment.</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Neuropathies can occur in association with many systemic diseases, toxins and drugs</a:t>
            </a:r>
            <a:endParaRPr sz="1200">
              <a:solidFill>
                <a:schemeClr val="dk1"/>
              </a:solidFill>
              <a:latin typeface="Mada"/>
              <a:ea typeface="Mada"/>
              <a:cs typeface="Mada"/>
              <a:sym typeface="Mada"/>
            </a:endParaRPr>
          </a:p>
        </p:txBody>
      </p:sp>
      <p:sp>
        <p:nvSpPr>
          <p:cNvPr id="289" name="Google Shape;289;p20"/>
          <p:cNvSpPr txBox="1"/>
          <p:nvPr/>
        </p:nvSpPr>
        <p:spPr>
          <a:xfrm>
            <a:off x="214200" y="2810488"/>
            <a:ext cx="7131600" cy="5670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000000"/>
              </a:buClr>
              <a:buSzPts val="2200"/>
              <a:buFont typeface="Mada"/>
              <a:buChar char="◄"/>
            </a:pPr>
            <a:r>
              <a:rPr b="1" lang="ar" sz="2200">
                <a:highlight>
                  <a:schemeClr val="accent5"/>
                </a:highlight>
                <a:latin typeface="Mada"/>
                <a:ea typeface="Mada"/>
                <a:cs typeface="Mada"/>
                <a:sym typeface="Mada"/>
              </a:rPr>
              <a:t>Pathophysiology</a:t>
            </a:r>
            <a:endParaRPr b="1" baseline="30000" sz="2200">
              <a:highlight>
                <a:schemeClr val="accent5"/>
              </a:highlight>
              <a:latin typeface="Mada"/>
              <a:ea typeface="Mada"/>
              <a:cs typeface="Mada"/>
              <a:sym typeface="Mada"/>
            </a:endParaRPr>
          </a:p>
        </p:txBody>
      </p:sp>
      <p:pic>
        <p:nvPicPr>
          <p:cNvPr id="290" name="Google Shape;290;p20"/>
          <p:cNvPicPr preferRelativeResize="0"/>
          <p:nvPr/>
        </p:nvPicPr>
        <p:blipFill>
          <a:blip r:embed="rId4">
            <a:alphaModFix/>
          </a:blip>
          <a:stretch>
            <a:fillRect/>
          </a:stretch>
        </p:blipFill>
        <p:spPr>
          <a:xfrm>
            <a:off x="6567450" y="781075"/>
            <a:ext cx="788700" cy="788700"/>
          </a:xfrm>
          <a:prstGeom prst="rect">
            <a:avLst/>
          </a:prstGeom>
          <a:noFill/>
          <a:ln>
            <a:noFill/>
          </a:ln>
        </p:spPr>
      </p:pic>
      <p:sp>
        <p:nvSpPr>
          <p:cNvPr id="291" name="Google Shape;291;p20"/>
          <p:cNvSpPr txBox="1"/>
          <p:nvPr/>
        </p:nvSpPr>
        <p:spPr>
          <a:xfrm>
            <a:off x="214200" y="4084200"/>
            <a:ext cx="7131600" cy="5670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5"/>
                </a:highlight>
                <a:latin typeface="Mada"/>
                <a:ea typeface="Mada"/>
                <a:cs typeface="Mada"/>
                <a:sym typeface="Mada"/>
              </a:rPr>
              <a:t>Investigations:</a:t>
            </a:r>
            <a:endParaRPr b="1" baseline="30000" sz="2200">
              <a:highlight>
                <a:schemeClr val="accent5"/>
              </a:highlight>
              <a:latin typeface="Mada"/>
              <a:ea typeface="Mada"/>
              <a:cs typeface="Mada"/>
              <a:sym typeface="Mada"/>
            </a:endParaRPr>
          </a:p>
        </p:txBody>
      </p:sp>
      <p:sp>
        <p:nvSpPr>
          <p:cNvPr id="292" name="Google Shape;292;p20"/>
          <p:cNvSpPr txBox="1"/>
          <p:nvPr/>
        </p:nvSpPr>
        <p:spPr>
          <a:xfrm>
            <a:off x="215100" y="4638975"/>
            <a:ext cx="5445300" cy="11082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 investigations required reﬂect the wide spectrum of causes.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Neurophysiological tests are key in discriminating between demyelinating and axonal neuropathies, </a:t>
            </a:r>
            <a:r>
              <a:rPr lang="ar" sz="1200">
                <a:solidFill>
                  <a:schemeClr val="dk1"/>
                </a:solidFill>
                <a:latin typeface="Mada"/>
                <a:ea typeface="Mada"/>
                <a:cs typeface="Mada"/>
                <a:sym typeface="Mada"/>
              </a:rPr>
              <a:t>and in identifying entrapment neuropathies.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Most neuropathies are of the chronic axonal type.</a:t>
            </a:r>
            <a:endParaRPr sz="1200">
              <a:solidFill>
                <a:schemeClr val="dk1"/>
              </a:solidFill>
              <a:latin typeface="Mada"/>
              <a:ea typeface="Mada"/>
              <a:cs typeface="Mada"/>
              <a:sym typeface="Mada"/>
            </a:endParaRPr>
          </a:p>
        </p:txBody>
      </p:sp>
      <p:pic>
        <p:nvPicPr>
          <p:cNvPr id="293" name="Google Shape;293;p20"/>
          <p:cNvPicPr preferRelativeResize="0"/>
          <p:nvPr/>
        </p:nvPicPr>
        <p:blipFill>
          <a:blip r:embed="rId5">
            <a:alphaModFix/>
          </a:blip>
          <a:stretch>
            <a:fillRect/>
          </a:stretch>
        </p:blipFill>
        <p:spPr>
          <a:xfrm>
            <a:off x="5551976" y="4314247"/>
            <a:ext cx="1695750" cy="1343884"/>
          </a:xfrm>
          <a:prstGeom prst="rect">
            <a:avLst/>
          </a:prstGeom>
          <a:noFill/>
          <a:ln cap="flat" cmpd="sng" w="19050">
            <a:solidFill>
              <a:srgbClr val="1C4587"/>
            </a:solidFill>
            <a:prstDash val="solid"/>
            <a:round/>
            <a:headEnd len="sm" w="sm" type="none"/>
            <a:tailEnd len="sm" w="sm" type="none"/>
          </a:ln>
        </p:spPr>
      </p:pic>
      <p:sp>
        <p:nvSpPr>
          <p:cNvPr id="294" name="Google Shape;294;p20"/>
          <p:cNvSpPr/>
          <p:nvPr/>
        </p:nvSpPr>
        <p:spPr>
          <a:xfrm>
            <a:off x="385475" y="969325"/>
            <a:ext cx="2799300" cy="412200"/>
          </a:xfrm>
          <a:prstGeom prst="roundRect">
            <a:avLst>
              <a:gd fmla="val 16667" name="adj"/>
            </a:avLst>
          </a:prstGeom>
          <a:solidFill>
            <a:srgbClr val="EAD1DC"/>
          </a:solidFill>
          <a:ln cap="flat" cmpd="sng" w="28575">
            <a:solidFill>
              <a:srgbClr val="98678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latin typeface="Mada"/>
                <a:ea typeface="Mada"/>
                <a:cs typeface="Mada"/>
                <a:sym typeface="Mada"/>
              </a:rPr>
              <a:t>Introduction</a:t>
            </a:r>
            <a:endParaRPr b="1">
              <a:latin typeface="Mada"/>
              <a:ea typeface="Mada"/>
              <a:cs typeface="Mada"/>
              <a:sym typeface="Mada"/>
            </a:endParaRPr>
          </a:p>
        </p:txBody>
      </p:sp>
      <p:graphicFrame>
        <p:nvGraphicFramePr>
          <p:cNvPr id="295" name="Google Shape;295;p20"/>
          <p:cNvGraphicFramePr/>
          <p:nvPr/>
        </p:nvGraphicFramePr>
        <p:xfrm>
          <a:off x="245425" y="6446563"/>
          <a:ext cx="3000000" cy="3000000"/>
        </p:xfrm>
        <a:graphic>
          <a:graphicData uri="http://schemas.openxmlformats.org/drawingml/2006/table">
            <a:tbl>
              <a:tblPr>
                <a:noFill/>
                <a:tableStyleId>{BC89051C-0FB9-44DB-B3F0-D97974565A1E}</a:tableStyleId>
              </a:tblPr>
              <a:tblGrid>
                <a:gridCol w="796900"/>
                <a:gridCol w="2528700"/>
                <a:gridCol w="1871775"/>
                <a:gridCol w="1871775"/>
              </a:tblGrid>
              <a:tr h="284875">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Nerve</a:t>
                      </a:r>
                      <a:endParaRPr b="1" sz="1200">
                        <a:solidFill>
                          <a:srgbClr val="FFFFFF"/>
                        </a:solidFill>
                        <a:latin typeface="Mada"/>
                        <a:ea typeface="Mada"/>
                        <a:cs typeface="Mada"/>
                        <a:sym typeface="Mada"/>
                      </a:endParaRPr>
                    </a:p>
                  </a:txBody>
                  <a:tcPr marT="91425" marB="91425" marR="91425" marL="91425" anchor="ctr">
                    <a:solidFill>
                      <a:schemeClr val="accent1"/>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symptoms</a:t>
                      </a:r>
                      <a:endParaRPr b="1" sz="1200">
                        <a:solidFill>
                          <a:srgbClr val="FFFFFF"/>
                        </a:solidFill>
                        <a:latin typeface="Mada"/>
                        <a:ea typeface="Mada"/>
                        <a:cs typeface="Mada"/>
                        <a:sym typeface="Mada"/>
                      </a:endParaRPr>
                    </a:p>
                  </a:txBody>
                  <a:tcPr marT="91425" marB="91425" marR="91425" marL="91425" anchor="ctr">
                    <a:solidFill>
                      <a:schemeClr val="accent1"/>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Muscle weakness</a:t>
                      </a:r>
                      <a:endParaRPr b="1" sz="1200">
                        <a:solidFill>
                          <a:srgbClr val="FFFFFF"/>
                        </a:solidFill>
                        <a:latin typeface="Mada"/>
                        <a:ea typeface="Mada"/>
                        <a:cs typeface="Mada"/>
                        <a:sym typeface="Mada"/>
                      </a:endParaRPr>
                    </a:p>
                  </a:txBody>
                  <a:tcPr marT="91425" marB="91425" marR="91425" marL="91425" anchor="ctr">
                    <a:solidFill>
                      <a:schemeClr val="accent1"/>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Area of sensory loss</a:t>
                      </a:r>
                      <a:endParaRPr b="1" sz="1200">
                        <a:solidFill>
                          <a:srgbClr val="FFFFFF"/>
                        </a:solidFill>
                        <a:latin typeface="Mada"/>
                        <a:ea typeface="Mada"/>
                        <a:cs typeface="Mada"/>
                        <a:sym typeface="Mada"/>
                      </a:endParaRPr>
                    </a:p>
                  </a:txBody>
                  <a:tcPr marT="91425" marB="91425" marR="91425" marL="91425" anchor="ctr">
                    <a:solidFill>
                      <a:schemeClr val="accent1"/>
                    </a:solidFill>
                  </a:tcPr>
                </a:tc>
              </a:tr>
              <a:tr h="641000">
                <a:tc>
                  <a:txBody>
                    <a:bodyPr/>
                    <a:lstStyle/>
                    <a:p>
                      <a:pPr indent="0" lvl="0" marL="0" rtl="0" algn="ctr">
                        <a:spcBef>
                          <a:spcPts val="0"/>
                        </a:spcBef>
                        <a:spcAft>
                          <a:spcPts val="0"/>
                        </a:spcAft>
                        <a:buNone/>
                      </a:pPr>
                      <a:r>
                        <a:rPr b="1" lang="ar" sz="1100">
                          <a:solidFill>
                            <a:srgbClr val="FFFFFF"/>
                          </a:solidFill>
                          <a:latin typeface="Mada"/>
                          <a:ea typeface="Mada"/>
                          <a:cs typeface="Mada"/>
                          <a:sym typeface="Mada"/>
                        </a:rPr>
                        <a:t>Median</a:t>
                      </a:r>
                      <a:endParaRPr b="1" sz="11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0" lvl="0" marL="0" rtl="0" algn="ctr">
                        <a:spcBef>
                          <a:spcPts val="0"/>
                        </a:spcBef>
                        <a:spcAft>
                          <a:spcPts val="0"/>
                        </a:spcAft>
                        <a:buNone/>
                      </a:pPr>
                      <a:r>
                        <a:rPr lang="ar" sz="1000">
                          <a:solidFill>
                            <a:srgbClr val="434343"/>
                          </a:solidFill>
                          <a:latin typeface="Mada"/>
                          <a:ea typeface="Mada"/>
                          <a:cs typeface="Mada"/>
                          <a:sym typeface="Mada"/>
                        </a:rPr>
                        <a:t>Pain and paraesthesia on</a:t>
                      </a:r>
                      <a:r>
                        <a:rPr b="1" lang="ar" sz="1000">
                          <a:solidFill>
                            <a:srgbClr val="434343"/>
                          </a:solidFill>
                          <a:latin typeface="Mada"/>
                          <a:ea typeface="Mada"/>
                          <a:cs typeface="Mada"/>
                          <a:sym typeface="Mada"/>
                        </a:rPr>
                        <a:t> </a:t>
                      </a:r>
                      <a:r>
                        <a:rPr b="1" lang="ar" sz="1000">
                          <a:solidFill>
                            <a:srgbClr val="CC0000"/>
                          </a:solidFill>
                          <a:latin typeface="Mada"/>
                          <a:ea typeface="Mada"/>
                          <a:cs typeface="Mada"/>
                          <a:sym typeface="Mada"/>
                        </a:rPr>
                        <a:t>palmar aspect</a:t>
                      </a:r>
                      <a:r>
                        <a:rPr lang="ar" sz="1000">
                          <a:solidFill>
                            <a:srgbClr val="1C4588"/>
                          </a:solidFill>
                          <a:latin typeface="Mada"/>
                          <a:ea typeface="Mada"/>
                          <a:cs typeface="Mada"/>
                          <a:sym typeface="Mada"/>
                        </a:rPr>
                        <a:t> </a:t>
                      </a:r>
                      <a:r>
                        <a:rPr lang="ar" sz="1000">
                          <a:latin typeface="Mada"/>
                          <a:ea typeface="Mada"/>
                          <a:cs typeface="Mada"/>
                          <a:sym typeface="Mada"/>
                        </a:rPr>
                        <a:t>of </a:t>
                      </a:r>
                      <a:r>
                        <a:rPr b="1" lang="ar" sz="1000">
                          <a:latin typeface="Mada"/>
                          <a:ea typeface="Mada"/>
                          <a:cs typeface="Mada"/>
                          <a:sym typeface="Mada"/>
                        </a:rPr>
                        <a:t>hands </a:t>
                      </a:r>
                      <a:r>
                        <a:rPr lang="ar" sz="1000">
                          <a:latin typeface="Mada"/>
                          <a:ea typeface="Mada"/>
                          <a:cs typeface="Mada"/>
                          <a:sym typeface="Mada"/>
                        </a:rPr>
                        <a:t>and </a:t>
                      </a:r>
                      <a:r>
                        <a:rPr b="1" lang="ar" sz="1000">
                          <a:latin typeface="Mada"/>
                          <a:ea typeface="Mada"/>
                          <a:cs typeface="Mada"/>
                          <a:sym typeface="Mada"/>
                        </a:rPr>
                        <a:t>fi</a:t>
                      </a:r>
                      <a:r>
                        <a:rPr b="1" lang="ar" sz="1000">
                          <a:latin typeface="Mada"/>
                          <a:ea typeface="Mada"/>
                          <a:cs typeface="Mada"/>
                          <a:sym typeface="Mada"/>
                        </a:rPr>
                        <a:t>ngers</a:t>
                      </a:r>
                      <a:r>
                        <a:rPr lang="ar" sz="1000">
                          <a:latin typeface="Mada"/>
                          <a:ea typeface="Mada"/>
                          <a:cs typeface="Mada"/>
                          <a:sym typeface="Mada"/>
                        </a:rPr>
                        <a:t>, </a:t>
                      </a:r>
                      <a:r>
                        <a:rPr b="1" lang="ar" sz="1000">
                          <a:latin typeface="Mada"/>
                          <a:ea typeface="Mada"/>
                          <a:cs typeface="Mada"/>
                          <a:sym typeface="Mada"/>
                        </a:rPr>
                        <a:t>waking patient from sleep</a:t>
                      </a:r>
                      <a:r>
                        <a:rPr lang="ar" sz="1000">
                          <a:latin typeface="Mada"/>
                          <a:ea typeface="Mada"/>
                          <a:cs typeface="Mada"/>
                          <a:sym typeface="Mada"/>
                        </a:rPr>
                        <a:t>. Pain may extend to arm and shoulder</a:t>
                      </a:r>
                      <a:endParaRPr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ar" sz="1000">
                          <a:latin typeface="Mada"/>
                          <a:ea typeface="Mada"/>
                          <a:cs typeface="Mada"/>
                          <a:sym typeface="Mada"/>
                        </a:rPr>
                        <a:t>Abductor pollicis brevis</a:t>
                      </a:r>
                      <a:endParaRPr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ar" sz="1000">
                          <a:latin typeface="Mada"/>
                          <a:ea typeface="Mada"/>
                          <a:cs typeface="Mada"/>
                          <a:sym typeface="Mada"/>
                        </a:rPr>
                        <a:t>Lateral </a:t>
                      </a:r>
                      <a:r>
                        <a:rPr lang="ar" sz="1000">
                          <a:latin typeface="Mada"/>
                          <a:ea typeface="Mada"/>
                          <a:cs typeface="Mada"/>
                          <a:sym typeface="Mada"/>
                        </a:rPr>
                        <a:t>palm </a:t>
                      </a:r>
                      <a:r>
                        <a:rPr lang="ar" sz="1000">
                          <a:latin typeface="Mada"/>
                          <a:ea typeface="Mada"/>
                          <a:cs typeface="Mada"/>
                          <a:sym typeface="Mada"/>
                        </a:rPr>
                        <a:t>and </a:t>
                      </a:r>
                      <a:r>
                        <a:rPr b="1" lang="ar" sz="1000">
                          <a:latin typeface="Mada"/>
                          <a:ea typeface="Mada"/>
                          <a:cs typeface="Mada"/>
                          <a:sym typeface="Mada"/>
                        </a:rPr>
                        <a:t>thumb</a:t>
                      </a:r>
                      <a:r>
                        <a:rPr lang="ar" sz="1000">
                          <a:latin typeface="Mada"/>
                          <a:ea typeface="Mada"/>
                          <a:cs typeface="Mada"/>
                          <a:sym typeface="Mada"/>
                        </a:rPr>
                        <a:t>, </a:t>
                      </a:r>
                      <a:r>
                        <a:rPr b="1" lang="ar" sz="1000">
                          <a:latin typeface="Mada"/>
                          <a:ea typeface="Mada"/>
                          <a:cs typeface="Mada"/>
                          <a:sym typeface="Mada"/>
                        </a:rPr>
                        <a:t>index</a:t>
                      </a:r>
                      <a:r>
                        <a:rPr lang="ar" sz="1000">
                          <a:latin typeface="Mada"/>
                          <a:ea typeface="Mada"/>
                          <a:cs typeface="Mada"/>
                          <a:sym typeface="Mada"/>
                        </a:rPr>
                        <a:t>, </a:t>
                      </a:r>
                      <a:r>
                        <a:rPr b="1" lang="ar" sz="1000">
                          <a:latin typeface="Mada"/>
                          <a:ea typeface="Mada"/>
                          <a:cs typeface="Mada"/>
                          <a:sym typeface="Mada"/>
                        </a:rPr>
                        <a:t>middle </a:t>
                      </a:r>
                      <a:r>
                        <a:rPr lang="ar" sz="1000">
                          <a:latin typeface="Mada"/>
                          <a:ea typeface="Mada"/>
                          <a:cs typeface="Mada"/>
                          <a:sym typeface="Mada"/>
                        </a:rPr>
                        <a:t>and </a:t>
                      </a:r>
                      <a:r>
                        <a:rPr b="1" lang="ar" sz="1000">
                          <a:latin typeface="Mada"/>
                          <a:ea typeface="Mada"/>
                          <a:cs typeface="Mada"/>
                          <a:sym typeface="Mada"/>
                        </a:rPr>
                        <a:t>lateral half </a:t>
                      </a:r>
                      <a:r>
                        <a:rPr lang="ar" sz="1000">
                          <a:latin typeface="Mada"/>
                          <a:ea typeface="Mada"/>
                          <a:cs typeface="Mada"/>
                          <a:sym typeface="Mada"/>
                        </a:rPr>
                        <a:t>fourth ﬁnger</a:t>
                      </a:r>
                      <a:endParaRPr sz="1000">
                        <a:latin typeface="Mada"/>
                        <a:ea typeface="Mada"/>
                        <a:cs typeface="Mada"/>
                        <a:sym typeface="Mada"/>
                      </a:endParaRPr>
                    </a:p>
                  </a:txBody>
                  <a:tcPr marT="91425" marB="91425" marR="91425" marL="91425" anchor="ctr"/>
                </a:tc>
              </a:tr>
              <a:tr h="603825">
                <a:tc>
                  <a:txBody>
                    <a:bodyPr/>
                    <a:lstStyle/>
                    <a:p>
                      <a:pPr indent="0" lvl="0" marL="0" rtl="0" algn="ctr">
                        <a:spcBef>
                          <a:spcPts val="0"/>
                        </a:spcBef>
                        <a:spcAft>
                          <a:spcPts val="0"/>
                        </a:spcAft>
                        <a:buNone/>
                      </a:pPr>
                      <a:r>
                        <a:rPr b="1" lang="ar" sz="1100">
                          <a:solidFill>
                            <a:srgbClr val="FFFFFF"/>
                          </a:solidFill>
                          <a:latin typeface="Mada"/>
                          <a:ea typeface="Mada"/>
                          <a:cs typeface="Mada"/>
                          <a:sym typeface="Mada"/>
                        </a:rPr>
                        <a:t>Ulnar</a:t>
                      </a:r>
                      <a:endParaRPr b="1" sz="11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0" lvl="0" marL="0" rtl="0" algn="ctr">
                        <a:spcBef>
                          <a:spcPts val="0"/>
                        </a:spcBef>
                        <a:spcAft>
                          <a:spcPts val="0"/>
                        </a:spcAft>
                        <a:buNone/>
                      </a:pPr>
                      <a:r>
                        <a:rPr b="1" lang="ar" sz="1000">
                          <a:solidFill>
                            <a:srgbClr val="CC0000"/>
                          </a:solidFill>
                          <a:latin typeface="Mada"/>
                          <a:ea typeface="Mada"/>
                          <a:cs typeface="Mada"/>
                          <a:sym typeface="Mada"/>
                        </a:rPr>
                        <a:t>Paraesthesia on medial border of hand</a:t>
                      </a:r>
                      <a:r>
                        <a:rPr lang="ar" sz="1000">
                          <a:solidFill>
                            <a:srgbClr val="1C4588"/>
                          </a:solidFill>
                          <a:latin typeface="Mada"/>
                          <a:ea typeface="Mada"/>
                          <a:cs typeface="Mada"/>
                          <a:sym typeface="Mada"/>
                        </a:rPr>
                        <a:t>, </a:t>
                      </a:r>
                      <a:r>
                        <a:rPr lang="ar" sz="1000">
                          <a:latin typeface="Mada"/>
                          <a:ea typeface="Mada"/>
                          <a:cs typeface="Mada"/>
                          <a:sym typeface="Mada"/>
                        </a:rPr>
                        <a:t>wasting and weakness of hand muscles</a:t>
                      </a:r>
                      <a:endParaRPr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ar" sz="1000">
                          <a:latin typeface="Mada"/>
                          <a:ea typeface="Mada"/>
                          <a:cs typeface="Mada"/>
                          <a:sym typeface="Mada"/>
                        </a:rPr>
                        <a:t>All small hand muscles, excluding abductor pollicis brevis</a:t>
                      </a:r>
                      <a:endParaRPr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ar" sz="1000">
                          <a:latin typeface="Mada"/>
                          <a:ea typeface="Mada"/>
                          <a:cs typeface="Mada"/>
                          <a:sym typeface="Mada"/>
                        </a:rPr>
                        <a:t>Medial </a:t>
                      </a:r>
                      <a:r>
                        <a:rPr lang="ar" sz="1000">
                          <a:latin typeface="Mada"/>
                          <a:ea typeface="Mada"/>
                          <a:cs typeface="Mada"/>
                          <a:sym typeface="Mada"/>
                        </a:rPr>
                        <a:t>palm and </a:t>
                      </a:r>
                      <a:r>
                        <a:rPr b="1" lang="ar" sz="1000">
                          <a:latin typeface="Mada"/>
                          <a:ea typeface="Mada"/>
                          <a:cs typeface="Mada"/>
                          <a:sym typeface="Mada"/>
                        </a:rPr>
                        <a:t>little </a:t>
                      </a:r>
                      <a:r>
                        <a:rPr lang="ar" sz="1000">
                          <a:latin typeface="Mada"/>
                          <a:ea typeface="Mada"/>
                          <a:cs typeface="Mada"/>
                          <a:sym typeface="Mada"/>
                        </a:rPr>
                        <a:t>ﬁnger, and </a:t>
                      </a:r>
                      <a:r>
                        <a:rPr b="1" lang="ar" sz="1000">
                          <a:latin typeface="Mada"/>
                          <a:ea typeface="Mada"/>
                          <a:cs typeface="Mada"/>
                          <a:sym typeface="Mada"/>
                        </a:rPr>
                        <a:t>medial half</a:t>
                      </a:r>
                      <a:r>
                        <a:rPr lang="ar" sz="1000">
                          <a:latin typeface="Mada"/>
                          <a:ea typeface="Mada"/>
                          <a:cs typeface="Mada"/>
                          <a:sym typeface="Mada"/>
                        </a:rPr>
                        <a:t> fourth ﬁnger</a:t>
                      </a:r>
                      <a:endParaRPr sz="1000">
                        <a:latin typeface="Mada"/>
                        <a:ea typeface="Mada"/>
                        <a:cs typeface="Mada"/>
                        <a:sym typeface="Mada"/>
                      </a:endParaRPr>
                    </a:p>
                  </a:txBody>
                  <a:tcPr marT="91425" marB="91425" marR="91425" marL="91425" anchor="ctr"/>
                </a:tc>
              </a:tr>
              <a:tr h="641000">
                <a:tc>
                  <a:txBody>
                    <a:bodyPr/>
                    <a:lstStyle/>
                    <a:p>
                      <a:pPr indent="0" lvl="0" marL="0" rtl="0" algn="ctr">
                        <a:spcBef>
                          <a:spcPts val="0"/>
                        </a:spcBef>
                        <a:spcAft>
                          <a:spcPts val="0"/>
                        </a:spcAft>
                        <a:buNone/>
                      </a:pPr>
                      <a:r>
                        <a:rPr b="1" lang="ar" sz="1100">
                          <a:solidFill>
                            <a:srgbClr val="FFFFFF"/>
                          </a:solidFill>
                          <a:latin typeface="Mada"/>
                          <a:ea typeface="Mada"/>
                          <a:cs typeface="Mada"/>
                          <a:sym typeface="Mada"/>
                        </a:rPr>
                        <a:t>Radial</a:t>
                      </a:r>
                      <a:endParaRPr b="1" sz="11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0" lvl="0" marL="0" rtl="0" algn="ctr">
                        <a:spcBef>
                          <a:spcPts val="0"/>
                        </a:spcBef>
                        <a:spcAft>
                          <a:spcPts val="0"/>
                        </a:spcAft>
                        <a:buNone/>
                      </a:pPr>
                      <a:r>
                        <a:rPr b="1" lang="ar" sz="1000">
                          <a:solidFill>
                            <a:srgbClr val="CC0000"/>
                          </a:solidFill>
                          <a:latin typeface="Mada"/>
                          <a:ea typeface="Mada"/>
                          <a:cs typeface="Mada"/>
                          <a:sym typeface="Mada"/>
                        </a:rPr>
                        <a:t>Weakness of extension of wrist and ﬁngers,</a:t>
                      </a:r>
                      <a:r>
                        <a:rPr lang="ar" sz="1000">
                          <a:solidFill>
                            <a:srgbClr val="1C4588"/>
                          </a:solidFill>
                          <a:latin typeface="Mada"/>
                          <a:ea typeface="Mada"/>
                          <a:cs typeface="Mada"/>
                          <a:sym typeface="Mada"/>
                        </a:rPr>
                        <a:t> </a:t>
                      </a:r>
                      <a:r>
                        <a:rPr lang="ar" sz="1000">
                          <a:latin typeface="Mada"/>
                          <a:ea typeface="Mada"/>
                          <a:cs typeface="Mada"/>
                          <a:sym typeface="Mada"/>
                        </a:rPr>
                        <a:t>often precipitated by sleeping in abnormal posture, e.g. arm over back of chair</a:t>
                      </a:r>
                      <a:endParaRPr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ar" sz="1000">
                          <a:latin typeface="Mada"/>
                          <a:ea typeface="Mada"/>
                          <a:cs typeface="Mada"/>
                          <a:sym typeface="Mada"/>
                        </a:rPr>
                        <a:t>Wrist and ﬁnger extensors, supinator,</a:t>
                      </a:r>
                      <a:endParaRPr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ar" sz="1000">
                          <a:latin typeface="Mada"/>
                          <a:ea typeface="Mada"/>
                          <a:cs typeface="Mada"/>
                          <a:sym typeface="Mada"/>
                        </a:rPr>
                        <a:t>Dorsum </a:t>
                      </a:r>
                      <a:r>
                        <a:rPr lang="ar" sz="1000">
                          <a:latin typeface="Mada"/>
                          <a:ea typeface="Mada"/>
                          <a:cs typeface="Mada"/>
                          <a:sym typeface="Mada"/>
                        </a:rPr>
                        <a:t>of thumb</a:t>
                      </a:r>
                      <a:endParaRPr sz="1000">
                        <a:latin typeface="Mada"/>
                        <a:ea typeface="Mada"/>
                        <a:cs typeface="Mada"/>
                        <a:sym typeface="Mada"/>
                      </a:endParaRPr>
                    </a:p>
                  </a:txBody>
                  <a:tcPr marT="91425" marB="91425" marR="91425" marL="91425" anchor="ctr"/>
                </a:tc>
              </a:tr>
              <a:tr h="641000">
                <a:tc>
                  <a:txBody>
                    <a:bodyPr/>
                    <a:lstStyle/>
                    <a:p>
                      <a:pPr indent="0" lvl="0" marL="0" rtl="0" algn="ctr">
                        <a:spcBef>
                          <a:spcPts val="0"/>
                        </a:spcBef>
                        <a:spcAft>
                          <a:spcPts val="0"/>
                        </a:spcAft>
                        <a:buNone/>
                      </a:pPr>
                      <a:r>
                        <a:rPr b="1" lang="ar" sz="1100">
                          <a:solidFill>
                            <a:srgbClr val="FFFFFF"/>
                          </a:solidFill>
                          <a:latin typeface="Mada"/>
                          <a:ea typeface="Mada"/>
                          <a:cs typeface="Mada"/>
                          <a:sym typeface="Mada"/>
                        </a:rPr>
                        <a:t>C</a:t>
                      </a:r>
                      <a:r>
                        <a:rPr b="1" lang="ar" sz="1100">
                          <a:solidFill>
                            <a:srgbClr val="FFFFFF"/>
                          </a:solidFill>
                          <a:latin typeface="Mada"/>
                          <a:ea typeface="Mada"/>
                          <a:cs typeface="Mada"/>
                          <a:sym typeface="Mada"/>
                        </a:rPr>
                        <a:t>ommon peroneal</a:t>
                      </a:r>
                      <a:endParaRPr b="1" sz="1100">
                        <a:solidFill>
                          <a:srgbClr val="FFFFFF"/>
                        </a:solidFill>
                        <a:latin typeface="Mada"/>
                        <a:ea typeface="Mada"/>
                        <a:cs typeface="Mada"/>
                        <a:sym typeface="Mada"/>
                      </a:endParaRPr>
                    </a:p>
                  </a:txBody>
                  <a:tcPr marT="91425" marB="91425" marR="91425" marL="91425" anchor="ctr">
                    <a:solidFill>
                      <a:schemeClr val="accent2"/>
                    </a:solidFill>
                  </a:tcPr>
                </a:tc>
                <a:tc>
                  <a:txBody>
                    <a:bodyPr/>
                    <a:lstStyle/>
                    <a:p>
                      <a:pPr indent="0" lvl="0" marL="0" rtl="0" algn="ctr">
                        <a:spcBef>
                          <a:spcPts val="0"/>
                        </a:spcBef>
                        <a:spcAft>
                          <a:spcPts val="0"/>
                        </a:spcAft>
                        <a:buNone/>
                      </a:pPr>
                      <a:r>
                        <a:rPr b="1" lang="ar" sz="1000">
                          <a:solidFill>
                            <a:srgbClr val="CC0000"/>
                          </a:solidFill>
                          <a:latin typeface="Mada"/>
                          <a:ea typeface="Mada"/>
                          <a:cs typeface="Mada"/>
                          <a:sym typeface="Mada"/>
                        </a:rPr>
                        <a:t>Foot drop</a:t>
                      </a:r>
                      <a:r>
                        <a:rPr lang="ar" sz="1000">
                          <a:latin typeface="Mada"/>
                          <a:ea typeface="Mada"/>
                          <a:cs typeface="Mada"/>
                          <a:sym typeface="Mada"/>
                        </a:rPr>
                        <a:t>, trauma to head of ﬁbula</a:t>
                      </a:r>
                      <a:endParaRPr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ar" sz="1000">
                          <a:latin typeface="Mada"/>
                          <a:ea typeface="Mada"/>
                          <a:cs typeface="Mada"/>
                          <a:sym typeface="Mada"/>
                        </a:rPr>
                        <a:t>Dorsiﬂexion and eversion of foot</a:t>
                      </a:r>
                      <a:endParaRPr sz="10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lang="ar" sz="1000">
                          <a:latin typeface="Mada"/>
                          <a:ea typeface="Mada"/>
                          <a:cs typeface="Mada"/>
                          <a:sym typeface="Mada"/>
                        </a:rPr>
                        <a:t>Nil or dorsum of foot</a:t>
                      </a:r>
                      <a:endParaRPr sz="1000">
                        <a:latin typeface="Mada"/>
                        <a:ea typeface="Mada"/>
                        <a:cs typeface="Mada"/>
                        <a:sym typeface="Mada"/>
                      </a:endParaRPr>
                    </a:p>
                  </a:txBody>
                  <a:tcPr marT="91425" marB="91425" marR="91425" marL="91425" anchor="ctr"/>
                </a:tc>
              </a:tr>
            </a:tbl>
          </a:graphicData>
        </a:graphic>
      </p:graphicFrame>
      <p:sp>
        <p:nvSpPr>
          <p:cNvPr id="296" name="Google Shape;296;p20"/>
          <p:cNvSpPr txBox="1"/>
          <p:nvPr/>
        </p:nvSpPr>
        <p:spPr>
          <a:xfrm>
            <a:off x="214200" y="5768725"/>
            <a:ext cx="7069200" cy="567000"/>
          </a:xfrm>
          <a:prstGeom prst="rect">
            <a:avLst/>
          </a:prstGeom>
          <a:noFill/>
          <a:ln>
            <a:noFill/>
          </a:ln>
        </p:spPr>
        <p:txBody>
          <a:bodyPr anchorCtr="0" anchor="t" bIns="91425" lIns="91425" spcFirstLastPara="1" rIns="91425" wrap="square" tIns="91425">
            <a:noAutofit/>
          </a:bodyPr>
          <a:lstStyle/>
          <a:p>
            <a:pPr indent="-349250" lvl="0" marL="457200" rtl="0" algn="l">
              <a:spcBef>
                <a:spcPts val="0"/>
              </a:spcBef>
              <a:spcAft>
                <a:spcPts val="0"/>
              </a:spcAft>
              <a:buClr>
                <a:srgbClr val="000000"/>
              </a:buClr>
              <a:buSzPts val="1900"/>
              <a:buFont typeface="Mada"/>
              <a:buChar char="◄"/>
            </a:pPr>
            <a:r>
              <a:rPr b="1" lang="ar" sz="1900">
                <a:highlight>
                  <a:schemeClr val="accent5"/>
                </a:highlight>
                <a:latin typeface="Mada"/>
                <a:ea typeface="Mada"/>
                <a:cs typeface="Mada"/>
                <a:sym typeface="Mada"/>
              </a:rPr>
              <a:t>Symptoms and signs in common entrapment neuropathies</a:t>
            </a:r>
            <a:endParaRPr b="1" baseline="30000" sz="1900">
              <a:highlight>
                <a:schemeClr val="accent5"/>
              </a:highlight>
              <a:latin typeface="Mada"/>
              <a:ea typeface="Mada"/>
              <a:cs typeface="Mada"/>
              <a:sym typeface="Mada"/>
            </a:endParaRPr>
          </a:p>
        </p:txBody>
      </p:sp>
      <p:sp>
        <p:nvSpPr>
          <p:cNvPr id="297" name="Google Shape;297;p20"/>
          <p:cNvSpPr/>
          <p:nvPr/>
        </p:nvSpPr>
        <p:spPr>
          <a:xfrm>
            <a:off x="5710491" y="-623950"/>
            <a:ext cx="333900" cy="317400"/>
          </a:xfrm>
          <a:prstGeom prst="star5">
            <a:avLst>
              <a:gd fmla="val 21969" name="adj"/>
              <a:gd fmla="val 105146" name="hf"/>
              <a:gd fmla="val 110557" name="vf"/>
            </a:avLst>
          </a:pr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0"/>
          <p:cNvSpPr/>
          <p:nvPr/>
        </p:nvSpPr>
        <p:spPr>
          <a:xfrm>
            <a:off x="1515616" y="-623950"/>
            <a:ext cx="333900" cy="317400"/>
          </a:xfrm>
          <a:prstGeom prst="star5">
            <a:avLst>
              <a:gd fmla="val 21969"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9" name="Google Shape;299;p20"/>
          <p:cNvGrpSpPr/>
          <p:nvPr/>
        </p:nvGrpSpPr>
        <p:grpSpPr>
          <a:xfrm rot="10800000">
            <a:off x="7293843" y="562188"/>
            <a:ext cx="78721" cy="83606"/>
            <a:chOff x="4909609" y="6885946"/>
            <a:chExt cx="508206" cy="495298"/>
          </a:xfrm>
        </p:grpSpPr>
        <p:grpSp>
          <p:nvGrpSpPr>
            <p:cNvPr id="300" name="Google Shape;300;p20"/>
            <p:cNvGrpSpPr/>
            <p:nvPr/>
          </p:nvGrpSpPr>
          <p:grpSpPr>
            <a:xfrm>
              <a:off x="4909609" y="6885946"/>
              <a:ext cx="508206" cy="495298"/>
              <a:chOff x="481483" y="4193428"/>
              <a:chExt cx="322998" cy="346532"/>
            </a:xfrm>
          </p:grpSpPr>
          <p:grpSp>
            <p:nvGrpSpPr>
              <p:cNvPr id="301" name="Google Shape;301;p20"/>
              <p:cNvGrpSpPr/>
              <p:nvPr/>
            </p:nvGrpSpPr>
            <p:grpSpPr>
              <a:xfrm>
                <a:off x="481483" y="4193428"/>
                <a:ext cx="322998" cy="346532"/>
                <a:chOff x="-64406125" y="3362225"/>
                <a:chExt cx="318225" cy="314800"/>
              </a:xfrm>
            </p:grpSpPr>
            <p:sp>
              <p:nvSpPr>
                <p:cNvPr id="302" name="Google Shape;302;p20"/>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303" name="Google Shape;303;p20"/>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304" name="Google Shape;304;p20"/>
              <p:cNvSpPr/>
              <p:nvPr/>
            </p:nvSpPr>
            <p:spPr>
              <a:xfrm>
                <a:off x="626168" y="4322035"/>
                <a:ext cx="33600" cy="33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05" name="Google Shape;305;p20"/>
            <p:cNvPicPr preferRelativeResize="0"/>
            <p:nvPr/>
          </p:nvPicPr>
          <p:blipFill rotWithShape="1">
            <a:blip r:embed="rId6">
              <a:alphaModFix/>
            </a:blip>
            <a:srcRect b="-10" l="0" r="77307" t="10"/>
            <a:stretch/>
          </p:blipFill>
          <p:spPr>
            <a:xfrm flipH="1" rot="-5400000">
              <a:off x="5298115" y="7248199"/>
              <a:ext cx="27740" cy="134623"/>
            </a:xfrm>
            <a:prstGeom prst="rect">
              <a:avLst/>
            </a:prstGeom>
            <a:noFill/>
            <a:ln>
              <a:noFill/>
            </a:ln>
          </p:spPr>
        </p:pic>
        <p:pic>
          <p:nvPicPr>
            <p:cNvPr id="306" name="Google Shape;306;p20"/>
            <p:cNvPicPr preferRelativeResize="0"/>
            <p:nvPr/>
          </p:nvPicPr>
          <p:blipFill>
            <a:blip r:embed="rId7">
              <a:alphaModFix/>
            </a:blip>
            <a:stretch>
              <a:fillRect/>
            </a:stretch>
          </p:blipFill>
          <p:spPr>
            <a:xfrm>
              <a:off x="5107203" y="7221098"/>
              <a:ext cx="112997" cy="102640"/>
            </a:xfrm>
            <a:prstGeom prst="rect">
              <a:avLst/>
            </a:prstGeom>
            <a:noFill/>
            <a:ln>
              <a:noFill/>
            </a:ln>
          </p:spPr>
        </p:pic>
      </p:grpSp>
      <p:cxnSp>
        <p:nvCxnSpPr>
          <p:cNvPr id="307" name="Google Shape;307;p20"/>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308" name="Google Shape;308;p20"/>
          <p:cNvSpPr/>
          <p:nvPr/>
        </p:nvSpPr>
        <p:spPr>
          <a:xfrm>
            <a:off x="245425" y="5829550"/>
            <a:ext cx="408300" cy="317400"/>
          </a:xfrm>
          <a:prstGeom prst="star5">
            <a:avLst>
              <a:gd fmla="val 21969" name="adj"/>
              <a:gd fmla="val 105146" name="hf"/>
              <a:gd fmla="val 110557" name="vf"/>
            </a:avLst>
          </a:pr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21"/>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314" name="Google Shape;314;p21"/>
          <p:cNvSpPr txBox="1"/>
          <p:nvPr/>
        </p:nvSpPr>
        <p:spPr>
          <a:xfrm>
            <a:off x="373950" y="0"/>
            <a:ext cx="6812100" cy="5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600">
                <a:solidFill>
                  <a:srgbClr val="1C4587"/>
                </a:solidFill>
                <a:latin typeface="Mada"/>
                <a:ea typeface="Mada"/>
                <a:cs typeface="Mada"/>
                <a:sym typeface="Mada"/>
              </a:rPr>
              <a:t>O</a:t>
            </a:r>
            <a:r>
              <a:rPr b="1" lang="ar" sz="2600">
                <a:solidFill>
                  <a:srgbClr val="1C4587"/>
                </a:solidFill>
                <a:latin typeface="Mada"/>
                <a:ea typeface="Mada"/>
                <a:cs typeface="Mada"/>
                <a:sym typeface="Mada"/>
              </a:rPr>
              <a:t>verview of peripheral neuropathies</a:t>
            </a:r>
            <a:endParaRPr b="1" sz="2600">
              <a:solidFill>
                <a:srgbClr val="1C4587"/>
              </a:solidFill>
              <a:latin typeface="Mada"/>
              <a:ea typeface="Mada"/>
              <a:cs typeface="Mada"/>
              <a:sym typeface="Mada"/>
            </a:endParaRPr>
          </a:p>
          <a:p>
            <a:pPr indent="0" lvl="0" marL="0" rtl="0" algn="ctr">
              <a:spcBef>
                <a:spcPts val="0"/>
              </a:spcBef>
              <a:spcAft>
                <a:spcPts val="0"/>
              </a:spcAft>
              <a:buNone/>
            </a:pPr>
            <a:r>
              <a:t/>
            </a:r>
            <a:endParaRPr b="1" sz="2400">
              <a:latin typeface="Mada"/>
              <a:ea typeface="Mada"/>
              <a:cs typeface="Mada"/>
              <a:sym typeface="Mada"/>
            </a:endParaRPr>
          </a:p>
        </p:txBody>
      </p:sp>
      <p:sp>
        <p:nvSpPr>
          <p:cNvPr id="315" name="Google Shape;315;p21"/>
          <p:cNvSpPr txBox="1"/>
          <p:nvPr/>
        </p:nvSpPr>
        <p:spPr>
          <a:xfrm>
            <a:off x="214125" y="933700"/>
            <a:ext cx="7131600" cy="29085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5"/>
                </a:highlight>
                <a:latin typeface="Mada"/>
                <a:ea typeface="Mada"/>
                <a:cs typeface="Mada"/>
                <a:sym typeface="Mada"/>
              </a:rPr>
              <a:t>Mononeuritis multiplex</a:t>
            </a:r>
            <a:endParaRPr b="1" sz="300">
              <a:solidFill>
                <a:schemeClr val="dk1"/>
              </a:solidFill>
              <a:highlight>
                <a:schemeClr val="accent5"/>
              </a:highlight>
              <a:latin typeface="Mada"/>
              <a:ea typeface="Mada"/>
              <a:cs typeface="Mada"/>
              <a:sym typeface="Mada"/>
            </a:endParaRPr>
          </a:p>
          <a:p>
            <a:pPr indent="0" lvl="0" marL="457200" rtl="0" algn="l">
              <a:spcBef>
                <a:spcPts val="0"/>
              </a:spcBef>
              <a:spcAft>
                <a:spcPts val="0"/>
              </a:spcAft>
              <a:buNone/>
            </a:pPr>
            <a:r>
              <a:t/>
            </a:r>
            <a:endParaRPr b="1" sz="300">
              <a:solidFill>
                <a:schemeClr val="dk1"/>
              </a:solidFill>
              <a:highlight>
                <a:schemeClr val="accent5"/>
              </a:highlight>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Several nerves, such as the ulnar, median, radial and lateral popliteal, become affected sequentially or simultaneously. When multifocal neuropathy is symmetrical, there is difficulty distinguishing it from polyneuropathy.</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this can occurs in</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diabetes mellitus</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leprosy</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vasculitis, including eosinophilic granulomatosis with polyangiitis</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amyloidosis</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malignancy</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neurofibromatosis</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HIV and hepatitis C infection</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multifocal motor neuropathy with conduction block</a:t>
            </a:r>
            <a:endParaRPr sz="1200">
              <a:solidFill>
                <a:srgbClr val="1C4588"/>
              </a:solidFill>
              <a:latin typeface="Mada"/>
              <a:ea typeface="Mada"/>
              <a:cs typeface="Mada"/>
              <a:sym typeface="Mada"/>
            </a:endParaRPr>
          </a:p>
        </p:txBody>
      </p:sp>
      <p:sp>
        <p:nvSpPr>
          <p:cNvPr id="316" name="Google Shape;316;p21"/>
          <p:cNvSpPr txBox="1"/>
          <p:nvPr/>
        </p:nvSpPr>
        <p:spPr>
          <a:xfrm>
            <a:off x="214125" y="3628975"/>
            <a:ext cx="7131600" cy="7410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5"/>
                </a:highlight>
                <a:latin typeface="Mada"/>
                <a:ea typeface="Mada"/>
                <a:cs typeface="Mada"/>
                <a:sym typeface="Mada"/>
              </a:rPr>
              <a:t>Radiculopathy</a:t>
            </a:r>
            <a:endParaRPr b="1" baseline="30000" sz="300">
              <a:solidFill>
                <a:schemeClr val="dk1"/>
              </a:solidFill>
              <a:highlight>
                <a:schemeClr val="accent5"/>
              </a:highlight>
              <a:latin typeface="Mada"/>
              <a:ea typeface="Mada"/>
              <a:cs typeface="Mada"/>
              <a:sym typeface="Mada"/>
            </a:endParaRPr>
          </a:p>
          <a:p>
            <a:pPr indent="0" lvl="0" marL="457200" rtl="0" algn="l">
              <a:spcBef>
                <a:spcPts val="0"/>
              </a:spcBef>
              <a:spcAft>
                <a:spcPts val="0"/>
              </a:spcAft>
              <a:buNone/>
            </a:pPr>
            <a:r>
              <a:t/>
            </a:r>
            <a:endParaRPr b="1" sz="300">
              <a:solidFill>
                <a:schemeClr val="dk1"/>
              </a:solidFill>
              <a:highlight>
                <a:schemeClr val="accent5"/>
              </a:highlight>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Signs and symptoms reflect the nerve roots involved. clinical features include: </a:t>
            </a:r>
            <a:endParaRPr sz="1200">
              <a:solidFill>
                <a:srgbClr val="1C4588"/>
              </a:solidFill>
              <a:latin typeface="Mada"/>
              <a:ea typeface="Mada"/>
              <a:cs typeface="Mada"/>
              <a:sym typeface="Mada"/>
            </a:endParaRPr>
          </a:p>
        </p:txBody>
      </p:sp>
      <p:pic>
        <p:nvPicPr>
          <p:cNvPr id="317" name="Google Shape;317;p21"/>
          <p:cNvPicPr preferRelativeResize="0"/>
          <p:nvPr/>
        </p:nvPicPr>
        <p:blipFill>
          <a:blip r:embed="rId3">
            <a:alphaModFix/>
          </a:blip>
          <a:stretch>
            <a:fillRect/>
          </a:stretch>
        </p:blipFill>
        <p:spPr>
          <a:xfrm>
            <a:off x="5658799" y="1911971"/>
            <a:ext cx="1686925" cy="1348134"/>
          </a:xfrm>
          <a:prstGeom prst="rect">
            <a:avLst/>
          </a:prstGeom>
          <a:noFill/>
          <a:ln cap="flat" cmpd="sng" w="19050">
            <a:solidFill>
              <a:srgbClr val="1C4588"/>
            </a:solidFill>
            <a:prstDash val="solid"/>
            <a:round/>
            <a:headEnd len="sm" w="sm" type="none"/>
            <a:tailEnd len="sm" w="sm" type="none"/>
          </a:ln>
        </p:spPr>
      </p:pic>
      <p:sp>
        <p:nvSpPr>
          <p:cNvPr id="318" name="Google Shape;318;p21"/>
          <p:cNvSpPr/>
          <p:nvPr/>
        </p:nvSpPr>
        <p:spPr>
          <a:xfrm>
            <a:off x="1599938" y="4454741"/>
            <a:ext cx="2025540" cy="443448"/>
          </a:xfrm>
          <a:prstGeom prst="flowChartTerminator">
            <a:avLst/>
          </a:prstGeom>
          <a:noFill/>
          <a:ln cap="flat" cmpd="sng" w="9525">
            <a:solidFill>
              <a:schemeClr val="accent2"/>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1"/>
          <p:cNvSpPr/>
          <p:nvPr/>
        </p:nvSpPr>
        <p:spPr>
          <a:xfrm>
            <a:off x="1512600" y="4437250"/>
            <a:ext cx="534300" cy="478500"/>
          </a:xfrm>
          <a:prstGeom prst="ellipse">
            <a:avLst/>
          </a:prstGeom>
          <a:solidFill>
            <a:srgbClr val="9867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1"/>
          <p:cNvSpPr txBox="1"/>
          <p:nvPr/>
        </p:nvSpPr>
        <p:spPr>
          <a:xfrm>
            <a:off x="2068981" y="4437258"/>
            <a:ext cx="1556700" cy="44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rgbClr val="1C4588"/>
                </a:solidFill>
                <a:latin typeface="Mada"/>
                <a:ea typeface="Mada"/>
                <a:cs typeface="Mada"/>
                <a:sym typeface="Mada"/>
              </a:rPr>
              <a:t>muscle weakness and wasting</a:t>
            </a:r>
            <a:endParaRPr sz="1000">
              <a:solidFill>
                <a:srgbClr val="1C4588"/>
              </a:solidFill>
            </a:endParaRPr>
          </a:p>
        </p:txBody>
      </p:sp>
      <p:sp>
        <p:nvSpPr>
          <p:cNvPr id="321" name="Google Shape;321;p21"/>
          <p:cNvSpPr/>
          <p:nvPr/>
        </p:nvSpPr>
        <p:spPr>
          <a:xfrm>
            <a:off x="4012096" y="4454745"/>
            <a:ext cx="2025540" cy="443448"/>
          </a:xfrm>
          <a:prstGeom prst="flowChartTerminator">
            <a:avLst/>
          </a:prstGeom>
          <a:noFill/>
          <a:ln cap="flat" cmpd="sng" w="9525">
            <a:solidFill>
              <a:srgbClr val="986782"/>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1"/>
          <p:cNvSpPr/>
          <p:nvPr/>
        </p:nvSpPr>
        <p:spPr>
          <a:xfrm>
            <a:off x="3920282" y="4437253"/>
            <a:ext cx="561300" cy="478500"/>
          </a:xfrm>
          <a:prstGeom prst="ellipse">
            <a:avLst/>
          </a:prstGeom>
          <a:solidFill>
            <a:srgbClr val="9867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1"/>
          <p:cNvSpPr txBox="1"/>
          <p:nvPr/>
        </p:nvSpPr>
        <p:spPr>
          <a:xfrm>
            <a:off x="4481139" y="4437261"/>
            <a:ext cx="1556700" cy="44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rgbClr val="1C4588"/>
                </a:solidFill>
                <a:latin typeface="Mada"/>
                <a:ea typeface="Mada"/>
                <a:cs typeface="Mada"/>
                <a:sym typeface="Mada"/>
              </a:rPr>
              <a:t>Loss of reflexes</a:t>
            </a:r>
            <a:endParaRPr sz="1000">
              <a:solidFill>
                <a:srgbClr val="1C4588"/>
              </a:solidFill>
              <a:latin typeface="Mada"/>
              <a:ea typeface="Mada"/>
              <a:cs typeface="Mada"/>
              <a:sym typeface="Mada"/>
            </a:endParaRPr>
          </a:p>
        </p:txBody>
      </p:sp>
      <p:sp>
        <p:nvSpPr>
          <p:cNvPr id="324" name="Google Shape;324;p21"/>
          <p:cNvSpPr/>
          <p:nvPr/>
        </p:nvSpPr>
        <p:spPr>
          <a:xfrm>
            <a:off x="1609701" y="5018311"/>
            <a:ext cx="2025540" cy="443448"/>
          </a:xfrm>
          <a:prstGeom prst="flowChartTerminator">
            <a:avLst/>
          </a:prstGeom>
          <a:noFill/>
          <a:ln cap="flat" cmpd="sng" w="9525">
            <a:solidFill>
              <a:srgbClr val="986782"/>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1"/>
          <p:cNvSpPr/>
          <p:nvPr/>
        </p:nvSpPr>
        <p:spPr>
          <a:xfrm>
            <a:off x="1517415" y="5000820"/>
            <a:ext cx="534300" cy="478500"/>
          </a:xfrm>
          <a:prstGeom prst="ellipse">
            <a:avLst/>
          </a:prstGeom>
          <a:solidFill>
            <a:srgbClr val="9867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1"/>
          <p:cNvSpPr txBox="1"/>
          <p:nvPr/>
        </p:nvSpPr>
        <p:spPr>
          <a:xfrm>
            <a:off x="2032830" y="5018311"/>
            <a:ext cx="1556700" cy="44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000">
                <a:solidFill>
                  <a:srgbClr val="CC0000"/>
                </a:solidFill>
                <a:latin typeface="Mada"/>
                <a:ea typeface="Mada"/>
                <a:cs typeface="Mada"/>
                <a:sym typeface="Mada"/>
              </a:rPr>
              <a:t>dermatomal</a:t>
            </a:r>
            <a:r>
              <a:rPr lang="ar" sz="1000">
                <a:solidFill>
                  <a:srgbClr val="1C4588"/>
                </a:solidFill>
                <a:latin typeface="Mada"/>
                <a:ea typeface="Mada"/>
                <a:cs typeface="Mada"/>
                <a:sym typeface="Mada"/>
              </a:rPr>
              <a:t> sensory loss</a:t>
            </a:r>
            <a:endParaRPr sz="1000">
              <a:solidFill>
                <a:srgbClr val="1C4588"/>
              </a:solidFill>
              <a:latin typeface="Mada"/>
              <a:ea typeface="Mada"/>
              <a:cs typeface="Mada"/>
              <a:sym typeface="Mada"/>
            </a:endParaRPr>
          </a:p>
        </p:txBody>
      </p:sp>
      <p:sp>
        <p:nvSpPr>
          <p:cNvPr id="327" name="Google Shape;327;p21"/>
          <p:cNvSpPr/>
          <p:nvPr/>
        </p:nvSpPr>
        <p:spPr>
          <a:xfrm>
            <a:off x="4021860" y="5035849"/>
            <a:ext cx="2025540" cy="443448"/>
          </a:xfrm>
          <a:prstGeom prst="flowChartTerminator">
            <a:avLst/>
          </a:prstGeom>
          <a:noFill/>
          <a:ln cap="flat" cmpd="sng" w="9525">
            <a:solidFill>
              <a:srgbClr val="986782"/>
            </a:solidFill>
            <a:prstDash val="lgDash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1"/>
          <p:cNvSpPr/>
          <p:nvPr/>
        </p:nvSpPr>
        <p:spPr>
          <a:xfrm>
            <a:off x="3930047" y="5018357"/>
            <a:ext cx="561300" cy="478500"/>
          </a:xfrm>
          <a:prstGeom prst="ellipse">
            <a:avLst/>
          </a:prstGeom>
          <a:solidFill>
            <a:srgbClr val="98678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1"/>
          <p:cNvSpPr txBox="1"/>
          <p:nvPr/>
        </p:nvSpPr>
        <p:spPr>
          <a:xfrm>
            <a:off x="4444989" y="5035849"/>
            <a:ext cx="1556700" cy="44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000">
                <a:solidFill>
                  <a:srgbClr val="1C4588"/>
                </a:solidFill>
                <a:latin typeface="Mada"/>
                <a:ea typeface="Mada"/>
                <a:cs typeface="Mada"/>
                <a:sym typeface="Mada"/>
              </a:rPr>
              <a:t>Pain in the muscles of the affected roots</a:t>
            </a:r>
            <a:endParaRPr sz="1000">
              <a:solidFill>
                <a:srgbClr val="1C4588"/>
              </a:solidFill>
              <a:latin typeface="Mada"/>
              <a:ea typeface="Mada"/>
              <a:cs typeface="Mada"/>
              <a:sym typeface="Mada"/>
            </a:endParaRPr>
          </a:p>
        </p:txBody>
      </p:sp>
      <p:pic>
        <p:nvPicPr>
          <p:cNvPr id="330" name="Google Shape;330;p21"/>
          <p:cNvPicPr preferRelativeResize="0"/>
          <p:nvPr/>
        </p:nvPicPr>
        <p:blipFill>
          <a:blip r:embed="rId4">
            <a:alphaModFix/>
          </a:blip>
          <a:stretch>
            <a:fillRect/>
          </a:stretch>
        </p:blipFill>
        <p:spPr>
          <a:xfrm>
            <a:off x="1637100" y="5114900"/>
            <a:ext cx="285300" cy="285300"/>
          </a:xfrm>
          <a:prstGeom prst="rect">
            <a:avLst/>
          </a:prstGeom>
          <a:noFill/>
          <a:ln>
            <a:noFill/>
          </a:ln>
        </p:spPr>
      </p:pic>
      <p:pic>
        <p:nvPicPr>
          <p:cNvPr id="331" name="Google Shape;331;p21"/>
          <p:cNvPicPr preferRelativeResize="0"/>
          <p:nvPr/>
        </p:nvPicPr>
        <p:blipFill>
          <a:blip r:embed="rId5">
            <a:alphaModFix/>
          </a:blip>
          <a:stretch>
            <a:fillRect/>
          </a:stretch>
        </p:blipFill>
        <p:spPr>
          <a:xfrm flipH="1">
            <a:off x="1637100" y="4513387"/>
            <a:ext cx="285300" cy="285300"/>
          </a:xfrm>
          <a:prstGeom prst="rect">
            <a:avLst/>
          </a:prstGeom>
          <a:noFill/>
          <a:ln>
            <a:noFill/>
          </a:ln>
        </p:spPr>
      </p:pic>
      <p:pic>
        <p:nvPicPr>
          <p:cNvPr id="332" name="Google Shape;332;p21"/>
          <p:cNvPicPr preferRelativeResize="0"/>
          <p:nvPr/>
        </p:nvPicPr>
        <p:blipFill>
          <a:blip r:embed="rId6">
            <a:alphaModFix/>
          </a:blip>
          <a:stretch>
            <a:fillRect/>
          </a:stretch>
        </p:blipFill>
        <p:spPr>
          <a:xfrm>
            <a:off x="4068050" y="5059225"/>
            <a:ext cx="285300" cy="285300"/>
          </a:xfrm>
          <a:prstGeom prst="rect">
            <a:avLst/>
          </a:prstGeom>
          <a:noFill/>
          <a:ln>
            <a:noFill/>
          </a:ln>
        </p:spPr>
      </p:pic>
      <p:pic>
        <p:nvPicPr>
          <p:cNvPr id="333" name="Google Shape;333;p21"/>
          <p:cNvPicPr preferRelativeResize="0"/>
          <p:nvPr/>
        </p:nvPicPr>
        <p:blipFill>
          <a:blip r:embed="rId7">
            <a:alphaModFix/>
          </a:blip>
          <a:stretch>
            <a:fillRect/>
          </a:stretch>
        </p:blipFill>
        <p:spPr>
          <a:xfrm>
            <a:off x="4058275" y="4533856"/>
            <a:ext cx="285300" cy="285300"/>
          </a:xfrm>
          <a:prstGeom prst="rect">
            <a:avLst/>
          </a:prstGeom>
          <a:noFill/>
          <a:ln>
            <a:noFill/>
          </a:ln>
        </p:spPr>
      </p:pic>
      <p:sp>
        <p:nvSpPr>
          <p:cNvPr id="334" name="Google Shape;334;p21"/>
          <p:cNvSpPr txBox="1"/>
          <p:nvPr/>
        </p:nvSpPr>
        <p:spPr>
          <a:xfrm>
            <a:off x="137925" y="5610175"/>
            <a:ext cx="7131600" cy="22554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A61C00"/>
              </a:buClr>
              <a:buSzPts val="2200"/>
              <a:buFont typeface="Mada"/>
              <a:buChar char="◄"/>
            </a:pPr>
            <a:r>
              <a:rPr b="1" lang="ar" sz="2200">
                <a:solidFill>
                  <a:srgbClr val="A61C00"/>
                </a:solidFill>
                <a:highlight>
                  <a:schemeClr val="accent5"/>
                </a:highlight>
                <a:latin typeface="Mada"/>
                <a:ea typeface="Mada"/>
                <a:cs typeface="Mada"/>
                <a:sym typeface="Mada"/>
              </a:rPr>
              <a:t>Hereditary neuropathy</a:t>
            </a:r>
            <a:endParaRPr b="1" baseline="30000" sz="300">
              <a:solidFill>
                <a:srgbClr val="A61C00"/>
              </a:solidFill>
              <a:highlight>
                <a:schemeClr val="accent5"/>
              </a:highlight>
              <a:latin typeface="Mada"/>
              <a:ea typeface="Mada"/>
              <a:cs typeface="Mada"/>
              <a:sym typeface="Mada"/>
            </a:endParaRPr>
          </a:p>
          <a:p>
            <a:pPr indent="0" lvl="0" marL="457200" rtl="0" algn="l">
              <a:spcBef>
                <a:spcPts val="0"/>
              </a:spcBef>
              <a:spcAft>
                <a:spcPts val="0"/>
              </a:spcAft>
              <a:buNone/>
            </a:pPr>
            <a:r>
              <a:t/>
            </a:r>
            <a:endParaRPr b="1" sz="300">
              <a:solidFill>
                <a:schemeClr val="dk1"/>
              </a:solidFill>
              <a:highlight>
                <a:schemeClr val="accent5"/>
              </a:highlight>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ar" sz="1200">
                <a:solidFill>
                  <a:srgbClr val="CC0000"/>
                </a:solidFill>
                <a:latin typeface="Mada"/>
                <a:ea typeface="Mada"/>
                <a:cs typeface="Mada"/>
                <a:sym typeface="Mada"/>
              </a:rPr>
              <a:t>Charcot–Marie–Tooth disease (CMT)</a:t>
            </a:r>
            <a:r>
              <a:rPr lang="ar" sz="1200">
                <a:solidFill>
                  <a:srgbClr val="1C4588"/>
                </a:solidFill>
                <a:latin typeface="Mada"/>
                <a:ea typeface="Mada"/>
                <a:cs typeface="Mada"/>
                <a:sym typeface="Mada"/>
              </a:rPr>
              <a:t> is an umbrella term for the inherited neuropathies. </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the disease typically progress </a:t>
            </a:r>
            <a:r>
              <a:rPr b="1" lang="ar" sz="1200">
                <a:solidFill>
                  <a:srgbClr val="CC0000"/>
                </a:solidFill>
                <a:latin typeface="Mada"/>
                <a:ea typeface="Mada"/>
                <a:cs typeface="Mada"/>
                <a:sym typeface="Mada"/>
              </a:rPr>
              <a:t>slowly over many years</a:t>
            </a:r>
            <a:endParaRPr b="1" sz="1200">
              <a:solidFill>
                <a:srgbClr val="CC0000"/>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The members of this group of syndromes have different clinical and genetic features.</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b="1" lang="ar" sz="1200">
                <a:solidFill>
                  <a:srgbClr val="1C4588"/>
                </a:solidFill>
                <a:latin typeface="Mada"/>
                <a:ea typeface="Mada"/>
                <a:cs typeface="Mada"/>
                <a:sym typeface="Mada"/>
              </a:rPr>
              <a:t>The most common CMT is the autosomal dominantly inherited CMT type 1</a:t>
            </a:r>
            <a:endParaRPr b="1"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Common signs:</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Distal wasting.</a:t>
            </a:r>
            <a:endParaRPr sz="1200">
              <a:solidFill>
                <a:srgbClr val="1C4588"/>
              </a:solidFill>
              <a:latin typeface="Mada"/>
              <a:ea typeface="Mada"/>
              <a:cs typeface="Mada"/>
              <a:sym typeface="Mada"/>
            </a:endParaRPr>
          </a:p>
          <a:p>
            <a:pPr indent="-304800" lvl="1" marL="914400" rtl="0" algn="l">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Pes cavus.</a:t>
            </a:r>
            <a:endParaRPr b="1" sz="1200">
              <a:solidFill>
                <a:srgbClr val="CC0000"/>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Variable loss of sensation and reflexes. </a:t>
            </a:r>
            <a:endParaRPr sz="1200">
              <a:solidFill>
                <a:srgbClr val="1C4588"/>
              </a:solidFill>
              <a:latin typeface="Mada"/>
              <a:ea typeface="Mada"/>
              <a:cs typeface="Mada"/>
              <a:sym typeface="Mada"/>
            </a:endParaRPr>
          </a:p>
          <a:p>
            <a:pPr indent="-304800" lvl="1" marL="9144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In advanced disease, severe foot drop results but patients usually remain ambulant.</a:t>
            </a:r>
            <a:endParaRPr sz="1200">
              <a:solidFill>
                <a:srgbClr val="1C4588"/>
              </a:solidFill>
              <a:latin typeface="Mada"/>
              <a:ea typeface="Mada"/>
              <a:cs typeface="Mada"/>
              <a:sym typeface="Mada"/>
            </a:endParaRPr>
          </a:p>
        </p:txBody>
      </p:sp>
      <p:pic>
        <p:nvPicPr>
          <p:cNvPr id="335" name="Google Shape;335;p21"/>
          <p:cNvPicPr preferRelativeResize="0"/>
          <p:nvPr/>
        </p:nvPicPr>
        <p:blipFill>
          <a:blip r:embed="rId8">
            <a:alphaModFix/>
          </a:blip>
          <a:stretch>
            <a:fillRect/>
          </a:stretch>
        </p:blipFill>
        <p:spPr>
          <a:xfrm>
            <a:off x="6333525" y="6683039"/>
            <a:ext cx="899868" cy="609987"/>
          </a:xfrm>
          <a:prstGeom prst="rect">
            <a:avLst/>
          </a:prstGeom>
          <a:noFill/>
          <a:ln>
            <a:noFill/>
          </a:ln>
        </p:spPr>
      </p:pic>
      <p:sp>
        <p:nvSpPr>
          <p:cNvPr id="336" name="Google Shape;336;p21"/>
          <p:cNvSpPr txBox="1"/>
          <p:nvPr/>
        </p:nvSpPr>
        <p:spPr>
          <a:xfrm>
            <a:off x="6221323" y="7206367"/>
            <a:ext cx="1124400" cy="18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800">
                <a:solidFill>
                  <a:srgbClr val="A64D79"/>
                </a:solidFill>
                <a:latin typeface="Mada"/>
                <a:ea typeface="Mada"/>
                <a:cs typeface="Mada"/>
                <a:sym typeface="Mada"/>
              </a:rPr>
              <a:t>Pes Cavus</a:t>
            </a:r>
            <a:endParaRPr b="1" sz="800">
              <a:solidFill>
                <a:srgbClr val="A64D79"/>
              </a:solidFill>
              <a:latin typeface="Mada"/>
              <a:ea typeface="Mada"/>
              <a:cs typeface="Mada"/>
              <a:sym typeface="Mada"/>
            </a:endParaRPr>
          </a:p>
        </p:txBody>
      </p:sp>
      <p:sp>
        <p:nvSpPr>
          <p:cNvPr id="337" name="Google Shape;337;p21"/>
          <p:cNvSpPr txBox="1"/>
          <p:nvPr/>
        </p:nvSpPr>
        <p:spPr>
          <a:xfrm>
            <a:off x="137925" y="7865575"/>
            <a:ext cx="7350900" cy="1750800"/>
          </a:xfrm>
          <a:prstGeom prst="rect">
            <a:avLst/>
          </a:prstGeom>
          <a:noFill/>
          <a:ln>
            <a:noFill/>
          </a:ln>
        </p:spPr>
        <p:txBody>
          <a:bodyPr anchorCtr="0" anchor="t" bIns="91425" lIns="91425" spcFirstLastPara="1" rIns="91425" wrap="square" tIns="91425">
            <a:noAutofit/>
          </a:bodyPr>
          <a:lstStyle/>
          <a:p>
            <a:pPr indent="-349250" lvl="0" marL="457200" rtl="0" algn="l">
              <a:spcBef>
                <a:spcPts val="0"/>
              </a:spcBef>
              <a:spcAft>
                <a:spcPts val="0"/>
              </a:spcAft>
              <a:buClr>
                <a:srgbClr val="A61C00"/>
              </a:buClr>
              <a:buSzPts val="1900"/>
              <a:buFont typeface="Mada"/>
              <a:buChar char="◄"/>
            </a:pPr>
            <a:r>
              <a:rPr b="1" lang="ar" sz="1900">
                <a:solidFill>
                  <a:srgbClr val="A61C00"/>
                </a:solidFill>
                <a:highlight>
                  <a:schemeClr val="accent5"/>
                </a:highlight>
                <a:latin typeface="Mada"/>
                <a:ea typeface="Mada"/>
                <a:cs typeface="Mada"/>
                <a:sym typeface="Mada"/>
              </a:rPr>
              <a:t>  Chronic inflammatory demyelinating polyneuropathy (CIDP)</a:t>
            </a:r>
            <a:endParaRPr b="1" baseline="30000" sz="1900">
              <a:solidFill>
                <a:srgbClr val="A61C00"/>
              </a:solidFill>
              <a:highlight>
                <a:schemeClr val="accent5"/>
              </a:highlight>
              <a:latin typeface="Mada"/>
              <a:ea typeface="Mada"/>
              <a:cs typeface="Mada"/>
              <a:sym typeface="Mada"/>
            </a:endParaRPr>
          </a:p>
          <a:p>
            <a:pPr indent="0" lvl="0" marL="457200" rtl="0" algn="l">
              <a:spcBef>
                <a:spcPts val="0"/>
              </a:spcBef>
              <a:spcAft>
                <a:spcPts val="0"/>
              </a:spcAft>
              <a:buNone/>
            </a:pPr>
            <a:r>
              <a:t/>
            </a:r>
            <a:endParaRPr b="1" sz="300">
              <a:solidFill>
                <a:schemeClr val="dk1"/>
              </a:solidFill>
              <a:highlight>
                <a:schemeClr val="accent5"/>
              </a:highlight>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CIDP typically presents with relapsing or progressive motor and sensory changes,</a:t>
            </a:r>
            <a:r>
              <a:rPr b="1" lang="ar" sz="1200">
                <a:solidFill>
                  <a:srgbClr val="1C4588"/>
                </a:solidFill>
                <a:latin typeface="Mada"/>
                <a:ea typeface="Mada"/>
                <a:cs typeface="Mada"/>
                <a:sym typeface="Mada"/>
              </a:rPr>
              <a:t> evolving over more than 8 weeks (in distinction to the more acute GBS).</a:t>
            </a:r>
            <a:endParaRPr b="1"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It is important to recognise, as it usually responds to glucocorticoids, plasma exchange or intravenous immunoglobulin.</a:t>
            </a:r>
            <a:endParaRPr sz="1200">
              <a:solidFill>
                <a:srgbClr val="1C4588"/>
              </a:solidFill>
              <a:latin typeface="Mada"/>
              <a:ea typeface="Mada"/>
              <a:cs typeface="Mada"/>
              <a:sym typeface="Mada"/>
            </a:endParaRPr>
          </a:p>
          <a:p>
            <a:pPr indent="-304800" lvl="0" marL="457200" rtl="0" algn="l">
              <a:spcBef>
                <a:spcPts val="0"/>
              </a:spcBef>
              <a:spcAft>
                <a:spcPts val="0"/>
              </a:spcAft>
              <a:buClr>
                <a:srgbClr val="1C4588"/>
              </a:buClr>
              <a:buSzPts val="1200"/>
              <a:buFont typeface="Mada"/>
              <a:buChar char="❖"/>
            </a:pPr>
            <a:r>
              <a:rPr lang="ar" sz="1200">
                <a:solidFill>
                  <a:srgbClr val="1C4588"/>
                </a:solidFill>
                <a:latin typeface="Mada"/>
                <a:ea typeface="Mada"/>
                <a:cs typeface="Mada"/>
                <a:sym typeface="Mada"/>
              </a:rPr>
              <a:t>There is no single diagnostic test but </a:t>
            </a:r>
            <a:r>
              <a:rPr b="1" lang="ar" sz="1200">
                <a:solidFill>
                  <a:srgbClr val="1C4588"/>
                </a:solidFill>
                <a:latin typeface="Mada"/>
                <a:ea typeface="Mada"/>
                <a:cs typeface="Mada"/>
                <a:sym typeface="Mada"/>
              </a:rPr>
              <a:t>CSF protein is raised </a:t>
            </a:r>
            <a:r>
              <a:rPr lang="ar" sz="1200">
                <a:solidFill>
                  <a:srgbClr val="1C4588"/>
                </a:solidFill>
                <a:latin typeface="Mada"/>
                <a:ea typeface="Mada"/>
                <a:cs typeface="Mada"/>
                <a:sym typeface="Mada"/>
              </a:rPr>
              <a:t>and </a:t>
            </a:r>
            <a:r>
              <a:rPr b="1" lang="ar" sz="1200">
                <a:solidFill>
                  <a:srgbClr val="1C4588"/>
                </a:solidFill>
                <a:latin typeface="Mada"/>
                <a:ea typeface="Mada"/>
                <a:cs typeface="Mada"/>
                <a:sym typeface="Mada"/>
              </a:rPr>
              <a:t>patchy demyelination </a:t>
            </a:r>
            <a:r>
              <a:rPr lang="ar" sz="1200">
                <a:solidFill>
                  <a:srgbClr val="1C4588"/>
                </a:solidFill>
                <a:latin typeface="Mada"/>
                <a:ea typeface="Mada"/>
                <a:cs typeface="Mada"/>
                <a:sym typeface="Mada"/>
              </a:rPr>
              <a:t>is usually seen on nerve conduction studies.</a:t>
            </a:r>
            <a:endParaRPr sz="1200">
              <a:solidFill>
                <a:srgbClr val="1C4588"/>
              </a:solidFill>
              <a:latin typeface="Mada"/>
              <a:ea typeface="Mada"/>
              <a:cs typeface="Mada"/>
              <a:sym typeface="Mada"/>
            </a:endParaRPr>
          </a:p>
        </p:txBody>
      </p:sp>
      <p:sp>
        <p:nvSpPr>
          <p:cNvPr id="338" name="Google Shape;338;p21"/>
          <p:cNvSpPr/>
          <p:nvPr/>
        </p:nvSpPr>
        <p:spPr>
          <a:xfrm>
            <a:off x="5710491" y="-623950"/>
            <a:ext cx="333900" cy="317400"/>
          </a:xfrm>
          <a:prstGeom prst="star5">
            <a:avLst>
              <a:gd fmla="val 21969" name="adj"/>
              <a:gd fmla="val 105146" name="hf"/>
              <a:gd fmla="val 110557" name="vf"/>
            </a:avLst>
          </a:pr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1"/>
          <p:cNvSpPr/>
          <p:nvPr/>
        </p:nvSpPr>
        <p:spPr>
          <a:xfrm>
            <a:off x="1515616" y="-623950"/>
            <a:ext cx="333900" cy="317400"/>
          </a:xfrm>
          <a:prstGeom prst="star5">
            <a:avLst>
              <a:gd fmla="val 21969"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1"/>
          <p:cNvSpPr/>
          <p:nvPr/>
        </p:nvSpPr>
        <p:spPr>
          <a:xfrm>
            <a:off x="4138851" y="4592726"/>
            <a:ext cx="11700" cy="114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1"/>
          <p:cNvSpPr/>
          <p:nvPr/>
        </p:nvSpPr>
        <p:spPr>
          <a:xfrm>
            <a:off x="4226976" y="4615951"/>
            <a:ext cx="11700" cy="114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2" name="Google Shape;342;p21"/>
          <p:cNvGrpSpPr/>
          <p:nvPr/>
        </p:nvGrpSpPr>
        <p:grpSpPr>
          <a:xfrm rot="10800000">
            <a:off x="7293843" y="562188"/>
            <a:ext cx="78721" cy="83606"/>
            <a:chOff x="4909609" y="6885946"/>
            <a:chExt cx="508206" cy="495298"/>
          </a:xfrm>
        </p:grpSpPr>
        <p:grpSp>
          <p:nvGrpSpPr>
            <p:cNvPr id="343" name="Google Shape;343;p21"/>
            <p:cNvGrpSpPr/>
            <p:nvPr/>
          </p:nvGrpSpPr>
          <p:grpSpPr>
            <a:xfrm>
              <a:off x="4909609" y="6885946"/>
              <a:ext cx="508206" cy="495298"/>
              <a:chOff x="481483" y="4193428"/>
              <a:chExt cx="322998" cy="346532"/>
            </a:xfrm>
          </p:grpSpPr>
          <p:grpSp>
            <p:nvGrpSpPr>
              <p:cNvPr id="344" name="Google Shape;344;p21"/>
              <p:cNvGrpSpPr/>
              <p:nvPr/>
            </p:nvGrpSpPr>
            <p:grpSpPr>
              <a:xfrm>
                <a:off x="481483" y="4193428"/>
                <a:ext cx="322998" cy="346532"/>
                <a:chOff x="-64406125" y="3362225"/>
                <a:chExt cx="318225" cy="314800"/>
              </a:xfrm>
            </p:grpSpPr>
            <p:sp>
              <p:nvSpPr>
                <p:cNvPr id="345" name="Google Shape;345;p21"/>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346" name="Google Shape;346;p21"/>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347" name="Google Shape;347;p21"/>
              <p:cNvSpPr/>
              <p:nvPr/>
            </p:nvSpPr>
            <p:spPr>
              <a:xfrm>
                <a:off x="626168" y="4322035"/>
                <a:ext cx="33600" cy="33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48" name="Google Shape;348;p21"/>
            <p:cNvPicPr preferRelativeResize="0"/>
            <p:nvPr/>
          </p:nvPicPr>
          <p:blipFill rotWithShape="1">
            <a:blip r:embed="rId9">
              <a:alphaModFix/>
            </a:blip>
            <a:srcRect b="-10" l="0" r="77307" t="10"/>
            <a:stretch/>
          </p:blipFill>
          <p:spPr>
            <a:xfrm flipH="1" rot="-5400000">
              <a:off x="5298115" y="7248199"/>
              <a:ext cx="27740" cy="134623"/>
            </a:xfrm>
            <a:prstGeom prst="rect">
              <a:avLst/>
            </a:prstGeom>
            <a:noFill/>
            <a:ln>
              <a:noFill/>
            </a:ln>
          </p:spPr>
        </p:pic>
        <p:pic>
          <p:nvPicPr>
            <p:cNvPr id="349" name="Google Shape;349;p21"/>
            <p:cNvPicPr preferRelativeResize="0"/>
            <p:nvPr/>
          </p:nvPicPr>
          <p:blipFill>
            <a:blip r:embed="rId10">
              <a:alphaModFix/>
            </a:blip>
            <a:stretch>
              <a:fillRect/>
            </a:stretch>
          </p:blipFill>
          <p:spPr>
            <a:xfrm>
              <a:off x="5107203" y="7221098"/>
              <a:ext cx="112997" cy="102640"/>
            </a:xfrm>
            <a:prstGeom prst="rect">
              <a:avLst/>
            </a:prstGeom>
            <a:noFill/>
            <a:ln>
              <a:noFill/>
            </a:ln>
          </p:spPr>
        </p:pic>
      </p:grpSp>
      <p:cxnSp>
        <p:nvCxnSpPr>
          <p:cNvPr id="350" name="Google Shape;350;p21"/>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22"/>
          <p:cNvSpPr txBox="1"/>
          <p:nvPr/>
        </p:nvSpPr>
        <p:spPr>
          <a:xfrm>
            <a:off x="-7332200" y="11643300"/>
            <a:ext cx="7129800" cy="147750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None/>
            </a:pPr>
            <a:r>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Disorders of the peripheral nervous system are common and </a:t>
            </a:r>
            <a:r>
              <a:rPr b="1" lang="ar" sz="1200">
                <a:solidFill>
                  <a:schemeClr val="dk1"/>
                </a:solidFill>
                <a:latin typeface="Mada"/>
                <a:ea typeface="Mada"/>
                <a:cs typeface="Mada"/>
                <a:sym typeface="Mada"/>
              </a:rPr>
              <a:t>may affect the motor, sensory or autonomic components, either in isolation or in combination. </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 site of pathology may be</a:t>
            </a:r>
            <a:r>
              <a:rPr b="1" lang="ar" sz="1200">
                <a:solidFill>
                  <a:schemeClr val="dk1"/>
                </a:solidFill>
                <a:latin typeface="Mada"/>
                <a:ea typeface="Mada"/>
                <a:cs typeface="Mada"/>
                <a:sym typeface="Mada"/>
              </a:rPr>
              <a:t> nerve root (radiculopathy), nerve plexus (plexopathy) or nerve (neuropathy). </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Neuropathies may present as </a:t>
            </a:r>
            <a:r>
              <a:rPr b="1" lang="ar" sz="1200">
                <a:solidFill>
                  <a:schemeClr val="dk1"/>
                </a:solidFill>
                <a:latin typeface="Mada"/>
                <a:ea typeface="Mada"/>
                <a:cs typeface="Mada"/>
                <a:sym typeface="Mada"/>
              </a:rPr>
              <a:t>mononeuropathy (single nerve affected), multiple mononeuropathies (‘mononeuritis multiplex’) or a symmetrical polyneuropathy</a:t>
            </a:r>
            <a:endParaRPr b="1" sz="1200">
              <a:solidFill>
                <a:schemeClr val="dk1"/>
              </a:solidFill>
              <a:latin typeface="Mada"/>
              <a:ea typeface="Mada"/>
              <a:cs typeface="Mada"/>
              <a:sym typeface="Mada"/>
            </a:endParaRPr>
          </a:p>
        </p:txBody>
      </p:sp>
      <p:sp>
        <p:nvSpPr>
          <p:cNvPr id="356" name="Google Shape;356;p22"/>
          <p:cNvSpPr/>
          <p:nvPr/>
        </p:nvSpPr>
        <p:spPr>
          <a:xfrm>
            <a:off x="-7260350" y="11611225"/>
            <a:ext cx="7069200" cy="1588500"/>
          </a:xfrm>
          <a:prstGeom prst="snip1Rect">
            <a:avLst>
              <a:gd fmla="val 16667" name="adj"/>
            </a:avLst>
          </a:prstGeom>
          <a:noFill/>
          <a:ln cap="flat" cmpd="sng" w="28575">
            <a:solidFill>
              <a:srgbClr val="98678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2"/>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358" name="Google Shape;358;p22"/>
          <p:cNvSpPr txBox="1"/>
          <p:nvPr/>
        </p:nvSpPr>
        <p:spPr>
          <a:xfrm>
            <a:off x="597900" y="0"/>
            <a:ext cx="6364200" cy="56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O</a:t>
            </a:r>
            <a:r>
              <a:rPr b="1" lang="ar" sz="2600">
                <a:latin typeface="Mada"/>
                <a:ea typeface="Mada"/>
                <a:cs typeface="Mada"/>
                <a:sym typeface="Mada"/>
              </a:rPr>
              <a:t>verview of peripheral neuropathies</a:t>
            </a:r>
            <a:endParaRPr b="1" sz="2600">
              <a:latin typeface="Mada"/>
              <a:ea typeface="Mada"/>
              <a:cs typeface="Mada"/>
              <a:sym typeface="Mada"/>
            </a:endParaRPr>
          </a:p>
        </p:txBody>
      </p:sp>
      <p:sp>
        <p:nvSpPr>
          <p:cNvPr id="359" name="Google Shape;359;p22"/>
          <p:cNvSpPr txBox="1"/>
          <p:nvPr/>
        </p:nvSpPr>
        <p:spPr>
          <a:xfrm>
            <a:off x="0" y="101608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 </a:t>
            </a:r>
            <a:r>
              <a:rPr lang="ar" sz="1000">
                <a:solidFill>
                  <a:srgbClr val="6AA84F"/>
                </a:solidFill>
                <a:latin typeface="Mada"/>
                <a:ea typeface="Mada"/>
                <a:cs typeface="Mada"/>
                <a:sym typeface="Mada"/>
              </a:rPr>
              <a:t>with</a:t>
            </a:r>
            <a:r>
              <a:rPr b="1" lang="ar" sz="1000">
                <a:solidFill>
                  <a:srgbClr val="6AA84F"/>
                </a:solidFill>
                <a:latin typeface="Mada"/>
                <a:ea typeface="Mada"/>
                <a:cs typeface="Mada"/>
                <a:sym typeface="Mada"/>
              </a:rPr>
              <a:t> root involvement (dermatome)</a:t>
            </a:r>
            <a:r>
              <a:rPr lang="ar" sz="1000">
                <a:solidFill>
                  <a:srgbClr val="6AA84F"/>
                </a:solidFill>
                <a:latin typeface="Mada"/>
                <a:ea typeface="Mada"/>
                <a:cs typeface="Mada"/>
                <a:sym typeface="Mada"/>
              </a:rPr>
              <a:t>, the sensory loss is usually mild and not well demarcated as opposed to peripheral nerve where the sensory loss is more demarcated, </a:t>
            </a:r>
            <a:r>
              <a:rPr b="1" lang="ar" sz="1000">
                <a:solidFill>
                  <a:srgbClr val="6AA84F"/>
                </a:solidFill>
                <a:latin typeface="Mada"/>
                <a:ea typeface="Mada"/>
                <a:cs typeface="Mada"/>
                <a:sym typeface="Mada"/>
              </a:rPr>
              <a:t>why? because the dermatomes overlap and nerves don’t.</a:t>
            </a:r>
            <a:endParaRPr b="1" sz="1000">
              <a:solidFill>
                <a:srgbClr val="6AA84F"/>
              </a:solidFill>
              <a:latin typeface="Mada"/>
              <a:ea typeface="Mada"/>
              <a:cs typeface="Mada"/>
              <a:sym typeface="Mada"/>
            </a:endParaRPr>
          </a:p>
        </p:txBody>
      </p:sp>
      <p:cxnSp>
        <p:nvCxnSpPr>
          <p:cNvPr id="360" name="Google Shape;360;p22"/>
          <p:cNvCxnSpPr>
            <a:stCxn id="361" idx="2"/>
            <a:endCxn id="362" idx="0"/>
          </p:cNvCxnSpPr>
          <p:nvPr/>
        </p:nvCxnSpPr>
        <p:spPr>
          <a:xfrm flipH="1" rot="-5400000">
            <a:off x="-3300650" y="16365888"/>
            <a:ext cx="530400" cy="1463700"/>
          </a:xfrm>
          <a:prstGeom prst="bentConnector3">
            <a:avLst>
              <a:gd fmla="val 49994" name="adj1"/>
            </a:avLst>
          </a:prstGeom>
          <a:noFill/>
          <a:ln cap="flat" cmpd="sng" w="9525">
            <a:solidFill>
              <a:srgbClr val="999999"/>
            </a:solidFill>
            <a:prstDash val="solid"/>
            <a:miter lim="8000"/>
            <a:headEnd len="sm" w="sm" type="none"/>
            <a:tailEnd len="sm" w="sm" type="none"/>
          </a:ln>
        </p:spPr>
      </p:cxnSp>
      <p:cxnSp>
        <p:nvCxnSpPr>
          <p:cNvPr id="363" name="Google Shape;363;p22"/>
          <p:cNvCxnSpPr>
            <a:stCxn id="364" idx="0"/>
            <a:endCxn id="361" idx="2"/>
          </p:cNvCxnSpPr>
          <p:nvPr/>
        </p:nvCxnSpPr>
        <p:spPr>
          <a:xfrm rot="-5400000">
            <a:off x="-4764288" y="16365829"/>
            <a:ext cx="530400" cy="1463700"/>
          </a:xfrm>
          <a:prstGeom prst="bentConnector3">
            <a:avLst>
              <a:gd fmla="val 49994" name="adj1"/>
            </a:avLst>
          </a:prstGeom>
          <a:noFill/>
          <a:ln cap="flat" cmpd="sng" w="9525">
            <a:solidFill>
              <a:srgbClr val="999999"/>
            </a:solidFill>
            <a:prstDash val="solid"/>
            <a:miter lim="8000"/>
            <a:headEnd len="sm" w="sm" type="none"/>
            <a:tailEnd len="sm" w="sm" type="none"/>
          </a:ln>
        </p:spPr>
      </p:cxnSp>
      <p:cxnSp>
        <p:nvCxnSpPr>
          <p:cNvPr id="365" name="Google Shape;365;p22"/>
          <p:cNvCxnSpPr>
            <a:stCxn id="364" idx="2"/>
            <a:endCxn id="366" idx="0"/>
          </p:cNvCxnSpPr>
          <p:nvPr/>
        </p:nvCxnSpPr>
        <p:spPr>
          <a:xfrm flipH="1" rot="-5400000">
            <a:off x="-5180988" y="17615629"/>
            <a:ext cx="567300" cy="667200"/>
          </a:xfrm>
          <a:prstGeom prst="bentConnector3">
            <a:avLst>
              <a:gd fmla="val 49988" name="adj1"/>
            </a:avLst>
          </a:prstGeom>
          <a:noFill/>
          <a:ln cap="flat" cmpd="sng" w="9525">
            <a:solidFill>
              <a:srgbClr val="999999"/>
            </a:solidFill>
            <a:prstDash val="solid"/>
            <a:miter lim="8000"/>
            <a:headEnd len="sm" w="sm" type="none"/>
            <a:tailEnd len="sm" w="sm" type="none"/>
          </a:ln>
        </p:spPr>
      </p:cxnSp>
      <p:cxnSp>
        <p:nvCxnSpPr>
          <p:cNvPr id="367" name="Google Shape;367;p22"/>
          <p:cNvCxnSpPr>
            <a:stCxn id="368" idx="0"/>
            <a:endCxn id="364" idx="2"/>
          </p:cNvCxnSpPr>
          <p:nvPr/>
        </p:nvCxnSpPr>
        <p:spPr>
          <a:xfrm rot="-5400000">
            <a:off x="-5908870" y="17554750"/>
            <a:ext cx="567300" cy="788700"/>
          </a:xfrm>
          <a:prstGeom prst="bentConnector3">
            <a:avLst>
              <a:gd fmla="val 49989" name="adj1"/>
            </a:avLst>
          </a:prstGeom>
          <a:noFill/>
          <a:ln cap="flat" cmpd="sng" w="9525">
            <a:solidFill>
              <a:srgbClr val="999999"/>
            </a:solidFill>
            <a:prstDash val="solid"/>
            <a:miter lim="8000"/>
            <a:headEnd len="sm" w="sm" type="none"/>
            <a:tailEnd len="sm" w="sm" type="none"/>
          </a:ln>
        </p:spPr>
      </p:cxnSp>
      <p:cxnSp>
        <p:nvCxnSpPr>
          <p:cNvPr id="369" name="Google Shape;369;p22"/>
          <p:cNvCxnSpPr>
            <a:stCxn id="362" idx="2"/>
            <a:endCxn id="370" idx="0"/>
          </p:cNvCxnSpPr>
          <p:nvPr/>
        </p:nvCxnSpPr>
        <p:spPr>
          <a:xfrm flipH="1" rot="-5400000">
            <a:off x="-2192970" y="17554879"/>
            <a:ext cx="567300" cy="788700"/>
          </a:xfrm>
          <a:prstGeom prst="bentConnector3">
            <a:avLst>
              <a:gd fmla="val 49988" name="adj1"/>
            </a:avLst>
          </a:prstGeom>
          <a:noFill/>
          <a:ln cap="flat" cmpd="sng" w="9525">
            <a:solidFill>
              <a:srgbClr val="999999"/>
            </a:solidFill>
            <a:prstDash val="solid"/>
            <a:miter lim="8000"/>
            <a:headEnd len="sm" w="sm" type="none"/>
            <a:tailEnd len="sm" w="sm" type="none"/>
          </a:ln>
        </p:spPr>
      </p:cxnSp>
      <p:cxnSp>
        <p:nvCxnSpPr>
          <p:cNvPr id="371" name="Google Shape;371;p22"/>
          <p:cNvCxnSpPr>
            <a:stCxn id="372" idx="0"/>
            <a:endCxn id="362" idx="2"/>
          </p:cNvCxnSpPr>
          <p:nvPr/>
        </p:nvCxnSpPr>
        <p:spPr>
          <a:xfrm rot="-5400000">
            <a:off x="-2920780" y="17615488"/>
            <a:ext cx="567300" cy="667200"/>
          </a:xfrm>
          <a:prstGeom prst="bentConnector3">
            <a:avLst>
              <a:gd fmla="val 49988" name="adj1"/>
            </a:avLst>
          </a:prstGeom>
          <a:noFill/>
          <a:ln cap="flat" cmpd="sng" w="9525">
            <a:solidFill>
              <a:srgbClr val="999999"/>
            </a:solidFill>
            <a:prstDash val="solid"/>
            <a:miter lim="8000"/>
            <a:headEnd len="sm" w="sm" type="none"/>
            <a:tailEnd len="sm" w="sm" type="none"/>
          </a:ln>
        </p:spPr>
      </p:cxnSp>
      <p:sp>
        <p:nvSpPr>
          <p:cNvPr id="361" name="Google Shape;361;p22"/>
          <p:cNvSpPr txBox="1"/>
          <p:nvPr/>
        </p:nvSpPr>
        <p:spPr>
          <a:xfrm>
            <a:off x="-4499150" y="16529838"/>
            <a:ext cx="1463700" cy="302700"/>
          </a:xfrm>
          <a:prstGeom prst="rect">
            <a:avLst/>
          </a:prstGeom>
          <a:solidFill>
            <a:schemeClr val="accent3"/>
          </a:solidFill>
          <a:ln cap="flat" cmpd="sng" w="19050">
            <a:solidFill>
              <a:schemeClr val="accent1"/>
            </a:solidFill>
            <a:prstDash val="solid"/>
            <a:round/>
            <a:headEnd len="sm" w="sm" type="none"/>
            <a:tailEnd len="sm" w="sm" type="none"/>
          </a:ln>
        </p:spPr>
        <p:txBody>
          <a:bodyPr anchorCtr="0" anchor="ctr" bIns="75600" lIns="75600" spcFirstLastPara="1" rIns="75600" wrap="square" tIns="75600">
            <a:noAutofit/>
          </a:bodyPr>
          <a:lstStyle/>
          <a:p>
            <a:pPr indent="0" lvl="0" marL="0" rtl="0" algn="ctr">
              <a:spcBef>
                <a:spcPts val="0"/>
              </a:spcBef>
              <a:spcAft>
                <a:spcPts val="0"/>
              </a:spcAft>
              <a:buNone/>
            </a:pPr>
            <a:r>
              <a:rPr b="1" lang="ar" sz="1100">
                <a:latin typeface="Mada"/>
                <a:ea typeface="Mada"/>
                <a:cs typeface="Mada"/>
                <a:sym typeface="Mada"/>
              </a:rPr>
              <a:t>Acute Neuropathy</a:t>
            </a:r>
            <a:endParaRPr b="1" sz="1100">
              <a:latin typeface="Mada"/>
              <a:ea typeface="Mada"/>
              <a:cs typeface="Mada"/>
              <a:sym typeface="Mada"/>
            </a:endParaRPr>
          </a:p>
        </p:txBody>
      </p:sp>
      <p:sp>
        <p:nvSpPr>
          <p:cNvPr id="364" name="Google Shape;364;p22"/>
          <p:cNvSpPr txBox="1"/>
          <p:nvPr/>
        </p:nvSpPr>
        <p:spPr>
          <a:xfrm>
            <a:off x="-5866788" y="17362879"/>
            <a:ext cx="1271700" cy="302700"/>
          </a:xfrm>
          <a:prstGeom prst="rect">
            <a:avLst/>
          </a:prstGeom>
          <a:solidFill>
            <a:schemeClr val="accent5"/>
          </a:solidFill>
          <a:ln cap="flat" cmpd="sng" w="19050">
            <a:solidFill>
              <a:schemeClr val="accent1"/>
            </a:solidFill>
            <a:prstDash val="solid"/>
            <a:round/>
            <a:headEnd len="sm" w="sm" type="none"/>
            <a:tailEnd len="sm" w="sm" type="none"/>
          </a:ln>
        </p:spPr>
        <p:txBody>
          <a:bodyPr anchorCtr="0" anchor="ctr" bIns="75600" lIns="75600" spcFirstLastPara="1" rIns="75600" wrap="square" tIns="75600">
            <a:noAutofit/>
          </a:bodyPr>
          <a:lstStyle/>
          <a:p>
            <a:pPr indent="0" lvl="0" marL="0" rtl="0" algn="ctr">
              <a:spcBef>
                <a:spcPts val="0"/>
              </a:spcBef>
              <a:spcAft>
                <a:spcPts val="0"/>
              </a:spcAft>
              <a:buNone/>
            </a:pPr>
            <a:r>
              <a:rPr b="1" lang="ar" sz="1100">
                <a:latin typeface="Mada"/>
                <a:ea typeface="Mada"/>
                <a:cs typeface="Mada"/>
                <a:sym typeface="Mada"/>
              </a:rPr>
              <a:t>Distribution</a:t>
            </a:r>
            <a:endParaRPr b="1" sz="1100">
              <a:latin typeface="Mada"/>
              <a:ea typeface="Mada"/>
              <a:cs typeface="Mada"/>
              <a:sym typeface="Mada"/>
            </a:endParaRPr>
          </a:p>
        </p:txBody>
      </p:sp>
      <p:sp>
        <p:nvSpPr>
          <p:cNvPr id="362" name="Google Shape;362;p22"/>
          <p:cNvSpPr txBox="1"/>
          <p:nvPr/>
        </p:nvSpPr>
        <p:spPr>
          <a:xfrm>
            <a:off x="-2939520" y="17362879"/>
            <a:ext cx="1271700" cy="302700"/>
          </a:xfrm>
          <a:prstGeom prst="rect">
            <a:avLst/>
          </a:prstGeom>
          <a:solidFill>
            <a:schemeClr val="accent5"/>
          </a:solidFill>
          <a:ln cap="flat" cmpd="sng" w="19050">
            <a:solidFill>
              <a:schemeClr val="accent1"/>
            </a:solidFill>
            <a:prstDash val="solid"/>
            <a:round/>
            <a:headEnd len="sm" w="sm" type="none"/>
            <a:tailEnd len="sm" w="sm" type="none"/>
          </a:ln>
        </p:spPr>
        <p:txBody>
          <a:bodyPr anchorCtr="0" anchor="ctr" bIns="75600" lIns="75600" spcFirstLastPara="1" rIns="75600" wrap="square" tIns="75600">
            <a:noAutofit/>
          </a:bodyPr>
          <a:lstStyle/>
          <a:p>
            <a:pPr indent="0" lvl="0" marL="0" rtl="0" algn="ctr">
              <a:spcBef>
                <a:spcPts val="0"/>
              </a:spcBef>
              <a:spcAft>
                <a:spcPts val="0"/>
              </a:spcAft>
              <a:buNone/>
            </a:pPr>
            <a:r>
              <a:rPr b="1" lang="ar" sz="1100">
                <a:latin typeface="Mada"/>
                <a:ea typeface="Mada"/>
                <a:cs typeface="Mada"/>
                <a:sym typeface="Mada"/>
              </a:rPr>
              <a:t>Modality</a:t>
            </a:r>
            <a:endParaRPr b="1" sz="1100">
              <a:latin typeface="Mada"/>
              <a:ea typeface="Mada"/>
              <a:cs typeface="Mada"/>
              <a:sym typeface="Mada"/>
            </a:endParaRPr>
          </a:p>
        </p:txBody>
      </p:sp>
      <p:sp>
        <p:nvSpPr>
          <p:cNvPr id="370" name="Google Shape;370;p22"/>
          <p:cNvSpPr txBox="1"/>
          <p:nvPr/>
        </p:nvSpPr>
        <p:spPr>
          <a:xfrm>
            <a:off x="-2177280" y="18232738"/>
            <a:ext cx="1324500" cy="302700"/>
          </a:xfrm>
          <a:prstGeom prst="rect">
            <a:avLst/>
          </a:prstGeom>
          <a:noFill/>
          <a:ln cap="flat" cmpd="sng" w="19050">
            <a:solidFill>
              <a:schemeClr val="accent1"/>
            </a:solidFill>
            <a:prstDash val="solid"/>
            <a:round/>
            <a:headEnd len="sm" w="sm" type="none"/>
            <a:tailEnd len="sm" w="sm" type="none"/>
          </a:ln>
        </p:spPr>
        <p:txBody>
          <a:bodyPr anchorCtr="0" anchor="ctr" bIns="75600" lIns="75600" spcFirstLastPara="1" rIns="75600" wrap="square" tIns="75600">
            <a:noAutofit/>
          </a:bodyPr>
          <a:lstStyle/>
          <a:p>
            <a:pPr indent="0" lvl="0" marL="0" rtl="0" algn="ctr">
              <a:spcBef>
                <a:spcPts val="0"/>
              </a:spcBef>
              <a:spcAft>
                <a:spcPts val="0"/>
              </a:spcAft>
              <a:buNone/>
            </a:pPr>
            <a:r>
              <a:rPr lang="ar" sz="1100">
                <a:latin typeface="Mada"/>
                <a:ea typeface="Mada"/>
                <a:cs typeface="Mada"/>
                <a:sym typeface="Mada"/>
              </a:rPr>
              <a:t>Autonomic</a:t>
            </a:r>
            <a:endParaRPr sz="1100">
              <a:latin typeface="Mada"/>
              <a:ea typeface="Mada"/>
              <a:cs typeface="Mada"/>
              <a:sym typeface="Mada"/>
            </a:endParaRPr>
          </a:p>
        </p:txBody>
      </p:sp>
      <p:sp>
        <p:nvSpPr>
          <p:cNvPr id="372" name="Google Shape;372;p22"/>
          <p:cNvSpPr txBox="1"/>
          <p:nvPr/>
        </p:nvSpPr>
        <p:spPr>
          <a:xfrm>
            <a:off x="-3632980" y="18232738"/>
            <a:ext cx="1324500" cy="302700"/>
          </a:xfrm>
          <a:prstGeom prst="rect">
            <a:avLst/>
          </a:prstGeom>
          <a:noFill/>
          <a:ln cap="flat" cmpd="sng" w="19050">
            <a:solidFill>
              <a:schemeClr val="accent1"/>
            </a:solidFill>
            <a:prstDash val="solid"/>
            <a:round/>
            <a:headEnd len="sm" w="sm" type="none"/>
            <a:tailEnd len="sm" w="sm" type="none"/>
          </a:ln>
        </p:spPr>
        <p:txBody>
          <a:bodyPr anchorCtr="0" anchor="ctr" bIns="75600" lIns="75600" spcFirstLastPara="1" rIns="75600" wrap="square" tIns="75600">
            <a:noAutofit/>
          </a:bodyPr>
          <a:lstStyle/>
          <a:p>
            <a:pPr indent="0" lvl="0" marL="0" rtl="0" algn="ctr">
              <a:spcBef>
                <a:spcPts val="0"/>
              </a:spcBef>
              <a:spcAft>
                <a:spcPts val="0"/>
              </a:spcAft>
              <a:buNone/>
            </a:pPr>
            <a:r>
              <a:rPr lang="ar" sz="1000">
                <a:latin typeface="Mada"/>
                <a:ea typeface="Mada"/>
                <a:cs typeface="Mada"/>
                <a:sym typeface="Mada"/>
              </a:rPr>
              <a:t>Motor/sensory/Both</a:t>
            </a:r>
            <a:endParaRPr sz="1000">
              <a:latin typeface="Mada"/>
              <a:ea typeface="Mada"/>
              <a:cs typeface="Mada"/>
              <a:sym typeface="Mada"/>
            </a:endParaRPr>
          </a:p>
        </p:txBody>
      </p:sp>
      <p:sp>
        <p:nvSpPr>
          <p:cNvPr id="366" name="Google Shape;366;p22"/>
          <p:cNvSpPr txBox="1"/>
          <p:nvPr/>
        </p:nvSpPr>
        <p:spPr>
          <a:xfrm>
            <a:off x="-5226111" y="18232738"/>
            <a:ext cx="1324500" cy="302700"/>
          </a:xfrm>
          <a:prstGeom prst="rect">
            <a:avLst/>
          </a:prstGeom>
          <a:noFill/>
          <a:ln cap="flat" cmpd="sng" w="19050">
            <a:solidFill>
              <a:schemeClr val="accent1"/>
            </a:solidFill>
            <a:prstDash val="solid"/>
            <a:round/>
            <a:headEnd len="sm" w="sm" type="none"/>
            <a:tailEnd len="sm" w="sm" type="none"/>
          </a:ln>
        </p:spPr>
        <p:txBody>
          <a:bodyPr anchorCtr="0" anchor="ctr" bIns="75600" lIns="75600" spcFirstLastPara="1" rIns="75600" wrap="square" tIns="75600">
            <a:noAutofit/>
          </a:bodyPr>
          <a:lstStyle/>
          <a:p>
            <a:pPr indent="0" lvl="0" marL="0" rtl="0" algn="ctr">
              <a:spcBef>
                <a:spcPts val="0"/>
              </a:spcBef>
              <a:spcAft>
                <a:spcPts val="0"/>
              </a:spcAft>
              <a:buNone/>
            </a:pPr>
            <a:r>
              <a:rPr lang="ar" sz="1100">
                <a:latin typeface="Mada"/>
                <a:ea typeface="Mada"/>
                <a:cs typeface="Mada"/>
                <a:sym typeface="Mada"/>
              </a:rPr>
              <a:t>Symmetric</a:t>
            </a:r>
            <a:endParaRPr sz="1100">
              <a:latin typeface="Mada"/>
              <a:ea typeface="Mada"/>
              <a:cs typeface="Mada"/>
              <a:sym typeface="Mada"/>
            </a:endParaRPr>
          </a:p>
        </p:txBody>
      </p:sp>
      <p:sp>
        <p:nvSpPr>
          <p:cNvPr id="368" name="Google Shape;368;p22"/>
          <p:cNvSpPr txBox="1"/>
          <p:nvPr/>
        </p:nvSpPr>
        <p:spPr>
          <a:xfrm>
            <a:off x="-6681820" y="18232750"/>
            <a:ext cx="1324500" cy="302700"/>
          </a:xfrm>
          <a:prstGeom prst="rect">
            <a:avLst/>
          </a:prstGeom>
          <a:noFill/>
          <a:ln cap="flat" cmpd="sng" w="19050">
            <a:solidFill>
              <a:schemeClr val="accent1"/>
            </a:solidFill>
            <a:prstDash val="solid"/>
            <a:round/>
            <a:headEnd len="sm" w="sm" type="none"/>
            <a:tailEnd len="sm" w="sm" type="none"/>
          </a:ln>
        </p:spPr>
        <p:txBody>
          <a:bodyPr anchorCtr="0" anchor="ctr" bIns="75600" lIns="75600" spcFirstLastPara="1" rIns="75600" wrap="square" tIns="75600">
            <a:noAutofit/>
          </a:bodyPr>
          <a:lstStyle/>
          <a:p>
            <a:pPr indent="0" lvl="0" marL="0" rtl="0" algn="ctr">
              <a:spcBef>
                <a:spcPts val="0"/>
              </a:spcBef>
              <a:spcAft>
                <a:spcPts val="0"/>
              </a:spcAft>
              <a:buNone/>
            </a:pPr>
            <a:r>
              <a:rPr lang="ar" sz="1100">
                <a:latin typeface="Mada"/>
                <a:ea typeface="Mada"/>
                <a:cs typeface="Mada"/>
                <a:sym typeface="Mada"/>
              </a:rPr>
              <a:t>Focal or multi focal</a:t>
            </a:r>
            <a:endParaRPr sz="1100">
              <a:latin typeface="Mada"/>
              <a:ea typeface="Mada"/>
              <a:cs typeface="Mada"/>
              <a:sym typeface="Mada"/>
            </a:endParaRPr>
          </a:p>
        </p:txBody>
      </p:sp>
      <p:sp>
        <p:nvSpPr>
          <p:cNvPr id="373" name="Google Shape;373;p22"/>
          <p:cNvSpPr txBox="1"/>
          <p:nvPr/>
        </p:nvSpPr>
        <p:spPr>
          <a:xfrm>
            <a:off x="-5226106" y="18689971"/>
            <a:ext cx="1324500" cy="1038900"/>
          </a:xfrm>
          <a:prstGeom prst="rect">
            <a:avLst/>
          </a:prstGeom>
          <a:noFill/>
          <a:ln cap="flat" cmpd="sng" w="19050">
            <a:solidFill>
              <a:schemeClr val="accent1"/>
            </a:solidFill>
            <a:prstDash val="solid"/>
            <a:round/>
            <a:headEnd len="sm" w="sm" type="none"/>
            <a:tailEnd len="sm" w="sm" type="none"/>
          </a:ln>
        </p:spPr>
        <p:txBody>
          <a:bodyPr anchorCtr="0" anchor="ctr" bIns="75600" lIns="75600" spcFirstLastPara="1" rIns="75600" wrap="square" tIns="75600">
            <a:noAutofit/>
          </a:bodyPr>
          <a:lstStyle/>
          <a:p>
            <a:pPr indent="0" lvl="0" marL="0" rtl="0" algn="l">
              <a:spcBef>
                <a:spcPts val="0"/>
              </a:spcBef>
              <a:spcAft>
                <a:spcPts val="0"/>
              </a:spcAft>
              <a:buNone/>
            </a:pPr>
            <a:r>
              <a:rPr lang="ar" sz="1100">
                <a:latin typeface="Mada"/>
                <a:ea typeface="Mada"/>
                <a:cs typeface="Mada"/>
                <a:sym typeface="Mada"/>
              </a:rPr>
              <a:t>1. GBS</a:t>
            </a:r>
            <a:endParaRPr sz="1100">
              <a:latin typeface="Mada"/>
              <a:ea typeface="Mada"/>
              <a:cs typeface="Mada"/>
              <a:sym typeface="Mada"/>
            </a:endParaRPr>
          </a:p>
          <a:p>
            <a:pPr indent="0" lvl="0" marL="0" rtl="0" algn="l">
              <a:spcBef>
                <a:spcPts val="0"/>
              </a:spcBef>
              <a:spcAft>
                <a:spcPts val="0"/>
              </a:spcAft>
              <a:buNone/>
            </a:pPr>
            <a:r>
              <a:rPr lang="ar" sz="1100">
                <a:latin typeface="Mada"/>
                <a:ea typeface="Mada"/>
                <a:cs typeface="Mada"/>
                <a:sym typeface="Mada"/>
              </a:rPr>
              <a:t>2. ANAN</a:t>
            </a:r>
            <a:endParaRPr sz="1100">
              <a:latin typeface="Mada"/>
              <a:ea typeface="Mada"/>
              <a:cs typeface="Mada"/>
              <a:sym typeface="Mada"/>
            </a:endParaRPr>
          </a:p>
          <a:p>
            <a:pPr indent="0" lvl="0" marL="0" rtl="0" algn="l">
              <a:spcBef>
                <a:spcPts val="0"/>
              </a:spcBef>
              <a:spcAft>
                <a:spcPts val="0"/>
              </a:spcAft>
              <a:buNone/>
            </a:pPr>
            <a:r>
              <a:rPr lang="ar" sz="1100">
                <a:latin typeface="Mada"/>
                <a:ea typeface="Mada"/>
                <a:cs typeface="Mada"/>
                <a:sym typeface="Mada"/>
              </a:rPr>
              <a:t>3. confluent         multiple mononeuropathy</a:t>
            </a:r>
            <a:endParaRPr sz="1100">
              <a:latin typeface="Mada"/>
              <a:ea typeface="Mada"/>
              <a:cs typeface="Mada"/>
              <a:sym typeface="Mada"/>
            </a:endParaRPr>
          </a:p>
        </p:txBody>
      </p:sp>
      <p:sp>
        <p:nvSpPr>
          <p:cNvPr id="374" name="Google Shape;374;p22"/>
          <p:cNvSpPr txBox="1"/>
          <p:nvPr/>
        </p:nvSpPr>
        <p:spPr>
          <a:xfrm>
            <a:off x="-6681819" y="18689971"/>
            <a:ext cx="1324500" cy="1038900"/>
          </a:xfrm>
          <a:prstGeom prst="rect">
            <a:avLst/>
          </a:prstGeom>
          <a:noFill/>
          <a:ln cap="flat" cmpd="sng" w="19050">
            <a:solidFill>
              <a:schemeClr val="accent1"/>
            </a:solidFill>
            <a:prstDash val="solid"/>
            <a:round/>
            <a:headEnd len="sm" w="sm" type="none"/>
            <a:tailEnd len="sm" w="sm" type="none"/>
          </a:ln>
        </p:spPr>
        <p:txBody>
          <a:bodyPr anchorCtr="0" anchor="ctr" bIns="75600" lIns="75600" spcFirstLastPara="1" rIns="75600" wrap="square" tIns="75600">
            <a:noAutofit/>
          </a:bodyPr>
          <a:lstStyle/>
          <a:p>
            <a:pPr indent="0" lvl="0" marL="0" rtl="0" algn="l">
              <a:spcBef>
                <a:spcPts val="0"/>
              </a:spcBef>
              <a:spcAft>
                <a:spcPts val="0"/>
              </a:spcAft>
              <a:buNone/>
            </a:pPr>
            <a:r>
              <a:rPr lang="ar" sz="1100">
                <a:latin typeface="Mada"/>
                <a:ea typeface="Mada"/>
                <a:cs typeface="Mada"/>
                <a:sym typeface="Mada"/>
              </a:rPr>
              <a:t>1. Vasculitis</a:t>
            </a:r>
            <a:endParaRPr sz="1100">
              <a:latin typeface="Mada"/>
              <a:ea typeface="Mada"/>
              <a:cs typeface="Mada"/>
              <a:sym typeface="Mada"/>
            </a:endParaRPr>
          </a:p>
        </p:txBody>
      </p:sp>
      <p:sp>
        <p:nvSpPr>
          <p:cNvPr id="375" name="Google Shape;375;p22"/>
          <p:cNvSpPr txBox="1"/>
          <p:nvPr/>
        </p:nvSpPr>
        <p:spPr>
          <a:xfrm>
            <a:off x="-2177289" y="18689971"/>
            <a:ext cx="1324500" cy="1038900"/>
          </a:xfrm>
          <a:prstGeom prst="rect">
            <a:avLst/>
          </a:prstGeom>
          <a:noFill/>
          <a:ln cap="flat" cmpd="sng" w="19050">
            <a:solidFill>
              <a:schemeClr val="accent1"/>
            </a:solidFill>
            <a:prstDash val="solid"/>
            <a:round/>
            <a:headEnd len="sm" w="sm" type="none"/>
            <a:tailEnd len="sm" w="sm" type="none"/>
          </a:ln>
        </p:spPr>
        <p:txBody>
          <a:bodyPr anchorCtr="0" anchor="ctr" bIns="75600" lIns="75600" spcFirstLastPara="1" rIns="75600" wrap="square" tIns="75600">
            <a:noAutofit/>
          </a:bodyPr>
          <a:lstStyle/>
          <a:p>
            <a:pPr indent="0" lvl="0" marL="0" rtl="0" algn="l">
              <a:spcBef>
                <a:spcPts val="0"/>
              </a:spcBef>
              <a:spcAft>
                <a:spcPts val="0"/>
              </a:spcAft>
              <a:buNone/>
            </a:pPr>
            <a:r>
              <a:rPr lang="ar" sz="1100">
                <a:latin typeface="Mada"/>
                <a:ea typeface="Mada"/>
                <a:cs typeface="Mada"/>
                <a:sym typeface="Mada"/>
              </a:rPr>
              <a:t>1. GBS</a:t>
            </a:r>
            <a:endParaRPr sz="1100">
              <a:latin typeface="Mada"/>
              <a:ea typeface="Mada"/>
              <a:cs typeface="Mada"/>
              <a:sym typeface="Mada"/>
            </a:endParaRPr>
          </a:p>
          <a:p>
            <a:pPr indent="0" lvl="0" marL="0" rtl="0" algn="l">
              <a:spcBef>
                <a:spcPts val="0"/>
              </a:spcBef>
              <a:spcAft>
                <a:spcPts val="0"/>
              </a:spcAft>
              <a:buNone/>
            </a:pPr>
            <a:r>
              <a:rPr lang="ar" sz="1100">
                <a:latin typeface="Mada"/>
                <a:ea typeface="Mada"/>
                <a:cs typeface="Mada"/>
                <a:sym typeface="Mada"/>
              </a:rPr>
              <a:t>2. Toxins</a:t>
            </a:r>
            <a:endParaRPr sz="1100">
              <a:latin typeface="Mada"/>
              <a:ea typeface="Mada"/>
              <a:cs typeface="Mada"/>
              <a:sym typeface="Mada"/>
            </a:endParaRPr>
          </a:p>
          <a:p>
            <a:pPr indent="0" lvl="0" marL="0" rtl="0" algn="l">
              <a:spcBef>
                <a:spcPts val="0"/>
              </a:spcBef>
              <a:spcAft>
                <a:spcPts val="0"/>
              </a:spcAft>
              <a:buNone/>
            </a:pPr>
            <a:r>
              <a:rPr lang="ar" sz="1100">
                <a:latin typeface="Mada"/>
                <a:ea typeface="Mada"/>
                <a:cs typeface="Mada"/>
                <a:sym typeface="Mada"/>
              </a:rPr>
              <a:t>3. Porphyria</a:t>
            </a:r>
            <a:endParaRPr sz="1100">
              <a:latin typeface="Mada"/>
              <a:ea typeface="Mada"/>
              <a:cs typeface="Mada"/>
              <a:sym typeface="Mada"/>
            </a:endParaRPr>
          </a:p>
          <a:p>
            <a:pPr indent="0" lvl="0" marL="0" rtl="0" algn="l">
              <a:spcBef>
                <a:spcPts val="0"/>
              </a:spcBef>
              <a:spcAft>
                <a:spcPts val="0"/>
              </a:spcAft>
              <a:buNone/>
            </a:pPr>
            <a:r>
              <a:rPr lang="ar" sz="1100">
                <a:latin typeface="Mada"/>
                <a:ea typeface="Mada"/>
                <a:cs typeface="Mada"/>
                <a:sym typeface="Mada"/>
              </a:rPr>
              <a:t>4. Paraneoplastic</a:t>
            </a:r>
            <a:endParaRPr sz="1100">
              <a:latin typeface="Mada"/>
              <a:ea typeface="Mada"/>
              <a:cs typeface="Mada"/>
              <a:sym typeface="Mada"/>
            </a:endParaRPr>
          </a:p>
          <a:p>
            <a:pPr indent="0" lvl="0" marL="0" rtl="0" algn="l">
              <a:spcBef>
                <a:spcPts val="0"/>
              </a:spcBef>
              <a:spcAft>
                <a:spcPts val="0"/>
              </a:spcAft>
              <a:buNone/>
            </a:pPr>
            <a:r>
              <a:rPr lang="ar" sz="1100">
                <a:latin typeface="Mada"/>
                <a:ea typeface="Mada"/>
                <a:cs typeface="Mada"/>
                <a:sym typeface="Mada"/>
              </a:rPr>
              <a:t>5. Idiopathic</a:t>
            </a:r>
            <a:endParaRPr sz="1100">
              <a:latin typeface="Mada"/>
              <a:ea typeface="Mada"/>
              <a:cs typeface="Mada"/>
              <a:sym typeface="Mada"/>
            </a:endParaRPr>
          </a:p>
        </p:txBody>
      </p:sp>
      <p:sp>
        <p:nvSpPr>
          <p:cNvPr id="376" name="Google Shape;376;p22"/>
          <p:cNvSpPr txBox="1"/>
          <p:nvPr/>
        </p:nvSpPr>
        <p:spPr>
          <a:xfrm>
            <a:off x="-3633002" y="18689971"/>
            <a:ext cx="1324500" cy="1038900"/>
          </a:xfrm>
          <a:prstGeom prst="rect">
            <a:avLst/>
          </a:prstGeom>
          <a:noFill/>
          <a:ln cap="flat" cmpd="sng" w="19050">
            <a:solidFill>
              <a:schemeClr val="accent1"/>
            </a:solidFill>
            <a:prstDash val="solid"/>
            <a:round/>
            <a:headEnd len="sm" w="sm" type="none"/>
            <a:tailEnd len="sm" w="sm" type="none"/>
          </a:ln>
        </p:spPr>
        <p:txBody>
          <a:bodyPr anchorCtr="0" anchor="ctr" bIns="75600" lIns="75600" spcFirstLastPara="1" rIns="75600" wrap="square" tIns="75600">
            <a:noAutofit/>
          </a:bodyPr>
          <a:lstStyle/>
          <a:p>
            <a:pPr indent="0" lvl="0" marL="0" rtl="0" algn="l">
              <a:spcBef>
                <a:spcPts val="0"/>
              </a:spcBef>
              <a:spcAft>
                <a:spcPts val="0"/>
              </a:spcAft>
              <a:buNone/>
            </a:pPr>
            <a:r>
              <a:rPr lang="ar" sz="1100">
                <a:latin typeface="Mada"/>
                <a:ea typeface="Mada"/>
                <a:cs typeface="Mada"/>
                <a:sym typeface="Mada"/>
              </a:rPr>
              <a:t>1. GBS</a:t>
            </a:r>
            <a:endParaRPr sz="1100">
              <a:latin typeface="Mada"/>
              <a:ea typeface="Mada"/>
              <a:cs typeface="Mada"/>
              <a:sym typeface="Mada"/>
            </a:endParaRPr>
          </a:p>
          <a:p>
            <a:pPr indent="0" lvl="0" marL="0" rtl="0" algn="l">
              <a:spcBef>
                <a:spcPts val="0"/>
              </a:spcBef>
              <a:spcAft>
                <a:spcPts val="0"/>
              </a:spcAft>
              <a:buNone/>
            </a:pPr>
            <a:r>
              <a:rPr lang="ar" sz="1100">
                <a:latin typeface="Mada"/>
                <a:ea typeface="Mada"/>
                <a:cs typeface="Mada"/>
                <a:sym typeface="Mada"/>
              </a:rPr>
              <a:t>2. ANAN</a:t>
            </a:r>
            <a:endParaRPr sz="1100">
              <a:latin typeface="Mada"/>
              <a:ea typeface="Mada"/>
              <a:cs typeface="Mada"/>
              <a:sym typeface="Mada"/>
            </a:endParaRPr>
          </a:p>
          <a:p>
            <a:pPr indent="0" lvl="0" marL="0" rtl="0" algn="l">
              <a:spcBef>
                <a:spcPts val="0"/>
              </a:spcBef>
              <a:spcAft>
                <a:spcPts val="0"/>
              </a:spcAft>
              <a:buNone/>
            </a:pPr>
            <a:r>
              <a:rPr lang="ar" sz="1100">
                <a:latin typeface="Mada"/>
                <a:ea typeface="Mada"/>
                <a:cs typeface="Mada"/>
                <a:sym typeface="Mada"/>
              </a:rPr>
              <a:t>3. Vasculitis</a:t>
            </a:r>
            <a:endParaRPr sz="1100">
              <a:latin typeface="Mada"/>
              <a:ea typeface="Mada"/>
              <a:cs typeface="Mada"/>
              <a:sym typeface="Mada"/>
            </a:endParaRPr>
          </a:p>
          <a:p>
            <a:pPr indent="0" lvl="0" marL="0" rtl="0" algn="l">
              <a:spcBef>
                <a:spcPts val="0"/>
              </a:spcBef>
              <a:spcAft>
                <a:spcPts val="0"/>
              </a:spcAft>
              <a:buNone/>
            </a:pPr>
            <a:r>
              <a:rPr lang="ar" sz="1100">
                <a:latin typeface="Mada"/>
                <a:ea typeface="Mada"/>
                <a:cs typeface="Mada"/>
                <a:sym typeface="Mada"/>
              </a:rPr>
              <a:t>4. infections</a:t>
            </a:r>
            <a:endParaRPr sz="1100">
              <a:latin typeface="Mada"/>
              <a:ea typeface="Mada"/>
              <a:cs typeface="Mada"/>
              <a:sym typeface="Mada"/>
            </a:endParaRPr>
          </a:p>
          <a:p>
            <a:pPr indent="0" lvl="0" marL="0" rtl="0" algn="l">
              <a:spcBef>
                <a:spcPts val="0"/>
              </a:spcBef>
              <a:spcAft>
                <a:spcPts val="0"/>
              </a:spcAft>
              <a:buNone/>
            </a:pPr>
            <a:r>
              <a:rPr lang="ar" sz="1100">
                <a:latin typeface="Mada"/>
                <a:ea typeface="Mada"/>
                <a:cs typeface="Mada"/>
                <a:sym typeface="Mada"/>
              </a:rPr>
              <a:t>5. Toxins</a:t>
            </a:r>
            <a:endParaRPr sz="1100">
              <a:latin typeface="Mada"/>
              <a:ea typeface="Mada"/>
              <a:cs typeface="Mada"/>
              <a:sym typeface="Mada"/>
            </a:endParaRPr>
          </a:p>
        </p:txBody>
      </p:sp>
      <p:cxnSp>
        <p:nvCxnSpPr>
          <p:cNvPr id="377" name="Google Shape;377;p22"/>
          <p:cNvCxnSpPr>
            <a:stCxn id="368" idx="2"/>
            <a:endCxn id="374" idx="0"/>
          </p:cNvCxnSpPr>
          <p:nvPr/>
        </p:nvCxnSpPr>
        <p:spPr>
          <a:xfrm>
            <a:off x="-6019570" y="18535450"/>
            <a:ext cx="0" cy="154500"/>
          </a:xfrm>
          <a:prstGeom prst="straightConnector1">
            <a:avLst/>
          </a:prstGeom>
          <a:noFill/>
          <a:ln cap="flat" cmpd="sng" w="9525">
            <a:solidFill>
              <a:srgbClr val="999999"/>
            </a:solidFill>
            <a:prstDash val="solid"/>
            <a:round/>
            <a:headEnd len="med" w="med" type="none"/>
            <a:tailEnd len="med" w="med" type="none"/>
          </a:ln>
        </p:spPr>
      </p:cxnSp>
      <p:cxnSp>
        <p:nvCxnSpPr>
          <p:cNvPr id="378" name="Google Shape;378;p22"/>
          <p:cNvCxnSpPr>
            <a:stCxn id="366" idx="2"/>
            <a:endCxn id="373" idx="0"/>
          </p:cNvCxnSpPr>
          <p:nvPr/>
        </p:nvCxnSpPr>
        <p:spPr>
          <a:xfrm>
            <a:off x="-4563861" y="18535438"/>
            <a:ext cx="0" cy="154500"/>
          </a:xfrm>
          <a:prstGeom prst="straightConnector1">
            <a:avLst/>
          </a:prstGeom>
          <a:noFill/>
          <a:ln cap="flat" cmpd="sng" w="9525">
            <a:solidFill>
              <a:srgbClr val="999999"/>
            </a:solidFill>
            <a:prstDash val="solid"/>
            <a:round/>
            <a:headEnd len="med" w="med" type="none"/>
            <a:tailEnd len="med" w="med" type="none"/>
          </a:ln>
        </p:spPr>
      </p:cxnSp>
      <p:cxnSp>
        <p:nvCxnSpPr>
          <p:cNvPr id="379" name="Google Shape;379;p22"/>
          <p:cNvCxnSpPr>
            <a:stCxn id="372" idx="2"/>
            <a:endCxn id="376" idx="0"/>
          </p:cNvCxnSpPr>
          <p:nvPr/>
        </p:nvCxnSpPr>
        <p:spPr>
          <a:xfrm>
            <a:off x="-2970730" y="18535438"/>
            <a:ext cx="0" cy="154500"/>
          </a:xfrm>
          <a:prstGeom prst="straightConnector1">
            <a:avLst/>
          </a:prstGeom>
          <a:noFill/>
          <a:ln cap="flat" cmpd="sng" w="9525">
            <a:solidFill>
              <a:srgbClr val="999999"/>
            </a:solidFill>
            <a:prstDash val="solid"/>
            <a:round/>
            <a:headEnd len="med" w="med" type="none"/>
            <a:tailEnd len="med" w="med" type="none"/>
          </a:ln>
        </p:spPr>
      </p:cxnSp>
      <p:cxnSp>
        <p:nvCxnSpPr>
          <p:cNvPr id="380" name="Google Shape;380;p22"/>
          <p:cNvCxnSpPr>
            <a:stCxn id="370" idx="2"/>
            <a:endCxn id="375" idx="0"/>
          </p:cNvCxnSpPr>
          <p:nvPr/>
        </p:nvCxnSpPr>
        <p:spPr>
          <a:xfrm>
            <a:off x="-1515030" y="18535438"/>
            <a:ext cx="0" cy="154500"/>
          </a:xfrm>
          <a:prstGeom prst="straightConnector1">
            <a:avLst/>
          </a:prstGeom>
          <a:noFill/>
          <a:ln cap="flat" cmpd="sng" w="9525">
            <a:solidFill>
              <a:srgbClr val="999999"/>
            </a:solidFill>
            <a:prstDash val="solid"/>
            <a:round/>
            <a:headEnd len="med" w="med" type="none"/>
            <a:tailEnd len="med" w="med" type="none"/>
          </a:ln>
        </p:spPr>
      </p:cxnSp>
      <p:sp>
        <p:nvSpPr>
          <p:cNvPr id="381" name="Google Shape;381;p22"/>
          <p:cNvSpPr txBox="1"/>
          <p:nvPr/>
        </p:nvSpPr>
        <p:spPr>
          <a:xfrm>
            <a:off x="-2725163" y="11326075"/>
            <a:ext cx="1631700" cy="30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000">
                <a:solidFill>
                  <a:srgbClr val="1C4588"/>
                </a:solidFill>
                <a:latin typeface="Mada"/>
                <a:ea typeface="Mada"/>
                <a:cs typeface="Mada"/>
                <a:sym typeface="Mada"/>
              </a:rPr>
              <a:t>Extra from Davidson</a:t>
            </a:r>
            <a:endParaRPr sz="1000">
              <a:solidFill>
                <a:srgbClr val="1C4588"/>
              </a:solidFill>
              <a:latin typeface="Mada"/>
              <a:ea typeface="Mada"/>
              <a:cs typeface="Mada"/>
              <a:sym typeface="Mada"/>
            </a:endParaRPr>
          </a:p>
        </p:txBody>
      </p:sp>
      <p:pic>
        <p:nvPicPr>
          <p:cNvPr id="382" name="Google Shape;382;p22"/>
          <p:cNvPicPr preferRelativeResize="0"/>
          <p:nvPr/>
        </p:nvPicPr>
        <p:blipFill>
          <a:blip r:embed="rId3">
            <a:alphaModFix/>
          </a:blip>
          <a:stretch>
            <a:fillRect/>
          </a:stretch>
        </p:blipFill>
        <p:spPr>
          <a:xfrm>
            <a:off x="-3376738" y="20474474"/>
            <a:ext cx="2934825" cy="1214800"/>
          </a:xfrm>
          <a:prstGeom prst="rect">
            <a:avLst/>
          </a:prstGeom>
          <a:noFill/>
          <a:ln>
            <a:noFill/>
          </a:ln>
        </p:spPr>
      </p:pic>
      <p:sp>
        <p:nvSpPr>
          <p:cNvPr id="383" name="Google Shape;383;p22"/>
          <p:cNvSpPr txBox="1"/>
          <p:nvPr/>
        </p:nvSpPr>
        <p:spPr>
          <a:xfrm>
            <a:off x="-7332200" y="13630575"/>
            <a:ext cx="7129800" cy="9234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Damage may occur to the nerve cell body (axon) or the myelin sheath (Schwann cell), leading to axonal or demyelinating neuropathies.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 distinction is important, as only demyelinating neuropathies are usually susceptible to treatment.</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Neuropathies can occur in association with many systemic diseases, toxins and drugs</a:t>
            </a:r>
            <a:endParaRPr sz="1200">
              <a:solidFill>
                <a:schemeClr val="dk1"/>
              </a:solidFill>
              <a:latin typeface="Mada"/>
              <a:ea typeface="Mada"/>
              <a:cs typeface="Mada"/>
              <a:sym typeface="Mada"/>
            </a:endParaRPr>
          </a:p>
        </p:txBody>
      </p:sp>
      <p:sp>
        <p:nvSpPr>
          <p:cNvPr id="384" name="Google Shape;384;p22"/>
          <p:cNvSpPr txBox="1"/>
          <p:nvPr/>
        </p:nvSpPr>
        <p:spPr>
          <a:xfrm>
            <a:off x="-7333100" y="13173688"/>
            <a:ext cx="7131600" cy="5670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1C4587"/>
              </a:buClr>
              <a:buSzPts val="2200"/>
              <a:buFont typeface="Mada"/>
              <a:buChar char="◄"/>
            </a:pPr>
            <a:r>
              <a:rPr b="1" lang="ar" sz="2200">
                <a:solidFill>
                  <a:srgbClr val="1C4587"/>
                </a:solidFill>
                <a:highlight>
                  <a:schemeClr val="accent5"/>
                </a:highlight>
                <a:latin typeface="Mada"/>
                <a:ea typeface="Mada"/>
                <a:cs typeface="Mada"/>
                <a:sym typeface="Mada"/>
              </a:rPr>
              <a:t>Pathophysiology</a:t>
            </a:r>
            <a:endParaRPr b="1" baseline="30000" sz="2200">
              <a:solidFill>
                <a:srgbClr val="1C4587"/>
              </a:solidFill>
              <a:highlight>
                <a:schemeClr val="accent5"/>
              </a:highlight>
              <a:latin typeface="Mada"/>
              <a:ea typeface="Mada"/>
              <a:cs typeface="Mada"/>
              <a:sym typeface="Mada"/>
            </a:endParaRPr>
          </a:p>
        </p:txBody>
      </p:sp>
      <p:pic>
        <p:nvPicPr>
          <p:cNvPr id="385" name="Google Shape;385;p22"/>
          <p:cNvPicPr preferRelativeResize="0"/>
          <p:nvPr/>
        </p:nvPicPr>
        <p:blipFill>
          <a:blip r:embed="rId4">
            <a:alphaModFix/>
          </a:blip>
          <a:stretch>
            <a:fillRect/>
          </a:stretch>
        </p:blipFill>
        <p:spPr>
          <a:xfrm>
            <a:off x="-979850" y="11220475"/>
            <a:ext cx="788700" cy="788700"/>
          </a:xfrm>
          <a:prstGeom prst="rect">
            <a:avLst/>
          </a:prstGeom>
          <a:noFill/>
          <a:ln>
            <a:noFill/>
          </a:ln>
        </p:spPr>
      </p:pic>
      <p:sp>
        <p:nvSpPr>
          <p:cNvPr id="386" name="Google Shape;386;p22"/>
          <p:cNvSpPr txBox="1"/>
          <p:nvPr/>
        </p:nvSpPr>
        <p:spPr>
          <a:xfrm>
            <a:off x="-7333100" y="14447400"/>
            <a:ext cx="7131600" cy="5670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1C4587"/>
              </a:buClr>
              <a:buSzPts val="2200"/>
              <a:buFont typeface="Mada"/>
              <a:buChar char="◄"/>
            </a:pPr>
            <a:r>
              <a:rPr b="1" lang="ar" sz="2200">
                <a:solidFill>
                  <a:srgbClr val="1C4587"/>
                </a:solidFill>
                <a:highlight>
                  <a:schemeClr val="accent5"/>
                </a:highlight>
                <a:latin typeface="Mada"/>
                <a:ea typeface="Mada"/>
                <a:cs typeface="Mada"/>
                <a:sym typeface="Mada"/>
              </a:rPr>
              <a:t>Investigations:</a:t>
            </a:r>
            <a:endParaRPr b="1" baseline="30000" sz="2200">
              <a:solidFill>
                <a:srgbClr val="1C4587"/>
              </a:solidFill>
              <a:highlight>
                <a:schemeClr val="accent5"/>
              </a:highlight>
              <a:latin typeface="Mada"/>
              <a:ea typeface="Mada"/>
              <a:cs typeface="Mada"/>
              <a:sym typeface="Mada"/>
            </a:endParaRPr>
          </a:p>
        </p:txBody>
      </p:sp>
      <p:sp>
        <p:nvSpPr>
          <p:cNvPr id="387" name="Google Shape;387;p22"/>
          <p:cNvSpPr txBox="1"/>
          <p:nvPr/>
        </p:nvSpPr>
        <p:spPr>
          <a:xfrm>
            <a:off x="-7332200" y="15002175"/>
            <a:ext cx="5445300" cy="9234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 investigations required reﬂect the wide spectrum of causes.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Neurophysiological tests are key in discriminating between demyelinating and axonal neuropathies, </a:t>
            </a:r>
            <a:r>
              <a:rPr lang="ar" sz="1200">
                <a:solidFill>
                  <a:schemeClr val="dk1"/>
                </a:solidFill>
                <a:latin typeface="Mada"/>
                <a:ea typeface="Mada"/>
                <a:cs typeface="Mada"/>
                <a:sym typeface="Mada"/>
              </a:rPr>
              <a:t>and in identifying entrapment neuropathies. Most neuropathies are of the chronic axonal type.</a:t>
            </a:r>
            <a:endParaRPr sz="1200">
              <a:solidFill>
                <a:schemeClr val="dk1"/>
              </a:solidFill>
              <a:latin typeface="Mada"/>
              <a:ea typeface="Mada"/>
              <a:cs typeface="Mada"/>
              <a:sym typeface="Mada"/>
            </a:endParaRPr>
          </a:p>
        </p:txBody>
      </p:sp>
      <p:pic>
        <p:nvPicPr>
          <p:cNvPr id="388" name="Google Shape;388;p22"/>
          <p:cNvPicPr preferRelativeResize="0"/>
          <p:nvPr/>
        </p:nvPicPr>
        <p:blipFill>
          <a:blip r:embed="rId5">
            <a:alphaModFix/>
          </a:blip>
          <a:stretch>
            <a:fillRect/>
          </a:stretch>
        </p:blipFill>
        <p:spPr>
          <a:xfrm>
            <a:off x="-1995324" y="14677447"/>
            <a:ext cx="1695750" cy="1343884"/>
          </a:xfrm>
          <a:prstGeom prst="rect">
            <a:avLst/>
          </a:prstGeom>
          <a:noFill/>
          <a:ln cap="flat" cmpd="sng" w="19050">
            <a:solidFill>
              <a:srgbClr val="1C4587"/>
            </a:solidFill>
            <a:prstDash val="solid"/>
            <a:round/>
            <a:headEnd len="sm" w="sm" type="none"/>
            <a:tailEnd len="sm" w="sm" type="none"/>
          </a:ln>
        </p:spPr>
      </p:pic>
      <p:sp>
        <p:nvSpPr>
          <p:cNvPr id="389" name="Google Shape;389;p22"/>
          <p:cNvSpPr/>
          <p:nvPr/>
        </p:nvSpPr>
        <p:spPr>
          <a:xfrm>
            <a:off x="-7161825" y="11408725"/>
            <a:ext cx="2799300" cy="412200"/>
          </a:xfrm>
          <a:prstGeom prst="roundRect">
            <a:avLst>
              <a:gd fmla="val 16667" name="adj"/>
            </a:avLst>
          </a:prstGeom>
          <a:solidFill>
            <a:srgbClr val="EAD1DC"/>
          </a:solidFill>
          <a:ln cap="flat" cmpd="sng" w="28575">
            <a:solidFill>
              <a:srgbClr val="98678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1C4587"/>
                </a:solidFill>
                <a:latin typeface="Mada"/>
                <a:ea typeface="Mada"/>
                <a:cs typeface="Mada"/>
                <a:sym typeface="Mada"/>
              </a:rPr>
              <a:t>Introduction</a:t>
            </a:r>
            <a:endParaRPr b="1">
              <a:solidFill>
                <a:srgbClr val="1C4587"/>
              </a:solidFill>
              <a:latin typeface="Mada"/>
              <a:ea typeface="Mada"/>
              <a:cs typeface="Mada"/>
              <a:sym typeface="Mada"/>
            </a:endParaRPr>
          </a:p>
        </p:txBody>
      </p:sp>
      <p:sp>
        <p:nvSpPr>
          <p:cNvPr id="390" name="Google Shape;390;p22"/>
          <p:cNvSpPr/>
          <p:nvPr/>
        </p:nvSpPr>
        <p:spPr>
          <a:xfrm>
            <a:off x="-7260350" y="16303425"/>
            <a:ext cx="7069200" cy="3635400"/>
          </a:xfrm>
          <a:prstGeom prst="snip1Rect">
            <a:avLst>
              <a:gd fmla="val 16667" name="adj"/>
            </a:avLst>
          </a:prstGeom>
          <a:noFill/>
          <a:ln cap="flat" cmpd="sng" w="28575">
            <a:solidFill>
              <a:srgbClr val="98678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1" name="Google Shape;391;p22"/>
          <p:cNvPicPr preferRelativeResize="0"/>
          <p:nvPr/>
        </p:nvPicPr>
        <p:blipFill>
          <a:blip r:embed="rId6">
            <a:alphaModFix/>
          </a:blip>
          <a:stretch>
            <a:fillRect/>
          </a:stretch>
        </p:blipFill>
        <p:spPr>
          <a:xfrm>
            <a:off x="-1125800" y="16144800"/>
            <a:ext cx="923400" cy="923400"/>
          </a:xfrm>
          <a:prstGeom prst="rect">
            <a:avLst/>
          </a:prstGeom>
          <a:noFill/>
          <a:ln>
            <a:noFill/>
          </a:ln>
        </p:spPr>
      </p:pic>
      <p:sp>
        <p:nvSpPr>
          <p:cNvPr id="392" name="Google Shape;392;p22"/>
          <p:cNvSpPr/>
          <p:nvPr/>
        </p:nvSpPr>
        <p:spPr>
          <a:xfrm>
            <a:off x="1515616" y="-623950"/>
            <a:ext cx="333900" cy="317400"/>
          </a:xfrm>
          <a:prstGeom prst="star5">
            <a:avLst>
              <a:gd fmla="val 21969"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3" name="Google Shape;393;p22"/>
          <p:cNvCxnSpPr/>
          <p:nvPr/>
        </p:nvCxnSpPr>
        <p:spPr>
          <a:xfrm>
            <a:off x="-4249100" y="15362800"/>
            <a:ext cx="2505600" cy="173100"/>
          </a:xfrm>
          <a:prstGeom prst="straightConnector1">
            <a:avLst/>
          </a:prstGeom>
          <a:noFill/>
          <a:ln cap="flat" cmpd="sng" w="9525">
            <a:solidFill>
              <a:schemeClr val="dk2"/>
            </a:solidFill>
            <a:prstDash val="solid"/>
            <a:round/>
            <a:headEnd len="med" w="med" type="none"/>
            <a:tailEnd len="med" w="med" type="none"/>
          </a:ln>
        </p:spPr>
      </p:cxnSp>
      <p:grpSp>
        <p:nvGrpSpPr>
          <p:cNvPr id="394" name="Google Shape;394;p22"/>
          <p:cNvGrpSpPr/>
          <p:nvPr/>
        </p:nvGrpSpPr>
        <p:grpSpPr>
          <a:xfrm rot="10800000">
            <a:off x="7293843" y="562188"/>
            <a:ext cx="78721" cy="83606"/>
            <a:chOff x="4909609" y="6885946"/>
            <a:chExt cx="508206" cy="495298"/>
          </a:xfrm>
        </p:grpSpPr>
        <p:grpSp>
          <p:nvGrpSpPr>
            <p:cNvPr id="395" name="Google Shape;395;p22"/>
            <p:cNvGrpSpPr/>
            <p:nvPr/>
          </p:nvGrpSpPr>
          <p:grpSpPr>
            <a:xfrm>
              <a:off x="4909609" y="6885946"/>
              <a:ext cx="508206" cy="495298"/>
              <a:chOff x="481483" y="4193428"/>
              <a:chExt cx="322998" cy="346532"/>
            </a:xfrm>
          </p:grpSpPr>
          <p:grpSp>
            <p:nvGrpSpPr>
              <p:cNvPr id="396" name="Google Shape;396;p22"/>
              <p:cNvGrpSpPr/>
              <p:nvPr/>
            </p:nvGrpSpPr>
            <p:grpSpPr>
              <a:xfrm>
                <a:off x="481483" y="4193428"/>
                <a:ext cx="322998" cy="346532"/>
                <a:chOff x="-64406125" y="3362225"/>
                <a:chExt cx="318225" cy="314800"/>
              </a:xfrm>
            </p:grpSpPr>
            <p:sp>
              <p:nvSpPr>
                <p:cNvPr id="397" name="Google Shape;397;p22"/>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398" name="Google Shape;398;p22"/>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399" name="Google Shape;399;p22"/>
              <p:cNvSpPr/>
              <p:nvPr/>
            </p:nvSpPr>
            <p:spPr>
              <a:xfrm>
                <a:off x="626168" y="4322035"/>
                <a:ext cx="33600" cy="33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00" name="Google Shape;400;p22"/>
            <p:cNvPicPr preferRelativeResize="0"/>
            <p:nvPr/>
          </p:nvPicPr>
          <p:blipFill rotWithShape="1">
            <a:blip r:embed="rId7">
              <a:alphaModFix/>
            </a:blip>
            <a:srcRect b="-10" l="0" r="77307" t="10"/>
            <a:stretch/>
          </p:blipFill>
          <p:spPr>
            <a:xfrm flipH="1" rot="-5400000">
              <a:off x="5298115" y="7248199"/>
              <a:ext cx="27740" cy="134623"/>
            </a:xfrm>
            <a:prstGeom prst="rect">
              <a:avLst/>
            </a:prstGeom>
            <a:noFill/>
            <a:ln>
              <a:noFill/>
            </a:ln>
          </p:spPr>
        </p:pic>
        <p:pic>
          <p:nvPicPr>
            <p:cNvPr id="401" name="Google Shape;401;p22"/>
            <p:cNvPicPr preferRelativeResize="0"/>
            <p:nvPr/>
          </p:nvPicPr>
          <p:blipFill>
            <a:blip r:embed="rId8">
              <a:alphaModFix/>
            </a:blip>
            <a:stretch>
              <a:fillRect/>
            </a:stretch>
          </p:blipFill>
          <p:spPr>
            <a:xfrm>
              <a:off x="5107203" y="7221098"/>
              <a:ext cx="112997" cy="102640"/>
            </a:xfrm>
            <a:prstGeom prst="rect">
              <a:avLst/>
            </a:prstGeom>
            <a:noFill/>
            <a:ln>
              <a:noFill/>
            </a:ln>
          </p:spPr>
        </p:pic>
      </p:grpSp>
      <p:cxnSp>
        <p:nvCxnSpPr>
          <p:cNvPr id="402" name="Google Shape;402;p22"/>
          <p:cNvCxnSpPr/>
          <p:nvPr/>
        </p:nvCxnSpPr>
        <p:spPr>
          <a:xfrm rot="10800000">
            <a:off x="8900" y="10154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403" name="Google Shape;403;p22"/>
          <p:cNvSpPr/>
          <p:nvPr/>
        </p:nvSpPr>
        <p:spPr>
          <a:xfrm>
            <a:off x="-7726800" y="1171825"/>
            <a:ext cx="7468800" cy="8667600"/>
          </a:xfrm>
          <a:prstGeom prst="roundRect">
            <a:avLst>
              <a:gd fmla="val 16667" name="adj"/>
            </a:avLst>
          </a:prstGeom>
          <a:noFill/>
          <a:ln cap="flat" cmpd="sng" w="19050">
            <a:solidFill>
              <a:srgbClr val="A64D79"/>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2"/>
          <p:cNvSpPr txBox="1"/>
          <p:nvPr/>
        </p:nvSpPr>
        <p:spPr>
          <a:xfrm>
            <a:off x="-4434249" y="1563975"/>
            <a:ext cx="3234300" cy="232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rgbClr val="6AA84F"/>
                </a:solidFill>
                <a:latin typeface="Mada"/>
                <a:ea typeface="Mada"/>
                <a:cs typeface="Mada"/>
                <a:sym typeface="Mada"/>
              </a:rPr>
              <a:t>u</a:t>
            </a:r>
            <a:r>
              <a:rPr b="1" lang="ar" sz="1200">
                <a:latin typeface="Mada"/>
                <a:ea typeface="Mada"/>
                <a:cs typeface="Mada"/>
                <a:sym typeface="Mada"/>
              </a:rPr>
              <a:t>pper limb Dermatomal distribution:</a:t>
            </a:r>
            <a:endParaRPr b="1" sz="1200">
              <a:latin typeface="Mada"/>
              <a:ea typeface="Mada"/>
              <a:cs typeface="Mada"/>
              <a:sym typeface="Mada"/>
            </a:endParaRPr>
          </a:p>
          <a:p>
            <a:pPr indent="0" lvl="0" marL="0" rtl="0" algn="l">
              <a:lnSpc>
                <a:spcPct val="115000"/>
              </a:lnSpc>
              <a:spcBef>
                <a:spcPts val="0"/>
              </a:spcBef>
              <a:spcAft>
                <a:spcPts val="0"/>
              </a:spcAft>
              <a:buNone/>
            </a:pPr>
            <a:r>
              <a:t/>
            </a:r>
            <a:endParaRPr b="1" sz="1200">
              <a:latin typeface="Mada"/>
              <a:ea typeface="Mada"/>
              <a:cs typeface="Mada"/>
              <a:sym typeface="Mada"/>
            </a:endParaRPr>
          </a:p>
          <a:p>
            <a:pPr indent="0" lvl="0" marL="0" rtl="0" algn="l">
              <a:lnSpc>
                <a:spcPct val="115000"/>
              </a:lnSpc>
              <a:spcBef>
                <a:spcPts val="0"/>
              </a:spcBef>
              <a:spcAft>
                <a:spcPts val="0"/>
              </a:spcAft>
              <a:buNone/>
            </a:pPr>
            <a:r>
              <a:rPr lang="ar" sz="1200">
                <a:latin typeface="Mada"/>
                <a:ea typeface="Mada"/>
                <a:cs typeface="Mada"/>
                <a:sym typeface="Mada"/>
              </a:rPr>
              <a:t>Lateral part of the shoulder → </a:t>
            </a:r>
            <a:r>
              <a:rPr b="1" lang="ar" sz="1200">
                <a:latin typeface="Mada"/>
                <a:ea typeface="Mada"/>
                <a:cs typeface="Mada"/>
                <a:sym typeface="Mada"/>
              </a:rPr>
              <a:t>C5</a:t>
            </a:r>
            <a:endParaRPr b="1" sz="1200">
              <a:latin typeface="Mada"/>
              <a:ea typeface="Mada"/>
              <a:cs typeface="Mada"/>
              <a:sym typeface="Mada"/>
            </a:endParaRPr>
          </a:p>
          <a:p>
            <a:pPr indent="0" lvl="0" marL="0" rtl="0" algn="l">
              <a:lnSpc>
                <a:spcPct val="115000"/>
              </a:lnSpc>
              <a:spcBef>
                <a:spcPts val="0"/>
              </a:spcBef>
              <a:spcAft>
                <a:spcPts val="0"/>
              </a:spcAft>
              <a:buNone/>
            </a:pPr>
            <a:r>
              <a:rPr lang="ar" sz="1200">
                <a:latin typeface="Mada"/>
                <a:ea typeface="Mada"/>
                <a:cs typeface="Mada"/>
                <a:sym typeface="Mada"/>
              </a:rPr>
              <a:t>Lateral part of the forearm to the thumb →</a:t>
            </a:r>
            <a:r>
              <a:rPr b="1" lang="ar" sz="1200">
                <a:latin typeface="Mada"/>
                <a:ea typeface="Mada"/>
                <a:cs typeface="Mada"/>
                <a:sym typeface="Mada"/>
              </a:rPr>
              <a:t> C6</a:t>
            </a:r>
            <a:endParaRPr b="1" sz="1200">
              <a:latin typeface="Mada"/>
              <a:ea typeface="Mada"/>
              <a:cs typeface="Mada"/>
              <a:sym typeface="Mada"/>
            </a:endParaRPr>
          </a:p>
          <a:p>
            <a:pPr indent="0" lvl="0" marL="0" rtl="0" algn="l">
              <a:lnSpc>
                <a:spcPct val="115000"/>
              </a:lnSpc>
              <a:spcBef>
                <a:spcPts val="0"/>
              </a:spcBef>
              <a:spcAft>
                <a:spcPts val="0"/>
              </a:spcAft>
              <a:buNone/>
            </a:pPr>
            <a:r>
              <a:rPr lang="ar" sz="1200">
                <a:latin typeface="Mada"/>
                <a:ea typeface="Mada"/>
                <a:cs typeface="Mada"/>
                <a:sym typeface="Mada"/>
              </a:rPr>
              <a:t>middle finger → </a:t>
            </a:r>
            <a:r>
              <a:rPr b="1" lang="ar" sz="1200">
                <a:latin typeface="Mada"/>
                <a:ea typeface="Mada"/>
                <a:cs typeface="Mada"/>
                <a:sym typeface="Mada"/>
              </a:rPr>
              <a:t>C7</a:t>
            </a:r>
            <a:endParaRPr b="1" sz="1200">
              <a:latin typeface="Mada"/>
              <a:ea typeface="Mada"/>
              <a:cs typeface="Mada"/>
              <a:sym typeface="Mada"/>
            </a:endParaRPr>
          </a:p>
          <a:p>
            <a:pPr indent="0" lvl="0" marL="0" rtl="0" algn="l">
              <a:lnSpc>
                <a:spcPct val="115000"/>
              </a:lnSpc>
              <a:spcBef>
                <a:spcPts val="0"/>
              </a:spcBef>
              <a:spcAft>
                <a:spcPts val="0"/>
              </a:spcAft>
              <a:buNone/>
            </a:pPr>
            <a:r>
              <a:rPr lang="ar" sz="1200">
                <a:latin typeface="Mada"/>
                <a:ea typeface="Mada"/>
                <a:cs typeface="Mada"/>
                <a:sym typeface="Mada"/>
              </a:rPr>
              <a:t>little finger → </a:t>
            </a:r>
            <a:r>
              <a:rPr b="1" lang="ar" sz="1200">
                <a:latin typeface="Mada"/>
                <a:ea typeface="Mada"/>
                <a:cs typeface="Mada"/>
                <a:sym typeface="Mada"/>
              </a:rPr>
              <a:t>C8</a:t>
            </a:r>
            <a:endParaRPr b="1" sz="1200">
              <a:latin typeface="Mada"/>
              <a:ea typeface="Mada"/>
              <a:cs typeface="Mada"/>
              <a:sym typeface="Mada"/>
            </a:endParaRPr>
          </a:p>
          <a:p>
            <a:pPr indent="0" lvl="0" marL="0" rtl="0" algn="l">
              <a:lnSpc>
                <a:spcPct val="115000"/>
              </a:lnSpc>
              <a:spcBef>
                <a:spcPts val="0"/>
              </a:spcBef>
              <a:spcAft>
                <a:spcPts val="0"/>
              </a:spcAft>
              <a:buNone/>
            </a:pPr>
            <a:r>
              <a:rPr lang="ar" sz="1200">
                <a:latin typeface="Mada"/>
                <a:ea typeface="Mada"/>
                <a:cs typeface="Mada"/>
                <a:sym typeface="Mada"/>
              </a:rPr>
              <a:t>medial part of the forearm </a:t>
            </a:r>
            <a:r>
              <a:rPr b="1" lang="ar" sz="1200">
                <a:latin typeface="Mada"/>
                <a:ea typeface="Mada"/>
                <a:cs typeface="Mada"/>
                <a:sym typeface="Mada"/>
              </a:rPr>
              <a:t>→ T1</a:t>
            </a:r>
            <a:endParaRPr b="1" sz="1200">
              <a:latin typeface="Mada"/>
              <a:ea typeface="Mada"/>
              <a:cs typeface="Mada"/>
              <a:sym typeface="Mada"/>
            </a:endParaRPr>
          </a:p>
        </p:txBody>
      </p:sp>
      <p:pic>
        <p:nvPicPr>
          <p:cNvPr id="405" name="Google Shape;405;p22"/>
          <p:cNvPicPr preferRelativeResize="0"/>
          <p:nvPr/>
        </p:nvPicPr>
        <p:blipFill>
          <a:blip r:embed="rId9">
            <a:alphaModFix/>
          </a:blip>
          <a:stretch>
            <a:fillRect/>
          </a:stretch>
        </p:blipFill>
        <p:spPr>
          <a:xfrm>
            <a:off x="-7363641" y="1563979"/>
            <a:ext cx="2929393" cy="2403172"/>
          </a:xfrm>
          <a:prstGeom prst="rect">
            <a:avLst/>
          </a:prstGeom>
          <a:noFill/>
          <a:ln>
            <a:noFill/>
          </a:ln>
        </p:spPr>
      </p:pic>
      <p:pic>
        <p:nvPicPr>
          <p:cNvPr id="406" name="Google Shape;406;p22"/>
          <p:cNvPicPr preferRelativeResize="0"/>
          <p:nvPr/>
        </p:nvPicPr>
        <p:blipFill>
          <a:blip r:embed="rId10">
            <a:alphaModFix/>
          </a:blip>
          <a:stretch>
            <a:fillRect/>
          </a:stretch>
        </p:blipFill>
        <p:spPr>
          <a:xfrm>
            <a:off x="-7558200" y="4083125"/>
            <a:ext cx="3119064" cy="2403180"/>
          </a:xfrm>
          <a:prstGeom prst="rect">
            <a:avLst/>
          </a:prstGeom>
          <a:noFill/>
          <a:ln>
            <a:noFill/>
          </a:ln>
        </p:spPr>
      </p:pic>
      <p:sp>
        <p:nvSpPr>
          <p:cNvPr id="407" name="Google Shape;407;p22"/>
          <p:cNvSpPr txBox="1"/>
          <p:nvPr/>
        </p:nvSpPr>
        <p:spPr>
          <a:xfrm>
            <a:off x="-4444300" y="4124450"/>
            <a:ext cx="4148700" cy="2493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ar" sz="1200">
                <a:latin typeface="Mada"/>
                <a:ea typeface="Mada"/>
                <a:cs typeface="Mada"/>
                <a:sym typeface="Mada"/>
              </a:rPr>
              <a:t> </a:t>
            </a:r>
            <a:r>
              <a:rPr b="1" lang="ar" sz="1200">
                <a:latin typeface="Mada"/>
                <a:ea typeface="Mada"/>
                <a:cs typeface="Mada"/>
                <a:sym typeface="Mada"/>
              </a:rPr>
              <a:t>the peripheral nerves distribution is slightly different</a:t>
            </a:r>
            <a:endParaRPr b="1" sz="1200">
              <a:latin typeface="Mada"/>
              <a:ea typeface="Mada"/>
              <a:cs typeface="Mada"/>
              <a:sym typeface="Mada"/>
            </a:endParaRPr>
          </a:p>
          <a:p>
            <a:pPr indent="0" lvl="0" marL="0" rtl="0" algn="ctr">
              <a:lnSpc>
                <a:spcPct val="115000"/>
              </a:lnSpc>
              <a:spcBef>
                <a:spcPts val="0"/>
              </a:spcBef>
              <a:spcAft>
                <a:spcPts val="0"/>
              </a:spcAft>
              <a:buNone/>
            </a:pPr>
            <a:r>
              <a:t/>
            </a:r>
            <a:endParaRPr b="1" sz="1200">
              <a:latin typeface="Mada"/>
              <a:ea typeface="Mada"/>
              <a:cs typeface="Mada"/>
              <a:sym typeface="Mada"/>
            </a:endParaRPr>
          </a:p>
          <a:p>
            <a:pPr indent="0" lvl="0" marL="0" rtl="0" algn="l">
              <a:lnSpc>
                <a:spcPct val="115000"/>
              </a:lnSpc>
              <a:spcBef>
                <a:spcPts val="0"/>
              </a:spcBef>
              <a:spcAft>
                <a:spcPts val="0"/>
              </a:spcAft>
              <a:buNone/>
            </a:pPr>
            <a:r>
              <a:rPr lang="ar" sz="1200">
                <a:latin typeface="Mada"/>
                <a:ea typeface="Mada"/>
                <a:cs typeface="Mada"/>
                <a:sym typeface="Mada"/>
              </a:rPr>
              <a:t>- the lateral part of the arm  is </a:t>
            </a:r>
            <a:r>
              <a:rPr b="1" lang="ar" sz="1200">
                <a:latin typeface="Mada"/>
                <a:ea typeface="Mada"/>
                <a:cs typeface="Mada"/>
                <a:sym typeface="Mada"/>
              </a:rPr>
              <a:t>supplied by Axillary nerve</a:t>
            </a:r>
            <a:r>
              <a:rPr lang="ar" sz="1200">
                <a:latin typeface="Mada"/>
                <a:ea typeface="Mada"/>
                <a:cs typeface="Mada"/>
                <a:sym typeface="Mada"/>
              </a:rPr>
              <a:t> </a:t>
            </a:r>
            <a:r>
              <a:rPr b="1" lang="ar" sz="1200">
                <a:latin typeface="Mada"/>
                <a:ea typeface="Mada"/>
                <a:cs typeface="Mada"/>
                <a:sym typeface="Mada"/>
              </a:rPr>
              <a:t>(C5)</a:t>
            </a:r>
            <a:endParaRPr b="1" sz="1200">
              <a:latin typeface="Mada"/>
              <a:ea typeface="Mada"/>
              <a:cs typeface="Mada"/>
              <a:sym typeface="Mada"/>
            </a:endParaRPr>
          </a:p>
          <a:p>
            <a:pPr indent="0" lvl="0" marL="0" rtl="0" algn="l">
              <a:lnSpc>
                <a:spcPct val="115000"/>
              </a:lnSpc>
              <a:spcBef>
                <a:spcPts val="0"/>
              </a:spcBef>
              <a:spcAft>
                <a:spcPts val="0"/>
              </a:spcAft>
              <a:buNone/>
            </a:pPr>
            <a:r>
              <a:rPr lang="ar" sz="1200">
                <a:latin typeface="Mada"/>
                <a:ea typeface="Mada"/>
                <a:cs typeface="Mada"/>
                <a:sym typeface="Mada"/>
              </a:rPr>
              <a:t>- the lateral part of the forearm is supplied by the </a:t>
            </a:r>
            <a:r>
              <a:rPr b="1" lang="ar" sz="1200">
                <a:latin typeface="Mada"/>
                <a:ea typeface="Mada"/>
                <a:cs typeface="Mada"/>
                <a:sym typeface="Mada"/>
              </a:rPr>
              <a:t>lateral antebrachial (C6)</a:t>
            </a:r>
            <a:endParaRPr b="1" sz="1200">
              <a:latin typeface="Mada"/>
              <a:ea typeface="Mada"/>
              <a:cs typeface="Mada"/>
              <a:sym typeface="Mada"/>
            </a:endParaRPr>
          </a:p>
          <a:p>
            <a:pPr indent="0" lvl="0" marL="0" rtl="0" algn="l">
              <a:lnSpc>
                <a:spcPct val="115000"/>
              </a:lnSpc>
              <a:spcBef>
                <a:spcPts val="0"/>
              </a:spcBef>
              <a:spcAft>
                <a:spcPts val="0"/>
              </a:spcAft>
              <a:buNone/>
            </a:pPr>
            <a:r>
              <a:rPr lang="ar" sz="1200">
                <a:latin typeface="Mada"/>
                <a:ea typeface="Mada"/>
                <a:cs typeface="Mada"/>
                <a:sym typeface="Mada"/>
              </a:rPr>
              <a:t>- the lateral 3 and a half fingers are supplied by the </a:t>
            </a:r>
            <a:r>
              <a:rPr b="1" lang="ar" sz="1200">
                <a:latin typeface="Mada"/>
                <a:ea typeface="Mada"/>
                <a:cs typeface="Mada"/>
                <a:sym typeface="Mada"/>
              </a:rPr>
              <a:t>median nerve (C6 + C7)</a:t>
            </a:r>
            <a:endParaRPr b="1" sz="1200">
              <a:latin typeface="Mada"/>
              <a:ea typeface="Mada"/>
              <a:cs typeface="Mada"/>
              <a:sym typeface="Mada"/>
            </a:endParaRPr>
          </a:p>
          <a:p>
            <a:pPr indent="0" lvl="0" marL="0" rtl="0" algn="l">
              <a:lnSpc>
                <a:spcPct val="115000"/>
              </a:lnSpc>
              <a:spcBef>
                <a:spcPts val="0"/>
              </a:spcBef>
              <a:spcAft>
                <a:spcPts val="0"/>
              </a:spcAft>
              <a:buNone/>
            </a:pPr>
            <a:r>
              <a:rPr lang="ar" sz="1200">
                <a:latin typeface="Mada"/>
                <a:ea typeface="Mada"/>
                <a:cs typeface="Mada"/>
                <a:sym typeface="Mada"/>
              </a:rPr>
              <a:t>- the medial 1 and a half finger is supplied by </a:t>
            </a:r>
            <a:r>
              <a:rPr b="1" lang="ar" sz="1200">
                <a:latin typeface="Mada"/>
                <a:ea typeface="Mada"/>
                <a:cs typeface="Mada"/>
                <a:sym typeface="Mada"/>
              </a:rPr>
              <a:t>the ulnar nerve (C8)</a:t>
            </a:r>
            <a:endParaRPr b="1" sz="1200">
              <a:latin typeface="Mada"/>
              <a:ea typeface="Mada"/>
              <a:cs typeface="Mada"/>
              <a:sym typeface="Mada"/>
            </a:endParaRPr>
          </a:p>
          <a:p>
            <a:pPr indent="0" lvl="0" marL="0" rtl="0" algn="l">
              <a:lnSpc>
                <a:spcPct val="115000"/>
              </a:lnSpc>
              <a:spcBef>
                <a:spcPts val="0"/>
              </a:spcBef>
              <a:spcAft>
                <a:spcPts val="0"/>
              </a:spcAft>
              <a:buNone/>
            </a:pPr>
            <a:r>
              <a:rPr lang="ar" sz="1200">
                <a:latin typeface="Mada"/>
                <a:ea typeface="Mada"/>
                <a:cs typeface="Mada"/>
                <a:sym typeface="Mada"/>
              </a:rPr>
              <a:t>- the medial part of the forearm is applied by</a:t>
            </a:r>
            <a:r>
              <a:rPr b="1" lang="ar" sz="1200">
                <a:latin typeface="Mada"/>
                <a:ea typeface="Mada"/>
                <a:cs typeface="Mada"/>
                <a:sym typeface="Mada"/>
              </a:rPr>
              <a:t> medial antebrachial (T1)</a:t>
            </a:r>
            <a:endParaRPr b="1" sz="1200">
              <a:latin typeface="Mada"/>
              <a:ea typeface="Mada"/>
              <a:cs typeface="Mada"/>
              <a:sym typeface="Mada"/>
            </a:endParaRPr>
          </a:p>
        </p:txBody>
      </p:sp>
      <p:pic>
        <p:nvPicPr>
          <p:cNvPr id="408" name="Google Shape;408;p22"/>
          <p:cNvPicPr preferRelativeResize="0"/>
          <p:nvPr/>
        </p:nvPicPr>
        <p:blipFill>
          <a:blip r:embed="rId11">
            <a:alphaModFix/>
          </a:blip>
          <a:stretch>
            <a:fillRect/>
          </a:stretch>
        </p:blipFill>
        <p:spPr>
          <a:xfrm>
            <a:off x="-7558200" y="6694875"/>
            <a:ext cx="2976674" cy="2281200"/>
          </a:xfrm>
          <a:prstGeom prst="rect">
            <a:avLst/>
          </a:prstGeom>
          <a:noFill/>
          <a:ln cap="flat" cmpd="sng" w="19050">
            <a:solidFill>
              <a:srgbClr val="CC0000"/>
            </a:solidFill>
            <a:prstDash val="solid"/>
            <a:round/>
            <a:headEnd len="sm" w="sm" type="none"/>
            <a:tailEnd len="sm" w="sm" type="none"/>
          </a:ln>
        </p:spPr>
      </p:pic>
      <p:sp>
        <p:nvSpPr>
          <p:cNvPr id="409" name="Google Shape;409;p22"/>
          <p:cNvSpPr/>
          <p:nvPr/>
        </p:nvSpPr>
        <p:spPr>
          <a:xfrm>
            <a:off x="-7784650" y="6438675"/>
            <a:ext cx="545700" cy="530400"/>
          </a:xfrm>
          <a:prstGeom prst="star5">
            <a:avLst>
              <a:gd fmla="val 21969" name="adj"/>
              <a:gd fmla="val 105146" name="hf"/>
              <a:gd fmla="val 110557" name="vf"/>
            </a:avLst>
          </a:pr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2"/>
          <p:cNvSpPr txBox="1"/>
          <p:nvPr/>
        </p:nvSpPr>
        <p:spPr>
          <a:xfrm>
            <a:off x="-4444300" y="6553325"/>
            <a:ext cx="4148700" cy="330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ar" sz="1100">
                <a:solidFill>
                  <a:srgbClr val="6AA84F"/>
                </a:solidFill>
                <a:latin typeface="Mada"/>
                <a:ea typeface="Mada"/>
                <a:cs typeface="Mada"/>
                <a:sym typeface="Mada"/>
              </a:rPr>
              <a:t>-</a:t>
            </a:r>
            <a:r>
              <a:rPr b="1" lang="ar" sz="1100">
                <a:solidFill>
                  <a:srgbClr val="CC0000"/>
                </a:solidFill>
                <a:latin typeface="Mada"/>
                <a:ea typeface="Mada"/>
                <a:cs typeface="Mada"/>
                <a:sym typeface="Mada"/>
              </a:rPr>
              <a:t> The top of the foot is the superficial peroneal sensory nerve (L5)</a:t>
            </a:r>
            <a:endParaRPr b="1" sz="1100">
              <a:solidFill>
                <a:srgbClr val="CC0000"/>
              </a:solidFill>
              <a:latin typeface="Mada"/>
              <a:ea typeface="Mada"/>
              <a:cs typeface="Mada"/>
              <a:sym typeface="Mada"/>
            </a:endParaRPr>
          </a:p>
          <a:p>
            <a:pPr indent="0" lvl="0" marL="0" rtl="0" algn="l">
              <a:lnSpc>
                <a:spcPct val="115000"/>
              </a:lnSpc>
              <a:spcBef>
                <a:spcPts val="0"/>
              </a:spcBef>
              <a:spcAft>
                <a:spcPts val="0"/>
              </a:spcAft>
              <a:buNone/>
            </a:pPr>
            <a:r>
              <a:rPr lang="ar" sz="1100">
                <a:latin typeface="Mada"/>
                <a:ea typeface="Mada"/>
                <a:cs typeface="Mada"/>
                <a:sym typeface="Mada"/>
              </a:rPr>
              <a:t>- The area between the first and second Toes the deep peroneal sensory nerve </a:t>
            </a:r>
            <a:r>
              <a:rPr b="1" lang="ar" sz="1100">
                <a:latin typeface="Mada"/>
                <a:ea typeface="Mada"/>
                <a:cs typeface="Mada"/>
                <a:sym typeface="Mada"/>
              </a:rPr>
              <a:t>(L5)</a:t>
            </a:r>
            <a:endParaRPr b="1" sz="1100">
              <a:latin typeface="Mada"/>
              <a:ea typeface="Mada"/>
              <a:cs typeface="Mada"/>
              <a:sym typeface="Mada"/>
            </a:endParaRPr>
          </a:p>
          <a:p>
            <a:pPr indent="0" lvl="0" marL="0" rtl="0" algn="l">
              <a:lnSpc>
                <a:spcPct val="115000"/>
              </a:lnSpc>
              <a:spcBef>
                <a:spcPts val="0"/>
              </a:spcBef>
              <a:spcAft>
                <a:spcPts val="0"/>
              </a:spcAft>
              <a:buNone/>
            </a:pPr>
            <a:r>
              <a:rPr b="1" lang="ar" sz="1100">
                <a:latin typeface="Mada"/>
                <a:ea typeface="Mada"/>
                <a:cs typeface="Mada"/>
                <a:sym typeface="Mada"/>
              </a:rPr>
              <a:t>- </a:t>
            </a:r>
            <a:r>
              <a:rPr lang="ar" sz="1100">
                <a:latin typeface="Mada"/>
                <a:ea typeface="Mada"/>
                <a:cs typeface="Mada"/>
                <a:sym typeface="Mada"/>
              </a:rPr>
              <a:t>The lateral part of the foot around the lateral malleolus is supplied by the sural nerve </a:t>
            </a:r>
            <a:r>
              <a:rPr b="1" lang="ar" sz="1100">
                <a:latin typeface="Mada"/>
                <a:ea typeface="Mada"/>
                <a:cs typeface="Mada"/>
                <a:sym typeface="Mada"/>
              </a:rPr>
              <a:t>(S1)</a:t>
            </a:r>
            <a:endParaRPr b="1" sz="1100">
              <a:latin typeface="Mada"/>
              <a:ea typeface="Mada"/>
              <a:cs typeface="Mada"/>
              <a:sym typeface="Mada"/>
            </a:endParaRPr>
          </a:p>
          <a:p>
            <a:pPr indent="0" lvl="0" marL="0" rtl="0" algn="l">
              <a:lnSpc>
                <a:spcPct val="115000"/>
              </a:lnSpc>
              <a:spcBef>
                <a:spcPts val="0"/>
              </a:spcBef>
              <a:spcAft>
                <a:spcPts val="0"/>
              </a:spcAft>
              <a:buNone/>
            </a:pPr>
            <a:r>
              <a:rPr b="1" lang="ar" sz="1100">
                <a:latin typeface="Mada"/>
                <a:ea typeface="Mada"/>
                <a:cs typeface="Mada"/>
                <a:sym typeface="Mada"/>
              </a:rPr>
              <a:t>- </a:t>
            </a:r>
            <a:r>
              <a:rPr lang="ar" sz="1100">
                <a:latin typeface="Mada"/>
                <a:ea typeface="Mada"/>
                <a:cs typeface="Mada"/>
                <a:sym typeface="Mada"/>
              </a:rPr>
              <a:t>the sole of the foot is also </a:t>
            </a:r>
            <a:r>
              <a:rPr b="1" lang="ar" sz="1100">
                <a:latin typeface="Mada"/>
                <a:ea typeface="Mada"/>
                <a:cs typeface="Mada"/>
                <a:sym typeface="Mada"/>
              </a:rPr>
              <a:t>(S1)</a:t>
            </a:r>
            <a:endParaRPr b="1" sz="1100">
              <a:latin typeface="Mada"/>
              <a:ea typeface="Mada"/>
              <a:cs typeface="Mada"/>
              <a:sym typeface="Mada"/>
            </a:endParaRPr>
          </a:p>
          <a:p>
            <a:pPr indent="0" lvl="0" marL="0" rtl="0" algn="l">
              <a:lnSpc>
                <a:spcPct val="115000"/>
              </a:lnSpc>
              <a:spcBef>
                <a:spcPts val="0"/>
              </a:spcBef>
              <a:spcAft>
                <a:spcPts val="0"/>
              </a:spcAft>
              <a:buNone/>
            </a:pPr>
            <a:r>
              <a:rPr b="1" lang="ar" sz="1100">
                <a:latin typeface="Mada"/>
                <a:ea typeface="Mada"/>
                <a:cs typeface="Mada"/>
                <a:sym typeface="Mada"/>
              </a:rPr>
              <a:t>- </a:t>
            </a:r>
            <a:r>
              <a:rPr lang="ar" sz="1100">
                <a:latin typeface="Mada"/>
                <a:ea typeface="Mada"/>
                <a:cs typeface="Mada"/>
                <a:sym typeface="Mada"/>
              </a:rPr>
              <a:t>The medial part of the leg from the knee to the medial malleolus is the saphenous nerve</a:t>
            </a:r>
            <a:r>
              <a:rPr b="1" lang="ar" sz="1100">
                <a:latin typeface="Mada"/>
                <a:ea typeface="Mada"/>
                <a:cs typeface="Mada"/>
                <a:sym typeface="Mada"/>
              </a:rPr>
              <a:t> (L4)</a:t>
            </a:r>
            <a:endParaRPr b="1" sz="1100">
              <a:latin typeface="Mada"/>
              <a:ea typeface="Mada"/>
              <a:cs typeface="Mada"/>
              <a:sym typeface="Mada"/>
            </a:endParaRPr>
          </a:p>
          <a:p>
            <a:pPr indent="0" lvl="0" marL="0" rtl="0" algn="l">
              <a:lnSpc>
                <a:spcPct val="115000"/>
              </a:lnSpc>
              <a:spcBef>
                <a:spcPts val="0"/>
              </a:spcBef>
              <a:spcAft>
                <a:spcPts val="0"/>
              </a:spcAft>
              <a:buNone/>
            </a:pPr>
            <a:r>
              <a:rPr b="1" lang="ar" sz="1100">
                <a:latin typeface="Mada"/>
                <a:ea typeface="Mada"/>
                <a:cs typeface="Mada"/>
                <a:sym typeface="Mada"/>
              </a:rPr>
              <a:t>- </a:t>
            </a:r>
            <a:r>
              <a:rPr lang="ar" sz="1100">
                <a:latin typeface="Mada"/>
                <a:ea typeface="Mada"/>
                <a:cs typeface="Mada"/>
                <a:sym typeface="Mada"/>
              </a:rPr>
              <a:t>The medial part of the thigh and knee</a:t>
            </a:r>
            <a:r>
              <a:rPr b="1" lang="ar" sz="1100">
                <a:latin typeface="Mada"/>
                <a:ea typeface="Mada"/>
                <a:cs typeface="Mada"/>
                <a:sym typeface="Mada"/>
              </a:rPr>
              <a:t> (L3)</a:t>
            </a:r>
            <a:endParaRPr b="1" sz="1100">
              <a:latin typeface="Mada"/>
              <a:ea typeface="Mada"/>
              <a:cs typeface="Mada"/>
              <a:sym typeface="Mada"/>
            </a:endParaRPr>
          </a:p>
          <a:p>
            <a:pPr indent="0" lvl="0" marL="0" rtl="0" algn="l">
              <a:lnSpc>
                <a:spcPct val="115000"/>
              </a:lnSpc>
              <a:spcBef>
                <a:spcPts val="0"/>
              </a:spcBef>
              <a:spcAft>
                <a:spcPts val="0"/>
              </a:spcAft>
              <a:buNone/>
            </a:pPr>
            <a:r>
              <a:rPr b="1" lang="ar" sz="1100">
                <a:latin typeface="Mada"/>
                <a:ea typeface="Mada"/>
                <a:cs typeface="Mada"/>
                <a:sym typeface="Mada"/>
              </a:rPr>
              <a:t>- </a:t>
            </a:r>
            <a:r>
              <a:rPr lang="ar" sz="1100">
                <a:latin typeface="Mada"/>
                <a:ea typeface="Mada"/>
                <a:cs typeface="Mada"/>
                <a:sym typeface="Mada"/>
              </a:rPr>
              <a:t>The Mid thigh is </a:t>
            </a:r>
            <a:r>
              <a:rPr b="1" lang="ar" sz="1100">
                <a:latin typeface="Mada"/>
                <a:ea typeface="Mada"/>
                <a:cs typeface="Mada"/>
                <a:sym typeface="Mada"/>
              </a:rPr>
              <a:t>(L2)</a:t>
            </a:r>
            <a:endParaRPr b="1" sz="1100">
              <a:latin typeface="Mada"/>
              <a:ea typeface="Mada"/>
              <a:cs typeface="Mada"/>
              <a:sym typeface="Mada"/>
            </a:endParaRPr>
          </a:p>
          <a:p>
            <a:pPr indent="0" lvl="0" marL="0" rtl="0" algn="l">
              <a:lnSpc>
                <a:spcPct val="115000"/>
              </a:lnSpc>
              <a:spcBef>
                <a:spcPts val="0"/>
              </a:spcBef>
              <a:spcAft>
                <a:spcPts val="0"/>
              </a:spcAft>
              <a:buNone/>
            </a:pPr>
            <a:r>
              <a:rPr b="1" lang="ar" sz="1100">
                <a:latin typeface="Mada"/>
                <a:ea typeface="Mada"/>
                <a:cs typeface="Mada"/>
                <a:sym typeface="Mada"/>
              </a:rPr>
              <a:t>- </a:t>
            </a:r>
            <a:r>
              <a:rPr lang="ar" sz="1100">
                <a:latin typeface="Mada"/>
                <a:ea typeface="Mada"/>
                <a:cs typeface="Mada"/>
                <a:sym typeface="Mada"/>
              </a:rPr>
              <a:t>The inguinal ligament is</a:t>
            </a:r>
            <a:r>
              <a:rPr b="1" lang="ar" sz="1100">
                <a:latin typeface="Mada"/>
                <a:ea typeface="Mada"/>
                <a:cs typeface="Mada"/>
                <a:sym typeface="Mada"/>
              </a:rPr>
              <a:t> (L1)</a:t>
            </a:r>
            <a:endParaRPr b="1" sz="1100">
              <a:latin typeface="Mada"/>
              <a:ea typeface="Mada"/>
              <a:cs typeface="Mada"/>
              <a:sym typeface="Mada"/>
            </a:endParaRPr>
          </a:p>
          <a:p>
            <a:pPr indent="0" lvl="0" marL="0" rtl="0" algn="l">
              <a:lnSpc>
                <a:spcPct val="115000"/>
              </a:lnSpc>
              <a:spcBef>
                <a:spcPts val="0"/>
              </a:spcBef>
              <a:spcAft>
                <a:spcPts val="0"/>
              </a:spcAft>
              <a:buNone/>
            </a:pPr>
            <a:r>
              <a:rPr b="1" lang="ar" sz="1100">
                <a:latin typeface="Mada"/>
                <a:ea typeface="Mada"/>
                <a:cs typeface="Mada"/>
                <a:sym typeface="Mada"/>
              </a:rPr>
              <a:t>- </a:t>
            </a:r>
            <a:r>
              <a:rPr lang="ar" sz="1100">
                <a:latin typeface="Mada"/>
                <a:ea typeface="Mada"/>
                <a:cs typeface="Mada"/>
                <a:sym typeface="Mada"/>
              </a:rPr>
              <a:t>The lateral part of the thigh is supplied by the lateral femoral cutaneous nerve of the thigh</a:t>
            </a:r>
            <a:endParaRPr sz="1100">
              <a:latin typeface="Mada"/>
              <a:ea typeface="Mada"/>
              <a:cs typeface="Mada"/>
              <a:sym typeface="Mada"/>
            </a:endParaRPr>
          </a:p>
          <a:p>
            <a:pPr indent="0" lvl="0" marL="0" rtl="0" algn="l">
              <a:lnSpc>
                <a:spcPct val="115000"/>
              </a:lnSpc>
              <a:spcBef>
                <a:spcPts val="0"/>
              </a:spcBef>
              <a:spcAft>
                <a:spcPts val="0"/>
              </a:spcAft>
              <a:buNone/>
            </a:pPr>
            <a:r>
              <a:t/>
            </a:r>
            <a:endParaRPr b="1" sz="1200">
              <a:solidFill>
                <a:srgbClr val="6AA84F"/>
              </a:solidFill>
              <a:latin typeface="Mada"/>
              <a:ea typeface="Mada"/>
              <a:cs typeface="Mada"/>
              <a:sym typeface="Mada"/>
            </a:endParaRPr>
          </a:p>
          <a:p>
            <a:pPr indent="0" lvl="0" marL="0" rtl="0" algn="l">
              <a:lnSpc>
                <a:spcPct val="115000"/>
              </a:lnSpc>
              <a:spcBef>
                <a:spcPts val="0"/>
              </a:spcBef>
              <a:spcAft>
                <a:spcPts val="0"/>
              </a:spcAft>
              <a:buNone/>
            </a:pPr>
            <a:r>
              <a:t/>
            </a:r>
            <a:endParaRPr sz="1200">
              <a:solidFill>
                <a:srgbClr val="6AA84F"/>
              </a:solidFill>
              <a:latin typeface="Mada"/>
              <a:ea typeface="Mada"/>
              <a:cs typeface="Mada"/>
              <a:sym typeface="Mada"/>
            </a:endParaRPr>
          </a:p>
        </p:txBody>
      </p:sp>
      <p:sp>
        <p:nvSpPr>
          <p:cNvPr id="411" name="Google Shape;411;p22"/>
          <p:cNvSpPr txBox="1"/>
          <p:nvPr/>
        </p:nvSpPr>
        <p:spPr>
          <a:xfrm>
            <a:off x="-7405937" y="8930625"/>
            <a:ext cx="2632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1000">
                <a:solidFill>
                  <a:srgbClr val="6AA84F"/>
                </a:solidFill>
                <a:latin typeface="Mada"/>
                <a:ea typeface="Mada"/>
                <a:cs typeface="Mada"/>
                <a:sym typeface="Mada"/>
              </a:rPr>
              <a:t>use this pic for lower limb distribution</a:t>
            </a:r>
            <a:endParaRPr b="1" sz="1000">
              <a:solidFill>
                <a:srgbClr val="6AA84F"/>
              </a:solidFill>
              <a:latin typeface="Mada"/>
              <a:ea typeface="Mada"/>
              <a:cs typeface="Mada"/>
              <a:sym typeface="Mada"/>
            </a:endParaRPr>
          </a:p>
          <a:p>
            <a:pPr indent="0" lvl="0" marL="0" rtl="0" algn="ctr">
              <a:spcBef>
                <a:spcPts val="0"/>
              </a:spcBef>
              <a:spcAft>
                <a:spcPts val="0"/>
              </a:spcAft>
              <a:buNone/>
            </a:pPr>
            <a:r>
              <a:rPr b="1" lang="ar" sz="1000">
                <a:solidFill>
                  <a:srgbClr val="6AA84F"/>
                </a:solidFill>
                <a:latin typeface="Mada"/>
                <a:ea typeface="Mada"/>
                <a:cs typeface="Mada"/>
                <a:sym typeface="Mada"/>
              </a:rPr>
              <a:t>(different sources differ)</a:t>
            </a:r>
            <a:endParaRPr b="1" sz="1000">
              <a:solidFill>
                <a:srgbClr val="6AA84F"/>
              </a:solidFill>
              <a:latin typeface="Mada"/>
              <a:ea typeface="Mada"/>
              <a:cs typeface="Mada"/>
              <a:sym typeface="Mada"/>
            </a:endParaRPr>
          </a:p>
        </p:txBody>
      </p:sp>
      <p:sp>
        <p:nvSpPr>
          <p:cNvPr id="412" name="Google Shape;412;p22"/>
          <p:cNvSpPr/>
          <p:nvPr/>
        </p:nvSpPr>
        <p:spPr>
          <a:xfrm>
            <a:off x="-6643859" y="1945570"/>
            <a:ext cx="54300" cy="516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2"/>
          <p:cNvSpPr/>
          <p:nvPr/>
        </p:nvSpPr>
        <p:spPr>
          <a:xfrm>
            <a:off x="-5951569" y="1940881"/>
            <a:ext cx="43800" cy="417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2"/>
          <p:cNvSpPr/>
          <p:nvPr/>
        </p:nvSpPr>
        <p:spPr>
          <a:xfrm>
            <a:off x="-7019344" y="1950531"/>
            <a:ext cx="43800" cy="417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2"/>
          <p:cNvSpPr/>
          <p:nvPr/>
        </p:nvSpPr>
        <p:spPr>
          <a:xfrm>
            <a:off x="-5990100" y="790825"/>
            <a:ext cx="3995400" cy="567300"/>
          </a:xfrm>
          <a:prstGeom prst="snip2SameRect">
            <a:avLst>
              <a:gd fmla="val 16667" name="adj1"/>
              <a:gd fmla="val 0" name="adj2"/>
            </a:avLst>
          </a:prstGeom>
          <a:solidFill>
            <a:srgbClr val="EAD1DC"/>
          </a:solidFill>
          <a:ln cap="flat" cmpd="sng" w="28575">
            <a:solidFill>
              <a:srgbClr val="98678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ar" sz="1800">
                <a:solidFill>
                  <a:srgbClr val="CC0000"/>
                </a:solidFill>
                <a:latin typeface="Mada"/>
                <a:ea typeface="Mada"/>
                <a:cs typeface="Mada"/>
                <a:sym typeface="Mada"/>
              </a:rPr>
              <a:t>Dermatomal  distribution</a:t>
            </a:r>
            <a:endParaRPr b="1" sz="1800">
              <a:solidFill>
                <a:srgbClr val="CC0000"/>
              </a:solidFill>
              <a:latin typeface="Mada"/>
              <a:ea typeface="Mada"/>
              <a:cs typeface="Mada"/>
              <a:sym typeface="Mada"/>
            </a:endParaRPr>
          </a:p>
          <a:p>
            <a:pPr indent="0" lvl="0" marL="0" marR="0" rtl="0" algn="ctr">
              <a:lnSpc>
                <a:spcPct val="100000"/>
              </a:lnSpc>
              <a:spcBef>
                <a:spcPts val="0"/>
              </a:spcBef>
              <a:spcAft>
                <a:spcPts val="0"/>
              </a:spcAft>
              <a:buNone/>
            </a:pPr>
            <a:r>
              <a:rPr b="1" lang="ar" sz="1800">
                <a:solidFill>
                  <a:srgbClr val="6AA84F"/>
                </a:solidFill>
                <a:latin typeface="Mada"/>
                <a:ea typeface="Mada"/>
                <a:cs typeface="Mada"/>
                <a:sym typeface="Mada"/>
              </a:rPr>
              <a:t>“Dr. notes”</a:t>
            </a:r>
            <a:endParaRPr b="1" sz="1800">
              <a:solidFill>
                <a:srgbClr val="6AA84F"/>
              </a:solidFill>
              <a:latin typeface="Mada"/>
              <a:ea typeface="Mada"/>
              <a:cs typeface="Mada"/>
              <a:sym typeface="Mada"/>
            </a:endParaRPr>
          </a:p>
        </p:txBody>
      </p:sp>
      <p:pic>
        <p:nvPicPr>
          <p:cNvPr id="416" name="Google Shape;416;p22"/>
          <p:cNvPicPr preferRelativeResize="0"/>
          <p:nvPr/>
        </p:nvPicPr>
        <p:blipFill>
          <a:blip r:embed="rId12">
            <a:alphaModFix/>
          </a:blip>
          <a:stretch>
            <a:fillRect/>
          </a:stretch>
        </p:blipFill>
        <p:spPr>
          <a:xfrm>
            <a:off x="6171255" y="804099"/>
            <a:ext cx="1220021" cy="919500"/>
          </a:xfrm>
          <a:prstGeom prst="rect">
            <a:avLst/>
          </a:prstGeom>
          <a:noFill/>
          <a:ln cap="flat" cmpd="sng" w="9525">
            <a:solidFill>
              <a:schemeClr val="accent1"/>
            </a:solidFill>
            <a:prstDash val="solid"/>
            <a:round/>
            <a:headEnd len="sm" w="sm" type="none"/>
            <a:tailEnd len="sm" w="sm" type="none"/>
          </a:ln>
        </p:spPr>
      </p:pic>
      <p:sp>
        <p:nvSpPr>
          <p:cNvPr id="417" name="Google Shape;417;p22"/>
          <p:cNvSpPr/>
          <p:nvPr/>
        </p:nvSpPr>
        <p:spPr>
          <a:xfrm>
            <a:off x="378375" y="1779625"/>
            <a:ext cx="6810300" cy="1930500"/>
          </a:xfrm>
          <a:prstGeom prst="snip2DiagRect">
            <a:avLst>
              <a:gd fmla="val 0" name="adj1"/>
              <a:gd fmla="val 16667" name="adj2"/>
            </a:avLst>
          </a:prstGeom>
          <a:noFill/>
          <a:ln cap="flat" cmpd="sng" w="2857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2"/>
          <p:cNvSpPr/>
          <p:nvPr/>
        </p:nvSpPr>
        <p:spPr>
          <a:xfrm>
            <a:off x="371338" y="1771675"/>
            <a:ext cx="4425900" cy="334200"/>
          </a:xfrm>
          <a:prstGeom prst="round1Rect">
            <a:avLst>
              <a:gd fmla="val 16667"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2"/>
          <p:cNvSpPr/>
          <p:nvPr/>
        </p:nvSpPr>
        <p:spPr>
          <a:xfrm>
            <a:off x="490413" y="1797665"/>
            <a:ext cx="333900" cy="264600"/>
          </a:xfrm>
          <a:prstGeom prst="ellipse">
            <a:avLst/>
          </a:prstGeom>
          <a:solidFill>
            <a:srgbClr val="A64D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2"/>
          <p:cNvSpPr/>
          <p:nvPr/>
        </p:nvSpPr>
        <p:spPr>
          <a:xfrm>
            <a:off x="555331" y="1842637"/>
            <a:ext cx="204000" cy="174600"/>
          </a:xfrm>
          <a:prstGeom prst="ellipse">
            <a:avLst/>
          </a:prstGeom>
          <a:solidFill>
            <a:srgbClr val="EAD1DC"/>
          </a:solidFill>
          <a:ln cap="flat" cmpd="sng" w="9525">
            <a:solidFill>
              <a:srgbClr val="C27BA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2"/>
          <p:cNvSpPr txBox="1"/>
          <p:nvPr/>
        </p:nvSpPr>
        <p:spPr>
          <a:xfrm>
            <a:off x="523431" y="1779625"/>
            <a:ext cx="204000" cy="27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1</a:t>
            </a:r>
            <a:endParaRPr b="1" sz="1200">
              <a:solidFill>
                <a:srgbClr val="FFFFFF"/>
              </a:solidFill>
              <a:latin typeface="Mada"/>
              <a:ea typeface="Mada"/>
              <a:cs typeface="Mada"/>
              <a:sym typeface="Mada"/>
            </a:endParaRPr>
          </a:p>
        </p:txBody>
      </p:sp>
      <p:sp>
        <p:nvSpPr>
          <p:cNvPr id="422" name="Google Shape;422;p22"/>
          <p:cNvSpPr txBox="1"/>
          <p:nvPr/>
        </p:nvSpPr>
        <p:spPr>
          <a:xfrm>
            <a:off x="913063" y="1738675"/>
            <a:ext cx="497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ar">
                <a:solidFill>
                  <a:srgbClr val="FFFFFF"/>
                </a:solidFill>
                <a:latin typeface="Mada"/>
                <a:ea typeface="Mada"/>
                <a:cs typeface="Mada"/>
                <a:sym typeface="Mada"/>
              </a:rPr>
              <a:t>Upper limb </a:t>
            </a:r>
            <a:r>
              <a:rPr b="1" lang="ar" u="sng">
                <a:solidFill>
                  <a:srgbClr val="FFFFFF"/>
                </a:solidFill>
                <a:latin typeface="Mada"/>
                <a:ea typeface="Mada"/>
                <a:cs typeface="Mada"/>
                <a:sym typeface="Mada"/>
              </a:rPr>
              <a:t>Dermatomal distribution</a:t>
            </a:r>
            <a:r>
              <a:rPr b="1" lang="ar">
                <a:solidFill>
                  <a:srgbClr val="FFFFFF"/>
                </a:solidFill>
                <a:latin typeface="Mada"/>
                <a:ea typeface="Mada"/>
                <a:cs typeface="Mada"/>
                <a:sym typeface="Mada"/>
              </a:rPr>
              <a:t>:</a:t>
            </a:r>
            <a:endParaRPr b="1">
              <a:solidFill>
                <a:srgbClr val="FFFFFF"/>
              </a:solidFill>
              <a:latin typeface="Mada"/>
              <a:ea typeface="Mada"/>
              <a:cs typeface="Mada"/>
              <a:sym typeface="Mada"/>
            </a:endParaRPr>
          </a:p>
        </p:txBody>
      </p:sp>
      <p:sp>
        <p:nvSpPr>
          <p:cNvPr id="423" name="Google Shape;423;p22"/>
          <p:cNvSpPr/>
          <p:nvPr/>
        </p:nvSpPr>
        <p:spPr>
          <a:xfrm>
            <a:off x="378375" y="3818550"/>
            <a:ext cx="6810300" cy="2776200"/>
          </a:xfrm>
          <a:prstGeom prst="snip2DiagRect">
            <a:avLst>
              <a:gd fmla="val 0" name="adj1"/>
              <a:gd fmla="val 16667" name="adj2"/>
            </a:avLst>
          </a:prstGeom>
          <a:no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2"/>
          <p:cNvSpPr/>
          <p:nvPr/>
        </p:nvSpPr>
        <p:spPr>
          <a:xfrm>
            <a:off x="371350" y="3810600"/>
            <a:ext cx="4425900" cy="334200"/>
          </a:xfrm>
          <a:prstGeom prst="round1Rect">
            <a:avLst>
              <a:gd fmla="val 16667"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2"/>
          <p:cNvSpPr/>
          <p:nvPr/>
        </p:nvSpPr>
        <p:spPr>
          <a:xfrm>
            <a:off x="490413" y="3836590"/>
            <a:ext cx="333900" cy="264600"/>
          </a:xfrm>
          <a:prstGeom prst="ellipse">
            <a:avLst/>
          </a:prstGeom>
          <a:solidFill>
            <a:srgbClr val="A64D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2"/>
          <p:cNvSpPr/>
          <p:nvPr/>
        </p:nvSpPr>
        <p:spPr>
          <a:xfrm>
            <a:off x="555331" y="3881562"/>
            <a:ext cx="204000" cy="174600"/>
          </a:xfrm>
          <a:prstGeom prst="ellipse">
            <a:avLst/>
          </a:prstGeom>
          <a:solidFill>
            <a:srgbClr val="EAD1DC"/>
          </a:solidFill>
          <a:ln cap="flat" cmpd="sng" w="9525">
            <a:solidFill>
              <a:srgbClr val="C27BA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2"/>
          <p:cNvSpPr txBox="1"/>
          <p:nvPr/>
        </p:nvSpPr>
        <p:spPr>
          <a:xfrm>
            <a:off x="530250" y="3818550"/>
            <a:ext cx="204000" cy="27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2</a:t>
            </a:r>
            <a:endParaRPr b="1" sz="1200">
              <a:solidFill>
                <a:srgbClr val="FFFFFF"/>
              </a:solidFill>
              <a:latin typeface="Mada"/>
              <a:ea typeface="Mada"/>
              <a:cs typeface="Mada"/>
              <a:sym typeface="Mada"/>
            </a:endParaRPr>
          </a:p>
        </p:txBody>
      </p:sp>
      <p:sp>
        <p:nvSpPr>
          <p:cNvPr id="428" name="Google Shape;428;p22"/>
          <p:cNvSpPr txBox="1"/>
          <p:nvPr/>
        </p:nvSpPr>
        <p:spPr>
          <a:xfrm>
            <a:off x="913063" y="3777600"/>
            <a:ext cx="4977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ar">
                <a:solidFill>
                  <a:srgbClr val="FFFFFF"/>
                </a:solidFill>
                <a:latin typeface="Mada"/>
                <a:ea typeface="Mada"/>
                <a:cs typeface="Mada"/>
                <a:sym typeface="Mada"/>
              </a:rPr>
              <a:t> </a:t>
            </a:r>
            <a:r>
              <a:rPr b="1" lang="ar" u="sng">
                <a:solidFill>
                  <a:srgbClr val="FFFFFF"/>
                </a:solidFill>
                <a:latin typeface="Mada"/>
                <a:ea typeface="Mada"/>
                <a:cs typeface="Mada"/>
                <a:sym typeface="Mada"/>
              </a:rPr>
              <a:t>Peripheral nerves</a:t>
            </a:r>
            <a:r>
              <a:rPr b="1" lang="ar">
                <a:solidFill>
                  <a:srgbClr val="FFFFFF"/>
                </a:solidFill>
                <a:latin typeface="Mada"/>
                <a:ea typeface="Mada"/>
                <a:cs typeface="Mada"/>
                <a:sym typeface="Mada"/>
              </a:rPr>
              <a:t> distribution</a:t>
            </a:r>
            <a:endParaRPr b="1">
              <a:solidFill>
                <a:srgbClr val="FFFFF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b="1">
              <a:solidFill>
                <a:srgbClr val="FFFFFF"/>
              </a:solidFill>
              <a:latin typeface="Mada"/>
              <a:ea typeface="Mada"/>
              <a:cs typeface="Mada"/>
              <a:sym typeface="Mada"/>
            </a:endParaRPr>
          </a:p>
        </p:txBody>
      </p:sp>
      <p:sp>
        <p:nvSpPr>
          <p:cNvPr id="429" name="Google Shape;429;p22"/>
          <p:cNvSpPr/>
          <p:nvPr/>
        </p:nvSpPr>
        <p:spPr>
          <a:xfrm>
            <a:off x="378375" y="6760963"/>
            <a:ext cx="6810300" cy="3231000"/>
          </a:xfrm>
          <a:prstGeom prst="snip2DiagRect">
            <a:avLst>
              <a:gd fmla="val 0" name="adj1"/>
              <a:gd fmla="val 16667" name="adj2"/>
            </a:avLst>
          </a:prstGeom>
          <a:noFill/>
          <a:ln cap="flat" cmpd="sng" w="285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2"/>
          <p:cNvSpPr/>
          <p:nvPr/>
        </p:nvSpPr>
        <p:spPr>
          <a:xfrm>
            <a:off x="371338" y="6752988"/>
            <a:ext cx="4425900" cy="334200"/>
          </a:xfrm>
          <a:prstGeom prst="round1Rect">
            <a:avLst>
              <a:gd fmla="val 16667"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2"/>
          <p:cNvSpPr/>
          <p:nvPr/>
        </p:nvSpPr>
        <p:spPr>
          <a:xfrm>
            <a:off x="490413" y="6778977"/>
            <a:ext cx="333900" cy="264600"/>
          </a:xfrm>
          <a:prstGeom prst="ellipse">
            <a:avLst/>
          </a:prstGeom>
          <a:solidFill>
            <a:srgbClr val="741B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2"/>
          <p:cNvSpPr/>
          <p:nvPr/>
        </p:nvSpPr>
        <p:spPr>
          <a:xfrm>
            <a:off x="555331" y="6823949"/>
            <a:ext cx="204000" cy="174600"/>
          </a:xfrm>
          <a:prstGeom prst="ellipse">
            <a:avLst/>
          </a:prstGeom>
          <a:solidFill>
            <a:srgbClr val="EAD1DC"/>
          </a:solidFill>
          <a:ln cap="flat" cmpd="sng" w="9525">
            <a:solidFill>
              <a:srgbClr val="C27BA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2"/>
          <p:cNvSpPr txBox="1"/>
          <p:nvPr/>
        </p:nvSpPr>
        <p:spPr>
          <a:xfrm>
            <a:off x="530250" y="6760938"/>
            <a:ext cx="204000" cy="27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3</a:t>
            </a:r>
            <a:endParaRPr b="1" sz="1200">
              <a:solidFill>
                <a:srgbClr val="FFFFFF"/>
              </a:solidFill>
              <a:latin typeface="Mada"/>
              <a:ea typeface="Mada"/>
              <a:cs typeface="Mada"/>
              <a:sym typeface="Mada"/>
            </a:endParaRPr>
          </a:p>
        </p:txBody>
      </p:sp>
      <p:sp>
        <p:nvSpPr>
          <p:cNvPr id="434" name="Google Shape;434;p22"/>
          <p:cNvSpPr txBox="1"/>
          <p:nvPr/>
        </p:nvSpPr>
        <p:spPr>
          <a:xfrm>
            <a:off x="913063" y="6719987"/>
            <a:ext cx="497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ar">
                <a:solidFill>
                  <a:srgbClr val="FFFFFF"/>
                </a:solidFill>
                <a:latin typeface="Mada"/>
                <a:ea typeface="Mada"/>
                <a:cs typeface="Mada"/>
                <a:sym typeface="Mada"/>
              </a:rPr>
              <a:t>Lower limb Distribution</a:t>
            </a:r>
            <a:endParaRPr b="1">
              <a:solidFill>
                <a:srgbClr val="FFFFFF"/>
              </a:solidFill>
              <a:latin typeface="Mada"/>
              <a:ea typeface="Mada"/>
              <a:cs typeface="Mada"/>
              <a:sym typeface="Mada"/>
            </a:endParaRPr>
          </a:p>
        </p:txBody>
      </p:sp>
      <p:sp>
        <p:nvSpPr>
          <p:cNvPr id="435" name="Google Shape;435;p22"/>
          <p:cNvSpPr txBox="1"/>
          <p:nvPr/>
        </p:nvSpPr>
        <p:spPr>
          <a:xfrm>
            <a:off x="487888" y="2162425"/>
            <a:ext cx="4793700" cy="1477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ar" sz="1200">
                <a:latin typeface="Mada"/>
                <a:ea typeface="Mada"/>
                <a:cs typeface="Mada"/>
                <a:sym typeface="Mada"/>
              </a:rPr>
              <a:t>Up</a:t>
            </a:r>
            <a:r>
              <a:rPr b="1" lang="ar" sz="1200">
                <a:latin typeface="Mada"/>
                <a:ea typeface="Mada"/>
                <a:cs typeface="Mada"/>
                <a:sym typeface="Mada"/>
              </a:rPr>
              <a:t>per limb Dermatomal distribution:</a:t>
            </a:r>
            <a:endParaRPr b="1"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Lateral part of the shoulder → </a:t>
            </a:r>
            <a:r>
              <a:rPr b="1" lang="ar" sz="1200">
                <a:latin typeface="Mada"/>
                <a:ea typeface="Mada"/>
                <a:cs typeface="Mada"/>
                <a:sym typeface="Mada"/>
              </a:rPr>
              <a:t>C5</a:t>
            </a:r>
            <a:endParaRPr b="1"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Lateral part of the forearm to the thumb →</a:t>
            </a:r>
            <a:r>
              <a:rPr b="1" lang="ar" sz="1200">
                <a:latin typeface="Mada"/>
                <a:ea typeface="Mada"/>
                <a:cs typeface="Mada"/>
                <a:sym typeface="Mada"/>
              </a:rPr>
              <a:t> C6</a:t>
            </a:r>
            <a:endParaRPr b="1"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middle finger → </a:t>
            </a:r>
            <a:r>
              <a:rPr b="1" lang="ar" sz="1200">
                <a:latin typeface="Mada"/>
                <a:ea typeface="Mada"/>
                <a:cs typeface="Mada"/>
                <a:sym typeface="Mada"/>
              </a:rPr>
              <a:t>C7</a:t>
            </a:r>
            <a:endParaRPr b="1"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little finger → </a:t>
            </a:r>
            <a:r>
              <a:rPr b="1" lang="ar" sz="1200">
                <a:latin typeface="Mada"/>
                <a:ea typeface="Mada"/>
                <a:cs typeface="Mada"/>
                <a:sym typeface="Mada"/>
              </a:rPr>
              <a:t>C8</a:t>
            </a:r>
            <a:endParaRPr b="1"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medial part of the forearm </a:t>
            </a:r>
            <a:r>
              <a:rPr b="1" lang="ar" sz="1200">
                <a:latin typeface="Mada"/>
                <a:ea typeface="Mada"/>
                <a:cs typeface="Mada"/>
                <a:sym typeface="Mada"/>
              </a:rPr>
              <a:t>→ T1</a:t>
            </a:r>
            <a:endParaRPr b="1" sz="1200">
              <a:latin typeface="Mada"/>
              <a:ea typeface="Mada"/>
              <a:cs typeface="Mada"/>
              <a:sym typeface="Mada"/>
            </a:endParaRPr>
          </a:p>
        </p:txBody>
      </p:sp>
      <p:pic>
        <p:nvPicPr>
          <p:cNvPr id="436" name="Google Shape;436;p22"/>
          <p:cNvPicPr preferRelativeResize="0"/>
          <p:nvPr/>
        </p:nvPicPr>
        <p:blipFill>
          <a:blip r:embed="rId9">
            <a:alphaModFix/>
          </a:blip>
          <a:stretch>
            <a:fillRect/>
          </a:stretch>
        </p:blipFill>
        <p:spPr>
          <a:xfrm>
            <a:off x="5019725" y="2062276"/>
            <a:ext cx="1840306" cy="1509700"/>
          </a:xfrm>
          <a:prstGeom prst="rect">
            <a:avLst/>
          </a:prstGeom>
          <a:noFill/>
          <a:ln cap="flat" cmpd="sng" w="19050">
            <a:solidFill>
              <a:srgbClr val="741B47"/>
            </a:solidFill>
            <a:prstDash val="solid"/>
            <a:round/>
            <a:headEnd len="sm" w="sm" type="none"/>
            <a:tailEnd len="sm" w="sm" type="none"/>
          </a:ln>
        </p:spPr>
      </p:pic>
      <p:sp>
        <p:nvSpPr>
          <p:cNvPr id="437" name="Google Shape;437;p22"/>
          <p:cNvSpPr txBox="1"/>
          <p:nvPr/>
        </p:nvSpPr>
        <p:spPr>
          <a:xfrm>
            <a:off x="152400" y="1145250"/>
            <a:ext cx="63642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2100">
                <a:solidFill>
                  <a:srgbClr val="6AA84F"/>
                </a:solidFill>
                <a:highlight>
                  <a:schemeClr val="accent5"/>
                </a:highlight>
                <a:latin typeface="Mada"/>
                <a:ea typeface="Mada"/>
                <a:cs typeface="Mada"/>
                <a:sym typeface="Mada"/>
              </a:rPr>
              <a:t>          Dermatomal &amp; peripheral nerve </a:t>
            </a:r>
            <a:r>
              <a:rPr b="1" lang="ar" sz="2100">
                <a:solidFill>
                  <a:srgbClr val="6AA84F"/>
                </a:solidFill>
                <a:highlight>
                  <a:schemeClr val="accent5"/>
                </a:highlight>
                <a:latin typeface="Mada"/>
                <a:ea typeface="Mada"/>
                <a:cs typeface="Mada"/>
                <a:sym typeface="Mada"/>
              </a:rPr>
              <a:t>distribution </a:t>
            </a:r>
            <a:endParaRPr b="1" sz="2100">
              <a:solidFill>
                <a:srgbClr val="6AA84F"/>
              </a:solidFill>
              <a:highlight>
                <a:schemeClr val="accent5"/>
              </a:highlight>
              <a:latin typeface="Mada"/>
              <a:ea typeface="Mada"/>
              <a:cs typeface="Mada"/>
              <a:sym typeface="Mada"/>
            </a:endParaRPr>
          </a:p>
        </p:txBody>
      </p:sp>
      <p:sp>
        <p:nvSpPr>
          <p:cNvPr id="438" name="Google Shape;438;p22"/>
          <p:cNvSpPr txBox="1"/>
          <p:nvPr/>
        </p:nvSpPr>
        <p:spPr>
          <a:xfrm>
            <a:off x="378375" y="4101200"/>
            <a:ext cx="4148700" cy="249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ar" sz="1200">
                <a:latin typeface="Mada"/>
                <a:ea typeface="Mada"/>
                <a:cs typeface="Mada"/>
                <a:sym typeface="Mada"/>
              </a:rPr>
              <a:t>T</a:t>
            </a:r>
            <a:r>
              <a:rPr b="1" lang="ar" sz="1200">
                <a:latin typeface="Mada"/>
                <a:ea typeface="Mada"/>
                <a:cs typeface="Mada"/>
                <a:sym typeface="Mada"/>
              </a:rPr>
              <a:t>he peripheral nerves distribution is slightly different:</a:t>
            </a:r>
            <a:endParaRPr b="1"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T</a:t>
            </a:r>
            <a:r>
              <a:rPr lang="ar" sz="1200">
                <a:latin typeface="Mada"/>
                <a:ea typeface="Mada"/>
                <a:cs typeface="Mada"/>
                <a:sym typeface="Mada"/>
              </a:rPr>
              <a:t>he lateral part of the upper arm  is </a:t>
            </a:r>
            <a:r>
              <a:rPr b="1" lang="ar" sz="1200">
                <a:latin typeface="Mada"/>
                <a:ea typeface="Mada"/>
                <a:cs typeface="Mada"/>
                <a:sym typeface="Mada"/>
              </a:rPr>
              <a:t>supplied by Axillary nerve</a:t>
            </a:r>
            <a:r>
              <a:rPr lang="ar" sz="1200">
                <a:latin typeface="Mada"/>
                <a:ea typeface="Mada"/>
                <a:cs typeface="Mada"/>
                <a:sym typeface="Mada"/>
              </a:rPr>
              <a:t> </a:t>
            </a:r>
            <a:r>
              <a:rPr b="1" lang="ar" sz="1200">
                <a:latin typeface="Mada"/>
                <a:ea typeface="Mada"/>
                <a:cs typeface="Mada"/>
                <a:sym typeface="Mada"/>
              </a:rPr>
              <a:t>(C5)</a:t>
            </a:r>
            <a:endParaRPr b="1"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T</a:t>
            </a:r>
            <a:r>
              <a:rPr lang="ar" sz="1200">
                <a:latin typeface="Mada"/>
                <a:ea typeface="Mada"/>
                <a:cs typeface="Mada"/>
                <a:sym typeface="Mada"/>
              </a:rPr>
              <a:t>he lateral part of the forearm and thumb is supplied by the </a:t>
            </a:r>
            <a:r>
              <a:rPr b="1" lang="ar" sz="1200">
                <a:latin typeface="Mada"/>
                <a:ea typeface="Mada"/>
                <a:cs typeface="Mada"/>
                <a:sym typeface="Mada"/>
              </a:rPr>
              <a:t>lateral antebrachial (C6)</a:t>
            </a:r>
            <a:endParaRPr b="1"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Thumb and </a:t>
            </a:r>
            <a:r>
              <a:rPr lang="ar" sz="1200">
                <a:latin typeface="Mada"/>
                <a:ea typeface="Mada"/>
                <a:cs typeface="Mada"/>
                <a:sym typeface="Mada"/>
              </a:rPr>
              <a:t>lateral 3 and a half fingers are supplied by the </a:t>
            </a:r>
            <a:r>
              <a:rPr b="1" lang="ar" sz="1200">
                <a:latin typeface="Mada"/>
                <a:ea typeface="Mada"/>
                <a:cs typeface="Mada"/>
                <a:sym typeface="Mada"/>
              </a:rPr>
              <a:t>median nerve (C6 + C7)</a:t>
            </a:r>
            <a:endParaRPr b="1"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T</a:t>
            </a:r>
            <a:r>
              <a:rPr lang="ar" sz="1200">
                <a:latin typeface="Mada"/>
                <a:ea typeface="Mada"/>
                <a:cs typeface="Mada"/>
                <a:sym typeface="Mada"/>
              </a:rPr>
              <a:t>he medial 1 and a half finger is supplied by </a:t>
            </a:r>
            <a:r>
              <a:rPr b="1" lang="ar" sz="1200">
                <a:latin typeface="Mada"/>
                <a:ea typeface="Mada"/>
                <a:cs typeface="Mada"/>
                <a:sym typeface="Mada"/>
              </a:rPr>
              <a:t>the ulnar nerve (C8)</a:t>
            </a:r>
            <a:endParaRPr b="1" sz="1200">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ar" sz="1200">
                <a:latin typeface="Mada"/>
                <a:ea typeface="Mada"/>
                <a:cs typeface="Mada"/>
                <a:sym typeface="Mada"/>
              </a:rPr>
              <a:t>T</a:t>
            </a:r>
            <a:r>
              <a:rPr lang="ar" sz="1200">
                <a:latin typeface="Mada"/>
                <a:ea typeface="Mada"/>
                <a:cs typeface="Mada"/>
                <a:sym typeface="Mada"/>
              </a:rPr>
              <a:t>he medial part of the forearm is applied by</a:t>
            </a:r>
            <a:r>
              <a:rPr b="1" lang="ar" sz="1200">
                <a:latin typeface="Mada"/>
                <a:ea typeface="Mada"/>
                <a:cs typeface="Mada"/>
                <a:sym typeface="Mada"/>
              </a:rPr>
              <a:t> medial antebrachial (T1)</a:t>
            </a:r>
            <a:endParaRPr b="1" sz="1200">
              <a:latin typeface="Mada"/>
              <a:ea typeface="Mada"/>
              <a:cs typeface="Mada"/>
              <a:sym typeface="Mada"/>
            </a:endParaRPr>
          </a:p>
        </p:txBody>
      </p:sp>
      <p:pic>
        <p:nvPicPr>
          <p:cNvPr id="439" name="Google Shape;439;p22"/>
          <p:cNvPicPr preferRelativeResize="0"/>
          <p:nvPr/>
        </p:nvPicPr>
        <p:blipFill>
          <a:blip r:embed="rId10">
            <a:alphaModFix/>
          </a:blip>
          <a:stretch>
            <a:fillRect/>
          </a:stretch>
        </p:blipFill>
        <p:spPr>
          <a:xfrm>
            <a:off x="4522650" y="4339847"/>
            <a:ext cx="2505600" cy="1930504"/>
          </a:xfrm>
          <a:prstGeom prst="rect">
            <a:avLst/>
          </a:prstGeom>
          <a:noFill/>
          <a:ln cap="flat" cmpd="sng" w="19050">
            <a:solidFill>
              <a:srgbClr val="741B47"/>
            </a:solidFill>
            <a:prstDash val="solid"/>
            <a:round/>
            <a:headEnd len="sm" w="sm" type="none"/>
            <a:tailEnd len="sm" w="sm" type="none"/>
          </a:ln>
        </p:spPr>
      </p:pic>
      <p:sp>
        <p:nvSpPr>
          <p:cNvPr id="440" name="Google Shape;440;p22"/>
          <p:cNvSpPr txBox="1"/>
          <p:nvPr/>
        </p:nvSpPr>
        <p:spPr>
          <a:xfrm>
            <a:off x="381000" y="7056075"/>
            <a:ext cx="4148700" cy="28854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0"/>
              </a:spcBef>
              <a:spcAft>
                <a:spcPts val="0"/>
              </a:spcAft>
              <a:buSzPts val="1100"/>
              <a:buFont typeface="Mada"/>
              <a:buChar char="●"/>
            </a:pPr>
            <a:r>
              <a:rPr b="1" lang="ar" sz="1100">
                <a:solidFill>
                  <a:srgbClr val="CC0000"/>
                </a:solidFill>
                <a:latin typeface="Mada"/>
                <a:ea typeface="Mada"/>
                <a:cs typeface="Mada"/>
                <a:sym typeface="Mada"/>
              </a:rPr>
              <a:t>The lateral aspect of the leg extending to the dorsum of the foot , superficial peroneal (L5)</a:t>
            </a:r>
            <a:endParaRPr b="1" sz="1100">
              <a:solidFill>
                <a:srgbClr val="CC0000"/>
              </a:solidFill>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ar" sz="1100">
                <a:latin typeface="Mada"/>
                <a:ea typeface="Mada"/>
                <a:cs typeface="Mada"/>
                <a:sym typeface="Mada"/>
              </a:rPr>
              <a:t>The area between the first and second Toes the deep peroneal sensory nerve </a:t>
            </a:r>
            <a:r>
              <a:rPr b="1" lang="ar" sz="1100">
                <a:latin typeface="Mada"/>
                <a:ea typeface="Mada"/>
                <a:cs typeface="Mada"/>
                <a:sym typeface="Mada"/>
              </a:rPr>
              <a:t>(L5)</a:t>
            </a:r>
            <a:endParaRPr b="1"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ar" sz="1100">
                <a:latin typeface="Mada"/>
                <a:ea typeface="Mada"/>
                <a:cs typeface="Mada"/>
                <a:sym typeface="Mada"/>
              </a:rPr>
              <a:t>The lateral part of the foot behind the lateral malleolus is supplied by the sural nerve </a:t>
            </a:r>
            <a:r>
              <a:rPr b="1" lang="ar" sz="1100">
                <a:latin typeface="Mada"/>
                <a:ea typeface="Mada"/>
                <a:cs typeface="Mada"/>
                <a:sym typeface="Mada"/>
              </a:rPr>
              <a:t>(S1)</a:t>
            </a:r>
            <a:endParaRPr b="1"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ar" sz="1100">
                <a:latin typeface="Mada"/>
                <a:ea typeface="Mada"/>
                <a:cs typeface="Mada"/>
                <a:sym typeface="Mada"/>
              </a:rPr>
              <a:t>T</a:t>
            </a:r>
            <a:r>
              <a:rPr lang="ar" sz="1100">
                <a:latin typeface="Mada"/>
                <a:ea typeface="Mada"/>
                <a:cs typeface="Mada"/>
                <a:sym typeface="Mada"/>
              </a:rPr>
              <a:t>he sole of the foot is also </a:t>
            </a:r>
            <a:r>
              <a:rPr b="1" lang="ar" sz="1100">
                <a:latin typeface="Mada"/>
                <a:ea typeface="Mada"/>
                <a:cs typeface="Mada"/>
                <a:sym typeface="Mada"/>
              </a:rPr>
              <a:t>(S1)</a:t>
            </a:r>
            <a:endParaRPr b="1"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ar" sz="1100">
                <a:latin typeface="Mada"/>
                <a:ea typeface="Mada"/>
                <a:cs typeface="Mada"/>
                <a:sym typeface="Mada"/>
              </a:rPr>
              <a:t>The medial part of the leg from the knee to the medial malleolus is the saphenous nerve</a:t>
            </a:r>
            <a:r>
              <a:rPr b="1" lang="ar" sz="1100">
                <a:latin typeface="Mada"/>
                <a:ea typeface="Mada"/>
                <a:cs typeface="Mada"/>
                <a:sym typeface="Mada"/>
              </a:rPr>
              <a:t> (L4)</a:t>
            </a:r>
            <a:endParaRPr b="1"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ar" sz="1100">
                <a:latin typeface="Mada"/>
                <a:ea typeface="Mada"/>
                <a:cs typeface="Mada"/>
                <a:sym typeface="Mada"/>
              </a:rPr>
              <a:t>The medial part of the thigh and knee</a:t>
            </a:r>
            <a:r>
              <a:rPr b="1" lang="ar" sz="1100">
                <a:latin typeface="Mada"/>
                <a:ea typeface="Mada"/>
                <a:cs typeface="Mada"/>
                <a:sym typeface="Mada"/>
              </a:rPr>
              <a:t> (L3)</a:t>
            </a:r>
            <a:endParaRPr b="1"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ar" sz="1100">
                <a:latin typeface="Mada"/>
                <a:ea typeface="Mada"/>
                <a:cs typeface="Mada"/>
                <a:sym typeface="Mada"/>
              </a:rPr>
              <a:t>The Mid thigh is </a:t>
            </a:r>
            <a:r>
              <a:rPr b="1" lang="ar" sz="1100">
                <a:latin typeface="Mada"/>
                <a:ea typeface="Mada"/>
                <a:cs typeface="Mada"/>
                <a:sym typeface="Mada"/>
              </a:rPr>
              <a:t>(L2)</a:t>
            </a:r>
            <a:endParaRPr b="1"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ar" sz="1100">
                <a:latin typeface="Mada"/>
                <a:ea typeface="Mada"/>
                <a:cs typeface="Mada"/>
                <a:sym typeface="Mada"/>
              </a:rPr>
              <a:t>The inguinal ligament is</a:t>
            </a:r>
            <a:r>
              <a:rPr b="1" lang="ar" sz="1100">
                <a:latin typeface="Mada"/>
                <a:ea typeface="Mada"/>
                <a:cs typeface="Mada"/>
                <a:sym typeface="Mada"/>
              </a:rPr>
              <a:t> (L1)</a:t>
            </a:r>
            <a:endParaRPr b="1" sz="1100">
              <a:latin typeface="Mada"/>
              <a:ea typeface="Mada"/>
              <a:cs typeface="Mada"/>
              <a:sym typeface="Mada"/>
            </a:endParaRPr>
          </a:p>
          <a:p>
            <a:pPr indent="-298450" lvl="0" marL="457200" rtl="0" algn="l">
              <a:lnSpc>
                <a:spcPct val="115000"/>
              </a:lnSpc>
              <a:spcBef>
                <a:spcPts val="0"/>
              </a:spcBef>
              <a:spcAft>
                <a:spcPts val="0"/>
              </a:spcAft>
              <a:buSzPts val="1100"/>
              <a:buFont typeface="Mada"/>
              <a:buChar char="●"/>
            </a:pPr>
            <a:r>
              <a:rPr lang="ar" sz="1100">
                <a:latin typeface="Mada"/>
                <a:ea typeface="Mada"/>
                <a:cs typeface="Mada"/>
                <a:sym typeface="Mada"/>
              </a:rPr>
              <a:t>The lateral part of the thigh is supplied by the lateral femoral cutaneous nerve of the thigh</a:t>
            </a:r>
            <a:endParaRPr sz="1200">
              <a:solidFill>
                <a:srgbClr val="6AA84F"/>
              </a:solidFill>
              <a:latin typeface="Mada"/>
              <a:ea typeface="Mada"/>
              <a:cs typeface="Mada"/>
              <a:sym typeface="Mada"/>
            </a:endParaRPr>
          </a:p>
        </p:txBody>
      </p:sp>
      <p:sp>
        <p:nvSpPr>
          <p:cNvPr id="441" name="Google Shape;441;p22"/>
          <p:cNvSpPr/>
          <p:nvPr/>
        </p:nvSpPr>
        <p:spPr>
          <a:xfrm>
            <a:off x="278275" y="1247850"/>
            <a:ext cx="342000" cy="302700"/>
          </a:xfrm>
          <a:prstGeom prst="star5">
            <a:avLst>
              <a:gd fmla="val 21969" name="adj"/>
              <a:gd fmla="val 105146" name="hf"/>
              <a:gd fmla="val 110557" name="vf"/>
            </a:avLst>
          </a:prstGeom>
          <a:solidFill>
            <a:srgbClr val="A61C00"/>
          </a:solidFill>
          <a:ln cap="flat" cmpd="sng" w="19050">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2100"/>
          </a:p>
        </p:txBody>
      </p:sp>
      <p:sp>
        <p:nvSpPr>
          <p:cNvPr id="442" name="Google Shape;442;p22"/>
          <p:cNvSpPr txBox="1"/>
          <p:nvPr/>
        </p:nvSpPr>
        <p:spPr>
          <a:xfrm>
            <a:off x="4707800" y="9134825"/>
            <a:ext cx="2328600" cy="492600"/>
          </a:xfrm>
          <a:prstGeom prst="rect">
            <a:avLst/>
          </a:prstGeom>
          <a:noFill/>
          <a:ln cap="flat" cmpd="sng" w="9525">
            <a:solidFill>
              <a:srgbClr val="741B47"/>
            </a:solidFill>
            <a:prstDash val="dashDot"/>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ar" sz="1000">
                <a:latin typeface="Mada"/>
                <a:ea typeface="Mada"/>
                <a:cs typeface="Mada"/>
                <a:sym typeface="Mada"/>
              </a:rPr>
              <a:t>use this pic for lower limb distribution</a:t>
            </a:r>
            <a:endParaRPr b="1" sz="1000">
              <a:latin typeface="Mada"/>
              <a:ea typeface="Mada"/>
              <a:cs typeface="Mada"/>
              <a:sym typeface="Mada"/>
            </a:endParaRPr>
          </a:p>
          <a:p>
            <a:pPr indent="0" lvl="0" marL="0" rtl="0" algn="ctr">
              <a:spcBef>
                <a:spcPts val="0"/>
              </a:spcBef>
              <a:spcAft>
                <a:spcPts val="0"/>
              </a:spcAft>
              <a:buNone/>
            </a:pPr>
            <a:r>
              <a:rPr b="1" lang="ar" sz="1000">
                <a:latin typeface="Mada"/>
                <a:ea typeface="Mada"/>
                <a:cs typeface="Mada"/>
                <a:sym typeface="Mada"/>
              </a:rPr>
              <a:t>(different sources differ)</a:t>
            </a:r>
            <a:endParaRPr b="1" sz="1000">
              <a:latin typeface="Mada"/>
              <a:ea typeface="Mada"/>
              <a:cs typeface="Mada"/>
              <a:sym typeface="Mada"/>
            </a:endParaRPr>
          </a:p>
        </p:txBody>
      </p:sp>
      <p:pic>
        <p:nvPicPr>
          <p:cNvPr id="443" name="Google Shape;443;p22"/>
          <p:cNvPicPr preferRelativeResize="0"/>
          <p:nvPr/>
        </p:nvPicPr>
        <p:blipFill>
          <a:blip r:embed="rId11">
            <a:alphaModFix/>
          </a:blip>
          <a:stretch>
            <a:fillRect/>
          </a:stretch>
        </p:blipFill>
        <p:spPr>
          <a:xfrm>
            <a:off x="4707812" y="7408372"/>
            <a:ext cx="2328463" cy="1726449"/>
          </a:xfrm>
          <a:prstGeom prst="rect">
            <a:avLst/>
          </a:prstGeom>
          <a:noFill/>
          <a:ln cap="flat" cmpd="sng" w="19050">
            <a:solidFill>
              <a:srgbClr val="741B47"/>
            </a:solidFill>
            <a:prstDash val="solid"/>
            <a:round/>
            <a:headEnd len="sm" w="sm" type="none"/>
            <a:tailEnd len="sm" w="sm" type="none"/>
          </a:ln>
        </p:spPr>
      </p:pic>
      <p:sp>
        <p:nvSpPr>
          <p:cNvPr id="444" name="Google Shape;444;p22"/>
          <p:cNvSpPr/>
          <p:nvPr/>
        </p:nvSpPr>
        <p:spPr>
          <a:xfrm rot="10800000">
            <a:off x="5900038" y="2205455"/>
            <a:ext cx="30300" cy="303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2"/>
          <p:cNvSpPr/>
          <p:nvPr/>
        </p:nvSpPr>
        <p:spPr>
          <a:xfrm rot="10800000">
            <a:off x="5473022" y="2212626"/>
            <a:ext cx="30300" cy="303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2"/>
          <p:cNvSpPr/>
          <p:nvPr/>
        </p:nvSpPr>
        <p:spPr>
          <a:xfrm rot="10800000">
            <a:off x="5232972" y="2205451"/>
            <a:ext cx="30300" cy="303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id="451" name="Google Shape;451;p23"/>
          <p:cNvPicPr preferRelativeResize="0"/>
          <p:nvPr/>
        </p:nvPicPr>
        <p:blipFill>
          <a:blip r:embed="rId3">
            <a:alphaModFix/>
          </a:blip>
          <a:stretch>
            <a:fillRect/>
          </a:stretch>
        </p:blipFill>
        <p:spPr>
          <a:xfrm>
            <a:off x="1594475" y="8224820"/>
            <a:ext cx="2066943" cy="2270506"/>
          </a:xfrm>
          <a:prstGeom prst="rect">
            <a:avLst/>
          </a:prstGeom>
          <a:noFill/>
          <a:ln cap="flat" cmpd="sng" w="19050">
            <a:solidFill>
              <a:srgbClr val="741B47"/>
            </a:solidFill>
            <a:prstDash val="solid"/>
            <a:round/>
            <a:headEnd len="sm" w="sm" type="none"/>
            <a:tailEnd len="sm" w="sm" type="none"/>
          </a:ln>
        </p:spPr>
      </p:pic>
      <p:sp>
        <p:nvSpPr>
          <p:cNvPr id="452" name="Google Shape;452;p23"/>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t>‹#›</a:t>
            </a:fld>
            <a:endParaRPr sz="1700"/>
          </a:p>
        </p:txBody>
      </p:sp>
      <p:sp>
        <p:nvSpPr>
          <p:cNvPr id="453" name="Google Shape;453;p23"/>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Approach</a:t>
            </a:r>
            <a:endParaRPr b="1" sz="2600">
              <a:latin typeface="Mada"/>
              <a:ea typeface="Mada"/>
              <a:cs typeface="Mada"/>
              <a:sym typeface="Mada"/>
            </a:endParaRPr>
          </a:p>
        </p:txBody>
      </p:sp>
      <p:sp>
        <p:nvSpPr>
          <p:cNvPr id="454" name="Google Shape;454;p23"/>
          <p:cNvSpPr txBox="1"/>
          <p:nvPr/>
        </p:nvSpPr>
        <p:spPr>
          <a:xfrm>
            <a:off x="247500" y="904850"/>
            <a:ext cx="7031100" cy="1933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5"/>
                </a:highlight>
                <a:latin typeface="Mada"/>
                <a:ea typeface="Mada"/>
                <a:cs typeface="Mada"/>
                <a:sym typeface="Mada"/>
              </a:rPr>
              <a:t>Introduction</a:t>
            </a:r>
            <a:endParaRPr b="1" sz="300">
              <a:solidFill>
                <a:schemeClr val="dk1"/>
              </a:solidFill>
              <a:highlight>
                <a:schemeClr val="accent5"/>
              </a:highlight>
              <a:latin typeface="Mada"/>
              <a:ea typeface="Mada"/>
              <a:cs typeface="Mada"/>
              <a:sym typeface="Mada"/>
            </a:endParaRPr>
          </a:p>
          <a:p>
            <a:pPr indent="0" lvl="0" marL="457200" rtl="0" algn="l">
              <a:spcBef>
                <a:spcPts val="0"/>
              </a:spcBef>
              <a:spcAft>
                <a:spcPts val="0"/>
              </a:spcAft>
              <a:buNone/>
            </a:pPr>
            <a:r>
              <a:t/>
            </a:r>
            <a:endParaRPr b="1" sz="300">
              <a:solidFill>
                <a:schemeClr val="dk1"/>
              </a:solidFill>
              <a:highlight>
                <a:srgbClr val="FFD966"/>
              </a:highlight>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lang="ar" sz="1200">
                <a:solidFill>
                  <a:schemeClr val="dk1"/>
                </a:solidFill>
                <a:latin typeface="Mada"/>
                <a:ea typeface="Mada"/>
                <a:cs typeface="Mada"/>
                <a:sym typeface="Mada"/>
              </a:rPr>
              <a:t>Recognition of a clinical pattern.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lang="ar" sz="1200">
                <a:solidFill>
                  <a:schemeClr val="dk1"/>
                </a:solidFill>
                <a:latin typeface="Mada"/>
                <a:ea typeface="Mada"/>
                <a:cs typeface="Mada"/>
                <a:sym typeface="Mada"/>
              </a:rPr>
              <a:t>There are 6 key questions the clinician should consider in arriving at the pattern that fits the patient best.</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lang="ar" sz="1200">
                <a:solidFill>
                  <a:schemeClr val="dk1"/>
                </a:solidFill>
                <a:latin typeface="Mada"/>
                <a:ea typeface="Mada"/>
                <a:cs typeface="Mada"/>
                <a:sym typeface="Mada"/>
              </a:rPr>
              <a:t>Most neuropathy and neuronopathy patients can be placed into </a:t>
            </a:r>
            <a:r>
              <a:rPr b="1" lang="ar" sz="1200">
                <a:solidFill>
                  <a:schemeClr val="dk1"/>
                </a:solidFill>
                <a:latin typeface="Mada"/>
                <a:ea typeface="Mada"/>
                <a:cs typeface="Mada"/>
                <a:sym typeface="Mada"/>
              </a:rPr>
              <a:t>one of 10 patterns</a:t>
            </a:r>
            <a:endParaRPr b="1" sz="12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5"/>
                </a:highlight>
                <a:latin typeface="Mada"/>
                <a:ea typeface="Mada"/>
                <a:cs typeface="Mada"/>
                <a:sym typeface="Mada"/>
              </a:rPr>
              <a:t>Approach - 6 Questions</a:t>
            </a:r>
            <a:endParaRPr sz="1200">
              <a:solidFill>
                <a:schemeClr val="dk1"/>
              </a:solidFill>
              <a:highlight>
                <a:schemeClr val="accent5"/>
              </a:highlight>
              <a:latin typeface="Mada"/>
              <a:ea typeface="Mada"/>
              <a:cs typeface="Mada"/>
              <a:sym typeface="Mada"/>
            </a:endParaRPr>
          </a:p>
        </p:txBody>
      </p:sp>
      <p:sp>
        <p:nvSpPr>
          <p:cNvPr id="455" name="Google Shape;455;p23"/>
          <p:cNvSpPr txBox="1"/>
          <p:nvPr/>
        </p:nvSpPr>
        <p:spPr>
          <a:xfrm>
            <a:off x="0" y="114562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t> </a:t>
            </a:r>
            <a:endParaRPr sz="1000"/>
          </a:p>
        </p:txBody>
      </p:sp>
      <p:cxnSp>
        <p:nvCxnSpPr>
          <p:cNvPr id="456" name="Google Shape;456;p23"/>
          <p:cNvCxnSpPr>
            <a:stCxn id="457" idx="2"/>
            <a:endCxn id="458" idx="0"/>
          </p:cNvCxnSpPr>
          <p:nvPr/>
        </p:nvCxnSpPr>
        <p:spPr>
          <a:xfrm rot="5400000">
            <a:off x="2009100" y="2069000"/>
            <a:ext cx="446700" cy="3025200"/>
          </a:xfrm>
          <a:prstGeom prst="bentConnector3">
            <a:avLst>
              <a:gd fmla="val 49994" name="adj1"/>
            </a:avLst>
          </a:prstGeom>
          <a:noFill/>
          <a:ln cap="flat" cmpd="sng" w="19050">
            <a:solidFill>
              <a:schemeClr val="accent2"/>
            </a:solidFill>
            <a:prstDash val="solid"/>
            <a:round/>
            <a:headEnd len="med" w="med" type="none"/>
            <a:tailEnd len="med" w="med" type="none"/>
          </a:ln>
        </p:spPr>
      </p:cxnSp>
      <p:cxnSp>
        <p:nvCxnSpPr>
          <p:cNvPr id="459" name="Google Shape;459;p23"/>
          <p:cNvCxnSpPr>
            <a:stCxn id="457" idx="2"/>
            <a:endCxn id="460" idx="0"/>
          </p:cNvCxnSpPr>
          <p:nvPr/>
        </p:nvCxnSpPr>
        <p:spPr>
          <a:xfrm rot="5400000">
            <a:off x="2602800" y="2662700"/>
            <a:ext cx="446700" cy="1837800"/>
          </a:xfrm>
          <a:prstGeom prst="bentConnector3">
            <a:avLst>
              <a:gd fmla="val 49992" name="adj1"/>
            </a:avLst>
          </a:prstGeom>
          <a:noFill/>
          <a:ln cap="flat" cmpd="sng" w="19050">
            <a:solidFill>
              <a:schemeClr val="accent2"/>
            </a:solidFill>
            <a:prstDash val="solid"/>
            <a:round/>
            <a:headEnd len="med" w="med" type="none"/>
            <a:tailEnd len="med" w="med" type="none"/>
          </a:ln>
        </p:spPr>
      </p:cxnSp>
      <p:sp>
        <p:nvSpPr>
          <p:cNvPr id="457" name="Google Shape;457;p23"/>
          <p:cNvSpPr/>
          <p:nvPr/>
        </p:nvSpPr>
        <p:spPr>
          <a:xfrm>
            <a:off x="2032500" y="3016550"/>
            <a:ext cx="3425100" cy="341700"/>
          </a:xfrm>
          <a:prstGeom prst="roundRect">
            <a:avLst>
              <a:gd fmla="val 16667" name="adj"/>
            </a:avLst>
          </a:prstGeom>
          <a:solidFill>
            <a:srgbClr val="543948"/>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1600">
                <a:solidFill>
                  <a:srgbClr val="FFFFFF"/>
                </a:solidFill>
                <a:latin typeface="Mada"/>
                <a:ea typeface="Mada"/>
                <a:cs typeface="Mada"/>
                <a:sym typeface="Mada"/>
              </a:rPr>
              <a:t>6 Questions</a:t>
            </a:r>
            <a:endParaRPr sz="1600">
              <a:solidFill>
                <a:srgbClr val="FFFFFF"/>
              </a:solidFill>
              <a:latin typeface="Mada"/>
              <a:ea typeface="Mada"/>
              <a:cs typeface="Mada"/>
              <a:sym typeface="Mada"/>
            </a:endParaRPr>
          </a:p>
        </p:txBody>
      </p:sp>
      <p:cxnSp>
        <p:nvCxnSpPr>
          <p:cNvPr id="461" name="Google Shape;461;p23"/>
          <p:cNvCxnSpPr>
            <a:stCxn id="457" idx="2"/>
            <a:endCxn id="462" idx="0"/>
          </p:cNvCxnSpPr>
          <p:nvPr/>
        </p:nvCxnSpPr>
        <p:spPr>
          <a:xfrm flipH="1" rot="-5400000">
            <a:off x="5061150" y="2042150"/>
            <a:ext cx="457200" cy="3089400"/>
          </a:xfrm>
          <a:prstGeom prst="bentConnector3">
            <a:avLst>
              <a:gd fmla="val 49992" name="adj1"/>
            </a:avLst>
          </a:prstGeom>
          <a:noFill/>
          <a:ln cap="flat" cmpd="sng" w="19050">
            <a:solidFill>
              <a:schemeClr val="accent2"/>
            </a:solidFill>
            <a:prstDash val="solid"/>
            <a:round/>
            <a:headEnd len="med" w="med" type="none"/>
            <a:tailEnd len="med" w="med" type="none"/>
          </a:ln>
        </p:spPr>
      </p:cxnSp>
      <p:sp>
        <p:nvSpPr>
          <p:cNvPr id="462" name="Google Shape;462;p23"/>
          <p:cNvSpPr/>
          <p:nvPr/>
        </p:nvSpPr>
        <p:spPr>
          <a:xfrm>
            <a:off x="6327068" y="3815375"/>
            <a:ext cx="1014900" cy="1318200"/>
          </a:xfrm>
          <a:prstGeom prst="rect">
            <a:avLst/>
          </a:prstGeom>
          <a:solidFill>
            <a:srgbClr val="FFFFFF"/>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1200">
              <a:solidFill>
                <a:srgbClr val="353744"/>
              </a:solidFill>
              <a:latin typeface="Mada"/>
              <a:ea typeface="Mada"/>
              <a:cs typeface="Mada"/>
              <a:sym typeface="Mada"/>
            </a:endParaRPr>
          </a:p>
          <a:p>
            <a:pPr indent="0" lvl="0" marL="0" marR="0" rtl="0" algn="ctr">
              <a:lnSpc>
                <a:spcPct val="100000"/>
              </a:lnSpc>
              <a:spcBef>
                <a:spcPts val="0"/>
              </a:spcBef>
              <a:spcAft>
                <a:spcPts val="0"/>
              </a:spcAft>
              <a:buNone/>
            </a:pPr>
            <a:r>
              <a:rPr lang="ar" sz="1200">
                <a:solidFill>
                  <a:srgbClr val="353744"/>
                </a:solidFill>
                <a:latin typeface="Mada"/>
                <a:ea typeface="Mada"/>
                <a:cs typeface="Mada"/>
                <a:sym typeface="Mada"/>
              </a:rPr>
              <a:t>Is there evidence for a hereditary neuropathy?</a:t>
            </a:r>
            <a:endParaRPr sz="1200">
              <a:solidFill>
                <a:srgbClr val="353744"/>
              </a:solidFill>
              <a:latin typeface="Mada"/>
              <a:ea typeface="Mada"/>
              <a:cs typeface="Mada"/>
              <a:sym typeface="Mada"/>
            </a:endParaRPr>
          </a:p>
        </p:txBody>
      </p:sp>
      <p:cxnSp>
        <p:nvCxnSpPr>
          <p:cNvPr id="463" name="Google Shape;463;p23"/>
          <p:cNvCxnSpPr>
            <a:stCxn id="457" idx="2"/>
            <a:endCxn id="464" idx="0"/>
          </p:cNvCxnSpPr>
          <p:nvPr/>
        </p:nvCxnSpPr>
        <p:spPr>
          <a:xfrm flipH="1" rot="-5400000">
            <a:off x="4486050" y="2617250"/>
            <a:ext cx="446700" cy="1928700"/>
          </a:xfrm>
          <a:prstGeom prst="bentConnector3">
            <a:avLst>
              <a:gd fmla="val 49992" name="adj1"/>
            </a:avLst>
          </a:prstGeom>
          <a:noFill/>
          <a:ln cap="flat" cmpd="sng" w="19050">
            <a:solidFill>
              <a:schemeClr val="accent2"/>
            </a:solidFill>
            <a:prstDash val="solid"/>
            <a:round/>
            <a:headEnd len="med" w="med" type="none"/>
            <a:tailEnd len="med" w="med" type="none"/>
          </a:ln>
        </p:spPr>
      </p:cxnSp>
      <p:sp>
        <p:nvSpPr>
          <p:cNvPr id="464" name="Google Shape;464;p23"/>
          <p:cNvSpPr/>
          <p:nvPr/>
        </p:nvSpPr>
        <p:spPr>
          <a:xfrm>
            <a:off x="5156562" y="3804880"/>
            <a:ext cx="1034100" cy="1318200"/>
          </a:xfrm>
          <a:prstGeom prst="rect">
            <a:avLst/>
          </a:prstGeom>
          <a:solidFill>
            <a:srgbClr val="FFFFFF"/>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sz="1200">
              <a:solidFill>
                <a:srgbClr val="353744"/>
              </a:solidFill>
              <a:latin typeface="Mada"/>
              <a:ea typeface="Mada"/>
              <a:cs typeface="Mada"/>
              <a:sym typeface="Mada"/>
            </a:endParaRPr>
          </a:p>
          <a:p>
            <a:pPr indent="0" lvl="0" marL="0" marR="0" rtl="0" algn="ctr">
              <a:lnSpc>
                <a:spcPct val="100000"/>
              </a:lnSpc>
              <a:spcBef>
                <a:spcPts val="0"/>
              </a:spcBef>
              <a:spcAft>
                <a:spcPts val="0"/>
              </a:spcAft>
              <a:buNone/>
            </a:pPr>
            <a:r>
              <a:rPr lang="ar" sz="1200">
                <a:solidFill>
                  <a:srgbClr val="353744"/>
                </a:solidFill>
                <a:latin typeface="Mada"/>
                <a:ea typeface="Mada"/>
                <a:cs typeface="Mada"/>
                <a:sym typeface="Mada"/>
              </a:rPr>
              <a:t>What is the temporal evolution?</a:t>
            </a:r>
            <a:endParaRPr sz="1200">
              <a:solidFill>
                <a:srgbClr val="353744"/>
              </a:solidFill>
              <a:latin typeface="Mada"/>
              <a:ea typeface="Mada"/>
              <a:cs typeface="Mada"/>
              <a:sym typeface="Mada"/>
            </a:endParaRPr>
          </a:p>
        </p:txBody>
      </p:sp>
      <p:cxnSp>
        <p:nvCxnSpPr>
          <p:cNvPr id="465" name="Google Shape;465;p23"/>
          <p:cNvCxnSpPr>
            <a:stCxn id="457" idx="2"/>
            <a:endCxn id="466" idx="0"/>
          </p:cNvCxnSpPr>
          <p:nvPr/>
        </p:nvCxnSpPr>
        <p:spPr>
          <a:xfrm flipH="1" rot="-5400000">
            <a:off x="3844500" y="3258800"/>
            <a:ext cx="446700" cy="645600"/>
          </a:xfrm>
          <a:prstGeom prst="bentConnector3">
            <a:avLst>
              <a:gd fmla="val 49994" name="adj1"/>
            </a:avLst>
          </a:prstGeom>
          <a:noFill/>
          <a:ln cap="flat" cmpd="sng" w="19050">
            <a:solidFill>
              <a:schemeClr val="accent2"/>
            </a:solidFill>
            <a:prstDash val="solid"/>
            <a:round/>
            <a:headEnd len="med" w="med" type="none"/>
            <a:tailEnd len="med" w="med" type="none"/>
          </a:ln>
        </p:spPr>
      </p:cxnSp>
      <p:sp>
        <p:nvSpPr>
          <p:cNvPr id="466" name="Google Shape;466;p23"/>
          <p:cNvSpPr/>
          <p:nvPr/>
        </p:nvSpPr>
        <p:spPr>
          <a:xfrm>
            <a:off x="3873482" y="3804897"/>
            <a:ext cx="1034100" cy="1318200"/>
          </a:xfrm>
          <a:prstGeom prst="rect">
            <a:avLst/>
          </a:prstGeom>
          <a:solidFill>
            <a:srgbClr val="FFFFFF"/>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sz="1200">
              <a:solidFill>
                <a:srgbClr val="353744"/>
              </a:solidFill>
              <a:latin typeface="Mada"/>
              <a:ea typeface="Mada"/>
              <a:cs typeface="Mada"/>
              <a:sym typeface="Mada"/>
            </a:endParaRPr>
          </a:p>
          <a:p>
            <a:pPr indent="0" lvl="0" marL="0" marR="0" rtl="0" algn="ctr">
              <a:lnSpc>
                <a:spcPct val="100000"/>
              </a:lnSpc>
              <a:spcBef>
                <a:spcPts val="0"/>
              </a:spcBef>
              <a:spcAft>
                <a:spcPts val="0"/>
              </a:spcAft>
              <a:buNone/>
            </a:pPr>
            <a:r>
              <a:rPr lang="ar" sz="1200">
                <a:solidFill>
                  <a:srgbClr val="353744"/>
                </a:solidFill>
                <a:latin typeface="Mada"/>
                <a:ea typeface="Mada"/>
                <a:cs typeface="Mada"/>
                <a:sym typeface="Mada"/>
              </a:rPr>
              <a:t>Is there evidence of UMN involvement</a:t>
            </a:r>
            <a:r>
              <a:rPr lang="ar" sz="1000">
                <a:solidFill>
                  <a:srgbClr val="353744"/>
                </a:solidFill>
                <a:latin typeface="Mada"/>
                <a:ea typeface="Mada"/>
                <a:cs typeface="Mada"/>
                <a:sym typeface="Mada"/>
              </a:rPr>
              <a:t>?</a:t>
            </a:r>
            <a:endParaRPr sz="1000">
              <a:solidFill>
                <a:srgbClr val="353744"/>
              </a:solidFill>
              <a:latin typeface="Mada"/>
              <a:ea typeface="Mada"/>
              <a:cs typeface="Mada"/>
              <a:sym typeface="Mada"/>
            </a:endParaRPr>
          </a:p>
        </p:txBody>
      </p:sp>
      <p:cxnSp>
        <p:nvCxnSpPr>
          <p:cNvPr id="467" name="Google Shape;467;p23"/>
          <p:cNvCxnSpPr>
            <a:stCxn id="457" idx="2"/>
            <a:endCxn id="468" idx="0"/>
          </p:cNvCxnSpPr>
          <p:nvPr/>
        </p:nvCxnSpPr>
        <p:spPr>
          <a:xfrm rot="5400000">
            <a:off x="3202950" y="3262850"/>
            <a:ext cx="446700" cy="637500"/>
          </a:xfrm>
          <a:prstGeom prst="bentConnector3">
            <a:avLst>
              <a:gd fmla="val 49992" name="adj1"/>
            </a:avLst>
          </a:prstGeom>
          <a:noFill/>
          <a:ln cap="flat" cmpd="sng" w="19050">
            <a:solidFill>
              <a:schemeClr val="accent2"/>
            </a:solidFill>
            <a:prstDash val="solid"/>
            <a:round/>
            <a:headEnd len="med" w="med" type="none"/>
            <a:tailEnd len="med" w="med" type="none"/>
          </a:ln>
        </p:spPr>
      </p:cxnSp>
      <p:sp>
        <p:nvSpPr>
          <p:cNvPr id="468" name="Google Shape;468;p23"/>
          <p:cNvSpPr/>
          <p:nvPr/>
        </p:nvSpPr>
        <p:spPr>
          <a:xfrm>
            <a:off x="2590402" y="3804880"/>
            <a:ext cx="1034100" cy="1318200"/>
          </a:xfrm>
          <a:prstGeom prst="rect">
            <a:avLst/>
          </a:prstGeom>
          <a:solidFill>
            <a:srgbClr val="FFFFFF"/>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sz="1200">
              <a:solidFill>
                <a:srgbClr val="353744"/>
              </a:solidFill>
              <a:latin typeface="Mada"/>
              <a:ea typeface="Mada"/>
              <a:cs typeface="Mada"/>
              <a:sym typeface="Mada"/>
            </a:endParaRPr>
          </a:p>
          <a:p>
            <a:pPr indent="0" lvl="0" marL="0" marR="0" rtl="0" algn="ctr">
              <a:lnSpc>
                <a:spcPct val="100000"/>
              </a:lnSpc>
              <a:spcBef>
                <a:spcPts val="0"/>
              </a:spcBef>
              <a:spcAft>
                <a:spcPts val="0"/>
              </a:spcAft>
              <a:buNone/>
            </a:pPr>
            <a:r>
              <a:rPr lang="ar" sz="1200">
                <a:solidFill>
                  <a:srgbClr val="353744"/>
                </a:solidFill>
                <a:latin typeface="Mada"/>
                <a:ea typeface="Mada"/>
                <a:cs typeface="Mada"/>
                <a:sym typeface="Mada"/>
              </a:rPr>
              <a:t>What is the nature of the sensory involvement</a:t>
            </a:r>
            <a:r>
              <a:rPr lang="ar" sz="1000">
                <a:solidFill>
                  <a:srgbClr val="353744"/>
                </a:solidFill>
                <a:latin typeface="Mada"/>
                <a:ea typeface="Mada"/>
                <a:cs typeface="Mada"/>
                <a:sym typeface="Mada"/>
              </a:rPr>
              <a:t>?</a:t>
            </a:r>
            <a:endParaRPr sz="1000">
              <a:solidFill>
                <a:srgbClr val="353744"/>
              </a:solidFill>
              <a:latin typeface="Mada"/>
              <a:ea typeface="Mada"/>
              <a:cs typeface="Mada"/>
              <a:sym typeface="Mada"/>
            </a:endParaRPr>
          </a:p>
        </p:txBody>
      </p:sp>
      <p:sp>
        <p:nvSpPr>
          <p:cNvPr id="460" name="Google Shape;460;p23"/>
          <p:cNvSpPr/>
          <p:nvPr/>
        </p:nvSpPr>
        <p:spPr>
          <a:xfrm>
            <a:off x="1390264" y="3804875"/>
            <a:ext cx="1034100" cy="1318200"/>
          </a:xfrm>
          <a:prstGeom prst="rect">
            <a:avLst/>
          </a:prstGeom>
          <a:solidFill>
            <a:srgbClr val="FFFFFF"/>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1200">
              <a:solidFill>
                <a:srgbClr val="353744"/>
              </a:solidFill>
              <a:latin typeface="Mada"/>
              <a:ea typeface="Mada"/>
              <a:cs typeface="Mada"/>
              <a:sym typeface="Mada"/>
            </a:endParaRPr>
          </a:p>
          <a:p>
            <a:pPr indent="0" lvl="0" marL="0" marR="0" rtl="0" algn="ctr">
              <a:lnSpc>
                <a:spcPct val="100000"/>
              </a:lnSpc>
              <a:spcBef>
                <a:spcPts val="0"/>
              </a:spcBef>
              <a:spcAft>
                <a:spcPts val="0"/>
              </a:spcAft>
              <a:buNone/>
            </a:pPr>
            <a:r>
              <a:t/>
            </a:r>
            <a:endParaRPr sz="1200">
              <a:solidFill>
                <a:srgbClr val="353744"/>
              </a:solidFill>
              <a:latin typeface="Mada"/>
              <a:ea typeface="Mada"/>
              <a:cs typeface="Mada"/>
              <a:sym typeface="Mada"/>
            </a:endParaRPr>
          </a:p>
          <a:p>
            <a:pPr indent="0" lvl="0" marL="0" marR="0" rtl="0" algn="ctr">
              <a:lnSpc>
                <a:spcPct val="100000"/>
              </a:lnSpc>
              <a:spcBef>
                <a:spcPts val="0"/>
              </a:spcBef>
              <a:spcAft>
                <a:spcPts val="0"/>
              </a:spcAft>
              <a:buNone/>
            </a:pPr>
            <a:r>
              <a:rPr lang="ar" sz="1200">
                <a:solidFill>
                  <a:srgbClr val="353744"/>
                </a:solidFill>
                <a:latin typeface="Mada"/>
                <a:ea typeface="Mada"/>
                <a:cs typeface="Mada"/>
                <a:sym typeface="Mada"/>
              </a:rPr>
              <a:t>What is the distribution of weakness?</a:t>
            </a:r>
            <a:endParaRPr sz="1200">
              <a:solidFill>
                <a:srgbClr val="353744"/>
              </a:solidFill>
              <a:latin typeface="Mada"/>
              <a:ea typeface="Mada"/>
              <a:cs typeface="Mada"/>
              <a:sym typeface="Mada"/>
            </a:endParaRPr>
          </a:p>
        </p:txBody>
      </p:sp>
      <p:sp>
        <p:nvSpPr>
          <p:cNvPr id="458" name="Google Shape;458;p23"/>
          <p:cNvSpPr/>
          <p:nvPr/>
        </p:nvSpPr>
        <p:spPr>
          <a:xfrm>
            <a:off x="212543" y="3804896"/>
            <a:ext cx="1014900" cy="1318200"/>
          </a:xfrm>
          <a:prstGeom prst="rect">
            <a:avLst/>
          </a:prstGeom>
          <a:solidFill>
            <a:srgbClr val="FFFFFF"/>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1200">
              <a:solidFill>
                <a:srgbClr val="353744"/>
              </a:solidFill>
              <a:latin typeface="Mada"/>
              <a:ea typeface="Mada"/>
              <a:cs typeface="Mada"/>
              <a:sym typeface="Mada"/>
            </a:endParaRPr>
          </a:p>
          <a:p>
            <a:pPr indent="0" lvl="0" marL="0" marR="0" rtl="0" algn="ctr">
              <a:lnSpc>
                <a:spcPct val="100000"/>
              </a:lnSpc>
              <a:spcBef>
                <a:spcPts val="0"/>
              </a:spcBef>
              <a:spcAft>
                <a:spcPts val="0"/>
              </a:spcAft>
              <a:buNone/>
            </a:pPr>
            <a:r>
              <a:rPr lang="ar" sz="1200">
                <a:solidFill>
                  <a:srgbClr val="353744"/>
                </a:solidFill>
                <a:latin typeface="Mada"/>
                <a:ea typeface="Mada"/>
                <a:cs typeface="Mada"/>
                <a:sym typeface="Mada"/>
              </a:rPr>
              <a:t>What systems are involved?</a:t>
            </a:r>
            <a:endParaRPr sz="1200">
              <a:solidFill>
                <a:srgbClr val="353744"/>
              </a:solidFill>
              <a:latin typeface="Mada"/>
              <a:ea typeface="Mada"/>
              <a:cs typeface="Mada"/>
              <a:sym typeface="Mada"/>
            </a:endParaRPr>
          </a:p>
        </p:txBody>
      </p:sp>
      <p:sp>
        <p:nvSpPr>
          <p:cNvPr id="469" name="Google Shape;469;p23"/>
          <p:cNvSpPr txBox="1"/>
          <p:nvPr/>
        </p:nvSpPr>
        <p:spPr>
          <a:xfrm>
            <a:off x="250500" y="5323750"/>
            <a:ext cx="7031100" cy="5871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5"/>
                </a:highlight>
                <a:latin typeface="Mada"/>
                <a:ea typeface="Mada"/>
                <a:cs typeface="Mada"/>
                <a:sym typeface="Mada"/>
              </a:rPr>
              <a:t>Question 1- What systems are involved ?</a:t>
            </a:r>
            <a:endParaRPr sz="1200">
              <a:solidFill>
                <a:schemeClr val="dk1"/>
              </a:solidFill>
              <a:latin typeface="Mada"/>
              <a:ea typeface="Mada"/>
              <a:cs typeface="Mada"/>
              <a:sym typeface="Mada"/>
            </a:endParaRPr>
          </a:p>
        </p:txBody>
      </p:sp>
      <p:pic>
        <p:nvPicPr>
          <p:cNvPr id="470" name="Google Shape;470;p23"/>
          <p:cNvPicPr preferRelativeResize="0"/>
          <p:nvPr/>
        </p:nvPicPr>
        <p:blipFill>
          <a:blip r:embed="rId4">
            <a:alphaModFix/>
          </a:blip>
          <a:stretch>
            <a:fillRect/>
          </a:stretch>
        </p:blipFill>
        <p:spPr>
          <a:xfrm>
            <a:off x="3898572" y="8211500"/>
            <a:ext cx="2066954" cy="2270514"/>
          </a:xfrm>
          <a:prstGeom prst="rect">
            <a:avLst/>
          </a:prstGeom>
          <a:noFill/>
          <a:ln cap="flat" cmpd="sng" w="19050">
            <a:solidFill>
              <a:srgbClr val="741B47"/>
            </a:solidFill>
            <a:prstDash val="solid"/>
            <a:round/>
            <a:headEnd len="sm" w="sm" type="none"/>
            <a:tailEnd len="sm" w="sm" type="none"/>
          </a:ln>
        </p:spPr>
      </p:pic>
      <p:graphicFrame>
        <p:nvGraphicFramePr>
          <p:cNvPr id="471" name="Google Shape;471;p23"/>
          <p:cNvGraphicFramePr/>
          <p:nvPr/>
        </p:nvGraphicFramePr>
        <p:xfrm>
          <a:off x="247500" y="5910850"/>
          <a:ext cx="3000000" cy="3000000"/>
        </p:xfrm>
        <a:graphic>
          <a:graphicData uri="http://schemas.openxmlformats.org/drawingml/2006/table">
            <a:tbl>
              <a:tblPr>
                <a:noFill/>
                <a:tableStyleId>{BC89051C-0FB9-44DB-B3F0-D97974565A1E}</a:tableStyleId>
              </a:tblPr>
              <a:tblGrid>
                <a:gridCol w="1349950"/>
                <a:gridCol w="5779500"/>
              </a:tblGrid>
              <a:tr h="199425">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Motor</a:t>
                      </a:r>
                      <a:endParaRPr b="1">
                        <a:solidFill>
                          <a:srgbClr val="FFFFFF"/>
                        </a:solidFill>
                        <a:latin typeface="Mada"/>
                        <a:ea typeface="Mada"/>
                        <a:cs typeface="Mada"/>
                        <a:sym typeface="Mada"/>
                      </a:endParaRPr>
                    </a:p>
                  </a:txBody>
                  <a:tcPr marT="91425" marB="91425" marR="91425" marL="9142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1"/>
                    </a:solidFill>
                  </a:tcPr>
                </a:tc>
                <a:tc>
                  <a:txBody>
                    <a:bodyPr/>
                    <a:lstStyle/>
                    <a:p>
                      <a:pPr indent="-317500" lvl="0" marL="457200" rtl="0" algn="l">
                        <a:spcBef>
                          <a:spcPts val="0"/>
                        </a:spcBef>
                        <a:spcAft>
                          <a:spcPts val="0"/>
                        </a:spcAft>
                        <a:buSzPts val="1400"/>
                        <a:buChar char="●"/>
                      </a:pPr>
                      <a:r>
                        <a:rPr lang="ar" sz="1200">
                          <a:solidFill>
                            <a:schemeClr val="dk1"/>
                          </a:solidFill>
                          <a:latin typeface="Mada"/>
                          <a:ea typeface="Mada"/>
                          <a:cs typeface="Mada"/>
                          <a:sym typeface="Mada"/>
                        </a:rPr>
                        <a:t>localized to AHC </a:t>
                      </a:r>
                      <a:r>
                        <a:rPr lang="ar" sz="1200">
                          <a:solidFill>
                            <a:srgbClr val="999999"/>
                          </a:solidFill>
                          <a:latin typeface="Mada"/>
                          <a:ea typeface="Mada"/>
                          <a:cs typeface="Mada"/>
                          <a:sym typeface="Mada"/>
                        </a:rPr>
                        <a:t>(anterior horn cell)</a:t>
                      </a:r>
                      <a:r>
                        <a:rPr lang="ar" sz="1200">
                          <a:solidFill>
                            <a:schemeClr val="dk1"/>
                          </a:solidFill>
                          <a:latin typeface="Mada"/>
                          <a:ea typeface="Mada"/>
                          <a:cs typeface="Mada"/>
                          <a:sym typeface="Mada"/>
                        </a:rPr>
                        <a:t>, motor nerve roots, motor nerves</a:t>
                      </a:r>
                      <a:r>
                        <a:rPr lang="ar">
                          <a:solidFill>
                            <a:schemeClr val="dk1"/>
                          </a:solidFill>
                          <a:latin typeface="Exo"/>
                          <a:ea typeface="Exo"/>
                          <a:cs typeface="Exo"/>
                          <a:sym typeface="Exo"/>
                        </a:rPr>
                        <a:t>,</a:t>
                      </a:r>
                      <a:r>
                        <a:rPr lang="ar" sz="1200">
                          <a:solidFill>
                            <a:schemeClr val="dk1"/>
                          </a:solidFill>
                          <a:latin typeface="Mada"/>
                          <a:ea typeface="Mada"/>
                          <a:cs typeface="Mada"/>
                          <a:sym typeface="Mada"/>
                        </a:rPr>
                        <a:t>NMJ, muscle</a:t>
                      </a:r>
                      <a:r>
                        <a:rPr lang="ar">
                          <a:solidFill>
                            <a:schemeClr val="dk1"/>
                          </a:solidFill>
                          <a:latin typeface="Mada"/>
                          <a:ea typeface="Mada"/>
                          <a:cs typeface="Mada"/>
                          <a:sym typeface="Mada"/>
                        </a:rPr>
                        <a:t>.</a:t>
                      </a:r>
                      <a:endParaRPr>
                        <a:latin typeface="Mada"/>
                        <a:ea typeface="Mada"/>
                        <a:cs typeface="Mada"/>
                        <a:sym typeface="Mada"/>
                      </a:endParaRPr>
                    </a:p>
                  </a:txBody>
                  <a:tcPr marT="91425" marB="91425" marR="91425" marL="9142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r h="199425">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Sensory</a:t>
                      </a:r>
                      <a:endParaRPr b="1">
                        <a:solidFill>
                          <a:srgbClr val="FFFFFF"/>
                        </a:solidFill>
                        <a:latin typeface="Mada"/>
                        <a:ea typeface="Mada"/>
                        <a:cs typeface="Mada"/>
                        <a:sym typeface="Mada"/>
                      </a:endParaRPr>
                    </a:p>
                  </a:txBody>
                  <a:tcPr marT="91425" marB="91425" marR="91425" marL="9142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1"/>
                    </a:solidFill>
                  </a:tcPr>
                </a:tc>
                <a:tc>
                  <a:txBody>
                    <a:bodyPr/>
                    <a:lstStyle/>
                    <a:p>
                      <a:pPr indent="-304800" lvl="0" marL="457200" rtl="0" algn="l">
                        <a:spcBef>
                          <a:spcPts val="0"/>
                        </a:spcBef>
                        <a:spcAft>
                          <a:spcPts val="0"/>
                        </a:spcAft>
                        <a:buSzPts val="1200"/>
                        <a:buFont typeface="Mada"/>
                        <a:buChar char="●"/>
                      </a:pPr>
                      <a:r>
                        <a:rPr lang="ar" sz="1200">
                          <a:solidFill>
                            <a:srgbClr val="6AA84F"/>
                          </a:solidFill>
                          <a:latin typeface="Mada"/>
                          <a:ea typeface="Mada"/>
                          <a:cs typeface="Mada"/>
                          <a:sym typeface="Mada"/>
                        </a:rPr>
                        <a:t>peripheral</a:t>
                      </a:r>
                      <a:r>
                        <a:rPr lang="ar" sz="1200">
                          <a:solidFill>
                            <a:srgbClr val="6AA84F"/>
                          </a:solidFill>
                          <a:latin typeface="Mada"/>
                          <a:ea typeface="Mada"/>
                          <a:cs typeface="Mada"/>
                          <a:sym typeface="Mada"/>
                        </a:rPr>
                        <a:t> nerve, plexus, </a:t>
                      </a:r>
                      <a:r>
                        <a:rPr lang="ar" sz="1200">
                          <a:solidFill>
                            <a:schemeClr val="dk1"/>
                          </a:solidFill>
                          <a:latin typeface="Mada"/>
                          <a:ea typeface="Mada"/>
                          <a:cs typeface="Mada"/>
                          <a:sym typeface="Mada"/>
                        </a:rPr>
                        <a:t>DRG </a:t>
                      </a:r>
                      <a:r>
                        <a:rPr lang="ar" sz="1200">
                          <a:solidFill>
                            <a:srgbClr val="999999"/>
                          </a:solidFill>
                          <a:latin typeface="Mada"/>
                          <a:ea typeface="Mada"/>
                          <a:cs typeface="Mada"/>
                          <a:sym typeface="Mada"/>
                        </a:rPr>
                        <a:t>(dorsal root ganglion)</a:t>
                      </a:r>
                      <a:r>
                        <a:rPr lang="ar" sz="1200">
                          <a:solidFill>
                            <a:schemeClr val="dk1"/>
                          </a:solidFill>
                          <a:latin typeface="Mada"/>
                          <a:ea typeface="Mada"/>
                          <a:cs typeface="Mada"/>
                          <a:sym typeface="Mada"/>
                        </a:rPr>
                        <a:t> , sensory nerve roots, small fibers, </a:t>
                      </a:r>
                      <a:r>
                        <a:rPr lang="ar" sz="1200">
                          <a:solidFill>
                            <a:srgbClr val="6AA84F"/>
                          </a:solidFill>
                          <a:latin typeface="Mada"/>
                          <a:ea typeface="Mada"/>
                          <a:cs typeface="Mada"/>
                          <a:sym typeface="Mada"/>
                        </a:rPr>
                        <a:t>spinal cord, </a:t>
                      </a:r>
                      <a:r>
                        <a:rPr lang="ar" sz="1200">
                          <a:solidFill>
                            <a:schemeClr val="dk1"/>
                          </a:solidFill>
                          <a:latin typeface="Mada"/>
                          <a:ea typeface="Mada"/>
                          <a:cs typeface="Mada"/>
                          <a:sym typeface="Mada"/>
                        </a:rPr>
                        <a:t>thalamus, sensory cortex. </a:t>
                      </a:r>
                      <a:endParaRPr sz="1200">
                        <a:solidFill>
                          <a:schemeClr val="dk1"/>
                        </a:solidFill>
                        <a:latin typeface="Mada"/>
                        <a:ea typeface="Mada"/>
                        <a:cs typeface="Mada"/>
                        <a:sym typeface="Mada"/>
                      </a:endParaRPr>
                    </a:p>
                  </a:txBody>
                  <a:tcPr marT="91425" marB="91425" marR="91425" marL="9142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r h="185800">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Autonomic</a:t>
                      </a:r>
                      <a:endParaRPr b="1">
                        <a:solidFill>
                          <a:srgbClr val="FFFFFF"/>
                        </a:solidFill>
                        <a:latin typeface="Mada"/>
                        <a:ea typeface="Mada"/>
                        <a:cs typeface="Mada"/>
                        <a:sym typeface="Mada"/>
                      </a:endParaRPr>
                    </a:p>
                  </a:txBody>
                  <a:tcPr marT="91425" marB="91425" marR="91425" marL="9142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1"/>
                    </a:solidFill>
                  </a:tcPr>
                </a:tc>
                <a:tc>
                  <a:txBody>
                    <a:bodyPr/>
                    <a:lstStyle/>
                    <a:p>
                      <a:pPr indent="-304800" lvl="0" marL="457200" rtl="0" algn="l">
                        <a:spcBef>
                          <a:spcPts val="0"/>
                        </a:spcBef>
                        <a:spcAft>
                          <a:spcPts val="0"/>
                        </a:spcAft>
                        <a:buSzPts val="1200"/>
                        <a:buFont typeface="Mada"/>
                        <a:buChar char="●"/>
                      </a:pPr>
                      <a:r>
                        <a:rPr lang="ar" sz="1200">
                          <a:solidFill>
                            <a:srgbClr val="6AA84F"/>
                          </a:solidFill>
                          <a:latin typeface="Mada"/>
                          <a:ea typeface="Mada"/>
                          <a:cs typeface="Mada"/>
                          <a:sym typeface="Mada"/>
                        </a:rPr>
                        <a:t>peripheral nerve</a:t>
                      </a:r>
                      <a:r>
                        <a:rPr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autonomic nerves, </a:t>
                      </a:r>
                      <a:r>
                        <a:rPr lang="ar" sz="1200">
                          <a:solidFill>
                            <a:srgbClr val="999999"/>
                          </a:solidFill>
                          <a:latin typeface="Mada"/>
                          <a:ea typeface="Mada"/>
                          <a:cs typeface="Mada"/>
                          <a:sym typeface="Mada"/>
                        </a:rPr>
                        <a:t>lateral</a:t>
                      </a:r>
                      <a:r>
                        <a:rPr lang="ar" sz="1200">
                          <a:solidFill>
                            <a:schemeClr val="dk1"/>
                          </a:solidFill>
                          <a:latin typeface="Mada"/>
                          <a:ea typeface="Mada"/>
                          <a:cs typeface="Mada"/>
                          <a:sym typeface="Mada"/>
                        </a:rPr>
                        <a:t> gray/white communicants </a:t>
                      </a:r>
                      <a:r>
                        <a:rPr lang="ar" sz="1200">
                          <a:solidFill>
                            <a:srgbClr val="6AA84F"/>
                          </a:solidFill>
                          <a:latin typeface="Mada"/>
                          <a:ea typeface="Mada"/>
                          <a:cs typeface="Mada"/>
                          <a:sym typeface="Mada"/>
                        </a:rPr>
                        <a:t>(between nerve roots and sympathetic ganglia)</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If mild, we may not capture it by clinical assessment</a:t>
                      </a:r>
                      <a:endParaRPr sz="1200">
                        <a:solidFill>
                          <a:srgbClr val="6AA84F"/>
                        </a:solidFill>
                        <a:latin typeface="Mada"/>
                        <a:ea typeface="Mada"/>
                        <a:cs typeface="Mada"/>
                        <a:sym typeface="Mada"/>
                      </a:endParaRPr>
                    </a:p>
                  </a:txBody>
                  <a:tcPr marT="91425" marB="91425" marR="91425" marL="9142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r h="185800">
                <a:tc>
                  <a:txBody>
                    <a:bodyPr/>
                    <a:lstStyle/>
                    <a:p>
                      <a:pPr indent="0" lvl="0" marL="0" rtl="0" algn="ctr">
                        <a:spcBef>
                          <a:spcPts val="0"/>
                        </a:spcBef>
                        <a:spcAft>
                          <a:spcPts val="0"/>
                        </a:spcAft>
                        <a:buNone/>
                      </a:pPr>
                      <a:r>
                        <a:rPr b="1" lang="ar">
                          <a:solidFill>
                            <a:srgbClr val="FFFFFF"/>
                          </a:solidFill>
                          <a:latin typeface="Mada"/>
                          <a:ea typeface="Mada"/>
                          <a:cs typeface="Mada"/>
                          <a:sym typeface="Mada"/>
                        </a:rPr>
                        <a:t>Other</a:t>
                      </a:r>
                      <a:endParaRPr b="1">
                        <a:solidFill>
                          <a:srgbClr val="FFFFFF"/>
                        </a:solidFill>
                        <a:latin typeface="Mada"/>
                        <a:ea typeface="Mada"/>
                        <a:cs typeface="Mada"/>
                        <a:sym typeface="Mada"/>
                      </a:endParaRPr>
                    </a:p>
                  </a:txBody>
                  <a:tcPr marT="91425" marB="91425" marR="91425" marL="9142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chemeClr val="accent1"/>
                    </a:solidFill>
                  </a:tcPr>
                </a:tc>
                <a:tc>
                  <a:txBody>
                    <a:bodyPr/>
                    <a:lstStyle/>
                    <a:p>
                      <a:pPr indent="-304800" lvl="0" marL="457200" rtl="0" algn="l">
                        <a:spcBef>
                          <a:spcPts val="0"/>
                        </a:spcBef>
                        <a:spcAft>
                          <a:spcPts val="0"/>
                        </a:spcAft>
                        <a:buSzPts val="1200"/>
                        <a:buFont typeface="Mada"/>
                        <a:buChar char="●"/>
                      </a:pPr>
                      <a:r>
                        <a:rPr lang="ar" sz="1200">
                          <a:solidFill>
                            <a:srgbClr val="6AA84F"/>
                          </a:solidFill>
                          <a:latin typeface="Mada"/>
                          <a:ea typeface="Mada"/>
                          <a:cs typeface="Mada"/>
                          <a:sym typeface="Mada"/>
                        </a:rPr>
                        <a:t>Most commonly </a:t>
                      </a:r>
                      <a:r>
                        <a:rPr lang="ar" sz="1200">
                          <a:solidFill>
                            <a:schemeClr val="dk1"/>
                          </a:solidFill>
                          <a:latin typeface="Mada"/>
                          <a:ea typeface="Mada"/>
                          <a:cs typeface="Mada"/>
                          <a:sym typeface="Mada"/>
                        </a:rPr>
                        <a:t>combination</a:t>
                      </a:r>
                      <a:r>
                        <a:rPr lang="ar" sz="1200">
                          <a:solidFill>
                            <a:schemeClr val="dk1"/>
                          </a:solidFill>
                          <a:latin typeface="Mada"/>
                          <a:ea typeface="Mada"/>
                          <a:cs typeface="Mada"/>
                          <a:sym typeface="Mada"/>
                        </a:rPr>
                        <a:t>s</a:t>
                      </a:r>
                      <a:r>
                        <a:rPr lang="ar" sz="1200">
                          <a:solidFill>
                            <a:srgbClr val="999999"/>
                          </a:solidFill>
                          <a:latin typeface="Mada"/>
                          <a:ea typeface="Mada"/>
                          <a:cs typeface="Mada"/>
                          <a:sym typeface="Mada"/>
                        </a:rPr>
                        <a:t> of any of the above</a:t>
                      </a:r>
                      <a:endParaRPr>
                        <a:solidFill>
                          <a:srgbClr val="999999"/>
                        </a:solidFill>
                      </a:endParaRPr>
                    </a:p>
                  </a:txBody>
                  <a:tcPr marT="91425" marB="91425" marR="91425" marL="9142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bl>
          </a:graphicData>
        </a:graphic>
      </p:graphicFrame>
      <p:sp>
        <p:nvSpPr>
          <p:cNvPr id="472" name="Google Shape;472;p23"/>
          <p:cNvSpPr/>
          <p:nvPr/>
        </p:nvSpPr>
        <p:spPr>
          <a:xfrm rot="-10797968">
            <a:off x="209332" y="3805173"/>
            <a:ext cx="1014900" cy="294600"/>
          </a:xfrm>
          <a:prstGeom prst="round2SameRect">
            <a:avLst>
              <a:gd fmla="val 16667" name="adj1"/>
              <a:gd fmla="val 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3"/>
          <p:cNvSpPr txBox="1"/>
          <p:nvPr/>
        </p:nvSpPr>
        <p:spPr>
          <a:xfrm>
            <a:off x="255493" y="3834600"/>
            <a:ext cx="904800" cy="23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Q1</a:t>
            </a:r>
            <a:endParaRPr b="1">
              <a:solidFill>
                <a:srgbClr val="FFFFFF"/>
              </a:solidFill>
              <a:latin typeface="Mada"/>
              <a:ea typeface="Mada"/>
              <a:cs typeface="Mada"/>
              <a:sym typeface="Mada"/>
            </a:endParaRPr>
          </a:p>
        </p:txBody>
      </p:sp>
      <p:sp>
        <p:nvSpPr>
          <p:cNvPr id="474" name="Google Shape;474;p23"/>
          <p:cNvSpPr/>
          <p:nvPr/>
        </p:nvSpPr>
        <p:spPr>
          <a:xfrm rot="-10798015">
            <a:off x="1385468" y="3805175"/>
            <a:ext cx="1038900" cy="294600"/>
          </a:xfrm>
          <a:prstGeom prst="round2SameRect">
            <a:avLst>
              <a:gd fmla="val 16667" name="adj1"/>
              <a:gd fmla="val 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3"/>
          <p:cNvSpPr txBox="1"/>
          <p:nvPr/>
        </p:nvSpPr>
        <p:spPr>
          <a:xfrm>
            <a:off x="1446018" y="3834600"/>
            <a:ext cx="904800" cy="23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Q2</a:t>
            </a:r>
            <a:endParaRPr b="1">
              <a:solidFill>
                <a:srgbClr val="FFFFFF"/>
              </a:solidFill>
              <a:latin typeface="Mada"/>
              <a:ea typeface="Mada"/>
              <a:cs typeface="Mada"/>
              <a:sym typeface="Mada"/>
            </a:endParaRPr>
          </a:p>
        </p:txBody>
      </p:sp>
      <p:sp>
        <p:nvSpPr>
          <p:cNvPr id="476" name="Google Shape;476;p23"/>
          <p:cNvSpPr/>
          <p:nvPr/>
        </p:nvSpPr>
        <p:spPr>
          <a:xfrm rot="-10798009">
            <a:off x="2583692" y="3804600"/>
            <a:ext cx="1035900" cy="294600"/>
          </a:xfrm>
          <a:prstGeom prst="round2SameRect">
            <a:avLst>
              <a:gd fmla="val 16667" name="adj1"/>
              <a:gd fmla="val 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3"/>
          <p:cNvSpPr txBox="1"/>
          <p:nvPr/>
        </p:nvSpPr>
        <p:spPr>
          <a:xfrm>
            <a:off x="2650855" y="3834025"/>
            <a:ext cx="904800" cy="23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Q3</a:t>
            </a:r>
            <a:endParaRPr b="1">
              <a:solidFill>
                <a:srgbClr val="FFFFFF"/>
              </a:solidFill>
              <a:latin typeface="Mada"/>
              <a:ea typeface="Mada"/>
              <a:cs typeface="Mada"/>
              <a:sym typeface="Mada"/>
            </a:endParaRPr>
          </a:p>
        </p:txBody>
      </p:sp>
      <p:sp>
        <p:nvSpPr>
          <p:cNvPr id="478" name="Google Shape;478;p23"/>
          <p:cNvSpPr/>
          <p:nvPr/>
        </p:nvSpPr>
        <p:spPr>
          <a:xfrm rot="-10798002">
            <a:off x="3880718" y="3805175"/>
            <a:ext cx="1032300" cy="294600"/>
          </a:xfrm>
          <a:prstGeom prst="round2SameRect">
            <a:avLst>
              <a:gd fmla="val 16667" name="adj1"/>
              <a:gd fmla="val 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3"/>
          <p:cNvSpPr txBox="1"/>
          <p:nvPr/>
        </p:nvSpPr>
        <p:spPr>
          <a:xfrm>
            <a:off x="3926793" y="3834600"/>
            <a:ext cx="904800" cy="23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Q4</a:t>
            </a:r>
            <a:endParaRPr b="1">
              <a:solidFill>
                <a:srgbClr val="FFFFFF"/>
              </a:solidFill>
              <a:latin typeface="Mada"/>
              <a:ea typeface="Mada"/>
              <a:cs typeface="Mada"/>
              <a:sym typeface="Mada"/>
            </a:endParaRPr>
          </a:p>
        </p:txBody>
      </p:sp>
      <p:sp>
        <p:nvSpPr>
          <p:cNvPr id="480" name="Google Shape;480;p23"/>
          <p:cNvSpPr/>
          <p:nvPr/>
        </p:nvSpPr>
        <p:spPr>
          <a:xfrm rot="-10798002">
            <a:off x="5151842" y="3804025"/>
            <a:ext cx="1032300" cy="294600"/>
          </a:xfrm>
          <a:prstGeom prst="round2SameRect">
            <a:avLst>
              <a:gd fmla="val 16667" name="adj1"/>
              <a:gd fmla="val 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3"/>
          <p:cNvSpPr txBox="1"/>
          <p:nvPr/>
        </p:nvSpPr>
        <p:spPr>
          <a:xfrm>
            <a:off x="5215405" y="3833450"/>
            <a:ext cx="904800" cy="23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Q5</a:t>
            </a:r>
            <a:endParaRPr b="1">
              <a:solidFill>
                <a:srgbClr val="FFFFFF"/>
              </a:solidFill>
              <a:latin typeface="Mada"/>
              <a:ea typeface="Mada"/>
              <a:cs typeface="Mada"/>
              <a:sym typeface="Mada"/>
            </a:endParaRPr>
          </a:p>
        </p:txBody>
      </p:sp>
      <p:sp>
        <p:nvSpPr>
          <p:cNvPr id="482" name="Google Shape;482;p23"/>
          <p:cNvSpPr/>
          <p:nvPr/>
        </p:nvSpPr>
        <p:spPr>
          <a:xfrm rot="-10798002">
            <a:off x="6318367" y="3805175"/>
            <a:ext cx="1032300" cy="294600"/>
          </a:xfrm>
          <a:prstGeom prst="round2SameRect">
            <a:avLst>
              <a:gd fmla="val 16667" name="adj1"/>
              <a:gd fmla="val 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3"/>
          <p:cNvSpPr txBox="1"/>
          <p:nvPr/>
        </p:nvSpPr>
        <p:spPr>
          <a:xfrm>
            <a:off x="6381930" y="3834600"/>
            <a:ext cx="904800" cy="234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Q6</a:t>
            </a:r>
            <a:endParaRPr b="1">
              <a:solidFill>
                <a:srgbClr val="FFFFFF"/>
              </a:solidFill>
              <a:latin typeface="Mada"/>
              <a:ea typeface="Mada"/>
              <a:cs typeface="Mada"/>
              <a:sym typeface="Mada"/>
            </a:endParaRPr>
          </a:p>
        </p:txBody>
      </p:sp>
      <p:sp>
        <p:nvSpPr>
          <p:cNvPr id="484" name="Google Shape;484;p23"/>
          <p:cNvSpPr/>
          <p:nvPr/>
        </p:nvSpPr>
        <p:spPr>
          <a:xfrm>
            <a:off x="5710491" y="-623950"/>
            <a:ext cx="333900" cy="317400"/>
          </a:xfrm>
          <a:prstGeom prst="star5">
            <a:avLst>
              <a:gd fmla="val 21969" name="adj"/>
              <a:gd fmla="val 105146" name="hf"/>
              <a:gd fmla="val 110557" name="vf"/>
            </a:avLst>
          </a:pr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3"/>
          <p:cNvSpPr/>
          <p:nvPr/>
        </p:nvSpPr>
        <p:spPr>
          <a:xfrm>
            <a:off x="1515616" y="-623950"/>
            <a:ext cx="333900" cy="317400"/>
          </a:xfrm>
          <a:prstGeom prst="star5">
            <a:avLst>
              <a:gd fmla="val 21969"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86" name="Google Shape;486;p23"/>
          <p:cNvGrpSpPr/>
          <p:nvPr/>
        </p:nvGrpSpPr>
        <p:grpSpPr>
          <a:xfrm rot="10800000">
            <a:off x="7293843" y="562188"/>
            <a:ext cx="78721" cy="83606"/>
            <a:chOff x="4909609" y="6885946"/>
            <a:chExt cx="508206" cy="495298"/>
          </a:xfrm>
        </p:grpSpPr>
        <p:grpSp>
          <p:nvGrpSpPr>
            <p:cNvPr id="487" name="Google Shape;487;p23"/>
            <p:cNvGrpSpPr/>
            <p:nvPr/>
          </p:nvGrpSpPr>
          <p:grpSpPr>
            <a:xfrm>
              <a:off x="4909609" y="6885946"/>
              <a:ext cx="508206" cy="495298"/>
              <a:chOff x="481483" y="4193428"/>
              <a:chExt cx="322998" cy="346532"/>
            </a:xfrm>
          </p:grpSpPr>
          <p:grpSp>
            <p:nvGrpSpPr>
              <p:cNvPr id="488" name="Google Shape;488;p23"/>
              <p:cNvGrpSpPr/>
              <p:nvPr/>
            </p:nvGrpSpPr>
            <p:grpSpPr>
              <a:xfrm>
                <a:off x="481483" y="4193428"/>
                <a:ext cx="322998" cy="346532"/>
                <a:chOff x="-64406125" y="3362225"/>
                <a:chExt cx="318225" cy="314800"/>
              </a:xfrm>
            </p:grpSpPr>
            <p:sp>
              <p:nvSpPr>
                <p:cNvPr id="489" name="Google Shape;489;p23"/>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490" name="Google Shape;490;p23"/>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491" name="Google Shape;491;p23"/>
              <p:cNvSpPr/>
              <p:nvPr/>
            </p:nvSpPr>
            <p:spPr>
              <a:xfrm>
                <a:off x="626168" y="4322035"/>
                <a:ext cx="33600" cy="33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92" name="Google Shape;492;p23"/>
            <p:cNvPicPr preferRelativeResize="0"/>
            <p:nvPr/>
          </p:nvPicPr>
          <p:blipFill rotWithShape="1">
            <a:blip r:embed="rId5">
              <a:alphaModFix/>
            </a:blip>
            <a:srcRect b="-10" l="0" r="77307" t="10"/>
            <a:stretch/>
          </p:blipFill>
          <p:spPr>
            <a:xfrm flipH="1" rot="-5400000">
              <a:off x="5298115" y="7248199"/>
              <a:ext cx="27740" cy="134623"/>
            </a:xfrm>
            <a:prstGeom prst="rect">
              <a:avLst/>
            </a:prstGeom>
            <a:noFill/>
            <a:ln>
              <a:noFill/>
            </a:ln>
          </p:spPr>
        </p:pic>
        <p:pic>
          <p:nvPicPr>
            <p:cNvPr id="493" name="Google Shape;493;p23"/>
            <p:cNvPicPr preferRelativeResize="0"/>
            <p:nvPr/>
          </p:nvPicPr>
          <p:blipFill>
            <a:blip r:embed="rId6">
              <a:alphaModFix/>
            </a:blip>
            <a:stretch>
              <a:fillRect/>
            </a:stretch>
          </p:blipFill>
          <p:spPr>
            <a:xfrm>
              <a:off x="5107203" y="7221098"/>
              <a:ext cx="112997" cy="102640"/>
            </a:xfrm>
            <a:prstGeom prst="rect">
              <a:avLst/>
            </a:prstGeom>
            <a:noFill/>
            <a:ln>
              <a:noFill/>
            </a:ln>
          </p:spPr>
        </p:pic>
      </p:grpSp>
      <p:cxnSp>
        <p:nvCxnSpPr>
          <p:cNvPr id="494" name="Google Shape;494;p23"/>
          <p:cNvCxnSpPr/>
          <p:nvPr/>
        </p:nvCxnSpPr>
        <p:spPr>
          <a:xfrm rot="10800000">
            <a:off x="8900" y="11449850"/>
            <a:ext cx="7612800" cy="0"/>
          </a:xfrm>
          <a:prstGeom prst="straightConnector1">
            <a:avLst/>
          </a:prstGeom>
          <a:noFill/>
          <a:ln cap="flat" cmpd="sng" w="28575">
            <a:solidFill>
              <a:schemeClr val="accent3"/>
            </a:solidFill>
            <a:prstDash val="dot"/>
            <a:round/>
            <a:headEnd len="med" w="med" type="none"/>
            <a:tailEnd len="med" w="med" type="none"/>
          </a:ln>
        </p:spPr>
      </p:cxnSp>
      <p:sp>
        <p:nvSpPr>
          <p:cNvPr id="495" name="Google Shape;495;p23"/>
          <p:cNvSpPr/>
          <p:nvPr/>
        </p:nvSpPr>
        <p:spPr>
          <a:xfrm>
            <a:off x="-2914875" y="8011475"/>
            <a:ext cx="2637000" cy="2505600"/>
          </a:xfrm>
          <a:prstGeom prst="rect">
            <a:avLst/>
          </a:prstGeom>
          <a:noFill/>
          <a:ln cap="flat" cmpd="sng" w="9525">
            <a:solidFill>
              <a:srgbClr val="741B47"/>
            </a:solidFill>
            <a:prstDash val="dash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ar" sz="1200">
                <a:solidFill>
                  <a:srgbClr val="6AA84F"/>
                </a:solidFill>
                <a:latin typeface="Mada"/>
                <a:ea typeface="Mada"/>
                <a:cs typeface="Mada"/>
                <a:sym typeface="Mada"/>
              </a:rPr>
              <a:t>Dr notes “Localization of lesion”:</a:t>
            </a:r>
            <a:endParaRPr b="1" sz="1200">
              <a:solidFill>
                <a:srgbClr val="6AA84F"/>
              </a:solidFill>
              <a:latin typeface="Mada"/>
              <a:ea typeface="Mada"/>
              <a:cs typeface="Mada"/>
              <a:sym typeface="Mada"/>
            </a:endParaRPr>
          </a:p>
          <a:p>
            <a:pPr indent="0" lvl="0" marL="0" rtl="0" algn="l">
              <a:spcBef>
                <a:spcPts val="0"/>
              </a:spcBef>
              <a:spcAft>
                <a:spcPts val="0"/>
              </a:spcAft>
              <a:buNone/>
            </a:pPr>
            <a:r>
              <a:rPr lang="ar" sz="1150">
                <a:latin typeface="Mada"/>
                <a:ea typeface="Mada"/>
                <a:cs typeface="Mada"/>
                <a:sym typeface="Mada"/>
              </a:rPr>
              <a:t>-  </a:t>
            </a:r>
            <a:r>
              <a:rPr lang="ar" sz="1150">
                <a:latin typeface="Mada"/>
                <a:ea typeface="Mada"/>
                <a:cs typeface="Mada"/>
                <a:sym typeface="Mada"/>
              </a:rPr>
              <a:t>AHC lesion: should present as a purely motor problem (no sensory </a:t>
            </a:r>
            <a:r>
              <a:rPr lang="ar" sz="1150">
                <a:latin typeface="Mada"/>
                <a:ea typeface="Mada"/>
                <a:cs typeface="Mada"/>
                <a:sym typeface="Mada"/>
              </a:rPr>
              <a:t>involvement)</a:t>
            </a:r>
            <a:endParaRPr sz="1150">
              <a:latin typeface="Mada"/>
              <a:ea typeface="Mada"/>
              <a:cs typeface="Mada"/>
              <a:sym typeface="Mada"/>
            </a:endParaRPr>
          </a:p>
          <a:p>
            <a:pPr indent="0" lvl="0" marL="0" rtl="0" algn="l">
              <a:spcBef>
                <a:spcPts val="0"/>
              </a:spcBef>
              <a:spcAft>
                <a:spcPts val="0"/>
              </a:spcAft>
              <a:buNone/>
            </a:pPr>
            <a:r>
              <a:rPr lang="ar" sz="1150">
                <a:latin typeface="Mada"/>
                <a:ea typeface="Mada"/>
                <a:cs typeface="Mada"/>
                <a:sym typeface="Mada"/>
              </a:rPr>
              <a:t>- Dorsal root lesion: could be motor and sensory problems</a:t>
            </a:r>
            <a:endParaRPr sz="1150">
              <a:latin typeface="Mada"/>
              <a:ea typeface="Mada"/>
              <a:cs typeface="Mada"/>
              <a:sym typeface="Mada"/>
            </a:endParaRPr>
          </a:p>
          <a:p>
            <a:pPr indent="0" lvl="0" marL="0" rtl="0" algn="l">
              <a:spcBef>
                <a:spcPts val="0"/>
              </a:spcBef>
              <a:spcAft>
                <a:spcPts val="0"/>
              </a:spcAft>
              <a:buNone/>
            </a:pPr>
            <a:r>
              <a:rPr lang="ar" sz="1150">
                <a:latin typeface="Mada"/>
                <a:ea typeface="Mada"/>
                <a:cs typeface="Mada"/>
                <a:sym typeface="Mada"/>
              </a:rPr>
              <a:t>- DRG lesion: sensory problems, reflux loss and sensory ataxia (motor is not involved)</a:t>
            </a:r>
            <a:endParaRPr sz="1150">
              <a:latin typeface="Mada"/>
              <a:ea typeface="Mada"/>
              <a:cs typeface="Mada"/>
              <a:sym typeface="Mada"/>
            </a:endParaRPr>
          </a:p>
          <a:p>
            <a:pPr indent="0" lvl="0" marL="0" rtl="0" algn="l">
              <a:spcBef>
                <a:spcPts val="0"/>
              </a:spcBef>
              <a:spcAft>
                <a:spcPts val="0"/>
              </a:spcAft>
              <a:buNone/>
            </a:pPr>
            <a:r>
              <a:rPr lang="ar" sz="1150">
                <a:latin typeface="Mada"/>
                <a:ea typeface="Mada"/>
                <a:cs typeface="Mada"/>
                <a:sym typeface="Mada"/>
              </a:rPr>
              <a:t>- plexus lesion: motor and sensory</a:t>
            </a:r>
            <a:endParaRPr sz="1150">
              <a:latin typeface="Mada"/>
              <a:ea typeface="Mada"/>
              <a:cs typeface="Mada"/>
              <a:sym typeface="Mada"/>
            </a:endParaRPr>
          </a:p>
          <a:p>
            <a:pPr indent="0" lvl="0" marL="0" rtl="0" algn="l">
              <a:spcBef>
                <a:spcPts val="0"/>
              </a:spcBef>
              <a:spcAft>
                <a:spcPts val="0"/>
              </a:spcAft>
              <a:buNone/>
            </a:pPr>
            <a:r>
              <a:rPr lang="ar" sz="1150">
                <a:latin typeface="Mada"/>
                <a:ea typeface="Mada"/>
                <a:cs typeface="Mada"/>
                <a:sym typeface="Mada"/>
              </a:rPr>
              <a:t>- peripheral nerve lesion: motor and sensory</a:t>
            </a:r>
            <a:endParaRPr sz="1150">
              <a:latin typeface="Mada"/>
              <a:ea typeface="Mada"/>
              <a:cs typeface="Mada"/>
              <a:sym typeface="Mada"/>
            </a:endParaRPr>
          </a:p>
          <a:p>
            <a:pPr indent="0" lvl="0" marL="0" rtl="0" algn="l">
              <a:spcBef>
                <a:spcPts val="0"/>
              </a:spcBef>
              <a:spcAft>
                <a:spcPts val="0"/>
              </a:spcAft>
              <a:buNone/>
            </a:pPr>
            <a:r>
              <a:rPr lang="ar" sz="1150">
                <a:latin typeface="Mada"/>
                <a:ea typeface="Mada"/>
                <a:cs typeface="Mada"/>
                <a:sym typeface="Mada"/>
              </a:rPr>
              <a:t>NMJ leison: motor only</a:t>
            </a:r>
            <a:endParaRPr sz="1150">
              <a:latin typeface="Mada"/>
              <a:ea typeface="Mada"/>
              <a:cs typeface="Mada"/>
              <a:sym typeface="Mada"/>
            </a:endParaRPr>
          </a:p>
          <a:p>
            <a:pPr indent="0" lvl="0" marL="0" rtl="0" algn="l">
              <a:spcBef>
                <a:spcPts val="0"/>
              </a:spcBef>
              <a:spcAft>
                <a:spcPts val="0"/>
              </a:spcAft>
              <a:buNone/>
            </a:pPr>
            <a:r>
              <a:rPr lang="ar" sz="1150">
                <a:latin typeface="Mada"/>
                <a:ea typeface="Mada"/>
                <a:cs typeface="Mada"/>
                <a:sym typeface="Mada"/>
              </a:rPr>
              <a:t>muscle: motor only</a:t>
            </a:r>
            <a:endParaRPr sz="1150">
              <a:latin typeface="Mada"/>
              <a:ea typeface="Mada"/>
              <a:cs typeface="Mada"/>
              <a:sym typeface="Mada"/>
            </a:endParaRPr>
          </a:p>
          <a:p>
            <a:pPr indent="0" lvl="0" marL="0" rtl="0" algn="l">
              <a:spcBef>
                <a:spcPts val="0"/>
              </a:spcBef>
              <a:spcAft>
                <a:spcPts val="0"/>
              </a:spcAft>
              <a:buNone/>
            </a:pPr>
            <a:r>
              <a:t/>
            </a:r>
            <a:endParaRPr b="1" sz="1200">
              <a:solidFill>
                <a:srgbClr val="6AA84F"/>
              </a:solidFill>
              <a:latin typeface="Mada"/>
              <a:ea typeface="Mada"/>
              <a:cs typeface="Mada"/>
              <a:sym typeface="Mad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pic>
        <p:nvPicPr>
          <p:cNvPr id="500" name="Google Shape;500;p24"/>
          <p:cNvPicPr preferRelativeResize="0"/>
          <p:nvPr/>
        </p:nvPicPr>
        <p:blipFill rotWithShape="1">
          <a:blip r:embed="rId3">
            <a:alphaModFix/>
          </a:blip>
          <a:srcRect b="14217" l="2147" r="1569" t="899"/>
          <a:stretch/>
        </p:blipFill>
        <p:spPr>
          <a:xfrm>
            <a:off x="4030500" y="953530"/>
            <a:ext cx="3276345" cy="1761998"/>
          </a:xfrm>
          <a:prstGeom prst="rect">
            <a:avLst/>
          </a:prstGeom>
          <a:noFill/>
          <a:ln>
            <a:noFill/>
          </a:ln>
        </p:spPr>
      </p:pic>
      <p:sp>
        <p:nvSpPr>
          <p:cNvPr id="501" name="Google Shape;501;p24"/>
          <p:cNvSpPr txBox="1"/>
          <p:nvPr/>
        </p:nvSpPr>
        <p:spPr>
          <a:xfrm>
            <a:off x="0" y="1175950"/>
            <a:ext cx="7560000" cy="2643600"/>
          </a:xfrm>
          <a:prstGeom prst="rect">
            <a:avLst/>
          </a:prstGeom>
          <a:noFill/>
          <a:ln>
            <a:noFill/>
          </a:ln>
        </p:spPr>
        <p:txBody>
          <a:bodyPr anchorCtr="0" anchor="t" bIns="91425" lIns="91425" spcFirstLastPara="1" rIns="91425" wrap="square" tIns="91425">
            <a:noAutofit/>
          </a:bodyPr>
          <a:lstStyle/>
          <a:p>
            <a:pPr indent="-304800" lvl="0" marL="457200" rtl="0" algn="l">
              <a:lnSpc>
                <a:spcPct val="15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Proximal</a:t>
            </a:r>
            <a:endParaRPr sz="1200">
              <a:solidFill>
                <a:schemeClr val="dk1"/>
              </a:solidFill>
              <a:latin typeface="Mada"/>
              <a:ea typeface="Mada"/>
              <a:cs typeface="Mada"/>
              <a:sym typeface="Mada"/>
            </a:endParaRPr>
          </a:p>
          <a:p>
            <a:pPr indent="-304800" lvl="0" marL="457200" rtl="0" algn="l">
              <a:lnSpc>
                <a:spcPct val="15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Distal</a:t>
            </a:r>
            <a:endParaRPr sz="1200">
              <a:solidFill>
                <a:schemeClr val="dk1"/>
              </a:solidFill>
              <a:latin typeface="Mada"/>
              <a:ea typeface="Mada"/>
              <a:cs typeface="Mada"/>
              <a:sym typeface="Mada"/>
            </a:endParaRPr>
          </a:p>
          <a:p>
            <a:pPr indent="-304800" lvl="0" marL="457200" rtl="0" algn="l">
              <a:lnSpc>
                <a:spcPct val="15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Proximal &gt; Distal</a:t>
            </a:r>
            <a:endParaRPr sz="1200">
              <a:solidFill>
                <a:schemeClr val="dk1"/>
              </a:solidFill>
              <a:latin typeface="Mada"/>
              <a:ea typeface="Mada"/>
              <a:cs typeface="Mada"/>
              <a:sym typeface="Mada"/>
            </a:endParaRPr>
          </a:p>
          <a:p>
            <a:pPr indent="-304800" lvl="0" marL="457200" rtl="0" algn="l">
              <a:lnSpc>
                <a:spcPct val="15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Distal &gt; proximal</a:t>
            </a:r>
            <a:endParaRPr sz="1200">
              <a:solidFill>
                <a:schemeClr val="dk1"/>
              </a:solidFill>
              <a:latin typeface="Mada"/>
              <a:ea typeface="Mada"/>
              <a:cs typeface="Mada"/>
              <a:sym typeface="Mada"/>
            </a:endParaRPr>
          </a:p>
          <a:p>
            <a:pPr indent="-304800" lvl="0" marL="457200" rtl="0" algn="l">
              <a:lnSpc>
                <a:spcPct val="15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Focal</a:t>
            </a:r>
            <a:endParaRPr sz="1200">
              <a:solidFill>
                <a:schemeClr val="dk1"/>
              </a:solidFill>
              <a:latin typeface="Mada"/>
              <a:ea typeface="Mada"/>
              <a:cs typeface="Mada"/>
              <a:sym typeface="Mada"/>
            </a:endParaRPr>
          </a:p>
          <a:p>
            <a:pPr indent="-304800" lvl="0" marL="457200" rtl="0" algn="l">
              <a:lnSpc>
                <a:spcPct val="150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Multifocal</a:t>
            </a:r>
            <a:endParaRPr sz="1200">
              <a:solidFill>
                <a:schemeClr val="dk1"/>
              </a:solidFill>
              <a:latin typeface="Mada"/>
              <a:ea typeface="Mada"/>
              <a:cs typeface="Mada"/>
              <a:sym typeface="Mada"/>
            </a:endParaRPr>
          </a:p>
          <a:p>
            <a:pPr indent="0" lvl="0" marL="457200" rtl="0" algn="l">
              <a:spcBef>
                <a:spcPts val="0"/>
              </a:spcBef>
              <a:spcAft>
                <a:spcPts val="0"/>
              </a:spcAft>
              <a:buNone/>
            </a:pPr>
            <a:r>
              <a:t/>
            </a:r>
            <a:endParaRPr b="1" sz="1200">
              <a:solidFill>
                <a:schemeClr val="dk1"/>
              </a:solidFill>
              <a:highlight>
                <a:schemeClr val="accent5"/>
              </a:highlight>
              <a:latin typeface="Mada"/>
              <a:ea typeface="Mada"/>
              <a:cs typeface="Mada"/>
              <a:sym typeface="Mada"/>
            </a:endParaRPr>
          </a:p>
        </p:txBody>
      </p:sp>
      <p:sp>
        <p:nvSpPr>
          <p:cNvPr id="502" name="Google Shape;502;p24"/>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Approach</a:t>
            </a:r>
            <a:endParaRPr b="1" sz="2600">
              <a:latin typeface="Mada"/>
              <a:ea typeface="Mada"/>
              <a:cs typeface="Mada"/>
              <a:sym typeface="Mada"/>
            </a:endParaRPr>
          </a:p>
        </p:txBody>
      </p:sp>
      <p:sp>
        <p:nvSpPr>
          <p:cNvPr id="503" name="Google Shape;503;p24"/>
          <p:cNvSpPr txBox="1"/>
          <p:nvPr/>
        </p:nvSpPr>
        <p:spPr>
          <a:xfrm>
            <a:off x="0" y="101989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 the majority are symmetric, this is an exception.</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2- can be both symmetric or asymmetric.</a:t>
            </a:r>
            <a:endParaRPr sz="1000">
              <a:solidFill>
                <a:srgbClr val="6AA84F"/>
              </a:solidFill>
              <a:latin typeface="Mada"/>
              <a:ea typeface="Mada"/>
              <a:cs typeface="Mada"/>
              <a:sym typeface="Mada"/>
            </a:endParaRPr>
          </a:p>
        </p:txBody>
      </p:sp>
      <p:graphicFrame>
        <p:nvGraphicFramePr>
          <p:cNvPr id="504" name="Google Shape;504;p24"/>
          <p:cNvGraphicFramePr/>
          <p:nvPr/>
        </p:nvGraphicFramePr>
        <p:xfrm>
          <a:off x="250325" y="3008063"/>
          <a:ext cx="3000000" cy="3000000"/>
        </p:xfrm>
        <a:graphic>
          <a:graphicData uri="http://schemas.openxmlformats.org/drawingml/2006/table">
            <a:tbl>
              <a:tblPr>
                <a:noFill/>
                <a:tableStyleId>{D9D297D4-EEF5-4B25-9D4F-849A1AE41FD3}</a:tableStyleId>
              </a:tblPr>
              <a:tblGrid>
                <a:gridCol w="3528150"/>
                <a:gridCol w="3531200"/>
              </a:tblGrid>
              <a:tr h="356025">
                <a:tc>
                  <a:txBody>
                    <a:bodyPr/>
                    <a:lstStyle/>
                    <a:p>
                      <a:pPr indent="0" lvl="0" marL="0" rtl="0" algn="ctr">
                        <a:lnSpc>
                          <a:spcPct val="120000"/>
                        </a:lnSpc>
                        <a:spcBef>
                          <a:spcPts val="0"/>
                        </a:spcBef>
                        <a:spcAft>
                          <a:spcPts val="0"/>
                        </a:spcAft>
                        <a:buNone/>
                      </a:pPr>
                      <a:r>
                        <a:rPr b="1" lang="ar">
                          <a:solidFill>
                            <a:srgbClr val="FFFFFF"/>
                          </a:solidFill>
                          <a:latin typeface="Mada"/>
                          <a:ea typeface="Mada"/>
                          <a:cs typeface="Mada"/>
                          <a:sym typeface="Mada"/>
                        </a:rPr>
                        <a:t>Asymmetric/focal weakness</a:t>
                      </a:r>
                      <a:endParaRPr b="1">
                        <a:solidFill>
                          <a:srgbClr val="FFFFFF"/>
                        </a:solidFill>
                        <a:latin typeface="Mada"/>
                        <a:ea typeface="Mada"/>
                        <a:cs typeface="Mada"/>
                        <a:sym typeface="Mada"/>
                      </a:endParaRPr>
                    </a:p>
                  </a:txBody>
                  <a:tcPr marT="76200" marB="76200" marR="104775" marL="104775" anchor="ctr">
                    <a:lnL cap="flat" cmpd="sng" w="19050">
                      <a:solidFill>
                        <a:srgbClr val="4C1130"/>
                      </a:solidFill>
                      <a:prstDash val="solid"/>
                      <a:round/>
                      <a:headEnd len="sm" w="sm" type="none"/>
                      <a:tailEnd len="sm" w="sm" type="none"/>
                    </a:lnL>
                    <a:lnR cap="flat" cmpd="sng" w="19050">
                      <a:solidFill>
                        <a:srgbClr val="4C1130"/>
                      </a:solidFill>
                      <a:prstDash val="solid"/>
                      <a:round/>
                      <a:headEnd len="sm" w="sm" type="none"/>
                      <a:tailEnd len="sm" w="sm" type="none"/>
                    </a:lnR>
                    <a:lnT cap="flat" cmpd="sng" w="19050">
                      <a:solidFill>
                        <a:srgbClr val="4C1130"/>
                      </a:solidFill>
                      <a:prstDash val="solid"/>
                      <a:round/>
                      <a:headEnd len="sm" w="sm" type="none"/>
                      <a:tailEnd len="sm" w="sm" type="none"/>
                    </a:lnT>
                    <a:lnB cap="flat" cmpd="sng" w="19050">
                      <a:solidFill>
                        <a:srgbClr val="4C1130"/>
                      </a:solidFill>
                      <a:prstDash val="solid"/>
                      <a:round/>
                      <a:headEnd len="sm" w="sm" type="none"/>
                      <a:tailEnd len="sm" w="sm" type="none"/>
                    </a:lnB>
                    <a:solidFill>
                      <a:schemeClr val="accent1"/>
                    </a:solidFill>
                  </a:tcPr>
                </a:tc>
                <a:tc>
                  <a:txBody>
                    <a:bodyPr/>
                    <a:lstStyle/>
                    <a:p>
                      <a:pPr indent="0" lvl="0" marL="0" rtl="0" algn="ctr">
                        <a:lnSpc>
                          <a:spcPct val="120000"/>
                        </a:lnSpc>
                        <a:spcBef>
                          <a:spcPts val="0"/>
                        </a:spcBef>
                        <a:spcAft>
                          <a:spcPts val="0"/>
                        </a:spcAft>
                        <a:buNone/>
                      </a:pPr>
                      <a:r>
                        <a:rPr b="1" lang="ar">
                          <a:solidFill>
                            <a:srgbClr val="FFFFFF"/>
                          </a:solidFill>
                          <a:latin typeface="Mada"/>
                          <a:ea typeface="Mada"/>
                          <a:cs typeface="Mada"/>
                          <a:sym typeface="Mada"/>
                        </a:rPr>
                        <a:t>Symmetric weakness</a:t>
                      </a:r>
                      <a:endParaRPr b="1">
                        <a:solidFill>
                          <a:srgbClr val="FFFFFF"/>
                        </a:solidFill>
                        <a:latin typeface="Mada"/>
                        <a:ea typeface="Mada"/>
                        <a:cs typeface="Mada"/>
                        <a:sym typeface="Mada"/>
                      </a:endParaRPr>
                    </a:p>
                  </a:txBody>
                  <a:tcPr marT="76200" marB="76200" marR="104775" marL="104775" anchor="ctr">
                    <a:lnL cap="flat" cmpd="sng" w="19050">
                      <a:solidFill>
                        <a:srgbClr val="4C1130"/>
                      </a:solidFill>
                      <a:prstDash val="solid"/>
                      <a:round/>
                      <a:headEnd len="sm" w="sm" type="none"/>
                      <a:tailEnd len="sm" w="sm" type="none"/>
                    </a:lnL>
                    <a:lnR cap="flat" cmpd="sng" w="19050">
                      <a:solidFill>
                        <a:srgbClr val="4C1130"/>
                      </a:solidFill>
                      <a:prstDash val="solid"/>
                      <a:round/>
                      <a:headEnd len="sm" w="sm" type="none"/>
                      <a:tailEnd len="sm" w="sm" type="none"/>
                    </a:lnR>
                    <a:lnT cap="flat" cmpd="sng" w="19050">
                      <a:solidFill>
                        <a:srgbClr val="4C1130"/>
                      </a:solidFill>
                      <a:prstDash val="solid"/>
                      <a:round/>
                      <a:headEnd len="sm" w="sm" type="none"/>
                      <a:tailEnd len="sm" w="sm" type="none"/>
                    </a:lnT>
                    <a:lnB cap="flat" cmpd="sng" w="19050">
                      <a:solidFill>
                        <a:srgbClr val="4C1130"/>
                      </a:solidFill>
                      <a:prstDash val="solid"/>
                      <a:round/>
                      <a:headEnd len="sm" w="sm" type="none"/>
                      <a:tailEnd len="sm" w="sm" type="none"/>
                    </a:lnB>
                    <a:solidFill>
                      <a:schemeClr val="accent1"/>
                    </a:solidFill>
                  </a:tcPr>
                </a:tc>
              </a:tr>
              <a:tr h="35400">
                <a:tc rowSpan="5">
                  <a:txBody>
                    <a:bodyPr/>
                    <a:lstStyle/>
                    <a:p>
                      <a:pPr indent="-298450" lvl="0" marL="457200" rtl="0" algn="l">
                        <a:spcBef>
                          <a:spcPts val="0"/>
                        </a:spcBef>
                        <a:spcAft>
                          <a:spcPts val="0"/>
                        </a:spcAft>
                        <a:buClr>
                          <a:srgbClr val="CC4125"/>
                        </a:buClr>
                        <a:buSzPts val="1100"/>
                        <a:buFont typeface="Mada"/>
                        <a:buChar char="●"/>
                      </a:pPr>
                      <a:r>
                        <a:rPr b="1" lang="ar" sz="1100">
                          <a:solidFill>
                            <a:srgbClr val="CC4125"/>
                          </a:solidFill>
                          <a:latin typeface="Mada"/>
                          <a:ea typeface="Mada"/>
                          <a:cs typeface="Mada"/>
                          <a:sym typeface="Mada"/>
                        </a:rPr>
                        <a:t>Radiculopathy</a:t>
                      </a:r>
                      <a:endParaRPr b="1" sz="1100">
                        <a:solidFill>
                          <a:srgbClr val="CC4125"/>
                        </a:solidFill>
                        <a:latin typeface="Mada"/>
                        <a:ea typeface="Mada"/>
                        <a:cs typeface="Mada"/>
                        <a:sym typeface="Mada"/>
                      </a:endParaRPr>
                    </a:p>
                    <a:p>
                      <a:pPr indent="-298450" lvl="0" marL="457200" rtl="0" algn="l">
                        <a:spcBef>
                          <a:spcPts val="0"/>
                        </a:spcBef>
                        <a:spcAft>
                          <a:spcPts val="0"/>
                        </a:spcAft>
                        <a:buClr>
                          <a:srgbClr val="CC0000"/>
                        </a:buClr>
                        <a:buSzPts val="1100"/>
                        <a:buFont typeface="Mada"/>
                        <a:buChar char="●"/>
                      </a:pPr>
                      <a:r>
                        <a:rPr b="1" lang="ar" sz="1100">
                          <a:solidFill>
                            <a:srgbClr val="CC0000"/>
                          </a:solidFill>
                          <a:latin typeface="Mada"/>
                          <a:ea typeface="Mada"/>
                          <a:cs typeface="Mada"/>
                          <a:sym typeface="Mada"/>
                        </a:rPr>
                        <a:t>Plexopathy</a:t>
                      </a:r>
                      <a:endParaRPr b="1" sz="1100">
                        <a:solidFill>
                          <a:srgbClr val="CC0000"/>
                        </a:solidFill>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Mononeuropathy</a:t>
                      </a:r>
                      <a:endParaRPr b="1" sz="1100">
                        <a:latin typeface="Mada"/>
                        <a:ea typeface="Mada"/>
                        <a:cs typeface="Mada"/>
                        <a:sym typeface="Mada"/>
                      </a:endParaRPr>
                    </a:p>
                    <a:p>
                      <a:pPr indent="-298450" lvl="0" marL="457200" rtl="0" algn="l">
                        <a:spcBef>
                          <a:spcPts val="0"/>
                        </a:spcBef>
                        <a:spcAft>
                          <a:spcPts val="0"/>
                        </a:spcAft>
                        <a:buSzPts val="1100"/>
                        <a:buFont typeface="Mada"/>
                        <a:buChar char="●"/>
                      </a:pPr>
                      <a:r>
                        <a:rPr b="1" lang="ar" sz="1100">
                          <a:latin typeface="Mada"/>
                          <a:ea typeface="Mada"/>
                          <a:cs typeface="Mada"/>
                          <a:sym typeface="Mada"/>
                        </a:rPr>
                        <a:t>Multiple mononeuropathies</a:t>
                      </a:r>
                      <a:endParaRPr b="1"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Motor neuron disease</a:t>
                      </a:r>
                      <a:endParaRPr sz="1100">
                        <a:latin typeface="Mada"/>
                        <a:ea typeface="Mada"/>
                        <a:cs typeface="Mada"/>
                        <a:sym typeface="Mada"/>
                      </a:endParaRPr>
                    </a:p>
                    <a:p>
                      <a:pPr indent="-304800" lvl="0" marL="457200" rtl="0" algn="l">
                        <a:spcBef>
                          <a:spcPts val="0"/>
                        </a:spcBef>
                        <a:spcAft>
                          <a:spcPts val="0"/>
                        </a:spcAft>
                        <a:buSzPts val="1200"/>
                        <a:buFont typeface="Mada"/>
                        <a:buChar char="●"/>
                      </a:pPr>
                      <a:r>
                        <a:rPr lang="ar" sz="1100">
                          <a:latin typeface="Mada"/>
                          <a:ea typeface="Mada"/>
                          <a:cs typeface="Mada"/>
                          <a:sym typeface="Mada"/>
                        </a:rPr>
                        <a:t>Hereditary </a:t>
                      </a:r>
                      <a:r>
                        <a:rPr lang="ar" sz="1100">
                          <a:latin typeface="Mada"/>
                          <a:ea typeface="Mada"/>
                          <a:cs typeface="Mada"/>
                          <a:sym typeface="Mada"/>
                        </a:rPr>
                        <a:t>e.g. </a:t>
                      </a:r>
                      <a:r>
                        <a:rPr b="1" lang="ar" sz="1100">
                          <a:latin typeface="Mada"/>
                          <a:ea typeface="Mada"/>
                          <a:cs typeface="Mada"/>
                          <a:sym typeface="Mada"/>
                        </a:rPr>
                        <a:t>HNPP</a:t>
                      </a:r>
                      <a:r>
                        <a:rPr b="1" baseline="30000" lang="ar" sz="1100">
                          <a:solidFill>
                            <a:srgbClr val="6AA84F"/>
                          </a:solidFill>
                          <a:latin typeface="Mada"/>
                          <a:ea typeface="Mada"/>
                          <a:cs typeface="Mada"/>
                          <a:sym typeface="Mada"/>
                        </a:rPr>
                        <a:t>1</a:t>
                      </a:r>
                      <a:r>
                        <a:rPr b="1" lang="ar" sz="900">
                          <a:solidFill>
                            <a:srgbClr val="6AA84F"/>
                          </a:solidFill>
                          <a:latin typeface="Mada"/>
                          <a:ea typeface="Mada"/>
                          <a:cs typeface="Mada"/>
                          <a:sym typeface="Mada"/>
                        </a:rPr>
                        <a:t> </a:t>
                      </a:r>
                      <a:r>
                        <a:rPr lang="ar" sz="900">
                          <a:solidFill>
                            <a:srgbClr val="6AA84F"/>
                          </a:solidFill>
                          <a:latin typeface="Mada"/>
                          <a:ea typeface="Mada"/>
                          <a:cs typeface="Mada"/>
                          <a:sym typeface="Mada"/>
                        </a:rPr>
                        <a:t>(hereditary neuropathy with predisposition to pressure palsies)</a:t>
                      </a:r>
                      <a:endParaRPr sz="9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lang="ar" sz="1100">
                          <a:latin typeface="Mada"/>
                          <a:ea typeface="Mada"/>
                          <a:cs typeface="Mada"/>
                          <a:sym typeface="Mada"/>
                        </a:rPr>
                        <a:t>MADSAM</a:t>
                      </a:r>
                      <a:r>
                        <a:rPr b="1" baseline="30000" lang="ar" sz="1100">
                          <a:solidFill>
                            <a:srgbClr val="6AA84F"/>
                          </a:solidFill>
                          <a:latin typeface="Mada"/>
                          <a:ea typeface="Mada"/>
                          <a:cs typeface="Mada"/>
                          <a:sym typeface="Mada"/>
                        </a:rPr>
                        <a:t>2</a:t>
                      </a:r>
                      <a:r>
                        <a:rPr lang="ar" sz="1100">
                          <a:latin typeface="Mada"/>
                          <a:ea typeface="Mada"/>
                          <a:cs typeface="Mada"/>
                          <a:sym typeface="Mada"/>
                        </a:rPr>
                        <a:t> </a:t>
                      </a:r>
                      <a:r>
                        <a:rPr lang="ar" sz="900">
                          <a:solidFill>
                            <a:srgbClr val="6AA84F"/>
                          </a:solidFill>
                          <a:latin typeface="Mada"/>
                          <a:ea typeface="Mada"/>
                          <a:cs typeface="Mada"/>
                          <a:sym typeface="Mada"/>
                        </a:rPr>
                        <a:t>(multi-focal acquired demyelinating sensory and motor neuropathy)</a:t>
                      </a:r>
                      <a:endParaRPr sz="900">
                        <a:solidFill>
                          <a:srgbClr val="6AA84F"/>
                        </a:solidFill>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MMNCB</a:t>
                      </a:r>
                      <a:r>
                        <a:rPr b="1" baseline="30000" lang="ar" sz="1100">
                          <a:solidFill>
                            <a:srgbClr val="6AA84F"/>
                          </a:solidFill>
                          <a:latin typeface="Mada"/>
                          <a:ea typeface="Mada"/>
                          <a:cs typeface="Mada"/>
                          <a:sym typeface="Mada"/>
                        </a:rPr>
                        <a:t>2</a:t>
                      </a:r>
                      <a:r>
                        <a:rPr lang="ar" sz="1100">
                          <a:latin typeface="Mada"/>
                          <a:ea typeface="Mada"/>
                          <a:cs typeface="Mada"/>
                          <a:sym typeface="Mada"/>
                        </a:rPr>
                        <a:t> </a:t>
                      </a:r>
                      <a:r>
                        <a:rPr lang="ar" sz="900">
                          <a:solidFill>
                            <a:srgbClr val="6AA84F"/>
                          </a:solidFill>
                          <a:latin typeface="Mada"/>
                          <a:ea typeface="Mada"/>
                          <a:cs typeface="Mada"/>
                          <a:sym typeface="Mada"/>
                        </a:rPr>
                        <a:t>(multifocal motor neuropathy with conduction block)</a:t>
                      </a:r>
                      <a:endParaRPr sz="900">
                        <a:solidFill>
                          <a:srgbClr val="6AA84F"/>
                        </a:solidFill>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Infections</a:t>
                      </a:r>
                      <a:r>
                        <a:rPr b="1" baseline="30000" lang="ar" sz="1100">
                          <a:solidFill>
                            <a:srgbClr val="6AA84F"/>
                          </a:solidFill>
                          <a:latin typeface="Mada"/>
                          <a:ea typeface="Mada"/>
                          <a:cs typeface="Mada"/>
                          <a:sym typeface="Mada"/>
                        </a:rPr>
                        <a:t>2</a:t>
                      </a:r>
                      <a:endParaRPr sz="1100">
                        <a:latin typeface="Mada"/>
                        <a:ea typeface="Mada"/>
                        <a:cs typeface="Mada"/>
                        <a:sym typeface="Mada"/>
                      </a:endParaRPr>
                    </a:p>
                  </a:txBody>
                  <a:tcPr marT="76200" marB="76200" marR="104775" marL="104775" anchor="ctr">
                    <a:lnL cap="flat" cmpd="sng" w="19050">
                      <a:solidFill>
                        <a:srgbClr val="4C1130"/>
                      </a:solidFill>
                      <a:prstDash val="solid"/>
                      <a:round/>
                      <a:headEnd len="sm" w="sm" type="none"/>
                      <a:tailEnd len="sm" w="sm" type="none"/>
                    </a:lnL>
                    <a:lnR cap="flat" cmpd="sng" w="19050">
                      <a:solidFill>
                        <a:srgbClr val="4C1130"/>
                      </a:solidFill>
                      <a:prstDash val="solid"/>
                      <a:round/>
                      <a:headEnd len="sm" w="sm" type="none"/>
                      <a:tailEnd len="sm" w="sm" type="none"/>
                    </a:lnR>
                    <a:lnT cap="flat" cmpd="sng" w="19050">
                      <a:solidFill>
                        <a:srgbClr val="4C1130"/>
                      </a:solidFill>
                      <a:prstDash val="solid"/>
                      <a:round/>
                      <a:headEnd len="sm" w="sm" type="none"/>
                      <a:tailEnd len="sm" w="sm" type="none"/>
                    </a:lnT>
                    <a:lnB cap="flat" cmpd="sng" w="19050">
                      <a:solidFill>
                        <a:srgbClr val="4C1130"/>
                      </a:solidFill>
                      <a:prstDash val="solid"/>
                      <a:round/>
                      <a:headEnd len="sm" w="sm" type="none"/>
                      <a:tailEnd len="sm" w="sm" type="none"/>
                    </a:lnB>
                  </a:tcPr>
                </a:tc>
                <a:tc rowSpan="5">
                  <a:txBody>
                    <a:bodyPr/>
                    <a:lstStyle/>
                    <a:p>
                      <a:pPr indent="-298450" lvl="0" marL="457200" rtl="0" algn="l">
                        <a:spcBef>
                          <a:spcPts val="0"/>
                        </a:spcBef>
                        <a:spcAft>
                          <a:spcPts val="0"/>
                        </a:spcAft>
                        <a:buClr>
                          <a:srgbClr val="CC0000"/>
                        </a:buClr>
                        <a:buSzPts val="1100"/>
                        <a:buFont typeface="Mada"/>
                        <a:buChar char="●"/>
                      </a:pPr>
                      <a:r>
                        <a:rPr b="1" lang="ar" sz="1100">
                          <a:solidFill>
                            <a:srgbClr val="CC0000"/>
                          </a:solidFill>
                          <a:latin typeface="Mada"/>
                          <a:ea typeface="Mada"/>
                          <a:cs typeface="Mada"/>
                          <a:sym typeface="Mada"/>
                        </a:rPr>
                        <a:t>GBS &amp; CIDP</a:t>
                      </a:r>
                      <a:endParaRPr b="1" sz="1100">
                        <a:solidFill>
                          <a:srgbClr val="CC0000"/>
                        </a:solidFill>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Metabolic: </a:t>
                      </a:r>
                      <a:r>
                        <a:rPr b="1" lang="ar" sz="1100">
                          <a:solidFill>
                            <a:srgbClr val="CC0000"/>
                          </a:solidFill>
                          <a:latin typeface="Mada"/>
                          <a:ea typeface="Mada"/>
                          <a:cs typeface="Mada"/>
                          <a:sym typeface="Mada"/>
                        </a:rPr>
                        <a:t>Diabetic peripheral neuropathy,</a:t>
                      </a:r>
                      <a:r>
                        <a:rPr lang="ar" sz="1100">
                          <a:latin typeface="Mada"/>
                          <a:ea typeface="Mada"/>
                          <a:cs typeface="Mada"/>
                          <a:sym typeface="Mada"/>
                        </a:rPr>
                        <a:t> uremic, endocrine, etc.</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Toxic: ETOH, chemo, etc..</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Infections: HIV</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Vitamin deficiency: </a:t>
                      </a:r>
                      <a:r>
                        <a:rPr b="1" lang="ar" sz="1100">
                          <a:latin typeface="Mada"/>
                          <a:ea typeface="Mada"/>
                          <a:cs typeface="Mada"/>
                          <a:sym typeface="Mada"/>
                        </a:rPr>
                        <a:t>B1</a:t>
                      </a:r>
                      <a:r>
                        <a:rPr lang="ar" sz="1100">
                          <a:latin typeface="Mada"/>
                          <a:ea typeface="Mada"/>
                          <a:cs typeface="Mada"/>
                          <a:sym typeface="Mada"/>
                        </a:rPr>
                        <a:t>, 6, </a:t>
                      </a:r>
                      <a:r>
                        <a:rPr b="1" lang="ar" sz="1100">
                          <a:latin typeface="Mada"/>
                          <a:ea typeface="Mada"/>
                          <a:cs typeface="Mada"/>
                          <a:sym typeface="Mada"/>
                        </a:rPr>
                        <a:t>12</a:t>
                      </a:r>
                      <a:r>
                        <a:rPr lang="ar" sz="1100">
                          <a:latin typeface="Mada"/>
                          <a:ea typeface="Mada"/>
                          <a:cs typeface="Mada"/>
                          <a:sym typeface="Mada"/>
                        </a:rPr>
                        <a:t>, folic acid, copper, vit E, etc.</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ar" sz="1100">
                          <a:latin typeface="Mada"/>
                          <a:ea typeface="Mada"/>
                          <a:cs typeface="Mada"/>
                          <a:sym typeface="Mada"/>
                        </a:rPr>
                        <a:t>Hereditary: </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CMT </a:t>
                      </a:r>
                      <a:r>
                        <a:rPr lang="ar" sz="1000">
                          <a:solidFill>
                            <a:srgbClr val="6AA84F"/>
                          </a:solidFill>
                          <a:latin typeface="Mada"/>
                          <a:ea typeface="Mada"/>
                          <a:cs typeface="Mada"/>
                          <a:sym typeface="Mada"/>
                        </a:rPr>
                        <a:t>(Charcot–Marie–Tooth disease)</a:t>
                      </a:r>
                      <a:endParaRPr sz="1000">
                        <a:solidFill>
                          <a:srgbClr val="6AA84F"/>
                        </a:solidFill>
                        <a:latin typeface="Mada"/>
                        <a:ea typeface="Mada"/>
                        <a:cs typeface="Mada"/>
                        <a:sym typeface="Mada"/>
                      </a:endParaRPr>
                    </a:p>
                    <a:p>
                      <a:pPr indent="-298450" lvl="1" marL="914400" rtl="0" algn="l">
                        <a:spcBef>
                          <a:spcPts val="0"/>
                        </a:spcBef>
                        <a:spcAft>
                          <a:spcPts val="0"/>
                        </a:spcAft>
                        <a:buSzPts val="1100"/>
                        <a:buFont typeface="Mada"/>
                        <a:buChar char="○"/>
                      </a:pPr>
                      <a:r>
                        <a:rPr lang="ar" sz="1100">
                          <a:latin typeface="Mada"/>
                          <a:ea typeface="Mada"/>
                          <a:cs typeface="Mada"/>
                          <a:sym typeface="Mada"/>
                        </a:rPr>
                        <a:t>HSAN </a:t>
                      </a:r>
                      <a:r>
                        <a:rPr lang="ar" sz="1000">
                          <a:solidFill>
                            <a:srgbClr val="6AA84F"/>
                          </a:solidFill>
                          <a:latin typeface="Mada"/>
                          <a:ea typeface="Mada"/>
                          <a:cs typeface="Mada"/>
                          <a:sym typeface="Mada"/>
                        </a:rPr>
                        <a:t>(Hereditary sensory and autonomic neuropathy)</a:t>
                      </a:r>
                      <a:endParaRPr sz="1000">
                        <a:solidFill>
                          <a:srgbClr val="6AA84F"/>
                        </a:solidFill>
                        <a:latin typeface="Mada"/>
                        <a:ea typeface="Mada"/>
                        <a:cs typeface="Mada"/>
                        <a:sym typeface="Mada"/>
                      </a:endParaRPr>
                    </a:p>
                  </a:txBody>
                  <a:tcPr marT="76200" marB="76200" marR="104775" marL="104775">
                    <a:lnL cap="flat" cmpd="sng" w="19050">
                      <a:solidFill>
                        <a:srgbClr val="4C1130"/>
                      </a:solidFill>
                      <a:prstDash val="solid"/>
                      <a:round/>
                      <a:headEnd len="sm" w="sm" type="none"/>
                      <a:tailEnd len="sm" w="sm" type="none"/>
                    </a:lnL>
                    <a:lnR cap="flat" cmpd="sng" w="19050">
                      <a:solidFill>
                        <a:srgbClr val="4C1130"/>
                      </a:solidFill>
                      <a:prstDash val="solid"/>
                      <a:round/>
                      <a:headEnd len="sm" w="sm" type="none"/>
                      <a:tailEnd len="sm" w="sm" type="none"/>
                    </a:lnR>
                    <a:lnT cap="flat" cmpd="sng" w="19050">
                      <a:solidFill>
                        <a:srgbClr val="4C1130"/>
                      </a:solidFill>
                      <a:prstDash val="solid"/>
                      <a:round/>
                      <a:headEnd len="sm" w="sm" type="none"/>
                      <a:tailEnd len="sm" w="sm" type="none"/>
                    </a:lnT>
                    <a:lnB cap="flat" cmpd="sng" w="19050">
                      <a:solidFill>
                        <a:srgbClr val="4C1130"/>
                      </a:solidFill>
                      <a:prstDash val="solid"/>
                      <a:round/>
                      <a:headEnd len="sm" w="sm" type="none"/>
                      <a:tailEnd len="sm" w="sm" type="none"/>
                    </a:lnB>
                  </a:tcPr>
                </a:tc>
              </a:tr>
              <a:tr h="35400">
                <a:tc vMerge="1"/>
                <a:tc vMerge="1"/>
              </a:tr>
              <a:tr h="35400">
                <a:tc vMerge="1"/>
                <a:tc vMerge="1"/>
              </a:tr>
              <a:tr h="10325">
                <a:tc vMerge="1"/>
                <a:tc vMerge="1"/>
              </a:tr>
              <a:tr h="1589125">
                <a:tc vMerge="1"/>
                <a:tc vMerge="1"/>
              </a:tr>
            </a:tbl>
          </a:graphicData>
        </a:graphic>
      </p:graphicFrame>
      <p:sp>
        <p:nvSpPr>
          <p:cNvPr id="505" name="Google Shape;505;p24"/>
          <p:cNvSpPr txBox="1"/>
          <p:nvPr/>
        </p:nvSpPr>
        <p:spPr>
          <a:xfrm>
            <a:off x="264450" y="5845675"/>
            <a:ext cx="7560000" cy="3603000"/>
          </a:xfrm>
          <a:prstGeom prst="rect">
            <a:avLst/>
          </a:prstGeom>
          <a:noFill/>
          <a:ln>
            <a:noFill/>
          </a:ln>
        </p:spPr>
        <p:txBody>
          <a:bodyPr anchorCtr="0" anchor="t" bIns="91425" lIns="91425" spcFirstLastPara="1" rIns="91425" wrap="square" tIns="91425">
            <a:noAutofit/>
          </a:bodyPr>
          <a:lstStyle/>
          <a:p>
            <a:pPr indent="-198600" lvl="0" marL="352799" rtl="0" algn="l">
              <a:lnSpc>
                <a:spcPct val="115000"/>
              </a:lnSpc>
              <a:spcBef>
                <a:spcPts val="0"/>
              </a:spcBef>
              <a:spcAft>
                <a:spcPts val="0"/>
              </a:spcAft>
              <a:buClr>
                <a:schemeClr val="dk1"/>
              </a:buClr>
              <a:buSzPts val="1200"/>
              <a:buFont typeface="Mada"/>
              <a:buChar char="❖"/>
            </a:pPr>
            <a:r>
              <a:rPr lang="ar" sz="1200">
                <a:solidFill>
                  <a:srgbClr val="6AA84F"/>
                </a:solidFill>
                <a:latin typeface="Mada"/>
                <a:ea typeface="Mada"/>
                <a:cs typeface="Mada"/>
                <a:sym typeface="Mada"/>
              </a:rPr>
              <a:t>Is it large fiber or small fiber?</a:t>
            </a:r>
            <a:endParaRPr sz="1200">
              <a:solidFill>
                <a:srgbClr val="6AA84F"/>
              </a:solidFill>
              <a:latin typeface="Mada"/>
              <a:ea typeface="Mada"/>
              <a:cs typeface="Mada"/>
              <a:sym typeface="Mada"/>
            </a:endParaRPr>
          </a:p>
          <a:p>
            <a:pPr indent="-198600" lvl="0" marL="352799" rtl="0" algn="l">
              <a:lnSpc>
                <a:spcPct val="115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Pain </a:t>
            </a:r>
            <a:r>
              <a:rPr lang="ar" sz="1200">
                <a:solidFill>
                  <a:schemeClr val="dk1"/>
                </a:solidFill>
                <a:latin typeface="Mada"/>
                <a:ea typeface="Mada"/>
                <a:cs typeface="Mada"/>
                <a:sym typeface="Mada"/>
              </a:rPr>
              <a:t>(burning or stabbing) </a:t>
            </a:r>
            <a:r>
              <a:rPr b="1" lang="ar" sz="1200">
                <a:latin typeface="Mada"/>
                <a:ea typeface="Mada"/>
                <a:cs typeface="Mada"/>
                <a:sym typeface="Mada"/>
              </a:rPr>
              <a:t>impaired </a:t>
            </a:r>
            <a:r>
              <a:rPr lang="ar" sz="1200">
                <a:latin typeface="Mada"/>
                <a:ea typeface="Mada"/>
                <a:cs typeface="Mada"/>
                <a:sym typeface="Mada"/>
              </a:rPr>
              <a:t>PP </a:t>
            </a:r>
            <a:r>
              <a:rPr b="1" lang="ar" sz="1200">
                <a:latin typeface="Mada"/>
                <a:ea typeface="Mada"/>
                <a:cs typeface="Mada"/>
                <a:sym typeface="Mada"/>
              </a:rPr>
              <a:t>(pinprick examination) </a:t>
            </a:r>
            <a:r>
              <a:rPr b="1"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and </a:t>
            </a:r>
            <a:r>
              <a:rPr b="1" lang="ar" sz="1200">
                <a:solidFill>
                  <a:schemeClr val="dk1"/>
                </a:solidFill>
                <a:latin typeface="Mada"/>
                <a:ea typeface="Mada"/>
                <a:cs typeface="Mada"/>
                <a:sym typeface="Mada"/>
              </a:rPr>
              <a:t>temperature </a:t>
            </a:r>
            <a:r>
              <a:rPr lang="ar" sz="1050">
                <a:solidFill>
                  <a:srgbClr val="222222"/>
                </a:solidFill>
                <a:highlight>
                  <a:srgbClr val="FFFFFF"/>
                </a:highlight>
                <a:latin typeface="Roboto"/>
                <a:ea typeface="Roboto"/>
                <a:cs typeface="Roboto"/>
                <a:sym typeface="Roboto"/>
              </a:rPr>
              <a:t>→ </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0" lvl="0" marL="352799" rtl="0" algn="l">
              <a:lnSpc>
                <a:spcPct val="115000"/>
              </a:lnSpc>
              <a:spcBef>
                <a:spcPts val="0"/>
              </a:spcBef>
              <a:spcAft>
                <a:spcPts val="0"/>
              </a:spcAft>
              <a:buNone/>
            </a:pPr>
            <a:r>
              <a:rPr lang="ar" sz="1200">
                <a:solidFill>
                  <a:schemeClr val="dk1"/>
                </a:solidFill>
                <a:latin typeface="Mada"/>
                <a:ea typeface="Mada"/>
                <a:cs typeface="Mada"/>
                <a:sym typeface="Mada"/>
              </a:rPr>
              <a:t>small fiber</a:t>
            </a:r>
            <a:r>
              <a:rPr b="1" lang="ar" sz="1200">
                <a:solidFill>
                  <a:srgbClr val="93C47D"/>
                </a:solidFill>
                <a:latin typeface="Mada"/>
                <a:ea typeface="Mada"/>
                <a:cs typeface="Mada"/>
                <a:sym typeface="Mada"/>
              </a:rPr>
              <a:t> </a:t>
            </a:r>
            <a:r>
              <a:rPr lang="ar" sz="1200">
                <a:solidFill>
                  <a:srgbClr val="93C47D"/>
                </a:solidFill>
                <a:latin typeface="Mada"/>
                <a:ea typeface="Mada"/>
                <a:cs typeface="Mada"/>
                <a:sym typeface="Mada"/>
              </a:rPr>
              <a:t>(type c fibers)</a:t>
            </a:r>
            <a:endParaRPr sz="1200">
              <a:solidFill>
                <a:srgbClr val="93C47D"/>
              </a:solidFill>
              <a:latin typeface="Mada"/>
              <a:ea typeface="Mada"/>
              <a:cs typeface="Mada"/>
              <a:sym typeface="Mada"/>
            </a:endParaRPr>
          </a:p>
          <a:p>
            <a:pPr indent="-198600" lvl="0" marL="352799"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Tingling, weakness, ataxia, imbalance,</a:t>
            </a:r>
            <a:endParaRPr sz="1200">
              <a:solidFill>
                <a:schemeClr val="dk1"/>
              </a:solidFill>
              <a:latin typeface="Mada"/>
              <a:ea typeface="Mada"/>
              <a:cs typeface="Mada"/>
              <a:sym typeface="Mada"/>
            </a:endParaRPr>
          </a:p>
          <a:p>
            <a:pPr indent="-198600" lvl="0" marL="352799"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impaired vibration and proprioception</a:t>
            </a:r>
            <a:r>
              <a:rPr lang="ar" sz="1200">
                <a:solidFill>
                  <a:srgbClr val="6AA84F"/>
                </a:solidFill>
                <a:latin typeface="Mada"/>
                <a:ea typeface="Mada"/>
                <a:cs typeface="Mada"/>
                <a:sym typeface="Mada"/>
              </a:rPr>
              <a:t> (joint position) also reflexes </a:t>
            </a:r>
            <a:r>
              <a:rPr lang="ar" sz="1200">
                <a:solidFill>
                  <a:schemeClr val="dk1"/>
                </a:solidFill>
                <a:latin typeface="Mada"/>
                <a:ea typeface="Mada"/>
                <a:cs typeface="Mada"/>
                <a:sym typeface="Mada"/>
              </a:rPr>
              <a:t>→ large fiber</a:t>
            </a:r>
            <a:endParaRPr sz="1200">
              <a:solidFill>
                <a:schemeClr val="dk1"/>
              </a:solidFill>
              <a:latin typeface="Mada"/>
              <a:ea typeface="Mada"/>
              <a:cs typeface="Mada"/>
              <a:sym typeface="Mada"/>
            </a:endParaRPr>
          </a:p>
          <a:p>
            <a:pPr indent="-198600" lvl="0" marL="352799" rtl="0" algn="l">
              <a:lnSpc>
                <a:spcPct val="115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Most neuropathies involve both small and large fibers.</a:t>
            </a:r>
            <a:endParaRPr b="1" sz="1200">
              <a:solidFill>
                <a:schemeClr val="dk1"/>
              </a:solidFill>
              <a:latin typeface="Mada"/>
              <a:ea typeface="Mada"/>
              <a:cs typeface="Mada"/>
              <a:sym typeface="Mada"/>
            </a:endParaRPr>
          </a:p>
          <a:p>
            <a:pPr indent="-198600" lvl="0" marL="352799"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Severe proprioceptive loss</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Central: dorsal column</a:t>
            </a:r>
            <a:endParaRPr sz="1200">
              <a:solidFill>
                <a:schemeClr val="dk1"/>
              </a:solidFill>
              <a:latin typeface="Mada"/>
              <a:ea typeface="Mada"/>
              <a:cs typeface="Mada"/>
              <a:sym typeface="Mada"/>
            </a:endParaRPr>
          </a:p>
          <a:p>
            <a:pPr indent="-304800" lvl="2" marL="13716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Generally less profound proprioceptive loss</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Ganglionopathy</a:t>
            </a:r>
            <a:r>
              <a:rPr b="1" baseline="30000" lang="ar" sz="1100">
                <a:solidFill>
                  <a:srgbClr val="6AA84F"/>
                </a:solidFill>
                <a:latin typeface="Mada"/>
                <a:ea typeface="Mada"/>
                <a:cs typeface="Mada"/>
                <a:sym typeface="Mada"/>
              </a:rPr>
              <a:t>3</a:t>
            </a:r>
            <a:r>
              <a:rPr lang="ar" sz="1200">
                <a:solidFill>
                  <a:schemeClr val="dk1"/>
                </a:solidFill>
                <a:latin typeface="Mada"/>
                <a:ea typeface="Mada"/>
                <a:cs typeface="Mada"/>
                <a:sym typeface="Mada"/>
              </a:rPr>
              <a:t>:</a:t>
            </a:r>
            <a:r>
              <a:rPr lang="ar" sz="1200">
                <a:solidFill>
                  <a:schemeClr val="dk1"/>
                </a:solidFill>
                <a:latin typeface="Mada"/>
                <a:ea typeface="Mada"/>
                <a:cs typeface="Mada"/>
                <a:sym typeface="Mada"/>
              </a:rPr>
              <a:t> loss of all sensory modalities and reflexes</a:t>
            </a:r>
            <a:endParaRPr sz="1200">
              <a:solidFill>
                <a:schemeClr val="dk1"/>
              </a:solidFill>
              <a:latin typeface="Mada"/>
              <a:ea typeface="Mada"/>
              <a:cs typeface="Mada"/>
              <a:sym typeface="Mada"/>
            </a:endParaRPr>
          </a:p>
          <a:p>
            <a:pPr indent="0" lvl="0" marL="457200" rtl="0" algn="l">
              <a:lnSpc>
                <a:spcPct val="115000"/>
              </a:lnSpc>
              <a:spcBef>
                <a:spcPts val="0"/>
              </a:spcBef>
              <a:spcAft>
                <a:spcPts val="0"/>
              </a:spcAft>
              <a:buNone/>
            </a:pPr>
            <a:r>
              <a:t/>
            </a:r>
            <a:endParaRPr b="1" sz="1200">
              <a:solidFill>
                <a:schemeClr val="dk1"/>
              </a:solidFill>
              <a:highlight>
                <a:schemeClr val="accent5"/>
              </a:highlight>
              <a:latin typeface="Mada"/>
              <a:ea typeface="Mada"/>
              <a:cs typeface="Mada"/>
              <a:sym typeface="Mada"/>
            </a:endParaRPr>
          </a:p>
        </p:txBody>
      </p:sp>
      <p:pic>
        <p:nvPicPr>
          <p:cNvPr id="506" name="Google Shape;506;p24"/>
          <p:cNvPicPr preferRelativeResize="0"/>
          <p:nvPr/>
        </p:nvPicPr>
        <p:blipFill>
          <a:blip r:embed="rId4">
            <a:alphaModFix/>
          </a:blip>
          <a:stretch>
            <a:fillRect/>
          </a:stretch>
        </p:blipFill>
        <p:spPr>
          <a:xfrm>
            <a:off x="6098456" y="6450175"/>
            <a:ext cx="1350431" cy="1169999"/>
          </a:xfrm>
          <a:prstGeom prst="rect">
            <a:avLst/>
          </a:prstGeom>
          <a:noFill/>
          <a:ln cap="flat" cmpd="sng" w="19050">
            <a:solidFill>
              <a:srgbClr val="741B47"/>
            </a:solidFill>
            <a:prstDash val="solid"/>
            <a:round/>
            <a:headEnd len="sm" w="sm" type="none"/>
            <a:tailEnd len="sm" w="sm" type="none"/>
          </a:ln>
        </p:spPr>
      </p:pic>
      <p:sp>
        <p:nvSpPr>
          <p:cNvPr id="507" name="Google Shape;507;p24"/>
          <p:cNvSpPr/>
          <p:nvPr/>
        </p:nvSpPr>
        <p:spPr>
          <a:xfrm>
            <a:off x="5710491" y="-623950"/>
            <a:ext cx="333900" cy="317400"/>
          </a:xfrm>
          <a:prstGeom prst="star5">
            <a:avLst>
              <a:gd fmla="val 21969" name="adj"/>
              <a:gd fmla="val 105146" name="hf"/>
              <a:gd fmla="val 110557" name="vf"/>
            </a:avLst>
          </a:prstGeom>
          <a:solidFill>
            <a:srgbClr val="A61C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4"/>
          <p:cNvSpPr/>
          <p:nvPr/>
        </p:nvSpPr>
        <p:spPr>
          <a:xfrm>
            <a:off x="1515616" y="-623950"/>
            <a:ext cx="333900" cy="317400"/>
          </a:xfrm>
          <a:prstGeom prst="star5">
            <a:avLst>
              <a:gd fmla="val 21969"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4"/>
          <p:cNvSpPr/>
          <p:nvPr/>
        </p:nvSpPr>
        <p:spPr>
          <a:xfrm>
            <a:off x="1620925" y="1225800"/>
            <a:ext cx="453600" cy="1027200"/>
          </a:xfrm>
          <a:prstGeom prst="rightBrace">
            <a:avLst>
              <a:gd fmla="val 50000" name="adj1"/>
              <a:gd fmla="val 50759" name="adj2"/>
            </a:avLst>
          </a:prstGeom>
          <a:noFill/>
          <a:ln cap="flat" cmpd="sng" w="28575">
            <a:solidFill>
              <a:srgbClr val="741B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4"/>
          <p:cNvSpPr txBox="1"/>
          <p:nvPr/>
        </p:nvSpPr>
        <p:spPr>
          <a:xfrm>
            <a:off x="2074525" y="1554750"/>
            <a:ext cx="2733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200">
                <a:latin typeface="Mada"/>
                <a:ea typeface="Mada"/>
                <a:cs typeface="Mada"/>
                <a:sym typeface="Mada"/>
              </a:rPr>
              <a:t>Symmetric vs Asymmetric</a:t>
            </a:r>
            <a:endParaRPr b="1" sz="1200">
              <a:latin typeface="Mada"/>
              <a:ea typeface="Mada"/>
              <a:cs typeface="Mada"/>
              <a:sym typeface="Mada"/>
            </a:endParaRPr>
          </a:p>
        </p:txBody>
      </p:sp>
      <p:sp>
        <p:nvSpPr>
          <p:cNvPr id="511" name="Google Shape;511;p24"/>
          <p:cNvSpPr txBox="1"/>
          <p:nvPr/>
        </p:nvSpPr>
        <p:spPr>
          <a:xfrm>
            <a:off x="4191425" y="2530725"/>
            <a:ext cx="6159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700">
                <a:solidFill>
                  <a:srgbClr val="6AA84F"/>
                </a:solidFill>
                <a:latin typeface="Mada"/>
                <a:ea typeface="Mada"/>
                <a:cs typeface="Mada"/>
                <a:sym typeface="Mada"/>
              </a:rPr>
              <a:t>Multifocal </a:t>
            </a:r>
            <a:endParaRPr b="1" sz="700">
              <a:solidFill>
                <a:srgbClr val="6AA84F"/>
              </a:solidFill>
              <a:latin typeface="Mada"/>
              <a:ea typeface="Mada"/>
              <a:cs typeface="Mada"/>
              <a:sym typeface="Mada"/>
            </a:endParaRPr>
          </a:p>
        </p:txBody>
      </p:sp>
      <p:sp>
        <p:nvSpPr>
          <p:cNvPr id="512" name="Google Shape;512;p24"/>
          <p:cNvSpPr txBox="1"/>
          <p:nvPr/>
        </p:nvSpPr>
        <p:spPr>
          <a:xfrm rot="-1135">
            <a:off x="4850550" y="2480721"/>
            <a:ext cx="9084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700">
                <a:solidFill>
                  <a:srgbClr val="6AA84F"/>
                </a:solidFill>
                <a:latin typeface="Mada"/>
                <a:ea typeface="Mada"/>
                <a:cs typeface="Mada"/>
                <a:sym typeface="Mada"/>
              </a:rPr>
              <a:t>Bilateral multifocal but still asymmetrical</a:t>
            </a:r>
            <a:endParaRPr b="1" sz="700">
              <a:solidFill>
                <a:srgbClr val="6AA84F"/>
              </a:solidFill>
              <a:latin typeface="Mada"/>
              <a:ea typeface="Mada"/>
              <a:cs typeface="Mada"/>
              <a:sym typeface="Mada"/>
            </a:endParaRPr>
          </a:p>
        </p:txBody>
      </p:sp>
      <p:sp>
        <p:nvSpPr>
          <p:cNvPr id="513" name="Google Shape;513;p24"/>
          <p:cNvSpPr txBox="1"/>
          <p:nvPr/>
        </p:nvSpPr>
        <p:spPr>
          <a:xfrm>
            <a:off x="5710500" y="2530725"/>
            <a:ext cx="1638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ar" sz="700">
                <a:solidFill>
                  <a:srgbClr val="6AA84F"/>
                </a:solidFill>
                <a:latin typeface="Mada"/>
                <a:ea typeface="Mada"/>
                <a:cs typeface="Mada"/>
                <a:sym typeface="Mada"/>
              </a:rPr>
              <a:t>symmetric involvement of </a:t>
            </a:r>
            <a:r>
              <a:rPr b="1" lang="ar" sz="700">
                <a:solidFill>
                  <a:srgbClr val="6AA84F"/>
                </a:solidFill>
                <a:latin typeface="Mada"/>
                <a:ea typeface="Mada"/>
                <a:cs typeface="Mada"/>
                <a:sym typeface="Mada"/>
              </a:rPr>
              <a:t>lower</a:t>
            </a:r>
            <a:r>
              <a:rPr b="1" lang="ar" sz="700">
                <a:solidFill>
                  <a:srgbClr val="6AA84F"/>
                </a:solidFill>
                <a:latin typeface="Mada"/>
                <a:ea typeface="Mada"/>
                <a:cs typeface="Mada"/>
                <a:sym typeface="Mada"/>
              </a:rPr>
              <a:t> and upper limb</a:t>
            </a:r>
            <a:endParaRPr b="1" sz="700">
              <a:solidFill>
                <a:srgbClr val="6AA84F"/>
              </a:solidFill>
              <a:latin typeface="Mada"/>
              <a:ea typeface="Mada"/>
              <a:cs typeface="Mada"/>
              <a:sym typeface="Mada"/>
            </a:endParaRPr>
          </a:p>
        </p:txBody>
      </p:sp>
      <p:cxnSp>
        <p:nvCxnSpPr>
          <p:cNvPr id="514" name="Google Shape;514;p24"/>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sp>
        <p:nvSpPr>
          <p:cNvPr id="515" name="Google Shape;515;p24"/>
          <p:cNvSpPr/>
          <p:nvPr/>
        </p:nvSpPr>
        <p:spPr>
          <a:xfrm>
            <a:off x="4480169" y="1225811"/>
            <a:ext cx="38400" cy="36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4"/>
          <p:cNvSpPr/>
          <p:nvPr/>
        </p:nvSpPr>
        <p:spPr>
          <a:xfrm>
            <a:off x="5216344" y="1225811"/>
            <a:ext cx="38400" cy="36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4"/>
          <p:cNvSpPr/>
          <p:nvPr/>
        </p:nvSpPr>
        <p:spPr>
          <a:xfrm>
            <a:off x="5921769" y="1222563"/>
            <a:ext cx="38400" cy="36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4"/>
          <p:cNvSpPr/>
          <p:nvPr/>
        </p:nvSpPr>
        <p:spPr>
          <a:xfrm>
            <a:off x="6754483" y="1225788"/>
            <a:ext cx="38400" cy="36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9" name="Google Shape;519;p24"/>
          <p:cNvGrpSpPr/>
          <p:nvPr/>
        </p:nvGrpSpPr>
        <p:grpSpPr>
          <a:xfrm rot="10800000">
            <a:off x="7293843" y="562188"/>
            <a:ext cx="78721" cy="83606"/>
            <a:chOff x="4909609" y="6885946"/>
            <a:chExt cx="508206" cy="495298"/>
          </a:xfrm>
        </p:grpSpPr>
        <p:grpSp>
          <p:nvGrpSpPr>
            <p:cNvPr id="520" name="Google Shape;520;p24"/>
            <p:cNvGrpSpPr/>
            <p:nvPr/>
          </p:nvGrpSpPr>
          <p:grpSpPr>
            <a:xfrm>
              <a:off x="4909609" y="6885946"/>
              <a:ext cx="508206" cy="495298"/>
              <a:chOff x="481483" y="4193428"/>
              <a:chExt cx="322998" cy="346532"/>
            </a:xfrm>
          </p:grpSpPr>
          <p:grpSp>
            <p:nvGrpSpPr>
              <p:cNvPr id="521" name="Google Shape;521;p24"/>
              <p:cNvGrpSpPr/>
              <p:nvPr/>
            </p:nvGrpSpPr>
            <p:grpSpPr>
              <a:xfrm>
                <a:off x="481483" y="4193428"/>
                <a:ext cx="322998" cy="346532"/>
                <a:chOff x="-64406125" y="3362225"/>
                <a:chExt cx="318225" cy="314800"/>
              </a:xfrm>
            </p:grpSpPr>
            <p:sp>
              <p:nvSpPr>
                <p:cNvPr id="522" name="Google Shape;522;p24"/>
                <p:cNvSpPr/>
                <p:nvPr/>
              </p:nvSpPr>
              <p:spPr>
                <a:xfrm>
                  <a:off x="-64332100" y="3362225"/>
                  <a:ext cx="170150" cy="199025"/>
                </a:xfrm>
                <a:custGeom>
                  <a:rect b="b" l="l" r="r" t="t"/>
                  <a:pathLst>
                    <a:path extrusionOk="0" h="7961" w="6806">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523" name="Google Shape;523;p24"/>
                <p:cNvSpPr/>
                <p:nvPr/>
              </p:nvSpPr>
              <p:spPr>
                <a:xfrm>
                  <a:off x="-64406125" y="3559050"/>
                  <a:ext cx="318225" cy="117975"/>
                </a:xfrm>
                <a:custGeom>
                  <a:rect b="b" l="l" r="r" t="t"/>
                  <a:pathLst>
                    <a:path extrusionOk="0" h="4719" w="12729">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grpSp>
          <p:sp>
            <p:nvSpPr>
              <p:cNvPr id="524" name="Google Shape;524;p24"/>
              <p:cNvSpPr/>
              <p:nvPr/>
            </p:nvSpPr>
            <p:spPr>
              <a:xfrm>
                <a:off x="626168" y="4322035"/>
                <a:ext cx="33600" cy="33600"/>
              </a:xfrm>
              <a:prstGeom prst="ellipse">
                <a:avLst/>
              </a:prstGeom>
              <a:solidFill>
                <a:srgbClr val="FF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25" name="Google Shape;525;p24"/>
            <p:cNvPicPr preferRelativeResize="0"/>
            <p:nvPr/>
          </p:nvPicPr>
          <p:blipFill rotWithShape="1">
            <a:blip r:embed="rId5">
              <a:alphaModFix/>
            </a:blip>
            <a:srcRect b="-10" l="0" r="77307" t="10"/>
            <a:stretch/>
          </p:blipFill>
          <p:spPr>
            <a:xfrm flipH="1" rot="-5400000">
              <a:off x="5298115" y="7248199"/>
              <a:ext cx="27740" cy="134623"/>
            </a:xfrm>
            <a:prstGeom prst="rect">
              <a:avLst/>
            </a:prstGeom>
            <a:noFill/>
            <a:ln>
              <a:noFill/>
            </a:ln>
          </p:spPr>
        </p:pic>
        <p:pic>
          <p:nvPicPr>
            <p:cNvPr id="526" name="Google Shape;526;p24"/>
            <p:cNvPicPr preferRelativeResize="0"/>
            <p:nvPr/>
          </p:nvPicPr>
          <p:blipFill>
            <a:blip r:embed="rId6">
              <a:alphaModFix/>
            </a:blip>
            <a:stretch>
              <a:fillRect/>
            </a:stretch>
          </p:blipFill>
          <p:spPr>
            <a:xfrm>
              <a:off x="5107203" y="7221098"/>
              <a:ext cx="112997" cy="102640"/>
            </a:xfrm>
            <a:prstGeom prst="rect">
              <a:avLst/>
            </a:prstGeom>
            <a:noFill/>
            <a:ln>
              <a:noFill/>
            </a:ln>
          </p:spPr>
        </p:pic>
      </p:grpSp>
      <p:sp>
        <p:nvSpPr>
          <p:cNvPr id="527" name="Google Shape;527;p24"/>
          <p:cNvSpPr txBox="1"/>
          <p:nvPr/>
        </p:nvSpPr>
        <p:spPr>
          <a:xfrm>
            <a:off x="7106400" y="2"/>
            <a:ext cx="453600" cy="562200"/>
          </a:xfrm>
          <a:prstGeom prst="rect">
            <a:avLst/>
          </a:prstGeom>
          <a:solidFill>
            <a:srgbClr val="986782"/>
          </a:solidFill>
          <a:ln>
            <a:noFill/>
          </a:ln>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b="1" lang="ar" sz="1700">
                <a:solidFill>
                  <a:srgbClr val="FFFFFF"/>
                </a:solidFill>
                <a:latin typeface="Alegreya"/>
                <a:ea typeface="Alegreya"/>
                <a:cs typeface="Alegreya"/>
                <a:sym typeface="Alegreya"/>
              </a:rPr>
              <a:t>‹#›</a:t>
            </a:fld>
            <a:endParaRPr b="1" sz="1700">
              <a:solidFill>
                <a:srgbClr val="FFFFFF"/>
              </a:solidFill>
              <a:latin typeface="Alegreya"/>
              <a:ea typeface="Alegreya"/>
              <a:cs typeface="Alegreya"/>
              <a:sym typeface="Alegreya"/>
            </a:endParaRPr>
          </a:p>
        </p:txBody>
      </p:sp>
      <p:sp>
        <p:nvSpPr>
          <p:cNvPr id="528" name="Google Shape;528;p24"/>
          <p:cNvSpPr/>
          <p:nvPr/>
        </p:nvSpPr>
        <p:spPr>
          <a:xfrm>
            <a:off x="1239925" y="2401000"/>
            <a:ext cx="681600" cy="461700"/>
          </a:xfrm>
          <a:prstGeom prst="rightBrace">
            <a:avLst>
              <a:gd fmla="val 50000" name="adj1"/>
              <a:gd fmla="val 50759" name="adj2"/>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4"/>
          <p:cNvSpPr txBox="1"/>
          <p:nvPr/>
        </p:nvSpPr>
        <p:spPr>
          <a:xfrm>
            <a:off x="1882500" y="2401000"/>
            <a:ext cx="1663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ar" sz="1200">
                <a:solidFill>
                  <a:srgbClr val="6AA84F"/>
                </a:solidFill>
                <a:latin typeface="Mada"/>
                <a:ea typeface="Mada"/>
                <a:cs typeface="Mada"/>
                <a:sym typeface="Mada"/>
              </a:rPr>
              <a:t>Asymmetric</a:t>
            </a:r>
            <a:endParaRPr b="1" sz="1200">
              <a:solidFill>
                <a:srgbClr val="6AA84F"/>
              </a:solidFill>
              <a:latin typeface="Mada"/>
              <a:ea typeface="Mada"/>
              <a:cs typeface="Mada"/>
              <a:sym typeface="Mada"/>
            </a:endParaRPr>
          </a:p>
        </p:txBody>
      </p:sp>
      <p:sp>
        <p:nvSpPr>
          <p:cNvPr id="530" name="Google Shape;530;p24"/>
          <p:cNvSpPr/>
          <p:nvPr/>
        </p:nvSpPr>
        <p:spPr>
          <a:xfrm>
            <a:off x="126025" y="8103475"/>
            <a:ext cx="7246500" cy="1945500"/>
          </a:xfrm>
          <a:prstGeom prst="roundRect">
            <a:avLst>
              <a:gd fmla="val 16667" name="adj"/>
            </a:avLst>
          </a:prstGeom>
          <a:solidFill>
            <a:srgbClr val="F7F0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24"/>
          <p:cNvSpPr txBox="1"/>
          <p:nvPr/>
        </p:nvSpPr>
        <p:spPr>
          <a:xfrm>
            <a:off x="264450" y="8029325"/>
            <a:ext cx="5085300" cy="20934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b="1" lang="ar">
                <a:solidFill>
                  <a:srgbClr val="6AA84F"/>
                </a:solidFill>
                <a:latin typeface="Mada"/>
                <a:ea typeface="Mada"/>
                <a:cs typeface="Mada"/>
                <a:sym typeface="Mada"/>
              </a:rPr>
              <a:t>Dr notes:</a:t>
            </a:r>
            <a:endParaRPr b="1">
              <a:solidFill>
                <a:srgbClr val="6AA84F"/>
              </a:solidFill>
              <a:latin typeface="Mada"/>
              <a:ea typeface="Mada"/>
              <a:cs typeface="Mada"/>
              <a:sym typeface="Mada"/>
            </a:endParaRPr>
          </a:p>
          <a:p>
            <a:pPr indent="-292100" lvl="0" marL="457200" rtl="0" algn="just">
              <a:spcBef>
                <a:spcPts val="0"/>
              </a:spcBef>
              <a:spcAft>
                <a:spcPts val="0"/>
              </a:spcAft>
              <a:buSzPts val="1000"/>
              <a:buFont typeface="Mada"/>
              <a:buChar char="●"/>
            </a:pPr>
            <a:r>
              <a:rPr b="1" lang="ar" sz="1000">
                <a:latin typeface="Mada"/>
                <a:ea typeface="Mada"/>
                <a:cs typeface="Mada"/>
                <a:sym typeface="Mada"/>
              </a:rPr>
              <a:t>The small fibers</a:t>
            </a:r>
            <a:r>
              <a:rPr lang="ar" sz="1000">
                <a:latin typeface="Mada"/>
                <a:ea typeface="Mada"/>
                <a:cs typeface="Mada"/>
                <a:sym typeface="Mada"/>
              </a:rPr>
              <a:t>, when it goes into the spinal cord it crosses to the </a:t>
            </a:r>
            <a:r>
              <a:rPr b="1" lang="ar" sz="1000">
                <a:solidFill>
                  <a:srgbClr val="CC0000"/>
                </a:solidFill>
                <a:latin typeface="Mada"/>
                <a:ea typeface="Mada"/>
                <a:cs typeface="Mada"/>
                <a:sym typeface="Mada"/>
              </a:rPr>
              <a:t>contralatera</a:t>
            </a:r>
            <a:r>
              <a:rPr b="1" lang="ar" sz="1000">
                <a:solidFill>
                  <a:srgbClr val="CC0000"/>
                </a:solidFill>
                <a:latin typeface="Mada"/>
                <a:ea typeface="Mada"/>
                <a:cs typeface="Mada"/>
                <a:sym typeface="Mada"/>
              </a:rPr>
              <a:t>l </a:t>
            </a:r>
            <a:r>
              <a:rPr lang="ar" sz="1000">
                <a:latin typeface="Mada"/>
                <a:ea typeface="Mada"/>
                <a:cs typeface="Mada"/>
                <a:sym typeface="Mada"/>
              </a:rPr>
              <a:t>tract and ascends in </a:t>
            </a:r>
            <a:r>
              <a:rPr b="1" lang="ar" sz="1000">
                <a:latin typeface="Mada"/>
                <a:ea typeface="Mada"/>
                <a:cs typeface="Mada"/>
                <a:sym typeface="Mada"/>
              </a:rPr>
              <a:t>the spinothalamic tract. </a:t>
            </a:r>
            <a:endParaRPr b="1" sz="1000">
              <a:latin typeface="Mada"/>
              <a:ea typeface="Mada"/>
              <a:cs typeface="Mada"/>
              <a:sym typeface="Mada"/>
            </a:endParaRPr>
          </a:p>
          <a:p>
            <a:pPr indent="-292100" lvl="0" marL="457200" rtl="0" algn="just">
              <a:spcBef>
                <a:spcPts val="0"/>
              </a:spcBef>
              <a:spcAft>
                <a:spcPts val="0"/>
              </a:spcAft>
              <a:buSzPts val="1000"/>
              <a:buFont typeface="Mada"/>
              <a:buChar char="●"/>
            </a:pPr>
            <a:r>
              <a:rPr b="1" lang="ar" sz="1000">
                <a:latin typeface="Mada"/>
                <a:ea typeface="Mada"/>
                <a:cs typeface="Mada"/>
                <a:sym typeface="Mada"/>
              </a:rPr>
              <a:t>Large fibers</a:t>
            </a:r>
            <a:r>
              <a:rPr lang="ar" sz="1000">
                <a:latin typeface="Mada"/>
                <a:ea typeface="Mada"/>
                <a:cs typeface="Mada"/>
                <a:sym typeface="Mada"/>
              </a:rPr>
              <a:t> ascends in the</a:t>
            </a:r>
            <a:r>
              <a:rPr b="1" lang="ar" sz="1000">
                <a:latin typeface="Mada"/>
                <a:ea typeface="Mada"/>
                <a:cs typeface="Mada"/>
                <a:sym typeface="Mada"/>
              </a:rPr>
              <a:t> </a:t>
            </a:r>
            <a:r>
              <a:rPr b="1" lang="ar" sz="1000">
                <a:solidFill>
                  <a:srgbClr val="CC0000"/>
                </a:solidFill>
                <a:latin typeface="Mada"/>
                <a:ea typeface="Mada"/>
                <a:cs typeface="Mada"/>
                <a:sym typeface="Mada"/>
              </a:rPr>
              <a:t>ipsilateral </a:t>
            </a:r>
            <a:r>
              <a:rPr b="1" lang="ar" sz="1000">
                <a:latin typeface="Mada"/>
                <a:ea typeface="Mada"/>
                <a:cs typeface="Mada"/>
                <a:sym typeface="Mada"/>
              </a:rPr>
              <a:t>dorsal column until it reaches the brainstem and then it crosses to the contralateral side.</a:t>
            </a:r>
            <a:endParaRPr b="1" sz="1000">
              <a:latin typeface="Mada"/>
              <a:ea typeface="Mada"/>
              <a:cs typeface="Mada"/>
              <a:sym typeface="Mada"/>
            </a:endParaRPr>
          </a:p>
          <a:p>
            <a:pPr indent="-292100" lvl="0" marL="457200" rtl="0" algn="just">
              <a:spcBef>
                <a:spcPts val="0"/>
              </a:spcBef>
              <a:spcAft>
                <a:spcPts val="0"/>
              </a:spcAft>
              <a:buSzPts val="1000"/>
              <a:buFont typeface="Mada"/>
              <a:buChar char="●"/>
            </a:pPr>
            <a:r>
              <a:rPr lang="ar" sz="1000">
                <a:latin typeface="Mada"/>
                <a:ea typeface="Mada"/>
                <a:cs typeface="Mada"/>
                <a:sym typeface="Mada"/>
              </a:rPr>
              <a:t>The</a:t>
            </a:r>
            <a:r>
              <a:rPr b="1" lang="ar" sz="1000">
                <a:latin typeface="Mada"/>
                <a:ea typeface="Mada"/>
                <a:cs typeface="Mada"/>
                <a:sym typeface="Mada"/>
              </a:rPr>
              <a:t> dorsal root ganglion is the primary/first order neuron for large and small nerve fibers</a:t>
            </a:r>
            <a:endParaRPr b="1" sz="1000">
              <a:latin typeface="Mada"/>
              <a:ea typeface="Mada"/>
              <a:cs typeface="Mada"/>
              <a:sym typeface="Mada"/>
            </a:endParaRPr>
          </a:p>
          <a:p>
            <a:pPr indent="-292100" lvl="0" marL="457200" rtl="0" algn="just">
              <a:spcBef>
                <a:spcPts val="0"/>
              </a:spcBef>
              <a:spcAft>
                <a:spcPts val="0"/>
              </a:spcAft>
              <a:buSzPts val="1000"/>
              <a:buFont typeface="Mada"/>
              <a:buChar char="●"/>
            </a:pPr>
            <a:r>
              <a:rPr lang="ar" sz="1000">
                <a:latin typeface="Mada"/>
                <a:ea typeface="Mada"/>
                <a:cs typeface="Mada"/>
                <a:sym typeface="Mada"/>
              </a:rPr>
              <a:t>S</a:t>
            </a:r>
            <a:r>
              <a:rPr lang="ar" sz="1000">
                <a:latin typeface="Mada"/>
                <a:ea typeface="Mada"/>
                <a:cs typeface="Mada"/>
                <a:sym typeface="Mada"/>
              </a:rPr>
              <a:t>o, if there is a damage to the dorsal root ganglion you will lose all of the sensations </a:t>
            </a:r>
            <a:r>
              <a:rPr b="1" lang="ar" sz="1000">
                <a:latin typeface="Mada"/>
                <a:ea typeface="Mada"/>
                <a:cs typeface="Mada"/>
                <a:sym typeface="Mada"/>
              </a:rPr>
              <a:t>from both the small and large fibers.</a:t>
            </a:r>
            <a:r>
              <a:rPr lang="ar" sz="1000">
                <a:latin typeface="Mada"/>
                <a:ea typeface="Mada"/>
                <a:cs typeface="Mada"/>
                <a:sym typeface="Mada"/>
              </a:rPr>
              <a:t> you will also</a:t>
            </a:r>
            <a:r>
              <a:rPr b="1" lang="ar" sz="1000">
                <a:latin typeface="Mada"/>
                <a:ea typeface="Mada"/>
                <a:cs typeface="Mada"/>
                <a:sym typeface="Mada"/>
              </a:rPr>
              <a:t> lose the reflexes</a:t>
            </a:r>
            <a:r>
              <a:rPr lang="ar" sz="1000">
                <a:latin typeface="Mada"/>
                <a:ea typeface="Mada"/>
                <a:cs typeface="Mada"/>
                <a:sym typeface="Mada"/>
              </a:rPr>
              <a:t> because “as you already know” it is part of the reflex arc. so patients with DRG disorders have peripheral </a:t>
            </a:r>
            <a:r>
              <a:rPr b="1" lang="ar" sz="1000">
                <a:latin typeface="Mada"/>
                <a:ea typeface="Mada"/>
                <a:cs typeface="Mada"/>
                <a:sym typeface="Mada"/>
              </a:rPr>
              <a:t>ataxia, loss of sensations form both small and large fibers and loss of reflexes but it is asymmetric</a:t>
            </a:r>
            <a:endParaRPr/>
          </a:p>
        </p:txBody>
      </p:sp>
      <p:pic>
        <p:nvPicPr>
          <p:cNvPr id="532" name="Google Shape;532;p24"/>
          <p:cNvPicPr preferRelativeResize="0"/>
          <p:nvPr/>
        </p:nvPicPr>
        <p:blipFill>
          <a:blip r:embed="rId7">
            <a:alphaModFix/>
          </a:blip>
          <a:stretch>
            <a:fillRect/>
          </a:stretch>
        </p:blipFill>
        <p:spPr>
          <a:xfrm>
            <a:off x="5417450" y="8347287"/>
            <a:ext cx="1826773" cy="1517227"/>
          </a:xfrm>
          <a:prstGeom prst="rect">
            <a:avLst/>
          </a:prstGeom>
          <a:noFill/>
          <a:ln cap="flat" cmpd="sng" w="19050">
            <a:solidFill>
              <a:srgbClr val="741B47"/>
            </a:solidFill>
            <a:prstDash val="solid"/>
            <a:round/>
            <a:headEnd len="sm" w="sm" type="none"/>
            <a:tailEnd len="sm" w="sm" type="none"/>
          </a:ln>
        </p:spPr>
      </p:pic>
      <p:sp>
        <p:nvSpPr>
          <p:cNvPr id="533" name="Google Shape;533;p24"/>
          <p:cNvSpPr txBox="1"/>
          <p:nvPr/>
        </p:nvSpPr>
        <p:spPr>
          <a:xfrm>
            <a:off x="151275" y="5517975"/>
            <a:ext cx="7800900" cy="4926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chemeClr val="dk1"/>
              </a:buClr>
              <a:buSzPts val="2000"/>
              <a:buFont typeface="Mada"/>
              <a:buChar char="◄"/>
            </a:pPr>
            <a:r>
              <a:rPr b="1" lang="ar" sz="2000">
                <a:solidFill>
                  <a:schemeClr val="dk1"/>
                </a:solidFill>
                <a:highlight>
                  <a:schemeClr val="accent5"/>
                </a:highlight>
                <a:latin typeface="Mada"/>
                <a:ea typeface="Mada"/>
                <a:cs typeface="Mada"/>
                <a:sym typeface="Mada"/>
              </a:rPr>
              <a:t>Question 3- What is the nature of the sensory involvement?</a:t>
            </a:r>
            <a:endParaRPr sz="1000">
              <a:solidFill>
                <a:schemeClr val="dk1"/>
              </a:solidFill>
              <a:latin typeface="Mada"/>
              <a:ea typeface="Mada"/>
              <a:cs typeface="Mada"/>
              <a:sym typeface="Mada"/>
            </a:endParaRPr>
          </a:p>
        </p:txBody>
      </p:sp>
      <p:cxnSp>
        <p:nvCxnSpPr>
          <p:cNvPr id="534" name="Google Shape;534;p24"/>
          <p:cNvCxnSpPr/>
          <p:nvPr/>
        </p:nvCxnSpPr>
        <p:spPr>
          <a:xfrm rot="10800000">
            <a:off x="8900" y="10154450"/>
            <a:ext cx="7612800" cy="0"/>
          </a:xfrm>
          <a:prstGeom prst="straightConnector1">
            <a:avLst/>
          </a:prstGeom>
          <a:noFill/>
          <a:ln cap="flat" cmpd="sng" w="28575">
            <a:solidFill>
              <a:schemeClr val="accent3"/>
            </a:solidFill>
            <a:prstDash val="dot"/>
            <a:round/>
            <a:headEnd len="med" w="med" type="none"/>
            <a:tailEnd len="med" w="med" type="none"/>
          </a:ln>
        </p:spPr>
      </p:cxnSp>
      <p:sp>
        <p:nvSpPr>
          <p:cNvPr id="535" name="Google Shape;535;p24"/>
          <p:cNvSpPr txBox="1"/>
          <p:nvPr/>
        </p:nvSpPr>
        <p:spPr>
          <a:xfrm>
            <a:off x="3170400" y="10186175"/>
            <a:ext cx="4389600" cy="46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ar" sz="1000">
                <a:solidFill>
                  <a:srgbClr val="6AA84F"/>
                </a:solidFill>
                <a:latin typeface="Mada"/>
                <a:ea typeface="Mada"/>
                <a:cs typeface="Mada"/>
                <a:sym typeface="Mada"/>
              </a:rPr>
              <a:t>3- "hidden cancer" paraneoplastic syndrome, Sjogren's disease  , Vit B6 toxicity.</a:t>
            </a:r>
            <a:endParaRPr sz="1000">
              <a:solidFill>
                <a:srgbClr val="6AA84F"/>
              </a:solidFill>
              <a:latin typeface="Mada"/>
              <a:ea typeface="Mada"/>
              <a:cs typeface="Mada"/>
              <a:sym typeface="Mada"/>
            </a:endParaRPr>
          </a:p>
          <a:p>
            <a:pPr indent="0" lvl="0" marL="0" rtl="0" algn="l">
              <a:spcBef>
                <a:spcPts val="0"/>
              </a:spcBef>
              <a:spcAft>
                <a:spcPts val="0"/>
              </a:spcAft>
              <a:buNone/>
            </a:pPr>
            <a:r>
              <a:t/>
            </a:r>
            <a:endParaRPr sz="1000">
              <a:solidFill>
                <a:srgbClr val="6AA84F"/>
              </a:solidFill>
              <a:latin typeface="Mada"/>
              <a:ea typeface="Mada"/>
              <a:cs typeface="Mada"/>
              <a:sym typeface="Mada"/>
            </a:endParaRPr>
          </a:p>
        </p:txBody>
      </p:sp>
      <p:sp>
        <p:nvSpPr>
          <p:cNvPr id="536" name="Google Shape;536;p24"/>
          <p:cNvSpPr txBox="1"/>
          <p:nvPr/>
        </p:nvSpPr>
        <p:spPr>
          <a:xfrm>
            <a:off x="152400" y="685800"/>
            <a:ext cx="7612800" cy="523200"/>
          </a:xfrm>
          <a:prstGeom prst="rect">
            <a:avLst/>
          </a:prstGeom>
          <a:noFill/>
          <a:ln>
            <a:noFill/>
          </a:ln>
        </p:spPr>
        <p:txBody>
          <a:bodyPr anchorCtr="0" anchor="t" bIns="91425" lIns="91425" spcFirstLastPara="1" rIns="91425" wrap="square" tIns="91425">
            <a:spAutoFit/>
          </a:bodyPr>
          <a:lstStyle/>
          <a:p>
            <a:pPr indent="-368300" lvl="0" marL="457200" rtl="0" algn="l">
              <a:spcBef>
                <a:spcPts val="0"/>
              </a:spcBef>
              <a:spcAft>
                <a:spcPts val="0"/>
              </a:spcAft>
              <a:buClr>
                <a:schemeClr val="dk1"/>
              </a:buClr>
              <a:buSzPts val="2200"/>
              <a:buFont typeface="Mada"/>
              <a:buChar char="◄"/>
            </a:pPr>
            <a:r>
              <a:rPr b="1" lang="ar" sz="2200">
                <a:solidFill>
                  <a:schemeClr val="dk1"/>
                </a:solidFill>
                <a:highlight>
                  <a:schemeClr val="accent5"/>
                </a:highlight>
                <a:latin typeface="Mada"/>
                <a:ea typeface="Mada"/>
                <a:cs typeface="Mada"/>
                <a:sym typeface="Mada"/>
              </a:rPr>
              <a:t>Question 2- What is the Distribution of Weakness?</a:t>
            </a:r>
            <a:endParaRPr b="1" sz="2200">
              <a:solidFill>
                <a:schemeClr val="dk1"/>
              </a:solidFill>
              <a:highlight>
                <a:schemeClr val="accent5"/>
              </a:highlight>
              <a:latin typeface="Mada"/>
              <a:ea typeface="Mada"/>
              <a:cs typeface="Mada"/>
              <a:sym typeface="Mada"/>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543948"/>
      </a:accent1>
      <a:accent2>
        <a:srgbClr val="986782"/>
      </a:accent2>
      <a:accent3>
        <a:srgbClr val="C6ACBA"/>
      </a:accent3>
      <a:accent4>
        <a:srgbClr val="F5F0F3"/>
      </a:accent4>
      <a:accent5>
        <a:srgbClr val="EAD1DC"/>
      </a:accent5>
      <a:accent6>
        <a:srgbClr val="CEA32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