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6" r:id="rId5"/>
    <p:sldMasterId id="2147483677" r:id="rId6"/>
    <p:sldMasterId id="214748367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y="10692000" cx="7560000"/>
  <p:notesSz cx="6858000" cy="9144000"/>
  <p:embeddedFontLst>
    <p:embeddedFont>
      <p:font typeface="Mada Medium"/>
      <p:regular r:id="rId33"/>
      <p:bold r:id="rId34"/>
    </p:embeddedFont>
    <p:embeddedFont>
      <p:font typeface="Roboto"/>
      <p:regular r:id="rId35"/>
      <p:bold r:id="rId36"/>
      <p:italic r:id="rId37"/>
      <p:boldItalic r:id="rId38"/>
    </p:embeddedFont>
    <p:embeddedFont>
      <p:font typeface="Cabin"/>
      <p:regular r:id="rId39"/>
      <p:bold r:id="rId40"/>
      <p:italic r:id="rId41"/>
      <p:boldItalic r:id="rId42"/>
    </p:embeddedFont>
    <p:embeddedFont>
      <p:font typeface="Mada"/>
      <p:regular r:id="rId43"/>
      <p:bold r:id="rId44"/>
    </p:embeddedFont>
    <p:embeddedFont>
      <p:font typeface="Mada Black"/>
      <p:bold r:id="rId45"/>
    </p:embeddedFont>
    <p:embeddedFont>
      <p:font typeface="Pacifico"/>
      <p:regular r:id="rId46"/>
    </p:embeddedFont>
    <p:embeddedFont>
      <p:font typeface="Fira Sans"/>
      <p:regular r:id="rId47"/>
      <p:bold r:id="rId48"/>
      <p:italic r:id="rId49"/>
      <p:boldItalic r:id="rId50"/>
    </p:embeddedFont>
    <p:embeddedFont>
      <p:font typeface="Exo Thin"/>
      <p:bold r:id="rId51"/>
      <p:boldItalic r:id="rId52"/>
    </p:embeddedFont>
    <p:embeddedFont>
      <p:font typeface="Exo"/>
      <p:regular r:id="rId53"/>
      <p:bold r:id="rId54"/>
      <p:italic r:id="rId55"/>
      <p:boldItalic r:id="rId56"/>
    </p:embeddedFont>
    <p:embeddedFont>
      <p:font typeface="Alegreya"/>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guide id="3" orient="horz" pos="28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1643AB5-D43A-437D-8B95-EC18CBBCE003}">
  <a:tblStyle styleId="{81643AB5-D43A-437D-8B95-EC18CBBCE00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 pos="28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bin-bold.fntdata"/><Relationship Id="rId42" Type="http://schemas.openxmlformats.org/officeDocument/2006/relationships/font" Target="fonts/Cabin-boldItalic.fntdata"/><Relationship Id="rId41" Type="http://schemas.openxmlformats.org/officeDocument/2006/relationships/font" Target="fonts/Cabin-italic.fntdata"/><Relationship Id="rId44" Type="http://schemas.openxmlformats.org/officeDocument/2006/relationships/font" Target="fonts/Mada-bold.fntdata"/><Relationship Id="rId43" Type="http://schemas.openxmlformats.org/officeDocument/2006/relationships/font" Target="fonts/Mada-regular.fntdata"/><Relationship Id="rId46" Type="http://schemas.openxmlformats.org/officeDocument/2006/relationships/font" Target="fonts/Pacifico-regular.fntdata"/><Relationship Id="rId45" Type="http://schemas.openxmlformats.org/officeDocument/2006/relationships/font" Target="fonts/MadaBlack-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FiraSans-bold.fntdata"/><Relationship Id="rId47" Type="http://schemas.openxmlformats.org/officeDocument/2006/relationships/font" Target="fonts/FiraSans-regular.fntdata"/><Relationship Id="rId49" Type="http://schemas.openxmlformats.org/officeDocument/2006/relationships/font" Target="fonts/FiraSans-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font" Target="fonts/MadaMedium-regular.fntdata"/><Relationship Id="rId32" Type="http://schemas.openxmlformats.org/officeDocument/2006/relationships/slide" Target="slides/slide24.xml"/><Relationship Id="rId35" Type="http://schemas.openxmlformats.org/officeDocument/2006/relationships/font" Target="fonts/Roboto-regular.fntdata"/><Relationship Id="rId34" Type="http://schemas.openxmlformats.org/officeDocument/2006/relationships/font" Target="fonts/MadaMedium-bold.fntdata"/><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Cabin-regular.fntdata"/><Relationship Id="rId38" Type="http://schemas.openxmlformats.org/officeDocument/2006/relationships/font" Target="fonts/Roboto-bold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Alegreya-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ExoThin-bold.fntdata"/><Relationship Id="rId50" Type="http://schemas.openxmlformats.org/officeDocument/2006/relationships/font" Target="fonts/FiraSans-boldItalic.fntdata"/><Relationship Id="rId53" Type="http://schemas.openxmlformats.org/officeDocument/2006/relationships/font" Target="fonts/Exo-regular.fntdata"/><Relationship Id="rId52" Type="http://schemas.openxmlformats.org/officeDocument/2006/relationships/font" Target="fonts/ExoThin-boldItalic.fntdata"/><Relationship Id="rId11" Type="http://schemas.openxmlformats.org/officeDocument/2006/relationships/slide" Target="slides/slide3.xml"/><Relationship Id="rId55" Type="http://schemas.openxmlformats.org/officeDocument/2006/relationships/font" Target="fonts/Exo-italic.fntdata"/><Relationship Id="rId10" Type="http://schemas.openxmlformats.org/officeDocument/2006/relationships/slide" Target="slides/slide2.xml"/><Relationship Id="rId54" Type="http://schemas.openxmlformats.org/officeDocument/2006/relationships/font" Target="fonts/Exo-bold.fntdata"/><Relationship Id="rId13" Type="http://schemas.openxmlformats.org/officeDocument/2006/relationships/slide" Target="slides/slide5.xml"/><Relationship Id="rId57" Type="http://schemas.openxmlformats.org/officeDocument/2006/relationships/font" Target="fonts/Alegreya-regular.fntdata"/><Relationship Id="rId12" Type="http://schemas.openxmlformats.org/officeDocument/2006/relationships/slide" Target="slides/slide4.xml"/><Relationship Id="rId56" Type="http://schemas.openxmlformats.org/officeDocument/2006/relationships/font" Target="fonts/Exo-boldItalic.fntdata"/><Relationship Id="rId15" Type="http://schemas.openxmlformats.org/officeDocument/2006/relationships/slide" Target="slides/slide7.xml"/><Relationship Id="rId59" Type="http://schemas.openxmlformats.org/officeDocument/2006/relationships/font" Target="fonts/Alegreya-italic.fntdata"/><Relationship Id="rId14" Type="http://schemas.openxmlformats.org/officeDocument/2006/relationships/slide" Target="slides/slide6.xml"/><Relationship Id="rId58" Type="http://schemas.openxmlformats.org/officeDocument/2006/relationships/font" Target="fonts/Alegreya-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bec7726745_0_15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bec772674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bec7726745_0_11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bec7726745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bec7726745_0_112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bec7726745_0_1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bec7726745_0_114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bec7726745_0_1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8c37ea66ea_0_7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8c37ea66e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2182613d7f3052ca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49" name="Google Shape;1349;g2182613d7f3052c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ba83630798_0_38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88" name="Google Shape;1388;gba83630798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77226c8810de08d_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28" name="Google Shape;1428;g77226c8810de08d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gbec7726745_0_133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71" name="Google Shape;1471;gbec7726745_0_1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77226c8810de08d_6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77226c8810de08d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bec7726745_0_136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bec7726745_0_1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bec7726745_0_17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bec7726745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77226c8810de08d_13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77226c8810de08d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g2182613d7f3052ca_5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54" name="Google Shape;1554;g2182613d7f3052ca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gba83630798_0_44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32" name="Google Shape;1632;gba83630798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c081ce7928_0_47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38" name="Google Shape;1638;gc081ce7928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49386e425e4002cb_8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48" name="Google Shape;1648;g49386e425e4002cb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bec7726745_0_24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bec7726745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bec7726745_0_35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bec7726745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bec7726745_0_39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bec7726745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bec7726745_0_89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bec7726745_0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bec7726745_0_92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bec7726745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bec7726745_0_94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bec7726745_0_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bec7726745_0_107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bec7726745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cxnSp>
        <p:nvCxnSpPr>
          <p:cNvPr id="52" name="Google Shape;52;p1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3" name="Google Shape;53;p12"/>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4" name="Google Shape;54;p12"/>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5" name="Google Shape;55;p12"/>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56" name="Google Shape;56;p12"/>
          <p:cNvGrpSpPr/>
          <p:nvPr/>
        </p:nvGrpSpPr>
        <p:grpSpPr>
          <a:xfrm>
            <a:off x="205413" y="904850"/>
            <a:ext cx="7149175" cy="8714700"/>
            <a:chOff x="217025" y="916300"/>
            <a:chExt cx="7149175" cy="8714700"/>
          </a:xfrm>
        </p:grpSpPr>
        <p:cxnSp>
          <p:nvCxnSpPr>
            <p:cNvPr id="57" name="Google Shape;57;p12"/>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58" name="Google Shape;58;p12"/>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59" name="Google Shape;59;p12"/>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60" name="Google Shape;60;p12"/>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61" name="Google Shape;61;p12"/>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2" name="Google Shape;62;p12"/>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5" name="Google Shape;65;p13"/>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66" name="Google Shape;66;p13"/>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1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9" name="Google Shape;69;p14"/>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 name="Shape 70"/>
        <p:cNvGrpSpPr/>
        <p:nvPr/>
      </p:nvGrpSpPr>
      <p:grpSpPr>
        <a:xfrm>
          <a:off x="0" y="0"/>
          <a:ext cx="0" cy="0"/>
          <a:chOff x="0" y="0"/>
          <a:chExt cx="0" cy="0"/>
        </a:xfrm>
      </p:grpSpPr>
      <p:sp>
        <p:nvSpPr>
          <p:cNvPr id="71" name="Google Shape;71;p15"/>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72" name="Google Shape;72;p15"/>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73" name="Google Shape;73;p15"/>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74" name="Google Shape;74;p15"/>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5" name="Shape 75"/>
        <p:cNvGrpSpPr/>
        <p:nvPr/>
      </p:nvGrpSpPr>
      <p:grpSpPr>
        <a:xfrm>
          <a:off x="0" y="0"/>
          <a:ext cx="0" cy="0"/>
          <a:chOff x="0" y="0"/>
          <a:chExt cx="0" cy="0"/>
        </a:xfrm>
      </p:grpSpPr>
      <p:cxnSp>
        <p:nvCxnSpPr>
          <p:cNvPr id="76" name="Google Shape;76;p1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7" name="Google Shape;77;p1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1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80" name="Google Shape;80;p17"/>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81" name="Shape 81"/>
        <p:cNvGrpSpPr/>
        <p:nvPr/>
      </p:nvGrpSpPr>
      <p:grpSpPr>
        <a:xfrm>
          <a:off x="0" y="0"/>
          <a:ext cx="0" cy="0"/>
          <a:chOff x="0" y="0"/>
          <a:chExt cx="0" cy="0"/>
        </a:xfrm>
      </p:grpSpPr>
      <p:sp>
        <p:nvSpPr>
          <p:cNvPr id="82" name="Google Shape;82;p18"/>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cxnSp>
        <p:nvCxnSpPr>
          <p:cNvPr id="83" name="Google Shape;83;p1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84" name="Google Shape;84;p18"/>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85" name="Google Shape;85;p18"/>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86" name="Google Shape;86;p18"/>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87" name="Google Shape;87;p18"/>
          <p:cNvGrpSpPr/>
          <p:nvPr/>
        </p:nvGrpSpPr>
        <p:grpSpPr>
          <a:xfrm>
            <a:off x="205413" y="904850"/>
            <a:ext cx="7149175" cy="8714700"/>
            <a:chOff x="217025" y="916300"/>
            <a:chExt cx="7149175" cy="8714700"/>
          </a:xfrm>
        </p:grpSpPr>
        <p:cxnSp>
          <p:nvCxnSpPr>
            <p:cNvPr id="88" name="Google Shape;88;p18"/>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89" name="Google Shape;89;p18"/>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90" name="Google Shape;90;p18"/>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91" name="Google Shape;91;p18"/>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92" name="Google Shape;92;p18"/>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93" name="Google Shape;93;p18"/>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94" name="Shape 94"/>
        <p:cNvGrpSpPr/>
        <p:nvPr/>
      </p:nvGrpSpPr>
      <p:grpSpPr>
        <a:xfrm>
          <a:off x="0" y="0"/>
          <a:ext cx="0" cy="0"/>
          <a:chOff x="0" y="0"/>
          <a:chExt cx="0" cy="0"/>
        </a:xfrm>
      </p:grpSpPr>
      <p:cxnSp>
        <p:nvCxnSpPr>
          <p:cNvPr id="95" name="Google Shape;95;p19"/>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96" name="Google Shape;96;p1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97" name="Shape 97"/>
        <p:cNvGrpSpPr/>
        <p:nvPr/>
      </p:nvGrpSpPr>
      <p:grpSpPr>
        <a:xfrm>
          <a:off x="0" y="0"/>
          <a:ext cx="0" cy="0"/>
          <a:chOff x="0" y="0"/>
          <a:chExt cx="0" cy="0"/>
        </a:xfrm>
      </p:grpSpPr>
      <p:sp>
        <p:nvSpPr>
          <p:cNvPr id="98" name="Google Shape;98;p20"/>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99" name="Google Shape;99;p20"/>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00" name="Google Shape;100;p20"/>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01" name="Google Shape;101;p20"/>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6" name="Shape 106"/>
        <p:cNvGrpSpPr/>
        <p:nvPr/>
      </p:nvGrpSpPr>
      <p:grpSpPr>
        <a:xfrm>
          <a:off x="0" y="0"/>
          <a:ext cx="0" cy="0"/>
          <a:chOff x="0" y="0"/>
          <a:chExt cx="0" cy="0"/>
        </a:xfrm>
      </p:grpSpPr>
      <p:sp>
        <p:nvSpPr>
          <p:cNvPr id="107" name="Google Shape;107;p2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08" name="Google Shape;108;p2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09" name="Google Shape;109;p2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buNone/>
              <a:defRPr b="1" sz="1400">
                <a:solidFill>
                  <a:schemeClr val="lt1"/>
                </a:solidFill>
                <a:latin typeface="Exo"/>
                <a:ea typeface="Exo"/>
                <a:cs typeface="Exo"/>
                <a:sym typeface="Exo"/>
              </a:defRPr>
            </a:lvl1pPr>
            <a:lvl2pPr lvl="1">
              <a:buNone/>
              <a:defRPr b="1" sz="1400">
                <a:solidFill>
                  <a:schemeClr val="lt1"/>
                </a:solidFill>
                <a:latin typeface="Exo"/>
                <a:ea typeface="Exo"/>
                <a:cs typeface="Exo"/>
                <a:sym typeface="Exo"/>
              </a:defRPr>
            </a:lvl2pPr>
            <a:lvl3pPr lvl="2">
              <a:buNone/>
              <a:defRPr b="1" sz="1400">
                <a:solidFill>
                  <a:schemeClr val="lt1"/>
                </a:solidFill>
                <a:latin typeface="Exo"/>
                <a:ea typeface="Exo"/>
                <a:cs typeface="Exo"/>
                <a:sym typeface="Exo"/>
              </a:defRPr>
            </a:lvl3pPr>
            <a:lvl4pPr lvl="3">
              <a:buNone/>
              <a:defRPr b="1" sz="1400">
                <a:solidFill>
                  <a:schemeClr val="lt1"/>
                </a:solidFill>
                <a:latin typeface="Exo"/>
                <a:ea typeface="Exo"/>
                <a:cs typeface="Exo"/>
                <a:sym typeface="Exo"/>
              </a:defRPr>
            </a:lvl4pPr>
            <a:lvl5pPr lvl="4">
              <a:buNone/>
              <a:defRPr b="1" sz="1400">
                <a:solidFill>
                  <a:schemeClr val="lt1"/>
                </a:solidFill>
                <a:latin typeface="Exo"/>
                <a:ea typeface="Exo"/>
                <a:cs typeface="Exo"/>
                <a:sym typeface="Exo"/>
              </a:defRPr>
            </a:lvl5pPr>
            <a:lvl6pPr lvl="5">
              <a:buNone/>
              <a:defRPr b="1" sz="1400">
                <a:solidFill>
                  <a:schemeClr val="lt1"/>
                </a:solidFill>
                <a:latin typeface="Exo"/>
                <a:ea typeface="Exo"/>
                <a:cs typeface="Exo"/>
                <a:sym typeface="Exo"/>
              </a:defRPr>
            </a:lvl6pPr>
            <a:lvl7pPr lvl="6">
              <a:buNone/>
              <a:defRPr b="1" sz="1400">
                <a:solidFill>
                  <a:schemeClr val="lt1"/>
                </a:solidFill>
                <a:latin typeface="Exo"/>
                <a:ea typeface="Exo"/>
                <a:cs typeface="Exo"/>
                <a:sym typeface="Exo"/>
              </a:defRPr>
            </a:lvl7pPr>
            <a:lvl8pPr lvl="7">
              <a:buNone/>
              <a:defRPr b="1" sz="1400">
                <a:solidFill>
                  <a:schemeClr val="lt1"/>
                </a:solidFill>
                <a:latin typeface="Exo"/>
                <a:ea typeface="Exo"/>
                <a:cs typeface="Exo"/>
                <a:sym typeface="Exo"/>
              </a:defRPr>
            </a:lvl8pPr>
            <a:lvl9pPr lvl="8">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8" name="Google Shape;18;p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1" name="Shape 111"/>
        <p:cNvGrpSpPr/>
        <p:nvPr/>
      </p:nvGrpSpPr>
      <p:grpSpPr>
        <a:xfrm>
          <a:off x="0" y="0"/>
          <a:ext cx="0" cy="0"/>
          <a:chOff x="0" y="0"/>
          <a:chExt cx="0" cy="0"/>
        </a:xfrm>
      </p:grpSpPr>
      <p:cxnSp>
        <p:nvCxnSpPr>
          <p:cNvPr id="112" name="Google Shape;112;p2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13" name="Google Shape;113;p2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14" name="Google Shape;114;p2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400">
                <a:solidFill>
                  <a:schemeClr val="lt1"/>
                </a:solidFill>
                <a:latin typeface="Exo"/>
                <a:ea typeface="Exo"/>
                <a:cs typeface="Exo"/>
                <a:sym typeface="Exo"/>
              </a:defRPr>
            </a:lvl1pPr>
            <a:lvl2pPr lvl="1" rtl="0" algn="ctr">
              <a:buNone/>
              <a:defRPr b="1" sz="1400">
                <a:solidFill>
                  <a:schemeClr val="lt1"/>
                </a:solidFill>
                <a:latin typeface="Exo"/>
                <a:ea typeface="Exo"/>
                <a:cs typeface="Exo"/>
                <a:sym typeface="Exo"/>
              </a:defRPr>
            </a:lvl2pPr>
            <a:lvl3pPr lvl="2" rtl="0" algn="ctr">
              <a:buNone/>
              <a:defRPr b="1" sz="1400">
                <a:solidFill>
                  <a:schemeClr val="lt1"/>
                </a:solidFill>
                <a:latin typeface="Exo"/>
                <a:ea typeface="Exo"/>
                <a:cs typeface="Exo"/>
                <a:sym typeface="Exo"/>
              </a:defRPr>
            </a:lvl3pPr>
            <a:lvl4pPr lvl="3" rtl="0" algn="ctr">
              <a:buNone/>
              <a:defRPr b="1" sz="1400">
                <a:solidFill>
                  <a:schemeClr val="lt1"/>
                </a:solidFill>
                <a:latin typeface="Exo"/>
                <a:ea typeface="Exo"/>
                <a:cs typeface="Exo"/>
                <a:sym typeface="Exo"/>
              </a:defRPr>
            </a:lvl4pPr>
            <a:lvl5pPr lvl="4" rtl="0" algn="ctr">
              <a:buNone/>
              <a:defRPr b="1" sz="1400">
                <a:solidFill>
                  <a:schemeClr val="lt1"/>
                </a:solidFill>
                <a:latin typeface="Exo"/>
                <a:ea typeface="Exo"/>
                <a:cs typeface="Exo"/>
                <a:sym typeface="Exo"/>
              </a:defRPr>
            </a:lvl5pPr>
            <a:lvl6pPr lvl="5" rtl="0" algn="ctr">
              <a:buNone/>
              <a:defRPr b="1" sz="1400">
                <a:solidFill>
                  <a:schemeClr val="lt1"/>
                </a:solidFill>
                <a:latin typeface="Exo"/>
                <a:ea typeface="Exo"/>
                <a:cs typeface="Exo"/>
                <a:sym typeface="Exo"/>
              </a:defRPr>
            </a:lvl6pPr>
            <a:lvl7pPr lvl="6" rtl="0" algn="ctr">
              <a:buNone/>
              <a:defRPr b="1" sz="1400">
                <a:solidFill>
                  <a:schemeClr val="lt1"/>
                </a:solidFill>
                <a:latin typeface="Exo"/>
                <a:ea typeface="Exo"/>
                <a:cs typeface="Exo"/>
                <a:sym typeface="Exo"/>
              </a:defRPr>
            </a:lvl7pPr>
            <a:lvl8pPr lvl="7" rtl="0" algn="ctr">
              <a:buNone/>
              <a:defRPr b="1" sz="1400">
                <a:solidFill>
                  <a:schemeClr val="lt1"/>
                </a:solidFill>
                <a:latin typeface="Exo"/>
                <a:ea typeface="Exo"/>
                <a:cs typeface="Exo"/>
                <a:sym typeface="Exo"/>
              </a:defRPr>
            </a:lvl8pPr>
            <a:lvl9pPr lvl="8" rtl="0" algn="ctr">
              <a:buNone/>
              <a:defRPr b="1" sz="14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5" name="Shape 115"/>
        <p:cNvGrpSpPr/>
        <p:nvPr/>
      </p:nvGrpSpPr>
      <p:grpSpPr>
        <a:xfrm>
          <a:off x="0" y="0"/>
          <a:ext cx="0" cy="0"/>
          <a:chOff x="0" y="0"/>
          <a:chExt cx="0" cy="0"/>
        </a:xfrm>
      </p:grpSpPr>
      <p:sp>
        <p:nvSpPr>
          <p:cNvPr id="116" name="Google Shape;116;p2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117" name="Google Shape;117;p2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118" name="Google Shape;118;p2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9" name="Shape 119"/>
        <p:cNvGrpSpPr/>
        <p:nvPr/>
      </p:nvGrpSpPr>
      <p:grpSpPr>
        <a:xfrm>
          <a:off x="0" y="0"/>
          <a:ext cx="0" cy="0"/>
          <a:chOff x="0" y="0"/>
          <a:chExt cx="0" cy="0"/>
        </a:xfrm>
      </p:grpSpPr>
      <p:sp>
        <p:nvSpPr>
          <p:cNvPr id="120" name="Google Shape;120;p2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121" name="Google Shape;121;p2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2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24" name="Google Shape;124;p2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25" name="Google Shape;125;p2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26" name="Google Shape;126;p2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7" name="Shape 127"/>
        <p:cNvGrpSpPr/>
        <p:nvPr/>
      </p:nvGrpSpPr>
      <p:grpSpPr>
        <a:xfrm>
          <a:off x="0" y="0"/>
          <a:ext cx="0" cy="0"/>
          <a:chOff x="0" y="0"/>
          <a:chExt cx="0" cy="0"/>
        </a:xfrm>
      </p:grpSpPr>
      <p:cxnSp>
        <p:nvCxnSpPr>
          <p:cNvPr id="128" name="Google Shape;128;p2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29" name="Google Shape;129;p2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2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32" name="Google Shape;132;p2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133" name="Shape 133"/>
        <p:cNvGrpSpPr/>
        <p:nvPr/>
      </p:nvGrpSpPr>
      <p:grpSpPr>
        <a:xfrm>
          <a:off x="0" y="0"/>
          <a:ext cx="0" cy="0"/>
          <a:chOff x="0" y="0"/>
          <a:chExt cx="0" cy="0"/>
        </a:xfrm>
      </p:grpSpPr>
      <p:sp>
        <p:nvSpPr>
          <p:cNvPr id="134" name="Google Shape;134;p29"/>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cxnSp>
        <p:nvCxnSpPr>
          <p:cNvPr id="135" name="Google Shape;135;p29"/>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36" name="Google Shape;136;p29"/>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37" name="Google Shape;137;p29"/>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138" name="Shape 138"/>
        <p:cNvGrpSpPr/>
        <p:nvPr/>
      </p:nvGrpSpPr>
      <p:grpSpPr>
        <a:xfrm>
          <a:off x="0" y="0"/>
          <a:ext cx="0" cy="0"/>
          <a:chOff x="0" y="0"/>
          <a:chExt cx="0" cy="0"/>
        </a:xfrm>
      </p:grpSpPr>
      <p:cxnSp>
        <p:nvCxnSpPr>
          <p:cNvPr id="139" name="Google Shape;139;p3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40" name="Google Shape;140;p3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141" name="Shape 141"/>
        <p:cNvGrpSpPr/>
        <p:nvPr/>
      </p:nvGrpSpPr>
      <p:grpSpPr>
        <a:xfrm>
          <a:off x="0" y="0"/>
          <a:ext cx="0" cy="0"/>
          <a:chOff x="0" y="0"/>
          <a:chExt cx="0" cy="0"/>
        </a:xfrm>
      </p:grpSpPr>
      <p:sp>
        <p:nvSpPr>
          <p:cNvPr id="142" name="Google Shape;142;p31"/>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43" name="Google Shape;143;p31"/>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44" name="Google Shape;144;p31"/>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45" name="Google Shape;145;p31"/>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1" name="Google Shape;21;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2" name="Google Shape;22;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5" name="Google Shape;25;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 name="Shape 26"/>
        <p:cNvGrpSpPr/>
        <p:nvPr/>
      </p:nvGrpSpPr>
      <p:grpSpPr>
        <a:xfrm>
          <a:off x="0" y="0"/>
          <a:ext cx="0" cy="0"/>
          <a:chOff x="0" y="0"/>
          <a:chExt cx="0" cy="0"/>
        </a:xfrm>
      </p:grpSpPr>
      <p:sp>
        <p:nvSpPr>
          <p:cNvPr id="27" name="Google Shape;27;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8" name="Google Shape;28;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cxnSp>
        <p:nvCxnSpPr>
          <p:cNvPr id="29" name="Google Shape;29;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0" name="Google Shape;30;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 name="Shape 31"/>
        <p:cNvGrpSpPr/>
        <p:nvPr/>
      </p:nvGrpSpPr>
      <p:grpSpPr>
        <a:xfrm>
          <a:off x="0" y="0"/>
          <a:ext cx="0" cy="0"/>
          <a:chOff x="0" y="0"/>
          <a:chExt cx="0" cy="0"/>
        </a:xfrm>
      </p:grpSpPr>
      <p:cxnSp>
        <p:nvCxnSpPr>
          <p:cNvPr id="32" name="Google Shape;32;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3" name="Google Shape;33;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6" name="Google Shape;36;p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37" name="Shape 37"/>
        <p:cNvGrpSpPr/>
        <p:nvPr/>
      </p:nvGrpSpPr>
      <p:grpSpPr>
        <a:xfrm>
          <a:off x="0" y="0"/>
          <a:ext cx="0" cy="0"/>
          <a:chOff x="0" y="0"/>
          <a:chExt cx="0" cy="0"/>
        </a:xfrm>
      </p:grpSpPr>
      <p:sp>
        <p:nvSpPr>
          <p:cNvPr id="38" name="Google Shape;38;p9"/>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39" name="Google Shape;39;p9"/>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40" name="Google Shape;40;p9"/>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41" name="Google Shape;41;p9"/>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 name="Shape 46"/>
        <p:cNvGrpSpPr/>
        <p:nvPr/>
      </p:nvGrpSpPr>
      <p:grpSpPr>
        <a:xfrm>
          <a:off x="0" y="0"/>
          <a:ext cx="0" cy="0"/>
          <a:chOff x="0" y="0"/>
          <a:chExt cx="0" cy="0"/>
        </a:xfrm>
      </p:grpSpPr>
      <p:sp>
        <p:nvSpPr>
          <p:cNvPr id="47" name="Google Shape;47;p11"/>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8" name="Google Shape;48;p11"/>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9" name="Google Shape;49;p11"/>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theme" Target="../theme/theme3.xml"/><Relationship Id="rId10" Type="http://schemas.openxmlformats.org/officeDocument/2006/relationships/slideLayout" Target="../slideLayouts/slideLayout18.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11" Type="http://schemas.openxmlformats.org/officeDocument/2006/relationships/theme" Target="../theme/theme4.xml"/><Relationship Id="rId10" Type="http://schemas.openxmlformats.org/officeDocument/2006/relationships/slideLayout" Target="../slideLayouts/slideLayout28.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2" name="Shape 42"/>
        <p:cNvGrpSpPr/>
        <p:nvPr/>
      </p:nvGrpSpPr>
      <p:grpSpPr>
        <a:xfrm>
          <a:off x="0" y="0"/>
          <a:ext cx="0" cy="0"/>
          <a:chOff x="0" y="0"/>
          <a:chExt cx="0" cy="0"/>
        </a:xfrm>
      </p:grpSpPr>
      <p:sp>
        <p:nvSpPr>
          <p:cNvPr id="43" name="Google Shape;43;p10"/>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1pPr>
            <a:lvl2pPr lvl="1"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2pPr>
            <a:lvl3pPr lvl="2"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3pPr>
            <a:lvl4pPr lvl="3"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4pPr>
            <a:lvl5pPr lvl="4"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5pPr>
            <a:lvl6pPr lvl="5"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6pPr>
            <a:lvl7pPr lvl="6"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7pPr>
            <a:lvl8pPr lvl="7"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8pPr>
            <a:lvl9pPr lvl="8"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9pPr>
          </a:lstStyle>
          <a:p/>
        </p:txBody>
      </p:sp>
      <p:sp>
        <p:nvSpPr>
          <p:cNvPr id="44" name="Google Shape;44;p10"/>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Font typeface="Mada"/>
              <a:buChar char="●"/>
              <a:defRPr sz="2300">
                <a:solidFill>
                  <a:schemeClr val="dk2"/>
                </a:solidFill>
                <a:latin typeface="Mada"/>
                <a:ea typeface="Mada"/>
                <a:cs typeface="Mada"/>
                <a:sym typeface="Mada"/>
              </a:defRPr>
            </a:lvl1pPr>
            <a:lvl2pPr indent="-342900" lvl="1" marL="9144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2pPr>
            <a:lvl3pPr indent="-342900" lvl="2" marL="13716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3pPr>
            <a:lvl4pPr indent="-342900" lvl="3" marL="18288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4pPr>
            <a:lvl5pPr indent="-342900" lvl="4" marL="22860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5pPr>
            <a:lvl6pPr indent="-342900" lvl="5" marL="27432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6pPr>
            <a:lvl7pPr indent="-342900" lvl="6" marL="32004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7pPr>
            <a:lvl8pPr indent="-342900" lvl="7" marL="36576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8pPr>
            <a:lvl9pPr indent="-342900" lvl="8" marL="4114800" rtl="0">
              <a:lnSpc>
                <a:spcPct val="115000"/>
              </a:lnSpc>
              <a:spcBef>
                <a:spcPts val="2000"/>
              </a:spcBef>
              <a:spcAft>
                <a:spcPts val="2000"/>
              </a:spcAft>
              <a:buClr>
                <a:schemeClr val="dk2"/>
              </a:buClr>
              <a:buSzPts val="1800"/>
              <a:buFont typeface="Mada"/>
              <a:buChar char="■"/>
              <a:defRPr sz="1800">
                <a:solidFill>
                  <a:schemeClr val="dk2"/>
                </a:solidFill>
                <a:latin typeface="Mada"/>
                <a:ea typeface="Mada"/>
                <a:cs typeface="Mada"/>
                <a:sym typeface="Mada"/>
              </a:defRPr>
            </a:lvl9pPr>
          </a:lstStyle>
          <a:p/>
        </p:txBody>
      </p:sp>
      <p:sp>
        <p:nvSpPr>
          <p:cNvPr id="45" name="Google Shape;45;p10"/>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latin typeface="Mada"/>
                <a:ea typeface="Mada"/>
                <a:cs typeface="Mada"/>
                <a:sym typeface="Mada"/>
              </a:defRPr>
            </a:lvl1pPr>
            <a:lvl2pPr lvl="1" rtl="0" algn="r">
              <a:buNone/>
              <a:defRPr sz="1300">
                <a:solidFill>
                  <a:schemeClr val="dk2"/>
                </a:solidFill>
                <a:latin typeface="Mada"/>
                <a:ea typeface="Mada"/>
                <a:cs typeface="Mada"/>
                <a:sym typeface="Mada"/>
              </a:defRPr>
            </a:lvl2pPr>
            <a:lvl3pPr lvl="2" rtl="0" algn="r">
              <a:buNone/>
              <a:defRPr sz="1300">
                <a:solidFill>
                  <a:schemeClr val="dk2"/>
                </a:solidFill>
                <a:latin typeface="Mada"/>
                <a:ea typeface="Mada"/>
                <a:cs typeface="Mada"/>
                <a:sym typeface="Mada"/>
              </a:defRPr>
            </a:lvl3pPr>
            <a:lvl4pPr lvl="3" rtl="0" algn="r">
              <a:buNone/>
              <a:defRPr sz="1300">
                <a:solidFill>
                  <a:schemeClr val="dk2"/>
                </a:solidFill>
                <a:latin typeface="Mada"/>
                <a:ea typeface="Mada"/>
                <a:cs typeface="Mada"/>
                <a:sym typeface="Mada"/>
              </a:defRPr>
            </a:lvl4pPr>
            <a:lvl5pPr lvl="4" rtl="0" algn="r">
              <a:buNone/>
              <a:defRPr sz="1300">
                <a:solidFill>
                  <a:schemeClr val="dk2"/>
                </a:solidFill>
                <a:latin typeface="Mada"/>
                <a:ea typeface="Mada"/>
                <a:cs typeface="Mada"/>
                <a:sym typeface="Mada"/>
              </a:defRPr>
            </a:lvl5pPr>
            <a:lvl6pPr lvl="5" rtl="0" algn="r">
              <a:buNone/>
              <a:defRPr sz="1300">
                <a:solidFill>
                  <a:schemeClr val="dk2"/>
                </a:solidFill>
                <a:latin typeface="Mada"/>
                <a:ea typeface="Mada"/>
                <a:cs typeface="Mada"/>
                <a:sym typeface="Mada"/>
              </a:defRPr>
            </a:lvl6pPr>
            <a:lvl7pPr lvl="6" rtl="0" algn="r">
              <a:buNone/>
              <a:defRPr sz="1300">
                <a:solidFill>
                  <a:schemeClr val="dk2"/>
                </a:solidFill>
                <a:latin typeface="Mada"/>
                <a:ea typeface="Mada"/>
                <a:cs typeface="Mada"/>
                <a:sym typeface="Mada"/>
              </a:defRPr>
            </a:lvl7pPr>
            <a:lvl8pPr lvl="7" rtl="0" algn="r">
              <a:buNone/>
              <a:defRPr sz="1300">
                <a:solidFill>
                  <a:schemeClr val="dk2"/>
                </a:solidFill>
                <a:latin typeface="Mada"/>
                <a:ea typeface="Mada"/>
                <a:cs typeface="Mada"/>
                <a:sym typeface="Mada"/>
              </a:defRPr>
            </a:lvl8pPr>
            <a:lvl9pPr lvl="8" rtl="0" algn="r">
              <a:buNone/>
              <a:defRPr sz="1300">
                <a:solidFill>
                  <a:schemeClr val="dk2"/>
                </a:solidFill>
                <a:latin typeface="Mada"/>
                <a:ea typeface="Mada"/>
                <a:cs typeface="Mada"/>
                <a:sym typeface="Mada"/>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2" name="Shape 102"/>
        <p:cNvGrpSpPr/>
        <p:nvPr/>
      </p:nvGrpSpPr>
      <p:grpSpPr>
        <a:xfrm>
          <a:off x="0" y="0"/>
          <a:ext cx="0" cy="0"/>
          <a:chOff x="0" y="0"/>
          <a:chExt cx="0" cy="0"/>
        </a:xfrm>
      </p:grpSpPr>
      <p:sp>
        <p:nvSpPr>
          <p:cNvPr id="103" name="Google Shape;103;p2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1pPr>
            <a:lvl2pPr lvl="1"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2pPr>
            <a:lvl3pPr lvl="2"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3pPr>
            <a:lvl4pPr lvl="3"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4pPr>
            <a:lvl5pPr lvl="4"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5pPr>
            <a:lvl6pPr lvl="5"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6pPr>
            <a:lvl7pPr lvl="6"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7pPr>
            <a:lvl8pPr lvl="7"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8pPr>
            <a:lvl9pPr lvl="8"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9pPr>
          </a:lstStyle>
          <a:p/>
        </p:txBody>
      </p:sp>
      <p:sp>
        <p:nvSpPr>
          <p:cNvPr id="104" name="Google Shape;104;p2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Font typeface="Mada"/>
              <a:buChar char="●"/>
              <a:defRPr sz="2300">
                <a:solidFill>
                  <a:schemeClr val="dk2"/>
                </a:solidFill>
                <a:latin typeface="Mada"/>
                <a:ea typeface="Mada"/>
                <a:cs typeface="Mada"/>
                <a:sym typeface="Mada"/>
              </a:defRPr>
            </a:lvl1pPr>
            <a:lvl2pPr indent="-342900" lvl="1" marL="9144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2pPr>
            <a:lvl3pPr indent="-342900" lvl="2" marL="13716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3pPr>
            <a:lvl4pPr indent="-342900" lvl="3" marL="18288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4pPr>
            <a:lvl5pPr indent="-342900" lvl="4" marL="22860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5pPr>
            <a:lvl6pPr indent="-342900" lvl="5" marL="27432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6pPr>
            <a:lvl7pPr indent="-342900" lvl="6" marL="32004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7pPr>
            <a:lvl8pPr indent="-342900" lvl="7" marL="36576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8pPr>
            <a:lvl9pPr indent="-342900" lvl="8" marL="4114800" rtl="0">
              <a:lnSpc>
                <a:spcPct val="115000"/>
              </a:lnSpc>
              <a:spcBef>
                <a:spcPts val="2000"/>
              </a:spcBef>
              <a:spcAft>
                <a:spcPts val="2000"/>
              </a:spcAft>
              <a:buClr>
                <a:schemeClr val="dk2"/>
              </a:buClr>
              <a:buSzPts val="1800"/>
              <a:buFont typeface="Mada"/>
              <a:buChar char="■"/>
              <a:defRPr sz="1800">
                <a:solidFill>
                  <a:schemeClr val="dk2"/>
                </a:solidFill>
                <a:latin typeface="Mada"/>
                <a:ea typeface="Mada"/>
                <a:cs typeface="Mada"/>
                <a:sym typeface="Mada"/>
              </a:defRPr>
            </a:lvl9pPr>
          </a:lstStyle>
          <a:p/>
        </p:txBody>
      </p:sp>
      <p:sp>
        <p:nvSpPr>
          <p:cNvPr id="105" name="Google Shape;105;p2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latin typeface="Mada"/>
                <a:ea typeface="Mada"/>
                <a:cs typeface="Mada"/>
                <a:sym typeface="Mada"/>
              </a:defRPr>
            </a:lvl1pPr>
            <a:lvl2pPr lvl="1" rtl="0" algn="r">
              <a:buNone/>
              <a:defRPr sz="1300">
                <a:solidFill>
                  <a:schemeClr val="dk2"/>
                </a:solidFill>
                <a:latin typeface="Mada"/>
                <a:ea typeface="Mada"/>
                <a:cs typeface="Mada"/>
                <a:sym typeface="Mada"/>
              </a:defRPr>
            </a:lvl2pPr>
            <a:lvl3pPr lvl="2" rtl="0" algn="r">
              <a:buNone/>
              <a:defRPr sz="1300">
                <a:solidFill>
                  <a:schemeClr val="dk2"/>
                </a:solidFill>
                <a:latin typeface="Mada"/>
                <a:ea typeface="Mada"/>
                <a:cs typeface="Mada"/>
                <a:sym typeface="Mada"/>
              </a:defRPr>
            </a:lvl3pPr>
            <a:lvl4pPr lvl="3" rtl="0" algn="r">
              <a:buNone/>
              <a:defRPr sz="1300">
                <a:solidFill>
                  <a:schemeClr val="dk2"/>
                </a:solidFill>
                <a:latin typeface="Mada"/>
                <a:ea typeface="Mada"/>
                <a:cs typeface="Mada"/>
                <a:sym typeface="Mada"/>
              </a:defRPr>
            </a:lvl4pPr>
            <a:lvl5pPr lvl="4" rtl="0" algn="r">
              <a:buNone/>
              <a:defRPr sz="1300">
                <a:solidFill>
                  <a:schemeClr val="dk2"/>
                </a:solidFill>
                <a:latin typeface="Mada"/>
                <a:ea typeface="Mada"/>
                <a:cs typeface="Mada"/>
                <a:sym typeface="Mada"/>
              </a:defRPr>
            </a:lvl5pPr>
            <a:lvl6pPr lvl="5" rtl="0" algn="r">
              <a:buNone/>
              <a:defRPr sz="1300">
                <a:solidFill>
                  <a:schemeClr val="dk2"/>
                </a:solidFill>
                <a:latin typeface="Mada"/>
                <a:ea typeface="Mada"/>
                <a:cs typeface="Mada"/>
                <a:sym typeface="Mada"/>
              </a:defRPr>
            </a:lvl6pPr>
            <a:lvl7pPr lvl="6" rtl="0" algn="r">
              <a:buNone/>
              <a:defRPr sz="1300">
                <a:solidFill>
                  <a:schemeClr val="dk2"/>
                </a:solidFill>
                <a:latin typeface="Mada"/>
                <a:ea typeface="Mada"/>
                <a:cs typeface="Mada"/>
                <a:sym typeface="Mada"/>
              </a:defRPr>
            </a:lvl7pPr>
            <a:lvl8pPr lvl="7" rtl="0" algn="r">
              <a:buNone/>
              <a:defRPr sz="1300">
                <a:solidFill>
                  <a:schemeClr val="dk2"/>
                </a:solidFill>
                <a:latin typeface="Mada"/>
                <a:ea typeface="Mada"/>
                <a:cs typeface="Mada"/>
                <a:sym typeface="Mada"/>
              </a:defRPr>
            </a:lvl8pPr>
            <a:lvl9pPr lvl="8" rtl="0" algn="r">
              <a:buNone/>
              <a:defRPr sz="1300">
                <a:solidFill>
                  <a:schemeClr val="dk2"/>
                </a:solidFill>
                <a:latin typeface="Mada"/>
                <a:ea typeface="Mada"/>
                <a:cs typeface="Mada"/>
                <a:sym typeface="Mada"/>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31.jpg"/><Relationship Id="rId4" Type="http://schemas.openxmlformats.org/officeDocument/2006/relationships/image" Target="../media/image39.jpg"/><Relationship Id="rId9" Type="http://schemas.openxmlformats.org/officeDocument/2006/relationships/image" Target="../media/image37.png"/><Relationship Id="rId5" Type="http://schemas.openxmlformats.org/officeDocument/2006/relationships/image" Target="../media/image46.jp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3.png"/><Relationship Id="rId7"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53.jpg"/><Relationship Id="rId9" Type="http://schemas.openxmlformats.org/officeDocument/2006/relationships/image" Target="../media/image62.png"/><Relationship Id="rId5" Type="http://schemas.openxmlformats.org/officeDocument/2006/relationships/slide" Target="/ppt/slides/slide4.xml"/><Relationship Id="rId6" Type="http://schemas.openxmlformats.org/officeDocument/2006/relationships/slide" Target="/ppt/slides/slide5.xml"/><Relationship Id="rId7" Type="http://schemas.openxmlformats.org/officeDocument/2006/relationships/image" Target="../media/image54.jpg"/><Relationship Id="rId8" Type="http://schemas.openxmlformats.org/officeDocument/2006/relationships/image" Target="../media/image5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5.png"/><Relationship Id="rId6" Type="http://schemas.openxmlformats.org/officeDocument/2006/relationships/image" Target="../media/image60.png"/><Relationship Id="rId7"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6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0.png"/><Relationship Id="rId4" Type="http://schemas.openxmlformats.org/officeDocument/2006/relationships/image" Target="../media/image65.png"/><Relationship Id="rId5" Type="http://schemas.openxmlformats.org/officeDocument/2006/relationships/image" Target="../media/image64.png"/><Relationship Id="rId6" Type="http://schemas.openxmlformats.org/officeDocument/2006/relationships/image" Target="../media/image6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7.png"/><Relationship Id="rId4" Type="http://schemas.openxmlformats.org/officeDocument/2006/relationships/image" Target="../media/image73.png"/><Relationship Id="rId5"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hyperlink" Target="https://forms.gle/5bhKW2hufJ2NrmJP7" TargetMode="External"/><Relationship Id="rId4" Type="http://schemas.openxmlformats.org/officeDocument/2006/relationships/image" Target="../media/image68.png"/><Relationship Id="rId5"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2.jpg"/><Relationship Id="rId5"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5.jp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4.jpg"/><Relationship Id="rId5" Type="http://schemas.openxmlformats.org/officeDocument/2006/relationships/image" Target="../media/image48.png"/><Relationship Id="rId6" Type="http://schemas.openxmlformats.org/officeDocument/2006/relationships/image" Target="../media/image9.png"/><Relationship Id="rId7"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44.jpg"/><Relationship Id="rId5" Type="http://schemas.openxmlformats.org/officeDocument/2006/relationships/image" Target="../media/image32.jpg"/><Relationship Id="rId6" Type="http://schemas.openxmlformats.org/officeDocument/2006/relationships/image" Target="../media/image17.jpg"/><Relationship Id="rId7" Type="http://schemas.openxmlformats.org/officeDocument/2006/relationships/image" Target="../media/image35.jpg"/><Relationship Id="rId8" Type="http://schemas.openxmlformats.org/officeDocument/2006/relationships/image" Target="../media/image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6.jpg"/><Relationship Id="rId5"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2.jpg"/><Relationship Id="rId9" Type="http://schemas.openxmlformats.org/officeDocument/2006/relationships/image" Target="../media/image6.jpg"/><Relationship Id="rId5" Type="http://schemas.openxmlformats.org/officeDocument/2006/relationships/image" Target="../media/image23.jpg"/><Relationship Id="rId6" Type="http://schemas.openxmlformats.org/officeDocument/2006/relationships/slide" Target="/ppt/slides/slide4.xml"/><Relationship Id="rId7" Type="http://schemas.openxmlformats.org/officeDocument/2006/relationships/slide" Target="/ppt/slides/slide5.xml"/><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24.png"/><Relationship Id="rId5" Type="http://schemas.openxmlformats.org/officeDocument/2006/relationships/image" Target="../media/image61.png"/><Relationship Id="rId6"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2">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rPr>
              <a:t> Editing file</a:t>
            </a:r>
            <a:endParaRPr b="1" sz="2000" u="sng">
              <a:solidFill>
                <a:srgbClr val="FFFFFF"/>
              </a:solidFill>
              <a:latin typeface="Mada"/>
              <a:ea typeface="Mada"/>
              <a:cs typeface="Mada"/>
              <a:sym typeface="Mada"/>
            </a:endParaRPr>
          </a:p>
        </p:txBody>
      </p:sp>
      <p:sp>
        <p:nvSpPr>
          <p:cNvPr id="151" name="Google Shape;151;p32"/>
          <p:cNvSpPr txBox="1"/>
          <p:nvPr/>
        </p:nvSpPr>
        <p:spPr>
          <a:xfrm>
            <a:off x="0" y="812399"/>
            <a:ext cx="1591500" cy="55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700">
                <a:solidFill>
                  <a:schemeClr val="lt1"/>
                </a:solidFill>
                <a:latin typeface="Mada"/>
                <a:ea typeface="Mada"/>
                <a:cs typeface="Mada"/>
                <a:sym typeface="Mada"/>
              </a:rPr>
              <a:t>Lecture 45,46 </a:t>
            </a:r>
            <a:endParaRPr sz="1700">
              <a:latin typeface="Mada"/>
              <a:ea typeface="Mada"/>
              <a:cs typeface="Mada"/>
              <a:sym typeface="Mada"/>
            </a:endParaRPr>
          </a:p>
        </p:txBody>
      </p:sp>
      <p:sp>
        <p:nvSpPr>
          <p:cNvPr id="152" name="Google Shape;152;p32"/>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153" name="Google Shape;153;p32"/>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54" name="Google Shape;154;p32"/>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155" name="Google Shape;155;p32"/>
          <p:cNvGrpSpPr/>
          <p:nvPr/>
        </p:nvGrpSpPr>
        <p:grpSpPr>
          <a:xfrm>
            <a:off x="1046700" y="9957725"/>
            <a:ext cx="5434699" cy="734050"/>
            <a:chOff x="1442323" y="11224701"/>
            <a:chExt cx="7792800" cy="734050"/>
          </a:xfrm>
        </p:grpSpPr>
        <p:sp>
          <p:nvSpPr>
            <p:cNvPr id="156" name="Google Shape;156;p32"/>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157" name="Google Shape;157;p32"/>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158" name="Google Shape;158;p32"/>
          <p:cNvSpPr txBox="1"/>
          <p:nvPr/>
        </p:nvSpPr>
        <p:spPr>
          <a:xfrm>
            <a:off x="693275" y="5768925"/>
            <a:ext cx="6502500" cy="3793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0" lvl="0" marL="0" rtl="0" algn="l">
              <a:lnSpc>
                <a:spcPct val="100000"/>
              </a:lnSpc>
              <a:spcBef>
                <a:spcPts val="1200"/>
              </a:spcBef>
              <a:spcAft>
                <a:spcPts val="0"/>
              </a:spcAft>
              <a:buNone/>
            </a:pPr>
            <a:r>
              <a:rPr lang="ar">
                <a:latin typeface="Mada"/>
                <a:ea typeface="Mada"/>
                <a:cs typeface="Mada"/>
                <a:sym typeface="Mada"/>
              </a:rPr>
              <a:t>By the end of the lecture the student should be able to:</a:t>
            </a:r>
            <a:endParaRPr>
              <a:latin typeface="Mada"/>
              <a:ea typeface="Mada"/>
              <a:cs typeface="Mada"/>
              <a:sym typeface="Mada"/>
            </a:endParaRPr>
          </a:p>
          <a:p>
            <a:pPr indent="0" lvl="0" marL="0" rtl="0" algn="l">
              <a:lnSpc>
                <a:spcPct val="100000"/>
              </a:lnSpc>
              <a:spcBef>
                <a:spcPts val="1200"/>
              </a:spcBef>
              <a:spcAft>
                <a:spcPts val="0"/>
              </a:spcAft>
              <a:buNone/>
            </a:pPr>
            <a:r>
              <a:rPr b="1" lang="ar">
                <a:latin typeface="Mada"/>
                <a:ea typeface="Mada"/>
                <a:cs typeface="Mada"/>
                <a:sym typeface="Mada"/>
              </a:rPr>
              <a:t>Type 1 DM:</a:t>
            </a:r>
            <a:endParaRPr b="1">
              <a:latin typeface="Mada"/>
              <a:ea typeface="Mada"/>
              <a:cs typeface="Mada"/>
              <a:sym typeface="Mada"/>
            </a:endParaRPr>
          </a:p>
          <a:p>
            <a:pPr indent="-317500" lvl="0" marL="457200" rtl="0" algn="l">
              <a:lnSpc>
                <a:spcPct val="100000"/>
              </a:lnSpc>
              <a:spcBef>
                <a:spcPts val="1200"/>
              </a:spcBef>
              <a:spcAft>
                <a:spcPts val="0"/>
              </a:spcAft>
              <a:buClr>
                <a:schemeClr val="dk1"/>
              </a:buClr>
              <a:buSzPts val="1400"/>
              <a:buFont typeface="Mada"/>
              <a:buChar char="★"/>
            </a:pPr>
            <a:r>
              <a:rPr lang="ar">
                <a:latin typeface="Mada"/>
                <a:ea typeface="Mada"/>
                <a:cs typeface="Mada"/>
                <a:sym typeface="Mada"/>
              </a:rPr>
              <a:t>Understand diabetes epidemiology in Saudi Arabia</a:t>
            </a:r>
            <a:endParaRPr>
              <a:latin typeface="Mada"/>
              <a:ea typeface="Mada"/>
              <a:cs typeface="Mada"/>
              <a:sym typeface="Mada"/>
            </a:endParaRPr>
          </a:p>
          <a:p>
            <a:pPr indent="-317500" lvl="0" marL="457200" rtl="0" algn="l">
              <a:lnSpc>
                <a:spcPct val="100000"/>
              </a:lnSpc>
              <a:spcBef>
                <a:spcPts val="0"/>
              </a:spcBef>
              <a:spcAft>
                <a:spcPts val="0"/>
              </a:spcAft>
              <a:buClr>
                <a:schemeClr val="dk1"/>
              </a:buClr>
              <a:buSzPts val="1400"/>
              <a:buFont typeface="Mada"/>
              <a:buChar char="★"/>
            </a:pPr>
            <a:r>
              <a:rPr lang="ar">
                <a:latin typeface="Mada"/>
                <a:ea typeface="Mada"/>
                <a:cs typeface="Mada"/>
                <a:sym typeface="Mada"/>
              </a:rPr>
              <a:t>Demonstrate physiology of insulin action </a:t>
            </a:r>
            <a:endParaRPr>
              <a:latin typeface="Mada"/>
              <a:ea typeface="Mada"/>
              <a:cs typeface="Mada"/>
              <a:sym typeface="Mada"/>
            </a:endParaRPr>
          </a:p>
          <a:p>
            <a:pPr indent="-317500" lvl="0" marL="457200" rtl="0" algn="l">
              <a:lnSpc>
                <a:spcPct val="100000"/>
              </a:lnSpc>
              <a:spcBef>
                <a:spcPts val="0"/>
              </a:spcBef>
              <a:spcAft>
                <a:spcPts val="0"/>
              </a:spcAft>
              <a:buClr>
                <a:schemeClr val="dk1"/>
              </a:buClr>
              <a:buSzPts val="1400"/>
              <a:buFont typeface="Mada"/>
              <a:buChar char="★"/>
            </a:pPr>
            <a:r>
              <a:rPr lang="ar">
                <a:latin typeface="Mada"/>
                <a:ea typeface="Mada"/>
                <a:cs typeface="Mada"/>
                <a:sym typeface="Mada"/>
              </a:rPr>
              <a:t>Demonstrate pathophysiology of T1DM </a:t>
            </a:r>
            <a:endParaRPr>
              <a:latin typeface="Mada"/>
              <a:ea typeface="Mada"/>
              <a:cs typeface="Mada"/>
              <a:sym typeface="Mada"/>
            </a:endParaRPr>
          </a:p>
          <a:p>
            <a:pPr indent="-317500" lvl="0" marL="457200" rtl="0" algn="l">
              <a:lnSpc>
                <a:spcPct val="100000"/>
              </a:lnSpc>
              <a:spcBef>
                <a:spcPts val="0"/>
              </a:spcBef>
              <a:spcAft>
                <a:spcPts val="0"/>
              </a:spcAft>
              <a:buClr>
                <a:schemeClr val="dk1"/>
              </a:buClr>
              <a:buSzPts val="1400"/>
              <a:buFont typeface="Mada"/>
              <a:buChar char="★"/>
            </a:pPr>
            <a:r>
              <a:rPr lang="ar">
                <a:latin typeface="Mada"/>
                <a:ea typeface="Mada"/>
                <a:cs typeface="Mada"/>
                <a:sym typeface="Mada"/>
              </a:rPr>
              <a:t>Differentiate treatment options for T1D</a:t>
            </a:r>
            <a:r>
              <a:rPr lang="ar">
                <a:latin typeface="Mada"/>
                <a:ea typeface="Mada"/>
                <a:cs typeface="Mada"/>
                <a:sym typeface="Mada"/>
              </a:rPr>
              <a:t>M</a:t>
            </a:r>
            <a:endParaRPr>
              <a:latin typeface="Mada"/>
              <a:ea typeface="Mada"/>
              <a:cs typeface="Mada"/>
              <a:sym typeface="Mada"/>
            </a:endParaRPr>
          </a:p>
          <a:p>
            <a:pPr indent="0" lvl="0" marL="0" rtl="0" algn="l">
              <a:lnSpc>
                <a:spcPct val="100000"/>
              </a:lnSpc>
              <a:spcBef>
                <a:spcPts val="1200"/>
              </a:spcBef>
              <a:spcAft>
                <a:spcPts val="0"/>
              </a:spcAft>
              <a:buNone/>
            </a:pPr>
            <a:r>
              <a:rPr b="1" lang="ar">
                <a:latin typeface="Mada"/>
                <a:ea typeface="Mada"/>
                <a:cs typeface="Mada"/>
                <a:sym typeface="Mada"/>
              </a:rPr>
              <a:t>Type 2 DM:</a:t>
            </a:r>
            <a:endParaRPr b="1">
              <a:latin typeface="Mada"/>
              <a:ea typeface="Mada"/>
              <a:cs typeface="Mada"/>
              <a:sym typeface="Mada"/>
            </a:endParaRPr>
          </a:p>
          <a:p>
            <a:pPr indent="-317500" lvl="0" marL="457200" rtl="0" algn="l">
              <a:lnSpc>
                <a:spcPct val="100000"/>
              </a:lnSpc>
              <a:spcBef>
                <a:spcPts val="1200"/>
              </a:spcBef>
              <a:spcAft>
                <a:spcPts val="0"/>
              </a:spcAft>
              <a:buSzPts val="1400"/>
              <a:buFont typeface="Mada"/>
              <a:buChar char="★"/>
            </a:pPr>
            <a:r>
              <a:rPr lang="ar">
                <a:latin typeface="Mada"/>
                <a:ea typeface="Mada"/>
                <a:cs typeface="Mada"/>
                <a:sym typeface="Mada"/>
              </a:rPr>
              <a:t>Explain the nature of type 2 diabetes mellitus </a:t>
            </a:r>
            <a:endParaRPr>
              <a:latin typeface="Mada"/>
              <a:ea typeface="Mada"/>
              <a:cs typeface="Mada"/>
              <a:sym typeface="Mada"/>
            </a:endParaRPr>
          </a:p>
          <a:p>
            <a:pPr indent="-317500" lvl="0" marL="457200" rtl="0" algn="l">
              <a:lnSpc>
                <a:spcPct val="100000"/>
              </a:lnSpc>
              <a:spcBef>
                <a:spcPts val="0"/>
              </a:spcBef>
              <a:spcAft>
                <a:spcPts val="0"/>
              </a:spcAft>
              <a:buSzPts val="1400"/>
              <a:buFont typeface="Mada"/>
              <a:buChar char="★"/>
            </a:pPr>
            <a:r>
              <a:rPr lang="ar">
                <a:latin typeface="Mada"/>
                <a:ea typeface="Mada"/>
                <a:cs typeface="Mada"/>
                <a:sym typeface="Mada"/>
              </a:rPr>
              <a:t>Know how to make the diagnosis in adults and pregnant </a:t>
            </a:r>
            <a:endParaRPr>
              <a:latin typeface="Mada"/>
              <a:ea typeface="Mada"/>
              <a:cs typeface="Mada"/>
              <a:sym typeface="Mada"/>
            </a:endParaRPr>
          </a:p>
          <a:p>
            <a:pPr indent="-317500" lvl="0" marL="457200" rtl="0" algn="l">
              <a:lnSpc>
                <a:spcPct val="100000"/>
              </a:lnSpc>
              <a:spcBef>
                <a:spcPts val="0"/>
              </a:spcBef>
              <a:spcAft>
                <a:spcPts val="0"/>
              </a:spcAft>
              <a:buSzPts val="1400"/>
              <a:buFont typeface="Mada"/>
              <a:buChar char="★"/>
            </a:pPr>
            <a:r>
              <a:rPr lang="ar">
                <a:latin typeface="Mada"/>
                <a:ea typeface="Mada"/>
                <a:cs typeface="Mada"/>
                <a:sym typeface="Mada"/>
              </a:rPr>
              <a:t>Gain knowledge in the pathophysiology / females </a:t>
            </a:r>
            <a:endParaRPr>
              <a:latin typeface="Mada"/>
              <a:ea typeface="Mada"/>
              <a:cs typeface="Mada"/>
              <a:sym typeface="Mada"/>
            </a:endParaRPr>
          </a:p>
          <a:p>
            <a:pPr indent="-317500" lvl="0" marL="457200" rtl="0" algn="l">
              <a:lnSpc>
                <a:spcPct val="100000"/>
              </a:lnSpc>
              <a:spcBef>
                <a:spcPts val="0"/>
              </a:spcBef>
              <a:spcAft>
                <a:spcPts val="0"/>
              </a:spcAft>
              <a:buSzPts val="1400"/>
              <a:buFont typeface="Mada"/>
              <a:buChar char="★"/>
            </a:pPr>
            <a:r>
              <a:rPr lang="ar">
                <a:latin typeface="Mada"/>
                <a:ea typeface="Mada"/>
                <a:cs typeface="Mada"/>
                <a:sym typeface="Mada"/>
              </a:rPr>
              <a:t>Gain knowledge in epidemiology and prevention </a:t>
            </a:r>
            <a:endParaRPr>
              <a:latin typeface="Mada"/>
              <a:ea typeface="Mada"/>
              <a:cs typeface="Mada"/>
              <a:sym typeface="Mada"/>
            </a:endParaRPr>
          </a:p>
          <a:p>
            <a:pPr indent="-317500" lvl="0" marL="457200" rtl="0" algn="l">
              <a:lnSpc>
                <a:spcPct val="100000"/>
              </a:lnSpc>
              <a:spcBef>
                <a:spcPts val="0"/>
              </a:spcBef>
              <a:spcAft>
                <a:spcPts val="0"/>
              </a:spcAft>
              <a:buSzPts val="1400"/>
              <a:buFont typeface="Mada"/>
              <a:buChar char="★"/>
            </a:pPr>
            <a:r>
              <a:rPr lang="ar">
                <a:latin typeface="Mada"/>
                <a:ea typeface="Mada"/>
                <a:cs typeface="Mada"/>
                <a:sym typeface="Mada"/>
              </a:rPr>
              <a:t>Be familiar with concepts of management including pharmacotherapy</a:t>
            </a:r>
            <a:endParaRPr>
              <a:latin typeface="Mada"/>
              <a:ea typeface="Mada"/>
              <a:cs typeface="Mada"/>
              <a:sym typeface="Mada"/>
            </a:endParaRPr>
          </a:p>
        </p:txBody>
      </p:sp>
      <p:sp>
        <p:nvSpPr>
          <p:cNvPr id="159" name="Google Shape;159;p32"/>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Type 1 &amp; 2 Diabetes Mellitus</a:t>
            </a:r>
            <a:endParaRPr b="1" sz="3600">
              <a:solidFill>
                <a:schemeClr val="accent1"/>
              </a:solidFill>
              <a:latin typeface="Mada"/>
              <a:ea typeface="Mada"/>
              <a:cs typeface="Mada"/>
              <a:sym typeface="Mada"/>
            </a:endParaRPr>
          </a:p>
        </p:txBody>
      </p:sp>
      <p:pic>
        <p:nvPicPr>
          <p:cNvPr id="160" name="Google Shape;160;p32"/>
          <p:cNvPicPr preferRelativeResize="0"/>
          <p:nvPr/>
        </p:nvPicPr>
        <p:blipFill rotWithShape="1">
          <a:blip r:embed="rId4">
            <a:alphaModFix/>
          </a:blip>
          <a:srcRect b="15002" l="0" r="0" t="0"/>
          <a:stretch/>
        </p:blipFill>
        <p:spPr>
          <a:xfrm>
            <a:off x="5181150" y="482025"/>
            <a:ext cx="872675" cy="484150"/>
          </a:xfrm>
          <a:prstGeom prst="rect">
            <a:avLst/>
          </a:prstGeom>
          <a:noFill/>
          <a:ln>
            <a:noFill/>
          </a:ln>
        </p:spPr>
      </p:pic>
      <p:pic>
        <p:nvPicPr>
          <p:cNvPr id="161" name="Google Shape;161;p32"/>
          <p:cNvPicPr preferRelativeResize="0"/>
          <p:nvPr/>
        </p:nvPicPr>
        <p:blipFill>
          <a:blip r:embed="rId5">
            <a:alphaModFix/>
          </a:blip>
          <a:stretch>
            <a:fillRect/>
          </a:stretch>
        </p:blipFill>
        <p:spPr>
          <a:xfrm>
            <a:off x="6053825" y="482025"/>
            <a:ext cx="1478450" cy="1149901"/>
          </a:xfrm>
          <a:prstGeom prst="rect">
            <a:avLst/>
          </a:prstGeom>
          <a:noFill/>
          <a:ln>
            <a:noFill/>
          </a:ln>
        </p:spPr>
      </p:pic>
      <p:pic>
        <p:nvPicPr>
          <p:cNvPr id="162" name="Google Shape;162;p32"/>
          <p:cNvPicPr preferRelativeResize="0"/>
          <p:nvPr/>
        </p:nvPicPr>
        <p:blipFill>
          <a:blip r:embed="rId6">
            <a:alphaModFix/>
          </a:blip>
          <a:stretch>
            <a:fillRect/>
          </a:stretch>
        </p:blipFill>
        <p:spPr>
          <a:xfrm>
            <a:off x="6386051" y="1818251"/>
            <a:ext cx="962351" cy="962325"/>
          </a:xfrm>
          <a:prstGeom prst="rect">
            <a:avLst/>
          </a:prstGeom>
          <a:noFill/>
          <a:ln>
            <a:noFill/>
          </a:ln>
        </p:spPr>
      </p:pic>
      <p:pic>
        <p:nvPicPr>
          <p:cNvPr id="163" name="Google Shape;163;p32"/>
          <p:cNvPicPr preferRelativeResize="0"/>
          <p:nvPr/>
        </p:nvPicPr>
        <p:blipFill>
          <a:blip r:embed="rId7">
            <a:alphaModFix/>
          </a:blip>
          <a:stretch>
            <a:fillRect/>
          </a:stretch>
        </p:blipFill>
        <p:spPr>
          <a:xfrm>
            <a:off x="2411562" y="982275"/>
            <a:ext cx="2883750" cy="2883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aphicFrame>
        <p:nvGraphicFramePr>
          <p:cNvPr id="553" name="Google Shape;553;p41"/>
          <p:cNvGraphicFramePr/>
          <p:nvPr/>
        </p:nvGraphicFramePr>
        <p:xfrm>
          <a:off x="73025" y="972317"/>
          <a:ext cx="3000000" cy="3000000"/>
        </p:xfrm>
        <a:graphic>
          <a:graphicData uri="http://schemas.openxmlformats.org/drawingml/2006/table">
            <a:tbl>
              <a:tblPr>
                <a:noFill/>
                <a:tableStyleId>{81643AB5-D43A-437D-8B95-EC18CBBCE003}</a:tableStyleId>
              </a:tblPr>
              <a:tblGrid>
                <a:gridCol w="2387925"/>
                <a:gridCol w="754750"/>
                <a:gridCol w="911450"/>
                <a:gridCol w="932475"/>
                <a:gridCol w="2427350"/>
              </a:tblGrid>
              <a:tr h="216325">
                <a:tc gridSpan="5">
                  <a:txBody>
                    <a:bodyPr/>
                    <a:lstStyle/>
                    <a:p>
                      <a:pPr indent="0" lvl="0" marL="0" rtl="0" algn="ctr">
                        <a:lnSpc>
                          <a:spcPct val="100000"/>
                        </a:lnSpc>
                        <a:spcBef>
                          <a:spcPts val="0"/>
                        </a:spcBef>
                        <a:spcAft>
                          <a:spcPts val="0"/>
                        </a:spcAft>
                        <a:buNone/>
                      </a:pPr>
                      <a:r>
                        <a:rPr b="1" lang="ar" sz="1000">
                          <a:latin typeface="Mada"/>
                          <a:ea typeface="Mada"/>
                          <a:cs typeface="Mada"/>
                          <a:sym typeface="Mada"/>
                        </a:rPr>
                        <a:t>Types of insulin</a:t>
                      </a:r>
                      <a:endParaRPr b="1"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hMerge="1"/>
                <a:tc hMerge="1"/>
                <a:tc hMerge="1"/>
                <a:tc hMerge="1"/>
              </a:tr>
              <a:tr h="216325">
                <a:tc>
                  <a:txBody>
                    <a:bodyPr/>
                    <a:lstStyle/>
                    <a:p>
                      <a:pPr indent="0" lvl="0" marL="0" rtl="0" algn="ctr">
                        <a:lnSpc>
                          <a:spcPct val="100000"/>
                        </a:lnSpc>
                        <a:spcBef>
                          <a:spcPts val="0"/>
                        </a:spcBef>
                        <a:spcAft>
                          <a:spcPts val="0"/>
                        </a:spcAft>
                        <a:buNone/>
                      </a:pPr>
                      <a:r>
                        <a:rPr b="1" lang="ar" sz="1000">
                          <a:latin typeface="Mada"/>
                          <a:ea typeface="Mada"/>
                          <a:cs typeface="Mada"/>
                          <a:sym typeface="Mada"/>
                        </a:rPr>
                        <a:t>Insulin type (trade name)</a:t>
                      </a:r>
                      <a:endParaRPr b="1"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a:txBody>
                    <a:bodyPr/>
                    <a:lstStyle/>
                    <a:p>
                      <a:pPr indent="0" lvl="0" marL="0" rtl="0" algn="ctr">
                        <a:lnSpc>
                          <a:spcPct val="100000"/>
                        </a:lnSpc>
                        <a:spcBef>
                          <a:spcPts val="0"/>
                        </a:spcBef>
                        <a:spcAft>
                          <a:spcPts val="0"/>
                        </a:spcAft>
                        <a:buNone/>
                      </a:pPr>
                      <a:r>
                        <a:rPr b="1" lang="ar" sz="1000">
                          <a:latin typeface="Mada"/>
                          <a:ea typeface="Mada"/>
                          <a:cs typeface="Mada"/>
                          <a:sym typeface="Mada"/>
                        </a:rPr>
                        <a:t>Onset</a:t>
                      </a:r>
                      <a:endParaRPr b="1"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a:txBody>
                    <a:bodyPr/>
                    <a:lstStyle/>
                    <a:p>
                      <a:pPr indent="0" lvl="0" marL="0" rtl="0" algn="ctr">
                        <a:lnSpc>
                          <a:spcPct val="100000"/>
                        </a:lnSpc>
                        <a:spcBef>
                          <a:spcPts val="0"/>
                        </a:spcBef>
                        <a:spcAft>
                          <a:spcPts val="0"/>
                        </a:spcAft>
                        <a:buNone/>
                      </a:pPr>
                      <a:r>
                        <a:rPr b="1" lang="ar" sz="1000">
                          <a:latin typeface="Mada"/>
                          <a:ea typeface="Mada"/>
                          <a:cs typeface="Mada"/>
                          <a:sym typeface="Mada"/>
                        </a:rPr>
                        <a:t>Peak</a:t>
                      </a:r>
                      <a:endParaRPr b="1"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a:txBody>
                    <a:bodyPr/>
                    <a:lstStyle/>
                    <a:p>
                      <a:pPr indent="0" lvl="0" marL="0" rtl="0" algn="ctr">
                        <a:lnSpc>
                          <a:spcPct val="100000"/>
                        </a:lnSpc>
                        <a:spcBef>
                          <a:spcPts val="0"/>
                        </a:spcBef>
                        <a:spcAft>
                          <a:spcPts val="0"/>
                        </a:spcAft>
                        <a:buNone/>
                      </a:pPr>
                      <a:r>
                        <a:rPr b="1" lang="ar" sz="1000">
                          <a:latin typeface="Mada"/>
                          <a:ea typeface="Mada"/>
                          <a:cs typeface="Mada"/>
                          <a:sym typeface="Mada"/>
                        </a:rPr>
                        <a:t>Duration</a:t>
                      </a:r>
                      <a:endParaRPr b="1"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a:txBody>
                    <a:bodyPr/>
                    <a:lstStyle/>
                    <a:p>
                      <a:pPr indent="0" lvl="0" marL="0" rtl="0" algn="ctr">
                        <a:lnSpc>
                          <a:spcPct val="100000"/>
                        </a:lnSpc>
                        <a:spcBef>
                          <a:spcPts val="0"/>
                        </a:spcBef>
                        <a:spcAft>
                          <a:spcPts val="0"/>
                        </a:spcAft>
                        <a:buNone/>
                      </a:pPr>
                      <a:r>
                        <a:rPr b="1" lang="ar" sz="1000">
                          <a:latin typeface="Mada"/>
                          <a:ea typeface="Mada"/>
                          <a:cs typeface="Mada"/>
                          <a:sym typeface="Mada"/>
                        </a:rPr>
                        <a:t>Characteristics</a:t>
                      </a:r>
                      <a:endParaRPr b="1"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r>
              <a:tr h="216325">
                <a:tc gridSpan="5">
                  <a:txBody>
                    <a:bodyPr/>
                    <a:lstStyle/>
                    <a:p>
                      <a:pPr indent="0" lvl="0" marL="0" rtl="0" algn="ctr">
                        <a:lnSpc>
                          <a:spcPct val="100000"/>
                        </a:lnSpc>
                        <a:spcBef>
                          <a:spcPts val="0"/>
                        </a:spcBef>
                        <a:spcAft>
                          <a:spcPts val="0"/>
                        </a:spcAft>
                        <a:buNone/>
                      </a:pPr>
                      <a:r>
                        <a:rPr b="1" lang="ar" sz="1000">
                          <a:latin typeface="Mada"/>
                          <a:ea typeface="Mada"/>
                          <a:cs typeface="Mada"/>
                          <a:sym typeface="Mada"/>
                        </a:rPr>
                        <a:t>Bolus (preprandial or mealtime) insulins </a:t>
                      </a:r>
                      <a:endParaRPr b="1"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hMerge="1"/>
                <a:tc hMerge="1"/>
                <a:tc hMerge="1"/>
                <a:tc hMerge="1"/>
              </a:tr>
              <a:tr h="806325">
                <a:tc>
                  <a:txBody>
                    <a:bodyPr/>
                    <a:lstStyle/>
                    <a:p>
                      <a:pPr indent="0" lvl="0" marL="0" rtl="0" algn="l">
                        <a:lnSpc>
                          <a:spcPct val="100000"/>
                        </a:lnSpc>
                        <a:spcBef>
                          <a:spcPts val="0"/>
                        </a:spcBef>
                        <a:spcAft>
                          <a:spcPts val="0"/>
                        </a:spcAft>
                        <a:buNone/>
                      </a:pPr>
                      <a:r>
                        <a:rPr b="1" lang="ar" sz="1000">
                          <a:latin typeface="Mada"/>
                          <a:ea typeface="Mada"/>
                          <a:cs typeface="Mada"/>
                          <a:sym typeface="Mada"/>
                        </a:rPr>
                        <a:t>Rapid-acting insulin analogues (clear) </a:t>
                      </a:r>
                      <a:endParaRPr b="1"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Insulin aspart (NovoRapid®)</a:t>
                      </a:r>
                      <a:endParaRPr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Insulin glulisine (Apidra®) </a:t>
                      </a:r>
                      <a:endParaRPr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Insulin lispro (Humalog®) U-100 U-200 </a:t>
                      </a:r>
                      <a:endParaRPr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Faster-acting insulin aspart (Fiasp®)</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9-20min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10-15min</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10-15min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4min</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1-1.5h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1-1.5h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1-2h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0.5-1.5h</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3-5h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3.5-5h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3-4.75h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3-5h</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ar" sz="1000">
                          <a:solidFill>
                            <a:srgbClr val="0B5394"/>
                          </a:solidFill>
                          <a:latin typeface="Mada"/>
                          <a:ea typeface="Mada"/>
                          <a:cs typeface="Mada"/>
                          <a:sym typeface="Mada"/>
                        </a:rPr>
                        <a:t>Enter the circulation </a:t>
                      </a:r>
                      <a:r>
                        <a:rPr b="1" lang="ar" sz="1000">
                          <a:solidFill>
                            <a:srgbClr val="0B5394"/>
                          </a:solidFill>
                          <a:latin typeface="Mada"/>
                          <a:ea typeface="Mada"/>
                          <a:cs typeface="Mada"/>
                          <a:sym typeface="Mada"/>
                        </a:rPr>
                        <a:t>more rapidly</a:t>
                      </a:r>
                      <a:r>
                        <a:rPr lang="ar" sz="1000">
                          <a:solidFill>
                            <a:srgbClr val="0B5394"/>
                          </a:solidFill>
                          <a:latin typeface="Mada"/>
                          <a:ea typeface="Mada"/>
                          <a:cs typeface="Mada"/>
                          <a:sym typeface="Mada"/>
                        </a:rPr>
                        <a:t> </a:t>
                      </a:r>
                      <a:r>
                        <a:rPr b="1" lang="ar" sz="1000">
                          <a:solidFill>
                            <a:srgbClr val="0B5394"/>
                          </a:solidFill>
                          <a:latin typeface="Mada"/>
                          <a:ea typeface="Mada"/>
                          <a:cs typeface="Mada"/>
                          <a:sym typeface="Mada"/>
                        </a:rPr>
                        <a:t>than human soluble insulin</a:t>
                      </a:r>
                      <a:r>
                        <a:rPr lang="ar" sz="1000">
                          <a:solidFill>
                            <a:srgbClr val="0B5394"/>
                          </a:solidFill>
                          <a:latin typeface="Mada"/>
                          <a:ea typeface="Mada"/>
                          <a:cs typeface="Mada"/>
                          <a:sym typeface="Mada"/>
                        </a:rPr>
                        <a:t>, and also </a:t>
                      </a:r>
                      <a:r>
                        <a:rPr b="1" lang="ar" sz="1000">
                          <a:solidFill>
                            <a:srgbClr val="0B5394"/>
                          </a:solidFill>
                          <a:latin typeface="Mada"/>
                          <a:ea typeface="Mada"/>
                          <a:cs typeface="Mada"/>
                          <a:sym typeface="Mada"/>
                        </a:rPr>
                        <a:t>disappear more rapidly.</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1101350">
                <a:tc>
                  <a:txBody>
                    <a:bodyPr/>
                    <a:lstStyle/>
                    <a:p>
                      <a:pPr indent="0" lvl="0" marL="0" rtl="0" algn="l">
                        <a:lnSpc>
                          <a:spcPct val="100000"/>
                        </a:lnSpc>
                        <a:spcBef>
                          <a:spcPts val="0"/>
                        </a:spcBef>
                        <a:spcAft>
                          <a:spcPts val="0"/>
                        </a:spcAft>
                        <a:buNone/>
                      </a:pPr>
                      <a:r>
                        <a:rPr b="1" lang="ar" sz="1000">
                          <a:latin typeface="Mada"/>
                          <a:ea typeface="Mada"/>
                          <a:cs typeface="Mada"/>
                          <a:sym typeface="Mada"/>
                        </a:rPr>
                        <a:t>Short-acting insulins (clear) </a:t>
                      </a:r>
                      <a:endParaRPr b="1"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Insulin regular [Humulin®-R, Novolin® ge Toronto] </a:t>
                      </a:r>
                      <a:endParaRPr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Insulin regular (Entuzity® (U-500)</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30min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15min</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2-3h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4-8h</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6.5h </a:t>
                      </a:r>
                      <a:endParaRPr sz="1000">
                        <a:latin typeface="Mada"/>
                        <a:ea typeface="Mada"/>
                        <a:cs typeface="Mada"/>
                        <a:sym typeface="Mada"/>
                      </a:endParaRPr>
                    </a:p>
                    <a:p>
                      <a:pPr indent="0" lvl="0" marL="0" rtl="0" algn="ctr">
                        <a:lnSpc>
                          <a:spcPct val="100000"/>
                        </a:lnSpc>
                        <a:spcBef>
                          <a:spcPts val="0"/>
                        </a:spcBef>
                        <a:spcAft>
                          <a:spcPts val="0"/>
                        </a:spcAft>
                        <a:buNone/>
                      </a:pPr>
                      <a:r>
                        <a:rPr lang="ar" sz="1000">
                          <a:latin typeface="Mada"/>
                          <a:ea typeface="Mada"/>
                          <a:cs typeface="Mada"/>
                          <a:sym typeface="Mada"/>
                        </a:rPr>
                        <a:t>17-24h</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ar" sz="1000">
                          <a:solidFill>
                            <a:srgbClr val="0B5394"/>
                          </a:solidFill>
                          <a:latin typeface="Mada"/>
                          <a:ea typeface="Mada"/>
                          <a:cs typeface="Mada"/>
                          <a:sym typeface="Mada"/>
                        </a:rPr>
                        <a:t>The use of short- acting insulin analogues in people with type 1 diabetes </a:t>
                      </a:r>
                      <a:r>
                        <a:rPr b="1" lang="ar" sz="1000">
                          <a:solidFill>
                            <a:srgbClr val="0B5394"/>
                          </a:solidFill>
                          <a:latin typeface="Mada"/>
                          <a:ea typeface="Mada"/>
                          <a:cs typeface="Mada"/>
                          <a:sym typeface="Mada"/>
                        </a:rPr>
                        <a:t>reduces total and nocturnal hypoglycaemic episodes</a:t>
                      </a:r>
                      <a:r>
                        <a:rPr lang="ar" sz="1000">
                          <a:solidFill>
                            <a:srgbClr val="0B5394"/>
                          </a:solidFill>
                          <a:latin typeface="Mada"/>
                          <a:ea typeface="Mada"/>
                          <a:cs typeface="Mada"/>
                          <a:sym typeface="Mada"/>
                        </a:rPr>
                        <a:t> and improves glycaemic control as judged by postprandial glucose concentrations and HbA1c.</a:t>
                      </a:r>
                      <a:endParaRPr sz="1000">
                        <a:solidFill>
                          <a:srgbClr val="0B5394"/>
                        </a:solidFill>
                        <a:latin typeface="Mada"/>
                        <a:ea typeface="Mada"/>
                        <a:cs typeface="Mada"/>
                        <a:sym typeface="Mada"/>
                      </a:endParaRPr>
                    </a:p>
                    <a:p>
                      <a:pPr indent="0" lvl="0" marL="0" rtl="0" algn="l">
                        <a:lnSpc>
                          <a:spcPct val="100000"/>
                        </a:lnSpc>
                        <a:spcBef>
                          <a:spcPts val="0"/>
                        </a:spcBef>
                        <a:spcAft>
                          <a:spcPts val="0"/>
                        </a:spcAft>
                        <a:buNone/>
                      </a:pPr>
                      <a:r>
                        <a:rPr lang="ar" sz="1000">
                          <a:solidFill>
                            <a:srgbClr val="0B5394"/>
                          </a:solidFill>
                          <a:latin typeface="Mada"/>
                          <a:ea typeface="Mada"/>
                          <a:cs typeface="Mada"/>
                          <a:sym typeface="Mada"/>
                        </a:rPr>
                        <a:t>Used  for </a:t>
                      </a:r>
                      <a:r>
                        <a:rPr b="1" lang="ar" sz="1000">
                          <a:solidFill>
                            <a:srgbClr val="0B5394"/>
                          </a:solidFill>
                          <a:latin typeface="Mada"/>
                          <a:ea typeface="Mada"/>
                          <a:cs typeface="Mada"/>
                          <a:sym typeface="Mada"/>
                        </a:rPr>
                        <a:t>pre-meal  injection  in  multiple dose regimens</a:t>
                      </a:r>
                      <a:r>
                        <a:rPr lang="ar" sz="1000">
                          <a:solidFill>
                            <a:srgbClr val="0B5394"/>
                          </a:solidFill>
                          <a:latin typeface="Mada"/>
                          <a:ea typeface="Mada"/>
                          <a:cs typeface="Mada"/>
                          <a:sym typeface="Mada"/>
                        </a:rPr>
                        <a:t>,  during </a:t>
                      </a:r>
                      <a:r>
                        <a:rPr b="1" lang="ar" sz="1000">
                          <a:solidFill>
                            <a:srgbClr val="0B5394"/>
                          </a:solidFill>
                          <a:latin typeface="Mada"/>
                          <a:ea typeface="Mada"/>
                          <a:cs typeface="Mada"/>
                          <a:sym typeface="Mada"/>
                        </a:rPr>
                        <a:t>medical emergencies</a:t>
                      </a:r>
                      <a:r>
                        <a:rPr lang="ar" sz="1000">
                          <a:solidFill>
                            <a:srgbClr val="0B5394"/>
                          </a:solidFill>
                          <a:latin typeface="Mada"/>
                          <a:ea typeface="Mada"/>
                          <a:cs typeface="Mada"/>
                          <a:sym typeface="Mada"/>
                        </a:rPr>
                        <a:t>, and in patients using insulin pumps. </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216325">
                <a:tc gridSpan="5">
                  <a:txBody>
                    <a:bodyPr/>
                    <a:lstStyle/>
                    <a:p>
                      <a:pPr indent="0" lvl="0" marL="0" rtl="0" algn="ctr">
                        <a:lnSpc>
                          <a:spcPct val="100000"/>
                        </a:lnSpc>
                        <a:spcBef>
                          <a:spcPts val="0"/>
                        </a:spcBef>
                        <a:spcAft>
                          <a:spcPts val="0"/>
                        </a:spcAft>
                        <a:buNone/>
                      </a:pPr>
                      <a:r>
                        <a:rPr b="1" lang="ar" sz="1000">
                          <a:latin typeface="Mada"/>
                          <a:ea typeface="Mada"/>
                          <a:cs typeface="Mada"/>
                          <a:sym typeface="Mada"/>
                        </a:rPr>
                        <a:t>Basal insulins</a:t>
                      </a:r>
                      <a:endParaRPr b="1"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hMerge="1"/>
                <a:tc hMerge="1"/>
                <a:tc hMerge="1"/>
                <a:tc hMerge="1"/>
              </a:tr>
              <a:tr h="904675">
                <a:tc>
                  <a:txBody>
                    <a:bodyPr/>
                    <a:lstStyle/>
                    <a:p>
                      <a:pPr indent="0" lvl="0" marL="0" rtl="0" algn="l">
                        <a:lnSpc>
                          <a:spcPct val="100000"/>
                        </a:lnSpc>
                        <a:spcBef>
                          <a:spcPts val="0"/>
                        </a:spcBef>
                        <a:spcAft>
                          <a:spcPts val="0"/>
                        </a:spcAft>
                        <a:buNone/>
                      </a:pPr>
                      <a:r>
                        <a:rPr b="1" lang="ar" sz="1000">
                          <a:latin typeface="Mada"/>
                          <a:ea typeface="Mada"/>
                          <a:cs typeface="Mada"/>
                          <a:sym typeface="Mada"/>
                        </a:rPr>
                        <a:t>Intermediate-acting (cloudy) </a:t>
                      </a:r>
                      <a:endParaRPr b="1"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Insulin neutral protamine Hagedorn (Humulin® -N, Novolin® ge NPH)</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ar" sz="1000">
                          <a:latin typeface="Mada"/>
                          <a:ea typeface="Mada"/>
                          <a:cs typeface="Mada"/>
                          <a:sym typeface="Mada"/>
                        </a:rPr>
                        <a:t>1-3h</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ar" sz="1000">
                          <a:latin typeface="Mada"/>
                          <a:ea typeface="Mada"/>
                          <a:cs typeface="Mada"/>
                          <a:sym typeface="Mada"/>
                        </a:rPr>
                        <a:t>5-8h</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ar" sz="1000">
                          <a:latin typeface="Mada"/>
                          <a:ea typeface="Mada"/>
                          <a:cs typeface="Mada"/>
                          <a:sym typeface="Mada"/>
                        </a:rPr>
                        <a:t>Up to 18h</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ar" sz="1000">
                          <a:solidFill>
                            <a:srgbClr val="0B5394"/>
                          </a:solidFill>
                          <a:latin typeface="Mada"/>
                          <a:ea typeface="Mada"/>
                          <a:cs typeface="Mada"/>
                          <a:sym typeface="Mada"/>
                        </a:rPr>
                        <a:t>Has  the advantage that it </a:t>
                      </a:r>
                      <a:r>
                        <a:rPr b="1" lang="ar" sz="1000">
                          <a:solidFill>
                            <a:srgbClr val="0B5394"/>
                          </a:solidFill>
                          <a:latin typeface="Mada"/>
                          <a:ea typeface="Mada"/>
                          <a:cs typeface="Mada"/>
                          <a:sym typeface="Mada"/>
                        </a:rPr>
                        <a:t>can be premixed</a:t>
                      </a:r>
                      <a:r>
                        <a:rPr lang="ar" sz="1000">
                          <a:solidFill>
                            <a:srgbClr val="0B5394"/>
                          </a:solidFill>
                          <a:latin typeface="Mada"/>
                          <a:ea typeface="Mada"/>
                          <a:cs typeface="Mada"/>
                          <a:sym typeface="Mada"/>
                        </a:rPr>
                        <a:t> with soluble insulin to form stable mixtures (biphasic insulins).</a:t>
                      </a:r>
                      <a:endParaRPr sz="1000">
                        <a:solidFill>
                          <a:srgbClr val="0B5394"/>
                        </a:solidFill>
                        <a:latin typeface="Mada"/>
                        <a:ea typeface="Mada"/>
                        <a:cs typeface="Mada"/>
                        <a:sym typeface="Mada"/>
                      </a:endParaRPr>
                    </a:p>
                    <a:p>
                      <a:pPr indent="0" lvl="0" marL="0" rtl="0" algn="l">
                        <a:lnSpc>
                          <a:spcPct val="100000"/>
                        </a:lnSpc>
                        <a:spcBef>
                          <a:spcPts val="0"/>
                        </a:spcBef>
                        <a:spcAft>
                          <a:spcPts val="0"/>
                        </a:spcAft>
                        <a:buNone/>
                      </a:pPr>
                      <a:r>
                        <a:rPr lang="ar" sz="1000">
                          <a:solidFill>
                            <a:srgbClr val="0B5394"/>
                          </a:solidFill>
                          <a:latin typeface="Mada"/>
                          <a:ea typeface="Mada"/>
                          <a:cs typeface="Mada"/>
                          <a:sym typeface="Mada"/>
                        </a:rPr>
                        <a:t>Its use is hampered by variability from one injection to another, the need to resuspend the insulin prior to injection and a peak action, which generally occurs in the middle of the night.</a:t>
                      </a:r>
                      <a:endParaRPr sz="1000">
                        <a:solidFill>
                          <a:srgbClr val="0B5394"/>
                        </a:solidFill>
                        <a:latin typeface="Mada"/>
                        <a:ea typeface="Mada"/>
                        <a:cs typeface="Mada"/>
                        <a:sym typeface="Mada"/>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003000">
                <a:tc>
                  <a:txBody>
                    <a:bodyPr/>
                    <a:lstStyle/>
                    <a:p>
                      <a:pPr indent="0" lvl="0" marL="0" rtl="0" algn="l">
                        <a:lnSpc>
                          <a:spcPct val="100000"/>
                        </a:lnSpc>
                        <a:spcBef>
                          <a:spcPts val="0"/>
                        </a:spcBef>
                        <a:spcAft>
                          <a:spcPts val="0"/>
                        </a:spcAft>
                        <a:buNone/>
                      </a:pPr>
                      <a:r>
                        <a:rPr b="1" lang="ar" sz="1000">
                          <a:latin typeface="Mada"/>
                          <a:ea typeface="Mada"/>
                          <a:cs typeface="Mada"/>
                          <a:sym typeface="Mada"/>
                        </a:rPr>
                        <a:t>Long-acting insulin (clear)</a:t>
                      </a:r>
                      <a:endParaRPr b="1"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Insulin detemir (Levemir®)</a:t>
                      </a:r>
                      <a:endParaRPr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a:t>
                      </a:r>
                      <a:r>
                        <a:rPr b="1" lang="ar" sz="1000">
                          <a:latin typeface="Mada"/>
                          <a:ea typeface="Mada"/>
                          <a:cs typeface="Mada"/>
                          <a:sym typeface="Mada"/>
                        </a:rPr>
                        <a:t>Insulin glargine U-100 (Lantus®)</a:t>
                      </a:r>
                      <a:endParaRPr b="1"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Insulin glargine U-300 (Toujeo®) </a:t>
                      </a:r>
                      <a:endParaRPr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Insulin glargine biosimilar (Basaglar®) </a:t>
                      </a:r>
                      <a:endParaRPr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Degludec U-100, U-200 (Tresiba®)</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ar" sz="1000">
                          <a:latin typeface="Mada"/>
                          <a:ea typeface="Mada"/>
                          <a:cs typeface="Mada"/>
                          <a:sym typeface="Mada"/>
                        </a:rPr>
                        <a:t>90min</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ar" sz="1000">
                          <a:latin typeface="Mada"/>
                          <a:ea typeface="Mada"/>
                          <a:cs typeface="Mada"/>
                          <a:sym typeface="Mada"/>
                        </a:rPr>
                        <a:t>Not applicable</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ar" sz="1000">
                          <a:latin typeface="Mada"/>
                          <a:ea typeface="Mada"/>
                          <a:cs typeface="Mada"/>
                          <a:sym typeface="Mada"/>
                        </a:rPr>
                        <a:t>U-100 glargine 24h, detemir 16–24h U-300 glargine &gt;30h degludec 42h</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ar" sz="1000">
                          <a:solidFill>
                            <a:srgbClr val="0B5394"/>
                          </a:solidFill>
                          <a:latin typeface="Mada"/>
                          <a:ea typeface="Mada"/>
                          <a:cs typeface="Mada"/>
                          <a:sym typeface="Mada"/>
                        </a:rPr>
                        <a:t>Long- acting insulin analogues </a:t>
                      </a:r>
                      <a:r>
                        <a:rPr b="1" lang="ar" sz="1000">
                          <a:solidFill>
                            <a:srgbClr val="0B5394"/>
                          </a:solidFill>
                          <a:latin typeface="Mada"/>
                          <a:ea typeface="Mada"/>
                          <a:cs typeface="Mada"/>
                          <a:sym typeface="Mada"/>
                        </a:rPr>
                        <a:t>reduce hypoglycaemia </a:t>
                      </a:r>
                      <a:r>
                        <a:rPr lang="ar" sz="1000">
                          <a:solidFill>
                            <a:srgbClr val="0B5394"/>
                          </a:solidFill>
                          <a:latin typeface="Mada"/>
                          <a:ea typeface="Mada"/>
                          <a:cs typeface="Mada"/>
                          <a:sym typeface="Mada"/>
                        </a:rPr>
                        <a:t>for people with</a:t>
                      </a:r>
                      <a:r>
                        <a:rPr b="1" lang="ar" sz="1000">
                          <a:solidFill>
                            <a:srgbClr val="0B5394"/>
                          </a:solidFill>
                          <a:latin typeface="Mada"/>
                          <a:ea typeface="Mada"/>
                          <a:cs typeface="Mada"/>
                          <a:sym typeface="Mada"/>
                        </a:rPr>
                        <a:t> both type 1 diabetes and type 2 diabetes</a:t>
                      </a:r>
                      <a:r>
                        <a:rPr lang="ar" sz="1000">
                          <a:solidFill>
                            <a:srgbClr val="0B5394"/>
                          </a:solidFill>
                          <a:latin typeface="Mada"/>
                          <a:ea typeface="Mada"/>
                          <a:cs typeface="Mada"/>
                          <a:sym typeface="Mada"/>
                        </a:rPr>
                        <a:t>, particularly at night.</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216325">
                <a:tc gridSpan="5">
                  <a:txBody>
                    <a:bodyPr/>
                    <a:lstStyle/>
                    <a:p>
                      <a:pPr indent="0" lvl="0" marL="0" rtl="0" algn="ctr">
                        <a:lnSpc>
                          <a:spcPct val="100000"/>
                        </a:lnSpc>
                        <a:spcBef>
                          <a:spcPts val="0"/>
                        </a:spcBef>
                        <a:spcAft>
                          <a:spcPts val="0"/>
                        </a:spcAft>
                        <a:buNone/>
                      </a:pPr>
                      <a:r>
                        <a:rPr b="1" lang="ar" sz="1000">
                          <a:latin typeface="Mada"/>
                          <a:ea typeface="Mada"/>
                          <a:cs typeface="Mada"/>
                          <a:sym typeface="Mada"/>
                        </a:rPr>
                        <a:t>Premixed insulins</a:t>
                      </a:r>
                      <a:r>
                        <a:rPr b="1" baseline="30000" lang="ar" sz="1000">
                          <a:latin typeface="Mada"/>
                          <a:ea typeface="Mada"/>
                          <a:cs typeface="Mada"/>
                          <a:sym typeface="Mada"/>
                        </a:rPr>
                        <a:t>1</a:t>
                      </a:r>
                      <a:endParaRPr b="1" baseline="30000"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hMerge="1"/>
                <a:tc hMerge="1"/>
                <a:tc hMerge="1"/>
                <a:tc hMerge="1"/>
              </a:tr>
              <a:tr h="413000">
                <a:tc>
                  <a:txBody>
                    <a:bodyPr/>
                    <a:lstStyle/>
                    <a:p>
                      <a:pPr indent="0" lvl="0" marL="0" rtl="0" algn="l">
                        <a:lnSpc>
                          <a:spcPct val="100000"/>
                        </a:lnSpc>
                        <a:spcBef>
                          <a:spcPts val="0"/>
                        </a:spcBef>
                        <a:spcAft>
                          <a:spcPts val="0"/>
                        </a:spcAft>
                        <a:buNone/>
                      </a:pPr>
                      <a:r>
                        <a:rPr b="1" lang="ar" sz="1000">
                          <a:latin typeface="Mada"/>
                          <a:ea typeface="Mada"/>
                          <a:cs typeface="Mada"/>
                          <a:sym typeface="Mada"/>
                        </a:rPr>
                        <a:t>Premixed regular insulin –NPH (cloudy) </a:t>
                      </a:r>
                      <a:endParaRPr b="1"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Humulin 30/70 </a:t>
                      </a:r>
                      <a:endParaRPr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Novolin® ge 30/70, 40/60, 50/50</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gridSpan="4">
                  <a:txBody>
                    <a:bodyPr/>
                    <a:lstStyle/>
                    <a:p>
                      <a:pPr indent="0" lvl="0" marL="0" rtl="0" algn="ctr">
                        <a:lnSpc>
                          <a:spcPct val="100000"/>
                        </a:lnSpc>
                        <a:spcBef>
                          <a:spcPts val="0"/>
                        </a:spcBef>
                        <a:spcAft>
                          <a:spcPts val="0"/>
                        </a:spcAft>
                        <a:buNone/>
                      </a:pPr>
                      <a:r>
                        <a:rPr lang="ar" sz="1000">
                          <a:latin typeface="Mada"/>
                          <a:ea typeface="Mada"/>
                          <a:cs typeface="Mada"/>
                          <a:sym typeface="Mada"/>
                        </a:rPr>
                        <a:t>A single vial or cartridge contains a fixed ratio of insulin</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hMerge="1"/>
                <a:tc hMerge="1"/>
                <a:tc hMerge="1"/>
              </a:tr>
              <a:tr h="609675">
                <a:tc>
                  <a:txBody>
                    <a:bodyPr/>
                    <a:lstStyle/>
                    <a:p>
                      <a:pPr indent="0" lvl="0" marL="0" rtl="0" algn="l">
                        <a:lnSpc>
                          <a:spcPct val="100000"/>
                        </a:lnSpc>
                        <a:spcBef>
                          <a:spcPts val="0"/>
                        </a:spcBef>
                        <a:spcAft>
                          <a:spcPts val="0"/>
                        </a:spcAft>
                        <a:buNone/>
                      </a:pPr>
                      <a:r>
                        <a:rPr b="1" lang="ar" sz="1000">
                          <a:latin typeface="Mada"/>
                          <a:ea typeface="Mada"/>
                          <a:cs typeface="Mada"/>
                          <a:sym typeface="Mada"/>
                        </a:rPr>
                        <a:t>Premixed insulin analogues (cloudy) </a:t>
                      </a:r>
                      <a:endParaRPr b="1"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Biphasic insulin aspart (NovoMix® 30) </a:t>
                      </a:r>
                      <a:endParaRPr sz="1000">
                        <a:latin typeface="Mada"/>
                        <a:ea typeface="Mada"/>
                        <a:cs typeface="Mada"/>
                        <a:sym typeface="Mada"/>
                      </a:endParaRPr>
                    </a:p>
                    <a:p>
                      <a:pPr indent="-185900" lvl="0" marL="352799" rtl="0" algn="l">
                        <a:lnSpc>
                          <a:spcPct val="100000"/>
                        </a:lnSpc>
                        <a:spcBef>
                          <a:spcPts val="0"/>
                        </a:spcBef>
                        <a:spcAft>
                          <a:spcPts val="0"/>
                        </a:spcAft>
                        <a:buSzPts val="1000"/>
                        <a:buFont typeface="Mada"/>
                        <a:buChar char="●"/>
                      </a:pPr>
                      <a:r>
                        <a:rPr lang="ar" sz="1000">
                          <a:latin typeface="Mada"/>
                          <a:ea typeface="Mada"/>
                          <a:cs typeface="Mada"/>
                          <a:sym typeface="Mada"/>
                        </a:rPr>
                        <a:t> Insulin lispro/lispro protamine (Humalog® Mix25 and Mix50)</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gridSpan="4">
                  <a:txBody>
                    <a:bodyPr/>
                    <a:lstStyle/>
                    <a:p>
                      <a:pPr indent="0" lvl="0" marL="0" rtl="0" algn="ctr">
                        <a:lnSpc>
                          <a:spcPct val="100000"/>
                        </a:lnSpc>
                        <a:spcBef>
                          <a:spcPts val="0"/>
                        </a:spcBef>
                        <a:spcAft>
                          <a:spcPts val="0"/>
                        </a:spcAft>
                        <a:buNone/>
                      </a:pPr>
                      <a:r>
                        <a:rPr lang="ar" sz="1000">
                          <a:latin typeface="Mada"/>
                          <a:ea typeface="Mada"/>
                          <a:cs typeface="Mada"/>
                          <a:sym typeface="Mada"/>
                        </a:rPr>
                        <a:t>(% of rapid-acting or short-acting insulin to % of intermediate-acting insulin)</a:t>
                      </a:r>
                      <a:endParaRPr sz="10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hMerge="1"/>
                <a:tc hMerge="1"/>
                <a:tc hMerge="1"/>
              </a:tr>
            </a:tbl>
          </a:graphicData>
        </a:graphic>
      </p:graphicFrame>
      <p:sp>
        <p:nvSpPr>
          <p:cNvPr id="554" name="Google Shape;554;p41"/>
          <p:cNvSpPr txBox="1"/>
          <p:nvPr/>
        </p:nvSpPr>
        <p:spPr>
          <a:xfrm>
            <a:off x="175925" y="10261575"/>
            <a:ext cx="75600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6AA84F"/>
                </a:solidFill>
                <a:latin typeface="Mada"/>
                <a:ea typeface="Mada"/>
                <a:cs typeface="Mada"/>
                <a:sym typeface="Mada"/>
              </a:rPr>
              <a:t>1- Not preferred for T1DM, although it may have some indication in pediatric </a:t>
            </a:r>
            <a:endParaRPr sz="1100">
              <a:solidFill>
                <a:srgbClr val="6AA84F"/>
              </a:solidFill>
              <a:latin typeface="Mada"/>
              <a:ea typeface="Mada"/>
              <a:cs typeface="Mada"/>
              <a:sym typeface="Mada"/>
            </a:endParaRPr>
          </a:p>
        </p:txBody>
      </p:sp>
      <p:cxnSp>
        <p:nvCxnSpPr>
          <p:cNvPr id="555" name="Google Shape;555;p41"/>
          <p:cNvCxnSpPr/>
          <p:nvPr/>
        </p:nvCxnSpPr>
        <p:spPr>
          <a:xfrm rot="10800000">
            <a:off x="-26400" y="10261566"/>
            <a:ext cx="7612800" cy="0"/>
          </a:xfrm>
          <a:prstGeom prst="straightConnector1">
            <a:avLst/>
          </a:prstGeom>
          <a:noFill/>
          <a:ln cap="flat" cmpd="sng" w="28575">
            <a:solidFill>
              <a:schemeClr val="accent3"/>
            </a:solidFill>
            <a:prstDash val="dot"/>
            <a:round/>
            <a:headEnd len="med" w="med" type="none"/>
            <a:tailEnd len="med" w="med" type="none"/>
          </a:ln>
        </p:spPr>
      </p:cxnSp>
      <p:grpSp>
        <p:nvGrpSpPr>
          <p:cNvPr id="556" name="Google Shape;556;p41"/>
          <p:cNvGrpSpPr/>
          <p:nvPr/>
        </p:nvGrpSpPr>
        <p:grpSpPr>
          <a:xfrm>
            <a:off x="1216027" y="15925"/>
            <a:ext cx="5085300" cy="600250"/>
            <a:chOff x="1355300" y="0"/>
            <a:chExt cx="5085300" cy="600250"/>
          </a:xfrm>
        </p:grpSpPr>
        <p:cxnSp>
          <p:nvCxnSpPr>
            <p:cNvPr id="557" name="Google Shape;557;p4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558" name="Google Shape;558;p4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a:t>
              </a:r>
              <a:endParaRPr b="1" i="1" sz="2600">
                <a:latin typeface="Mada"/>
                <a:ea typeface="Mada"/>
                <a:cs typeface="Mada"/>
                <a:sym typeface="Mada"/>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564" name="Google Shape;564;p4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grpSp>
        <p:nvGrpSpPr>
          <p:cNvPr id="565" name="Google Shape;565;p42"/>
          <p:cNvGrpSpPr/>
          <p:nvPr/>
        </p:nvGrpSpPr>
        <p:grpSpPr>
          <a:xfrm>
            <a:off x="240781" y="1470026"/>
            <a:ext cx="6953288" cy="1752854"/>
            <a:chOff x="-4643522" y="6487957"/>
            <a:chExt cx="3050624" cy="1969056"/>
          </a:xfrm>
        </p:grpSpPr>
        <p:sp>
          <p:nvSpPr>
            <p:cNvPr id="566" name="Google Shape;566;p42"/>
            <p:cNvSpPr/>
            <p:nvPr/>
          </p:nvSpPr>
          <p:spPr>
            <a:xfrm>
              <a:off x="-4643522" y="6487957"/>
              <a:ext cx="2982300" cy="1881300"/>
            </a:xfrm>
            <a:prstGeom prst="rect">
              <a:avLst/>
            </a:prstGeom>
            <a:solidFill>
              <a:schemeClr val="accent2"/>
            </a:solidFill>
            <a:ln>
              <a:noFill/>
            </a:ln>
          </p:spPr>
          <p:txBody>
            <a:bodyPr anchorCtr="0" anchor="ctr" bIns="182875" lIns="137150" spcFirstLastPara="1" rIns="137150" wrap="square" tIns="45700">
              <a:noAutofit/>
            </a:bodyPr>
            <a:lstStyle/>
            <a:p>
              <a:pPr indent="0" lvl="0" marL="0" marR="0" rtl="0" algn="just">
                <a:lnSpc>
                  <a:spcPct val="115000"/>
                </a:lnSpc>
                <a:spcBef>
                  <a:spcPts val="0"/>
                </a:spcBef>
                <a:spcAft>
                  <a:spcPts val="0"/>
                </a:spcAft>
                <a:buNone/>
              </a:pPr>
              <a:r>
                <a:t/>
              </a:r>
              <a:endParaRPr/>
            </a:p>
          </p:txBody>
        </p:sp>
        <p:sp>
          <p:nvSpPr>
            <p:cNvPr id="567" name="Google Shape;567;p42"/>
            <p:cNvSpPr/>
            <p:nvPr/>
          </p:nvSpPr>
          <p:spPr>
            <a:xfrm>
              <a:off x="-4575198" y="6575713"/>
              <a:ext cx="2982300" cy="1881300"/>
            </a:xfrm>
            <a:prstGeom prst="rect">
              <a:avLst/>
            </a:prstGeom>
            <a:solidFill>
              <a:schemeClr val="lt2"/>
            </a:solidFill>
            <a:ln>
              <a:noFill/>
            </a:ln>
          </p:spPr>
          <p:txBody>
            <a:bodyPr anchorCtr="0" anchor="ctr" bIns="182875" lIns="137150" spcFirstLastPara="1" rIns="137150" wrap="square" tIns="45700">
              <a:noAutofit/>
            </a:bodyPr>
            <a:lstStyle/>
            <a:p>
              <a:pPr indent="-304800" lvl="0" marL="457200" rtl="0" algn="l">
                <a:lnSpc>
                  <a:spcPct val="115000"/>
                </a:lnSpc>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CT = </a:t>
              </a:r>
              <a:r>
                <a:rPr b="1" lang="ar" sz="1200">
                  <a:solidFill>
                    <a:schemeClr val="dk1"/>
                  </a:solidFill>
                  <a:latin typeface="Mada"/>
                  <a:ea typeface="Mada"/>
                  <a:cs typeface="Mada"/>
                  <a:sym typeface="Mada"/>
                </a:rPr>
                <a:t>Conventional</a:t>
              </a:r>
              <a:r>
                <a:rPr b="1" lang="ar" sz="1200">
                  <a:solidFill>
                    <a:schemeClr val="dk1"/>
                  </a:solidFill>
                  <a:latin typeface="Mada"/>
                  <a:ea typeface="Mada"/>
                  <a:cs typeface="Mada"/>
                  <a:sym typeface="Mada"/>
                </a:rPr>
                <a:t> Therapy (1 or 2 injections / day)</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rgbClr val="6AA84F"/>
                </a:buClr>
                <a:buSzPts val="1200"/>
                <a:buFont typeface="Mada"/>
                <a:buAutoNum type="alphaLcPeriod"/>
              </a:pPr>
              <a:r>
                <a:rPr lang="ar" sz="1200">
                  <a:solidFill>
                    <a:srgbClr val="6AA84F"/>
                  </a:solidFill>
                  <a:latin typeface="Mada"/>
                  <a:ea typeface="Mada"/>
                  <a:cs typeface="Mada"/>
                  <a:sym typeface="Mada"/>
                </a:rPr>
                <a:t>Conventional therapy is an old regimen, not recommended anymore, especially for adults (It may have some indications in pediatrics)</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AutoNum type="arabicPeriod"/>
              </a:pPr>
              <a:r>
                <a:rPr b="1" lang="ar" sz="1200">
                  <a:solidFill>
                    <a:srgbClr val="CC0000"/>
                  </a:solidFill>
                  <a:latin typeface="Mada"/>
                  <a:ea typeface="Mada"/>
                  <a:cs typeface="Mada"/>
                  <a:sym typeface="Mada"/>
                </a:rPr>
                <a:t>MDI = Multiple Daily Injections (3 – 6 injections / day) </a:t>
              </a:r>
              <a:endParaRPr b="1" sz="1200">
                <a:solidFill>
                  <a:srgbClr val="CC0000"/>
                </a:solidFill>
                <a:latin typeface="Mada"/>
                <a:ea typeface="Mada"/>
                <a:cs typeface="Mada"/>
                <a:sym typeface="Mada"/>
              </a:endParaRPr>
            </a:p>
            <a:p>
              <a:pPr indent="-304800" lvl="1" marL="914400" rtl="0" algn="l">
                <a:lnSpc>
                  <a:spcPct val="115000"/>
                </a:lnSpc>
                <a:spcBef>
                  <a:spcPts val="0"/>
                </a:spcBef>
                <a:spcAft>
                  <a:spcPts val="0"/>
                </a:spcAft>
                <a:buClr>
                  <a:srgbClr val="6AA84F"/>
                </a:buClr>
                <a:buSzPts val="1200"/>
                <a:buFont typeface="Mada"/>
                <a:buAutoNum type="alphaLcPeriod"/>
              </a:pPr>
              <a:r>
                <a:rPr lang="ar" sz="1200">
                  <a:solidFill>
                    <a:srgbClr val="6AA84F"/>
                  </a:solidFill>
                  <a:latin typeface="Mada"/>
                  <a:ea typeface="Mada"/>
                  <a:cs typeface="Mada"/>
                  <a:sym typeface="Mada"/>
                </a:rPr>
                <a:t>MDI is the </a:t>
              </a:r>
              <a:r>
                <a:rPr b="1" lang="ar" sz="1200">
                  <a:solidFill>
                    <a:srgbClr val="CC0000"/>
                  </a:solidFill>
                  <a:latin typeface="Mada"/>
                  <a:ea typeface="Mada"/>
                  <a:cs typeface="Mada"/>
                  <a:sym typeface="Mada"/>
                </a:rPr>
                <a:t>preferred regimen for adults</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CSII = Continuous S.C Insulin infusion “insulin pump “ </a:t>
              </a:r>
              <a:endParaRPr b="1" sz="1200">
                <a:solidFill>
                  <a:srgbClr val="3F3F3F"/>
                </a:solidFill>
                <a:latin typeface="Calibri"/>
                <a:ea typeface="Calibri"/>
                <a:cs typeface="Calibri"/>
                <a:sym typeface="Calibri"/>
              </a:endParaRPr>
            </a:p>
          </p:txBody>
        </p:sp>
      </p:grpSp>
      <p:sp>
        <p:nvSpPr>
          <p:cNvPr id="568" name="Google Shape;568;p42"/>
          <p:cNvSpPr txBox="1"/>
          <p:nvPr/>
        </p:nvSpPr>
        <p:spPr>
          <a:xfrm>
            <a:off x="240723" y="942863"/>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Available Therapeutic Regimens</a:t>
            </a:r>
            <a:endParaRPr b="1" sz="2200">
              <a:highlight>
                <a:srgbClr val="D0E0E3"/>
              </a:highlight>
              <a:latin typeface="Mada"/>
              <a:ea typeface="Mada"/>
              <a:cs typeface="Mada"/>
              <a:sym typeface="Mada"/>
            </a:endParaRPr>
          </a:p>
          <a:p>
            <a:pPr indent="0" lvl="0" marL="457200" rtl="0" algn="l">
              <a:spcBef>
                <a:spcPts val="0"/>
              </a:spcBef>
              <a:spcAft>
                <a:spcPts val="0"/>
              </a:spcAft>
              <a:buNone/>
            </a:pPr>
            <a:r>
              <a:t/>
            </a:r>
            <a:endParaRPr b="1" sz="2200">
              <a:highlight>
                <a:srgbClr val="D0E0E3"/>
              </a:highlight>
              <a:latin typeface="Mada"/>
              <a:ea typeface="Mada"/>
              <a:cs typeface="Mada"/>
              <a:sym typeface="Mada"/>
            </a:endParaRPr>
          </a:p>
        </p:txBody>
      </p:sp>
      <p:pic>
        <p:nvPicPr>
          <p:cNvPr id="569" name="Google Shape;569;p42"/>
          <p:cNvPicPr preferRelativeResize="0"/>
          <p:nvPr/>
        </p:nvPicPr>
        <p:blipFill>
          <a:blip r:embed="rId3">
            <a:alphaModFix/>
          </a:blip>
          <a:stretch>
            <a:fillRect/>
          </a:stretch>
        </p:blipFill>
        <p:spPr>
          <a:xfrm>
            <a:off x="2588175" y="3330075"/>
            <a:ext cx="1940225" cy="1908725"/>
          </a:xfrm>
          <a:prstGeom prst="rect">
            <a:avLst/>
          </a:prstGeom>
          <a:noFill/>
          <a:ln cap="flat" cmpd="sng" w="19050">
            <a:solidFill>
              <a:schemeClr val="accent2"/>
            </a:solidFill>
            <a:prstDash val="solid"/>
            <a:round/>
            <a:headEnd len="sm" w="sm" type="none"/>
            <a:tailEnd len="sm" w="sm" type="none"/>
          </a:ln>
        </p:spPr>
      </p:pic>
      <p:pic>
        <p:nvPicPr>
          <p:cNvPr id="570" name="Google Shape;570;p42"/>
          <p:cNvPicPr preferRelativeResize="0"/>
          <p:nvPr/>
        </p:nvPicPr>
        <p:blipFill>
          <a:blip r:embed="rId4">
            <a:alphaModFix/>
          </a:blip>
          <a:stretch>
            <a:fillRect/>
          </a:stretch>
        </p:blipFill>
        <p:spPr>
          <a:xfrm>
            <a:off x="426232" y="3330050"/>
            <a:ext cx="1940225" cy="1908750"/>
          </a:xfrm>
          <a:prstGeom prst="rect">
            <a:avLst/>
          </a:prstGeom>
          <a:noFill/>
          <a:ln cap="flat" cmpd="sng" w="19050">
            <a:solidFill>
              <a:schemeClr val="accent2"/>
            </a:solidFill>
            <a:prstDash val="solid"/>
            <a:round/>
            <a:headEnd len="sm" w="sm" type="none"/>
            <a:tailEnd len="sm" w="sm" type="none"/>
          </a:ln>
        </p:spPr>
      </p:pic>
      <p:sp>
        <p:nvSpPr>
          <p:cNvPr id="571" name="Google Shape;571;p42"/>
          <p:cNvSpPr txBox="1"/>
          <p:nvPr/>
        </p:nvSpPr>
        <p:spPr>
          <a:xfrm>
            <a:off x="2704200" y="0"/>
            <a:ext cx="23046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600">
                <a:latin typeface="Mada"/>
                <a:ea typeface="Mada"/>
                <a:cs typeface="Mada"/>
                <a:sym typeface="Mada"/>
              </a:rPr>
              <a:t>Management</a:t>
            </a:r>
            <a:endParaRPr b="1" sz="2600">
              <a:latin typeface="Mada"/>
              <a:ea typeface="Mada"/>
              <a:cs typeface="Mada"/>
              <a:sym typeface="Mada"/>
            </a:endParaRPr>
          </a:p>
        </p:txBody>
      </p:sp>
      <p:pic>
        <p:nvPicPr>
          <p:cNvPr id="572" name="Google Shape;572;p42"/>
          <p:cNvPicPr preferRelativeResize="0"/>
          <p:nvPr/>
        </p:nvPicPr>
        <p:blipFill>
          <a:blip r:embed="rId5">
            <a:alphaModFix/>
          </a:blip>
          <a:stretch>
            <a:fillRect/>
          </a:stretch>
        </p:blipFill>
        <p:spPr>
          <a:xfrm>
            <a:off x="4750125" y="3330075"/>
            <a:ext cx="2443974" cy="1908725"/>
          </a:xfrm>
          <a:prstGeom prst="rect">
            <a:avLst/>
          </a:prstGeom>
          <a:noFill/>
          <a:ln cap="flat" cmpd="sng" w="19050">
            <a:solidFill>
              <a:srgbClr val="1C4587"/>
            </a:solidFill>
            <a:prstDash val="solid"/>
            <a:round/>
            <a:headEnd len="sm" w="sm" type="none"/>
            <a:tailEnd len="sm" w="sm" type="none"/>
          </a:ln>
        </p:spPr>
      </p:pic>
      <p:grpSp>
        <p:nvGrpSpPr>
          <p:cNvPr id="573" name="Google Shape;573;p42"/>
          <p:cNvGrpSpPr/>
          <p:nvPr/>
        </p:nvGrpSpPr>
        <p:grpSpPr>
          <a:xfrm>
            <a:off x="240755" y="5346001"/>
            <a:ext cx="6953337" cy="5023974"/>
            <a:chOff x="240730" y="3299414"/>
            <a:chExt cx="6953337" cy="5023974"/>
          </a:xfrm>
        </p:grpSpPr>
        <p:sp>
          <p:nvSpPr>
            <p:cNvPr id="574" name="Google Shape;574;p42"/>
            <p:cNvSpPr txBox="1"/>
            <p:nvPr/>
          </p:nvSpPr>
          <p:spPr>
            <a:xfrm>
              <a:off x="913939" y="3750018"/>
              <a:ext cx="5885100" cy="6225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a:solidFill>
                    <a:schemeClr val="accent1"/>
                  </a:solidFill>
                  <a:latin typeface="Pacifico"/>
                  <a:ea typeface="Pacifico"/>
                  <a:cs typeface="Pacifico"/>
                  <a:sym typeface="Pacifico"/>
                </a:rPr>
                <a:t>Huge thanks to 436§438 pharmacology teamwork!</a:t>
              </a:r>
              <a:endParaRPr>
                <a:solidFill>
                  <a:schemeClr val="accent1"/>
                </a:solidFill>
                <a:latin typeface="Pacifico"/>
                <a:ea typeface="Pacifico"/>
                <a:cs typeface="Pacifico"/>
                <a:sym typeface="Pacifico"/>
              </a:endParaRPr>
            </a:p>
          </p:txBody>
        </p:sp>
        <p:sp>
          <p:nvSpPr>
            <p:cNvPr id="575" name="Google Shape;575;p42"/>
            <p:cNvSpPr txBox="1"/>
            <p:nvPr/>
          </p:nvSpPr>
          <p:spPr>
            <a:xfrm>
              <a:off x="240730" y="3299414"/>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Prandial and basal insulin replacement</a:t>
              </a:r>
              <a:endParaRPr b="1" sz="2200">
                <a:highlight>
                  <a:srgbClr val="D0E0E3"/>
                </a:highlight>
                <a:latin typeface="Mada"/>
                <a:ea typeface="Mada"/>
                <a:cs typeface="Mada"/>
                <a:sym typeface="Mada"/>
              </a:endParaRPr>
            </a:p>
          </p:txBody>
        </p:sp>
        <p:grpSp>
          <p:nvGrpSpPr>
            <p:cNvPr id="576" name="Google Shape;576;p42"/>
            <p:cNvGrpSpPr/>
            <p:nvPr/>
          </p:nvGrpSpPr>
          <p:grpSpPr>
            <a:xfrm>
              <a:off x="5542541" y="4259105"/>
              <a:ext cx="1651526" cy="3941502"/>
              <a:chOff x="5542550" y="4049800"/>
              <a:chExt cx="1651526" cy="5167150"/>
            </a:xfrm>
          </p:grpSpPr>
          <p:pic>
            <p:nvPicPr>
              <p:cNvPr id="577" name="Google Shape;577;p42"/>
              <p:cNvPicPr preferRelativeResize="0"/>
              <p:nvPr/>
            </p:nvPicPr>
            <p:blipFill rotWithShape="1">
              <a:blip r:embed="rId6">
                <a:alphaModFix/>
              </a:blip>
              <a:srcRect b="42039" l="25483" r="53629" t="23779"/>
              <a:stretch/>
            </p:blipFill>
            <p:spPr>
              <a:xfrm>
                <a:off x="5542575" y="4049800"/>
                <a:ext cx="1651501" cy="1674050"/>
              </a:xfrm>
              <a:prstGeom prst="rect">
                <a:avLst/>
              </a:prstGeom>
              <a:noFill/>
              <a:ln cap="flat" cmpd="sng" w="19050">
                <a:solidFill>
                  <a:srgbClr val="999999"/>
                </a:solidFill>
                <a:prstDash val="solid"/>
                <a:round/>
                <a:headEnd len="sm" w="sm" type="none"/>
                <a:tailEnd len="sm" w="sm" type="none"/>
              </a:ln>
            </p:spPr>
          </p:pic>
          <p:pic>
            <p:nvPicPr>
              <p:cNvPr id="578" name="Google Shape;578;p42"/>
              <p:cNvPicPr preferRelativeResize="0"/>
              <p:nvPr/>
            </p:nvPicPr>
            <p:blipFill rotWithShape="1">
              <a:blip r:embed="rId7">
                <a:alphaModFix/>
              </a:blip>
              <a:srcRect b="8248" l="25384" r="53813" t="57819"/>
              <a:stretch/>
            </p:blipFill>
            <p:spPr>
              <a:xfrm>
                <a:off x="5542575" y="5760050"/>
                <a:ext cx="1651501" cy="1674050"/>
              </a:xfrm>
              <a:prstGeom prst="rect">
                <a:avLst/>
              </a:prstGeom>
              <a:noFill/>
              <a:ln cap="flat" cmpd="sng" w="19050">
                <a:solidFill>
                  <a:srgbClr val="999999"/>
                </a:solidFill>
                <a:prstDash val="solid"/>
                <a:round/>
                <a:headEnd len="sm" w="sm" type="none"/>
                <a:tailEnd len="sm" w="sm" type="none"/>
              </a:ln>
            </p:spPr>
          </p:pic>
          <p:pic>
            <p:nvPicPr>
              <p:cNvPr id="579" name="Google Shape;579;p42"/>
              <p:cNvPicPr preferRelativeResize="0"/>
              <p:nvPr/>
            </p:nvPicPr>
            <p:blipFill>
              <a:blip r:embed="rId8">
                <a:alphaModFix/>
              </a:blip>
              <a:stretch>
                <a:fillRect/>
              </a:stretch>
            </p:blipFill>
            <p:spPr>
              <a:xfrm>
                <a:off x="5542550" y="7542900"/>
                <a:ext cx="1651500" cy="1674050"/>
              </a:xfrm>
              <a:prstGeom prst="rect">
                <a:avLst/>
              </a:prstGeom>
              <a:noFill/>
              <a:ln cap="flat" cmpd="sng" w="19050">
                <a:solidFill>
                  <a:srgbClr val="999999"/>
                </a:solidFill>
                <a:prstDash val="solid"/>
                <a:round/>
                <a:headEnd len="sm" w="sm" type="none"/>
                <a:tailEnd len="sm" w="sm" type="none"/>
              </a:ln>
            </p:spPr>
          </p:pic>
        </p:grpSp>
        <p:grpSp>
          <p:nvGrpSpPr>
            <p:cNvPr id="580" name="Google Shape;580;p42"/>
            <p:cNvGrpSpPr/>
            <p:nvPr/>
          </p:nvGrpSpPr>
          <p:grpSpPr>
            <a:xfrm>
              <a:off x="375675" y="4397563"/>
              <a:ext cx="4931400" cy="3925825"/>
              <a:chOff x="296407" y="4171188"/>
              <a:chExt cx="4931400" cy="3925825"/>
            </a:xfrm>
          </p:grpSpPr>
          <p:sp>
            <p:nvSpPr>
              <p:cNvPr id="581" name="Google Shape;581;p42"/>
              <p:cNvSpPr/>
              <p:nvPr/>
            </p:nvSpPr>
            <p:spPr>
              <a:xfrm>
                <a:off x="296407" y="4171188"/>
                <a:ext cx="4931400" cy="3925800"/>
              </a:xfrm>
              <a:prstGeom prst="roundRect">
                <a:avLst>
                  <a:gd fmla="val 16667" name="adj"/>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2"/>
              <p:cNvSpPr txBox="1"/>
              <p:nvPr/>
            </p:nvSpPr>
            <p:spPr>
              <a:xfrm>
                <a:off x="435982" y="4171213"/>
                <a:ext cx="4739700" cy="39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666666"/>
                    </a:solidFill>
                    <a:latin typeface="Mada"/>
                    <a:ea typeface="Mada"/>
                    <a:cs typeface="Mada"/>
                    <a:sym typeface="Mada"/>
                  </a:rPr>
                  <a:t>(intermediate &amp; short acting insulin)</a:t>
                </a:r>
                <a:endParaRPr sz="1200">
                  <a:solidFill>
                    <a:srgbClr val="666666"/>
                  </a:solidFill>
                  <a:latin typeface="Mada"/>
                  <a:ea typeface="Mada"/>
                  <a:cs typeface="Mada"/>
                  <a:sym typeface="Mada"/>
                </a:endParaRPr>
              </a:p>
              <a:p>
                <a:pPr indent="0" lvl="0" marL="0" rtl="0" algn="l">
                  <a:spcBef>
                    <a:spcPts val="0"/>
                  </a:spcBef>
                  <a:spcAft>
                    <a:spcPts val="0"/>
                  </a:spcAft>
                  <a:buNone/>
                </a:pPr>
                <a:r>
                  <a:rPr b="1" lang="ar" sz="1200">
                    <a:solidFill>
                      <a:srgbClr val="666666"/>
                    </a:solidFill>
                    <a:latin typeface="Mada"/>
                    <a:ea typeface="Mada"/>
                    <a:cs typeface="Mada"/>
                    <a:sym typeface="Mada"/>
                  </a:rPr>
                  <a:t>Before meals :</a:t>
                </a:r>
                <a:r>
                  <a:rPr lang="ar" sz="1200">
                    <a:solidFill>
                      <a:srgbClr val="666666"/>
                    </a:solidFill>
                    <a:latin typeface="Mada"/>
                    <a:ea typeface="Mada"/>
                    <a:cs typeface="Mada"/>
                    <a:sym typeface="Mada"/>
                  </a:rPr>
                  <a:t> diabetic patients takes short acting insulin which is regular insulin used to cover the daily need of the insulin after meals. </a:t>
                </a:r>
                <a:endParaRPr sz="1200">
                  <a:solidFill>
                    <a:srgbClr val="666666"/>
                  </a:solidFill>
                  <a:latin typeface="Mada"/>
                  <a:ea typeface="Mada"/>
                  <a:cs typeface="Mada"/>
                  <a:sym typeface="Mada"/>
                </a:endParaRPr>
              </a:p>
              <a:p>
                <a:pPr indent="0" lvl="0" marL="0" rtl="0" algn="l">
                  <a:spcBef>
                    <a:spcPts val="0"/>
                  </a:spcBef>
                  <a:spcAft>
                    <a:spcPts val="0"/>
                  </a:spcAft>
                  <a:buNone/>
                </a:pPr>
                <a:r>
                  <a:rPr b="1" lang="ar" sz="1200">
                    <a:solidFill>
                      <a:srgbClr val="666666"/>
                    </a:solidFill>
                    <a:latin typeface="Mada"/>
                    <a:ea typeface="Mada"/>
                    <a:cs typeface="Mada"/>
                    <a:sym typeface="Mada"/>
                  </a:rPr>
                  <a:t>Before sleeping :</a:t>
                </a:r>
                <a:r>
                  <a:rPr lang="ar" sz="1200">
                    <a:solidFill>
                      <a:srgbClr val="666666"/>
                    </a:solidFill>
                    <a:latin typeface="Mada"/>
                    <a:ea typeface="Mada"/>
                    <a:cs typeface="Mada"/>
                    <a:sym typeface="Mada"/>
                  </a:rPr>
                  <a:t> no need for strong and fast action because glucose levels before sleeping not high like after meals so, to avoid hypoglycemia and coma the patients takes instead of short acting insulin the insulin intermediate.</a:t>
                </a:r>
                <a:endParaRPr sz="1200">
                  <a:solidFill>
                    <a:srgbClr val="666666"/>
                  </a:solidFill>
                  <a:latin typeface="Mada"/>
                  <a:ea typeface="Mada"/>
                  <a:cs typeface="Mada"/>
                  <a:sym typeface="Mada"/>
                </a:endParaRPr>
              </a:p>
              <a:p>
                <a:pPr indent="0" lvl="0" marL="0" rtl="0" algn="l">
                  <a:spcBef>
                    <a:spcPts val="0"/>
                  </a:spcBef>
                  <a:spcAft>
                    <a:spcPts val="0"/>
                  </a:spcAft>
                  <a:buNone/>
                </a:pPr>
                <a:r>
                  <a:t/>
                </a:r>
                <a:endParaRPr sz="1200">
                  <a:solidFill>
                    <a:srgbClr val="666666"/>
                  </a:solidFill>
                  <a:latin typeface="Mada"/>
                  <a:ea typeface="Mada"/>
                  <a:cs typeface="Mada"/>
                  <a:sym typeface="Mada"/>
                </a:endParaRPr>
              </a:p>
              <a:p>
                <a:pPr indent="0" lvl="0" marL="0" rtl="0" algn="l">
                  <a:spcBef>
                    <a:spcPts val="0"/>
                  </a:spcBef>
                  <a:spcAft>
                    <a:spcPts val="0"/>
                  </a:spcAft>
                  <a:buNone/>
                </a:pPr>
                <a:r>
                  <a:rPr b="1" lang="ar" sz="1200">
                    <a:solidFill>
                      <a:srgbClr val="666666"/>
                    </a:solidFill>
                    <a:latin typeface="Mada"/>
                    <a:ea typeface="Mada"/>
                    <a:cs typeface="Mada"/>
                    <a:sym typeface="Mada"/>
                  </a:rPr>
                  <a:t>(intermediate &amp; Ultra short acting insulin)</a:t>
                </a:r>
                <a:endParaRPr sz="1200">
                  <a:solidFill>
                    <a:srgbClr val="666666"/>
                  </a:solidFill>
                  <a:latin typeface="Mada"/>
                  <a:ea typeface="Mada"/>
                  <a:cs typeface="Mada"/>
                  <a:sym typeface="Mada"/>
                </a:endParaRPr>
              </a:p>
              <a:p>
                <a:pPr indent="0" lvl="0" marL="0" rtl="0" algn="l">
                  <a:spcBef>
                    <a:spcPts val="0"/>
                  </a:spcBef>
                  <a:spcAft>
                    <a:spcPts val="0"/>
                  </a:spcAft>
                  <a:buNone/>
                </a:pPr>
                <a:r>
                  <a:rPr lang="ar" sz="1200">
                    <a:solidFill>
                      <a:srgbClr val="666666"/>
                    </a:solidFill>
                    <a:latin typeface="Mada"/>
                    <a:ea typeface="Mada"/>
                    <a:cs typeface="Mada"/>
                    <a:sym typeface="Mada"/>
                  </a:rPr>
                  <a:t>Same idea but the short acting insulin is replaced with the ultra-short acting insulin which has a rapid effect As long as the body needs the insulin as a basal level between meals , the patients take double dose of the insulin intermediate to control the glucose level for the whole day not only before meals or sleeping time.</a:t>
                </a:r>
                <a:endParaRPr sz="1200">
                  <a:solidFill>
                    <a:srgbClr val="666666"/>
                  </a:solidFill>
                  <a:latin typeface="Mada"/>
                  <a:ea typeface="Mada"/>
                  <a:cs typeface="Mada"/>
                  <a:sym typeface="Mada"/>
                </a:endParaRPr>
              </a:p>
              <a:p>
                <a:pPr indent="0" lvl="0" marL="0" rtl="0" algn="l">
                  <a:spcBef>
                    <a:spcPts val="0"/>
                  </a:spcBef>
                  <a:spcAft>
                    <a:spcPts val="0"/>
                  </a:spcAft>
                  <a:buNone/>
                </a:pPr>
                <a:r>
                  <a:t/>
                </a:r>
                <a:endParaRPr sz="1200">
                  <a:solidFill>
                    <a:srgbClr val="666666"/>
                  </a:solidFill>
                  <a:latin typeface="Mada"/>
                  <a:ea typeface="Mada"/>
                  <a:cs typeface="Mada"/>
                  <a:sym typeface="Mada"/>
                </a:endParaRPr>
              </a:p>
              <a:p>
                <a:pPr indent="0" lvl="0" marL="0" rtl="0" algn="l">
                  <a:spcBef>
                    <a:spcPts val="0"/>
                  </a:spcBef>
                  <a:spcAft>
                    <a:spcPts val="0"/>
                  </a:spcAft>
                  <a:buNone/>
                </a:pPr>
                <a:r>
                  <a:rPr b="1" lang="ar" sz="1200">
                    <a:solidFill>
                      <a:srgbClr val="666666"/>
                    </a:solidFill>
                    <a:latin typeface="Mada"/>
                    <a:ea typeface="Mada"/>
                    <a:cs typeface="Mada"/>
                    <a:sym typeface="Mada"/>
                  </a:rPr>
                  <a:t>(Insulin mixture(combination) = intermediate + short acting insulin)</a:t>
                </a:r>
                <a:r>
                  <a:rPr b="1" baseline="30000" lang="ar" sz="1200">
                    <a:solidFill>
                      <a:srgbClr val="6AA84F"/>
                    </a:solidFill>
                    <a:latin typeface="Mada"/>
                    <a:ea typeface="Mada"/>
                    <a:cs typeface="Mada"/>
                    <a:sym typeface="Mada"/>
                  </a:rPr>
                  <a:t>4</a:t>
                </a:r>
                <a:endParaRPr b="1" baseline="30000"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rgbClr val="666666"/>
                    </a:solidFill>
                    <a:latin typeface="Mada"/>
                    <a:ea typeface="Mada"/>
                    <a:cs typeface="Mada"/>
                    <a:sym typeface="Mada"/>
                  </a:rPr>
                  <a:t>Is a helpful drug to reduce the use of injections for the diabetic patients and provide a basal level of insulin during the day and once the patient eat a meal short acting insulin is ready.</a:t>
                </a:r>
                <a:endParaRPr sz="1200">
                  <a:solidFill>
                    <a:srgbClr val="666666"/>
                  </a:solidFill>
                  <a:latin typeface="Mada"/>
                  <a:ea typeface="Mada"/>
                  <a:cs typeface="Mada"/>
                  <a:sym typeface="Mada"/>
                </a:endParaRPr>
              </a:p>
            </p:txBody>
          </p:sp>
        </p:grpSp>
      </p:grpSp>
      <p:pic>
        <p:nvPicPr>
          <p:cNvPr id="583" name="Google Shape;583;p42"/>
          <p:cNvPicPr preferRelativeResize="0"/>
          <p:nvPr/>
        </p:nvPicPr>
        <p:blipFill>
          <a:blip r:embed="rId9">
            <a:alphaModFix/>
          </a:blip>
          <a:stretch>
            <a:fillRect/>
          </a:stretch>
        </p:blipFill>
        <p:spPr>
          <a:xfrm>
            <a:off x="5662925" y="2159949"/>
            <a:ext cx="1443476" cy="1016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589" name="Google Shape;589;p43"/>
          <p:cNvSpPr txBox="1"/>
          <p:nvPr/>
        </p:nvSpPr>
        <p:spPr>
          <a:xfrm>
            <a:off x="252250" y="6694800"/>
            <a:ext cx="7136700" cy="29415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Basal-bolus insulin therapies  </a:t>
            </a:r>
            <a:r>
              <a:rPr lang="ar" sz="1200">
                <a:latin typeface="Mada"/>
                <a:ea typeface="Mada"/>
                <a:cs typeface="Mada"/>
                <a:sym typeface="Mada"/>
              </a:rPr>
              <a:t>(i.e. multiple daily injections or continuous subcutaneous insulin infusion) </a:t>
            </a:r>
            <a:r>
              <a:rPr b="1" lang="ar" sz="1200">
                <a:latin typeface="Mada"/>
                <a:ea typeface="Mada"/>
                <a:cs typeface="Mada"/>
                <a:sym typeface="Mada"/>
              </a:rPr>
              <a:t>are the preferred insulin management regimens for adults with type 1 diabetes. </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 Insulin regimens should be tailored to the individual's treatment goals, life- style, diet, age, general health, motivation, hypoglycemia awareness status and ability for self-management.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 All individuals with type 1 diabetes should be counselled about the risk, prevention treatment of hypoglycemia.</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 Avoidance of nocturnal hypoglycemia may include changes in insulin therapy and increased monitoring.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If glycemic targets are not met with optimized multiple daily injections, continuous subcutaneous insulin infusion may be considered. Successful continuous subcutaneous insulin infusion therapy requires appropriate candidate selection, ongoing support and frequent involvement with the health- care team.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Continuous glucose monitoring may be offered to people not meeting their glycemic targets, who wear the devices the majority of the time, in order improve glycemic control.</a:t>
            </a:r>
            <a:endParaRPr sz="1200">
              <a:latin typeface="Mada"/>
              <a:ea typeface="Mada"/>
              <a:cs typeface="Mada"/>
              <a:sym typeface="Mada"/>
            </a:endParaRPr>
          </a:p>
        </p:txBody>
      </p:sp>
      <p:sp>
        <p:nvSpPr>
          <p:cNvPr id="590" name="Google Shape;590;p43"/>
          <p:cNvSpPr txBox="1"/>
          <p:nvPr/>
        </p:nvSpPr>
        <p:spPr>
          <a:xfrm>
            <a:off x="206950" y="5994750"/>
            <a:ext cx="45846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K</a:t>
            </a:r>
            <a:r>
              <a:rPr b="1" lang="ar" sz="2200">
                <a:highlight>
                  <a:schemeClr val="accent4"/>
                </a:highlight>
                <a:latin typeface="Mada"/>
                <a:ea typeface="Mada"/>
                <a:cs typeface="Mada"/>
                <a:sym typeface="Mada"/>
              </a:rPr>
              <a:t>ey messages </a:t>
            </a:r>
            <a:endParaRPr b="1" sz="2200">
              <a:highlight>
                <a:schemeClr val="accent4"/>
              </a:highlight>
              <a:latin typeface="Mada"/>
              <a:ea typeface="Mada"/>
              <a:cs typeface="Mada"/>
              <a:sym typeface="Mada"/>
            </a:endParaRPr>
          </a:p>
        </p:txBody>
      </p:sp>
      <p:grpSp>
        <p:nvGrpSpPr>
          <p:cNvPr id="591" name="Google Shape;591;p43"/>
          <p:cNvGrpSpPr/>
          <p:nvPr/>
        </p:nvGrpSpPr>
        <p:grpSpPr>
          <a:xfrm rot="5400000">
            <a:off x="2757470" y="2221046"/>
            <a:ext cx="2350777" cy="733926"/>
            <a:chOff x="6989760" y="3770956"/>
            <a:chExt cx="1535251" cy="238009"/>
          </a:xfrm>
        </p:grpSpPr>
        <p:sp>
          <p:nvSpPr>
            <p:cNvPr id="592" name="Google Shape;592;p43"/>
            <p:cNvSpPr/>
            <p:nvPr/>
          </p:nvSpPr>
          <p:spPr>
            <a:xfrm>
              <a:off x="7411468" y="3797081"/>
              <a:ext cx="851501" cy="180750"/>
            </a:xfrm>
            <a:custGeom>
              <a:rect b="b" l="l" r="r" t="t"/>
              <a:pathLst>
                <a:path extrusionOk="0" h="5701" w="26857">
                  <a:moveTo>
                    <a:pt x="761" y="0"/>
                  </a:moveTo>
                  <a:cubicBezTo>
                    <a:pt x="349" y="0"/>
                    <a:pt x="1" y="349"/>
                    <a:pt x="1" y="760"/>
                  </a:cubicBezTo>
                  <a:lnTo>
                    <a:pt x="1" y="4909"/>
                  </a:lnTo>
                  <a:cubicBezTo>
                    <a:pt x="1" y="5352"/>
                    <a:pt x="318" y="5701"/>
                    <a:pt x="761" y="5701"/>
                  </a:cubicBezTo>
                  <a:lnTo>
                    <a:pt x="26856" y="5701"/>
                  </a:lnTo>
                  <a:lnTo>
                    <a:pt x="26856"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3"/>
            <p:cNvSpPr/>
            <p:nvPr/>
          </p:nvSpPr>
          <p:spPr>
            <a:xfrm>
              <a:off x="7347234" y="3835222"/>
              <a:ext cx="64266" cy="111475"/>
            </a:xfrm>
            <a:custGeom>
              <a:rect b="b" l="l" r="r" t="t"/>
              <a:pathLst>
                <a:path extrusionOk="0" h="3516" w="2027">
                  <a:moveTo>
                    <a:pt x="665" y="1"/>
                  </a:moveTo>
                  <a:cubicBezTo>
                    <a:pt x="317" y="1"/>
                    <a:pt x="0" y="286"/>
                    <a:pt x="0" y="666"/>
                  </a:cubicBezTo>
                  <a:lnTo>
                    <a:pt x="0" y="2883"/>
                  </a:lnTo>
                  <a:cubicBezTo>
                    <a:pt x="0" y="3231"/>
                    <a:pt x="317" y="3516"/>
                    <a:pt x="665" y="3516"/>
                  </a:cubicBezTo>
                  <a:lnTo>
                    <a:pt x="2027" y="3516"/>
                  </a:lnTo>
                  <a:lnTo>
                    <a:pt x="2027"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3"/>
            <p:cNvSpPr/>
            <p:nvPr/>
          </p:nvSpPr>
          <p:spPr>
            <a:xfrm>
              <a:off x="7229735" y="3875392"/>
              <a:ext cx="117530" cy="30151"/>
            </a:xfrm>
            <a:custGeom>
              <a:rect b="b" l="l" r="r" t="t"/>
              <a:pathLst>
                <a:path extrusionOk="0" h="951" w="3707">
                  <a:moveTo>
                    <a:pt x="476" y="0"/>
                  </a:moveTo>
                  <a:cubicBezTo>
                    <a:pt x="223" y="0"/>
                    <a:pt x="1" y="190"/>
                    <a:pt x="1" y="475"/>
                  </a:cubicBezTo>
                  <a:cubicBezTo>
                    <a:pt x="1" y="729"/>
                    <a:pt x="223" y="951"/>
                    <a:pt x="476" y="951"/>
                  </a:cubicBezTo>
                  <a:lnTo>
                    <a:pt x="3706" y="951"/>
                  </a:lnTo>
                  <a:lnTo>
                    <a:pt x="3706" y="0"/>
                  </a:lnTo>
                  <a:close/>
                </a:path>
              </a:pathLst>
            </a:custGeom>
            <a:solidFill>
              <a:srgbClr val="E6B5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3"/>
            <p:cNvSpPr/>
            <p:nvPr/>
          </p:nvSpPr>
          <p:spPr>
            <a:xfrm>
              <a:off x="6989760" y="3887440"/>
              <a:ext cx="240007" cy="6056"/>
            </a:xfrm>
            <a:custGeom>
              <a:rect b="b" l="l" r="r" t="t"/>
              <a:pathLst>
                <a:path extrusionOk="0" h="191" w="7570">
                  <a:moveTo>
                    <a:pt x="1" y="0"/>
                  </a:moveTo>
                  <a:lnTo>
                    <a:pt x="1" y="190"/>
                  </a:lnTo>
                  <a:lnTo>
                    <a:pt x="7570" y="190"/>
                  </a:lnTo>
                  <a:lnTo>
                    <a:pt x="757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3"/>
            <p:cNvSpPr/>
            <p:nvPr/>
          </p:nvSpPr>
          <p:spPr>
            <a:xfrm>
              <a:off x="7530964" y="3818165"/>
              <a:ext cx="628583" cy="137568"/>
            </a:xfrm>
            <a:custGeom>
              <a:rect b="b" l="l" r="r" t="t"/>
              <a:pathLst>
                <a:path extrusionOk="0" h="4339" w="19826">
                  <a:moveTo>
                    <a:pt x="1" y="0"/>
                  </a:moveTo>
                  <a:lnTo>
                    <a:pt x="1" y="4339"/>
                  </a:lnTo>
                  <a:lnTo>
                    <a:pt x="19825" y="4339"/>
                  </a:lnTo>
                  <a:lnTo>
                    <a:pt x="19825"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3"/>
            <p:cNvSpPr/>
            <p:nvPr/>
          </p:nvSpPr>
          <p:spPr>
            <a:xfrm>
              <a:off x="7600240" y="3797081"/>
              <a:ext cx="6056" cy="66295"/>
            </a:xfrm>
            <a:custGeom>
              <a:rect b="b" l="l" r="r" t="t"/>
              <a:pathLst>
                <a:path extrusionOk="0" h="2091" w="191">
                  <a:moveTo>
                    <a:pt x="1" y="0"/>
                  </a:moveTo>
                  <a:lnTo>
                    <a:pt x="1" y="2090"/>
                  </a:lnTo>
                  <a:lnTo>
                    <a:pt x="191" y="2090"/>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3"/>
            <p:cNvSpPr/>
            <p:nvPr/>
          </p:nvSpPr>
          <p:spPr>
            <a:xfrm>
              <a:off x="7623353" y="3797081"/>
              <a:ext cx="6056" cy="38173"/>
            </a:xfrm>
            <a:custGeom>
              <a:rect b="b" l="l" r="r" t="t"/>
              <a:pathLst>
                <a:path extrusionOk="0" h="1204" w="191">
                  <a:moveTo>
                    <a:pt x="0" y="0"/>
                  </a:moveTo>
                  <a:lnTo>
                    <a:pt x="0" y="1204"/>
                  </a:lnTo>
                  <a:lnTo>
                    <a:pt x="190" y="1204"/>
                  </a:lnTo>
                  <a:lnTo>
                    <a:pt x="19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3"/>
            <p:cNvSpPr/>
            <p:nvPr/>
          </p:nvSpPr>
          <p:spPr>
            <a:xfrm>
              <a:off x="7648431" y="3797081"/>
              <a:ext cx="6056" cy="38173"/>
            </a:xfrm>
            <a:custGeom>
              <a:rect b="b" l="l" r="r" t="t"/>
              <a:pathLst>
                <a:path extrusionOk="0" h="1204" w="191">
                  <a:moveTo>
                    <a:pt x="1" y="0"/>
                  </a:moveTo>
                  <a:lnTo>
                    <a:pt x="1" y="1204"/>
                  </a:lnTo>
                  <a:lnTo>
                    <a:pt x="191" y="1204"/>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3"/>
            <p:cNvSpPr/>
            <p:nvPr/>
          </p:nvSpPr>
          <p:spPr>
            <a:xfrm>
              <a:off x="7672527" y="3797081"/>
              <a:ext cx="6056" cy="38173"/>
            </a:xfrm>
            <a:custGeom>
              <a:rect b="b" l="l" r="r" t="t"/>
              <a:pathLst>
                <a:path extrusionOk="0" h="1204" w="191">
                  <a:moveTo>
                    <a:pt x="1" y="0"/>
                  </a:moveTo>
                  <a:lnTo>
                    <a:pt x="1" y="1204"/>
                  </a:lnTo>
                  <a:lnTo>
                    <a:pt x="191" y="1204"/>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3"/>
            <p:cNvSpPr/>
            <p:nvPr/>
          </p:nvSpPr>
          <p:spPr>
            <a:xfrm>
              <a:off x="7697637" y="3797081"/>
              <a:ext cx="6056" cy="38173"/>
            </a:xfrm>
            <a:custGeom>
              <a:rect b="b" l="l" r="r" t="t"/>
              <a:pathLst>
                <a:path extrusionOk="0" h="1204" w="191">
                  <a:moveTo>
                    <a:pt x="1" y="0"/>
                  </a:moveTo>
                  <a:lnTo>
                    <a:pt x="1" y="1204"/>
                  </a:lnTo>
                  <a:lnTo>
                    <a:pt x="191" y="1204"/>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3"/>
            <p:cNvSpPr/>
            <p:nvPr/>
          </p:nvSpPr>
          <p:spPr>
            <a:xfrm>
              <a:off x="7723762" y="3797081"/>
              <a:ext cx="6056" cy="66295"/>
            </a:xfrm>
            <a:custGeom>
              <a:rect b="b" l="l" r="r" t="t"/>
              <a:pathLst>
                <a:path extrusionOk="0" h="2091" w="191">
                  <a:moveTo>
                    <a:pt x="0" y="0"/>
                  </a:moveTo>
                  <a:lnTo>
                    <a:pt x="0" y="2090"/>
                  </a:lnTo>
                  <a:lnTo>
                    <a:pt x="190" y="2090"/>
                  </a:lnTo>
                  <a:lnTo>
                    <a:pt x="19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3"/>
            <p:cNvSpPr/>
            <p:nvPr/>
          </p:nvSpPr>
          <p:spPr>
            <a:xfrm>
              <a:off x="7746844" y="3797081"/>
              <a:ext cx="6056" cy="38173"/>
            </a:xfrm>
            <a:custGeom>
              <a:rect b="b" l="l" r="r" t="t"/>
              <a:pathLst>
                <a:path extrusionOk="0" h="1204" w="191">
                  <a:moveTo>
                    <a:pt x="0" y="0"/>
                  </a:moveTo>
                  <a:lnTo>
                    <a:pt x="0" y="1204"/>
                  </a:lnTo>
                  <a:lnTo>
                    <a:pt x="190" y="1204"/>
                  </a:lnTo>
                  <a:lnTo>
                    <a:pt x="19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3"/>
            <p:cNvSpPr/>
            <p:nvPr/>
          </p:nvSpPr>
          <p:spPr>
            <a:xfrm>
              <a:off x="7770939" y="3797081"/>
              <a:ext cx="6056" cy="38173"/>
            </a:xfrm>
            <a:custGeom>
              <a:rect b="b" l="l" r="r" t="t"/>
              <a:pathLst>
                <a:path extrusionOk="0" h="1204" w="191">
                  <a:moveTo>
                    <a:pt x="0" y="0"/>
                  </a:moveTo>
                  <a:lnTo>
                    <a:pt x="0" y="1204"/>
                  </a:lnTo>
                  <a:lnTo>
                    <a:pt x="190" y="1204"/>
                  </a:lnTo>
                  <a:lnTo>
                    <a:pt x="19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3"/>
            <p:cNvSpPr/>
            <p:nvPr/>
          </p:nvSpPr>
          <p:spPr>
            <a:xfrm>
              <a:off x="7796050" y="3797081"/>
              <a:ext cx="6056" cy="38173"/>
            </a:xfrm>
            <a:custGeom>
              <a:rect b="b" l="l" r="r" t="t"/>
              <a:pathLst>
                <a:path extrusionOk="0" h="1204" w="191">
                  <a:moveTo>
                    <a:pt x="0" y="0"/>
                  </a:moveTo>
                  <a:lnTo>
                    <a:pt x="0" y="1204"/>
                  </a:lnTo>
                  <a:lnTo>
                    <a:pt x="190" y="1204"/>
                  </a:lnTo>
                  <a:lnTo>
                    <a:pt x="19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3"/>
            <p:cNvSpPr/>
            <p:nvPr/>
          </p:nvSpPr>
          <p:spPr>
            <a:xfrm>
              <a:off x="7820146" y="3797081"/>
              <a:ext cx="7039" cy="38173"/>
            </a:xfrm>
            <a:custGeom>
              <a:rect b="b" l="l" r="r" t="t"/>
              <a:pathLst>
                <a:path extrusionOk="0" h="1204" w="222">
                  <a:moveTo>
                    <a:pt x="0" y="0"/>
                  </a:moveTo>
                  <a:lnTo>
                    <a:pt x="0" y="1204"/>
                  </a:lnTo>
                  <a:lnTo>
                    <a:pt x="222" y="1204"/>
                  </a:lnTo>
                  <a:lnTo>
                    <a:pt x="222"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3"/>
            <p:cNvSpPr/>
            <p:nvPr/>
          </p:nvSpPr>
          <p:spPr>
            <a:xfrm>
              <a:off x="7846239" y="3797081"/>
              <a:ext cx="6056" cy="66295"/>
            </a:xfrm>
            <a:custGeom>
              <a:rect b="b" l="l" r="r" t="t"/>
              <a:pathLst>
                <a:path extrusionOk="0" h="2091" w="191">
                  <a:moveTo>
                    <a:pt x="1" y="0"/>
                  </a:moveTo>
                  <a:lnTo>
                    <a:pt x="1" y="2090"/>
                  </a:lnTo>
                  <a:lnTo>
                    <a:pt x="191" y="2090"/>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3"/>
            <p:cNvSpPr/>
            <p:nvPr/>
          </p:nvSpPr>
          <p:spPr>
            <a:xfrm>
              <a:off x="7869352" y="3797081"/>
              <a:ext cx="6056" cy="38173"/>
            </a:xfrm>
            <a:custGeom>
              <a:rect b="b" l="l" r="r" t="t"/>
              <a:pathLst>
                <a:path extrusionOk="0" h="1204" w="191">
                  <a:moveTo>
                    <a:pt x="0" y="0"/>
                  </a:moveTo>
                  <a:lnTo>
                    <a:pt x="0" y="1204"/>
                  </a:lnTo>
                  <a:lnTo>
                    <a:pt x="190" y="1204"/>
                  </a:lnTo>
                  <a:lnTo>
                    <a:pt x="19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3"/>
            <p:cNvSpPr/>
            <p:nvPr/>
          </p:nvSpPr>
          <p:spPr>
            <a:xfrm>
              <a:off x="7894430" y="3797081"/>
              <a:ext cx="6056" cy="38173"/>
            </a:xfrm>
            <a:custGeom>
              <a:rect b="b" l="l" r="r" t="t"/>
              <a:pathLst>
                <a:path extrusionOk="0" h="1204" w="191">
                  <a:moveTo>
                    <a:pt x="1" y="0"/>
                  </a:moveTo>
                  <a:lnTo>
                    <a:pt x="1" y="1204"/>
                  </a:lnTo>
                  <a:lnTo>
                    <a:pt x="191" y="1204"/>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3"/>
            <p:cNvSpPr/>
            <p:nvPr/>
          </p:nvSpPr>
          <p:spPr>
            <a:xfrm>
              <a:off x="7918526" y="3797081"/>
              <a:ext cx="7070" cy="38173"/>
            </a:xfrm>
            <a:custGeom>
              <a:rect b="b" l="l" r="r" t="t"/>
              <a:pathLst>
                <a:path extrusionOk="0" h="1204" w="223">
                  <a:moveTo>
                    <a:pt x="1" y="0"/>
                  </a:moveTo>
                  <a:lnTo>
                    <a:pt x="1" y="1204"/>
                  </a:lnTo>
                  <a:lnTo>
                    <a:pt x="223" y="1204"/>
                  </a:lnTo>
                  <a:lnTo>
                    <a:pt x="223"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3"/>
            <p:cNvSpPr/>
            <p:nvPr/>
          </p:nvSpPr>
          <p:spPr>
            <a:xfrm>
              <a:off x="7943637" y="3797081"/>
              <a:ext cx="6056" cy="38173"/>
            </a:xfrm>
            <a:custGeom>
              <a:rect b="b" l="l" r="r" t="t"/>
              <a:pathLst>
                <a:path extrusionOk="0" h="1204" w="191">
                  <a:moveTo>
                    <a:pt x="1" y="0"/>
                  </a:moveTo>
                  <a:lnTo>
                    <a:pt x="1" y="1204"/>
                  </a:lnTo>
                  <a:lnTo>
                    <a:pt x="191" y="1204"/>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3"/>
            <p:cNvSpPr/>
            <p:nvPr/>
          </p:nvSpPr>
          <p:spPr>
            <a:xfrm>
              <a:off x="7969730" y="3797081"/>
              <a:ext cx="6056" cy="66295"/>
            </a:xfrm>
            <a:custGeom>
              <a:rect b="b" l="l" r="r" t="t"/>
              <a:pathLst>
                <a:path extrusionOk="0" h="2091" w="191">
                  <a:moveTo>
                    <a:pt x="1" y="0"/>
                  </a:moveTo>
                  <a:lnTo>
                    <a:pt x="1" y="2090"/>
                  </a:lnTo>
                  <a:lnTo>
                    <a:pt x="191" y="2090"/>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3"/>
            <p:cNvSpPr/>
            <p:nvPr/>
          </p:nvSpPr>
          <p:spPr>
            <a:xfrm>
              <a:off x="7992843" y="3797081"/>
              <a:ext cx="6056" cy="38173"/>
            </a:xfrm>
            <a:custGeom>
              <a:rect b="b" l="l" r="r" t="t"/>
              <a:pathLst>
                <a:path extrusionOk="0" h="1204" w="191">
                  <a:moveTo>
                    <a:pt x="0" y="0"/>
                  </a:moveTo>
                  <a:lnTo>
                    <a:pt x="0" y="1204"/>
                  </a:lnTo>
                  <a:lnTo>
                    <a:pt x="190" y="1204"/>
                  </a:lnTo>
                  <a:lnTo>
                    <a:pt x="19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3"/>
            <p:cNvSpPr/>
            <p:nvPr/>
          </p:nvSpPr>
          <p:spPr>
            <a:xfrm>
              <a:off x="8016938" y="3797081"/>
              <a:ext cx="6056" cy="38173"/>
            </a:xfrm>
            <a:custGeom>
              <a:rect b="b" l="l" r="r" t="t"/>
              <a:pathLst>
                <a:path extrusionOk="0" h="1204" w="191">
                  <a:moveTo>
                    <a:pt x="0" y="0"/>
                  </a:moveTo>
                  <a:lnTo>
                    <a:pt x="0" y="1204"/>
                  </a:lnTo>
                  <a:lnTo>
                    <a:pt x="190" y="1204"/>
                  </a:lnTo>
                  <a:lnTo>
                    <a:pt x="19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3"/>
            <p:cNvSpPr/>
            <p:nvPr/>
          </p:nvSpPr>
          <p:spPr>
            <a:xfrm>
              <a:off x="8042049" y="3797081"/>
              <a:ext cx="6056" cy="38173"/>
            </a:xfrm>
            <a:custGeom>
              <a:rect b="b" l="l" r="r" t="t"/>
              <a:pathLst>
                <a:path extrusionOk="0" h="1204" w="191">
                  <a:moveTo>
                    <a:pt x="0" y="0"/>
                  </a:moveTo>
                  <a:lnTo>
                    <a:pt x="0" y="1204"/>
                  </a:lnTo>
                  <a:lnTo>
                    <a:pt x="190" y="1204"/>
                  </a:lnTo>
                  <a:lnTo>
                    <a:pt x="19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3"/>
            <p:cNvSpPr/>
            <p:nvPr/>
          </p:nvSpPr>
          <p:spPr>
            <a:xfrm>
              <a:off x="8066145" y="3797081"/>
              <a:ext cx="7039" cy="38173"/>
            </a:xfrm>
            <a:custGeom>
              <a:rect b="b" l="l" r="r" t="t"/>
              <a:pathLst>
                <a:path extrusionOk="0" h="1204" w="222">
                  <a:moveTo>
                    <a:pt x="0" y="0"/>
                  </a:moveTo>
                  <a:lnTo>
                    <a:pt x="0" y="1204"/>
                  </a:lnTo>
                  <a:lnTo>
                    <a:pt x="222" y="1204"/>
                  </a:lnTo>
                  <a:lnTo>
                    <a:pt x="222"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3"/>
            <p:cNvSpPr/>
            <p:nvPr/>
          </p:nvSpPr>
          <p:spPr>
            <a:xfrm>
              <a:off x="8092238" y="3797081"/>
              <a:ext cx="6056" cy="66295"/>
            </a:xfrm>
            <a:custGeom>
              <a:rect b="b" l="l" r="r" t="t"/>
              <a:pathLst>
                <a:path extrusionOk="0" h="2091" w="191">
                  <a:moveTo>
                    <a:pt x="1" y="0"/>
                  </a:moveTo>
                  <a:lnTo>
                    <a:pt x="1" y="2090"/>
                  </a:lnTo>
                  <a:lnTo>
                    <a:pt x="191" y="2090"/>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3"/>
            <p:cNvSpPr/>
            <p:nvPr/>
          </p:nvSpPr>
          <p:spPr>
            <a:xfrm>
              <a:off x="8115319" y="3797081"/>
              <a:ext cx="6056" cy="38173"/>
            </a:xfrm>
            <a:custGeom>
              <a:rect b="b" l="l" r="r" t="t"/>
              <a:pathLst>
                <a:path extrusionOk="0" h="1204" w="191">
                  <a:moveTo>
                    <a:pt x="1" y="0"/>
                  </a:moveTo>
                  <a:lnTo>
                    <a:pt x="1" y="1204"/>
                  </a:lnTo>
                  <a:lnTo>
                    <a:pt x="191" y="1204"/>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3"/>
            <p:cNvSpPr/>
            <p:nvPr/>
          </p:nvSpPr>
          <p:spPr>
            <a:xfrm>
              <a:off x="8140429" y="3797081"/>
              <a:ext cx="6056" cy="38173"/>
            </a:xfrm>
            <a:custGeom>
              <a:rect b="b" l="l" r="r" t="t"/>
              <a:pathLst>
                <a:path extrusionOk="0" h="1204" w="191">
                  <a:moveTo>
                    <a:pt x="1" y="0"/>
                  </a:moveTo>
                  <a:lnTo>
                    <a:pt x="1" y="1204"/>
                  </a:lnTo>
                  <a:lnTo>
                    <a:pt x="191" y="1204"/>
                  </a:lnTo>
                  <a:lnTo>
                    <a:pt x="191"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3"/>
            <p:cNvSpPr/>
            <p:nvPr/>
          </p:nvSpPr>
          <p:spPr>
            <a:xfrm>
              <a:off x="8164525" y="3797081"/>
              <a:ext cx="7070" cy="38173"/>
            </a:xfrm>
            <a:custGeom>
              <a:rect b="b" l="l" r="r" t="t"/>
              <a:pathLst>
                <a:path extrusionOk="0" h="1204" w="223">
                  <a:moveTo>
                    <a:pt x="1" y="0"/>
                  </a:moveTo>
                  <a:lnTo>
                    <a:pt x="1" y="1204"/>
                  </a:lnTo>
                  <a:lnTo>
                    <a:pt x="222" y="1204"/>
                  </a:lnTo>
                  <a:lnTo>
                    <a:pt x="222"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3"/>
            <p:cNvSpPr/>
            <p:nvPr/>
          </p:nvSpPr>
          <p:spPr>
            <a:xfrm>
              <a:off x="8189636" y="3797081"/>
              <a:ext cx="6056" cy="38173"/>
            </a:xfrm>
            <a:custGeom>
              <a:rect b="b" l="l" r="r" t="t"/>
              <a:pathLst>
                <a:path extrusionOk="0" h="1204" w="191">
                  <a:moveTo>
                    <a:pt x="0" y="0"/>
                  </a:moveTo>
                  <a:lnTo>
                    <a:pt x="0" y="1204"/>
                  </a:lnTo>
                  <a:lnTo>
                    <a:pt x="190" y="1204"/>
                  </a:lnTo>
                  <a:lnTo>
                    <a:pt x="190" y="0"/>
                  </a:ln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3"/>
            <p:cNvSpPr/>
            <p:nvPr/>
          </p:nvSpPr>
          <p:spPr>
            <a:xfrm>
              <a:off x="8262938" y="3770956"/>
              <a:ext cx="41185" cy="238009"/>
            </a:xfrm>
            <a:custGeom>
              <a:rect b="b" l="l" r="r" t="t"/>
              <a:pathLst>
                <a:path extrusionOk="0" h="7507" w="1299">
                  <a:moveTo>
                    <a:pt x="665" y="1"/>
                  </a:moveTo>
                  <a:cubicBezTo>
                    <a:pt x="285" y="1"/>
                    <a:pt x="0" y="286"/>
                    <a:pt x="0" y="634"/>
                  </a:cubicBezTo>
                  <a:lnTo>
                    <a:pt x="0" y="6873"/>
                  </a:lnTo>
                  <a:cubicBezTo>
                    <a:pt x="0" y="7221"/>
                    <a:pt x="285" y="7506"/>
                    <a:pt x="665" y="7506"/>
                  </a:cubicBezTo>
                  <a:cubicBezTo>
                    <a:pt x="1014" y="7506"/>
                    <a:pt x="1299" y="7221"/>
                    <a:pt x="1299" y="6873"/>
                  </a:cubicBezTo>
                  <a:lnTo>
                    <a:pt x="1299" y="634"/>
                  </a:lnTo>
                  <a:cubicBezTo>
                    <a:pt x="1299" y="286"/>
                    <a:pt x="1014" y="1"/>
                    <a:pt x="665"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3"/>
            <p:cNvSpPr/>
            <p:nvPr/>
          </p:nvSpPr>
          <p:spPr>
            <a:xfrm>
              <a:off x="7530964" y="3835222"/>
              <a:ext cx="967954" cy="101456"/>
            </a:xfrm>
            <a:custGeom>
              <a:rect b="b" l="l" r="r" t="t"/>
              <a:pathLst>
                <a:path extrusionOk="0" h="3200" w="30530">
                  <a:moveTo>
                    <a:pt x="1" y="1"/>
                  </a:moveTo>
                  <a:lnTo>
                    <a:pt x="1" y="3199"/>
                  </a:lnTo>
                  <a:lnTo>
                    <a:pt x="30530" y="3199"/>
                  </a:lnTo>
                  <a:lnTo>
                    <a:pt x="3053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3"/>
            <p:cNvSpPr/>
            <p:nvPr/>
          </p:nvSpPr>
          <p:spPr>
            <a:xfrm>
              <a:off x="8498886" y="3787030"/>
              <a:ext cx="26125" cy="190801"/>
            </a:xfrm>
            <a:custGeom>
              <a:rect b="b" l="l" r="r" t="t"/>
              <a:pathLst>
                <a:path extrusionOk="0" h="6018" w="824">
                  <a:moveTo>
                    <a:pt x="412" y="1"/>
                  </a:moveTo>
                  <a:cubicBezTo>
                    <a:pt x="191" y="1"/>
                    <a:pt x="1" y="191"/>
                    <a:pt x="1" y="444"/>
                  </a:cubicBezTo>
                  <a:lnTo>
                    <a:pt x="1" y="5574"/>
                  </a:lnTo>
                  <a:cubicBezTo>
                    <a:pt x="1" y="5828"/>
                    <a:pt x="191" y="6018"/>
                    <a:pt x="412" y="6018"/>
                  </a:cubicBezTo>
                  <a:cubicBezTo>
                    <a:pt x="634" y="6018"/>
                    <a:pt x="824" y="5828"/>
                    <a:pt x="824" y="5574"/>
                  </a:cubicBezTo>
                  <a:lnTo>
                    <a:pt x="824" y="444"/>
                  </a:lnTo>
                  <a:cubicBezTo>
                    <a:pt x="824" y="191"/>
                    <a:pt x="634" y="1"/>
                    <a:pt x="41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3"/>
            <p:cNvSpPr/>
            <p:nvPr/>
          </p:nvSpPr>
          <p:spPr>
            <a:xfrm>
              <a:off x="7432552" y="3811126"/>
              <a:ext cx="108495" cy="151645"/>
            </a:xfrm>
            <a:custGeom>
              <a:rect b="b" l="l" r="r" t="t"/>
              <a:pathLst>
                <a:path extrusionOk="0" h="4783" w="3422">
                  <a:moveTo>
                    <a:pt x="318" y="1"/>
                  </a:moveTo>
                  <a:cubicBezTo>
                    <a:pt x="159" y="1"/>
                    <a:pt x="1" y="159"/>
                    <a:pt x="1" y="349"/>
                  </a:cubicBezTo>
                  <a:lnTo>
                    <a:pt x="1" y="4466"/>
                  </a:lnTo>
                  <a:cubicBezTo>
                    <a:pt x="1" y="4624"/>
                    <a:pt x="159" y="4783"/>
                    <a:pt x="318" y="4783"/>
                  </a:cubicBezTo>
                  <a:lnTo>
                    <a:pt x="3105" y="4783"/>
                  </a:lnTo>
                  <a:cubicBezTo>
                    <a:pt x="3263" y="4783"/>
                    <a:pt x="3421" y="4624"/>
                    <a:pt x="3421" y="4466"/>
                  </a:cubicBezTo>
                  <a:lnTo>
                    <a:pt x="3421" y="349"/>
                  </a:lnTo>
                  <a:cubicBezTo>
                    <a:pt x="3421" y="159"/>
                    <a:pt x="3263" y="1"/>
                    <a:pt x="3105"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 name="Google Shape;626;p43"/>
          <p:cNvGrpSpPr/>
          <p:nvPr/>
        </p:nvGrpSpPr>
        <p:grpSpPr>
          <a:xfrm>
            <a:off x="937858" y="1767368"/>
            <a:ext cx="5907035" cy="2795998"/>
            <a:chOff x="184475" y="2182675"/>
            <a:chExt cx="7159175" cy="3612400"/>
          </a:xfrm>
        </p:grpSpPr>
        <p:cxnSp>
          <p:nvCxnSpPr>
            <p:cNvPr id="627" name="Google Shape;627;p43"/>
            <p:cNvCxnSpPr/>
            <p:nvPr/>
          </p:nvCxnSpPr>
          <p:spPr>
            <a:xfrm>
              <a:off x="205925" y="4694825"/>
              <a:ext cx="2831400" cy="0"/>
            </a:xfrm>
            <a:prstGeom prst="straightConnector1">
              <a:avLst/>
            </a:prstGeom>
            <a:noFill/>
            <a:ln cap="flat" cmpd="sng" w="19050">
              <a:solidFill>
                <a:schemeClr val="accent1"/>
              </a:solidFill>
              <a:prstDash val="solid"/>
              <a:round/>
              <a:headEnd len="med" w="med" type="none"/>
              <a:tailEnd len="med" w="med" type="oval"/>
            </a:ln>
          </p:spPr>
        </p:cxnSp>
        <p:cxnSp>
          <p:nvCxnSpPr>
            <p:cNvPr id="628" name="Google Shape;628;p43"/>
            <p:cNvCxnSpPr/>
            <p:nvPr/>
          </p:nvCxnSpPr>
          <p:spPr>
            <a:xfrm>
              <a:off x="184475" y="3438738"/>
              <a:ext cx="2831400" cy="0"/>
            </a:xfrm>
            <a:prstGeom prst="straightConnector1">
              <a:avLst/>
            </a:prstGeom>
            <a:noFill/>
            <a:ln cap="flat" cmpd="sng" w="19050">
              <a:solidFill>
                <a:schemeClr val="accent1"/>
              </a:solidFill>
              <a:prstDash val="solid"/>
              <a:round/>
              <a:headEnd len="med" w="med" type="none"/>
              <a:tailEnd len="med" w="med" type="oval"/>
            </a:ln>
          </p:spPr>
        </p:cxnSp>
        <p:cxnSp>
          <p:nvCxnSpPr>
            <p:cNvPr id="629" name="Google Shape;629;p43"/>
            <p:cNvCxnSpPr/>
            <p:nvPr/>
          </p:nvCxnSpPr>
          <p:spPr>
            <a:xfrm>
              <a:off x="205925" y="2182675"/>
              <a:ext cx="2831400" cy="0"/>
            </a:xfrm>
            <a:prstGeom prst="straightConnector1">
              <a:avLst/>
            </a:prstGeom>
            <a:noFill/>
            <a:ln cap="flat" cmpd="sng" w="19050">
              <a:solidFill>
                <a:schemeClr val="accent1"/>
              </a:solidFill>
              <a:prstDash val="solid"/>
              <a:round/>
              <a:headEnd len="med" w="med" type="none"/>
              <a:tailEnd len="med" w="med" type="oval"/>
            </a:ln>
          </p:spPr>
        </p:cxnSp>
        <p:cxnSp>
          <p:nvCxnSpPr>
            <p:cNvPr id="630" name="Google Shape;630;p43"/>
            <p:cNvCxnSpPr/>
            <p:nvPr/>
          </p:nvCxnSpPr>
          <p:spPr>
            <a:xfrm>
              <a:off x="2398600" y="5795075"/>
              <a:ext cx="2831400" cy="0"/>
            </a:xfrm>
            <a:prstGeom prst="straightConnector1">
              <a:avLst/>
            </a:prstGeom>
            <a:noFill/>
            <a:ln cap="flat" cmpd="sng" w="19050">
              <a:solidFill>
                <a:schemeClr val="accent1"/>
              </a:solidFill>
              <a:prstDash val="solid"/>
              <a:round/>
              <a:headEnd len="med" w="med" type="oval"/>
              <a:tailEnd len="med" w="med" type="oval"/>
            </a:ln>
          </p:spPr>
        </p:cxnSp>
        <p:cxnSp>
          <p:nvCxnSpPr>
            <p:cNvPr id="631" name="Google Shape;631;p43"/>
            <p:cNvCxnSpPr/>
            <p:nvPr/>
          </p:nvCxnSpPr>
          <p:spPr>
            <a:xfrm>
              <a:off x="4512250" y="4694825"/>
              <a:ext cx="2831400" cy="0"/>
            </a:xfrm>
            <a:prstGeom prst="straightConnector1">
              <a:avLst/>
            </a:prstGeom>
            <a:noFill/>
            <a:ln cap="flat" cmpd="sng" w="19050">
              <a:solidFill>
                <a:schemeClr val="accent1"/>
              </a:solidFill>
              <a:prstDash val="solid"/>
              <a:round/>
              <a:headEnd len="med" w="med" type="oval"/>
              <a:tailEnd len="med" w="med" type="none"/>
            </a:ln>
          </p:spPr>
        </p:cxnSp>
        <p:cxnSp>
          <p:nvCxnSpPr>
            <p:cNvPr id="632" name="Google Shape;632;p43"/>
            <p:cNvCxnSpPr/>
            <p:nvPr/>
          </p:nvCxnSpPr>
          <p:spPr>
            <a:xfrm>
              <a:off x="4512250" y="3471238"/>
              <a:ext cx="2831400" cy="0"/>
            </a:xfrm>
            <a:prstGeom prst="straightConnector1">
              <a:avLst/>
            </a:prstGeom>
            <a:noFill/>
            <a:ln cap="flat" cmpd="sng" w="19050">
              <a:solidFill>
                <a:schemeClr val="accent1"/>
              </a:solidFill>
              <a:prstDash val="solid"/>
              <a:round/>
              <a:headEnd len="med" w="med" type="oval"/>
              <a:tailEnd len="med" w="med" type="none"/>
            </a:ln>
          </p:spPr>
        </p:cxnSp>
        <p:cxnSp>
          <p:nvCxnSpPr>
            <p:cNvPr id="633" name="Google Shape;633;p43"/>
            <p:cNvCxnSpPr/>
            <p:nvPr/>
          </p:nvCxnSpPr>
          <p:spPr>
            <a:xfrm>
              <a:off x="4512250" y="2182675"/>
              <a:ext cx="2831400" cy="0"/>
            </a:xfrm>
            <a:prstGeom prst="straightConnector1">
              <a:avLst/>
            </a:prstGeom>
            <a:noFill/>
            <a:ln cap="flat" cmpd="sng" w="19050">
              <a:solidFill>
                <a:schemeClr val="accent1"/>
              </a:solidFill>
              <a:prstDash val="solid"/>
              <a:round/>
              <a:headEnd len="med" w="med" type="oval"/>
              <a:tailEnd len="med" w="med" type="none"/>
            </a:ln>
          </p:spPr>
        </p:cxnSp>
      </p:grpSp>
      <p:grpSp>
        <p:nvGrpSpPr>
          <p:cNvPr id="634" name="Google Shape;634;p43"/>
          <p:cNvGrpSpPr/>
          <p:nvPr/>
        </p:nvGrpSpPr>
        <p:grpSpPr>
          <a:xfrm>
            <a:off x="912113" y="1321877"/>
            <a:ext cx="6045344" cy="3168348"/>
            <a:chOff x="137346" y="1701705"/>
            <a:chExt cx="7326802" cy="4093472"/>
          </a:xfrm>
        </p:grpSpPr>
        <p:grpSp>
          <p:nvGrpSpPr>
            <p:cNvPr id="635" name="Google Shape;635;p43"/>
            <p:cNvGrpSpPr/>
            <p:nvPr/>
          </p:nvGrpSpPr>
          <p:grpSpPr>
            <a:xfrm>
              <a:off x="137346" y="1701705"/>
              <a:ext cx="7326802" cy="3116420"/>
              <a:chOff x="137346" y="1701705"/>
              <a:chExt cx="7326802" cy="3116420"/>
            </a:xfrm>
          </p:grpSpPr>
          <p:sp>
            <p:nvSpPr>
              <p:cNvPr id="636" name="Google Shape;636;p43"/>
              <p:cNvSpPr txBox="1"/>
              <p:nvPr/>
            </p:nvSpPr>
            <p:spPr>
              <a:xfrm>
                <a:off x="262437" y="1701705"/>
                <a:ext cx="2753400" cy="7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latin typeface="Mada"/>
                    <a:ea typeface="Mada"/>
                    <a:cs typeface="Mada"/>
                    <a:sym typeface="Mada"/>
                  </a:rPr>
                  <a:t>Hypoglycaemia </a:t>
                </a:r>
                <a:endParaRPr b="1" sz="1200">
                  <a:latin typeface="Mada"/>
                  <a:ea typeface="Mada"/>
                  <a:cs typeface="Mada"/>
                  <a:sym typeface="Mada"/>
                </a:endParaRPr>
              </a:p>
              <a:p>
                <a:pPr indent="0" lvl="0" marL="0" rtl="0" algn="ctr">
                  <a:spcBef>
                    <a:spcPts val="0"/>
                  </a:spcBef>
                  <a:spcAft>
                    <a:spcPts val="0"/>
                  </a:spcAft>
                  <a:buNone/>
                </a:pPr>
                <a:r>
                  <a:rPr b="1" lang="ar" sz="1200">
                    <a:solidFill>
                      <a:schemeClr val="accent6"/>
                    </a:solidFill>
                    <a:latin typeface="Mada"/>
                    <a:ea typeface="Mada"/>
                    <a:cs typeface="Mada"/>
                    <a:sym typeface="Mada"/>
                  </a:rPr>
                  <a:t>The most common </a:t>
                </a:r>
                <a:endParaRPr b="1" sz="1200">
                  <a:solidFill>
                    <a:schemeClr val="accent6"/>
                  </a:solidFill>
                  <a:latin typeface="Mada"/>
                  <a:ea typeface="Mada"/>
                  <a:cs typeface="Mada"/>
                  <a:sym typeface="Mada"/>
                </a:endParaRPr>
              </a:p>
            </p:txBody>
          </p:sp>
          <p:sp>
            <p:nvSpPr>
              <p:cNvPr id="637" name="Google Shape;637;p43"/>
              <p:cNvSpPr txBox="1"/>
              <p:nvPr/>
            </p:nvSpPr>
            <p:spPr>
              <a:xfrm>
                <a:off x="137346" y="2363347"/>
                <a:ext cx="2970600" cy="119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CC0000"/>
                    </a:solidFill>
                    <a:latin typeface="Mada"/>
                    <a:ea typeface="Mada"/>
                    <a:cs typeface="Mada"/>
                    <a:sym typeface="Mada"/>
                  </a:rPr>
                  <a:t>Weight gain</a:t>
                </a:r>
                <a:r>
                  <a:rPr b="1" lang="ar" sz="1200">
                    <a:latin typeface="Mada"/>
                    <a:ea typeface="Mada"/>
                    <a:cs typeface="Mada"/>
                    <a:sym typeface="Mada"/>
                  </a:rPr>
                  <a:t> (overcome by emphasis on the need for diet and exercise, plus addition  of metformin)</a:t>
                </a:r>
                <a:endParaRPr b="1" sz="1200"/>
              </a:p>
            </p:txBody>
          </p:sp>
          <p:sp>
            <p:nvSpPr>
              <p:cNvPr id="638" name="Google Shape;638;p43"/>
              <p:cNvSpPr txBox="1"/>
              <p:nvPr/>
            </p:nvSpPr>
            <p:spPr>
              <a:xfrm>
                <a:off x="4546948" y="2587539"/>
                <a:ext cx="2917200" cy="95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latin typeface="Mada"/>
                    <a:ea typeface="Mada"/>
                    <a:cs typeface="Mada"/>
                    <a:sym typeface="Mada"/>
                  </a:rPr>
                  <a:t>Peripheral oedema (insulin treatment causes salt and water retention in the short term)</a:t>
                </a:r>
                <a:endParaRPr b="1" sz="1200"/>
              </a:p>
            </p:txBody>
          </p:sp>
          <p:sp>
            <p:nvSpPr>
              <p:cNvPr id="639" name="Google Shape;639;p43"/>
              <p:cNvSpPr txBox="1"/>
              <p:nvPr/>
            </p:nvSpPr>
            <p:spPr>
              <a:xfrm>
                <a:off x="206950" y="4316050"/>
                <a:ext cx="2831400" cy="4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latin typeface="Mada"/>
                    <a:ea typeface="Mada"/>
                    <a:cs typeface="Mada"/>
                    <a:sym typeface="Mada"/>
                  </a:rPr>
                  <a:t>Insulin antibodies </a:t>
                </a:r>
                <a:endParaRPr b="1" sz="1200"/>
              </a:p>
            </p:txBody>
          </p:sp>
          <p:sp>
            <p:nvSpPr>
              <p:cNvPr id="640" name="Google Shape;640;p43"/>
              <p:cNvSpPr txBox="1"/>
              <p:nvPr/>
            </p:nvSpPr>
            <p:spPr>
              <a:xfrm>
                <a:off x="4590250" y="4340825"/>
                <a:ext cx="2753400" cy="4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latin typeface="Mada"/>
                    <a:ea typeface="Mada"/>
                    <a:cs typeface="Mada"/>
                    <a:sym typeface="Mada"/>
                  </a:rPr>
                  <a:t>Local allergy (rare) </a:t>
                </a:r>
                <a:endParaRPr b="1" sz="1200"/>
              </a:p>
            </p:txBody>
          </p:sp>
          <p:sp>
            <p:nvSpPr>
              <p:cNvPr id="641" name="Google Shape;641;p43"/>
              <p:cNvSpPr txBox="1"/>
              <p:nvPr/>
            </p:nvSpPr>
            <p:spPr>
              <a:xfrm>
                <a:off x="4590250" y="1781350"/>
                <a:ext cx="2753400" cy="4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latin typeface="Mada"/>
                    <a:ea typeface="Mada"/>
                    <a:cs typeface="Mada"/>
                    <a:sym typeface="Mada"/>
                  </a:rPr>
                  <a:t>insulin resistance</a:t>
                </a:r>
                <a:endParaRPr b="1" sz="1200"/>
              </a:p>
            </p:txBody>
          </p:sp>
        </p:grpSp>
        <p:sp>
          <p:nvSpPr>
            <p:cNvPr id="642" name="Google Shape;642;p43"/>
            <p:cNvSpPr txBox="1"/>
            <p:nvPr/>
          </p:nvSpPr>
          <p:spPr>
            <a:xfrm>
              <a:off x="2240061" y="5102478"/>
              <a:ext cx="3116700" cy="69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CC0000"/>
                  </a:solidFill>
                  <a:latin typeface="Mada"/>
                  <a:ea typeface="Mada"/>
                  <a:cs typeface="Mada"/>
                  <a:sym typeface="Mada"/>
                </a:rPr>
                <a:t>Lipohypertrophy or lipoatrophy at injection sites</a:t>
              </a:r>
              <a:r>
                <a:rPr b="1" lang="ar" sz="1200">
                  <a:latin typeface="Mada"/>
                  <a:ea typeface="Mada"/>
                  <a:cs typeface="Mada"/>
                  <a:sym typeface="Mada"/>
                </a:rPr>
                <a:t> (result  of  overuse  of  a single injection site )</a:t>
              </a:r>
              <a:endParaRPr b="1" sz="1200"/>
            </a:p>
          </p:txBody>
        </p:sp>
      </p:grpSp>
      <p:sp>
        <p:nvSpPr>
          <p:cNvPr id="643" name="Google Shape;643;p43"/>
          <p:cNvSpPr txBox="1"/>
          <p:nvPr/>
        </p:nvSpPr>
        <p:spPr>
          <a:xfrm>
            <a:off x="206950" y="780525"/>
            <a:ext cx="4584600" cy="264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B5394"/>
              </a:buClr>
              <a:buSzPts val="2200"/>
              <a:buFont typeface="Mada"/>
              <a:buChar char="◄"/>
            </a:pPr>
            <a:r>
              <a:rPr b="1" lang="ar" sz="2200">
                <a:solidFill>
                  <a:srgbClr val="0B5394"/>
                </a:solidFill>
                <a:highlight>
                  <a:schemeClr val="accent4"/>
                </a:highlight>
                <a:latin typeface="Mada"/>
                <a:ea typeface="Mada"/>
                <a:cs typeface="Mada"/>
                <a:sym typeface="Mada"/>
              </a:rPr>
              <a:t>Insulin complications </a:t>
            </a:r>
            <a:endParaRPr b="1" sz="2200">
              <a:solidFill>
                <a:srgbClr val="0B5394"/>
              </a:solidFill>
              <a:highlight>
                <a:schemeClr val="accent4"/>
              </a:highlight>
              <a:latin typeface="Mada"/>
              <a:ea typeface="Mada"/>
              <a:cs typeface="Mada"/>
              <a:sym typeface="Mada"/>
            </a:endParaRPr>
          </a:p>
        </p:txBody>
      </p:sp>
      <p:sp>
        <p:nvSpPr>
          <p:cNvPr id="644" name="Google Shape;644;p43"/>
          <p:cNvSpPr txBox="1"/>
          <p:nvPr/>
        </p:nvSpPr>
        <p:spPr>
          <a:xfrm>
            <a:off x="2704200" y="0"/>
            <a:ext cx="23046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600">
              <a:latin typeface="Mada"/>
              <a:ea typeface="Mada"/>
              <a:cs typeface="Mada"/>
              <a:sym typeface="Mada"/>
            </a:endParaRPr>
          </a:p>
        </p:txBody>
      </p:sp>
      <p:sp>
        <p:nvSpPr>
          <p:cNvPr id="645" name="Google Shape;645;p4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Type 1 DM</a:t>
            </a:r>
            <a:endParaRPr b="1" sz="2600">
              <a:latin typeface="Mada"/>
              <a:ea typeface="Mada"/>
              <a:cs typeface="Mada"/>
              <a:sym typeface="Mada"/>
            </a:endParaRPr>
          </a:p>
        </p:txBody>
      </p:sp>
      <p:pic>
        <p:nvPicPr>
          <p:cNvPr id="646" name="Google Shape;646;p43"/>
          <p:cNvPicPr preferRelativeResize="0"/>
          <p:nvPr/>
        </p:nvPicPr>
        <p:blipFill>
          <a:blip r:embed="rId3">
            <a:alphaModFix/>
          </a:blip>
          <a:stretch>
            <a:fillRect/>
          </a:stretch>
        </p:blipFill>
        <p:spPr>
          <a:xfrm>
            <a:off x="5604048" y="3990359"/>
            <a:ext cx="1276565" cy="949851"/>
          </a:xfrm>
          <a:prstGeom prst="rect">
            <a:avLst/>
          </a:prstGeom>
          <a:noFill/>
          <a:ln>
            <a:noFill/>
          </a:ln>
        </p:spPr>
      </p:pic>
      <p:sp>
        <p:nvSpPr>
          <p:cNvPr id="647" name="Google Shape;647;p43"/>
          <p:cNvSpPr txBox="1"/>
          <p:nvPr/>
        </p:nvSpPr>
        <p:spPr>
          <a:xfrm>
            <a:off x="252250" y="4636075"/>
            <a:ext cx="45846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The power of diabetes control </a:t>
            </a:r>
            <a:endParaRPr b="1" sz="2200">
              <a:highlight>
                <a:schemeClr val="accent4"/>
              </a:highlight>
              <a:latin typeface="Mada"/>
              <a:ea typeface="Mada"/>
              <a:cs typeface="Mada"/>
              <a:sym typeface="Mada"/>
            </a:endParaRPr>
          </a:p>
        </p:txBody>
      </p:sp>
      <p:sp>
        <p:nvSpPr>
          <p:cNvPr id="648" name="Google Shape;648;p43"/>
          <p:cNvSpPr/>
          <p:nvPr/>
        </p:nvSpPr>
        <p:spPr>
          <a:xfrm>
            <a:off x="394716" y="5205042"/>
            <a:ext cx="792362" cy="792362"/>
          </a:xfrm>
          <a:custGeom>
            <a:rect b="b" l="l" r="r" t="t"/>
            <a:pathLst>
              <a:path extrusionOk="0" h="25558" w="25558">
                <a:moveTo>
                  <a:pt x="12763" y="0"/>
                </a:moveTo>
                <a:cubicBezTo>
                  <a:pt x="5701" y="0"/>
                  <a:pt x="0" y="5732"/>
                  <a:pt x="0" y="12763"/>
                </a:cubicBezTo>
                <a:cubicBezTo>
                  <a:pt x="0" y="19825"/>
                  <a:pt x="5701" y="25557"/>
                  <a:pt x="12763" y="25557"/>
                </a:cubicBezTo>
                <a:cubicBezTo>
                  <a:pt x="19825" y="25557"/>
                  <a:pt x="25557" y="19825"/>
                  <a:pt x="25557" y="12763"/>
                </a:cubicBezTo>
                <a:cubicBezTo>
                  <a:pt x="25557" y="5732"/>
                  <a:pt x="19825" y="0"/>
                  <a:pt x="1276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3"/>
          <p:cNvSpPr/>
          <p:nvPr/>
        </p:nvSpPr>
        <p:spPr>
          <a:xfrm>
            <a:off x="493862" y="5205042"/>
            <a:ext cx="587156" cy="648541"/>
          </a:xfrm>
          <a:custGeom>
            <a:rect b="b" l="l" r="r" t="t"/>
            <a:pathLst>
              <a:path extrusionOk="0" h="20919" w="18939">
                <a:moveTo>
                  <a:pt x="9660" y="0"/>
                </a:moveTo>
                <a:cubicBezTo>
                  <a:pt x="6683" y="0"/>
                  <a:pt x="4751" y="919"/>
                  <a:pt x="4751" y="919"/>
                </a:cubicBezTo>
                <a:cubicBezTo>
                  <a:pt x="4751" y="919"/>
                  <a:pt x="3263" y="16563"/>
                  <a:pt x="2883" y="17482"/>
                </a:cubicBezTo>
                <a:cubicBezTo>
                  <a:pt x="2408" y="18495"/>
                  <a:pt x="1" y="18622"/>
                  <a:pt x="222" y="20110"/>
                </a:cubicBezTo>
                <a:cubicBezTo>
                  <a:pt x="287" y="20539"/>
                  <a:pt x="2612" y="20866"/>
                  <a:pt x="4316" y="20866"/>
                </a:cubicBezTo>
                <a:cubicBezTo>
                  <a:pt x="5130" y="20866"/>
                  <a:pt x="5803" y="20791"/>
                  <a:pt x="6018" y="20617"/>
                </a:cubicBezTo>
                <a:cubicBezTo>
                  <a:pt x="7348" y="19540"/>
                  <a:pt x="9058" y="4149"/>
                  <a:pt x="9533" y="4022"/>
                </a:cubicBezTo>
                <a:cubicBezTo>
                  <a:pt x="9535" y="4022"/>
                  <a:pt x="9537" y="4022"/>
                  <a:pt x="9539" y="4022"/>
                </a:cubicBezTo>
                <a:cubicBezTo>
                  <a:pt x="9997" y="4022"/>
                  <a:pt x="12542" y="19542"/>
                  <a:pt x="12542" y="19920"/>
                </a:cubicBezTo>
                <a:cubicBezTo>
                  <a:pt x="12542" y="20203"/>
                  <a:pt x="15037" y="20919"/>
                  <a:pt x="16794" y="20919"/>
                </a:cubicBezTo>
                <a:cubicBezTo>
                  <a:pt x="17596" y="20919"/>
                  <a:pt x="18244" y="20770"/>
                  <a:pt x="18432" y="20363"/>
                </a:cubicBezTo>
                <a:cubicBezTo>
                  <a:pt x="18939" y="19255"/>
                  <a:pt x="17450" y="18717"/>
                  <a:pt x="16500" y="17703"/>
                </a:cubicBezTo>
                <a:cubicBezTo>
                  <a:pt x="15962" y="17133"/>
                  <a:pt x="14030" y="792"/>
                  <a:pt x="14030" y="792"/>
                </a:cubicBezTo>
                <a:cubicBezTo>
                  <a:pt x="14030" y="792"/>
                  <a:pt x="11877" y="0"/>
                  <a:pt x="9660"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3"/>
          <p:cNvSpPr/>
          <p:nvPr/>
        </p:nvSpPr>
        <p:spPr>
          <a:xfrm>
            <a:off x="721637" y="5233100"/>
            <a:ext cx="74654" cy="195812"/>
          </a:xfrm>
          <a:custGeom>
            <a:rect b="b" l="l" r="r" t="t"/>
            <a:pathLst>
              <a:path extrusionOk="0" h="6316" w="2408">
                <a:moveTo>
                  <a:pt x="2303" y="1"/>
                </a:moveTo>
                <a:cubicBezTo>
                  <a:pt x="2287" y="1"/>
                  <a:pt x="2268" y="5"/>
                  <a:pt x="2249" y="14"/>
                </a:cubicBezTo>
                <a:cubicBezTo>
                  <a:pt x="2186" y="45"/>
                  <a:pt x="793" y="647"/>
                  <a:pt x="571" y="1217"/>
                </a:cubicBezTo>
                <a:cubicBezTo>
                  <a:pt x="349" y="1787"/>
                  <a:pt x="1" y="2769"/>
                  <a:pt x="1" y="2769"/>
                </a:cubicBezTo>
                <a:cubicBezTo>
                  <a:pt x="1" y="2801"/>
                  <a:pt x="1" y="2801"/>
                  <a:pt x="1" y="2832"/>
                </a:cubicBezTo>
                <a:lnTo>
                  <a:pt x="1" y="6221"/>
                </a:lnTo>
                <a:cubicBezTo>
                  <a:pt x="1" y="6284"/>
                  <a:pt x="33" y="6316"/>
                  <a:pt x="96" y="6316"/>
                </a:cubicBezTo>
                <a:cubicBezTo>
                  <a:pt x="159" y="6316"/>
                  <a:pt x="191" y="6284"/>
                  <a:pt x="191" y="6221"/>
                </a:cubicBezTo>
                <a:lnTo>
                  <a:pt x="191" y="2832"/>
                </a:lnTo>
                <a:cubicBezTo>
                  <a:pt x="254" y="2706"/>
                  <a:pt x="571" y="1819"/>
                  <a:pt x="761" y="1312"/>
                </a:cubicBezTo>
                <a:cubicBezTo>
                  <a:pt x="951" y="869"/>
                  <a:pt x="1964" y="362"/>
                  <a:pt x="2344" y="204"/>
                </a:cubicBezTo>
                <a:cubicBezTo>
                  <a:pt x="2376" y="172"/>
                  <a:pt x="2408" y="109"/>
                  <a:pt x="2376" y="45"/>
                </a:cubicBezTo>
                <a:cubicBezTo>
                  <a:pt x="2376" y="23"/>
                  <a:pt x="2344" y="1"/>
                  <a:pt x="2303"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3"/>
          <p:cNvSpPr/>
          <p:nvPr/>
        </p:nvSpPr>
        <p:spPr>
          <a:xfrm>
            <a:off x="722629" y="5255453"/>
            <a:ext cx="73662" cy="67430"/>
          </a:xfrm>
          <a:custGeom>
            <a:rect b="b" l="l" r="r" t="t"/>
            <a:pathLst>
              <a:path extrusionOk="0" h="2175" w="2376">
                <a:moveTo>
                  <a:pt x="2269" y="0"/>
                </a:moveTo>
                <a:cubicBezTo>
                  <a:pt x="2249" y="0"/>
                  <a:pt x="2231" y="8"/>
                  <a:pt x="2217" y="21"/>
                </a:cubicBezTo>
                <a:cubicBezTo>
                  <a:pt x="2091" y="53"/>
                  <a:pt x="1236" y="560"/>
                  <a:pt x="1077" y="750"/>
                </a:cubicBezTo>
                <a:cubicBezTo>
                  <a:pt x="919" y="940"/>
                  <a:pt x="1" y="2016"/>
                  <a:pt x="1" y="2016"/>
                </a:cubicBezTo>
                <a:lnTo>
                  <a:pt x="159" y="2175"/>
                </a:lnTo>
                <a:cubicBezTo>
                  <a:pt x="159" y="2175"/>
                  <a:pt x="1077" y="1066"/>
                  <a:pt x="1236" y="908"/>
                </a:cubicBezTo>
                <a:cubicBezTo>
                  <a:pt x="1331" y="781"/>
                  <a:pt x="1932" y="401"/>
                  <a:pt x="2312" y="180"/>
                </a:cubicBezTo>
                <a:cubicBezTo>
                  <a:pt x="2344" y="180"/>
                  <a:pt x="2376" y="116"/>
                  <a:pt x="2344" y="53"/>
                </a:cubicBezTo>
                <a:cubicBezTo>
                  <a:pt x="2326" y="16"/>
                  <a:pt x="2296" y="0"/>
                  <a:pt x="2269"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3"/>
          <p:cNvSpPr/>
          <p:nvPr/>
        </p:nvSpPr>
        <p:spPr>
          <a:xfrm>
            <a:off x="673552" y="5219428"/>
            <a:ext cx="121778" cy="307669"/>
          </a:xfrm>
          <a:custGeom>
            <a:rect b="b" l="l" r="r" t="t"/>
            <a:pathLst>
              <a:path extrusionOk="0" h="9924" w="3928">
                <a:moveTo>
                  <a:pt x="3266" y="0"/>
                </a:moveTo>
                <a:cubicBezTo>
                  <a:pt x="2597" y="0"/>
                  <a:pt x="1572" y="63"/>
                  <a:pt x="1394" y="486"/>
                </a:cubicBezTo>
                <a:cubicBezTo>
                  <a:pt x="1172" y="1056"/>
                  <a:pt x="855" y="2577"/>
                  <a:pt x="824" y="2640"/>
                </a:cubicBezTo>
                <a:lnTo>
                  <a:pt x="444" y="6314"/>
                </a:lnTo>
                <a:cubicBezTo>
                  <a:pt x="444" y="6314"/>
                  <a:pt x="190" y="8689"/>
                  <a:pt x="0" y="9797"/>
                </a:cubicBezTo>
                <a:cubicBezTo>
                  <a:pt x="0" y="9860"/>
                  <a:pt x="32" y="9924"/>
                  <a:pt x="95" y="9924"/>
                </a:cubicBezTo>
                <a:cubicBezTo>
                  <a:pt x="158" y="9924"/>
                  <a:pt x="190" y="9892"/>
                  <a:pt x="222" y="9829"/>
                </a:cubicBezTo>
                <a:cubicBezTo>
                  <a:pt x="380" y="8720"/>
                  <a:pt x="665" y="6345"/>
                  <a:pt x="665" y="6314"/>
                </a:cubicBezTo>
                <a:lnTo>
                  <a:pt x="1045" y="2672"/>
                </a:lnTo>
                <a:cubicBezTo>
                  <a:pt x="1045" y="2672"/>
                  <a:pt x="1362" y="1120"/>
                  <a:pt x="1584" y="581"/>
                </a:cubicBezTo>
                <a:cubicBezTo>
                  <a:pt x="1707" y="310"/>
                  <a:pt x="2525" y="211"/>
                  <a:pt x="3254" y="211"/>
                </a:cubicBezTo>
                <a:cubicBezTo>
                  <a:pt x="3460" y="211"/>
                  <a:pt x="3658" y="219"/>
                  <a:pt x="3832" y="233"/>
                </a:cubicBezTo>
                <a:cubicBezTo>
                  <a:pt x="3895" y="233"/>
                  <a:pt x="3927" y="201"/>
                  <a:pt x="3927" y="138"/>
                </a:cubicBezTo>
                <a:cubicBezTo>
                  <a:pt x="3927" y="75"/>
                  <a:pt x="3895" y="11"/>
                  <a:pt x="3832" y="11"/>
                </a:cubicBezTo>
                <a:cubicBezTo>
                  <a:pt x="3766" y="11"/>
                  <a:pt x="3548" y="0"/>
                  <a:pt x="3266"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3"/>
          <p:cNvSpPr/>
          <p:nvPr/>
        </p:nvSpPr>
        <p:spPr>
          <a:xfrm>
            <a:off x="654889" y="5482887"/>
            <a:ext cx="57944" cy="283766"/>
          </a:xfrm>
          <a:custGeom>
            <a:rect b="b" l="l" r="r" t="t"/>
            <a:pathLst>
              <a:path extrusionOk="0" h="9153" w="1869">
                <a:moveTo>
                  <a:pt x="855" y="1"/>
                </a:moveTo>
                <a:cubicBezTo>
                  <a:pt x="792" y="32"/>
                  <a:pt x="760" y="96"/>
                  <a:pt x="792" y="127"/>
                </a:cubicBezTo>
                <a:lnTo>
                  <a:pt x="1362" y="1711"/>
                </a:lnTo>
                <a:cubicBezTo>
                  <a:pt x="1362" y="1742"/>
                  <a:pt x="1647" y="3358"/>
                  <a:pt x="1362" y="4118"/>
                </a:cubicBezTo>
                <a:lnTo>
                  <a:pt x="1299" y="4276"/>
                </a:lnTo>
                <a:cubicBezTo>
                  <a:pt x="919" y="5289"/>
                  <a:pt x="0" y="7633"/>
                  <a:pt x="190" y="9058"/>
                </a:cubicBezTo>
                <a:cubicBezTo>
                  <a:pt x="190" y="9121"/>
                  <a:pt x="254" y="9153"/>
                  <a:pt x="285" y="9153"/>
                </a:cubicBezTo>
                <a:lnTo>
                  <a:pt x="317" y="9153"/>
                </a:lnTo>
                <a:cubicBezTo>
                  <a:pt x="380" y="9121"/>
                  <a:pt x="412" y="9090"/>
                  <a:pt x="412" y="9026"/>
                </a:cubicBezTo>
                <a:cubicBezTo>
                  <a:pt x="222" y="7633"/>
                  <a:pt x="1141" y="5258"/>
                  <a:pt x="1489" y="4371"/>
                </a:cubicBezTo>
                <a:lnTo>
                  <a:pt x="1552" y="4181"/>
                </a:lnTo>
                <a:cubicBezTo>
                  <a:pt x="1869" y="3389"/>
                  <a:pt x="1584" y="1742"/>
                  <a:pt x="1552" y="1647"/>
                </a:cubicBezTo>
                <a:lnTo>
                  <a:pt x="982" y="64"/>
                </a:lnTo>
                <a:cubicBezTo>
                  <a:pt x="951" y="1"/>
                  <a:pt x="919" y="1"/>
                  <a:pt x="855"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3"/>
          <p:cNvSpPr/>
          <p:nvPr/>
        </p:nvSpPr>
        <p:spPr>
          <a:xfrm>
            <a:off x="676497" y="5232852"/>
            <a:ext cx="47155" cy="264792"/>
          </a:xfrm>
          <a:custGeom>
            <a:rect b="b" l="l" r="r" t="t"/>
            <a:pathLst>
              <a:path extrusionOk="0" h="8541" w="1521">
                <a:moveTo>
                  <a:pt x="1412" y="1"/>
                </a:moveTo>
                <a:cubicBezTo>
                  <a:pt x="1378" y="1"/>
                  <a:pt x="1349" y="16"/>
                  <a:pt x="1330" y="53"/>
                </a:cubicBezTo>
                <a:lnTo>
                  <a:pt x="190" y="1479"/>
                </a:lnTo>
                <a:cubicBezTo>
                  <a:pt x="190" y="1510"/>
                  <a:pt x="158" y="1510"/>
                  <a:pt x="158" y="1542"/>
                </a:cubicBezTo>
                <a:lnTo>
                  <a:pt x="0" y="4265"/>
                </a:lnTo>
                <a:lnTo>
                  <a:pt x="32" y="8446"/>
                </a:lnTo>
                <a:cubicBezTo>
                  <a:pt x="32" y="8509"/>
                  <a:pt x="95" y="8541"/>
                  <a:pt x="158" y="8541"/>
                </a:cubicBezTo>
                <a:cubicBezTo>
                  <a:pt x="222" y="8541"/>
                  <a:pt x="254" y="8509"/>
                  <a:pt x="254" y="8446"/>
                </a:cubicBezTo>
                <a:lnTo>
                  <a:pt x="222" y="4265"/>
                </a:lnTo>
                <a:lnTo>
                  <a:pt x="380" y="1605"/>
                </a:lnTo>
                <a:lnTo>
                  <a:pt x="1489" y="180"/>
                </a:lnTo>
                <a:cubicBezTo>
                  <a:pt x="1520" y="117"/>
                  <a:pt x="1520" y="53"/>
                  <a:pt x="1489" y="22"/>
                </a:cubicBezTo>
                <a:cubicBezTo>
                  <a:pt x="1462" y="9"/>
                  <a:pt x="1436" y="1"/>
                  <a:pt x="1412"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3"/>
          <p:cNvSpPr/>
          <p:nvPr/>
        </p:nvSpPr>
        <p:spPr>
          <a:xfrm>
            <a:off x="592047" y="5422618"/>
            <a:ext cx="92325" cy="414751"/>
          </a:xfrm>
          <a:custGeom>
            <a:rect b="b" l="l" r="r" t="t"/>
            <a:pathLst>
              <a:path extrusionOk="0" h="13378" w="2978">
                <a:moveTo>
                  <a:pt x="2833" y="0"/>
                </a:moveTo>
                <a:cubicBezTo>
                  <a:pt x="2790" y="0"/>
                  <a:pt x="2756" y="30"/>
                  <a:pt x="2756" y="76"/>
                </a:cubicBezTo>
                <a:lnTo>
                  <a:pt x="1932" y="2705"/>
                </a:lnTo>
                <a:lnTo>
                  <a:pt x="1394" y="5587"/>
                </a:lnTo>
                <a:lnTo>
                  <a:pt x="1172" y="9577"/>
                </a:lnTo>
                <a:cubicBezTo>
                  <a:pt x="1172" y="9609"/>
                  <a:pt x="1236" y="12395"/>
                  <a:pt x="64" y="13187"/>
                </a:cubicBezTo>
                <a:cubicBezTo>
                  <a:pt x="32" y="13219"/>
                  <a:pt x="1" y="13282"/>
                  <a:pt x="32" y="13314"/>
                </a:cubicBezTo>
                <a:cubicBezTo>
                  <a:pt x="64" y="13345"/>
                  <a:pt x="96" y="13377"/>
                  <a:pt x="127" y="13377"/>
                </a:cubicBezTo>
                <a:cubicBezTo>
                  <a:pt x="159" y="13377"/>
                  <a:pt x="159" y="13377"/>
                  <a:pt x="191" y="13345"/>
                </a:cubicBezTo>
                <a:cubicBezTo>
                  <a:pt x="1426" y="12490"/>
                  <a:pt x="1362" y="9672"/>
                  <a:pt x="1362" y="9577"/>
                </a:cubicBezTo>
                <a:lnTo>
                  <a:pt x="1584" y="5618"/>
                </a:lnTo>
                <a:lnTo>
                  <a:pt x="2122" y="2768"/>
                </a:lnTo>
                <a:lnTo>
                  <a:pt x="2946" y="140"/>
                </a:lnTo>
                <a:cubicBezTo>
                  <a:pt x="2978" y="76"/>
                  <a:pt x="2946" y="13"/>
                  <a:pt x="2882" y="13"/>
                </a:cubicBezTo>
                <a:cubicBezTo>
                  <a:pt x="2866" y="4"/>
                  <a:pt x="2849" y="0"/>
                  <a:pt x="2833"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3"/>
          <p:cNvSpPr/>
          <p:nvPr/>
        </p:nvSpPr>
        <p:spPr>
          <a:xfrm>
            <a:off x="565539" y="5370317"/>
            <a:ext cx="114895" cy="445444"/>
          </a:xfrm>
          <a:custGeom>
            <a:rect b="b" l="l" r="r" t="t"/>
            <a:pathLst>
              <a:path extrusionOk="0" h="14368" w="3706">
                <a:moveTo>
                  <a:pt x="3591" y="1"/>
                </a:moveTo>
                <a:cubicBezTo>
                  <a:pt x="3564" y="1"/>
                  <a:pt x="3534" y="16"/>
                  <a:pt x="3516" y="53"/>
                </a:cubicBezTo>
                <a:cubicBezTo>
                  <a:pt x="3452" y="85"/>
                  <a:pt x="2566" y="1320"/>
                  <a:pt x="2787" y="2523"/>
                </a:cubicBezTo>
                <a:cubicBezTo>
                  <a:pt x="2946" y="3378"/>
                  <a:pt x="3326" y="5563"/>
                  <a:pt x="3104" y="6704"/>
                </a:cubicBezTo>
                <a:cubicBezTo>
                  <a:pt x="3009" y="7305"/>
                  <a:pt x="2819" y="8382"/>
                  <a:pt x="2692" y="9237"/>
                </a:cubicBezTo>
                <a:cubicBezTo>
                  <a:pt x="2597" y="9902"/>
                  <a:pt x="2502" y="10504"/>
                  <a:pt x="2471" y="10662"/>
                </a:cubicBezTo>
                <a:cubicBezTo>
                  <a:pt x="2344" y="11264"/>
                  <a:pt x="1806" y="13291"/>
                  <a:pt x="64" y="14177"/>
                </a:cubicBezTo>
                <a:cubicBezTo>
                  <a:pt x="1" y="14209"/>
                  <a:pt x="1" y="14272"/>
                  <a:pt x="1" y="14304"/>
                </a:cubicBezTo>
                <a:cubicBezTo>
                  <a:pt x="32" y="14336"/>
                  <a:pt x="64" y="14367"/>
                  <a:pt x="127" y="14367"/>
                </a:cubicBezTo>
                <a:lnTo>
                  <a:pt x="159" y="14367"/>
                </a:lnTo>
                <a:cubicBezTo>
                  <a:pt x="1996" y="13449"/>
                  <a:pt x="2534" y="11327"/>
                  <a:pt x="2661" y="10726"/>
                </a:cubicBezTo>
                <a:cubicBezTo>
                  <a:pt x="2692" y="10536"/>
                  <a:pt x="2787" y="9965"/>
                  <a:pt x="2914" y="9269"/>
                </a:cubicBezTo>
                <a:cubicBezTo>
                  <a:pt x="3041" y="8414"/>
                  <a:pt x="3199" y="7369"/>
                  <a:pt x="3326" y="6735"/>
                </a:cubicBezTo>
                <a:cubicBezTo>
                  <a:pt x="3547" y="5563"/>
                  <a:pt x="3167" y="3378"/>
                  <a:pt x="2977" y="2492"/>
                </a:cubicBezTo>
                <a:cubicBezTo>
                  <a:pt x="2787" y="1383"/>
                  <a:pt x="3674" y="180"/>
                  <a:pt x="3674" y="180"/>
                </a:cubicBezTo>
                <a:cubicBezTo>
                  <a:pt x="3706" y="116"/>
                  <a:pt x="3706" y="53"/>
                  <a:pt x="3642" y="21"/>
                </a:cubicBezTo>
                <a:cubicBezTo>
                  <a:pt x="3629" y="8"/>
                  <a:pt x="3611" y="1"/>
                  <a:pt x="3591"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3"/>
          <p:cNvSpPr/>
          <p:nvPr/>
        </p:nvSpPr>
        <p:spPr>
          <a:xfrm>
            <a:off x="786463" y="5233131"/>
            <a:ext cx="74623" cy="195781"/>
          </a:xfrm>
          <a:custGeom>
            <a:rect b="b" l="l" r="r" t="t"/>
            <a:pathLst>
              <a:path extrusionOk="0" h="6315" w="2407">
                <a:moveTo>
                  <a:pt x="114" y="0"/>
                </a:moveTo>
                <a:cubicBezTo>
                  <a:pt x="78" y="0"/>
                  <a:pt x="55" y="30"/>
                  <a:pt x="32" y="76"/>
                </a:cubicBezTo>
                <a:cubicBezTo>
                  <a:pt x="0" y="108"/>
                  <a:pt x="32" y="171"/>
                  <a:pt x="95" y="203"/>
                </a:cubicBezTo>
                <a:cubicBezTo>
                  <a:pt x="475" y="361"/>
                  <a:pt x="1489" y="868"/>
                  <a:pt x="1647" y="1311"/>
                </a:cubicBezTo>
                <a:cubicBezTo>
                  <a:pt x="1869" y="1818"/>
                  <a:pt x="2154" y="2705"/>
                  <a:pt x="2217" y="2831"/>
                </a:cubicBezTo>
                <a:lnTo>
                  <a:pt x="2217" y="6220"/>
                </a:lnTo>
                <a:cubicBezTo>
                  <a:pt x="2217" y="6283"/>
                  <a:pt x="2249" y="6315"/>
                  <a:pt x="2312" y="6315"/>
                </a:cubicBezTo>
                <a:cubicBezTo>
                  <a:pt x="2375" y="6315"/>
                  <a:pt x="2407" y="6283"/>
                  <a:pt x="2407" y="6220"/>
                </a:cubicBezTo>
                <a:lnTo>
                  <a:pt x="2407" y="2831"/>
                </a:lnTo>
                <a:cubicBezTo>
                  <a:pt x="2407" y="2800"/>
                  <a:pt x="2407" y="2800"/>
                  <a:pt x="2407" y="2800"/>
                </a:cubicBezTo>
                <a:cubicBezTo>
                  <a:pt x="2407" y="2768"/>
                  <a:pt x="2059" y="1786"/>
                  <a:pt x="1837" y="1248"/>
                </a:cubicBezTo>
                <a:cubicBezTo>
                  <a:pt x="1615" y="646"/>
                  <a:pt x="222" y="44"/>
                  <a:pt x="158" y="13"/>
                </a:cubicBezTo>
                <a:cubicBezTo>
                  <a:pt x="141" y="4"/>
                  <a:pt x="127" y="0"/>
                  <a:pt x="114"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3"/>
          <p:cNvSpPr/>
          <p:nvPr/>
        </p:nvSpPr>
        <p:spPr>
          <a:xfrm>
            <a:off x="786463" y="5254739"/>
            <a:ext cx="73662" cy="68143"/>
          </a:xfrm>
          <a:custGeom>
            <a:rect b="b" l="l" r="r" t="t"/>
            <a:pathLst>
              <a:path extrusionOk="0" h="2198" w="2376">
                <a:moveTo>
                  <a:pt x="140" y="0"/>
                </a:moveTo>
                <a:cubicBezTo>
                  <a:pt x="95" y="0"/>
                  <a:pt x="55" y="29"/>
                  <a:pt x="32" y="76"/>
                </a:cubicBezTo>
                <a:cubicBezTo>
                  <a:pt x="0" y="108"/>
                  <a:pt x="32" y="171"/>
                  <a:pt x="63" y="203"/>
                </a:cubicBezTo>
                <a:cubicBezTo>
                  <a:pt x="443" y="424"/>
                  <a:pt x="1045" y="804"/>
                  <a:pt x="1140" y="899"/>
                </a:cubicBezTo>
                <a:cubicBezTo>
                  <a:pt x="1299" y="1089"/>
                  <a:pt x="2217" y="2198"/>
                  <a:pt x="2217" y="2198"/>
                </a:cubicBezTo>
                <a:lnTo>
                  <a:pt x="2375" y="2039"/>
                </a:lnTo>
                <a:cubicBezTo>
                  <a:pt x="2375" y="2039"/>
                  <a:pt x="1457" y="963"/>
                  <a:pt x="1299" y="773"/>
                </a:cubicBezTo>
                <a:cubicBezTo>
                  <a:pt x="1140" y="583"/>
                  <a:pt x="285" y="76"/>
                  <a:pt x="190" y="13"/>
                </a:cubicBezTo>
                <a:cubicBezTo>
                  <a:pt x="173" y="4"/>
                  <a:pt x="156" y="0"/>
                  <a:pt x="140"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3"/>
          <p:cNvSpPr/>
          <p:nvPr/>
        </p:nvSpPr>
        <p:spPr>
          <a:xfrm>
            <a:off x="786463" y="5219769"/>
            <a:ext cx="122739" cy="307328"/>
          </a:xfrm>
          <a:custGeom>
            <a:rect b="b" l="l" r="r" t="t"/>
            <a:pathLst>
              <a:path extrusionOk="0" h="9913" w="3959">
                <a:moveTo>
                  <a:pt x="801" y="0"/>
                </a:moveTo>
                <a:cubicBezTo>
                  <a:pt x="468" y="0"/>
                  <a:pt x="201" y="22"/>
                  <a:pt x="127" y="32"/>
                </a:cubicBezTo>
                <a:cubicBezTo>
                  <a:pt x="63" y="32"/>
                  <a:pt x="0" y="64"/>
                  <a:pt x="32" y="127"/>
                </a:cubicBezTo>
                <a:cubicBezTo>
                  <a:pt x="32" y="190"/>
                  <a:pt x="63" y="222"/>
                  <a:pt x="127" y="222"/>
                </a:cubicBezTo>
                <a:cubicBezTo>
                  <a:pt x="301" y="208"/>
                  <a:pt x="499" y="200"/>
                  <a:pt x="705" y="200"/>
                </a:cubicBezTo>
                <a:cubicBezTo>
                  <a:pt x="1434" y="200"/>
                  <a:pt x="2252" y="299"/>
                  <a:pt x="2375" y="570"/>
                </a:cubicBezTo>
                <a:cubicBezTo>
                  <a:pt x="2597" y="1109"/>
                  <a:pt x="2914" y="2661"/>
                  <a:pt x="2914" y="2661"/>
                </a:cubicBezTo>
                <a:lnTo>
                  <a:pt x="3294" y="6303"/>
                </a:lnTo>
                <a:cubicBezTo>
                  <a:pt x="3294" y="6334"/>
                  <a:pt x="3579" y="8709"/>
                  <a:pt x="3737" y="9818"/>
                </a:cubicBezTo>
                <a:cubicBezTo>
                  <a:pt x="3769" y="9881"/>
                  <a:pt x="3800" y="9913"/>
                  <a:pt x="3864" y="9913"/>
                </a:cubicBezTo>
                <a:cubicBezTo>
                  <a:pt x="3927" y="9913"/>
                  <a:pt x="3959" y="9849"/>
                  <a:pt x="3959" y="9786"/>
                </a:cubicBezTo>
                <a:cubicBezTo>
                  <a:pt x="3769" y="8678"/>
                  <a:pt x="3515" y="6334"/>
                  <a:pt x="3515" y="6303"/>
                </a:cubicBezTo>
                <a:lnTo>
                  <a:pt x="3135" y="2629"/>
                </a:lnTo>
                <a:cubicBezTo>
                  <a:pt x="3104" y="2566"/>
                  <a:pt x="2787" y="1077"/>
                  <a:pt x="2565" y="507"/>
                </a:cubicBezTo>
                <a:cubicBezTo>
                  <a:pt x="2396" y="85"/>
                  <a:pt x="1467" y="0"/>
                  <a:pt x="801"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3"/>
          <p:cNvSpPr/>
          <p:nvPr/>
        </p:nvSpPr>
        <p:spPr>
          <a:xfrm>
            <a:off x="869891" y="5482887"/>
            <a:ext cx="57975" cy="292633"/>
          </a:xfrm>
          <a:custGeom>
            <a:rect b="b" l="l" r="r" t="t"/>
            <a:pathLst>
              <a:path extrusionOk="0" h="9439" w="1870">
                <a:moveTo>
                  <a:pt x="1014" y="1"/>
                </a:moveTo>
                <a:cubicBezTo>
                  <a:pt x="983" y="1"/>
                  <a:pt x="919" y="32"/>
                  <a:pt x="888" y="64"/>
                </a:cubicBezTo>
                <a:lnTo>
                  <a:pt x="318" y="1679"/>
                </a:lnTo>
                <a:cubicBezTo>
                  <a:pt x="286" y="1742"/>
                  <a:pt x="1" y="3389"/>
                  <a:pt x="318" y="4181"/>
                </a:cubicBezTo>
                <a:cubicBezTo>
                  <a:pt x="729" y="5258"/>
                  <a:pt x="1648" y="7918"/>
                  <a:pt x="1489" y="9311"/>
                </a:cubicBezTo>
                <a:cubicBezTo>
                  <a:pt x="1458" y="9375"/>
                  <a:pt x="1521" y="9406"/>
                  <a:pt x="1553" y="9438"/>
                </a:cubicBezTo>
                <a:lnTo>
                  <a:pt x="1584" y="9438"/>
                </a:lnTo>
                <a:cubicBezTo>
                  <a:pt x="1616" y="9438"/>
                  <a:pt x="1679" y="9375"/>
                  <a:pt x="1679" y="9343"/>
                </a:cubicBezTo>
                <a:cubicBezTo>
                  <a:pt x="1869" y="7886"/>
                  <a:pt x="919" y="5194"/>
                  <a:pt x="508" y="4118"/>
                </a:cubicBezTo>
                <a:cubicBezTo>
                  <a:pt x="223" y="3358"/>
                  <a:pt x="508" y="1742"/>
                  <a:pt x="508" y="1742"/>
                </a:cubicBezTo>
                <a:lnTo>
                  <a:pt x="1078" y="159"/>
                </a:lnTo>
                <a:cubicBezTo>
                  <a:pt x="1109" y="96"/>
                  <a:pt x="1078" y="32"/>
                  <a:pt x="1014"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3"/>
          <p:cNvSpPr/>
          <p:nvPr/>
        </p:nvSpPr>
        <p:spPr>
          <a:xfrm>
            <a:off x="859102" y="5232852"/>
            <a:ext cx="47155" cy="264792"/>
          </a:xfrm>
          <a:custGeom>
            <a:rect b="b" l="l" r="r" t="t"/>
            <a:pathLst>
              <a:path extrusionOk="0" h="8541" w="1521">
                <a:moveTo>
                  <a:pt x="115" y="1"/>
                </a:moveTo>
                <a:cubicBezTo>
                  <a:pt x="96" y="1"/>
                  <a:pt x="77" y="9"/>
                  <a:pt x="64" y="22"/>
                </a:cubicBezTo>
                <a:cubicBezTo>
                  <a:pt x="1" y="53"/>
                  <a:pt x="1" y="117"/>
                  <a:pt x="32" y="180"/>
                </a:cubicBezTo>
                <a:lnTo>
                  <a:pt x="1141" y="1574"/>
                </a:lnTo>
                <a:lnTo>
                  <a:pt x="1299" y="4265"/>
                </a:lnTo>
                <a:lnTo>
                  <a:pt x="1267" y="8446"/>
                </a:lnTo>
                <a:cubicBezTo>
                  <a:pt x="1267" y="8509"/>
                  <a:pt x="1299" y="8541"/>
                  <a:pt x="1362" y="8541"/>
                </a:cubicBezTo>
                <a:cubicBezTo>
                  <a:pt x="1426" y="8541"/>
                  <a:pt x="1489" y="8509"/>
                  <a:pt x="1489" y="8446"/>
                </a:cubicBezTo>
                <a:lnTo>
                  <a:pt x="1521" y="4234"/>
                </a:lnTo>
                <a:lnTo>
                  <a:pt x="1362" y="1542"/>
                </a:lnTo>
                <a:cubicBezTo>
                  <a:pt x="1362" y="1510"/>
                  <a:pt x="1331" y="1510"/>
                  <a:pt x="1331" y="1479"/>
                </a:cubicBezTo>
                <a:lnTo>
                  <a:pt x="191" y="53"/>
                </a:lnTo>
                <a:cubicBezTo>
                  <a:pt x="172" y="16"/>
                  <a:pt x="143" y="1"/>
                  <a:pt x="115"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3"/>
          <p:cNvSpPr/>
          <p:nvPr/>
        </p:nvSpPr>
        <p:spPr>
          <a:xfrm>
            <a:off x="898382" y="5422618"/>
            <a:ext cx="75615" cy="409822"/>
          </a:xfrm>
          <a:custGeom>
            <a:rect b="b" l="l" r="r" t="t"/>
            <a:pathLst>
              <a:path extrusionOk="0" h="13219" w="2439">
                <a:moveTo>
                  <a:pt x="140" y="0"/>
                </a:moveTo>
                <a:cubicBezTo>
                  <a:pt x="127" y="0"/>
                  <a:pt x="112" y="4"/>
                  <a:pt x="95" y="13"/>
                </a:cubicBezTo>
                <a:cubicBezTo>
                  <a:pt x="32" y="13"/>
                  <a:pt x="0" y="76"/>
                  <a:pt x="32" y="140"/>
                </a:cubicBezTo>
                <a:lnTo>
                  <a:pt x="824" y="2768"/>
                </a:lnTo>
                <a:lnTo>
                  <a:pt x="1394" y="5618"/>
                </a:lnTo>
                <a:lnTo>
                  <a:pt x="1615" y="9545"/>
                </a:lnTo>
                <a:cubicBezTo>
                  <a:pt x="1552" y="9799"/>
                  <a:pt x="1045" y="12364"/>
                  <a:pt x="2281" y="13187"/>
                </a:cubicBezTo>
                <a:cubicBezTo>
                  <a:pt x="2312" y="13219"/>
                  <a:pt x="2312" y="13219"/>
                  <a:pt x="2344" y="13219"/>
                </a:cubicBezTo>
                <a:cubicBezTo>
                  <a:pt x="2376" y="13219"/>
                  <a:pt x="2407" y="13187"/>
                  <a:pt x="2407" y="13155"/>
                </a:cubicBezTo>
                <a:cubicBezTo>
                  <a:pt x="2439" y="13124"/>
                  <a:pt x="2439" y="13060"/>
                  <a:pt x="2376" y="13029"/>
                </a:cubicBezTo>
                <a:cubicBezTo>
                  <a:pt x="1267" y="12237"/>
                  <a:pt x="1805" y="9609"/>
                  <a:pt x="1805" y="9577"/>
                </a:cubicBezTo>
                <a:cubicBezTo>
                  <a:pt x="1805" y="9577"/>
                  <a:pt x="1805" y="9577"/>
                  <a:pt x="1805" y="9545"/>
                </a:cubicBezTo>
                <a:lnTo>
                  <a:pt x="1584" y="5587"/>
                </a:lnTo>
                <a:lnTo>
                  <a:pt x="1045" y="2705"/>
                </a:lnTo>
                <a:lnTo>
                  <a:pt x="222" y="76"/>
                </a:lnTo>
                <a:cubicBezTo>
                  <a:pt x="199" y="30"/>
                  <a:pt x="176" y="0"/>
                  <a:pt x="140"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3"/>
          <p:cNvSpPr/>
          <p:nvPr/>
        </p:nvSpPr>
        <p:spPr>
          <a:xfrm>
            <a:off x="902320" y="5370224"/>
            <a:ext cx="117841" cy="455365"/>
          </a:xfrm>
          <a:custGeom>
            <a:rect b="b" l="l" r="r" t="t"/>
            <a:pathLst>
              <a:path extrusionOk="0" h="14688" w="3801">
                <a:moveTo>
                  <a:pt x="127" y="1"/>
                </a:moveTo>
                <a:cubicBezTo>
                  <a:pt x="103" y="1"/>
                  <a:pt x="79" y="9"/>
                  <a:pt x="63" y="24"/>
                </a:cubicBezTo>
                <a:cubicBezTo>
                  <a:pt x="0" y="56"/>
                  <a:pt x="0" y="119"/>
                  <a:pt x="32" y="151"/>
                </a:cubicBezTo>
                <a:cubicBezTo>
                  <a:pt x="32" y="183"/>
                  <a:pt x="918" y="1355"/>
                  <a:pt x="697" y="2495"/>
                </a:cubicBezTo>
                <a:cubicBezTo>
                  <a:pt x="538" y="3381"/>
                  <a:pt x="158" y="5566"/>
                  <a:pt x="380" y="6738"/>
                </a:cubicBezTo>
                <a:cubicBezTo>
                  <a:pt x="475" y="7372"/>
                  <a:pt x="665" y="8417"/>
                  <a:pt x="792" y="9272"/>
                </a:cubicBezTo>
                <a:cubicBezTo>
                  <a:pt x="918" y="9968"/>
                  <a:pt x="982" y="10539"/>
                  <a:pt x="1013" y="10697"/>
                </a:cubicBezTo>
                <a:cubicBezTo>
                  <a:pt x="1077" y="11014"/>
                  <a:pt x="1678" y="13705"/>
                  <a:pt x="3642" y="14687"/>
                </a:cubicBezTo>
                <a:lnTo>
                  <a:pt x="3674" y="14687"/>
                </a:lnTo>
                <a:cubicBezTo>
                  <a:pt x="3705" y="14687"/>
                  <a:pt x="3737" y="14655"/>
                  <a:pt x="3769" y="14624"/>
                </a:cubicBezTo>
                <a:cubicBezTo>
                  <a:pt x="3800" y="14560"/>
                  <a:pt x="3769" y="14497"/>
                  <a:pt x="3737" y="14497"/>
                </a:cubicBezTo>
                <a:cubicBezTo>
                  <a:pt x="1869" y="13547"/>
                  <a:pt x="1298" y="10950"/>
                  <a:pt x="1235" y="10665"/>
                </a:cubicBezTo>
                <a:cubicBezTo>
                  <a:pt x="1203" y="10507"/>
                  <a:pt x="1108" y="9905"/>
                  <a:pt x="1013" y="9240"/>
                </a:cubicBezTo>
                <a:cubicBezTo>
                  <a:pt x="855" y="8385"/>
                  <a:pt x="697" y="7308"/>
                  <a:pt x="570" y="6707"/>
                </a:cubicBezTo>
                <a:cubicBezTo>
                  <a:pt x="380" y="5535"/>
                  <a:pt x="728" y="3381"/>
                  <a:pt x="918" y="2526"/>
                </a:cubicBezTo>
                <a:cubicBezTo>
                  <a:pt x="1140" y="1323"/>
                  <a:pt x="222" y="88"/>
                  <a:pt x="190" y="24"/>
                </a:cubicBezTo>
                <a:cubicBezTo>
                  <a:pt x="174" y="9"/>
                  <a:pt x="150" y="1"/>
                  <a:pt x="127"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3"/>
          <p:cNvSpPr/>
          <p:nvPr/>
        </p:nvSpPr>
        <p:spPr>
          <a:xfrm>
            <a:off x="2773547" y="5233817"/>
            <a:ext cx="792362" cy="792362"/>
          </a:xfrm>
          <a:custGeom>
            <a:rect b="b" l="l" r="r" t="t"/>
            <a:pathLst>
              <a:path extrusionOk="0" h="25558" w="25558">
                <a:moveTo>
                  <a:pt x="12795" y="1"/>
                </a:moveTo>
                <a:cubicBezTo>
                  <a:pt x="5733" y="1"/>
                  <a:pt x="1" y="5701"/>
                  <a:pt x="1" y="12764"/>
                </a:cubicBezTo>
                <a:cubicBezTo>
                  <a:pt x="1" y="19826"/>
                  <a:pt x="5733" y="25558"/>
                  <a:pt x="12795" y="25558"/>
                </a:cubicBezTo>
                <a:cubicBezTo>
                  <a:pt x="19857" y="25558"/>
                  <a:pt x="25557" y="19826"/>
                  <a:pt x="25557" y="12764"/>
                </a:cubicBezTo>
                <a:cubicBezTo>
                  <a:pt x="25557" y="5701"/>
                  <a:pt x="19857" y="1"/>
                  <a:pt x="12795"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3"/>
          <p:cNvSpPr/>
          <p:nvPr/>
        </p:nvSpPr>
        <p:spPr>
          <a:xfrm>
            <a:off x="3018033" y="5531317"/>
            <a:ext cx="139449" cy="18695"/>
          </a:xfrm>
          <a:custGeom>
            <a:rect b="b" l="l" r="r" t="t"/>
            <a:pathLst>
              <a:path extrusionOk="0" h="603" w="4498">
                <a:moveTo>
                  <a:pt x="0" y="1"/>
                </a:moveTo>
                <a:lnTo>
                  <a:pt x="0" y="602"/>
                </a:lnTo>
                <a:lnTo>
                  <a:pt x="4497" y="602"/>
                </a:lnTo>
                <a:lnTo>
                  <a:pt x="4497"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3"/>
          <p:cNvSpPr/>
          <p:nvPr/>
        </p:nvSpPr>
        <p:spPr>
          <a:xfrm>
            <a:off x="3018033" y="5577480"/>
            <a:ext cx="139449" cy="19656"/>
          </a:xfrm>
          <a:custGeom>
            <a:rect b="b" l="l" r="r" t="t"/>
            <a:pathLst>
              <a:path extrusionOk="0" h="634" w="4498">
                <a:moveTo>
                  <a:pt x="0" y="0"/>
                </a:moveTo>
                <a:lnTo>
                  <a:pt x="0" y="633"/>
                </a:lnTo>
                <a:lnTo>
                  <a:pt x="4497" y="633"/>
                </a:lnTo>
                <a:lnTo>
                  <a:pt x="4497" y="0"/>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3"/>
          <p:cNvSpPr/>
          <p:nvPr/>
        </p:nvSpPr>
        <p:spPr>
          <a:xfrm>
            <a:off x="3188857" y="5531317"/>
            <a:ext cx="139449" cy="18695"/>
          </a:xfrm>
          <a:custGeom>
            <a:rect b="b" l="l" r="r" t="t"/>
            <a:pathLst>
              <a:path extrusionOk="0" h="603" w="4498">
                <a:moveTo>
                  <a:pt x="1" y="1"/>
                </a:moveTo>
                <a:lnTo>
                  <a:pt x="1" y="602"/>
                </a:lnTo>
                <a:lnTo>
                  <a:pt x="4498" y="602"/>
                </a:lnTo>
                <a:lnTo>
                  <a:pt x="4498"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3"/>
          <p:cNvSpPr/>
          <p:nvPr/>
        </p:nvSpPr>
        <p:spPr>
          <a:xfrm>
            <a:off x="3188857" y="5577480"/>
            <a:ext cx="139449" cy="19656"/>
          </a:xfrm>
          <a:custGeom>
            <a:rect b="b" l="l" r="r" t="t"/>
            <a:pathLst>
              <a:path extrusionOk="0" h="634" w="4498">
                <a:moveTo>
                  <a:pt x="1" y="0"/>
                </a:moveTo>
                <a:lnTo>
                  <a:pt x="1" y="633"/>
                </a:lnTo>
                <a:lnTo>
                  <a:pt x="4498" y="633"/>
                </a:lnTo>
                <a:lnTo>
                  <a:pt x="4498" y="0"/>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3"/>
          <p:cNvSpPr/>
          <p:nvPr/>
        </p:nvSpPr>
        <p:spPr>
          <a:xfrm>
            <a:off x="3176084" y="5611831"/>
            <a:ext cx="136504" cy="308320"/>
          </a:xfrm>
          <a:custGeom>
            <a:rect b="b" l="l" r="r" t="t"/>
            <a:pathLst>
              <a:path extrusionOk="0" h="9945" w="4403">
                <a:moveTo>
                  <a:pt x="4340" y="0"/>
                </a:moveTo>
                <a:cubicBezTo>
                  <a:pt x="1141" y="190"/>
                  <a:pt x="888" y="476"/>
                  <a:pt x="729" y="634"/>
                </a:cubicBezTo>
                <a:cubicBezTo>
                  <a:pt x="571" y="824"/>
                  <a:pt x="381" y="1077"/>
                  <a:pt x="1" y="9881"/>
                </a:cubicBezTo>
                <a:lnTo>
                  <a:pt x="1173" y="9945"/>
                </a:lnTo>
                <a:cubicBezTo>
                  <a:pt x="1299" y="6429"/>
                  <a:pt x="1521" y="2471"/>
                  <a:pt x="1648" y="1457"/>
                </a:cubicBezTo>
                <a:cubicBezTo>
                  <a:pt x="2154" y="1331"/>
                  <a:pt x="3358" y="1204"/>
                  <a:pt x="4403" y="1141"/>
                </a:cubicBezTo>
                <a:lnTo>
                  <a:pt x="4340" y="0"/>
                </a:ln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3"/>
          <p:cNvSpPr/>
          <p:nvPr/>
        </p:nvSpPr>
        <p:spPr>
          <a:xfrm>
            <a:off x="3020978" y="5611831"/>
            <a:ext cx="136504" cy="308320"/>
          </a:xfrm>
          <a:custGeom>
            <a:rect b="b" l="l" r="r" t="t"/>
            <a:pathLst>
              <a:path extrusionOk="0" h="9945" w="4403">
                <a:moveTo>
                  <a:pt x="64" y="0"/>
                </a:moveTo>
                <a:lnTo>
                  <a:pt x="0" y="1141"/>
                </a:lnTo>
                <a:cubicBezTo>
                  <a:pt x="1045" y="1204"/>
                  <a:pt x="2249" y="1331"/>
                  <a:pt x="2755" y="1457"/>
                </a:cubicBezTo>
                <a:cubicBezTo>
                  <a:pt x="2882" y="2471"/>
                  <a:pt x="3104" y="6429"/>
                  <a:pt x="3230" y="9945"/>
                </a:cubicBezTo>
                <a:lnTo>
                  <a:pt x="4402" y="9881"/>
                </a:lnTo>
                <a:cubicBezTo>
                  <a:pt x="4054" y="1077"/>
                  <a:pt x="3832" y="824"/>
                  <a:pt x="3674" y="634"/>
                </a:cubicBezTo>
                <a:cubicBezTo>
                  <a:pt x="3515" y="476"/>
                  <a:pt x="3262" y="190"/>
                  <a:pt x="64"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3"/>
          <p:cNvSpPr/>
          <p:nvPr/>
        </p:nvSpPr>
        <p:spPr>
          <a:xfrm>
            <a:off x="2874678" y="5437783"/>
            <a:ext cx="224861" cy="293253"/>
          </a:xfrm>
          <a:custGeom>
            <a:rect b="b" l="l" r="r" t="t"/>
            <a:pathLst>
              <a:path extrusionOk="0" h="9459" w="7253">
                <a:moveTo>
                  <a:pt x="3378" y="0"/>
                </a:moveTo>
                <a:cubicBezTo>
                  <a:pt x="3276" y="0"/>
                  <a:pt x="3174" y="3"/>
                  <a:pt x="3072" y="9"/>
                </a:cubicBezTo>
                <a:cubicBezTo>
                  <a:pt x="1426" y="104"/>
                  <a:pt x="0" y="1339"/>
                  <a:pt x="856" y="5424"/>
                </a:cubicBezTo>
                <a:cubicBezTo>
                  <a:pt x="1482" y="8311"/>
                  <a:pt x="3153" y="9459"/>
                  <a:pt x="4526" y="9459"/>
                </a:cubicBezTo>
                <a:cubicBezTo>
                  <a:pt x="5096" y="9459"/>
                  <a:pt x="5614" y="9261"/>
                  <a:pt x="5986" y="8908"/>
                </a:cubicBezTo>
                <a:cubicBezTo>
                  <a:pt x="7253" y="7705"/>
                  <a:pt x="4909" y="6470"/>
                  <a:pt x="5289" y="5171"/>
                </a:cubicBezTo>
                <a:cubicBezTo>
                  <a:pt x="5574" y="4284"/>
                  <a:pt x="6366" y="3524"/>
                  <a:pt x="6398" y="2321"/>
                </a:cubicBezTo>
                <a:cubicBezTo>
                  <a:pt x="6457" y="687"/>
                  <a:pt x="4927" y="0"/>
                  <a:pt x="3378" y="0"/>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3"/>
          <p:cNvSpPr/>
          <p:nvPr/>
        </p:nvSpPr>
        <p:spPr>
          <a:xfrm>
            <a:off x="2880568" y="5445905"/>
            <a:ext cx="181675" cy="285130"/>
          </a:xfrm>
          <a:custGeom>
            <a:rect b="b" l="l" r="r" t="t"/>
            <a:pathLst>
              <a:path extrusionOk="0" h="9197" w="5860">
                <a:moveTo>
                  <a:pt x="1837" y="0"/>
                </a:moveTo>
                <a:cubicBezTo>
                  <a:pt x="729" y="570"/>
                  <a:pt x="0" y="1996"/>
                  <a:pt x="666" y="5162"/>
                </a:cubicBezTo>
                <a:cubicBezTo>
                  <a:pt x="1292" y="8049"/>
                  <a:pt x="2963" y="9197"/>
                  <a:pt x="4336" y="9197"/>
                </a:cubicBezTo>
                <a:cubicBezTo>
                  <a:pt x="4906" y="9197"/>
                  <a:pt x="5424" y="8999"/>
                  <a:pt x="5796" y="8646"/>
                </a:cubicBezTo>
                <a:cubicBezTo>
                  <a:pt x="5828" y="8614"/>
                  <a:pt x="5828" y="8583"/>
                  <a:pt x="5859" y="8551"/>
                </a:cubicBezTo>
                <a:cubicBezTo>
                  <a:pt x="3389" y="6398"/>
                  <a:pt x="2122" y="3389"/>
                  <a:pt x="1837"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3"/>
          <p:cNvSpPr/>
          <p:nvPr/>
        </p:nvSpPr>
        <p:spPr>
          <a:xfrm>
            <a:off x="3232074" y="5437783"/>
            <a:ext cx="223869" cy="293253"/>
          </a:xfrm>
          <a:custGeom>
            <a:rect b="b" l="l" r="r" t="t"/>
            <a:pathLst>
              <a:path extrusionOk="0" h="9459" w="7221">
                <a:moveTo>
                  <a:pt x="3875" y="0"/>
                </a:moveTo>
                <a:cubicBezTo>
                  <a:pt x="2325" y="0"/>
                  <a:pt x="796" y="687"/>
                  <a:pt x="855" y="2321"/>
                </a:cubicBezTo>
                <a:cubicBezTo>
                  <a:pt x="887" y="3524"/>
                  <a:pt x="1678" y="4284"/>
                  <a:pt x="1932" y="5171"/>
                </a:cubicBezTo>
                <a:cubicBezTo>
                  <a:pt x="2312" y="6470"/>
                  <a:pt x="0" y="7705"/>
                  <a:pt x="1267" y="8908"/>
                </a:cubicBezTo>
                <a:cubicBezTo>
                  <a:pt x="1638" y="9261"/>
                  <a:pt x="2157" y="9459"/>
                  <a:pt x="2726" y="9459"/>
                </a:cubicBezTo>
                <a:cubicBezTo>
                  <a:pt x="4097" y="9459"/>
                  <a:pt x="5761" y="8311"/>
                  <a:pt x="6365" y="5424"/>
                </a:cubicBezTo>
                <a:cubicBezTo>
                  <a:pt x="7221" y="1339"/>
                  <a:pt x="5827" y="104"/>
                  <a:pt x="4180" y="9"/>
                </a:cubicBezTo>
                <a:cubicBezTo>
                  <a:pt x="4079" y="3"/>
                  <a:pt x="3977" y="0"/>
                  <a:pt x="3875" y="0"/>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3"/>
          <p:cNvSpPr/>
          <p:nvPr/>
        </p:nvSpPr>
        <p:spPr>
          <a:xfrm>
            <a:off x="3284097" y="5441968"/>
            <a:ext cx="168902" cy="288819"/>
          </a:xfrm>
          <a:custGeom>
            <a:rect b="b" l="l" r="r" t="t"/>
            <a:pathLst>
              <a:path extrusionOk="0" h="9316" w="5448">
                <a:moveTo>
                  <a:pt x="3136" y="1"/>
                </a:moveTo>
                <a:lnTo>
                  <a:pt x="3136" y="1"/>
                </a:lnTo>
                <a:cubicBezTo>
                  <a:pt x="3357" y="3326"/>
                  <a:pt x="2376" y="6683"/>
                  <a:pt x="0" y="9058"/>
                </a:cubicBezTo>
                <a:cubicBezTo>
                  <a:pt x="314" y="9225"/>
                  <a:pt x="680" y="9316"/>
                  <a:pt x="1068" y="9316"/>
                </a:cubicBezTo>
                <a:cubicBezTo>
                  <a:pt x="2443" y="9316"/>
                  <a:pt x="4095" y="8179"/>
                  <a:pt x="4687" y="5289"/>
                </a:cubicBezTo>
                <a:cubicBezTo>
                  <a:pt x="5448" y="1774"/>
                  <a:pt x="4497" y="381"/>
                  <a:pt x="3136"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3"/>
          <p:cNvSpPr/>
          <p:nvPr/>
        </p:nvSpPr>
        <p:spPr>
          <a:xfrm>
            <a:off x="3267417" y="5462647"/>
            <a:ext cx="59463" cy="78405"/>
          </a:xfrm>
          <a:custGeom>
            <a:rect b="b" l="l" r="r" t="t"/>
            <a:pathLst>
              <a:path extrusionOk="0" h="2529" w="1918">
                <a:moveTo>
                  <a:pt x="1433" y="0"/>
                </a:moveTo>
                <a:cubicBezTo>
                  <a:pt x="1390" y="0"/>
                  <a:pt x="1344" y="10"/>
                  <a:pt x="1299" y="30"/>
                </a:cubicBezTo>
                <a:cubicBezTo>
                  <a:pt x="412" y="442"/>
                  <a:pt x="0" y="1392"/>
                  <a:pt x="285" y="2311"/>
                </a:cubicBezTo>
                <a:cubicBezTo>
                  <a:pt x="336" y="2463"/>
                  <a:pt x="462" y="2529"/>
                  <a:pt x="588" y="2529"/>
                </a:cubicBezTo>
                <a:cubicBezTo>
                  <a:pt x="777" y="2529"/>
                  <a:pt x="963" y="2380"/>
                  <a:pt x="887" y="2152"/>
                </a:cubicBezTo>
                <a:cubicBezTo>
                  <a:pt x="665" y="1487"/>
                  <a:pt x="982" y="854"/>
                  <a:pt x="1615" y="569"/>
                </a:cubicBezTo>
                <a:cubicBezTo>
                  <a:pt x="1918" y="404"/>
                  <a:pt x="1719" y="0"/>
                  <a:pt x="1433"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3"/>
          <p:cNvSpPr/>
          <p:nvPr/>
        </p:nvSpPr>
        <p:spPr>
          <a:xfrm>
            <a:off x="3030620" y="5471669"/>
            <a:ext cx="32584" cy="80079"/>
          </a:xfrm>
          <a:custGeom>
            <a:rect b="b" l="l" r="r" t="t"/>
            <a:pathLst>
              <a:path extrusionOk="0" h="2583" w="1051">
                <a:moveTo>
                  <a:pt x="435" y="0"/>
                </a:moveTo>
                <a:cubicBezTo>
                  <a:pt x="233" y="0"/>
                  <a:pt x="23" y="226"/>
                  <a:pt x="133" y="468"/>
                </a:cubicBezTo>
                <a:cubicBezTo>
                  <a:pt x="386" y="1006"/>
                  <a:pt x="386" y="1608"/>
                  <a:pt x="133" y="2115"/>
                </a:cubicBezTo>
                <a:cubicBezTo>
                  <a:pt x="1" y="2356"/>
                  <a:pt x="219" y="2582"/>
                  <a:pt x="429" y="2582"/>
                </a:cubicBezTo>
                <a:cubicBezTo>
                  <a:pt x="522" y="2582"/>
                  <a:pt x="613" y="2538"/>
                  <a:pt x="671" y="2431"/>
                </a:cubicBezTo>
                <a:cubicBezTo>
                  <a:pt x="1019" y="1703"/>
                  <a:pt x="1051" y="880"/>
                  <a:pt x="671" y="151"/>
                </a:cubicBezTo>
                <a:cubicBezTo>
                  <a:pt x="613" y="44"/>
                  <a:pt x="525" y="0"/>
                  <a:pt x="435"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3"/>
          <p:cNvSpPr/>
          <p:nvPr/>
        </p:nvSpPr>
        <p:spPr>
          <a:xfrm>
            <a:off x="2983775" y="5447332"/>
            <a:ext cx="48550" cy="29297"/>
          </a:xfrm>
          <a:custGeom>
            <a:rect b="b" l="l" r="r" t="t"/>
            <a:pathLst>
              <a:path extrusionOk="0" h="945" w="1566">
                <a:moveTo>
                  <a:pt x="402" y="0"/>
                </a:moveTo>
                <a:cubicBezTo>
                  <a:pt x="98" y="0"/>
                  <a:pt x="1" y="505"/>
                  <a:pt x="345" y="619"/>
                </a:cubicBezTo>
                <a:cubicBezTo>
                  <a:pt x="567" y="683"/>
                  <a:pt x="757" y="778"/>
                  <a:pt x="978" y="904"/>
                </a:cubicBezTo>
                <a:cubicBezTo>
                  <a:pt x="1029" y="932"/>
                  <a:pt x="1079" y="944"/>
                  <a:pt x="1126" y="944"/>
                </a:cubicBezTo>
                <a:cubicBezTo>
                  <a:pt x="1397" y="944"/>
                  <a:pt x="1566" y="528"/>
                  <a:pt x="1295" y="366"/>
                </a:cubicBezTo>
                <a:cubicBezTo>
                  <a:pt x="1042" y="208"/>
                  <a:pt x="788" y="113"/>
                  <a:pt x="503" y="18"/>
                </a:cubicBezTo>
                <a:cubicBezTo>
                  <a:pt x="468" y="6"/>
                  <a:pt x="434" y="0"/>
                  <a:pt x="402"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3"/>
          <p:cNvSpPr/>
          <p:nvPr/>
        </p:nvSpPr>
        <p:spPr>
          <a:xfrm>
            <a:off x="4893197" y="5205048"/>
            <a:ext cx="792362" cy="792362"/>
          </a:xfrm>
          <a:custGeom>
            <a:rect b="b" l="l" r="r" t="t"/>
            <a:pathLst>
              <a:path extrusionOk="0" h="25558" w="25558">
                <a:moveTo>
                  <a:pt x="12795" y="1"/>
                </a:moveTo>
                <a:cubicBezTo>
                  <a:pt x="5733" y="1"/>
                  <a:pt x="1" y="5701"/>
                  <a:pt x="1" y="12763"/>
                </a:cubicBezTo>
                <a:cubicBezTo>
                  <a:pt x="1" y="19825"/>
                  <a:pt x="5733" y="25557"/>
                  <a:pt x="12795" y="25557"/>
                </a:cubicBezTo>
                <a:cubicBezTo>
                  <a:pt x="19857" y="25557"/>
                  <a:pt x="25557" y="19825"/>
                  <a:pt x="25557" y="12763"/>
                </a:cubicBezTo>
                <a:cubicBezTo>
                  <a:pt x="25557" y="5701"/>
                  <a:pt x="19857" y="1"/>
                  <a:pt x="12795"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3"/>
          <p:cNvSpPr/>
          <p:nvPr/>
        </p:nvSpPr>
        <p:spPr>
          <a:xfrm>
            <a:off x="4973711" y="5434808"/>
            <a:ext cx="630343" cy="336780"/>
          </a:xfrm>
          <a:custGeom>
            <a:rect b="b" l="l" r="r" t="t"/>
            <a:pathLst>
              <a:path extrusionOk="0" h="10863" w="20332">
                <a:moveTo>
                  <a:pt x="10515" y="0"/>
                </a:moveTo>
                <a:cubicBezTo>
                  <a:pt x="4402" y="0"/>
                  <a:pt x="0" y="5859"/>
                  <a:pt x="0" y="6872"/>
                </a:cubicBezTo>
                <a:cubicBezTo>
                  <a:pt x="0" y="7791"/>
                  <a:pt x="4244" y="10862"/>
                  <a:pt x="10166" y="10862"/>
                </a:cubicBezTo>
                <a:cubicBezTo>
                  <a:pt x="16088" y="10862"/>
                  <a:pt x="20332" y="7379"/>
                  <a:pt x="20332" y="6872"/>
                </a:cubicBezTo>
                <a:cubicBezTo>
                  <a:pt x="20332" y="6397"/>
                  <a:pt x="16658" y="0"/>
                  <a:pt x="10515" y="0"/>
                </a:cubicBezTo>
                <a:close/>
              </a:path>
            </a:pathLst>
          </a:custGeom>
          <a:solidFill>
            <a:srgbClr val="FFFFFF"/>
          </a:solidFill>
          <a:ln cap="flat" cmpd="sng" w="10300">
            <a:solidFill>
              <a:srgbClr val="376B8C"/>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3"/>
          <p:cNvSpPr/>
          <p:nvPr/>
        </p:nvSpPr>
        <p:spPr>
          <a:xfrm>
            <a:off x="5146519" y="5458091"/>
            <a:ext cx="284758" cy="259150"/>
          </a:xfrm>
          <a:custGeom>
            <a:rect b="b" l="l" r="r" t="t"/>
            <a:pathLst>
              <a:path extrusionOk="0" h="8359" w="9185">
                <a:moveTo>
                  <a:pt x="4612" y="0"/>
                </a:moveTo>
                <a:cubicBezTo>
                  <a:pt x="2703" y="0"/>
                  <a:pt x="971" y="1303"/>
                  <a:pt x="507" y="3239"/>
                </a:cubicBezTo>
                <a:cubicBezTo>
                  <a:pt x="0" y="5488"/>
                  <a:pt x="1394" y="7736"/>
                  <a:pt x="3642" y="8243"/>
                </a:cubicBezTo>
                <a:cubicBezTo>
                  <a:pt x="3969" y="8321"/>
                  <a:pt x="4295" y="8359"/>
                  <a:pt x="4616" y="8359"/>
                </a:cubicBezTo>
                <a:cubicBezTo>
                  <a:pt x="6508" y="8359"/>
                  <a:pt x="8217" y="7061"/>
                  <a:pt x="8678" y="5139"/>
                </a:cubicBezTo>
                <a:cubicBezTo>
                  <a:pt x="9184" y="2891"/>
                  <a:pt x="7791" y="642"/>
                  <a:pt x="5542" y="104"/>
                </a:cubicBezTo>
                <a:cubicBezTo>
                  <a:pt x="5231" y="34"/>
                  <a:pt x="4919" y="0"/>
                  <a:pt x="4612"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3"/>
          <p:cNvSpPr/>
          <p:nvPr/>
        </p:nvSpPr>
        <p:spPr>
          <a:xfrm>
            <a:off x="5212306" y="5511384"/>
            <a:ext cx="153183" cy="153183"/>
          </a:xfrm>
          <a:custGeom>
            <a:rect b="b" l="l" r="r" t="t"/>
            <a:pathLst>
              <a:path extrusionOk="0" h="4941" w="4941">
                <a:moveTo>
                  <a:pt x="2470" y="0"/>
                </a:moveTo>
                <a:cubicBezTo>
                  <a:pt x="1108" y="0"/>
                  <a:pt x="0" y="1109"/>
                  <a:pt x="0" y="2470"/>
                </a:cubicBezTo>
                <a:cubicBezTo>
                  <a:pt x="0" y="3832"/>
                  <a:pt x="1108" y="4941"/>
                  <a:pt x="2470" y="4941"/>
                </a:cubicBezTo>
                <a:cubicBezTo>
                  <a:pt x="3832" y="4941"/>
                  <a:pt x="4940" y="3832"/>
                  <a:pt x="4940" y="2470"/>
                </a:cubicBezTo>
                <a:cubicBezTo>
                  <a:pt x="4940" y="1109"/>
                  <a:pt x="3832" y="0"/>
                  <a:pt x="2470" y="0"/>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3"/>
          <p:cNvSpPr/>
          <p:nvPr/>
        </p:nvSpPr>
        <p:spPr>
          <a:xfrm>
            <a:off x="5290836" y="5539844"/>
            <a:ext cx="56983" cy="57975"/>
          </a:xfrm>
          <a:custGeom>
            <a:rect b="b" l="l" r="r" t="t"/>
            <a:pathLst>
              <a:path extrusionOk="0" h="1870" w="1838">
                <a:moveTo>
                  <a:pt x="919" y="1"/>
                </a:moveTo>
                <a:cubicBezTo>
                  <a:pt x="412" y="1"/>
                  <a:pt x="1" y="412"/>
                  <a:pt x="1" y="951"/>
                </a:cubicBezTo>
                <a:cubicBezTo>
                  <a:pt x="1" y="1457"/>
                  <a:pt x="412" y="1869"/>
                  <a:pt x="919" y="1869"/>
                </a:cubicBezTo>
                <a:cubicBezTo>
                  <a:pt x="1426" y="1869"/>
                  <a:pt x="1837" y="1457"/>
                  <a:pt x="1837" y="951"/>
                </a:cubicBezTo>
                <a:cubicBezTo>
                  <a:pt x="1837" y="412"/>
                  <a:pt x="1426" y="1"/>
                  <a:pt x="919"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3"/>
          <p:cNvSpPr txBox="1"/>
          <p:nvPr/>
        </p:nvSpPr>
        <p:spPr>
          <a:xfrm>
            <a:off x="1198825" y="5444995"/>
            <a:ext cx="1675800" cy="45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60% less neuropathy </a:t>
            </a:r>
            <a:endParaRPr b="1" sz="1200">
              <a:latin typeface="Mada"/>
              <a:ea typeface="Mada"/>
              <a:cs typeface="Mada"/>
              <a:sym typeface="Mada"/>
            </a:endParaRPr>
          </a:p>
        </p:txBody>
      </p:sp>
      <p:sp>
        <p:nvSpPr>
          <p:cNvPr id="684" name="Google Shape;684;p43"/>
          <p:cNvSpPr txBox="1"/>
          <p:nvPr/>
        </p:nvSpPr>
        <p:spPr>
          <a:xfrm>
            <a:off x="5741900" y="5429150"/>
            <a:ext cx="1561800" cy="45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70-76% less retinopathy </a:t>
            </a:r>
            <a:endParaRPr/>
          </a:p>
        </p:txBody>
      </p:sp>
      <p:sp>
        <p:nvSpPr>
          <p:cNvPr id="685" name="Google Shape;685;p43"/>
          <p:cNvSpPr txBox="1"/>
          <p:nvPr/>
        </p:nvSpPr>
        <p:spPr>
          <a:xfrm>
            <a:off x="3530550" y="5403950"/>
            <a:ext cx="1362600" cy="6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50% less nephropathy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44"/>
          <p:cNvSpPr txBox="1"/>
          <p:nvPr>
            <p:ph type="title"/>
          </p:nvPr>
        </p:nvSpPr>
        <p:spPr>
          <a:xfrm>
            <a:off x="273450" y="1194185"/>
            <a:ext cx="7044900" cy="2793600"/>
          </a:xfrm>
          <a:prstGeom prst="rect">
            <a:avLst/>
          </a:prstGeom>
        </p:spPr>
        <p:txBody>
          <a:bodyPr anchorCtr="0" anchor="ctr" bIns="111700" lIns="111700" spcFirstLastPara="1" rIns="111700" wrap="square" tIns="111700">
            <a:noAutofit/>
          </a:bodyPr>
          <a:lstStyle/>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Elevated BMI (&gt;25) is associated with an increased risk for the development of type 2 diabetes.</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Prevalence of type 2 diabetes closely matches the prevalence of obesity.</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T</a:t>
            </a:r>
            <a:r>
              <a:rPr lang="ar" sz="1200">
                <a:latin typeface="Mada"/>
                <a:ea typeface="Mada"/>
                <a:cs typeface="Mada"/>
                <a:sym typeface="Mada"/>
              </a:rPr>
              <a:t>he prevalence of overweight was 36.9%.</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The age-adjusted prevalence of obesity was 35.5% in KSA. </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ar" sz="1200">
                <a:latin typeface="Mada"/>
                <a:ea typeface="Mada"/>
                <a:cs typeface="Mada"/>
                <a:sym typeface="Mada"/>
              </a:rPr>
              <a:t>Females</a:t>
            </a:r>
            <a:r>
              <a:rPr lang="ar" sz="1200">
                <a:latin typeface="Mada"/>
                <a:ea typeface="Mada"/>
                <a:cs typeface="Mada"/>
                <a:sym typeface="Mada"/>
              </a:rPr>
              <a:t> are significantly </a:t>
            </a:r>
            <a:r>
              <a:rPr b="1" lang="ar" sz="1200">
                <a:latin typeface="Mada"/>
                <a:ea typeface="Mada"/>
                <a:cs typeface="Mada"/>
                <a:sym typeface="Mada"/>
              </a:rPr>
              <a:t>more obese</a:t>
            </a:r>
            <a:r>
              <a:rPr lang="ar" sz="1200">
                <a:latin typeface="Mada"/>
                <a:ea typeface="Mada"/>
                <a:cs typeface="Mada"/>
                <a:sym typeface="Mada"/>
              </a:rPr>
              <a:t> with a prevalence of 44% than males 26.4%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The overall prevalence of DM obtained from this study is 23.7% in KSA.</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solidFill>
                  <a:srgbClr val="000000"/>
                </a:solidFill>
                <a:latin typeface="Mada"/>
                <a:ea typeface="Mada"/>
                <a:cs typeface="Mada"/>
                <a:sym typeface="Mada"/>
              </a:rPr>
              <a:t>The prevalence in males and females were 26.2% and 21.5%</a:t>
            </a:r>
            <a:endParaRPr sz="1200">
              <a:solidFill>
                <a:srgbClr val="000000"/>
              </a:solidFill>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Diabetes mellitus was more prevalent among Saudis living in urban areas of 25.5% compared to rural Saudis of 19.5%</a:t>
            </a:r>
            <a:endParaRPr sz="1200">
              <a:solidFill>
                <a:srgbClr val="000000"/>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ar" sz="1200">
                <a:solidFill>
                  <a:srgbClr val="CC0000"/>
                </a:solidFill>
                <a:latin typeface="Mada"/>
                <a:ea typeface="Mada"/>
                <a:cs typeface="Mada"/>
                <a:sym typeface="Mada"/>
              </a:rPr>
              <a:t>27.9% were unaware </a:t>
            </a:r>
            <a:r>
              <a:rPr lang="ar" sz="1200">
                <a:latin typeface="Mada"/>
                <a:ea typeface="Mada"/>
                <a:cs typeface="Mada"/>
                <a:sym typeface="Mada"/>
              </a:rPr>
              <a:t>of having DM</a:t>
            </a:r>
            <a:endParaRPr baseline="30000"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Diabetes kills 1 Saudi every 30 minutes, New case diagnosed every 2 MINUTES</a:t>
            </a:r>
            <a:endParaRPr b="1" baseline="30000"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More deaths than TB and breast cancer combined</a:t>
            </a:r>
            <a:r>
              <a:rPr b="1" baseline="30000" lang="ar" sz="1200">
                <a:solidFill>
                  <a:srgbClr val="CC0000"/>
                </a:solidFill>
                <a:latin typeface="Mada"/>
                <a:ea typeface="Mada"/>
                <a:cs typeface="Mada"/>
                <a:sym typeface="Mada"/>
              </a:rPr>
              <a:t>1</a:t>
            </a:r>
            <a:endParaRPr b="1" baseline="30000"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Average life expectancy:</a:t>
            </a:r>
            <a:r>
              <a:rPr lang="ar" sz="1200">
                <a:latin typeface="Mada"/>
                <a:ea typeface="Mada"/>
                <a:cs typeface="Mada"/>
                <a:sym typeface="Mada"/>
              </a:rPr>
              <a:t> 15 years less than non-diabetes population</a:t>
            </a:r>
            <a:endParaRPr baseline="30000" sz="1200">
              <a:latin typeface="Mada"/>
              <a:ea typeface="Mada"/>
              <a:cs typeface="Mada"/>
              <a:sym typeface="Mada"/>
            </a:endParaRPr>
          </a:p>
        </p:txBody>
      </p:sp>
      <p:sp>
        <p:nvSpPr>
          <p:cNvPr id="691" name="Google Shape;691;p44"/>
          <p:cNvSpPr txBox="1"/>
          <p:nvPr/>
        </p:nvSpPr>
        <p:spPr>
          <a:xfrm>
            <a:off x="886600" y="-25"/>
            <a:ext cx="5715000" cy="64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Diabetes Mellitus Type 2</a:t>
            </a:r>
            <a:endParaRPr b="1" sz="2600">
              <a:latin typeface="Mada"/>
              <a:ea typeface="Mada"/>
              <a:cs typeface="Mada"/>
              <a:sym typeface="Mada"/>
            </a:endParaRPr>
          </a:p>
        </p:txBody>
      </p:sp>
      <p:grpSp>
        <p:nvGrpSpPr>
          <p:cNvPr id="692" name="Google Shape;692;p44"/>
          <p:cNvGrpSpPr/>
          <p:nvPr/>
        </p:nvGrpSpPr>
        <p:grpSpPr>
          <a:xfrm>
            <a:off x="7753359" y="8813308"/>
            <a:ext cx="315040" cy="502074"/>
            <a:chOff x="219906" y="1080037"/>
            <a:chExt cx="502455" cy="781195"/>
          </a:xfrm>
        </p:grpSpPr>
        <p:grpSp>
          <p:nvGrpSpPr>
            <p:cNvPr id="693" name="Google Shape;693;p44"/>
            <p:cNvGrpSpPr/>
            <p:nvPr/>
          </p:nvGrpSpPr>
          <p:grpSpPr>
            <a:xfrm>
              <a:off x="219906" y="1124884"/>
              <a:ext cx="502455" cy="736349"/>
              <a:chOff x="4041649" y="1707654"/>
              <a:chExt cx="1060704" cy="1429526"/>
            </a:xfrm>
          </p:grpSpPr>
          <p:sp>
            <p:nvSpPr>
              <p:cNvPr id="694" name="Google Shape;694;p4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695" name="Google Shape;695;p4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696" name="Google Shape;696;p44"/>
            <p:cNvSpPr txBox="1"/>
            <p:nvPr/>
          </p:nvSpPr>
          <p:spPr>
            <a:xfrm>
              <a:off x="220344" y="1080037"/>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666666"/>
                  </a:solidFill>
                  <a:latin typeface="Trebuchet MS"/>
                  <a:ea typeface="Trebuchet MS"/>
                  <a:cs typeface="Trebuchet MS"/>
                  <a:sym typeface="Trebuchet MS"/>
                </a:rPr>
                <a:t>1</a:t>
              </a:r>
              <a:endParaRPr b="1" sz="1700">
                <a:solidFill>
                  <a:srgbClr val="666666"/>
                </a:solidFill>
                <a:latin typeface="Trebuchet MS"/>
                <a:ea typeface="Trebuchet MS"/>
                <a:cs typeface="Trebuchet MS"/>
                <a:sym typeface="Trebuchet MS"/>
              </a:endParaRPr>
            </a:p>
          </p:txBody>
        </p:sp>
      </p:grpSp>
      <p:grpSp>
        <p:nvGrpSpPr>
          <p:cNvPr id="697" name="Google Shape;697;p44"/>
          <p:cNvGrpSpPr/>
          <p:nvPr/>
        </p:nvGrpSpPr>
        <p:grpSpPr>
          <a:xfrm>
            <a:off x="9439284" y="8813308"/>
            <a:ext cx="315040" cy="502074"/>
            <a:chOff x="219906" y="1080037"/>
            <a:chExt cx="502455" cy="781195"/>
          </a:xfrm>
        </p:grpSpPr>
        <p:grpSp>
          <p:nvGrpSpPr>
            <p:cNvPr id="698" name="Google Shape;698;p44"/>
            <p:cNvGrpSpPr/>
            <p:nvPr/>
          </p:nvGrpSpPr>
          <p:grpSpPr>
            <a:xfrm>
              <a:off x="219906" y="1124884"/>
              <a:ext cx="502455" cy="736349"/>
              <a:chOff x="4041649" y="1707654"/>
              <a:chExt cx="1060704" cy="1429526"/>
            </a:xfrm>
          </p:grpSpPr>
          <p:sp>
            <p:nvSpPr>
              <p:cNvPr id="699" name="Google Shape;699;p4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00" name="Google Shape;700;p4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01" name="Google Shape;701;p44"/>
            <p:cNvSpPr txBox="1"/>
            <p:nvPr/>
          </p:nvSpPr>
          <p:spPr>
            <a:xfrm>
              <a:off x="220344" y="1080037"/>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666666"/>
                  </a:solidFill>
                  <a:latin typeface="Trebuchet MS"/>
                  <a:ea typeface="Trebuchet MS"/>
                  <a:cs typeface="Trebuchet MS"/>
                  <a:sym typeface="Trebuchet MS"/>
                </a:rPr>
                <a:t>2</a:t>
              </a:r>
              <a:endParaRPr b="1" sz="1700">
                <a:solidFill>
                  <a:srgbClr val="666666"/>
                </a:solidFill>
                <a:latin typeface="Trebuchet MS"/>
                <a:ea typeface="Trebuchet MS"/>
                <a:cs typeface="Trebuchet MS"/>
                <a:sym typeface="Trebuchet MS"/>
              </a:endParaRPr>
            </a:p>
          </p:txBody>
        </p:sp>
      </p:grpSp>
      <p:grpSp>
        <p:nvGrpSpPr>
          <p:cNvPr id="702" name="Google Shape;702;p44"/>
          <p:cNvGrpSpPr/>
          <p:nvPr/>
        </p:nvGrpSpPr>
        <p:grpSpPr>
          <a:xfrm>
            <a:off x="11706234" y="8813308"/>
            <a:ext cx="315040" cy="502074"/>
            <a:chOff x="219906" y="1080037"/>
            <a:chExt cx="502455" cy="781195"/>
          </a:xfrm>
        </p:grpSpPr>
        <p:grpSp>
          <p:nvGrpSpPr>
            <p:cNvPr id="703" name="Google Shape;703;p44"/>
            <p:cNvGrpSpPr/>
            <p:nvPr/>
          </p:nvGrpSpPr>
          <p:grpSpPr>
            <a:xfrm>
              <a:off x="219906" y="1124884"/>
              <a:ext cx="502455" cy="736349"/>
              <a:chOff x="4041649" y="1707654"/>
              <a:chExt cx="1060704" cy="1429526"/>
            </a:xfrm>
          </p:grpSpPr>
          <p:sp>
            <p:nvSpPr>
              <p:cNvPr id="704" name="Google Shape;704;p4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05" name="Google Shape;705;p4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06" name="Google Shape;706;p44"/>
            <p:cNvSpPr txBox="1"/>
            <p:nvPr/>
          </p:nvSpPr>
          <p:spPr>
            <a:xfrm>
              <a:off x="220344" y="1080037"/>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666666"/>
                  </a:solidFill>
                  <a:latin typeface="Trebuchet MS"/>
                  <a:ea typeface="Trebuchet MS"/>
                  <a:cs typeface="Trebuchet MS"/>
                  <a:sym typeface="Trebuchet MS"/>
                </a:rPr>
                <a:t>3</a:t>
              </a:r>
              <a:endParaRPr b="1" sz="1700">
                <a:solidFill>
                  <a:srgbClr val="666666"/>
                </a:solidFill>
                <a:latin typeface="Trebuchet MS"/>
                <a:ea typeface="Trebuchet MS"/>
                <a:cs typeface="Trebuchet MS"/>
                <a:sym typeface="Trebuchet MS"/>
              </a:endParaRPr>
            </a:p>
          </p:txBody>
        </p:sp>
      </p:grpSp>
      <p:grpSp>
        <p:nvGrpSpPr>
          <p:cNvPr id="707" name="Google Shape;707;p44"/>
          <p:cNvGrpSpPr/>
          <p:nvPr/>
        </p:nvGrpSpPr>
        <p:grpSpPr>
          <a:xfrm>
            <a:off x="13192134" y="8813308"/>
            <a:ext cx="315040" cy="502074"/>
            <a:chOff x="219906" y="1080037"/>
            <a:chExt cx="502455" cy="781195"/>
          </a:xfrm>
        </p:grpSpPr>
        <p:grpSp>
          <p:nvGrpSpPr>
            <p:cNvPr id="708" name="Google Shape;708;p44"/>
            <p:cNvGrpSpPr/>
            <p:nvPr/>
          </p:nvGrpSpPr>
          <p:grpSpPr>
            <a:xfrm>
              <a:off x="219906" y="1124884"/>
              <a:ext cx="502455" cy="736349"/>
              <a:chOff x="4041649" y="1707654"/>
              <a:chExt cx="1060704" cy="1429526"/>
            </a:xfrm>
          </p:grpSpPr>
          <p:sp>
            <p:nvSpPr>
              <p:cNvPr id="709" name="Google Shape;709;p4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710" name="Google Shape;710;p4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711" name="Google Shape;711;p44"/>
            <p:cNvSpPr txBox="1"/>
            <p:nvPr/>
          </p:nvSpPr>
          <p:spPr>
            <a:xfrm>
              <a:off x="220344" y="1080037"/>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666666"/>
                  </a:solidFill>
                  <a:latin typeface="Trebuchet MS"/>
                  <a:ea typeface="Trebuchet MS"/>
                  <a:cs typeface="Trebuchet MS"/>
                  <a:sym typeface="Trebuchet MS"/>
                </a:rPr>
                <a:t>4</a:t>
              </a:r>
              <a:endParaRPr b="1" sz="1700">
                <a:solidFill>
                  <a:srgbClr val="666666"/>
                </a:solidFill>
                <a:latin typeface="Trebuchet MS"/>
                <a:ea typeface="Trebuchet MS"/>
                <a:cs typeface="Trebuchet MS"/>
                <a:sym typeface="Trebuchet MS"/>
              </a:endParaRPr>
            </a:p>
          </p:txBody>
        </p:sp>
      </p:grpSp>
      <p:sp>
        <p:nvSpPr>
          <p:cNvPr id="712" name="Google Shape;712;p44"/>
          <p:cNvSpPr txBox="1"/>
          <p:nvPr/>
        </p:nvSpPr>
        <p:spPr>
          <a:xfrm>
            <a:off x="2638275" y="4479550"/>
            <a:ext cx="723600" cy="192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4"/>
          <p:cNvSpPr txBox="1"/>
          <p:nvPr/>
        </p:nvSpPr>
        <p:spPr>
          <a:xfrm>
            <a:off x="-14700" y="10129825"/>
            <a:ext cx="75600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latin typeface="Mada"/>
                <a:ea typeface="Mada"/>
                <a:cs typeface="Mada"/>
                <a:sym typeface="Mada"/>
              </a:rPr>
              <a:t>But it’s not recorded in the death certificate bc it’s not the direct cause </a:t>
            </a:r>
            <a:endParaRPr sz="1000">
              <a:solidFill>
                <a:srgbClr val="6AA84F"/>
              </a:solidFill>
              <a:latin typeface="Mada"/>
              <a:ea typeface="Mada"/>
              <a:cs typeface="Mada"/>
              <a:sym typeface="Mada"/>
            </a:endParaRPr>
          </a:p>
        </p:txBody>
      </p:sp>
      <p:grpSp>
        <p:nvGrpSpPr>
          <p:cNvPr id="714" name="Google Shape;714;p44"/>
          <p:cNvGrpSpPr/>
          <p:nvPr/>
        </p:nvGrpSpPr>
        <p:grpSpPr>
          <a:xfrm>
            <a:off x="5971907" y="3113565"/>
            <a:ext cx="1346446" cy="812107"/>
            <a:chOff x="540646" y="3599273"/>
            <a:chExt cx="1632649" cy="958918"/>
          </a:xfrm>
        </p:grpSpPr>
        <p:sp>
          <p:nvSpPr>
            <p:cNvPr id="715" name="Google Shape;715;p44"/>
            <p:cNvSpPr/>
            <p:nvPr/>
          </p:nvSpPr>
          <p:spPr>
            <a:xfrm>
              <a:off x="1224428" y="3659513"/>
              <a:ext cx="850455" cy="755086"/>
            </a:xfrm>
            <a:custGeom>
              <a:rect b="b" l="l" r="r" t="t"/>
              <a:pathLst>
                <a:path extrusionOk="0" h="23816" w="26824">
                  <a:moveTo>
                    <a:pt x="17893" y="15392"/>
                  </a:moveTo>
                  <a:cubicBezTo>
                    <a:pt x="17925" y="15392"/>
                    <a:pt x="17925" y="15392"/>
                    <a:pt x="17925" y="15392"/>
                  </a:cubicBezTo>
                  <a:cubicBezTo>
                    <a:pt x="17988" y="15423"/>
                    <a:pt x="18020" y="15455"/>
                    <a:pt x="18020" y="15487"/>
                  </a:cubicBezTo>
                  <a:cubicBezTo>
                    <a:pt x="18052" y="15550"/>
                    <a:pt x="18052" y="15582"/>
                    <a:pt x="18052" y="15613"/>
                  </a:cubicBezTo>
                  <a:cubicBezTo>
                    <a:pt x="18115" y="15740"/>
                    <a:pt x="18115" y="15867"/>
                    <a:pt x="18178" y="15930"/>
                  </a:cubicBezTo>
                  <a:cubicBezTo>
                    <a:pt x="18210" y="15962"/>
                    <a:pt x="18210" y="15993"/>
                    <a:pt x="18210" y="16025"/>
                  </a:cubicBezTo>
                  <a:cubicBezTo>
                    <a:pt x="18210" y="16025"/>
                    <a:pt x="18210" y="16057"/>
                    <a:pt x="18242" y="16088"/>
                  </a:cubicBezTo>
                  <a:cubicBezTo>
                    <a:pt x="18273" y="16183"/>
                    <a:pt x="18273" y="16278"/>
                    <a:pt x="18242" y="16373"/>
                  </a:cubicBezTo>
                  <a:cubicBezTo>
                    <a:pt x="18242" y="16405"/>
                    <a:pt x="18210" y="16437"/>
                    <a:pt x="18242" y="16437"/>
                  </a:cubicBezTo>
                  <a:cubicBezTo>
                    <a:pt x="18242" y="16532"/>
                    <a:pt x="18242" y="16595"/>
                    <a:pt x="18210" y="16658"/>
                  </a:cubicBezTo>
                  <a:cubicBezTo>
                    <a:pt x="18178" y="16722"/>
                    <a:pt x="18210" y="16785"/>
                    <a:pt x="18273" y="16817"/>
                  </a:cubicBezTo>
                  <a:cubicBezTo>
                    <a:pt x="18273" y="16817"/>
                    <a:pt x="18305" y="16817"/>
                    <a:pt x="18305" y="16848"/>
                  </a:cubicBezTo>
                  <a:cubicBezTo>
                    <a:pt x="18368" y="16944"/>
                    <a:pt x="18432" y="17007"/>
                    <a:pt x="18527" y="17102"/>
                  </a:cubicBezTo>
                  <a:cubicBezTo>
                    <a:pt x="18558" y="17165"/>
                    <a:pt x="18558" y="17229"/>
                    <a:pt x="18558" y="17292"/>
                  </a:cubicBezTo>
                  <a:cubicBezTo>
                    <a:pt x="18558" y="17292"/>
                    <a:pt x="18558" y="17292"/>
                    <a:pt x="18590" y="17324"/>
                  </a:cubicBezTo>
                  <a:cubicBezTo>
                    <a:pt x="18590" y="17355"/>
                    <a:pt x="18590" y="17387"/>
                    <a:pt x="18590" y="17419"/>
                  </a:cubicBezTo>
                  <a:cubicBezTo>
                    <a:pt x="18590" y="17450"/>
                    <a:pt x="18622" y="17514"/>
                    <a:pt x="18653" y="17514"/>
                  </a:cubicBezTo>
                  <a:cubicBezTo>
                    <a:pt x="18685" y="17577"/>
                    <a:pt x="18717" y="17609"/>
                    <a:pt x="18717" y="17672"/>
                  </a:cubicBezTo>
                  <a:cubicBezTo>
                    <a:pt x="18748" y="17672"/>
                    <a:pt x="18748" y="17704"/>
                    <a:pt x="18780" y="17704"/>
                  </a:cubicBezTo>
                  <a:cubicBezTo>
                    <a:pt x="18780" y="17735"/>
                    <a:pt x="18812" y="17735"/>
                    <a:pt x="18812" y="17767"/>
                  </a:cubicBezTo>
                  <a:cubicBezTo>
                    <a:pt x="18843" y="17799"/>
                    <a:pt x="18907" y="17830"/>
                    <a:pt x="18970" y="17862"/>
                  </a:cubicBezTo>
                  <a:cubicBezTo>
                    <a:pt x="19033" y="17894"/>
                    <a:pt x="19097" y="17925"/>
                    <a:pt x="19160" y="17957"/>
                  </a:cubicBezTo>
                  <a:lnTo>
                    <a:pt x="19128" y="17957"/>
                  </a:lnTo>
                  <a:lnTo>
                    <a:pt x="19160" y="17957"/>
                  </a:lnTo>
                  <a:cubicBezTo>
                    <a:pt x="19160" y="17957"/>
                    <a:pt x="19160" y="17957"/>
                    <a:pt x="19160" y="17957"/>
                  </a:cubicBezTo>
                  <a:cubicBezTo>
                    <a:pt x="19160" y="17957"/>
                    <a:pt x="19160" y="17925"/>
                    <a:pt x="19192" y="17925"/>
                  </a:cubicBezTo>
                  <a:cubicBezTo>
                    <a:pt x="19192" y="17925"/>
                    <a:pt x="19223" y="17894"/>
                    <a:pt x="19192" y="17862"/>
                  </a:cubicBezTo>
                  <a:cubicBezTo>
                    <a:pt x="19192" y="17799"/>
                    <a:pt x="19160" y="17767"/>
                    <a:pt x="19128" y="17704"/>
                  </a:cubicBezTo>
                  <a:cubicBezTo>
                    <a:pt x="19097" y="17672"/>
                    <a:pt x="19065" y="17609"/>
                    <a:pt x="19065" y="17545"/>
                  </a:cubicBezTo>
                  <a:lnTo>
                    <a:pt x="19065" y="17419"/>
                  </a:lnTo>
                  <a:cubicBezTo>
                    <a:pt x="19065" y="17387"/>
                    <a:pt x="19065" y="17324"/>
                    <a:pt x="19033" y="17292"/>
                  </a:cubicBezTo>
                  <a:cubicBezTo>
                    <a:pt x="18970" y="17229"/>
                    <a:pt x="18938" y="17197"/>
                    <a:pt x="18875" y="17134"/>
                  </a:cubicBezTo>
                  <a:cubicBezTo>
                    <a:pt x="18812" y="17102"/>
                    <a:pt x="18748" y="17039"/>
                    <a:pt x="18685" y="17007"/>
                  </a:cubicBezTo>
                  <a:cubicBezTo>
                    <a:pt x="18622" y="16975"/>
                    <a:pt x="18590" y="16944"/>
                    <a:pt x="18590" y="16880"/>
                  </a:cubicBezTo>
                  <a:cubicBezTo>
                    <a:pt x="18590" y="16817"/>
                    <a:pt x="18558" y="16785"/>
                    <a:pt x="18527" y="16753"/>
                  </a:cubicBezTo>
                  <a:cubicBezTo>
                    <a:pt x="18495" y="16722"/>
                    <a:pt x="18495" y="16690"/>
                    <a:pt x="18463" y="16627"/>
                  </a:cubicBezTo>
                  <a:cubicBezTo>
                    <a:pt x="18400" y="16627"/>
                    <a:pt x="18368" y="16563"/>
                    <a:pt x="18368" y="16532"/>
                  </a:cubicBezTo>
                  <a:cubicBezTo>
                    <a:pt x="18368" y="16468"/>
                    <a:pt x="18368" y="16437"/>
                    <a:pt x="18368" y="16405"/>
                  </a:cubicBezTo>
                  <a:cubicBezTo>
                    <a:pt x="18432" y="16278"/>
                    <a:pt x="18463" y="16152"/>
                    <a:pt x="18463" y="15993"/>
                  </a:cubicBezTo>
                  <a:cubicBezTo>
                    <a:pt x="18463" y="15993"/>
                    <a:pt x="18463" y="15993"/>
                    <a:pt x="18495" y="15962"/>
                  </a:cubicBezTo>
                  <a:cubicBezTo>
                    <a:pt x="18495" y="15962"/>
                    <a:pt x="18495" y="15962"/>
                    <a:pt x="18527" y="15962"/>
                  </a:cubicBezTo>
                  <a:cubicBezTo>
                    <a:pt x="18527" y="15962"/>
                    <a:pt x="18527" y="15962"/>
                    <a:pt x="18558" y="15962"/>
                  </a:cubicBezTo>
                  <a:cubicBezTo>
                    <a:pt x="18558" y="15962"/>
                    <a:pt x="18558" y="15993"/>
                    <a:pt x="18558" y="15993"/>
                  </a:cubicBezTo>
                  <a:cubicBezTo>
                    <a:pt x="18590" y="16057"/>
                    <a:pt x="18622" y="16088"/>
                    <a:pt x="18685" y="16088"/>
                  </a:cubicBezTo>
                  <a:cubicBezTo>
                    <a:pt x="18717" y="16088"/>
                    <a:pt x="18717" y="16088"/>
                    <a:pt x="18748" y="16088"/>
                  </a:cubicBezTo>
                  <a:cubicBezTo>
                    <a:pt x="18812" y="16152"/>
                    <a:pt x="18875" y="16183"/>
                    <a:pt x="18907" y="16247"/>
                  </a:cubicBezTo>
                  <a:cubicBezTo>
                    <a:pt x="18970" y="16342"/>
                    <a:pt x="19033" y="16405"/>
                    <a:pt x="19128" y="16468"/>
                  </a:cubicBezTo>
                  <a:cubicBezTo>
                    <a:pt x="19128" y="16468"/>
                    <a:pt x="19160" y="16468"/>
                    <a:pt x="19192" y="16468"/>
                  </a:cubicBezTo>
                  <a:cubicBezTo>
                    <a:pt x="19223" y="16468"/>
                    <a:pt x="19255" y="16500"/>
                    <a:pt x="19255" y="16563"/>
                  </a:cubicBezTo>
                  <a:cubicBezTo>
                    <a:pt x="19255" y="16595"/>
                    <a:pt x="19255" y="16658"/>
                    <a:pt x="19255" y="16722"/>
                  </a:cubicBezTo>
                  <a:cubicBezTo>
                    <a:pt x="19255" y="16722"/>
                    <a:pt x="19287" y="16722"/>
                    <a:pt x="19318" y="16722"/>
                  </a:cubicBezTo>
                  <a:cubicBezTo>
                    <a:pt x="19318" y="16722"/>
                    <a:pt x="19318" y="16722"/>
                    <a:pt x="19318" y="16722"/>
                  </a:cubicBezTo>
                  <a:cubicBezTo>
                    <a:pt x="19382" y="16658"/>
                    <a:pt x="19477" y="16595"/>
                    <a:pt x="19540" y="16500"/>
                  </a:cubicBezTo>
                  <a:cubicBezTo>
                    <a:pt x="19572" y="16500"/>
                    <a:pt x="19572" y="16468"/>
                    <a:pt x="19603" y="16468"/>
                  </a:cubicBezTo>
                  <a:cubicBezTo>
                    <a:pt x="19698" y="16437"/>
                    <a:pt x="19762" y="16373"/>
                    <a:pt x="19857" y="16310"/>
                  </a:cubicBezTo>
                  <a:cubicBezTo>
                    <a:pt x="19888" y="16278"/>
                    <a:pt x="19920" y="16215"/>
                    <a:pt x="19920" y="16152"/>
                  </a:cubicBezTo>
                  <a:cubicBezTo>
                    <a:pt x="19952" y="16088"/>
                    <a:pt x="19952" y="15993"/>
                    <a:pt x="19920" y="15898"/>
                  </a:cubicBezTo>
                  <a:cubicBezTo>
                    <a:pt x="19920" y="15898"/>
                    <a:pt x="19920" y="15898"/>
                    <a:pt x="19920" y="15898"/>
                  </a:cubicBezTo>
                  <a:cubicBezTo>
                    <a:pt x="19920" y="15772"/>
                    <a:pt x="19857" y="15677"/>
                    <a:pt x="19825" y="15550"/>
                  </a:cubicBezTo>
                  <a:cubicBezTo>
                    <a:pt x="19793" y="15518"/>
                    <a:pt x="19762" y="15487"/>
                    <a:pt x="19730" y="15455"/>
                  </a:cubicBezTo>
                  <a:cubicBezTo>
                    <a:pt x="19667" y="15392"/>
                    <a:pt x="19603" y="15328"/>
                    <a:pt x="19508" y="15297"/>
                  </a:cubicBezTo>
                  <a:cubicBezTo>
                    <a:pt x="19477" y="15265"/>
                    <a:pt x="19413" y="15233"/>
                    <a:pt x="19413" y="15170"/>
                  </a:cubicBezTo>
                  <a:cubicBezTo>
                    <a:pt x="19413" y="15138"/>
                    <a:pt x="19382" y="15107"/>
                    <a:pt x="19350" y="15075"/>
                  </a:cubicBezTo>
                  <a:cubicBezTo>
                    <a:pt x="19350" y="15075"/>
                    <a:pt x="19318" y="15043"/>
                    <a:pt x="19318" y="15043"/>
                  </a:cubicBezTo>
                  <a:cubicBezTo>
                    <a:pt x="19287" y="15012"/>
                    <a:pt x="19287" y="15012"/>
                    <a:pt x="19287" y="15012"/>
                  </a:cubicBezTo>
                  <a:cubicBezTo>
                    <a:pt x="19287" y="14948"/>
                    <a:pt x="19255" y="14853"/>
                    <a:pt x="19318" y="14822"/>
                  </a:cubicBezTo>
                  <a:cubicBezTo>
                    <a:pt x="19350" y="14790"/>
                    <a:pt x="19382" y="14758"/>
                    <a:pt x="19382" y="14695"/>
                  </a:cubicBezTo>
                  <a:cubicBezTo>
                    <a:pt x="19382" y="14695"/>
                    <a:pt x="19413" y="14663"/>
                    <a:pt x="19413" y="14632"/>
                  </a:cubicBezTo>
                  <a:cubicBezTo>
                    <a:pt x="19508" y="14600"/>
                    <a:pt x="19572" y="14568"/>
                    <a:pt x="19635" y="14537"/>
                  </a:cubicBezTo>
                  <a:cubicBezTo>
                    <a:pt x="19667" y="14505"/>
                    <a:pt x="19667" y="14505"/>
                    <a:pt x="19698" y="14537"/>
                  </a:cubicBezTo>
                  <a:cubicBezTo>
                    <a:pt x="19730" y="14537"/>
                    <a:pt x="19730" y="14537"/>
                    <a:pt x="19762" y="14537"/>
                  </a:cubicBezTo>
                  <a:cubicBezTo>
                    <a:pt x="19793" y="14568"/>
                    <a:pt x="19825" y="14568"/>
                    <a:pt x="19825" y="14632"/>
                  </a:cubicBezTo>
                  <a:cubicBezTo>
                    <a:pt x="19857" y="14663"/>
                    <a:pt x="19857" y="14695"/>
                    <a:pt x="19888" y="14727"/>
                  </a:cubicBezTo>
                  <a:cubicBezTo>
                    <a:pt x="19920" y="14727"/>
                    <a:pt x="19983" y="14727"/>
                    <a:pt x="19983" y="14695"/>
                  </a:cubicBezTo>
                  <a:cubicBezTo>
                    <a:pt x="19983" y="14663"/>
                    <a:pt x="19983" y="14632"/>
                    <a:pt x="19983" y="14632"/>
                  </a:cubicBezTo>
                  <a:lnTo>
                    <a:pt x="19983" y="14632"/>
                  </a:lnTo>
                  <a:lnTo>
                    <a:pt x="19983" y="14632"/>
                  </a:lnTo>
                  <a:lnTo>
                    <a:pt x="19983" y="14632"/>
                  </a:lnTo>
                  <a:cubicBezTo>
                    <a:pt x="19983" y="14600"/>
                    <a:pt x="19983" y="14600"/>
                    <a:pt x="19983" y="14600"/>
                  </a:cubicBezTo>
                  <a:cubicBezTo>
                    <a:pt x="19983" y="14600"/>
                    <a:pt x="19983" y="14568"/>
                    <a:pt x="19983" y="14568"/>
                  </a:cubicBezTo>
                  <a:cubicBezTo>
                    <a:pt x="20078" y="14537"/>
                    <a:pt x="20173" y="14505"/>
                    <a:pt x="20237" y="14473"/>
                  </a:cubicBezTo>
                  <a:cubicBezTo>
                    <a:pt x="20332" y="14442"/>
                    <a:pt x="20395" y="14410"/>
                    <a:pt x="20427" y="14347"/>
                  </a:cubicBezTo>
                  <a:cubicBezTo>
                    <a:pt x="20427" y="14315"/>
                    <a:pt x="20427" y="14315"/>
                    <a:pt x="20458" y="14315"/>
                  </a:cubicBezTo>
                  <a:cubicBezTo>
                    <a:pt x="20490" y="14347"/>
                    <a:pt x="20490" y="14347"/>
                    <a:pt x="20522" y="14347"/>
                  </a:cubicBezTo>
                  <a:cubicBezTo>
                    <a:pt x="20585" y="14315"/>
                    <a:pt x="20648" y="14315"/>
                    <a:pt x="20680" y="14283"/>
                  </a:cubicBezTo>
                  <a:cubicBezTo>
                    <a:pt x="20743" y="14283"/>
                    <a:pt x="20775" y="14283"/>
                    <a:pt x="20807" y="14252"/>
                  </a:cubicBezTo>
                  <a:cubicBezTo>
                    <a:pt x="20870" y="14252"/>
                    <a:pt x="20902" y="14220"/>
                    <a:pt x="20902" y="14157"/>
                  </a:cubicBezTo>
                  <a:cubicBezTo>
                    <a:pt x="20902" y="14157"/>
                    <a:pt x="20933" y="14157"/>
                    <a:pt x="20933" y="14125"/>
                  </a:cubicBezTo>
                  <a:cubicBezTo>
                    <a:pt x="20997" y="14093"/>
                    <a:pt x="21092" y="14062"/>
                    <a:pt x="21092" y="13967"/>
                  </a:cubicBezTo>
                  <a:cubicBezTo>
                    <a:pt x="21092" y="13967"/>
                    <a:pt x="21092" y="13967"/>
                    <a:pt x="21123" y="13967"/>
                  </a:cubicBezTo>
                  <a:cubicBezTo>
                    <a:pt x="21155" y="13935"/>
                    <a:pt x="21187" y="13872"/>
                    <a:pt x="21218" y="13808"/>
                  </a:cubicBezTo>
                  <a:cubicBezTo>
                    <a:pt x="21218" y="13808"/>
                    <a:pt x="21218" y="13808"/>
                    <a:pt x="21250" y="13808"/>
                  </a:cubicBezTo>
                  <a:cubicBezTo>
                    <a:pt x="21282" y="13777"/>
                    <a:pt x="21282" y="13777"/>
                    <a:pt x="21282" y="13745"/>
                  </a:cubicBezTo>
                  <a:cubicBezTo>
                    <a:pt x="21282" y="13682"/>
                    <a:pt x="21282" y="13650"/>
                    <a:pt x="21282" y="13587"/>
                  </a:cubicBezTo>
                  <a:cubicBezTo>
                    <a:pt x="21282" y="13555"/>
                    <a:pt x="21250" y="13523"/>
                    <a:pt x="21313" y="13492"/>
                  </a:cubicBezTo>
                  <a:cubicBezTo>
                    <a:pt x="21345" y="13460"/>
                    <a:pt x="21377" y="13428"/>
                    <a:pt x="21408" y="13365"/>
                  </a:cubicBezTo>
                  <a:cubicBezTo>
                    <a:pt x="21408" y="13302"/>
                    <a:pt x="21408" y="13270"/>
                    <a:pt x="21440" y="13238"/>
                  </a:cubicBezTo>
                  <a:cubicBezTo>
                    <a:pt x="21503" y="13207"/>
                    <a:pt x="21503" y="13175"/>
                    <a:pt x="21503" y="13112"/>
                  </a:cubicBezTo>
                  <a:cubicBezTo>
                    <a:pt x="21503" y="13080"/>
                    <a:pt x="21503" y="13048"/>
                    <a:pt x="21535" y="13017"/>
                  </a:cubicBezTo>
                  <a:cubicBezTo>
                    <a:pt x="21567" y="12985"/>
                    <a:pt x="21535" y="12922"/>
                    <a:pt x="21503" y="12890"/>
                  </a:cubicBezTo>
                  <a:cubicBezTo>
                    <a:pt x="21472" y="12858"/>
                    <a:pt x="21440" y="12858"/>
                    <a:pt x="21440" y="12827"/>
                  </a:cubicBezTo>
                  <a:cubicBezTo>
                    <a:pt x="21408" y="12827"/>
                    <a:pt x="21377" y="12827"/>
                    <a:pt x="21377" y="12827"/>
                  </a:cubicBezTo>
                  <a:lnTo>
                    <a:pt x="21377" y="12827"/>
                  </a:lnTo>
                  <a:lnTo>
                    <a:pt x="21345" y="12827"/>
                  </a:lnTo>
                  <a:lnTo>
                    <a:pt x="21345" y="12827"/>
                  </a:lnTo>
                  <a:lnTo>
                    <a:pt x="21377" y="12827"/>
                  </a:lnTo>
                  <a:cubicBezTo>
                    <a:pt x="21377" y="12795"/>
                    <a:pt x="21377" y="12795"/>
                    <a:pt x="21377" y="12763"/>
                  </a:cubicBezTo>
                  <a:cubicBezTo>
                    <a:pt x="21408" y="12732"/>
                    <a:pt x="21408" y="12732"/>
                    <a:pt x="21440" y="12700"/>
                  </a:cubicBezTo>
                  <a:cubicBezTo>
                    <a:pt x="21472" y="12700"/>
                    <a:pt x="21472" y="12668"/>
                    <a:pt x="21440" y="12637"/>
                  </a:cubicBezTo>
                  <a:cubicBezTo>
                    <a:pt x="21440" y="12605"/>
                    <a:pt x="21377" y="12573"/>
                    <a:pt x="21345" y="12542"/>
                  </a:cubicBezTo>
                  <a:lnTo>
                    <a:pt x="21345" y="12542"/>
                  </a:lnTo>
                  <a:lnTo>
                    <a:pt x="21345" y="12542"/>
                  </a:lnTo>
                  <a:lnTo>
                    <a:pt x="21345" y="12542"/>
                  </a:lnTo>
                  <a:lnTo>
                    <a:pt x="21345" y="12542"/>
                  </a:lnTo>
                  <a:cubicBezTo>
                    <a:pt x="21377" y="12542"/>
                    <a:pt x="21377" y="12542"/>
                    <a:pt x="21377" y="12542"/>
                  </a:cubicBezTo>
                  <a:cubicBezTo>
                    <a:pt x="21440" y="12510"/>
                    <a:pt x="21440" y="12478"/>
                    <a:pt x="21408" y="12447"/>
                  </a:cubicBezTo>
                  <a:cubicBezTo>
                    <a:pt x="21377" y="12415"/>
                    <a:pt x="21377" y="12383"/>
                    <a:pt x="21345" y="12383"/>
                  </a:cubicBezTo>
                  <a:cubicBezTo>
                    <a:pt x="21282" y="12352"/>
                    <a:pt x="21250" y="12320"/>
                    <a:pt x="21250" y="12257"/>
                  </a:cubicBezTo>
                  <a:cubicBezTo>
                    <a:pt x="21218" y="12193"/>
                    <a:pt x="21187" y="12162"/>
                    <a:pt x="21155" y="12098"/>
                  </a:cubicBezTo>
                  <a:cubicBezTo>
                    <a:pt x="21123" y="12035"/>
                    <a:pt x="21092" y="12003"/>
                    <a:pt x="21060" y="12003"/>
                  </a:cubicBezTo>
                  <a:cubicBezTo>
                    <a:pt x="21028" y="11971"/>
                    <a:pt x="21028" y="11971"/>
                    <a:pt x="20997" y="11940"/>
                  </a:cubicBezTo>
                  <a:cubicBezTo>
                    <a:pt x="20933" y="11940"/>
                    <a:pt x="20933" y="11876"/>
                    <a:pt x="20933" y="11813"/>
                  </a:cubicBezTo>
                  <a:cubicBezTo>
                    <a:pt x="20933" y="11781"/>
                    <a:pt x="20933" y="11750"/>
                    <a:pt x="20965" y="11718"/>
                  </a:cubicBezTo>
                  <a:cubicBezTo>
                    <a:pt x="20965" y="11686"/>
                    <a:pt x="20997" y="11655"/>
                    <a:pt x="20997" y="11655"/>
                  </a:cubicBezTo>
                  <a:cubicBezTo>
                    <a:pt x="21028" y="11591"/>
                    <a:pt x="21092" y="11560"/>
                    <a:pt x="21123" y="11528"/>
                  </a:cubicBezTo>
                  <a:cubicBezTo>
                    <a:pt x="21187" y="11496"/>
                    <a:pt x="21218" y="11465"/>
                    <a:pt x="21282" y="11465"/>
                  </a:cubicBezTo>
                  <a:cubicBezTo>
                    <a:pt x="21313" y="11465"/>
                    <a:pt x="21313" y="11433"/>
                    <a:pt x="21313" y="11433"/>
                  </a:cubicBezTo>
                  <a:cubicBezTo>
                    <a:pt x="21313" y="11401"/>
                    <a:pt x="21345" y="11401"/>
                    <a:pt x="21345" y="11370"/>
                  </a:cubicBezTo>
                  <a:cubicBezTo>
                    <a:pt x="21345" y="11338"/>
                    <a:pt x="21313" y="11306"/>
                    <a:pt x="21282" y="11306"/>
                  </a:cubicBezTo>
                  <a:cubicBezTo>
                    <a:pt x="21250" y="11306"/>
                    <a:pt x="21218" y="11306"/>
                    <a:pt x="21187" y="11306"/>
                  </a:cubicBezTo>
                  <a:cubicBezTo>
                    <a:pt x="21155" y="11306"/>
                    <a:pt x="21123" y="11306"/>
                    <a:pt x="21092" y="11275"/>
                  </a:cubicBezTo>
                  <a:cubicBezTo>
                    <a:pt x="21092" y="11275"/>
                    <a:pt x="21060" y="11275"/>
                    <a:pt x="21028" y="11243"/>
                  </a:cubicBezTo>
                  <a:cubicBezTo>
                    <a:pt x="21028" y="11243"/>
                    <a:pt x="20997" y="11243"/>
                    <a:pt x="20965" y="11243"/>
                  </a:cubicBezTo>
                  <a:cubicBezTo>
                    <a:pt x="20933" y="11275"/>
                    <a:pt x="20902" y="11338"/>
                    <a:pt x="20870" y="11370"/>
                  </a:cubicBezTo>
                  <a:cubicBezTo>
                    <a:pt x="20838" y="11370"/>
                    <a:pt x="20838" y="11370"/>
                    <a:pt x="20807" y="11401"/>
                  </a:cubicBezTo>
                  <a:cubicBezTo>
                    <a:pt x="20775" y="11401"/>
                    <a:pt x="20743" y="11370"/>
                    <a:pt x="20743" y="11338"/>
                  </a:cubicBezTo>
                  <a:cubicBezTo>
                    <a:pt x="20712" y="11306"/>
                    <a:pt x="20680" y="11243"/>
                    <a:pt x="20648" y="11243"/>
                  </a:cubicBezTo>
                  <a:cubicBezTo>
                    <a:pt x="20585" y="11211"/>
                    <a:pt x="20553" y="11180"/>
                    <a:pt x="20490" y="11148"/>
                  </a:cubicBezTo>
                  <a:cubicBezTo>
                    <a:pt x="20458" y="11085"/>
                    <a:pt x="20490" y="11021"/>
                    <a:pt x="20553" y="11021"/>
                  </a:cubicBezTo>
                  <a:cubicBezTo>
                    <a:pt x="20553" y="11021"/>
                    <a:pt x="20585" y="11021"/>
                    <a:pt x="20617" y="11021"/>
                  </a:cubicBezTo>
                  <a:cubicBezTo>
                    <a:pt x="20648" y="11021"/>
                    <a:pt x="20680" y="10990"/>
                    <a:pt x="20680" y="10958"/>
                  </a:cubicBezTo>
                  <a:cubicBezTo>
                    <a:pt x="20712" y="10863"/>
                    <a:pt x="20712" y="10800"/>
                    <a:pt x="20807" y="10768"/>
                  </a:cubicBezTo>
                  <a:cubicBezTo>
                    <a:pt x="20807" y="10768"/>
                    <a:pt x="20838" y="10736"/>
                    <a:pt x="20838" y="10705"/>
                  </a:cubicBezTo>
                  <a:cubicBezTo>
                    <a:pt x="20870" y="10673"/>
                    <a:pt x="20870" y="10641"/>
                    <a:pt x="20902" y="10610"/>
                  </a:cubicBezTo>
                  <a:cubicBezTo>
                    <a:pt x="20902" y="10578"/>
                    <a:pt x="20933" y="10578"/>
                    <a:pt x="20933" y="10578"/>
                  </a:cubicBezTo>
                  <a:cubicBezTo>
                    <a:pt x="20997" y="10546"/>
                    <a:pt x="21028" y="10578"/>
                    <a:pt x="21060" y="10610"/>
                  </a:cubicBezTo>
                  <a:cubicBezTo>
                    <a:pt x="21092" y="10641"/>
                    <a:pt x="21092" y="10673"/>
                    <a:pt x="21060" y="10705"/>
                  </a:cubicBezTo>
                  <a:cubicBezTo>
                    <a:pt x="21060" y="10705"/>
                    <a:pt x="21060" y="10736"/>
                    <a:pt x="21060" y="10736"/>
                  </a:cubicBezTo>
                  <a:cubicBezTo>
                    <a:pt x="21028" y="10768"/>
                    <a:pt x="21028" y="10831"/>
                    <a:pt x="21028" y="10863"/>
                  </a:cubicBezTo>
                  <a:cubicBezTo>
                    <a:pt x="21028" y="10895"/>
                    <a:pt x="21060" y="10895"/>
                    <a:pt x="21060" y="10926"/>
                  </a:cubicBezTo>
                  <a:cubicBezTo>
                    <a:pt x="21060" y="10958"/>
                    <a:pt x="21060" y="10958"/>
                    <a:pt x="21028" y="10990"/>
                  </a:cubicBezTo>
                  <a:cubicBezTo>
                    <a:pt x="21028" y="10990"/>
                    <a:pt x="21028" y="10990"/>
                    <a:pt x="21028" y="10990"/>
                  </a:cubicBezTo>
                  <a:cubicBezTo>
                    <a:pt x="21028" y="11021"/>
                    <a:pt x="21028" y="11021"/>
                    <a:pt x="21028" y="11021"/>
                  </a:cubicBezTo>
                  <a:cubicBezTo>
                    <a:pt x="21028" y="11053"/>
                    <a:pt x="21060" y="11053"/>
                    <a:pt x="21060" y="11053"/>
                  </a:cubicBezTo>
                  <a:cubicBezTo>
                    <a:pt x="21123" y="11021"/>
                    <a:pt x="21155" y="10990"/>
                    <a:pt x="21155" y="10958"/>
                  </a:cubicBezTo>
                  <a:cubicBezTo>
                    <a:pt x="21218" y="10863"/>
                    <a:pt x="21345" y="10831"/>
                    <a:pt x="21440" y="10800"/>
                  </a:cubicBezTo>
                  <a:cubicBezTo>
                    <a:pt x="21472" y="10800"/>
                    <a:pt x="21472" y="10800"/>
                    <a:pt x="21503" y="10800"/>
                  </a:cubicBezTo>
                  <a:cubicBezTo>
                    <a:pt x="21503" y="10800"/>
                    <a:pt x="21535" y="10831"/>
                    <a:pt x="21567" y="10831"/>
                  </a:cubicBezTo>
                  <a:cubicBezTo>
                    <a:pt x="21630" y="10863"/>
                    <a:pt x="21630" y="10863"/>
                    <a:pt x="21630" y="10926"/>
                  </a:cubicBezTo>
                  <a:lnTo>
                    <a:pt x="21630" y="11116"/>
                  </a:lnTo>
                  <a:cubicBezTo>
                    <a:pt x="21630" y="11148"/>
                    <a:pt x="21630" y="11180"/>
                    <a:pt x="21662" y="11211"/>
                  </a:cubicBezTo>
                  <a:cubicBezTo>
                    <a:pt x="21693" y="11211"/>
                    <a:pt x="21693" y="11243"/>
                    <a:pt x="21725" y="11243"/>
                  </a:cubicBezTo>
                  <a:cubicBezTo>
                    <a:pt x="21757" y="11211"/>
                    <a:pt x="21757" y="11211"/>
                    <a:pt x="21788" y="11211"/>
                  </a:cubicBezTo>
                  <a:cubicBezTo>
                    <a:pt x="21820" y="11211"/>
                    <a:pt x="21852" y="11211"/>
                    <a:pt x="21883" y="11243"/>
                  </a:cubicBezTo>
                  <a:cubicBezTo>
                    <a:pt x="21915" y="11243"/>
                    <a:pt x="21915" y="11275"/>
                    <a:pt x="21947" y="11306"/>
                  </a:cubicBezTo>
                  <a:cubicBezTo>
                    <a:pt x="21978" y="11338"/>
                    <a:pt x="21947" y="11338"/>
                    <a:pt x="21915" y="11370"/>
                  </a:cubicBezTo>
                  <a:cubicBezTo>
                    <a:pt x="21915" y="11401"/>
                    <a:pt x="21915" y="11433"/>
                    <a:pt x="21915" y="11433"/>
                  </a:cubicBezTo>
                  <a:cubicBezTo>
                    <a:pt x="21978" y="11528"/>
                    <a:pt x="22010" y="11591"/>
                    <a:pt x="22010" y="11686"/>
                  </a:cubicBezTo>
                  <a:cubicBezTo>
                    <a:pt x="22010" y="11718"/>
                    <a:pt x="22010" y="11750"/>
                    <a:pt x="22010" y="11750"/>
                  </a:cubicBezTo>
                  <a:cubicBezTo>
                    <a:pt x="22010" y="11813"/>
                    <a:pt x="22042" y="11845"/>
                    <a:pt x="22042" y="11908"/>
                  </a:cubicBezTo>
                  <a:cubicBezTo>
                    <a:pt x="22042" y="11908"/>
                    <a:pt x="22073" y="11908"/>
                    <a:pt x="22073" y="11908"/>
                  </a:cubicBezTo>
                  <a:cubicBezTo>
                    <a:pt x="22105" y="11908"/>
                    <a:pt x="22137" y="11876"/>
                    <a:pt x="22137" y="11845"/>
                  </a:cubicBezTo>
                  <a:cubicBezTo>
                    <a:pt x="22168" y="11813"/>
                    <a:pt x="22232" y="11813"/>
                    <a:pt x="22263" y="11813"/>
                  </a:cubicBezTo>
                  <a:lnTo>
                    <a:pt x="22327" y="11813"/>
                  </a:lnTo>
                  <a:cubicBezTo>
                    <a:pt x="22358" y="11813"/>
                    <a:pt x="22390" y="11781"/>
                    <a:pt x="22422" y="11750"/>
                  </a:cubicBezTo>
                  <a:cubicBezTo>
                    <a:pt x="22454" y="11686"/>
                    <a:pt x="22485" y="11623"/>
                    <a:pt x="22454" y="11560"/>
                  </a:cubicBezTo>
                  <a:cubicBezTo>
                    <a:pt x="22454" y="11496"/>
                    <a:pt x="22422" y="11465"/>
                    <a:pt x="22422" y="11433"/>
                  </a:cubicBezTo>
                  <a:cubicBezTo>
                    <a:pt x="22390" y="11275"/>
                    <a:pt x="22390" y="11275"/>
                    <a:pt x="22263" y="11180"/>
                  </a:cubicBezTo>
                  <a:cubicBezTo>
                    <a:pt x="22232" y="11116"/>
                    <a:pt x="22200" y="11085"/>
                    <a:pt x="22168" y="11021"/>
                  </a:cubicBezTo>
                  <a:cubicBezTo>
                    <a:pt x="22137" y="10990"/>
                    <a:pt x="22105" y="10958"/>
                    <a:pt x="22073" y="10926"/>
                  </a:cubicBezTo>
                  <a:cubicBezTo>
                    <a:pt x="22042" y="10895"/>
                    <a:pt x="22010" y="10863"/>
                    <a:pt x="21978" y="10863"/>
                  </a:cubicBezTo>
                  <a:cubicBezTo>
                    <a:pt x="21947" y="10831"/>
                    <a:pt x="21915" y="10768"/>
                    <a:pt x="21947" y="10736"/>
                  </a:cubicBezTo>
                  <a:cubicBezTo>
                    <a:pt x="21978" y="10705"/>
                    <a:pt x="21978" y="10705"/>
                    <a:pt x="22010" y="10673"/>
                  </a:cubicBezTo>
                  <a:cubicBezTo>
                    <a:pt x="22042" y="10641"/>
                    <a:pt x="22073" y="10610"/>
                    <a:pt x="22105" y="10578"/>
                  </a:cubicBezTo>
                  <a:cubicBezTo>
                    <a:pt x="22168" y="10483"/>
                    <a:pt x="22200" y="10420"/>
                    <a:pt x="22168" y="10293"/>
                  </a:cubicBezTo>
                  <a:cubicBezTo>
                    <a:pt x="22137" y="10230"/>
                    <a:pt x="22168" y="10166"/>
                    <a:pt x="22200" y="10103"/>
                  </a:cubicBezTo>
                  <a:cubicBezTo>
                    <a:pt x="22232" y="10071"/>
                    <a:pt x="22263" y="10071"/>
                    <a:pt x="22263" y="10040"/>
                  </a:cubicBezTo>
                  <a:cubicBezTo>
                    <a:pt x="22295" y="10040"/>
                    <a:pt x="22295" y="10008"/>
                    <a:pt x="22327" y="9976"/>
                  </a:cubicBezTo>
                  <a:cubicBezTo>
                    <a:pt x="22358" y="9976"/>
                    <a:pt x="22358" y="9913"/>
                    <a:pt x="22390" y="9913"/>
                  </a:cubicBezTo>
                  <a:cubicBezTo>
                    <a:pt x="22454" y="9881"/>
                    <a:pt x="22454" y="9945"/>
                    <a:pt x="22485" y="9945"/>
                  </a:cubicBezTo>
                  <a:cubicBezTo>
                    <a:pt x="22549" y="9976"/>
                    <a:pt x="22580" y="9976"/>
                    <a:pt x="22612" y="9945"/>
                  </a:cubicBezTo>
                  <a:cubicBezTo>
                    <a:pt x="22675" y="9945"/>
                    <a:pt x="22707" y="9913"/>
                    <a:pt x="22739" y="9881"/>
                  </a:cubicBezTo>
                  <a:cubicBezTo>
                    <a:pt x="22770" y="9818"/>
                    <a:pt x="22834" y="9755"/>
                    <a:pt x="22834" y="9691"/>
                  </a:cubicBezTo>
                  <a:cubicBezTo>
                    <a:pt x="22897" y="9565"/>
                    <a:pt x="22960" y="9470"/>
                    <a:pt x="22960" y="9343"/>
                  </a:cubicBezTo>
                  <a:cubicBezTo>
                    <a:pt x="22992" y="9311"/>
                    <a:pt x="22992" y="9280"/>
                    <a:pt x="22992" y="9280"/>
                  </a:cubicBezTo>
                  <a:cubicBezTo>
                    <a:pt x="23087" y="9153"/>
                    <a:pt x="23087" y="9058"/>
                    <a:pt x="23087" y="8931"/>
                  </a:cubicBezTo>
                  <a:cubicBezTo>
                    <a:pt x="23119" y="8836"/>
                    <a:pt x="23150" y="8741"/>
                    <a:pt x="23150" y="8615"/>
                  </a:cubicBezTo>
                  <a:cubicBezTo>
                    <a:pt x="23150" y="8615"/>
                    <a:pt x="23150" y="8583"/>
                    <a:pt x="23182" y="8583"/>
                  </a:cubicBezTo>
                  <a:cubicBezTo>
                    <a:pt x="23214" y="8520"/>
                    <a:pt x="23182" y="8425"/>
                    <a:pt x="23182" y="8361"/>
                  </a:cubicBezTo>
                  <a:cubicBezTo>
                    <a:pt x="23182" y="8235"/>
                    <a:pt x="23150" y="8108"/>
                    <a:pt x="23087" y="8013"/>
                  </a:cubicBezTo>
                  <a:cubicBezTo>
                    <a:pt x="23055" y="7950"/>
                    <a:pt x="23024" y="7918"/>
                    <a:pt x="23024" y="7855"/>
                  </a:cubicBezTo>
                  <a:cubicBezTo>
                    <a:pt x="23024" y="7760"/>
                    <a:pt x="23024" y="7665"/>
                    <a:pt x="23024" y="7538"/>
                  </a:cubicBezTo>
                  <a:cubicBezTo>
                    <a:pt x="23024" y="7538"/>
                    <a:pt x="23024" y="7538"/>
                    <a:pt x="23024" y="7506"/>
                  </a:cubicBezTo>
                  <a:cubicBezTo>
                    <a:pt x="23055" y="7506"/>
                    <a:pt x="23055" y="7506"/>
                    <a:pt x="23055" y="7506"/>
                  </a:cubicBezTo>
                  <a:cubicBezTo>
                    <a:pt x="23087" y="7570"/>
                    <a:pt x="23150" y="7633"/>
                    <a:pt x="23182" y="7696"/>
                  </a:cubicBezTo>
                  <a:cubicBezTo>
                    <a:pt x="23245" y="7728"/>
                    <a:pt x="23214" y="7823"/>
                    <a:pt x="23245" y="7886"/>
                  </a:cubicBezTo>
                  <a:cubicBezTo>
                    <a:pt x="23277" y="7918"/>
                    <a:pt x="23277" y="7918"/>
                    <a:pt x="23309" y="7950"/>
                  </a:cubicBezTo>
                  <a:cubicBezTo>
                    <a:pt x="23340" y="8013"/>
                    <a:pt x="23372" y="8108"/>
                    <a:pt x="23372" y="8171"/>
                  </a:cubicBezTo>
                  <a:cubicBezTo>
                    <a:pt x="23372" y="8203"/>
                    <a:pt x="23372" y="8203"/>
                    <a:pt x="23372" y="8203"/>
                  </a:cubicBezTo>
                  <a:cubicBezTo>
                    <a:pt x="23404" y="8298"/>
                    <a:pt x="23404" y="8393"/>
                    <a:pt x="23467" y="8456"/>
                  </a:cubicBezTo>
                  <a:cubicBezTo>
                    <a:pt x="23499" y="8488"/>
                    <a:pt x="23499" y="8551"/>
                    <a:pt x="23499" y="8583"/>
                  </a:cubicBezTo>
                  <a:cubicBezTo>
                    <a:pt x="23499" y="8646"/>
                    <a:pt x="23530" y="8710"/>
                    <a:pt x="23562" y="8773"/>
                  </a:cubicBezTo>
                  <a:cubicBezTo>
                    <a:pt x="23594" y="8805"/>
                    <a:pt x="23594" y="8836"/>
                    <a:pt x="23594" y="8900"/>
                  </a:cubicBezTo>
                  <a:cubicBezTo>
                    <a:pt x="23594" y="8900"/>
                    <a:pt x="23594" y="8931"/>
                    <a:pt x="23594" y="8963"/>
                  </a:cubicBezTo>
                  <a:cubicBezTo>
                    <a:pt x="23594" y="8995"/>
                    <a:pt x="23625" y="9026"/>
                    <a:pt x="23657" y="9058"/>
                  </a:cubicBezTo>
                  <a:cubicBezTo>
                    <a:pt x="23689" y="9058"/>
                    <a:pt x="23689" y="9058"/>
                    <a:pt x="23689" y="9026"/>
                  </a:cubicBezTo>
                  <a:cubicBezTo>
                    <a:pt x="23720" y="9026"/>
                    <a:pt x="23689" y="8995"/>
                    <a:pt x="23689" y="8963"/>
                  </a:cubicBezTo>
                  <a:cubicBezTo>
                    <a:pt x="23689" y="8931"/>
                    <a:pt x="23720" y="8900"/>
                    <a:pt x="23752" y="8900"/>
                  </a:cubicBezTo>
                  <a:cubicBezTo>
                    <a:pt x="23815" y="8931"/>
                    <a:pt x="23815" y="8963"/>
                    <a:pt x="23847" y="8963"/>
                  </a:cubicBezTo>
                  <a:cubicBezTo>
                    <a:pt x="23879" y="8963"/>
                    <a:pt x="23879" y="8963"/>
                    <a:pt x="23879" y="8963"/>
                  </a:cubicBezTo>
                  <a:cubicBezTo>
                    <a:pt x="23879" y="8963"/>
                    <a:pt x="23879" y="8931"/>
                    <a:pt x="23879" y="8931"/>
                  </a:cubicBezTo>
                  <a:cubicBezTo>
                    <a:pt x="23879" y="8900"/>
                    <a:pt x="23879" y="8836"/>
                    <a:pt x="23815" y="8836"/>
                  </a:cubicBezTo>
                  <a:cubicBezTo>
                    <a:pt x="23752" y="8805"/>
                    <a:pt x="23720" y="8710"/>
                    <a:pt x="23657" y="8646"/>
                  </a:cubicBezTo>
                  <a:cubicBezTo>
                    <a:pt x="23625" y="8615"/>
                    <a:pt x="23625" y="8551"/>
                    <a:pt x="23594" y="8520"/>
                  </a:cubicBezTo>
                  <a:cubicBezTo>
                    <a:pt x="23594" y="8456"/>
                    <a:pt x="23594" y="8393"/>
                    <a:pt x="23562" y="8330"/>
                  </a:cubicBezTo>
                  <a:cubicBezTo>
                    <a:pt x="23562" y="8298"/>
                    <a:pt x="23562" y="8266"/>
                    <a:pt x="23562" y="8266"/>
                  </a:cubicBezTo>
                  <a:cubicBezTo>
                    <a:pt x="23562" y="8235"/>
                    <a:pt x="23594" y="8203"/>
                    <a:pt x="23625" y="8203"/>
                  </a:cubicBezTo>
                  <a:cubicBezTo>
                    <a:pt x="23657" y="8203"/>
                    <a:pt x="23689" y="8203"/>
                    <a:pt x="23720" y="8203"/>
                  </a:cubicBezTo>
                  <a:cubicBezTo>
                    <a:pt x="23720" y="8171"/>
                    <a:pt x="23689" y="8140"/>
                    <a:pt x="23689" y="8108"/>
                  </a:cubicBezTo>
                  <a:cubicBezTo>
                    <a:pt x="23562" y="7918"/>
                    <a:pt x="23467" y="7696"/>
                    <a:pt x="23309" y="7538"/>
                  </a:cubicBezTo>
                  <a:cubicBezTo>
                    <a:pt x="23277" y="7475"/>
                    <a:pt x="23245" y="7411"/>
                    <a:pt x="23245" y="7348"/>
                  </a:cubicBezTo>
                  <a:cubicBezTo>
                    <a:pt x="23245" y="7316"/>
                    <a:pt x="23245" y="7284"/>
                    <a:pt x="23214" y="7253"/>
                  </a:cubicBezTo>
                  <a:cubicBezTo>
                    <a:pt x="23182" y="7158"/>
                    <a:pt x="23150" y="7063"/>
                    <a:pt x="23055" y="6999"/>
                  </a:cubicBezTo>
                  <a:cubicBezTo>
                    <a:pt x="23024" y="6968"/>
                    <a:pt x="23024" y="6936"/>
                    <a:pt x="23024" y="6904"/>
                  </a:cubicBezTo>
                  <a:cubicBezTo>
                    <a:pt x="22992" y="6873"/>
                    <a:pt x="22960" y="6841"/>
                    <a:pt x="22929" y="6841"/>
                  </a:cubicBezTo>
                  <a:cubicBezTo>
                    <a:pt x="22897" y="6841"/>
                    <a:pt x="22897" y="6841"/>
                    <a:pt x="22897" y="6873"/>
                  </a:cubicBezTo>
                  <a:cubicBezTo>
                    <a:pt x="22897" y="6873"/>
                    <a:pt x="22897" y="6873"/>
                    <a:pt x="22897" y="6873"/>
                  </a:cubicBezTo>
                  <a:cubicBezTo>
                    <a:pt x="22897" y="6904"/>
                    <a:pt x="22897" y="6904"/>
                    <a:pt x="22897" y="6904"/>
                  </a:cubicBezTo>
                  <a:cubicBezTo>
                    <a:pt x="22960" y="6999"/>
                    <a:pt x="22960" y="6999"/>
                    <a:pt x="22897" y="7094"/>
                  </a:cubicBezTo>
                  <a:cubicBezTo>
                    <a:pt x="22897" y="7094"/>
                    <a:pt x="22897" y="7094"/>
                    <a:pt x="22897" y="7126"/>
                  </a:cubicBezTo>
                  <a:cubicBezTo>
                    <a:pt x="22897" y="7126"/>
                    <a:pt x="22929" y="7158"/>
                    <a:pt x="22929" y="7189"/>
                  </a:cubicBezTo>
                  <a:cubicBezTo>
                    <a:pt x="22960" y="7253"/>
                    <a:pt x="22992" y="7316"/>
                    <a:pt x="22992" y="7379"/>
                  </a:cubicBezTo>
                  <a:cubicBezTo>
                    <a:pt x="22992" y="7379"/>
                    <a:pt x="22992" y="7411"/>
                    <a:pt x="22992" y="7411"/>
                  </a:cubicBezTo>
                  <a:cubicBezTo>
                    <a:pt x="22960" y="7443"/>
                    <a:pt x="22960" y="7411"/>
                    <a:pt x="22929" y="7379"/>
                  </a:cubicBezTo>
                  <a:cubicBezTo>
                    <a:pt x="22929" y="7348"/>
                    <a:pt x="22929" y="7316"/>
                    <a:pt x="22897" y="7284"/>
                  </a:cubicBezTo>
                  <a:cubicBezTo>
                    <a:pt x="22865" y="7253"/>
                    <a:pt x="22865" y="7253"/>
                    <a:pt x="22865" y="7221"/>
                  </a:cubicBezTo>
                  <a:cubicBezTo>
                    <a:pt x="22865" y="7158"/>
                    <a:pt x="22834" y="7126"/>
                    <a:pt x="22802" y="7094"/>
                  </a:cubicBezTo>
                  <a:cubicBezTo>
                    <a:pt x="22739" y="7031"/>
                    <a:pt x="22644" y="6999"/>
                    <a:pt x="22580" y="6936"/>
                  </a:cubicBezTo>
                  <a:cubicBezTo>
                    <a:pt x="22549" y="6936"/>
                    <a:pt x="22549" y="6936"/>
                    <a:pt x="22517" y="6936"/>
                  </a:cubicBezTo>
                  <a:cubicBezTo>
                    <a:pt x="22485" y="6936"/>
                    <a:pt x="22454" y="6936"/>
                    <a:pt x="22422" y="6936"/>
                  </a:cubicBezTo>
                  <a:cubicBezTo>
                    <a:pt x="22390" y="6936"/>
                    <a:pt x="22358" y="6968"/>
                    <a:pt x="22358" y="6999"/>
                  </a:cubicBezTo>
                  <a:cubicBezTo>
                    <a:pt x="22358" y="7031"/>
                    <a:pt x="22327" y="7094"/>
                    <a:pt x="22295" y="7094"/>
                  </a:cubicBezTo>
                  <a:cubicBezTo>
                    <a:pt x="22295" y="7126"/>
                    <a:pt x="22295" y="7094"/>
                    <a:pt x="22263" y="7094"/>
                  </a:cubicBezTo>
                  <a:cubicBezTo>
                    <a:pt x="22263" y="7063"/>
                    <a:pt x="22232" y="6999"/>
                    <a:pt x="22200" y="6968"/>
                  </a:cubicBezTo>
                  <a:lnTo>
                    <a:pt x="22200" y="6936"/>
                  </a:lnTo>
                  <a:cubicBezTo>
                    <a:pt x="22168" y="6936"/>
                    <a:pt x="22168" y="6968"/>
                    <a:pt x="22168" y="6968"/>
                  </a:cubicBezTo>
                  <a:cubicBezTo>
                    <a:pt x="22137" y="6968"/>
                    <a:pt x="22137" y="6999"/>
                    <a:pt x="22137" y="7031"/>
                  </a:cubicBezTo>
                  <a:cubicBezTo>
                    <a:pt x="22168" y="7031"/>
                    <a:pt x="22137" y="7063"/>
                    <a:pt x="22137" y="7063"/>
                  </a:cubicBezTo>
                  <a:cubicBezTo>
                    <a:pt x="22137" y="7063"/>
                    <a:pt x="22105" y="7063"/>
                    <a:pt x="22105" y="7063"/>
                  </a:cubicBezTo>
                  <a:cubicBezTo>
                    <a:pt x="22073" y="6999"/>
                    <a:pt x="22073" y="6968"/>
                    <a:pt x="22042" y="6904"/>
                  </a:cubicBezTo>
                  <a:cubicBezTo>
                    <a:pt x="22042" y="6873"/>
                    <a:pt x="22010" y="6873"/>
                    <a:pt x="21947" y="6873"/>
                  </a:cubicBezTo>
                  <a:cubicBezTo>
                    <a:pt x="21947" y="6873"/>
                    <a:pt x="21915" y="6873"/>
                    <a:pt x="21915" y="6904"/>
                  </a:cubicBezTo>
                  <a:cubicBezTo>
                    <a:pt x="21883" y="6904"/>
                    <a:pt x="21852" y="6904"/>
                    <a:pt x="21852" y="6904"/>
                  </a:cubicBezTo>
                  <a:cubicBezTo>
                    <a:pt x="21820" y="6873"/>
                    <a:pt x="21788" y="6841"/>
                    <a:pt x="21788" y="6809"/>
                  </a:cubicBezTo>
                  <a:cubicBezTo>
                    <a:pt x="21820" y="6809"/>
                    <a:pt x="21820" y="6778"/>
                    <a:pt x="21820" y="6778"/>
                  </a:cubicBezTo>
                  <a:cubicBezTo>
                    <a:pt x="21852" y="6714"/>
                    <a:pt x="21883" y="6651"/>
                    <a:pt x="21915" y="6619"/>
                  </a:cubicBezTo>
                  <a:cubicBezTo>
                    <a:pt x="21947" y="6556"/>
                    <a:pt x="21978" y="6493"/>
                    <a:pt x="21978" y="6398"/>
                  </a:cubicBezTo>
                  <a:cubicBezTo>
                    <a:pt x="22010" y="6271"/>
                    <a:pt x="22042" y="6176"/>
                    <a:pt x="22105" y="6049"/>
                  </a:cubicBezTo>
                  <a:cubicBezTo>
                    <a:pt x="22137" y="5954"/>
                    <a:pt x="22168" y="5891"/>
                    <a:pt x="22137" y="5796"/>
                  </a:cubicBezTo>
                  <a:cubicBezTo>
                    <a:pt x="22137" y="5764"/>
                    <a:pt x="22137" y="5701"/>
                    <a:pt x="22168" y="5669"/>
                  </a:cubicBezTo>
                  <a:cubicBezTo>
                    <a:pt x="22200" y="5638"/>
                    <a:pt x="22232" y="5574"/>
                    <a:pt x="22200" y="5511"/>
                  </a:cubicBezTo>
                  <a:cubicBezTo>
                    <a:pt x="22200" y="5479"/>
                    <a:pt x="22200" y="5479"/>
                    <a:pt x="22200" y="5448"/>
                  </a:cubicBezTo>
                  <a:cubicBezTo>
                    <a:pt x="22232" y="5384"/>
                    <a:pt x="22263" y="5353"/>
                    <a:pt x="22358" y="5353"/>
                  </a:cubicBezTo>
                  <a:cubicBezTo>
                    <a:pt x="22422" y="5321"/>
                    <a:pt x="22485" y="5289"/>
                    <a:pt x="22549" y="5289"/>
                  </a:cubicBezTo>
                  <a:cubicBezTo>
                    <a:pt x="22580" y="5258"/>
                    <a:pt x="22612" y="5258"/>
                    <a:pt x="22644" y="5289"/>
                  </a:cubicBezTo>
                  <a:cubicBezTo>
                    <a:pt x="22675" y="5289"/>
                    <a:pt x="22707" y="5289"/>
                    <a:pt x="22739" y="5258"/>
                  </a:cubicBezTo>
                  <a:cubicBezTo>
                    <a:pt x="22739" y="5226"/>
                    <a:pt x="22802" y="5194"/>
                    <a:pt x="22834" y="5194"/>
                  </a:cubicBezTo>
                  <a:cubicBezTo>
                    <a:pt x="22897" y="5226"/>
                    <a:pt x="22960" y="5163"/>
                    <a:pt x="23055" y="5163"/>
                  </a:cubicBezTo>
                  <a:cubicBezTo>
                    <a:pt x="23055" y="5163"/>
                    <a:pt x="23055" y="5163"/>
                    <a:pt x="23055" y="5163"/>
                  </a:cubicBezTo>
                  <a:cubicBezTo>
                    <a:pt x="23087" y="5131"/>
                    <a:pt x="23087" y="5099"/>
                    <a:pt x="23087" y="5068"/>
                  </a:cubicBezTo>
                  <a:cubicBezTo>
                    <a:pt x="23087" y="5036"/>
                    <a:pt x="23150" y="5004"/>
                    <a:pt x="23150" y="5004"/>
                  </a:cubicBezTo>
                  <a:cubicBezTo>
                    <a:pt x="23245" y="5004"/>
                    <a:pt x="23340" y="5036"/>
                    <a:pt x="23435" y="5036"/>
                  </a:cubicBezTo>
                  <a:cubicBezTo>
                    <a:pt x="23435" y="5036"/>
                    <a:pt x="23467" y="5036"/>
                    <a:pt x="23467" y="5068"/>
                  </a:cubicBezTo>
                  <a:cubicBezTo>
                    <a:pt x="23499" y="5068"/>
                    <a:pt x="23499" y="5068"/>
                    <a:pt x="23499" y="5099"/>
                  </a:cubicBezTo>
                  <a:cubicBezTo>
                    <a:pt x="23499" y="5099"/>
                    <a:pt x="23467" y="5099"/>
                    <a:pt x="23467" y="5131"/>
                  </a:cubicBezTo>
                  <a:cubicBezTo>
                    <a:pt x="23467" y="5163"/>
                    <a:pt x="23467" y="5163"/>
                    <a:pt x="23467" y="5194"/>
                  </a:cubicBezTo>
                  <a:cubicBezTo>
                    <a:pt x="23499" y="5194"/>
                    <a:pt x="23530" y="5226"/>
                    <a:pt x="23562" y="5194"/>
                  </a:cubicBezTo>
                  <a:cubicBezTo>
                    <a:pt x="23625" y="5163"/>
                    <a:pt x="23689" y="5131"/>
                    <a:pt x="23720" y="5068"/>
                  </a:cubicBezTo>
                  <a:cubicBezTo>
                    <a:pt x="23752" y="5068"/>
                    <a:pt x="23784" y="5036"/>
                    <a:pt x="23784" y="5068"/>
                  </a:cubicBezTo>
                  <a:cubicBezTo>
                    <a:pt x="23815" y="5068"/>
                    <a:pt x="23847" y="5068"/>
                    <a:pt x="23879" y="5036"/>
                  </a:cubicBezTo>
                  <a:cubicBezTo>
                    <a:pt x="23879" y="5004"/>
                    <a:pt x="23942" y="5004"/>
                    <a:pt x="23910" y="4941"/>
                  </a:cubicBezTo>
                  <a:cubicBezTo>
                    <a:pt x="23910" y="4909"/>
                    <a:pt x="23879" y="4909"/>
                    <a:pt x="23847" y="4909"/>
                  </a:cubicBezTo>
                  <a:cubicBezTo>
                    <a:pt x="23815" y="4909"/>
                    <a:pt x="23815" y="4909"/>
                    <a:pt x="23815" y="4909"/>
                  </a:cubicBezTo>
                  <a:cubicBezTo>
                    <a:pt x="23784" y="4878"/>
                    <a:pt x="23784" y="4878"/>
                    <a:pt x="23784" y="4878"/>
                  </a:cubicBezTo>
                  <a:cubicBezTo>
                    <a:pt x="23752" y="4783"/>
                    <a:pt x="23720" y="4719"/>
                    <a:pt x="23752" y="4656"/>
                  </a:cubicBezTo>
                  <a:lnTo>
                    <a:pt x="23784" y="4624"/>
                  </a:lnTo>
                  <a:cubicBezTo>
                    <a:pt x="23784" y="4561"/>
                    <a:pt x="23815" y="4529"/>
                    <a:pt x="23815" y="4466"/>
                  </a:cubicBezTo>
                  <a:cubicBezTo>
                    <a:pt x="23784" y="4371"/>
                    <a:pt x="23815" y="4308"/>
                    <a:pt x="23784" y="4213"/>
                  </a:cubicBezTo>
                  <a:cubicBezTo>
                    <a:pt x="23784" y="4181"/>
                    <a:pt x="23815" y="4118"/>
                    <a:pt x="23879" y="4118"/>
                  </a:cubicBezTo>
                  <a:cubicBezTo>
                    <a:pt x="23910" y="4086"/>
                    <a:pt x="23974" y="4086"/>
                    <a:pt x="24005" y="4054"/>
                  </a:cubicBezTo>
                  <a:cubicBezTo>
                    <a:pt x="24037" y="4023"/>
                    <a:pt x="24069" y="4023"/>
                    <a:pt x="24132" y="4054"/>
                  </a:cubicBezTo>
                  <a:cubicBezTo>
                    <a:pt x="24164" y="4054"/>
                    <a:pt x="24164" y="4023"/>
                    <a:pt x="24195" y="4023"/>
                  </a:cubicBezTo>
                  <a:cubicBezTo>
                    <a:pt x="24195" y="4023"/>
                    <a:pt x="24227" y="4023"/>
                    <a:pt x="24227" y="4023"/>
                  </a:cubicBezTo>
                  <a:cubicBezTo>
                    <a:pt x="24227" y="4086"/>
                    <a:pt x="24259" y="4118"/>
                    <a:pt x="24259" y="4181"/>
                  </a:cubicBezTo>
                  <a:cubicBezTo>
                    <a:pt x="24259" y="4213"/>
                    <a:pt x="24290" y="4244"/>
                    <a:pt x="24322" y="4244"/>
                  </a:cubicBezTo>
                  <a:cubicBezTo>
                    <a:pt x="24354" y="4276"/>
                    <a:pt x="24385" y="4308"/>
                    <a:pt x="24417" y="4308"/>
                  </a:cubicBezTo>
                  <a:cubicBezTo>
                    <a:pt x="24417" y="4339"/>
                    <a:pt x="24449" y="4308"/>
                    <a:pt x="24449" y="4308"/>
                  </a:cubicBezTo>
                  <a:cubicBezTo>
                    <a:pt x="24449" y="4308"/>
                    <a:pt x="24480" y="4276"/>
                    <a:pt x="24480" y="4276"/>
                  </a:cubicBezTo>
                  <a:cubicBezTo>
                    <a:pt x="24480" y="4181"/>
                    <a:pt x="24512" y="4118"/>
                    <a:pt x="24512" y="4023"/>
                  </a:cubicBezTo>
                  <a:cubicBezTo>
                    <a:pt x="24512" y="3991"/>
                    <a:pt x="24544" y="3959"/>
                    <a:pt x="24607" y="3928"/>
                  </a:cubicBezTo>
                  <a:cubicBezTo>
                    <a:pt x="24639" y="3928"/>
                    <a:pt x="24639" y="3896"/>
                    <a:pt x="24639" y="3864"/>
                  </a:cubicBezTo>
                  <a:cubicBezTo>
                    <a:pt x="24639" y="3864"/>
                    <a:pt x="24607" y="3864"/>
                    <a:pt x="24607" y="3864"/>
                  </a:cubicBezTo>
                  <a:cubicBezTo>
                    <a:pt x="24544" y="3801"/>
                    <a:pt x="24512" y="3706"/>
                    <a:pt x="24480" y="3611"/>
                  </a:cubicBezTo>
                  <a:cubicBezTo>
                    <a:pt x="24480" y="3611"/>
                    <a:pt x="24480" y="3579"/>
                    <a:pt x="24512" y="3579"/>
                  </a:cubicBezTo>
                  <a:cubicBezTo>
                    <a:pt x="24512" y="3548"/>
                    <a:pt x="24575" y="3516"/>
                    <a:pt x="24639" y="3548"/>
                  </a:cubicBezTo>
                  <a:cubicBezTo>
                    <a:pt x="24639" y="3548"/>
                    <a:pt x="24670" y="3579"/>
                    <a:pt x="24639" y="3611"/>
                  </a:cubicBezTo>
                  <a:cubicBezTo>
                    <a:pt x="24607" y="3643"/>
                    <a:pt x="24639" y="3706"/>
                    <a:pt x="24670" y="3769"/>
                  </a:cubicBezTo>
                  <a:cubicBezTo>
                    <a:pt x="24702" y="3833"/>
                    <a:pt x="24734" y="3896"/>
                    <a:pt x="24734" y="3959"/>
                  </a:cubicBezTo>
                  <a:cubicBezTo>
                    <a:pt x="24734" y="3991"/>
                    <a:pt x="24734" y="3991"/>
                    <a:pt x="24765" y="3991"/>
                  </a:cubicBezTo>
                  <a:cubicBezTo>
                    <a:pt x="24797" y="4054"/>
                    <a:pt x="24765" y="4118"/>
                    <a:pt x="24797" y="4181"/>
                  </a:cubicBezTo>
                  <a:cubicBezTo>
                    <a:pt x="24797" y="4244"/>
                    <a:pt x="24734" y="4244"/>
                    <a:pt x="24734" y="4308"/>
                  </a:cubicBezTo>
                  <a:cubicBezTo>
                    <a:pt x="24734" y="4308"/>
                    <a:pt x="24702" y="4308"/>
                    <a:pt x="24702" y="4308"/>
                  </a:cubicBezTo>
                  <a:cubicBezTo>
                    <a:pt x="24702" y="4339"/>
                    <a:pt x="24670" y="4371"/>
                    <a:pt x="24670" y="4403"/>
                  </a:cubicBezTo>
                  <a:cubicBezTo>
                    <a:pt x="24670" y="4498"/>
                    <a:pt x="24702" y="4624"/>
                    <a:pt x="24639" y="4719"/>
                  </a:cubicBezTo>
                  <a:cubicBezTo>
                    <a:pt x="24639" y="4751"/>
                    <a:pt x="24639" y="4751"/>
                    <a:pt x="24639" y="4783"/>
                  </a:cubicBezTo>
                  <a:cubicBezTo>
                    <a:pt x="24639" y="4878"/>
                    <a:pt x="24639" y="4973"/>
                    <a:pt x="24639" y="5068"/>
                  </a:cubicBezTo>
                  <a:cubicBezTo>
                    <a:pt x="24639" y="5163"/>
                    <a:pt x="24639" y="5226"/>
                    <a:pt x="24575" y="5289"/>
                  </a:cubicBezTo>
                  <a:cubicBezTo>
                    <a:pt x="24544" y="5289"/>
                    <a:pt x="24544" y="5321"/>
                    <a:pt x="24544" y="5353"/>
                  </a:cubicBezTo>
                  <a:cubicBezTo>
                    <a:pt x="24544" y="5353"/>
                    <a:pt x="24512" y="5353"/>
                    <a:pt x="24512" y="5384"/>
                  </a:cubicBezTo>
                  <a:cubicBezTo>
                    <a:pt x="24449" y="5416"/>
                    <a:pt x="24449" y="5416"/>
                    <a:pt x="24480" y="5448"/>
                  </a:cubicBezTo>
                  <a:cubicBezTo>
                    <a:pt x="24512" y="5511"/>
                    <a:pt x="24512" y="5574"/>
                    <a:pt x="24512" y="5638"/>
                  </a:cubicBezTo>
                  <a:cubicBezTo>
                    <a:pt x="24512" y="5669"/>
                    <a:pt x="24480" y="5669"/>
                    <a:pt x="24480" y="5701"/>
                  </a:cubicBezTo>
                  <a:cubicBezTo>
                    <a:pt x="24480" y="5764"/>
                    <a:pt x="24480" y="5796"/>
                    <a:pt x="24480" y="5859"/>
                  </a:cubicBezTo>
                  <a:cubicBezTo>
                    <a:pt x="24480" y="5923"/>
                    <a:pt x="24512" y="5986"/>
                    <a:pt x="24544" y="6049"/>
                  </a:cubicBezTo>
                  <a:cubicBezTo>
                    <a:pt x="24607" y="6303"/>
                    <a:pt x="24734" y="6524"/>
                    <a:pt x="24892" y="6714"/>
                  </a:cubicBezTo>
                  <a:cubicBezTo>
                    <a:pt x="24924" y="6778"/>
                    <a:pt x="24955" y="6841"/>
                    <a:pt x="24987" y="6904"/>
                  </a:cubicBezTo>
                  <a:cubicBezTo>
                    <a:pt x="25019" y="6936"/>
                    <a:pt x="25050" y="6968"/>
                    <a:pt x="25082" y="6999"/>
                  </a:cubicBezTo>
                  <a:cubicBezTo>
                    <a:pt x="25114" y="7031"/>
                    <a:pt x="25145" y="7094"/>
                    <a:pt x="25177" y="7126"/>
                  </a:cubicBezTo>
                  <a:cubicBezTo>
                    <a:pt x="25177" y="7189"/>
                    <a:pt x="25209" y="7253"/>
                    <a:pt x="25240" y="7284"/>
                  </a:cubicBezTo>
                  <a:cubicBezTo>
                    <a:pt x="25240" y="7348"/>
                    <a:pt x="25304" y="7379"/>
                    <a:pt x="25367" y="7411"/>
                  </a:cubicBezTo>
                  <a:cubicBezTo>
                    <a:pt x="25367" y="7411"/>
                    <a:pt x="25367" y="7411"/>
                    <a:pt x="25367" y="7411"/>
                  </a:cubicBezTo>
                  <a:cubicBezTo>
                    <a:pt x="25399" y="7379"/>
                    <a:pt x="25399" y="7316"/>
                    <a:pt x="25430" y="7284"/>
                  </a:cubicBezTo>
                  <a:cubicBezTo>
                    <a:pt x="25494" y="7189"/>
                    <a:pt x="25494" y="7094"/>
                    <a:pt x="25430" y="6968"/>
                  </a:cubicBezTo>
                  <a:cubicBezTo>
                    <a:pt x="25399" y="6841"/>
                    <a:pt x="25399" y="6809"/>
                    <a:pt x="25525" y="6746"/>
                  </a:cubicBezTo>
                  <a:cubicBezTo>
                    <a:pt x="25525" y="6746"/>
                    <a:pt x="25525" y="6746"/>
                    <a:pt x="25525" y="6746"/>
                  </a:cubicBezTo>
                  <a:cubicBezTo>
                    <a:pt x="25557" y="6746"/>
                    <a:pt x="25557" y="6714"/>
                    <a:pt x="25557" y="6683"/>
                  </a:cubicBezTo>
                  <a:cubicBezTo>
                    <a:pt x="25525" y="6683"/>
                    <a:pt x="25525" y="6651"/>
                    <a:pt x="25494" y="6619"/>
                  </a:cubicBezTo>
                  <a:cubicBezTo>
                    <a:pt x="25494" y="6588"/>
                    <a:pt x="25462" y="6556"/>
                    <a:pt x="25462" y="6556"/>
                  </a:cubicBezTo>
                  <a:cubicBezTo>
                    <a:pt x="25462" y="6493"/>
                    <a:pt x="25462" y="6429"/>
                    <a:pt x="25494" y="6366"/>
                  </a:cubicBezTo>
                  <a:cubicBezTo>
                    <a:pt x="25494" y="6334"/>
                    <a:pt x="25525" y="6303"/>
                    <a:pt x="25557" y="6303"/>
                  </a:cubicBezTo>
                  <a:cubicBezTo>
                    <a:pt x="25589" y="6271"/>
                    <a:pt x="25620" y="6271"/>
                    <a:pt x="25620" y="6239"/>
                  </a:cubicBezTo>
                  <a:cubicBezTo>
                    <a:pt x="25652" y="6239"/>
                    <a:pt x="25652" y="6176"/>
                    <a:pt x="25652" y="6176"/>
                  </a:cubicBezTo>
                  <a:cubicBezTo>
                    <a:pt x="25620" y="6144"/>
                    <a:pt x="25589" y="6113"/>
                    <a:pt x="25557" y="6081"/>
                  </a:cubicBezTo>
                  <a:cubicBezTo>
                    <a:pt x="25462" y="5986"/>
                    <a:pt x="25462" y="5891"/>
                    <a:pt x="25462" y="5764"/>
                  </a:cubicBezTo>
                  <a:cubicBezTo>
                    <a:pt x="25462" y="5764"/>
                    <a:pt x="25494" y="5733"/>
                    <a:pt x="25525" y="5733"/>
                  </a:cubicBezTo>
                  <a:cubicBezTo>
                    <a:pt x="25525" y="5733"/>
                    <a:pt x="25525" y="5733"/>
                    <a:pt x="25557" y="5733"/>
                  </a:cubicBezTo>
                  <a:cubicBezTo>
                    <a:pt x="25589" y="5733"/>
                    <a:pt x="25620" y="5701"/>
                    <a:pt x="25589" y="5669"/>
                  </a:cubicBezTo>
                  <a:cubicBezTo>
                    <a:pt x="25589" y="5638"/>
                    <a:pt x="25557" y="5574"/>
                    <a:pt x="25525" y="5543"/>
                  </a:cubicBezTo>
                  <a:cubicBezTo>
                    <a:pt x="25494" y="5479"/>
                    <a:pt x="25494" y="5479"/>
                    <a:pt x="25430" y="5479"/>
                  </a:cubicBezTo>
                  <a:cubicBezTo>
                    <a:pt x="25430" y="5479"/>
                    <a:pt x="25399" y="5479"/>
                    <a:pt x="25399" y="5479"/>
                  </a:cubicBezTo>
                  <a:cubicBezTo>
                    <a:pt x="25367" y="5416"/>
                    <a:pt x="25335" y="5384"/>
                    <a:pt x="25367" y="5321"/>
                  </a:cubicBezTo>
                  <a:cubicBezTo>
                    <a:pt x="25367" y="5289"/>
                    <a:pt x="25367" y="5258"/>
                    <a:pt x="25367" y="5258"/>
                  </a:cubicBezTo>
                  <a:cubicBezTo>
                    <a:pt x="25367" y="5226"/>
                    <a:pt x="25367" y="5226"/>
                    <a:pt x="25367" y="5194"/>
                  </a:cubicBezTo>
                  <a:cubicBezTo>
                    <a:pt x="25335" y="5163"/>
                    <a:pt x="25304" y="5163"/>
                    <a:pt x="25240" y="5163"/>
                  </a:cubicBezTo>
                  <a:cubicBezTo>
                    <a:pt x="25240" y="5163"/>
                    <a:pt x="25240" y="5163"/>
                    <a:pt x="25209" y="5163"/>
                  </a:cubicBezTo>
                  <a:cubicBezTo>
                    <a:pt x="25209" y="5194"/>
                    <a:pt x="25209" y="5194"/>
                    <a:pt x="25209" y="5226"/>
                  </a:cubicBezTo>
                  <a:lnTo>
                    <a:pt x="25209" y="5226"/>
                  </a:lnTo>
                  <a:cubicBezTo>
                    <a:pt x="25209" y="5226"/>
                    <a:pt x="25209" y="5226"/>
                    <a:pt x="25209" y="5226"/>
                  </a:cubicBezTo>
                  <a:cubicBezTo>
                    <a:pt x="25209" y="5226"/>
                    <a:pt x="25209" y="5226"/>
                    <a:pt x="25209" y="5226"/>
                  </a:cubicBezTo>
                  <a:cubicBezTo>
                    <a:pt x="25209" y="5226"/>
                    <a:pt x="25209" y="5226"/>
                    <a:pt x="25209" y="5226"/>
                  </a:cubicBezTo>
                  <a:lnTo>
                    <a:pt x="25177" y="5226"/>
                  </a:lnTo>
                  <a:lnTo>
                    <a:pt x="25209" y="5226"/>
                  </a:lnTo>
                  <a:cubicBezTo>
                    <a:pt x="25145" y="5194"/>
                    <a:pt x="25145" y="5163"/>
                    <a:pt x="25114" y="5131"/>
                  </a:cubicBezTo>
                  <a:cubicBezTo>
                    <a:pt x="25082" y="5068"/>
                    <a:pt x="25082" y="5004"/>
                    <a:pt x="25082" y="4941"/>
                  </a:cubicBezTo>
                  <a:cubicBezTo>
                    <a:pt x="25082" y="4814"/>
                    <a:pt x="25082" y="4719"/>
                    <a:pt x="25019" y="4624"/>
                  </a:cubicBezTo>
                  <a:cubicBezTo>
                    <a:pt x="25019" y="4624"/>
                    <a:pt x="25019" y="4593"/>
                    <a:pt x="25019" y="4593"/>
                  </a:cubicBezTo>
                  <a:cubicBezTo>
                    <a:pt x="24987" y="4529"/>
                    <a:pt x="25019" y="4466"/>
                    <a:pt x="25114" y="4434"/>
                  </a:cubicBezTo>
                  <a:cubicBezTo>
                    <a:pt x="25114" y="4434"/>
                    <a:pt x="25114" y="4434"/>
                    <a:pt x="25145" y="4434"/>
                  </a:cubicBezTo>
                  <a:cubicBezTo>
                    <a:pt x="25177" y="4434"/>
                    <a:pt x="25177" y="4434"/>
                    <a:pt x="25177" y="4403"/>
                  </a:cubicBezTo>
                  <a:cubicBezTo>
                    <a:pt x="25209" y="4371"/>
                    <a:pt x="25209" y="4339"/>
                    <a:pt x="25209" y="4308"/>
                  </a:cubicBezTo>
                  <a:cubicBezTo>
                    <a:pt x="25240" y="4308"/>
                    <a:pt x="25272" y="4308"/>
                    <a:pt x="25272" y="4308"/>
                  </a:cubicBezTo>
                  <a:cubicBezTo>
                    <a:pt x="25272" y="4339"/>
                    <a:pt x="25304" y="4371"/>
                    <a:pt x="25304" y="4403"/>
                  </a:cubicBezTo>
                  <a:cubicBezTo>
                    <a:pt x="25335" y="4403"/>
                    <a:pt x="25335" y="4403"/>
                    <a:pt x="25335" y="4403"/>
                  </a:cubicBezTo>
                  <a:cubicBezTo>
                    <a:pt x="25367" y="4403"/>
                    <a:pt x="25367" y="4403"/>
                    <a:pt x="25367" y="4371"/>
                  </a:cubicBezTo>
                  <a:cubicBezTo>
                    <a:pt x="25399" y="4339"/>
                    <a:pt x="25399" y="4308"/>
                    <a:pt x="25399" y="4276"/>
                  </a:cubicBezTo>
                  <a:cubicBezTo>
                    <a:pt x="25399" y="4244"/>
                    <a:pt x="25430" y="4213"/>
                    <a:pt x="25462" y="4181"/>
                  </a:cubicBezTo>
                  <a:cubicBezTo>
                    <a:pt x="25494" y="4118"/>
                    <a:pt x="25557" y="4118"/>
                    <a:pt x="25620" y="4086"/>
                  </a:cubicBezTo>
                  <a:cubicBezTo>
                    <a:pt x="25652" y="4086"/>
                    <a:pt x="25684" y="4118"/>
                    <a:pt x="25715" y="4149"/>
                  </a:cubicBezTo>
                  <a:cubicBezTo>
                    <a:pt x="25747" y="4149"/>
                    <a:pt x="25779" y="4181"/>
                    <a:pt x="25810" y="4213"/>
                  </a:cubicBezTo>
                  <a:cubicBezTo>
                    <a:pt x="25810" y="4213"/>
                    <a:pt x="25810" y="4213"/>
                    <a:pt x="25842" y="4213"/>
                  </a:cubicBezTo>
                  <a:cubicBezTo>
                    <a:pt x="25842" y="4244"/>
                    <a:pt x="25874" y="4244"/>
                    <a:pt x="25905" y="4244"/>
                  </a:cubicBezTo>
                  <a:cubicBezTo>
                    <a:pt x="25905" y="4244"/>
                    <a:pt x="25937" y="4213"/>
                    <a:pt x="25937" y="4213"/>
                  </a:cubicBezTo>
                  <a:cubicBezTo>
                    <a:pt x="25937" y="4149"/>
                    <a:pt x="25905" y="4118"/>
                    <a:pt x="25905" y="4054"/>
                  </a:cubicBezTo>
                  <a:cubicBezTo>
                    <a:pt x="25905" y="4023"/>
                    <a:pt x="25905" y="3991"/>
                    <a:pt x="25937" y="3928"/>
                  </a:cubicBezTo>
                  <a:cubicBezTo>
                    <a:pt x="25937" y="3864"/>
                    <a:pt x="25969" y="3801"/>
                    <a:pt x="25969" y="3738"/>
                  </a:cubicBezTo>
                  <a:cubicBezTo>
                    <a:pt x="25969" y="3643"/>
                    <a:pt x="26000" y="3579"/>
                    <a:pt x="26064" y="3484"/>
                  </a:cubicBezTo>
                  <a:cubicBezTo>
                    <a:pt x="26095" y="3421"/>
                    <a:pt x="26095" y="3389"/>
                    <a:pt x="26127" y="3326"/>
                  </a:cubicBezTo>
                  <a:cubicBezTo>
                    <a:pt x="26159" y="3231"/>
                    <a:pt x="26222" y="3168"/>
                    <a:pt x="26285" y="3104"/>
                  </a:cubicBezTo>
                  <a:cubicBezTo>
                    <a:pt x="26285" y="3104"/>
                    <a:pt x="26317" y="3073"/>
                    <a:pt x="26349" y="3073"/>
                  </a:cubicBezTo>
                  <a:cubicBezTo>
                    <a:pt x="26412" y="3073"/>
                    <a:pt x="26444" y="3073"/>
                    <a:pt x="26507" y="3073"/>
                  </a:cubicBezTo>
                  <a:cubicBezTo>
                    <a:pt x="26507" y="3073"/>
                    <a:pt x="26539" y="3073"/>
                    <a:pt x="26539" y="3073"/>
                  </a:cubicBezTo>
                  <a:cubicBezTo>
                    <a:pt x="26570" y="3073"/>
                    <a:pt x="26570" y="3073"/>
                    <a:pt x="26570" y="3041"/>
                  </a:cubicBezTo>
                  <a:cubicBezTo>
                    <a:pt x="26570" y="2978"/>
                    <a:pt x="26570" y="2883"/>
                    <a:pt x="26507" y="2819"/>
                  </a:cubicBezTo>
                  <a:cubicBezTo>
                    <a:pt x="26475" y="2819"/>
                    <a:pt x="26475" y="2788"/>
                    <a:pt x="26475" y="2756"/>
                  </a:cubicBezTo>
                  <a:cubicBezTo>
                    <a:pt x="26444" y="2756"/>
                    <a:pt x="26444" y="2724"/>
                    <a:pt x="26444" y="2724"/>
                  </a:cubicBezTo>
                  <a:cubicBezTo>
                    <a:pt x="26349" y="2693"/>
                    <a:pt x="26317" y="2629"/>
                    <a:pt x="26222" y="2629"/>
                  </a:cubicBezTo>
                  <a:lnTo>
                    <a:pt x="26222" y="2629"/>
                  </a:lnTo>
                  <a:lnTo>
                    <a:pt x="26222" y="2629"/>
                  </a:lnTo>
                  <a:lnTo>
                    <a:pt x="26222" y="2629"/>
                  </a:lnTo>
                  <a:lnTo>
                    <a:pt x="26222" y="2629"/>
                  </a:lnTo>
                  <a:cubicBezTo>
                    <a:pt x="26222" y="2597"/>
                    <a:pt x="26222" y="2566"/>
                    <a:pt x="26222" y="2534"/>
                  </a:cubicBezTo>
                  <a:cubicBezTo>
                    <a:pt x="26190" y="2502"/>
                    <a:pt x="26159" y="2471"/>
                    <a:pt x="26127" y="2471"/>
                  </a:cubicBezTo>
                  <a:cubicBezTo>
                    <a:pt x="26095" y="2471"/>
                    <a:pt x="26095" y="2471"/>
                    <a:pt x="26095" y="2471"/>
                  </a:cubicBezTo>
                  <a:lnTo>
                    <a:pt x="26064" y="2407"/>
                  </a:lnTo>
                  <a:cubicBezTo>
                    <a:pt x="26032" y="2376"/>
                    <a:pt x="26032" y="2344"/>
                    <a:pt x="25969" y="2376"/>
                  </a:cubicBezTo>
                  <a:cubicBezTo>
                    <a:pt x="25905" y="2376"/>
                    <a:pt x="25874" y="2344"/>
                    <a:pt x="25842" y="2312"/>
                  </a:cubicBezTo>
                  <a:cubicBezTo>
                    <a:pt x="25842" y="2281"/>
                    <a:pt x="25842" y="2249"/>
                    <a:pt x="25842" y="2249"/>
                  </a:cubicBezTo>
                  <a:cubicBezTo>
                    <a:pt x="25874" y="2249"/>
                    <a:pt x="25905" y="2249"/>
                    <a:pt x="25937" y="2249"/>
                  </a:cubicBezTo>
                  <a:cubicBezTo>
                    <a:pt x="26000" y="2217"/>
                    <a:pt x="26032" y="2154"/>
                    <a:pt x="26032" y="2091"/>
                  </a:cubicBezTo>
                  <a:cubicBezTo>
                    <a:pt x="26032" y="2027"/>
                    <a:pt x="26032" y="1932"/>
                    <a:pt x="26032" y="1869"/>
                  </a:cubicBezTo>
                  <a:cubicBezTo>
                    <a:pt x="26032" y="1837"/>
                    <a:pt x="26032" y="1806"/>
                    <a:pt x="26032" y="1806"/>
                  </a:cubicBezTo>
                  <a:cubicBezTo>
                    <a:pt x="26000" y="1774"/>
                    <a:pt x="26000" y="1742"/>
                    <a:pt x="25969" y="1711"/>
                  </a:cubicBezTo>
                  <a:cubicBezTo>
                    <a:pt x="25969" y="1679"/>
                    <a:pt x="25937" y="1647"/>
                    <a:pt x="25874" y="1647"/>
                  </a:cubicBezTo>
                  <a:cubicBezTo>
                    <a:pt x="25842" y="1616"/>
                    <a:pt x="25810" y="1584"/>
                    <a:pt x="25779" y="1552"/>
                  </a:cubicBezTo>
                  <a:cubicBezTo>
                    <a:pt x="25779" y="1552"/>
                    <a:pt x="25747" y="1521"/>
                    <a:pt x="25779" y="1521"/>
                  </a:cubicBezTo>
                  <a:cubicBezTo>
                    <a:pt x="25779" y="1489"/>
                    <a:pt x="25779" y="1457"/>
                    <a:pt x="25779" y="1457"/>
                  </a:cubicBezTo>
                  <a:cubicBezTo>
                    <a:pt x="25810" y="1426"/>
                    <a:pt x="25842" y="1426"/>
                    <a:pt x="25842" y="1457"/>
                  </a:cubicBezTo>
                  <a:cubicBezTo>
                    <a:pt x="25874" y="1489"/>
                    <a:pt x="25905" y="1521"/>
                    <a:pt x="25937" y="1552"/>
                  </a:cubicBezTo>
                  <a:cubicBezTo>
                    <a:pt x="26064" y="1616"/>
                    <a:pt x="26064" y="1584"/>
                    <a:pt x="26127" y="1489"/>
                  </a:cubicBezTo>
                  <a:cubicBezTo>
                    <a:pt x="26127" y="1457"/>
                    <a:pt x="26127" y="1457"/>
                    <a:pt x="26127" y="1426"/>
                  </a:cubicBezTo>
                  <a:cubicBezTo>
                    <a:pt x="26159" y="1394"/>
                    <a:pt x="26190" y="1394"/>
                    <a:pt x="26222" y="1394"/>
                  </a:cubicBezTo>
                  <a:cubicBezTo>
                    <a:pt x="26254" y="1362"/>
                    <a:pt x="26285" y="1394"/>
                    <a:pt x="26285" y="1426"/>
                  </a:cubicBezTo>
                  <a:cubicBezTo>
                    <a:pt x="26317" y="1426"/>
                    <a:pt x="26349" y="1457"/>
                    <a:pt x="26349" y="1489"/>
                  </a:cubicBezTo>
                  <a:cubicBezTo>
                    <a:pt x="26412" y="1521"/>
                    <a:pt x="26444" y="1521"/>
                    <a:pt x="26475" y="1489"/>
                  </a:cubicBezTo>
                  <a:cubicBezTo>
                    <a:pt x="26507" y="1489"/>
                    <a:pt x="26570" y="1457"/>
                    <a:pt x="26602" y="1457"/>
                  </a:cubicBezTo>
                  <a:cubicBezTo>
                    <a:pt x="26634" y="1457"/>
                    <a:pt x="26665" y="1489"/>
                    <a:pt x="26697" y="1489"/>
                  </a:cubicBezTo>
                  <a:cubicBezTo>
                    <a:pt x="26729" y="1489"/>
                    <a:pt x="26760" y="1457"/>
                    <a:pt x="26760" y="1457"/>
                  </a:cubicBezTo>
                  <a:cubicBezTo>
                    <a:pt x="26792" y="1457"/>
                    <a:pt x="26792" y="1457"/>
                    <a:pt x="26792" y="1426"/>
                  </a:cubicBezTo>
                  <a:cubicBezTo>
                    <a:pt x="26824" y="1426"/>
                    <a:pt x="26824" y="1426"/>
                    <a:pt x="26824" y="1394"/>
                  </a:cubicBezTo>
                  <a:cubicBezTo>
                    <a:pt x="26824" y="1362"/>
                    <a:pt x="26824" y="1267"/>
                    <a:pt x="26729" y="1267"/>
                  </a:cubicBezTo>
                  <a:cubicBezTo>
                    <a:pt x="26697" y="1267"/>
                    <a:pt x="26697" y="1236"/>
                    <a:pt x="26697" y="1204"/>
                  </a:cubicBezTo>
                  <a:cubicBezTo>
                    <a:pt x="26697" y="1204"/>
                    <a:pt x="26697" y="1204"/>
                    <a:pt x="26697" y="1172"/>
                  </a:cubicBezTo>
                  <a:cubicBezTo>
                    <a:pt x="26697" y="1109"/>
                    <a:pt x="26665" y="1077"/>
                    <a:pt x="26602" y="1014"/>
                  </a:cubicBezTo>
                  <a:cubicBezTo>
                    <a:pt x="26602" y="1014"/>
                    <a:pt x="26570" y="982"/>
                    <a:pt x="26539" y="951"/>
                  </a:cubicBezTo>
                  <a:cubicBezTo>
                    <a:pt x="26539" y="919"/>
                    <a:pt x="26539" y="919"/>
                    <a:pt x="26570" y="887"/>
                  </a:cubicBezTo>
                  <a:cubicBezTo>
                    <a:pt x="26602" y="856"/>
                    <a:pt x="26634" y="792"/>
                    <a:pt x="26634" y="761"/>
                  </a:cubicBezTo>
                  <a:cubicBezTo>
                    <a:pt x="26634" y="729"/>
                    <a:pt x="26634" y="697"/>
                    <a:pt x="26634" y="697"/>
                  </a:cubicBezTo>
                  <a:cubicBezTo>
                    <a:pt x="26570" y="634"/>
                    <a:pt x="26570" y="571"/>
                    <a:pt x="26570" y="476"/>
                  </a:cubicBezTo>
                  <a:cubicBezTo>
                    <a:pt x="26570" y="444"/>
                    <a:pt x="26539" y="444"/>
                    <a:pt x="26539" y="444"/>
                  </a:cubicBezTo>
                  <a:cubicBezTo>
                    <a:pt x="26507" y="444"/>
                    <a:pt x="26507" y="444"/>
                    <a:pt x="26475" y="444"/>
                  </a:cubicBezTo>
                  <a:cubicBezTo>
                    <a:pt x="26412" y="444"/>
                    <a:pt x="26349" y="412"/>
                    <a:pt x="26285" y="412"/>
                  </a:cubicBezTo>
                  <a:cubicBezTo>
                    <a:pt x="26254" y="412"/>
                    <a:pt x="26254" y="381"/>
                    <a:pt x="26222" y="381"/>
                  </a:cubicBezTo>
                  <a:cubicBezTo>
                    <a:pt x="26190" y="349"/>
                    <a:pt x="26127" y="349"/>
                    <a:pt x="26127" y="381"/>
                  </a:cubicBezTo>
                  <a:cubicBezTo>
                    <a:pt x="26064" y="444"/>
                    <a:pt x="26032" y="476"/>
                    <a:pt x="25969" y="476"/>
                  </a:cubicBezTo>
                  <a:cubicBezTo>
                    <a:pt x="25969" y="476"/>
                    <a:pt x="25969" y="507"/>
                    <a:pt x="25969" y="507"/>
                  </a:cubicBezTo>
                  <a:cubicBezTo>
                    <a:pt x="25937" y="539"/>
                    <a:pt x="25937" y="571"/>
                    <a:pt x="25937" y="602"/>
                  </a:cubicBezTo>
                  <a:cubicBezTo>
                    <a:pt x="25969" y="634"/>
                    <a:pt x="26000" y="666"/>
                    <a:pt x="26032" y="697"/>
                  </a:cubicBezTo>
                  <a:cubicBezTo>
                    <a:pt x="26064" y="697"/>
                    <a:pt x="26064" y="729"/>
                    <a:pt x="26032" y="761"/>
                  </a:cubicBezTo>
                  <a:cubicBezTo>
                    <a:pt x="26032" y="761"/>
                    <a:pt x="26032" y="761"/>
                    <a:pt x="26000" y="792"/>
                  </a:cubicBezTo>
                  <a:cubicBezTo>
                    <a:pt x="26000" y="792"/>
                    <a:pt x="26000" y="792"/>
                    <a:pt x="26000" y="792"/>
                  </a:cubicBezTo>
                  <a:cubicBezTo>
                    <a:pt x="25969" y="697"/>
                    <a:pt x="25874" y="634"/>
                    <a:pt x="25810" y="539"/>
                  </a:cubicBezTo>
                  <a:cubicBezTo>
                    <a:pt x="25747" y="476"/>
                    <a:pt x="25684" y="444"/>
                    <a:pt x="25589" y="444"/>
                  </a:cubicBezTo>
                  <a:cubicBezTo>
                    <a:pt x="25525" y="444"/>
                    <a:pt x="25494" y="444"/>
                    <a:pt x="25462" y="444"/>
                  </a:cubicBezTo>
                  <a:cubicBezTo>
                    <a:pt x="25399" y="412"/>
                    <a:pt x="25367" y="444"/>
                    <a:pt x="25304" y="412"/>
                  </a:cubicBezTo>
                  <a:cubicBezTo>
                    <a:pt x="25209" y="412"/>
                    <a:pt x="25145" y="412"/>
                    <a:pt x="25082" y="412"/>
                  </a:cubicBezTo>
                  <a:cubicBezTo>
                    <a:pt x="25019" y="381"/>
                    <a:pt x="24955" y="381"/>
                    <a:pt x="24892" y="412"/>
                  </a:cubicBezTo>
                  <a:cubicBezTo>
                    <a:pt x="24860" y="412"/>
                    <a:pt x="24829" y="412"/>
                    <a:pt x="24765" y="381"/>
                  </a:cubicBezTo>
                  <a:cubicBezTo>
                    <a:pt x="24734" y="349"/>
                    <a:pt x="24702" y="317"/>
                    <a:pt x="24670" y="317"/>
                  </a:cubicBezTo>
                  <a:cubicBezTo>
                    <a:pt x="24512" y="317"/>
                    <a:pt x="24385" y="254"/>
                    <a:pt x="24227" y="286"/>
                  </a:cubicBezTo>
                  <a:cubicBezTo>
                    <a:pt x="24227" y="286"/>
                    <a:pt x="24195" y="286"/>
                    <a:pt x="24195" y="286"/>
                  </a:cubicBezTo>
                  <a:cubicBezTo>
                    <a:pt x="24100" y="254"/>
                    <a:pt x="24005" y="286"/>
                    <a:pt x="23942" y="317"/>
                  </a:cubicBezTo>
                  <a:cubicBezTo>
                    <a:pt x="23879" y="349"/>
                    <a:pt x="23815" y="381"/>
                    <a:pt x="23752" y="381"/>
                  </a:cubicBezTo>
                  <a:cubicBezTo>
                    <a:pt x="23689" y="381"/>
                    <a:pt x="23625" y="412"/>
                    <a:pt x="23530" y="412"/>
                  </a:cubicBezTo>
                  <a:cubicBezTo>
                    <a:pt x="23499" y="412"/>
                    <a:pt x="23467" y="412"/>
                    <a:pt x="23435" y="412"/>
                  </a:cubicBezTo>
                  <a:cubicBezTo>
                    <a:pt x="23435" y="412"/>
                    <a:pt x="23435" y="412"/>
                    <a:pt x="23435" y="444"/>
                  </a:cubicBezTo>
                  <a:cubicBezTo>
                    <a:pt x="23435" y="507"/>
                    <a:pt x="23499" y="539"/>
                    <a:pt x="23499" y="634"/>
                  </a:cubicBezTo>
                  <a:cubicBezTo>
                    <a:pt x="23499" y="634"/>
                    <a:pt x="23499" y="666"/>
                    <a:pt x="23530" y="666"/>
                  </a:cubicBezTo>
                  <a:cubicBezTo>
                    <a:pt x="23562" y="666"/>
                    <a:pt x="23625" y="697"/>
                    <a:pt x="23657" y="729"/>
                  </a:cubicBezTo>
                  <a:cubicBezTo>
                    <a:pt x="23689" y="761"/>
                    <a:pt x="23720" y="824"/>
                    <a:pt x="23752" y="856"/>
                  </a:cubicBezTo>
                  <a:cubicBezTo>
                    <a:pt x="23784" y="887"/>
                    <a:pt x="23784" y="919"/>
                    <a:pt x="23752" y="919"/>
                  </a:cubicBezTo>
                  <a:cubicBezTo>
                    <a:pt x="23752" y="951"/>
                    <a:pt x="23720" y="982"/>
                    <a:pt x="23689" y="982"/>
                  </a:cubicBezTo>
                  <a:cubicBezTo>
                    <a:pt x="23657" y="1014"/>
                    <a:pt x="23625" y="1014"/>
                    <a:pt x="23625" y="982"/>
                  </a:cubicBezTo>
                  <a:cubicBezTo>
                    <a:pt x="23594" y="887"/>
                    <a:pt x="23499" y="887"/>
                    <a:pt x="23435" y="856"/>
                  </a:cubicBezTo>
                  <a:cubicBezTo>
                    <a:pt x="23435" y="856"/>
                    <a:pt x="23404" y="856"/>
                    <a:pt x="23404" y="856"/>
                  </a:cubicBezTo>
                  <a:cubicBezTo>
                    <a:pt x="23372" y="856"/>
                    <a:pt x="23372" y="856"/>
                    <a:pt x="23340" y="824"/>
                  </a:cubicBezTo>
                  <a:cubicBezTo>
                    <a:pt x="23340" y="824"/>
                    <a:pt x="23340" y="792"/>
                    <a:pt x="23309" y="761"/>
                  </a:cubicBezTo>
                  <a:cubicBezTo>
                    <a:pt x="23309" y="761"/>
                    <a:pt x="23309" y="729"/>
                    <a:pt x="23309" y="729"/>
                  </a:cubicBezTo>
                  <a:cubicBezTo>
                    <a:pt x="23372" y="697"/>
                    <a:pt x="23340" y="666"/>
                    <a:pt x="23340" y="602"/>
                  </a:cubicBezTo>
                  <a:cubicBezTo>
                    <a:pt x="23309" y="571"/>
                    <a:pt x="23245" y="571"/>
                    <a:pt x="23214" y="571"/>
                  </a:cubicBezTo>
                  <a:cubicBezTo>
                    <a:pt x="23182" y="571"/>
                    <a:pt x="23150" y="602"/>
                    <a:pt x="23150" y="634"/>
                  </a:cubicBezTo>
                  <a:lnTo>
                    <a:pt x="23150" y="792"/>
                  </a:lnTo>
                  <a:cubicBezTo>
                    <a:pt x="23150" y="824"/>
                    <a:pt x="23119" y="856"/>
                    <a:pt x="23087" y="856"/>
                  </a:cubicBezTo>
                  <a:cubicBezTo>
                    <a:pt x="23024" y="856"/>
                    <a:pt x="22960" y="856"/>
                    <a:pt x="22897" y="887"/>
                  </a:cubicBezTo>
                  <a:cubicBezTo>
                    <a:pt x="22865" y="887"/>
                    <a:pt x="22834" y="919"/>
                    <a:pt x="22770" y="887"/>
                  </a:cubicBezTo>
                  <a:cubicBezTo>
                    <a:pt x="22770" y="887"/>
                    <a:pt x="22739" y="887"/>
                    <a:pt x="22739" y="887"/>
                  </a:cubicBezTo>
                  <a:cubicBezTo>
                    <a:pt x="22675" y="951"/>
                    <a:pt x="22580" y="982"/>
                    <a:pt x="22517" y="1014"/>
                  </a:cubicBezTo>
                  <a:cubicBezTo>
                    <a:pt x="22422" y="1077"/>
                    <a:pt x="22295" y="1109"/>
                    <a:pt x="22200" y="1109"/>
                  </a:cubicBezTo>
                  <a:cubicBezTo>
                    <a:pt x="22168" y="1077"/>
                    <a:pt x="22137" y="1077"/>
                    <a:pt x="22137" y="1046"/>
                  </a:cubicBezTo>
                  <a:cubicBezTo>
                    <a:pt x="22137" y="1046"/>
                    <a:pt x="22137" y="1046"/>
                    <a:pt x="22137" y="1046"/>
                  </a:cubicBezTo>
                  <a:cubicBezTo>
                    <a:pt x="22105" y="919"/>
                    <a:pt x="22042" y="824"/>
                    <a:pt x="21947" y="761"/>
                  </a:cubicBezTo>
                  <a:cubicBezTo>
                    <a:pt x="21915" y="761"/>
                    <a:pt x="21915" y="761"/>
                    <a:pt x="21915" y="729"/>
                  </a:cubicBezTo>
                  <a:cubicBezTo>
                    <a:pt x="21788" y="666"/>
                    <a:pt x="21693" y="634"/>
                    <a:pt x="21535" y="697"/>
                  </a:cubicBezTo>
                  <a:cubicBezTo>
                    <a:pt x="21535" y="697"/>
                    <a:pt x="21503" y="729"/>
                    <a:pt x="21472" y="729"/>
                  </a:cubicBezTo>
                  <a:cubicBezTo>
                    <a:pt x="21377" y="761"/>
                    <a:pt x="21282" y="792"/>
                    <a:pt x="21187" y="887"/>
                  </a:cubicBezTo>
                  <a:cubicBezTo>
                    <a:pt x="21155" y="919"/>
                    <a:pt x="21092" y="951"/>
                    <a:pt x="21060" y="982"/>
                  </a:cubicBezTo>
                  <a:cubicBezTo>
                    <a:pt x="21028" y="982"/>
                    <a:pt x="20965" y="982"/>
                    <a:pt x="20965" y="951"/>
                  </a:cubicBezTo>
                  <a:cubicBezTo>
                    <a:pt x="20933" y="887"/>
                    <a:pt x="20902" y="856"/>
                    <a:pt x="20870" y="856"/>
                  </a:cubicBezTo>
                  <a:cubicBezTo>
                    <a:pt x="20838" y="824"/>
                    <a:pt x="20807" y="824"/>
                    <a:pt x="20775" y="824"/>
                  </a:cubicBezTo>
                  <a:cubicBezTo>
                    <a:pt x="20743" y="792"/>
                    <a:pt x="20712" y="792"/>
                    <a:pt x="20680" y="824"/>
                  </a:cubicBezTo>
                  <a:cubicBezTo>
                    <a:pt x="20648" y="856"/>
                    <a:pt x="20648" y="856"/>
                    <a:pt x="20617" y="824"/>
                  </a:cubicBezTo>
                  <a:cubicBezTo>
                    <a:pt x="20617" y="824"/>
                    <a:pt x="20585" y="792"/>
                    <a:pt x="20553" y="792"/>
                  </a:cubicBezTo>
                  <a:cubicBezTo>
                    <a:pt x="20553" y="824"/>
                    <a:pt x="20522" y="824"/>
                    <a:pt x="20522" y="792"/>
                  </a:cubicBezTo>
                  <a:cubicBezTo>
                    <a:pt x="20490" y="761"/>
                    <a:pt x="20458" y="761"/>
                    <a:pt x="20395" y="761"/>
                  </a:cubicBezTo>
                  <a:cubicBezTo>
                    <a:pt x="20395" y="729"/>
                    <a:pt x="20395" y="729"/>
                    <a:pt x="20395" y="729"/>
                  </a:cubicBezTo>
                  <a:cubicBezTo>
                    <a:pt x="20427" y="666"/>
                    <a:pt x="20427" y="634"/>
                    <a:pt x="20395" y="602"/>
                  </a:cubicBezTo>
                  <a:cubicBezTo>
                    <a:pt x="20395" y="602"/>
                    <a:pt x="20395" y="602"/>
                    <a:pt x="20395" y="602"/>
                  </a:cubicBezTo>
                  <a:cubicBezTo>
                    <a:pt x="20332" y="539"/>
                    <a:pt x="20237" y="507"/>
                    <a:pt x="20173" y="539"/>
                  </a:cubicBezTo>
                  <a:cubicBezTo>
                    <a:pt x="20110" y="539"/>
                    <a:pt x="20078" y="539"/>
                    <a:pt x="20047" y="571"/>
                  </a:cubicBezTo>
                  <a:cubicBezTo>
                    <a:pt x="20015" y="571"/>
                    <a:pt x="19983" y="571"/>
                    <a:pt x="19983" y="602"/>
                  </a:cubicBezTo>
                  <a:cubicBezTo>
                    <a:pt x="19952" y="666"/>
                    <a:pt x="19888" y="666"/>
                    <a:pt x="19825" y="634"/>
                  </a:cubicBezTo>
                  <a:cubicBezTo>
                    <a:pt x="19762" y="634"/>
                    <a:pt x="19698" y="634"/>
                    <a:pt x="19635" y="634"/>
                  </a:cubicBezTo>
                  <a:cubicBezTo>
                    <a:pt x="19540" y="634"/>
                    <a:pt x="19445" y="634"/>
                    <a:pt x="19382" y="634"/>
                  </a:cubicBezTo>
                  <a:cubicBezTo>
                    <a:pt x="19287" y="666"/>
                    <a:pt x="19223" y="666"/>
                    <a:pt x="19128" y="634"/>
                  </a:cubicBezTo>
                  <a:cubicBezTo>
                    <a:pt x="19128" y="634"/>
                    <a:pt x="19097" y="666"/>
                    <a:pt x="19065" y="666"/>
                  </a:cubicBezTo>
                  <a:cubicBezTo>
                    <a:pt x="19065" y="666"/>
                    <a:pt x="19065" y="666"/>
                    <a:pt x="19065" y="697"/>
                  </a:cubicBezTo>
                  <a:cubicBezTo>
                    <a:pt x="19065" y="697"/>
                    <a:pt x="19065" y="697"/>
                    <a:pt x="19065" y="697"/>
                  </a:cubicBezTo>
                  <a:cubicBezTo>
                    <a:pt x="19097" y="729"/>
                    <a:pt x="19128" y="729"/>
                    <a:pt x="19160" y="729"/>
                  </a:cubicBezTo>
                  <a:cubicBezTo>
                    <a:pt x="19160" y="761"/>
                    <a:pt x="19192" y="761"/>
                    <a:pt x="19192" y="761"/>
                  </a:cubicBezTo>
                  <a:cubicBezTo>
                    <a:pt x="19192" y="792"/>
                    <a:pt x="19192" y="792"/>
                    <a:pt x="19160" y="824"/>
                  </a:cubicBezTo>
                  <a:cubicBezTo>
                    <a:pt x="19128" y="824"/>
                    <a:pt x="19128" y="824"/>
                    <a:pt x="19097" y="824"/>
                  </a:cubicBezTo>
                  <a:cubicBezTo>
                    <a:pt x="19065" y="856"/>
                    <a:pt x="19065" y="887"/>
                    <a:pt x="19065" y="919"/>
                  </a:cubicBezTo>
                  <a:cubicBezTo>
                    <a:pt x="19065" y="951"/>
                    <a:pt x="19097" y="982"/>
                    <a:pt x="19128" y="982"/>
                  </a:cubicBezTo>
                  <a:lnTo>
                    <a:pt x="19192" y="982"/>
                  </a:lnTo>
                  <a:lnTo>
                    <a:pt x="19192" y="982"/>
                  </a:lnTo>
                  <a:lnTo>
                    <a:pt x="19192" y="982"/>
                  </a:lnTo>
                  <a:lnTo>
                    <a:pt x="19192" y="1014"/>
                  </a:lnTo>
                  <a:lnTo>
                    <a:pt x="19192" y="1014"/>
                  </a:lnTo>
                  <a:cubicBezTo>
                    <a:pt x="19192" y="1046"/>
                    <a:pt x="19192" y="1046"/>
                    <a:pt x="19192" y="1077"/>
                  </a:cubicBezTo>
                  <a:cubicBezTo>
                    <a:pt x="19223" y="1141"/>
                    <a:pt x="19255" y="1172"/>
                    <a:pt x="19318" y="1204"/>
                  </a:cubicBezTo>
                  <a:cubicBezTo>
                    <a:pt x="19318" y="1204"/>
                    <a:pt x="19318" y="1236"/>
                    <a:pt x="19318" y="1236"/>
                  </a:cubicBezTo>
                  <a:cubicBezTo>
                    <a:pt x="19287" y="1267"/>
                    <a:pt x="19287" y="1267"/>
                    <a:pt x="19255" y="1267"/>
                  </a:cubicBezTo>
                  <a:cubicBezTo>
                    <a:pt x="19223" y="1236"/>
                    <a:pt x="19192" y="1236"/>
                    <a:pt x="19128" y="1267"/>
                  </a:cubicBezTo>
                  <a:cubicBezTo>
                    <a:pt x="19128" y="1267"/>
                    <a:pt x="19097" y="1299"/>
                    <a:pt x="19065" y="1299"/>
                  </a:cubicBezTo>
                  <a:cubicBezTo>
                    <a:pt x="19033" y="1331"/>
                    <a:pt x="19002" y="1331"/>
                    <a:pt x="18970" y="1331"/>
                  </a:cubicBezTo>
                  <a:cubicBezTo>
                    <a:pt x="18938" y="1331"/>
                    <a:pt x="18907" y="1331"/>
                    <a:pt x="18875" y="1331"/>
                  </a:cubicBezTo>
                  <a:cubicBezTo>
                    <a:pt x="18812" y="1331"/>
                    <a:pt x="18780" y="1362"/>
                    <a:pt x="18748" y="1394"/>
                  </a:cubicBezTo>
                  <a:cubicBezTo>
                    <a:pt x="18748" y="1457"/>
                    <a:pt x="18717" y="1489"/>
                    <a:pt x="18653" y="1489"/>
                  </a:cubicBezTo>
                  <a:cubicBezTo>
                    <a:pt x="18558" y="1489"/>
                    <a:pt x="18495" y="1457"/>
                    <a:pt x="18432" y="1394"/>
                  </a:cubicBezTo>
                  <a:cubicBezTo>
                    <a:pt x="18400" y="1394"/>
                    <a:pt x="18400" y="1394"/>
                    <a:pt x="18400" y="1394"/>
                  </a:cubicBezTo>
                  <a:cubicBezTo>
                    <a:pt x="18400" y="1394"/>
                    <a:pt x="18400" y="1394"/>
                    <a:pt x="18400" y="1394"/>
                  </a:cubicBezTo>
                  <a:cubicBezTo>
                    <a:pt x="18368" y="1394"/>
                    <a:pt x="18368" y="1426"/>
                    <a:pt x="18368" y="1426"/>
                  </a:cubicBezTo>
                  <a:cubicBezTo>
                    <a:pt x="18368" y="1489"/>
                    <a:pt x="18400" y="1521"/>
                    <a:pt x="18432" y="1584"/>
                  </a:cubicBezTo>
                  <a:cubicBezTo>
                    <a:pt x="18463" y="1647"/>
                    <a:pt x="18463" y="1711"/>
                    <a:pt x="18495" y="1806"/>
                  </a:cubicBezTo>
                  <a:cubicBezTo>
                    <a:pt x="18495" y="1806"/>
                    <a:pt x="18495" y="1837"/>
                    <a:pt x="18463" y="1837"/>
                  </a:cubicBezTo>
                  <a:cubicBezTo>
                    <a:pt x="18432" y="1837"/>
                    <a:pt x="18368" y="1837"/>
                    <a:pt x="18337" y="1806"/>
                  </a:cubicBezTo>
                  <a:cubicBezTo>
                    <a:pt x="18242" y="1774"/>
                    <a:pt x="18147" y="1679"/>
                    <a:pt x="18052" y="1616"/>
                  </a:cubicBezTo>
                  <a:cubicBezTo>
                    <a:pt x="18052" y="1616"/>
                    <a:pt x="18052" y="1616"/>
                    <a:pt x="18052" y="1616"/>
                  </a:cubicBezTo>
                  <a:cubicBezTo>
                    <a:pt x="18052" y="1552"/>
                    <a:pt x="18052" y="1552"/>
                    <a:pt x="17988" y="1584"/>
                  </a:cubicBezTo>
                  <a:cubicBezTo>
                    <a:pt x="17956" y="1616"/>
                    <a:pt x="17956" y="1616"/>
                    <a:pt x="17925" y="1584"/>
                  </a:cubicBezTo>
                  <a:cubicBezTo>
                    <a:pt x="17893" y="1552"/>
                    <a:pt x="17893" y="1552"/>
                    <a:pt x="17893" y="1521"/>
                  </a:cubicBezTo>
                  <a:cubicBezTo>
                    <a:pt x="17893" y="1521"/>
                    <a:pt x="17893" y="1521"/>
                    <a:pt x="17893" y="1521"/>
                  </a:cubicBezTo>
                  <a:lnTo>
                    <a:pt x="17893" y="1521"/>
                  </a:lnTo>
                  <a:cubicBezTo>
                    <a:pt x="17861" y="1521"/>
                    <a:pt x="17861" y="1521"/>
                    <a:pt x="17861" y="1521"/>
                  </a:cubicBezTo>
                  <a:cubicBezTo>
                    <a:pt x="17861" y="1521"/>
                    <a:pt x="17861" y="1489"/>
                    <a:pt x="17861" y="1521"/>
                  </a:cubicBezTo>
                  <a:cubicBezTo>
                    <a:pt x="17861" y="1521"/>
                    <a:pt x="17893" y="1521"/>
                    <a:pt x="17893" y="1521"/>
                  </a:cubicBezTo>
                  <a:lnTo>
                    <a:pt x="17893" y="1521"/>
                  </a:lnTo>
                  <a:lnTo>
                    <a:pt x="17893" y="1521"/>
                  </a:lnTo>
                  <a:cubicBezTo>
                    <a:pt x="17925" y="1521"/>
                    <a:pt x="17956" y="1521"/>
                    <a:pt x="17956" y="1489"/>
                  </a:cubicBezTo>
                  <a:cubicBezTo>
                    <a:pt x="17956" y="1489"/>
                    <a:pt x="17956" y="1489"/>
                    <a:pt x="17956" y="1457"/>
                  </a:cubicBezTo>
                  <a:cubicBezTo>
                    <a:pt x="17956" y="1426"/>
                    <a:pt x="17925" y="1394"/>
                    <a:pt x="17893" y="1362"/>
                  </a:cubicBezTo>
                  <a:cubicBezTo>
                    <a:pt x="17893" y="1331"/>
                    <a:pt x="17861" y="1331"/>
                    <a:pt x="17830" y="1331"/>
                  </a:cubicBezTo>
                  <a:cubicBezTo>
                    <a:pt x="17798" y="1331"/>
                    <a:pt x="17798" y="1331"/>
                    <a:pt x="17798" y="1299"/>
                  </a:cubicBezTo>
                  <a:cubicBezTo>
                    <a:pt x="17798" y="1267"/>
                    <a:pt x="17798" y="1236"/>
                    <a:pt x="17798" y="1236"/>
                  </a:cubicBezTo>
                  <a:cubicBezTo>
                    <a:pt x="17735" y="1172"/>
                    <a:pt x="17703" y="1109"/>
                    <a:pt x="17640" y="1077"/>
                  </a:cubicBezTo>
                  <a:cubicBezTo>
                    <a:pt x="17608" y="1046"/>
                    <a:pt x="17418" y="982"/>
                    <a:pt x="17386" y="982"/>
                  </a:cubicBezTo>
                  <a:cubicBezTo>
                    <a:pt x="17355" y="982"/>
                    <a:pt x="17355" y="982"/>
                    <a:pt x="17323" y="1014"/>
                  </a:cubicBezTo>
                  <a:cubicBezTo>
                    <a:pt x="17323" y="1014"/>
                    <a:pt x="17291" y="1014"/>
                    <a:pt x="17260" y="1014"/>
                  </a:cubicBezTo>
                  <a:cubicBezTo>
                    <a:pt x="17165" y="982"/>
                    <a:pt x="17101" y="982"/>
                    <a:pt x="17006" y="1014"/>
                  </a:cubicBezTo>
                  <a:cubicBezTo>
                    <a:pt x="16975" y="1014"/>
                    <a:pt x="16975" y="1014"/>
                    <a:pt x="16943" y="1046"/>
                  </a:cubicBezTo>
                  <a:cubicBezTo>
                    <a:pt x="16911" y="1077"/>
                    <a:pt x="16880" y="1109"/>
                    <a:pt x="16911" y="1141"/>
                  </a:cubicBezTo>
                  <a:cubicBezTo>
                    <a:pt x="16943" y="1172"/>
                    <a:pt x="16975" y="1236"/>
                    <a:pt x="17006" y="1267"/>
                  </a:cubicBezTo>
                  <a:cubicBezTo>
                    <a:pt x="17006" y="1299"/>
                    <a:pt x="17006" y="1331"/>
                    <a:pt x="16975" y="1331"/>
                  </a:cubicBezTo>
                  <a:cubicBezTo>
                    <a:pt x="16911" y="1362"/>
                    <a:pt x="16816" y="1394"/>
                    <a:pt x="16753" y="1426"/>
                  </a:cubicBezTo>
                  <a:cubicBezTo>
                    <a:pt x="16721" y="1426"/>
                    <a:pt x="16658" y="1426"/>
                    <a:pt x="16626" y="1394"/>
                  </a:cubicBezTo>
                  <a:cubicBezTo>
                    <a:pt x="16595" y="1362"/>
                    <a:pt x="16595" y="1362"/>
                    <a:pt x="16563" y="1394"/>
                  </a:cubicBezTo>
                  <a:cubicBezTo>
                    <a:pt x="16468" y="1457"/>
                    <a:pt x="16373" y="1426"/>
                    <a:pt x="16373" y="1331"/>
                  </a:cubicBezTo>
                  <a:cubicBezTo>
                    <a:pt x="16373" y="1331"/>
                    <a:pt x="16373" y="1299"/>
                    <a:pt x="16373" y="1299"/>
                  </a:cubicBezTo>
                  <a:cubicBezTo>
                    <a:pt x="16341" y="1267"/>
                    <a:pt x="16310" y="1236"/>
                    <a:pt x="16278" y="1236"/>
                  </a:cubicBezTo>
                  <a:cubicBezTo>
                    <a:pt x="16183" y="1267"/>
                    <a:pt x="16088" y="1299"/>
                    <a:pt x="15993" y="1299"/>
                  </a:cubicBezTo>
                  <a:cubicBezTo>
                    <a:pt x="15961" y="1331"/>
                    <a:pt x="15930" y="1331"/>
                    <a:pt x="15898" y="1362"/>
                  </a:cubicBezTo>
                  <a:cubicBezTo>
                    <a:pt x="15835" y="1362"/>
                    <a:pt x="15803" y="1394"/>
                    <a:pt x="15771" y="1426"/>
                  </a:cubicBezTo>
                  <a:cubicBezTo>
                    <a:pt x="15740" y="1394"/>
                    <a:pt x="15708" y="1394"/>
                    <a:pt x="15645" y="1362"/>
                  </a:cubicBezTo>
                  <a:cubicBezTo>
                    <a:pt x="15645" y="1362"/>
                    <a:pt x="15645" y="1362"/>
                    <a:pt x="15645" y="1362"/>
                  </a:cubicBezTo>
                  <a:cubicBezTo>
                    <a:pt x="15645" y="1362"/>
                    <a:pt x="15645" y="1394"/>
                    <a:pt x="15645" y="1394"/>
                  </a:cubicBezTo>
                  <a:cubicBezTo>
                    <a:pt x="15613" y="1457"/>
                    <a:pt x="15518" y="1489"/>
                    <a:pt x="15486" y="1426"/>
                  </a:cubicBezTo>
                  <a:cubicBezTo>
                    <a:pt x="15455" y="1426"/>
                    <a:pt x="15455" y="1394"/>
                    <a:pt x="15455" y="1394"/>
                  </a:cubicBezTo>
                  <a:cubicBezTo>
                    <a:pt x="15423" y="1362"/>
                    <a:pt x="15423" y="1362"/>
                    <a:pt x="15391" y="1362"/>
                  </a:cubicBezTo>
                  <a:cubicBezTo>
                    <a:pt x="15360" y="1362"/>
                    <a:pt x="15328" y="1394"/>
                    <a:pt x="15296" y="1362"/>
                  </a:cubicBezTo>
                  <a:cubicBezTo>
                    <a:pt x="15265" y="1362"/>
                    <a:pt x="15233" y="1394"/>
                    <a:pt x="15233" y="1426"/>
                  </a:cubicBezTo>
                  <a:cubicBezTo>
                    <a:pt x="15233" y="1457"/>
                    <a:pt x="15233" y="1457"/>
                    <a:pt x="15233" y="1489"/>
                  </a:cubicBezTo>
                  <a:cubicBezTo>
                    <a:pt x="15233" y="1521"/>
                    <a:pt x="15233" y="1521"/>
                    <a:pt x="15265" y="1552"/>
                  </a:cubicBezTo>
                  <a:cubicBezTo>
                    <a:pt x="15265" y="1552"/>
                    <a:pt x="15296" y="1552"/>
                    <a:pt x="15328" y="1552"/>
                  </a:cubicBezTo>
                  <a:lnTo>
                    <a:pt x="15328" y="1552"/>
                  </a:lnTo>
                  <a:lnTo>
                    <a:pt x="15328" y="1552"/>
                  </a:lnTo>
                  <a:cubicBezTo>
                    <a:pt x="15328" y="1552"/>
                    <a:pt x="15328" y="1521"/>
                    <a:pt x="15328" y="1521"/>
                  </a:cubicBezTo>
                  <a:cubicBezTo>
                    <a:pt x="15328" y="1521"/>
                    <a:pt x="15360" y="1521"/>
                    <a:pt x="15360" y="1521"/>
                  </a:cubicBezTo>
                  <a:cubicBezTo>
                    <a:pt x="15360" y="1521"/>
                    <a:pt x="15360" y="1521"/>
                    <a:pt x="15360" y="1521"/>
                  </a:cubicBezTo>
                  <a:cubicBezTo>
                    <a:pt x="15360" y="1521"/>
                    <a:pt x="15360" y="1521"/>
                    <a:pt x="15360" y="1552"/>
                  </a:cubicBezTo>
                  <a:cubicBezTo>
                    <a:pt x="15360" y="1552"/>
                    <a:pt x="15328" y="1552"/>
                    <a:pt x="15328" y="1552"/>
                  </a:cubicBezTo>
                  <a:lnTo>
                    <a:pt x="15328" y="1552"/>
                  </a:lnTo>
                  <a:lnTo>
                    <a:pt x="15328" y="1552"/>
                  </a:lnTo>
                  <a:cubicBezTo>
                    <a:pt x="15328" y="1584"/>
                    <a:pt x="15328" y="1616"/>
                    <a:pt x="15296" y="1616"/>
                  </a:cubicBezTo>
                  <a:cubicBezTo>
                    <a:pt x="15265" y="1647"/>
                    <a:pt x="15265" y="1679"/>
                    <a:pt x="15233" y="1711"/>
                  </a:cubicBezTo>
                  <a:cubicBezTo>
                    <a:pt x="15201" y="1774"/>
                    <a:pt x="15106" y="1806"/>
                    <a:pt x="15043" y="1837"/>
                  </a:cubicBezTo>
                  <a:cubicBezTo>
                    <a:pt x="15011" y="1837"/>
                    <a:pt x="15011" y="1806"/>
                    <a:pt x="15011" y="1806"/>
                  </a:cubicBezTo>
                  <a:cubicBezTo>
                    <a:pt x="15043" y="1742"/>
                    <a:pt x="15043" y="1711"/>
                    <a:pt x="15043" y="1679"/>
                  </a:cubicBezTo>
                  <a:cubicBezTo>
                    <a:pt x="15043" y="1647"/>
                    <a:pt x="15106" y="1647"/>
                    <a:pt x="15106" y="1584"/>
                  </a:cubicBezTo>
                  <a:cubicBezTo>
                    <a:pt x="15106" y="1584"/>
                    <a:pt x="15138" y="1552"/>
                    <a:pt x="15138" y="1552"/>
                  </a:cubicBezTo>
                  <a:cubicBezTo>
                    <a:pt x="15106" y="1489"/>
                    <a:pt x="15138" y="1426"/>
                    <a:pt x="15138" y="1394"/>
                  </a:cubicBezTo>
                  <a:cubicBezTo>
                    <a:pt x="15170" y="1362"/>
                    <a:pt x="15170" y="1331"/>
                    <a:pt x="15170" y="1299"/>
                  </a:cubicBezTo>
                  <a:cubicBezTo>
                    <a:pt x="15170" y="1267"/>
                    <a:pt x="15170" y="1267"/>
                    <a:pt x="15170" y="1236"/>
                  </a:cubicBezTo>
                  <a:cubicBezTo>
                    <a:pt x="15201" y="1172"/>
                    <a:pt x="15233" y="1109"/>
                    <a:pt x="15233" y="1046"/>
                  </a:cubicBezTo>
                  <a:cubicBezTo>
                    <a:pt x="15265" y="982"/>
                    <a:pt x="15265" y="919"/>
                    <a:pt x="15296" y="856"/>
                  </a:cubicBezTo>
                  <a:cubicBezTo>
                    <a:pt x="15296" y="824"/>
                    <a:pt x="15296" y="761"/>
                    <a:pt x="15265" y="697"/>
                  </a:cubicBezTo>
                  <a:cubicBezTo>
                    <a:pt x="15265" y="634"/>
                    <a:pt x="15201" y="602"/>
                    <a:pt x="15201" y="539"/>
                  </a:cubicBezTo>
                  <a:cubicBezTo>
                    <a:pt x="15201" y="507"/>
                    <a:pt x="15201" y="507"/>
                    <a:pt x="15170" y="507"/>
                  </a:cubicBezTo>
                  <a:cubicBezTo>
                    <a:pt x="15106" y="476"/>
                    <a:pt x="15075" y="412"/>
                    <a:pt x="15043" y="349"/>
                  </a:cubicBezTo>
                  <a:cubicBezTo>
                    <a:pt x="15011" y="349"/>
                    <a:pt x="14980" y="349"/>
                    <a:pt x="14980" y="349"/>
                  </a:cubicBezTo>
                  <a:cubicBezTo>
                    <a:pt x="14980" y="381"/>
                    <a:pt x="14980" y="412"/>
                    <a:pt x="14948" y="381"/>
                  </a:cubicBezTo>
                  <a:cubicBezTo>
                    <a:pt x="14916" y="317"/>
                    <a:pt x="14853" y="317"/>
                    <a:pt x="14790" y="286"/>
                  </a:cubicBezTo>
                  <a:cubicBezTo>
                    <a:pt x="14758" y="254"/>
                    <a:pt x="14695" y="222"/>
                    <a:pt x="14663" y="222"/>
                  </a:cubicBezTo>
                  <a:cubicBezTo>
                    <a:pt x="14631" y="191"/>
                    <a:pt x="14600" y="159"/>
                    <a:pt x="14536" y="191"/>
                  </a:cubicBezTo>
                  <a:cubicBezTo>
                    <a:pt x="14473" y="254"/>
                    <a:pt x="14378" y="286"/>
                    <a:pt x="14315" y="317"/>
                  </a:cubicBezTo>
                  <a:cubicBezTo>
                    <a:pt x="14283" y="317"/>
                    <a:pt x="14283" y="349"/>
                    <a:pt x="14283" y="349"/>
                  </a:cubicBezTo>
                  <a:cubicBezTo>
                    <a:pt x="14283" y="381"/>
                    <a:pt x="14315" y="381"/>
                    <a:pt x="14315" y="412"/>
                  </a:cubicBezTo>
                  <a:cubicBezTo>
                    <a:pt x="14315" y="444"/>
                    <a:pt x="14315" y="476"/>
                    <a:pt x="14283" y="476"/>
                  </a:cubicBezTo>
                  <a:cubicBezTo>
                    <a:pt x="14251" y="507"/>
                    <a:pt x="14188" y="507"/>
                    <a:pt x="14188" y="444"/>
                  </a:cubicBezTo>
                  <a:cubicBezTo>
                    <a:pt x="14188" y="412"/>
                    <a:pt x="14188" y="381"/>
                    <a:pt x="14188" y="349"/>
                  </a:cubicBezTo>
                  <a:lnTo>
                    <a:pt x="14188" y="254"/>
                  </a:lnTo>
                  <a:cubicBezTo>
                    <a:pt x="14188" y="222"/>
                    <a:pt x="14125" y="222"/>
                    <a:pt x="14093" y="222"/>
                  </a:cubicBezTo>
                  <a:cubicBezTo>
                    <a:pt x="14093" y="222"/>
                    <a:pt x="14061" y="222"/>
                    <a:pt x="14030" y="222"/>
                  </a:cubicBezTo>
                  <a:cubicBezTo>
                    <a:pt x="13998" y="254"/>
                    <a:pt x="13966" y="222"/>
                    <a:pt x="13935" y="222"/>
                  </a:cubicBezTo>
                  <a:cubicBezTo>
                    <a:pt x="13903" y="191"/>
                    <a:pt x="13871" y="191"/>
                    <a:pt x="13903" y="159"/>
                  </a:cubicBezTo>
                  <a:cubicBezTo>
                    <a:pt x="13903" y="96"/>
                    <a:pt x="13871" y="64"/>
                    <a:pt x="13808" y="32"/>
                  </a:cubicBezTo>
                  <a:cubicBezTo>
                    <a:pt x="13745" y="32"/>
                    <a:pt x="13681" y="1"/>
                    <a:pt x="13618" y="1"/>
                  </a:cubicBezTo>
                  <a:cubicBezTo>
                    <a:pt x="13618" y="1"/>
                    <a:pt x="13586" y="1"/>
                    <a:pt x="13554" y="32"/>
                  </a:cubicBezTo>
                  <a:cubicBezTo>
                    <a:pt x="13554" y="32"/>
                    <a:pt x="13554" y="32"/>
                    <a:pt x="13554" y="64"/>
                  </a:cubicBezTo>
                  <a:cubicBezTo>
                    <a:pt x="13491" y="159"/>
                    <a:pt x="13459" y="254"/>
                    <a:pt x="13491" y="381"/>
                  </a:cubicBezTo>
                  <a:cubicBezTo>
                    <a:pt x="13491" y="444"/>
                    <a:pt x="13491" y="539"/>
                    <a:pt x="13554" y="571"/>
                  </a:cubicBezTo>
                  <a:cubicBezTo>
                    <a:pt x="13618" y="602"/>
                    <a:pt x="13586" y="634"/>
                    <a:pt x="13618" y="697"/>
                  </a:cubicBezTo>
                  <a:cubicBezTo>
                    <a:pt x="13618" y="729"/>
                    <a:pt x="13618" y="729"/>
                    <a:pt x="13586" y="729"/>
                  </a:cubicBezTo>
                  <a:cubicBezTo>
                    <a:pt x="13554" y="729"/>
                    <a:pt x="13491" y="729"/>
                    <a:pt x="13459" y="761"/>
                  </a:cubicBezTo>
                  <a:cubicBezTo>
                    <a:pt x="13428" y="761"/>
                    <a:pt x="13428" y="792"/>
                    <a:pt x="13428" y="824"/>
                  </a:cubicBezTo>
                  <a:cubicBezTo>
                    <a:pt x="13428" y="824"/>
                    <a:pt x="13428" y="856"/>
                    <a:pt x="13428" y="856"/>
                  </a:cubicBezTo>
                  <a:cubicBezTo>
                    <a:pt x="13428" y="919"/>
                    <a:pt x="13396" y="951"/>
                    <a:pt x="13364" y="982"/>
                  </a:cubicBezTo>
                  <a:cubicBezTo>
                    <a:pt x="13364" y="982"/>
                    <a:pt x="13364" y="982"/>
                    <a:pt x="13333" y="1014"/>
                  </a:cubicBezTo>
                  <a:cubicBezTo>
                    <a:pt x="13301" y="1014"/>
                    <a:pt x="13269" y="1046"/>
                    <a:pt x="13206" y="1046"/>
                  </a:cubicBezTo>
                  <a:cubicBezTo>
                    <a:pt x="13206" y="1046"/>
                    <a:pt x="13206" y="1046"/>
                    <a:pt x="13206" y="1014"/>
                  </a:cubicBezTo>
                  <a:cubicBezTo>
                    <a:pt x="13206" y="1014"/>
                    <a:pt x="13206" y="982"/>
                    <a:pt x="13238" y="951"/>
                  </a:cubicBezTo>
                  <a:cubicBezTo>
                    <a:pt x="13238" y="919"/>
                    <a:pt x="13206" y="919"/>
                    <a:pt x="13174" y="919"/>
                  </a:cubicBezTo>
                  <a:cubicBezTo>
                    <a:pt x="13143" y="919"/>
                    <a:pt x="13111" y="919"/>
                    <a:pt x="13079" y="951"/>
                  </a:cubicBezTo>
                  <a:cubicBezTo>
                    <a:pt x="13079" y="982"/>
                    <a:pt x="13079" y="1014"/>
                    <a:pt x="13048" y="1014"/>
                  </a:cubicBezTo>
                  <a:cubicBezTo>
                    <a:pt x="13016" y="1014"/>
                    <a:pt x="12984" y="1014"/>
                    <a:pt x="12984" y="1014"/>
                  </a:cubicBezTo>
                  <a:cubicBezTo>
                    <a:pt x="12921" y="1014"/>
                    <a:pt x="12889" y="1046"/>
                    <a:pt x="12889" y="1077"/>
                  </a:cubicBezTo>
                  <a:cubicBezTo>
                    <a:pt x="12858" y="1109"/>
                    <a:pt x="12826" y="1141"/>
                    <a:pt x="12889" y="1172"/>
                  </a:cubicBezTo>
                  <a:cubicBezTo>
                    <a:pt x="12889" y="1204"/>
                    <a:pt x="12889" y="1236"/>
                    <a:pt x="12889" y="1236"/>
                  </a:cubicBezTo>
                  <a:cubicBezTo>
                    <a:pt x="12826" y="1267"/>
                    <a:pt x="12794" y="1299"/>
                    <a:pt x="12731" y="1331"/>
                  </a:cubicBezTo>
                  <a:cubicBezTo>
                    <a:pt x="12668" y="1331"/>
                    <a:pt x="12636" y="1362"/>
                    <a:pt x="12604" y="1394"/>
                  </a:cubicBezTo>
                  <a:cubicBezTo>
                    <a:pt x="12573" y="1457"/>
                    <a:pt x="12541" y="1457"/>
                    <a:pt x="12509" y="1521"/>
                  </a:cubicBezTo>
                  <a:cubicBezTo>
                    <a:pt x="12509" y="1552"/>
                    <a:pt x="12478" y="1584"/>
                    <a:pt x="12446" y="1616"/>
                  </a:cubicBezTo>
                  <a:cubicBezTo>
                    <a:pt x="12383" y="1616"/>
                    <a:pt x="12414" y="1679"/>
                    <a:pt x="12351" y="1711"/>
                  </a:cubicBezTo>
                  <a:cubicBezTo>
                    <a:pt x="12351" y="1711"/>
                    <a:pt x="12319" y="1742"/>
                    <a:pt x="12319" y="1774"/>
                  </a:cubicBezTo>
                  <a:cubicBezTo>
                    <a:pt x="12288" y="1806"/>
                    <a:pt x="12319" y="1837"/>
                    <a:pt x="12319" y="1901"/>
                  </a:cubicBezTo>
                  <a:cubicBezTo>
                    <a:pt x="12319" y="1932"/>
                    <a:pt x="12351" y="1932"/>
                    <a:pt x="12383" y="1964"/>
                  </a:cubicBezTo>
                  <a:cubicBezTo>
                    <a:pt x="12414" y="1996"/>
                    <a:pt x="12446" y="2027"/>
                    <a:pt x="12509" y="2027"/>
                  </a:cubicBezTo>
                  <a:cubicBezTo>
                    <a:pt x="12573" y="2059"/>
                    <a:pt x="12636" y="2091"/>
                    <a:pt x="12668" y="2122"/>
                  </a:cubicBezTo>
                  <a:cubicBezTo>
                    <a:pt x="12668" y="2154"/>
                    <a:pt x="12699" y="2154"/>
                    <a:pt x="12668" y="2154"/>
                  </a:cubicBezTo>
                  <a:cubicBezTo>
                    <a:pt x="12668" y="2186"/>
                    <a:pt x="12668" y="2186"/>
                    <a:pt x="12668" y="2186"/>
                  </a:cubicBezTo>
                  <a:cubicBezTo>
                    <a:pt x="12636" y="2217"/>
                    <a:pt x="12636" y="2186"/>
                    <a:pt x="12636" y="2186"/>
                  </a:cubicBezTo>
                  <a:cubicBezTo>
                    <a:pt x="12604" y="2154"/>
                    <a:pt x="12604" y="2154"/>
                    <a:pt x="12573" y="2154"/>
                  </a:cubicBezTo>
                  <a:cubicBezTo>
                    <a:pt x="12573" y="2154"/>
                    <a:pt x="12541" y="2154"/>
                    <a:pt x="12509" y="2154"/>
                  </a:cubicBezTo>
                  <a:cubicBezTo>
                    <a:pt x="12446" y="2217"/>
                    <a:pt x="12383" y="2217"/>
                    <a:pt x="12319" y="2249"/>
                  </a:cubicBezTo>
                  <a:cubicBezTo>
                    <a:pt x="12256" y="2281"/>
                    <a:pt x="12161" y="2312"/>
                    <a:pt x="12098" y="2344"/>
                  </a:cubicBezTo>
                  <a:cubicBezTo>
                    <a:pt x="12066" y="2344"/>
                    <a:pt x="12066" y="2344"/>
                    <a:pt x="12034" y="2376"/>
                  </a:cubicBezTo>
                  <a:cubicBezTo>
                    <a:pt x="11971" y="2407"/>
                    <a:pt x="11939" y="2439"/>
                    <a:pt x="11971" y="2502"/>
                  </a:cubicBezTo>
                  <a:cubicBezTo>
                    <a:pt x="12003" y="2534"/>
                    <a:pt x="12003" y="2566"/>
                    <a:pt x="12034" y="2597"/>
                  </a:cubicBezTo>
                  <a:cubicBezTo>
                    <a:pt x="12066" y="2629"/>
                    <a:pt x="12066" y="2661"/>
                    <a:pt x="12098" y="2724"/>
                  </a:cubicBezTo>
                  <a:cubicBezTo>
                    <a:pt x="12098" y="2724"/>
                    <a:pt x="12098" y="2756"/>
                    <a:pt x="12129" y="2788"/>
                  </a:cubicBezTo>
                  <a:cubicBezTo>
                    <a:pt x="12129" y="2788"/>
                    <a:pt x="12161" y="2819"/>
                    <a:pt x="12161" y="2819"/>
                  </a:cubicBezTo>
                  <a:cubicBezTo>
                    <a:pt x="12224" y="2851"/>
                    <a:pt x="12256" y="2851"/>
                    <a:pt x="12319" y="2851"/>
                  </a:cubicBezTo>
                  <a:cubicBezTo>
                    <a:pt x="12351" y="2883"/>
                    <a:pt x="12414" y="2914"/>
                    <a:pt x="12446" y="2978"/>
                  </a:cubicBezTo>
                  <a:cubicBezTo>
                    <a:pt x="12446" y="2978"/>
                    <a:pt x="12478" y="2978"/>
                    <a:pt x="12478" y="2978"/>
                  </a:cubicBezTo>
                  <a:cubicBezTo>
                    <a:pt x="12509" y="2978"/>
                    <a:pt x="12541" y="3009"/>
                    <a:pt x="12573" y="3009"/>
                  </a:cubicBezTo>
                  <a:cubicBezTo>
                    <a:pt x="12604" y="3009"/>
                    <a:pt x="12604" y="3041"/>
                    <a:pt x="12604" y="3073"/>
                  </a:cubicBezTo>
                  <a:cubicBezTo>
                    <a:pt x="12636" y="3136"/>
                    <a:pt x="12668" y="3231"/>
                    <a:pt x="12699" y="3294"/>
                  </a:cubicBezTo>
                  <a:cubicBezTo>
                    <a:pt x="12699" y="3326"/>
                    <a:pt x="12699" y="3326"/>
                    <a:pt x="12668" y="3358"/>
                  </a:cubicBezTo>
                  <a:cubicBezTo>
                    <a:pt x="12668" y="3358"/>
                    <a:pt x="12636" y="3358"/>
                    <a:pt x="12604" y="3389"/>
                  </a:cubicBezTo>
                  <a:lnTo>
                    <a:pt x="12636" y="3389"/>
                  </a:lnTo>
                  <a:cubicBezTo>
                    <a:pt x="12604" y="3389"/>
                    <a:pt x="12604" y="3389"/>
                    <a:pt x="12604" y="3389"/>
                  </a:cubicBezTo>
                  <a:cubicBezTo>
                    <a:pt x="12604" y="3421"/>
                    <a:pt x="12604" y="3421"/>
                    <a:pt x="12604" y="3421"/>
                  </a:cubicBezTo>
                  <a:cubicBezTo>
                    <a:pt x="12604" y="3389"/>
                    <a:pt x="12604" y="3389"/>
                    <a:pt x="12604" y="3389"/>
                  </a:cubicBezTo>
                  <a:lnTo>
                    <a:pt x="12604" y="3389"/>
                  </a:lnTo>
                  <a:cubicBezTo>
                    <a:pt x="12604" y="3389"/>
                    <a:pt x="12604" y="3358"/>
                    <a:pt x="12604" y="3358"/>
                  </a:cubicBezTo>
                  <a:cubicBezTo>
                    <a:pt x="12541" y="3294"/>
                    <a:pt x="12541" y="3231"/>
                    <a:pt x="12573" y="3136"/>
                  </a:cubicBezTo>
                  <a:cubicBezTo>
                    <a:pt x="12573" y="3136"/>
                    <a:pt x="12573" y="3136"/>
                    <a:pt x="12573" y="3104"/>
                  </a:cubicBezTo>
                  <a:cubicBezTo>
                    <a:pt x="12573" y="3073"/>
                    <a:pt x="12541" y="3041"/>
                    <a:pt x="12509" y="3041"/>
                  </a:cubicBezTo>
                  <a:lnTo>
                    <a:pt x="12414" y="3041"/>
                  </a:lnTo>
                  <a:cubicBezTo>
                    <a:pt x="12351" y="3073"/>
                    <a:pt x="12288" y="3041"/>
                    <a:pt x="12256" y="3009"/>
                  </a:cubicBezTo>
                  <a:cubicBezTo>
                    <a:pt x="12224" y="2978"/>
                    <a:pt x="12193" y="2946"/>
                    <a:pt x="12161" y="2946"/>
                  </a:cubicBezTo>
                  <a:cubicBezTo>
                    <a:pt x="12098" y="2914"/>
                    <a:pt x="12034" y="2883"/>
                    <a:pt x="12003" y="2883"/>
                  </a:cubicBezTo>
                  <a:cubicBezTo>
                    <a:pt x="11939" y="2851"/>
                    <a:pt x="11876" y="2819"/>
                    <a:pt x="11813" y="2819"/>
                  </a:cubicBezTo>
                  <a:cubicBezTo>
                    <a:pt x="11781" y="2819"/>
                    <a:pt x="11781" y="2819"/>
                    <a:pt x="11749" y="2819"/>
                  </a:cubicBezTo>
                  <a:cubicBezTo>
                    <a:pt x="11718" y="2851"/>
                    <a:pt x="11718" y="2883"/>
                    <a:pt x="11718" y="2946"/>
                  </a:cubicBezTo>
                  <a:cubicBezTo>
                    <a:pt x="11718" y="2946"/>
                    <a:pt x="11718" y="2946"/>
                    <a:pt x="11718" y="2946"/>
                  </a:cubicBezTo>
                  <a:cubicBezTo>
                    <a:pt x="11749" y="2978"/>
                    <a:pt x="11749" y="2978"/>
                    <a:pt x="11781" y="2978"/>
                  </a:cubicBezTo>
                  <a:lnTo>
                    <a:pt x="11781" y="2978"/>
                  </a:lnTo>
                  <a:lnTo>
                    <a:pt x="11781" y="2946"/>
                  </a:lnTo>
                  <a:lnTo>
                    <a:pt x="11781" y="2978"/>
                  </a:lnTo>
                  <a:cubicBezTo>
                    <a:pt x="11781" y="2978"/>
                    <a:pt x="11813" y="3009"/>
                    <a:pt x="11813" y="3009"/>
                  </a:cubicBezTo>
                  <a:cubicBezTo>
                    <a:pt x="11844" y="3009"/>
                    <a:pt x="11844" y="3009"/>
                    <a:pt x="11876" y="3009"/>
                  </a:cubicBezTo>
                  <a:cubicBezTo>
                    <a:pt x="11908" y="3041"/>
                    <a:pt x="11908" y="3073"/>
                    <a:pt x="11908" y="3073"/>
                  </a:cubicBezTo>
                  <a:cubicBezTo>
                    <a:pt x="11876" y="3104"/>
                    <a:pt x="11876" y="3104"/>
                    <a:pt x="11844" y="3104"/>
                  </a:cubicBezTo>
                  <a:cubicBezTo>
                    <a:pt x="11813" y="3104"/>
                    <a:pt x="11813" y="3104"/>
                    <a:pt x="11781" y="3073"/>
                  </a:cubicBezTo>
                  <a:cubicBezTo>
                    <a:pt x="11749" y="3073"/>
                    <a:pt x="11749" y="3073"/>
                    <a:pt x="11718" y="3073"/>
                  </a:cubicBezTo>
                  <a:cubicBezTo>
                    <a:pt x="11686" y="3041"/>
                    <a:pt x="11686" y="3073"/>
                    <a:pt x="11654" y="3104"/>
                  </a:cubicBezTo>
                  <a:cubicBezTo>
                    <a:pt x="11654" y="3104"/>
                    <a:pt x="11654" y="3136"/>
                    <a:pt x="11654" y="3136"/>
                  </a:cubicBezTo>
                  <a:cubicBezTo>
                    <a:pt x="11686" y="3199"/>
                    <a:pt x="11718" y="3263"/>
                    <a:pt x="11813" y="3294"/>
                  </a:cubicBezTo>
                  <a:cubicBezTo>
                    <a:pt x="11844" y="3294"/>
                    <a:pt x="11908" y="3326"/>
                    <a:pt x="11939" y="3326"/>
                  </a:cubicBezTo>
                  <a:cubicBezTo>
                    <a:pt x="11971" y="3326"/>
                    <a:pt x="11971" y="3326"/>
                    <a:pt x="12003" y="3326"/>
                  </a:cubicBezTo>
                  <a:cubicBezTo>
                    <a:pt x="12003" y="3326"/>
                    <a:pt x="12003" y="3326"/>
                    <a:pt x="12003" y="3358"/>
                  </a:cubicBezTo>
                  <a:cubicBezTo>
                    <a:pt x="12003" y="3358"/>
                    <a:pt x="12003" y="3358"/>
                    <a:pt x="12003" y="3358"/>
                  </a:cubicBezTo>
                  <a:cubicBezTo>
                    <a:pt x="11971" y="3358"/>
                    <a:pt x="11939" y="3358"/>
                    <a:pt x="11908" y="3358"/>
                  </a:cubicBezTo>
                  <a:cubicBezTo>
                    <a:pt x="11844" y="3358"/>
                    <a:pt x="11781" y="3358"/>
                    <a:pt x="11718" y="3358"/>
                  </a:cubicBezTo>
                  <a:cubicBezTo>
                    <a:pt x="11686" y="3358"/>
                    <a:pt x="11654" y="3326"/>
                    <a:pt x="11654" y="3294"/>
                  </a:cubicBezTo>
                  <a:cubicBezTo>
                    <a:pt x="11654" y="3294"/>
                    <a:pt x="11654" y="3263"/>
                    <a:pt x="11623" y="3263"/>
                  </a:cubicBezTo>
                  <a:cubicBezTo>
                    <a:pt x="11591" y="3199"/>
                    <a:pt x="11559" y="3136"/>
                    <a:pt x="11559" y="3041"/>
                  </a:cubicBezTo>
                  <a:cubicBezTo>
                    <a:pt x="11559" y="2978"/>
                    <a:pt x="11528" y="2946"/>
                    <a:pt x="11496" y="2883"/>
                  </a:cubicBezTo>
                  <a:cubicBezTo>
                    <a:pt x="11464" y="2851"/>
                    <a:pt x="11464" y="2851"/>
                    <a:pt x="11433" y="2851"/>
                  </a:cubicBezTo>
                  <a:cubicBezTo>
                    <a:pt x="11433" y="2851"/>
                    <a:pt x="11433" y="2851"/>
                    <a:pt x="11433" y="2851"/>
                  </a:cubicBezTo>
                  <a:cubicBezTo>
                    <a:pt x="11433" y="2851"/>
                    <a:pt x="11401" y="2851"/>
                    <a:pt x="11401" y="2851"/>
                  </a:cubicBezTo>
                  <a:lnTo>
                    <a:pt x="11464" y="3009"/>
                  </a:lnTo>
                  <a:cubicBezTo>
                    <a:pt x="11464" y="3041"/>
                    <a:pt x="11464" y="3073"/>
                    <a:pt x="11433" y="3104"/>
                  </a:cubicBezTo>
                  <a:cubicBezTo>
                    <a:pt x="11433" y="3136"/>
                    <a:pt x="11433" y="3136"/>
                    <a:pt x="11433" y="3136"/>
                  </a:cubicBezTo>
                  <a:cubicBezTo>
                    <a:pt x="11401" y="3168"/>
                    <a:pt x="11369" y="3231"/>
                    <a:pt x="11401" y="3263"/>
                  </a:cubicBezTo>
                  <a:cubicBezTo>
                    <a:pt x="11401" y="3326"/>
                    <a:pt x="11369" y="3358"/>
                    <a:pt x="11401" y="3389"/>
                  </a:cubicBezTo>
                  <a:cubicBezTo>
                    <a:pt x="11433" y="3421"/>
                    <a:pt x="11464" y="3453"/>
                    <a:pt x="11496" y="3484"/>
                  </a:cubicBezTo>
                  <a:cubicBezTo>
                    <a:pt x="11528" y="3516"/>
                    <a:pt x="11559" y="3548"/>
                    <a:pt x="11559" y="3548"/>
                  </a:cubicBezTo>
                  <a:cubicBezTo>
                    <a:pt x="11623" y="3579"/>
                    <a:pt x="11623" y="3611"/>
                    <a:pt x="11623" y="3674"/>
                  </a:cubicBezTo>
                  <a:cubicBezTo>
                    <a:pt x="11623" y="3706"/>
                    <a:pt x="11623" y="3769"/>
                    <a:pt x="11623" y="3833"/>
                  </a:cubicBezTo>
                  <a:cubicBezTo>
                    <a:pt x="11654" y="3928"/>
                    <a:pt x="11718" y="3991"/>
                    <a:pt x="11749" y="4086"/>
                  </a:cubicBezTo>
                  <a:cubicBezTo>
                    <a:pt x="11749" y="4118"/>
                    <a:pt x="11781" y="4118"/>
                    <a:pt x="11813" y="4118"/>
                  </a:cubicBezTo>
                  <a:cubicBezTo>
                    <a:pt x="11876" y="4118"/>
                    <a:pt x="11908" y="4086"/>
                    <a:pt x="11939" y="4054"/>
                  </a:cubicBezTo>
                  <a:cubicBezTo>
                    <a:pt x="11971" y="3991"/>
                    <a:pt x="12034" y="4023"/>
                    <a:pt x="12098" y="4054"/>
                  </a:cubicBezTo>
                  <a:cubicBezTo>
                    <a:pt x="12098" y="4054"/>
                    <a:pt x="12098" y="4054"/>
                    <a:pt x="12098" y="4054"/>
                  </a:cubicBezTo>
                  <a:cubicBezTo>
                    <a:pt x="12098" y="4054"/>
                    <a:pt x="12098" y="4054"/>
                    <a:pt x="12098" y="4054"/>
                  </a:cubicBezTo>
                  <a:cubicBezTo>
                    <a:pt x="12034" y="4118"/>
                    <a:pt x="11971" y="4149"/>
                    <a:pt x="11939" y="4181"/>
                  </a:cubicBezTo>
                  <a:cubicBezTo>
                    <a:pt x="11876" y="4213"/>
                    <a:pt x="11876" y="4308"/>
                    <a:pt x="11908" y="4339"/>
                  </a:cubicBezTo>
                  <a:cubicBezTo>
                    <a:pt x="11939" y="4371"/>
                    <a:pt x="11971" y="4371"/>
                    <a:pt x="11971" y="4403"/>
                  </a:cubicBezTo>
                  <a:cubicBezTo>
                    <a:pt x="12003" y="4434"/>
                    <a:pt x="12034" y="4498"/>
                    <a:pt x="12003" y="4529"/>
                  </a:cubicBezTo>
                  <a:cubicBezTo>
                    <a:pt x="11971" y="4593"/>
                    <a:pt x="11971" y="4656"/>
                    <a:pt x="11971" y="4719"/>
                  </a:cubicBezTo>
                  <a:cubicBezTo>
                    <a:pt x="11971" y="4751"/>
                    <a:pt x="11971" y="4783"/>
                    <a:pt x="11939" y="4814"/>
                  </a:cubicBezTo>
                  <a:cubicBezTo>
                    <a:pt x="11908" y="4878"/>
                    <a:pt x="11876" y="4909"/>
                    <a:pt x="11844" y="5004"/>
                  </a:cubicBezTo>
                  <a:cubicBezTo>
                    <a:pt x="11844" y="5004"/>
                    <a:pt x="11844" y="5004"/>
                    <a:pt x="11813" y="5004"/>
                  </a:cubicBezTo>
                  <a:cubicBezTo>
                    <a:pt x="11749" y="5004"/>
                    <a:pt x="11654" y="5004"/>
                    <a:pt x="11591" y="4973"/>
                  </a:cubicBezTo>
                  <a:cubicBezTo>
                    <a:pt x="11591" y="4973"/>
                    <a:pt x="11559" y="4973"/>
                    <a:pt x="11559" y="4973"/>
                  </a:cubicBezTo>
                  <a:cubicBezTo>
                    <a:pt x="11559" y="4941"/>
                    <a:pt x="11559" y="4941"/>
                    <a:pt x="11559" y="4909"/>
                  </a:cubicBezTo>
                  <a:lnTo>
                    <a:pt x="11559" y="4909"/>
                  </a:lnTo>
                  <a:cubicBezTo>
                    <a:pt x="11528" y="4909"/>
                    <a:pt x="11528" y="4909"/>
                    <a:pt x="11559" y="4909"/>
                  </a:cubicBezTo>
                  <a:cubicBezTo>
                    <a:pt x="11559" y="4909"/>
                    <a:pt x="11559" y="4909"/>
                    <a:pt x="11559" y="4909"/>
                  </a:cubicBezTo>
                  <a:lnTo>
                    <a:pt x="11559" y="4909"/>
                  </a:lnTo>
                  <a:lnTo>
                    <a:pt x="11591" y="4941"/>
                  </a:lnTo>
                  <a:cubicBezTo>
                    <a:pt x="11654" y="4973"/>
                    <a:pt x="11718" y="4941"/>
                    <a:pt x="11749" y="4878"/>
                  </a:cubicBezTo>
                  <a:cubicBezTo>
                    <a:pt x="11781" y="4783"/>
                    <a:pt x="11813" y="4656"/>
                    <a:pt x="11844" y="4529"/>
                  </a:cubicBezTo>
                  <a:cubicBezTo>
                    <a:pt x="11844" y="4529"/>
                    <a:pt x="11844" y="4498"/>
                    <a:pt x="11813" y="4498"/>
                  </a:cubicBezTo>
                  <a:cubicBezTo>
                    <a:pt x="11813" y="4434"/>
                    <a:pt x="11781" y="4403"/>
                    <a:pt x="11813" y="4339"/>
                  </a:cubicBezTo>
                  <a:cubicBezTo>
                    <a:pt x="11813" y="4308"/>
                    <a:pt x="11781" y="4276"/>
                    <a:pt x="11749" y="4244"/>
                  </a:cubicBezTo>
                  <a:cubicBezTo>
                    <a:pt x="11718" y="4244"/>
                    <a:pt x="11718" y="4213"/>
                    <a:pt x="11686" y="4213"/>
                  </a:cubicBezTo>
                  <a:cubicBezTo>
                    <a:pt x="11654" y="4181"/>
                    <a:pt x="11623" y="4149"/>
                    <a:pt x="11591" y="4086"/>
                  </a:cubicBezTo>
                  <a:cubicBezTo>
                    <a:pt x="11559" y="3959"/>
                    <a:pt x="11496" y="3801"/>
                    <a:pt x="11464" y="3674"/>
                  </a:cubicBezTo>
                  <a:cubicBezTo>
                    <a:pt x="11433" y="3579"/>
                    <a:pt x="11369" y="3484"/>
                    <a:pt x="11306" y="3453"/>
                  </a:cubicBezTo>
                  <a:cubicBezTo>
                    <a:pt x="11274" y="3421"/>
                    <a:pt x="11243" y="3389"/>
                    <a:pt x="11243" y="3326"/>
                  </a:cubicBezTo>
                  <a:cubicBezTo>
                    <a:pt x="11243" y="3199"/>
                    <a:pt x="11243" y="3073"/>
                    <a:pt x="11211" y="2946"/>
                  </a:cubicBezTo>
                  <a:cubicBezTo>
                    <a:pt x="11179" y="2946"/>
                    <a:pt x="11179" y="2914"/>
                    <a:pt x="11148" y="2914"/>
                  </a:cubicBezTo>
                  <a:cubicBezTo>
                    <a:pt x="11053" y="2851"/>
                    <a:pt x="10958" y="2851"/>
                    <a:pt x="10863" y="2883"/>
                  </a:cubicBezTo>
                  <a:cubicBezTo>
                    <a:pt x="10831" y="2883"/>
                    <a:pt x="10799" y="2883"/>
                    <a:pt x="10768" y="2883"/>
                  </a:cubicBezTo>
                  <a:cubicBezTo>
                    <a:pt x="10768" y="2883"/>
                    <a:pt x="10736" y="2914"/>
                    <a:pt x="10736" y="2914"/>
                  </a:cubicBezTo>
                  <a:cubicBezTo>
                    <a:pt x="10736" y="2946"/>
                    <a:pt x="10736" y="2978"/>
                    <a:pt x="10736" y="3009"/>
                  </a:cubicBezTo>
                  <a:cubicBezTo>
                    <a:pt x="10736" y="3104"/>
                    <a:pt x="10736" y="3199"/>
                    <a:pt x="10768" y="3326"/>
                  </a:cubicBezTo>
                  <a:cubicBezTo>
                    <a:pt x="10768" y="3358"/>
                    <a:pt x="10736" y="3421"/>
                    <a:pt x="10704" y="3453"/>
                  </a:cubicBezTo>
                  <a:cubicBezTo>
                    <a:pt x="10673" y="3516"/>
                    <a:pt x="10673" y="3548"/>
                    <a:pt x="10673" y="3611"/>
                  </a:cubicBezTo>
                  <a:cubicBezTo>
                    <a:pt x="10673" y="3643"/>
                    <a:pt x="10673" y="3674"/>
                    <a:pt x="10704" y="3706"/>
                  </a:cubicBezTo>
                  <a:cubicBezTo>
                    <a:pt x="10736" y="3738"/>
                    <a:pt x="10768" y="3769"/>
                    <a:pt x="10768" y="3801"/>
                  </a:cubicBezTo>
                  <a:cubicBezTo>
                    <a:pt x="10799" y="3864"/>
                    <a:pt x="10831" y="3896"/>
                    <a:pt x="10799" y="3959"/>
                  </a:cubicBezTo>
                  <a:cubicBezTo>
                    <a:pt x="10799" y="3991"/>
                    <a:pt x="10799" y="3991"/>
                    <a:pt x="10799" y="3991"/>
                  </a:cubicBezTo>
                  <a:cubicBezTo>
                    <a:pt x="10831" y="4054"/>
                    <a:pt x="10863" y="4086"/>
                    <a:pt x="10894" y="4149"/>
                  </a:cubicBezTo>
                  <a:cubicBezTo>
                    <a:pt x="10894" y="4149"/>
                    <a:pt x="10894" y="4149"/>
                    <a:pt x="10926" y="4149"/>
                  </a:cubicBezTo>
                  <a:cubicBezTo>
                    <a:pt x="10958" y="4118"/>
                    <a:pt x="10989" y="4118"/>
                    <a:pt x="10989" y="4149"/>
                  </a:cubicBezTo>
                  <a:cubicBezTo>
                    <a:pt x="11053" y="4213"/>
                    <a:pt x="11116" y="4276"/>
                    <a:pt x="11179" y="4276"/>
                  </a:cubicBezTo>
                  <a:cubicBezTo>
                    <a:pt x="11179" y="4308"/>
                    <a:pt x="11211" y="4308"/>
                    <a:pt x="11211" y="4308"/>
                  </a:cubicBezTo>
                  <a:cubicBezTo>
                    <a:pt x="11211" y="4339"/>
                    <a:pt x="11211" y="4371"/>
                    <a:pt x="11179" y="4403"/>
                  </a:cubicBezTo>
                  <a:cubicBezTo>
                    <a:pt x="11179" y="4434"/>
                    <a:pt x="11179" y="4434"/>
                    <a:pt x="11148" y="4434"/>
                  </a:cubicBezTo>
                  <a:cubicBezTo>
                    <a:pt x="11116" y="4403"/>
                    <a:pt x="11084" y="4403"/>
                    <a:pt x="11053" y="4371"/>
                  </a:cubicBezTo>
                  <a:cubicBezTo>
                    <a:pt x="11021" y="4339"/>
                    <a:pt x="10989" y="4308"/>
                    <a:pt x="10958" y="4308"/>
                  </a:cubicBezTo>
                  <a:cubicBezTo>
                    <a:pt x="10926" y="4276"/>
                    <a:pt x="10863" y="4276"/>
                    <a:pt x="10831" y="4244"/>
                  </a:cubicBezTo>
                  <a:cubicBezTo>
                    <a:pt x="10768" y="4244"/>
                    <a:pt x="10736" y="4213"/>
                    <a:pt x="10704" y="4213"/>
                  </a:cubicBezTo>
                  <a:cubicBezTo>
                    <a:pt x="10641" y="4213"/>
                    <a:pt x="10609" y="4149"/>
                    <a:pt x="10546" y="4149"/>
                  </a:cubicBezTo>
                  <a:cubicBezTo>
                    <a:pt x="10483" y="4086"/>
                    <a:pt x="10388" y="4086"/>
                    <a:pt x="10293" y="4086"/>
                  </a:cubicBezTo>
                  <a:cubicBezTo>
                    <a:pt x="10261" y="4086"/>
                    <a:pt x="10261" y="4086"/>
                    <a:pt x="10229" y="4086"/>
                  </a:cubicBezTo>
                  <a:cubicBezTo>
                    <a:pt x="10134" y="4086"/>
                    <a:pt x="10039" y="4086"/>
                    <a:pt x="9944" y="4023"/>
                  </a:cubicBezTo>
                  <a:cubicBezTo>
                    <a:pt x="9881" y="3959"/>
                    <a:pt x="9849" y="3928"/>
                    <a:pt x="9786" y="3896"/>
                  </a:cubicBezTo>
                  <a:cubicBezTo>
                    <a:pt x="9786" y="3896"/>
                    <a:pt x="9754" y="3928"/>
                    <a:pt x="9754" y="3928"/>
                  </a:cubicBezTo>
                  <a:cubicBezTo>
                    <a:pt x="9754" y="3928"/>
                    <a:pt x="9754" y="3928"/>
                    <a:pt x="9754" y="3928"/>
                  </a:cubicBezTo>
                  <a:cubicBezTo>
                    <a:pt x="9723" y="3991"/>
                    <a:pt x="9754" y="4054"/>
                    <a:pt x="9786" y="4086"/>
                  </a:cubicBezTo>
                  <a:cubicBezTo>
                    <a:pt x="9818" y="4118"/>
                    <a:pt x="9913" y="4118"/>
                    <a:pt x="9944" y="4181"/>
                  </a:cubicBezTo>
                  <a:cubicBezTo>
                    <a:pt x="9944" y="4181"/>
                    <a:pt x="9976" y="4181"/>
                    <a:pt x="9976" y="4181"/>
                  </a:cubicBezTo>
                  <a:cubicBezTo>
                    <a:pt x="10008" y="4181"/>
                    <a:pt x="10039" y="4213"/>
                    <a:pt x="10039" y="4213"/>
                  </a:cubicBezTo>
                  <a:cubicBezTo>
                    <a:pt x="10071" y="4276"/>
                    <a:pt x="10103" y="4308"/>
                    <a:pt x="10166" y="4371"/>
                  </a:cubicBezTo>
                  <a:cubicBezTo>
                    <a:pt x="10166" y="4371"/>
                    <a:pt x="10166" y="4403"/>
                    <a:pt x="10134" y="4434"/>
                  </a:cubicBezTo>
                  <a:cubicBezTo>
                    <a:pt x="10103" y="4466"/>
                    <a:pt x="10071" y="4498"/>
                    <a:pt x="10039" y="4529"/>
                  </a:cubicBezTo>
                  <a:cubicBezTo>
                    <a:pt x="10039" y="4529"/>
                    <a:pt x="10039" y="4561"/>
                    <a:pt x="10039" y="4561"/>
                  </a:cubicBezTo>
                  <a:cubicBezTo>
                    <a:pt x="10008" y="4529"/>
                    <a:pt x="10008" y="4529"/>
                    <a:pt x="10008" y="4529"/>
                  </a:cubicBezTo>
                  <a:cubicBezTo>
                    <a:pt x="10008" y="4498"/>
                    <a:pt x="9976" y="4466"/>
                    <a:pt x="9976" y="4466"/>
                  </a:cubicBezTo>
                  <a:cubicBezTo>
                    <a:pt x="9976" y="4434"/>
                    <a:pt x="9944" y="4403"/>
                    <a:pt x="9913" y="4403"/>
                  </a:cubicBezTo>
                  <a:cubicBezTo>
                    <a:pt x="9849" y="4434"/>
                    <a:pt x="9818" y="4466"/>
                    <a:pt x="9754" y="4466"/>
                  </a:cubicBezTo>
                  <a:cubicBezTo>
                    <a:pt x="9754" y="4466"/>
                    <a:pt x="9754" y="4466"/>
                    <a:pt x="9754" y="4466"/>
                  </a:cubicBezTo>
                  <a:cubicBezTo>
                    <a:pt x="9723" y="4529"/>
                    <a:pt x="9691" y="4529"/>
                    <a:pt x="9628" y="4529"/>
                  </a:cubicBezTo>
                  <a:cubicBezTo>
                    <a:pt x="9596" y="4529"/>
                    <a:pt x="9533" y="4561"/>
                    <a:pt x="9533" y="4593"/>
                  </a:cubicBezTo>
                  <a:cubicBezTo>
                    <a:pt x="9469" y="4624"/>
                    <a:pt x="9438" y="4624"/>
                    <a:pt x="9406" y="4656"/>
                  </a:cubicBezTo>
                  <a:cubicBezTo>
                    <a:pt x="9374" y="4656"/>
                    <a:pt x="9343" y="4656"/>
                    <a:pt x="9343" y="4656"/>
                  </a:cubicBezTo>
                  <a:cubicBezTo>
                    <a:pt x="9343" y="4656"/>
                    <a:pt x="9343" y="4656"/>
                    <a:pt x="9343" y="4624"/>
                  </a:cubicBezTo>
                  <a:cubicBezTo>
                    <a:pt x="9343" y="4593"/>
                    <a:pt x="9311" y="4529"/>
                    <a:pt x="9279" y="4498"/>
                  </a:cubicBezTo>
                  <a:cubicBezTo>
                    <a:pt x="9248" y="4498"/>
                    <a:pt x="9216" y="4498"/>
                    <a:pt x="9216" y="4561"/>
                  </a:cubicBezTo>
                  <a:cubicBezTo>
                    <a:pt x="9216" y="4561"/>
                    <a:pt x="9184" y="4561"/>
                    <a:pt x="9184" y="4561"/>
                  </a:cubicBezTo>
                  <a:cubicBezTo>
                    <a:pt x="9152" y="4561"/>
                    <a:pt x="9121" y="4624"/>
                    <a:pt x="9121" y="4624"/>
                  </a:cubicBezTo>
                  <a:cubicBezTo>
                    <a:pt x="9089" y="4624"/>
                    <a:pt x="9057" y="4656"/>
                    <a:pt x="9026" y="4656"/>
                  </a:cubicBezTo>
                  <a:cubicBezTo>
                    <a:pt x="8962" y="4656"/>
                    <a:pt x="8931" y="4688"/>
                    <a:pt x="8899" y="4719"/>
                  </a:cubicBezTo>
                  <a:cubicBezTo>
                    <a:pt x="8836" y="4814"/>
                    <a:pt x="8772" y="4878"/>
                    <a:pt x="8677" y="4941"/>
                  </a:cubicBezTo>
                  <a:cubicBezTo>
                    <a:pt x="8646" y="4941"/>
                    <a:pt x="8646" y="4973"/>
                    <a:pt x="8646" y="5004"/>
                  </a:cubicBezTo>
                  <a:cubicBezTo>
                    <a:pt x="8646" y="5036"/>
                    <a:pt x="8614" y="5068"/>
                    <a:pt x="8614" y="5099"/>
                  </a:cubicBezTo>
                  <a:cubicBezTo>
                    <a:pt x="8614" y="5099"/>
                    <a:pt x="8614" y="5131"/>
                    <a:pt x="8614" y="5131"/>
                  </a:cubicBezTo>
                  <a:cubicBezTo>
                    <a:pt x="8551" y="5194"/>
                    <a:pt x="8456" y="5194"/>
                    <a:pt x="8424" y="5131"/>
                  </a:cubicBezTo>
                  <a:cubicBezTo>
                    <a:pt x="8392" y="5099"/>
                    <a:pt x="8361" y="5099"/>
                    <a:pt x="8329" y="5068"/>
                  </a:cubicBezTo>
                  <a:cubicBezTo>
                    <a:pt x="8297" y="5036"/>
                    <a:pt x="8297" y="5004"/>
                    <a:pt x="8329" y="4973"/>
                  </a:cubicBezTo>
                  <a:cubicBezTo>
                    <a:pt x="8361" y="4941"/>
                    <a:pt x="8392" y="4941"/>
                    <a:pt x="8424" y="4909"/>
                  </a:cubicBezTo>
                  <a:cubicBezTo>
                    <a:pt x="8456" y="4909"/>
                    <a:pt x="8456" y="4878"/>
                    <a:pt x="8424" y="4846"/>
                  </a:cubicBezTo>
                  <a:cubicBezTo>
                    <a:pt x="8424" y="4814"/>
                    <a:pt x="8392" y="4783"/>
                    <a:pt x="8361" y="4751"/>
                  </a:cubicBezTo>
                  <a:cubicBezTo>
                    <a:pt x="8329" y="4688"/>
                    <a:pt x="8266" y="4688"/>
                    <a:pt x="8202" y="4688"/>
                  </a:cubicBezTo>
                  <a:cubicBezTo>
                    <a:pt x="8139" y="4719"/>
                    <a:pt x="8107" y="4688"/>
                    <a:pt x="8044" y="4688"/>
                  </a:cubicBezTo>
                  <a:cubicBezTo>
                    <a:pt x="8044" y="4688"/>
                    <a:pt x="8044" y="4688"/>
                    <a:pt x="8044" y="4688"/>
                  </a:cubicBezTo>
                  <a:cubicBezTo>
                    <a:pt x="8012" y="4719"/>
                    <a:pt x="8012" y="4719"/>
                    <a:pt x="8044" y="4719"/>
                  </a:cubicBezTo>
                  <a:cubicBezTo>
                    <a:pt x="8139" y="4814"/>
                    <a:pt x="8139" y="4909"/>
                    <a:pt x="8139" y="5004"/>
                  </a:cubicBezTo>
                  <a:cubicBezTo>
                    <a:pt x="8139" y="5036"/>
                    <a:pt x="8139" y="5068"/>
                    <a:pt x="8139" y="5068"/>
                  </a:cubicBezTo>
                  <a:cubicBezTo>
                    <a:pt x="8139" y="5099"/>
                    <a:pt x="8139" y="5131"/>
                    <a:pt x="8171" y="5131"/>
                  </a:cubicBezTo>
                  <a:cubicBezTo>
                    <a:pt x="8202" y="5163"/>
                    <a:pt x="8234" y="5194"/>
                    <a:pt x="8234" y="5258"/>
                  </a:cubicBezTo>
                  <a:cubicBezTo>
                    <a:pt x="8234" y="5258"/>
                    <a:pt x="8234" y="5289"/>
                    <a:pt x="8234" y="5321"/>
                  </a:cubicBezTo>
                  <a:cubicBezTo>
                    <a:pt x="8234" y="5353"/>
                    <a:pt x="8202" y="5384"/>
                    <a:pt x="8171" y="5353"/>
                  </a:cubicBezTo>
                  <a:cubicBezTo>
                    <a:pt x="8139" y="5353"/>
                    <a:pt x="8107" y="5353"/>
                    <a:pt x="8076" y="5353"/>
                  </a:cubicBezTo>
                  <a:cubicBezTo>
                    <a:pt x="8012" y="5321"/>
                    <a:pt x="7981" y="5321"/>
                    <a:pt x="7917" y="5384"/>
                  </a:cubicBezTo>
                  <a:cubicBezTo>
                    <a:pt x="7917" y="5416"/>
                    <a:pt x="7886" y="5448"/>
                    <a:pt x="7854" y="5448"/>
                  </a:cubicBezTo>
                  <a:cubicBezTo>
                    <a:pt x="7822" y="5479"/>
                    <a:pt x="7791" y="5511"/>
                    <a:pt x="7791" y="5543"/>
                  </a:cubicBezTo>
                  <a:cubicBezTo>
                    <a:pt x="7727" y="5638"/>
                    <a:pt x="7696" y="5669"/>
                    <a:pt x="7791" y="5764"/>
                  </a:cubicBezTo>
                  <a:cubicBezTo>
                    <a:pt x="7791" y="5764"/>
                    <a:pt x="7791" y="5796"/>
                    <a:pt x="7791" y="5796"/>
                  </a:cubicBezTo>
                  <a:cubicBezTo>
                    <a:pt x="7822" y="5828"/>
                    <a:pt x="7791" y="5859"/>
                    <a:pt x="7791" y="5859"/>
                  </a:cubicBezTo>
                  <a:cubicBezTo>
                    <a:pt x="7759" y="5891"/>
                    <a:pt x="7759" y="5891"/>
                    <a:pt x="7727" y="5891"/>
                  </a:cubicBezTo>
                  <a:cubicBezTo>
                    <a:pt x="7632" y="5859"/>
                    <a:pt x="7537" y="5828"/>
                    <a:pt x="7442" y="5764"/>
                  </a:cubicBezTo>
                  <a:cubicBezTo>
                    <a:pt x="7442" y="5764"/>
                    <a:pt x="7411" y="5764"/>
                    <a:pt x="7411" y="5733"/>
                  </a:cubicBezTo>
                  <a:cubicBezTo>
                    <a:pt x="7379" y="5733"/>
                    <a:pt x="7347" y="5764"/>
                    <a:pt x="7347" y="5764"/>
                  </a:cubicBezTo>
                  <a:cubicBezTo>
                    <a:pt x="7347" y="5796"/>
                    <a:pt x="7316" y="5828"/>
                    <a:pt x="7316" y="5828"/>
                  </a:cubicBezTo>
                  <a:cubicBezTo>
                    <a:pt x="7316" y="5859"/>
                    <a:pt x="7316" y="5891"/>
                    <a:pt x="7347" y="5923"/>
                  </a:cubicBezTo>
                  <a:cubicBezTo>
                    <a:pt x="7379" y="5954"/>
                    <a:pt x="7411" y="5986"/>
                    <a:pt x="7474" y="5986"/>
                  </a:cubicBezTo>
                  <a:cubicBezTo>
                    <a:pt x="7506" y="5986"/>
                    <a:pt x="7506" y="6018"/>
                    <a:pt x="7506" y="6018"/>
                  </a:cubicBezTo>
                  <a:cubicBezTo>
                    <a:pt x="7537" y="6018"/>
                    <a:pt x="7537" y="6049"/>
                    <a:pt x="7537" y="6049"/>
                  </a:cubicBezTo>
                  <a:cubicBezTo>
                    <a:pt x="7537" y="6081"/>
                    <a:pt x="7506" y="6113"/>
                    <a:pt x="7474" y="6113"/>
                  </a:cubicBezTo>
                  <a:cubicBezTo>
                    <a:pt x="7411" y="6113"/>
                    <a:pt x="7347" y="6081"/>
                    <a:pt x="7316" y="6049"/>
                  </a:cubicBezTo>
                  <a:cubicBezTo>
                    <a:pt x="7284" y="6018"/>
                    <a:pt x="7252" y="5986"/>
                    <a:pt x="7189" y="5986"/>
                  </a:cubicBezTo>
                  <a:cubicBezTo>
                    <a:pt x="7189" y="5986"/>
                    <a:pt x="7157" y="5954"/>
                    <a:pt x="7157" y="5923"/>
                  </a:cubicBezTo>
                  <a:cubicBezTo>
                    <a:pt x="7126" y="5891"/>
                    <a:pt x="7126" y="5828"/>
                    <a:pt x="7094" y="5764"/>
                  </a:cubicBezTo>
                  <a:cubicBezTo>
                    <a:pt x="7062" y="5733"/>
                    <a:pt x="7062" y="5701"/>
                    <a:pt x="7062" y="5669"/>
                  </a:cubicBezTo>
                  <a:cubicBezTo>
                    <a:pt x="7094" y="5574"/>
                    <a:pt x="7062" y="5511"/>
                    <a:pt x="6967" y="5479"/>
                  </a:cubicBezTo>
                  <a:cubicBezTo>
                    <a:pt x="6936" y="5479"/>
                    <a:pt x="6904" y="5448"/>
                    <a:pt x="6872" y="5416"/>
                  </a:cubicBezTo>
                  <a:cubicBezTo>
                    <a:pt x="6841" y="5384"/>
                    <a:pt x="6809" y="5384"/>
                    <a:pt x="6777" y="5353"/>
                  </a:cubicBezTo>
                  <a:lnTo>
                    <a:pt x="6777" y="5353"/>
                  </a:lnTo>
                  <a:cubicBezTo>
                    <a:pt x="6777" y="5321"/>
                    <a:pt x="6777" y="5321"/>
                    <a:pt x="6777" y="5321"/>
                  </a:cubicBezTo>
                  <a:cubicBezTo>
                    <a:pt x="6746" y="5321"/>
                    <a:pt x="6746" y="5321"/>
                    <a:pt x="6746" y="5321"/>
                  </a:cubicBezTo>
                  <a:cubicBezTo>
                    <a:pt x="6746" y="5321"/>
                    <a:pt x="6746" y="5289"/>
                    <a:pt x="6746" y="5289"/>
                  </a:cubicBezTo>
                  <a:lnTo>
                    <a:pt x="6746" y="5289"/>
                  </a:lnTo>
                  <a:lnTo>
                    <a:pt x="6746" y="5289"/>
                  </a:lnTo>
                  <a:cubicBezTo>
                    <a:pt x="6746" y="5289"/>
                    <a:pt x="6746" y="5289"/>
                    <a:pt x="6746" y="5321"/>
                  </a:cubicBezTo>
                  <a:cubicBezTo>
                    <a:pt x="6777" y="5321"/>
                    <a:pt x="6777" y="5321"/>
                    <a:pt x="6777" y="5321"/>
                  </a:cubicBezTo>
                  <a:cubicBezTo>
                    <a:pt x="6777" y="5321"/>
                    <a:pt x="6777" y="5321"/>
                    <a:pt x="6777" y="5321"/>
                  </a:cubicBezTo>
                  <a:cubicBezTo>
                    <a:pt x="6777" y="5321"/>
                    <a:pt x="6777" y="5353"/>
                    <a:pt x="6777" y="5353"/>
                  </a:cubicBezTo>
                  <a:cubicBezTo>
                    <a:pt x="6841" y="5353"/>
                    <a:pt x="6904" y="5353"/>
                    <a:pt x="6936" y="5384"/>
                  </a:cubicBezTo>
                  <a:cubicBezTo>
                    <a:pt x="7094" y="5416"/>
                    <a:pt x="7221" y="5479"/>
                    <a:pt x="7379" y="5479"/>
                  </a:cubicBezTo>
                  <a:cubicBezTo>
                    <a:pt x="7474" y="5511"/>
                    <a:pt x="7569" y="5511"/>
                    <a:pt x="7696" y="5448"/>
                  </a:cubicBezTo>
                  <a:cubicBezTo>
                    <a:pt x="7696" y="5448"/>
                    <a:pt x="7727" y="5448"/>
                    <a:pt x="7727" y="5416"/>
                  </a:cubicBezTo>
                  <a:cubicBezTo>
                    <a:pt x="7791" y="5353"/>
                    <a:pt x="7822" y="5289"/>
                    <a:pt x="7854" y="5194"/>
                  </a:cubicBezTo>
                  <a:cubicBezTo>
                    <a:pt x="7854" y="5163"/>
                    <a:pt x="7854" y="5131"/>
                    <a:pt x="7822" y="5099"/>
                  </a:cubicBezTo>
                  <a:cubicBezTo>
                    <a:pt x="7791" y="5068"/>
                    <a:pt x="7759" y="5004"/>
                    <a:pt x="7696" y="4973"/>
                  </a:cubicBezTo>
                  <a:cubicBezTo>
                    <a:pt x="7664" y="4941"/>
                    <a:pt x="7632" y="4909"/>
                    <a:pt x="7632" y="4909"/>
                  </a:cubicBezTo>
                  <a:cubicBezTo>
                    <a:pt x="7601" y="4878"/>
                    <a:pt x="7569" y="4846"/>
                    <a:pt x="7537" y="4846"/>
                  </a:cubicBezTo>
                  <a:cubicBezTo>
                    <a:pt x="7474" y="4846"/>
                    <a:pt x="7411" y="4814"/>
                    <a:pt x="7347" y="4783"/>
                  </a:cubicBezTo>
                  <a:cubicBezTo>
                    <a:pt x="7316" y="4719"/>
                    <a:pt x="7252" y="4688"/>
                    <a:pt x="7189" y="4656"/>
                  </a:cubicBezTo>
                  <a:cubicBezTo>
                    <a:pt x="7031" y="4561"/>
                    <a:pt x="6999" y="4561"/>
                    <a:pt x="6809" y="4561"/>
                  </a:cubicBezTo>
                  <a:cubicBezTo>
                    <a:pt x="6777" y="4561"/>
                    <a:pt x="6777" y="4561"/>
                    <a:pt x="6746" y="4561"/>
                  </a:cubicBezTo>
                  <a:cubicBezTo>
                    <a:pt x="6714" y="4561"/>
                    <a:pt x="6682" y="4561"/>
                    <a:pt x="6651" y="4561"/>
                  </a:cubicBezTo>
                  <a:cubicBezTo>
                    <a:pt x="6619" y="4561"/>
                    <a:pt x="6619" y="4529"/>
                    <a:pt x="6619" y="4529"/>
                  </a:cubicBezTo>
                  <a:cubicBezTo>
                    <a:pt x="6651" y="4498"/>
                    <a:pt x="6651" y="4466"/>
                    <a:pt x="6619" y="4466"/>
                  </a:cubicBezTo>
                  <a:cubicBezTo>
                    <a:pt x="6587" y="4466"/>
                    <a:pt x="6587" y="4434"/>
                    <a:pt x="6556" y="4434"/>
                  </a:cubicBezTo>
                  <a:cubicBezTo>
                    <a:pt x="6524" y="4434"/>
                    <a:pt x="6492" y="4434"/>
                    <a:pt x="6492" y="4434"/>
                  </a:cubicBezTo>
                  <a:cubicBezTo>
                    <a:pt x="6461" y="4466"/>
                    <a:pt x="6429" y="4498"/>
                    <a:pt x="6397" y="4466"/>
                  </a:cubicBezTo>
                  <a:cubicBezTo>
                    <a:pt x="6366" y="4466"/>
                    <a:pt x="6302" y="4466"/>
                    <a:pt x="6271" y="4466"/>
                  </a:cubicBezTo>
                  <a:cubicBezTo>
                    <a:pt x="6271" y="4466"/>
                    <a:pt x="6239" y="4466"/>
                    <a:pt x="6239" y="4434"/>
                  </a:cubicBezTo>
                  <a:cubicBezTo>
                    <a:pt x="6207" y="4434"/>
                    <a:pt x="6207" y="4434"/>
                    <a:pt x="6207" y="4403"/>
                  </a:cubicBezTo>
                  <a:cubicBezTo>
                    <a:pt x="6207" y="4403"/>
                    <a:pt x="6207" y="4403"/>
                    <a:pt x="6239" y="4403"/>
                  </a:cubicBezTo>
                  <a:cubicBezTo>
                    <a:pt x="6271" y="4403"/>
                    <a:pt x="6302" y="4403"/>
                    <a:pt x="6334" y="4371"/>
                  </a:cubicBezTo>
                  <a:lnTo>
                    <a:pt x="6397" y="4308"/>
                  </a:lnTo>
                  <a:cubicBezTo>
                    <a:pt x="6397" y="4308"/>
                    <a:pt x="6397" y="4276"/>
                    <a:pt x="6397" y="4244"/>
                  </a:cubicBezTo>
                  <a:cubicBezTo>
                    <a:pt x="6302" y="4213"/>
                    <a:pt x="6207" y="4181"/>
                    <a:pt x="6112" y="4149"/>
                  </a:cubicBezTo>
                  <a:cubicBezTo>
                    <a:pt x="6112" y="4149"/>
                    <a:pt x="6081" y="4181"/>
                    <a:pt x="6081" y="4181"/>
                  </a:cubicBezTo>
                  <a:cubicBezTo>
                    <a:pt x="6081" y="4181"/>
                    <a:pt x="6049" y="4181"/>
                    <a:pt x="6049" y="4213"/>
                  </a:cubicBezTo>
                  <a:cubicBezTo>
                    <a:pt x="6049" y="4213"/>
                    <a:pt x="6017" y="4213"/>
                    <a:pt x="6017" y="4213"/>
                  </a:cubicBezTo>
                  <a:cubicBezTo>
                    <a:pt x="6017" y="4213"/>
                    <a:pt x="6017" y="4213"/>
                    <a:pt x="6017" y="4213"/>
                  </a:cubicBezTo>
                  <a:cubicBezTo>
                    <a:pt x="6017" y="4181"/>
                    <a:pt x="6017" y="4149"/>
                    <a:pt x="6017" y="4149"/>
                  </a:cubicBezTo>
                  <a:cubicBezTo>
                    <a:pt x="6017" y="4118"/>
                    <a:pt x="5986" y="4086"/>
                    <a:pt x="5954" y="4086"/>
                  </a:cubicBezTo>
                  <a:cubicBezTo>
                    <a:pt x="5954" y="4054"/>
                    <a:pt x="5922" y="4086"/>
                    <a:pt x="5891" y="4086"/>
                  </a:cubicBezTo>
                  <a:cubicBezTo>
                    <a:pt x="5891" y="4118"/>
                    <a:pt x="5859" y="4118"/>
                    <a:pt x="5859" y="4149"/>
                  </a:cubicBezTo>
                  <a:cubicBezTo>
                    <a:pt x="5859" y="4181"/>
                    <a:pt x="5859" y="4213"/>
                    <a:pt x="5859" y="4213"/>
                  </a:cubicBezTo>
                  <a:cubicBezTo>
                    <a:pt x="5859" y="4213"/>
                    <a:pt x="5827" y="4213"/>
                    <a:pt x="5827" y="4244"/>
                  </a:cubicBezTo>
                  <a:cubicBezTo>
                    <a:pt x="5827" y="4244"/>
                    <a:pt x="5796" y="4213"/>
                    <a:pt x="5796" y="4213"/>
                  </a:cubicBezTo>
                  <a:cubicBezTo>
                    <a:pt x="5796" y="4181"/>
                    <a:pt x="5796" y="4149"/>
                    <a:pt x="5732" y="4181"/>
                  </a:cubicBezTo>
                  <a:cubicBezTo>
                    <a:pt x="5732" y="4181"/>
                    <a:pt x="5732" y="4149"/>
                    <a:pt x="5732" y="4118"/>
                  </a:cubicBezTo>
                  <a:cubicBezTo>
                    <a:pt x="5701" y="4086"/>
                    <a:pt x="5669" y="4086"/>
                    <a:pt x="5637" y="4086"/>
                  </a:cubicBezTo>
                  <a:cubicBezTo>
                    <a:pt x="5606" y="4149"/>
                    <a:pt x="5542" y="4149"/>
                    <a:pt x="5511" y="4213"/>
                  </a:cubicBezTo>
                  <a:cubicBezTo>
                    <a:pt x="5479" y="4213"/>
                    <a:pt x="5447" y="4244"/>
                    <a:pt x="5384" y="4276"/>
                  </a:cubicBezTo>
                  <a:cubicBezTo>
                    <a:pt x="5384" y="4276"/>
                    <a:pt x="5384" y="4276"/>
                    <a:pt x="5384" y="4276"/>
                  </a:cubicBezTo>
                  <a:lnTo>
                    <a:pt x="5384" y="4276"/>
                  </a:lnTo>
                  <a:lnTo>
                    <a:pt x="5352" y="4276"/>
                  </a:lnTo>
                  <a:lnTo>
                    <a:pt x="5384" y="4276"/>
                  </a:lnTo>
                  <a:lnTo>
                    <a:pt x="5384" y="4276"/>
                  </a:lnTo>
                  <a:cubicBezTo>
                    <a:pt x="5384" y="4244"/>
                    <a:pt x="5384" y="4244"/>
                    <a:pt x="5384" y="4244"/>
                  </a:cubicBezTo>
                  <a:cubicBezTo>
                    <a:pt x="5352" y="4244"/>
                    <a:pt x="5352" y="4244"/>
                    <a:pt x="5352" y="4244"/>
                  </a:cubicBezTo>
                  <a:cubicBezTo>
                    <a:pt x="5289" y="4244"/>
                    <a:pt x="5257" y="4244"/>
                    <a:pt x="5289" y="4308"/>
                  </a:cubicBezTo>
                  <a:cubicBezTo>
                    <a:pt x="5289" y="4339"/>
                    <a:pt x="5289" y="4339"/>
                    <a:pt x="5289" y="4339"/>
                  </a:cubicBezTo>
                  <a:lnTo>
                    <a:pt x="5289" y="4339"/>
                  </a:lnTo>
                  <a:lnTo>
                    <a:pt x="5289" y="4371"/>
                  </a:lnTo>
                  <a:lnTo>
                    <a:pt x="5289" y="4339"/>
                  </a:lnTo>
                  <a:lnTo>
                    <a:pt x="5289" y="4339"/>
                  </a:lnTo>
                  <a:cubicBezTo>
                    <a:pt x="5226" y="4339"/>
                    <a:pt x="5162" y="4371"/>
                    <a:pt x="5067" y="4403"/>
                  </a:cubicBezTo>
                  <a:cubicBezTo>
                    <a:pt x="5067" y="4434"/>
                    <a:pt x="5067" y="4434"/>
                    <a:pt x="5067" y="4466"/>
                  </a:cubicBezTo>
                  <a:cubicBezTo>
                    <a:pt x="5067" y="4466"/>
                    <a:pt x="5099" y="4498"/>
                    <a:pt x="5099" y="4498"/>
                  </a:cubicBezTo>
                  <a:cubicBezTo>
                    <a:pt x="5067" y="4529"/>
                    <a:pt x="5067" y="4529"/>
                    <a:pt x="5036" y="4529"/>
                  </a:cubicBezTo>
                  <a:cubicBezTo>
                    <a:pt x="5004" y="4529"/>
                    <a:pt x="4972" y="4529"/>
                    <a:pt x="4941" y="4561"/>
                  </a:cubicBezTo>
                  <a:lnTo>
                    <a:pt x="4972" y="4529"/>
                  </a:lnTo>
                  <a:lnTo>
                    <a:pt x="4941" y="4529"/>
                  </a:lnTo>
                  <a:lnTo>
                    <a:pt x="4941" y="4529"/>
                  </a:lnTo>
                  <a:lnTo>
                    <a:pt x="4941" y="4529"/>
                  </a:lnTo>
                  <a:lnTo>
                    <a:pt x="4941" y="4529"/>
                  </a:lnTo>
                  <a:cubicBezTo>
                    <a:pt x="4941" y="4529"/>
                    <a:pt x="4972" y="4498"/>
                    <a:pt x="4941" y="4498"/>
                  </a:cubicBezTo>
                  <a:cubicBezTo>
                    <a:pt x="4941" y="4466"/>
                    <a:pt x="4941" y="4466"/>
                    <a:pt x="4909" y="4466"/>
                  </a:cubicBezTo>
                  <a:cubicBezTo>
                    <a:pt x="4909" y="4466"/>
                    <a:pt x="4877" y="4466"/>
                    <a:pt x="4877" y="4466"/>
                  </a:cubicBezTo>
                  <a:cubicBezTo>
                    <a:pt x="4909" y="4498"/>
                    <a:pt x="4909" y="4529"/>
                    <a:pt x="4909" y="4529"/>
                  </a:cubicBezTo>
                  <a:lnTo>
                    <a:pt x="4909" y="4529"/>
                  </a:lnTo>
                  <a:lnTo>
                    <a:pt x="4909" y="4561"/>
                  </a:lnTo>
                  <a:cubicBezTo>
                    <a:pt x="4846" y="4529"/>
                    <a:pt x="4814" y="4561"/>
                    <a:pt x="4814" y="4624"/>
                  </a:cubicBezTo>
                  <a:lnTo>
                    <a:pt x="4814" y="4624"/>
                  </a:lnTo>
                  <a:cubicBezTo>
                    <a:pt x="4782" y="4624"/>
                    <a:pt x="4814" y="4624"/>
                    <a:pt x="4814" y="4624"/>
                  </a:cubicBezTo>
                  <a:cubicBezTo>
                    <a:pt x="4814" y="4624"/>
                    <a:pt x="4814" y="4624"/>
                    <a:pt x="4814" y="4624"/>
                  </a:cubicBezTo>
                  <a:lnTo>
                    <a:pt x="4750" y="4624"/>
                  </a:lnTo>
                  <a:cubicBezTo>
                    <a:pt x="4719" y="4624"/>
                    <a:pt x="4687" y="4624"/>
                    <a:pt x="4687" y="4656"/>
                  </a:cubicBezTo>
                  <a:cubicBezTo>
                    <a:pt x="4655" y="4719"/>
                    <a:pt x="4655" y="4751"/>
                    <a:pt x="4687" y="4783"/>
                  </a:cubicBezTo>
                  <a:cubicBezTo>
                    <a:pt x="4719" y="4783"/>
                    <a:pt x="4719" y="4783"/>
                    <a:pt x="4719" y="4783"/>
                  </a:cubicBezTo>
                  <a:cubicBezTo>
                    <a:pt x="4750" y="4814"/>
                    <a:pt x="4750" y="4814"/>
                    <a:pt x="4719" y="4846"/>
                  </a:cubicBezTo>
                  <a:cubicBezTo>
                    <a:pt x="4719" y="4846"/>
                    <a:pt x="4687" y="4878"/>
                    <a:pt x="4655" y="4846"/>
                  </a:cubicBezTo>
                  <a:cubicBezTo>
                    <a:pt x="4624" y="4846"/>
                    <a:pt x="4592" y="4846"/>
                    <a:pt x="4560" y="4846"/>
                  </a:cubicBezTo>
                  <a:cubicBezTo>
                    <a:pt x="4529" y="4846"/>
                    <a:pt x="4529" y="4846"/>
                    <a:pt x="4529" y="4814"/>
                  </a:cubicBezTo>
                  <a:cubicBezTo>
                    <a:pt x="4529" y="4783"/>
                    <a:pt x="4560" y="4751"/>
                    <a:pt x="4560" y="4719"/>
                  </a:cubicBezTo>
                  <a:cubicBezTo>
                    <a:pt x="4560" y="4719"/>
                    <a:pt x="4560" y="4719"/>
                    <a:pt x="4560" y="4719"/>
                  </a:cubicBezTo>
                  <a:cubicBezTo>
                    <a:pt x="4560" y="4719"/>
                    <a:pt x="4529" y="4719"/>
                    <a:pt x="4529" y="4719"/>
                  </a:cubicBezTo>
                  <a:cubicBezTo>
                    <a:pt x="4497" y="4751"/>
                    <a:pt x="4434" y="4814"/>
                    <a:pt x="4402" y="4846"/>
                  </a:cubicBezTo>
                  <a:cubicBezTo>
                    <a:pt x="4402" y="4878"/>
                    <a:pt x="4402" y="4878"/>
                    <a:pt x="4402" y="4909"/>
                  </a:cubicBezTo>
                  <a:cubicBezTo>
                    <a:pt x="4434" y="4941"/>
                    <a:pt x="4434" y="4941"/>
                    <a:pt x="4402" y="4973"/>
                  </a:cubicBezTo>
                  <a:cubicBezTo>
                    <a:pt x="4402" y="4973"/>
                    <a:pt x="4402" y="5004"/>
                    <a:pt x="4402" y="5004"/>
                  </a:cubicBezTo>
                  <a:cubicBezTo>
                    <a:pt x="4402" y="5004"/>
                    <a:pt x="4434" y="5004"/>
                    <a:pt x="4465" y="5004"/>
                  </a:cubicBezTo>
                  <a:cubicBezTo>
                    <a:pt x="4497" y="5004"/>
                    <a:pt x="4560" y="4973"/>
                    <a:pt x="4592" y="4973"/>
                  </a:cubicBezTo>
                  <a:cubicBezTo>
                    <a:pt x="4624" y="4973"/>
                    <a:pt x="4655" y="4973"/>
                    <a:pt x="4655" y="4973"/>
                  </a:cubicBezTo>
                  <a:cubicBezTo>
                    <a:pt x="4655" y="4973"/>
                    <a:pt x="4687" y="4973"/>
                    <a:pt x="4687" y="4973"/>
                  </a:cubicBezTo>
                  <a:cubicBezTo>
                    <a:pt x="4687" y="5004"/>
                    <a:pt x="4655" y="5004"/>
                    <a:pt x="4655" y="5004"/>
                  </a:cubicBezTo>
                  <a:cubicBezTo>
                    <a:pt x="4624" y="5004"/>
                    <a:pt x="4624" y="5036"/>
                    <a:pt x="4592" y="5036"/>
                  </a:cubicBezTo>
                  <a:cubicBezTo>
                    <a:pt x="4592" y="5036"/>
                    <a:pt x="4560" y="5036"/>
                    <a:pt x="4560" y="5036"/>
                  </a:cubicBezTo>
                  <a:cubicBezTo>
                    <a:pt x="4529" y="5036"/>
                    <a:pt x="4529" y="5068"/>
                    <a:pt x="4529" y="5099"/>
                  </a:cubicBezTo>
                  <a:cubicBezTo>
                    <a:pt x="4497" y="5099"/>
                    <a:pt x="4497" y="5131"/>
                    <a:pt x="4465" y="5131"/>
                  </a:cubicBezTo>
                  <a:cubicBezTo>
                    <a:pt x="4465" y="5163"/>
                    <a:pt x="4465" y="5194"/>
                    <a:pt x="4465" y="5226"/>
                  </a:cubicBezTo>
                  <a:cubicBezTo>
                    <a:pt x="4465" y="5226"/>
                    <a:pt x="4465" y="5226"/>
                    <a:pt x="4465" y="5258"/>
                  </a:cubicBezTo>
                  <a:cubicBezTo>
                    <a:pt x="4434" y="5258"/>
                    <a:pt x="4434" y="5289"/>
                    <a:pt x="4434" y="5289"/>
                  </a:cubicBezTo>
                  <a:cubicBezTo>
                    <a:pt x="4434" y="5321"/>
                    <a:pt x="4402" y="5353"/>
                    <a:pt x="4370" y="5353"/>
                  </a:cubicBezTo>
                  <a:cubicBezTo>
                    <a:pt x="4339" y="5384"/>
                    <a:pt x="4339" y="5416"/>
                    <a:pt x="4307" y="5448"/>
                  </a:cubicBezTo>
                  <a:cubicBezTo>
                    <a:pt x="4307" y="5479"/>
                    <a:pt x="4275" y="5511"/>
                    <a:pt x="4275" y="5543"/>
                  </a:cubicBezTo>
                  <a:cubicBezTo>
                    <a:pt x="4275" y="5574"/>
                    <a:pt x="4275" y="5606"/>
                    <a:pt x="4244" y="5638"/>
                  </a:cubicBezTo>
                  <a:cubicBezTo>
                    <a:pt x="4212" y="5638"/>
                    <a:pt x="4212" y="5638"/>
                    <a:pt x="4212" y="5669"/>
                  </a:cubicBezTo>
                  <a:cubicBezTo>
                    <a:pt x="4212" y="5701"/>
                    <a:pt x="4212" y="5733"/>
                    <a:pt x="4212" y="5796"/>
                  </a:cubicBezTo>
                  <a:cubicBezTo>
                    <a:pt x="4180" y="5828"/>
                    <a:pt x="4180" y="5859"/>
                    <a:pt x="4180" y="5891"/>
                  </a:cubicBezTo>
                  <a:cubicBezTo>
                    <a:pt x="4180" y="5923"/>
                    <a:pt x="4149" y="5923"/>
                    <a:pt x="4117" y="5954"/>
                  </a:cubicBezTo>
                  <a:cubicBezTo>
                    <a:pt x="4117" y="5954"/>
                    <a:pt x="4085" y="5954"/>
                    <a:pt x="4085" y="5954"/>
                  </a:cubicBezTo>
                  <a:cubicBezTo>
                    <a:pt x="4085" y="5954"/>
                    <a:pt x="4054" y="5986"/>
                    <a:pt x="4054" y="5986"/>
                  </a:cubicBezTo>
                  <a:cubicBezTo>
                    <a:pt x="4054" y="6018"/>
                    <a:pt x="4054" y="6049"/>
                    <a:pt x="4022" y="6081"/>
                  </a:cubicBezTo>
                  <a:cubicBezTo>
                    <a:pt x="3959" y="6113"/>
                    <a:pt x="3927" y="6176"/>
                    <a:pt x="3895" y="6239"/>
                  </a:cubicBezTo>
                  <a:cubicBezTo>
                    <a:pt x="3895" y="6271"/>
                    <a:pt x="3864" y="6303"/>
                    <a:pt x="3864" y="6303"/>
                  </a:cubicBezTo>
                  <a:cubicBezTo>
                    <a:pt x="3864" y="6334"/>
                    <a:pt x="3832" y="6334"/>
                    <a:pt x="3800" y="6334"/>
                  </a:cubicBezTo>
                  <a:cubicBezTo>
                    <a:pt x="3769" y="6334"/>
                    <a:pt x="3737" y="6334"/>
                    <a:pt x="3737" y="6334"/>
                  </a:cubicBezTo>
                  <a:cubicBezTo>
                    <a:pt x="3737" y="6334"/>
                    <a:pt x="3705" y="6334"/>
                    <a:pt x="3705" y="6334"/>
                  </a:cubicBezTo>
                  <a:cubicBezTo>
                    <a:pt x="3705" y="6366"/>
                    <a:pt x="3705" y="6366"/>
                    <a:pt x="3705" y="6366"/>
                  </a:cubicBezTo>
                  <a:cubicBezTo>
                    <a:pt x="3705" y="6366"/>
                    <a:pt x="3705" y="6398"/>
                    <a:pt x="3737" y="6398"/>
                  </a:cubicBezTo>
                  <a:cubicBezTo>
                    <a:pt x="3737" y="6398"/>
                    <a:pt x="3737" y="6429"/>
                    <a:pt x="3705" y="6429"/>
                  </a:cubicBezTo>
                  <a:cubicBezTo>
                    <a:pt x="3642" y="6429"/>
                    <a:pt x="3610" y="6524"/>
                    <a:pt x="3547" y="6493"/>
                  </a:cubicBezTo>
                  <a:cubicBezTo>
                    <a:pt x="3515" y="6524"/>
                    <a:pt x="3484" y="6556"/>
                    <a:pt x="3452" y="6588"/>
                  </a:cubicBezTo>
                  <a:cubicBezTo>
                    <a:pt x="3452" y="6588"/>
                    <a:pt x="3452" y="6619"/>
                    <a:pt x="3452" y="6619"/>
                  </a:cubicBezTo>
                  <a:cubicBezTo>
                    <a:pt x="3452" y="6651"/>
                    <a:pt x="3420" y="6683"/>
                    <a:pt x="3389" y="6683"/>
                  </a:cubicBezTo>
                  <a:cubicBezTo>
                    <a:pt x="3357" y="6683"/>
                    <a:pt x="3325" y="6683"/>
                    <a:pt x="3325" y="6683"/>
                  </a:cubicBezTo>
                  <a:cubicBezTo>
                    <a:pt x="3294" y="6714"/>
                    <a:pt x="3294" y="6714"/>
                    <a:pt x="3294" y="6746"/>
                  </a:cubicBezTo>
                  <a:cubicBezTo>
                    <a:pt x="3262" y="6746"/>
                    <a:pt x="3262" y="6778"/>
                    <a:pt x="3262" y="6809"/>
                  </a:cubicBezTo>
                  <a:cubicBezTo>
                    <a:pt x="3262" y="6873"/>
                    <a:pt x="3294" y="6936"/>
                    <a:pt x="3262" y="7031"/>
                  </a:cubicBezTo>
                  <a:cubicBezTo>
                    <a:pt x="3262" y="7031"/>
                    <a:pt x="3262" y="7031"/>
                    <a:pt x="3262" y="7031"/>
                  </a:cubicBezTo>
                  <a:cubicBezTo>
                    <a:pt x="3262" y="7094"/>
                    <a:pt x="3325" y="7126"/>
                    <a:pt x="3325" y="7158"/>
                  </a:cubicBezTo>
                  <a:cubicBezTo>
                    <a:pt x="3357" y="7189"/>
                    <a:pt x="3357" y="7221"/>
                    <a:pt x="3357" y="7253"/>
                  </a:cubicBezTo>
                  <a:cubicBezTo>
                    <a:pt x="3357" y="7284"/>
                    <a:pt x="3357" y="7284"/>
                    <a:pt x="3357" y="7316"/>
                  </a:cubicBezTo>
                  <a:cubicBezTo>
                    <a:pt x="3357" y="7316"/>
                    <a:pt x="3325" y="7348"/>
                    <a:pt x="3294" y="7379"/>
                  </a:cubicBezTo>
                  <a:cubicBezTo>
                    <a:pt x="3294" y="7379"/>
                    <a:pt x="3294" y="7411"/>
                    <a:pt x="3325" y="7411"/>
                  </a:cubicBezTo>
                  <a:cubicBezTo>
                    <a:pt x="3325" y="7411"/>
                    <a:pt x="3357" y="7443"/>
                    <a:pt x="3357" y="7443"/>
                  </a:cubicBezTo>
                  <a:cubicBezTo>
                    <a:pt x="3389" y="7443"/>
                    <a:pt x="3389" y="7475"/>
                    <a:pt x="3389" y="7475"/>
                  </a:cubicBezTo>
                  <a:lnTo>
                    <a:pt x="3325" y="7538"/>
                  </a:lnTo>
                  <a:cubicBezTo>
                    <a:pt x="3325" y="7570"/>
                    <a:pt x="3325" y="7601"/>
                    <a:pt x="3357" y="7601"/>
                  </a:cubicBezTo>
                  <a:cubicBezTo>
                    <a:pt x="3420" y="7665"/>
                    <a:pt x="3484" y="7728"/>
                    <a:pt x="3579" y="7760"/>
                  </a:cubicBezTo>
                  <a:cubicBezTo>
                    <a:pt x="3579" y="7760"/>
                    <a:pt x="3610" y="7760"/>
                    <a:pt x="3610" y="7760"/>
                  </a:cubicBezTo>
                  <a:cubicBezTo>
                    <a:pt x="3674" y="7728"/>
                    <a:pt x="3769" y="7728"/>
                    <a:pt x="3832" y="7633"/>
                  </a:cubicBezTo>
                  <a:cubicBezTo>
                    <a:pt x="3832" y="7601"/>
                    <a:pt x="3864" y="7570"/>
                    <a:pt x="3895" y="7538"/>
                  </a:cubicBezTo>
                  <a:cubicBezTo>
                    <a:pt x="3927" y="7506"/>
                    <a:pt x="4022" y="7506"/>
                    <a:pt x="4054" y="7443"/>
                  </a:cubicBezTo>
                  <a:cubicBezTo>
                    <a:pt x="4054" y="7443"/>
                    <a:pt x="4054" y="7443"/>
                    <a:pt x="4054" y="7443"/>
                  </a:cubicBezTo>
                  <a:cubicBezTo>
                    <a:pt x="4085" y="7443"/>
                    <a:pt x="4085" y="7475"/>
                    <a:pt x="4117" y="7475"/>
                  </a:cubicBezTo>
                  <a:cubicBezTo>
                    <a:pt x="4117" y="7506"/>
                    <a:pt x="4117" y="7570"/>
                    <a:pt x="4117" y="7601"/>
                  </a:cubicBezTo>
                  <a:cubicBezTo>
                    <a:pt x="4149" y="7633"/>
                    <a:pt x="4180" y="7665"/>
                    <a:pt x="4180" y="7728"/>
                  </a:cubicBezTo>
                  <a:cubicBezTo>
                    <a:pt x="4180" y="7791"/>
                    <a:pt x="4212" y="7855"/>
                    <a:pt x="4244" y="7918"/>
                  </a:cubicBezTo>
                  <a:cubicBezTo>
                    <a:pt x="4275" y="7981"/>
                    <a:pt x="4307" y="8013"/>
                    <a:pt x="4339" y="8076"/>
                  </a:cubicBezTo>
                  <a:cubicBezTo>
                    <a:pt x="4370" y="8108"/>
                    <a:pt x="4339" y="8108"/>
                    <a:pt x="4339" y="8140"/>
                  </a:cubicBezTo>
                  <a:cubicBezTo>
                    <a:pt x="4339" y="8140"/>
                    <a:pt x="4339" y="8171"/>
                    <a:pt x="4339" y="8171"/>
                  </a:cubicBezTo>
                  <a:lnTo>
                    <a:pt x="4339" y="8171"/>
                  </a:lnTo>
                  <a:lnTo>
                    <a:pt x="4339" y="8203"/>
                  </a:lnTo>
                  <a:cubicBezTo>
                    <a:pt x="4339" y="8203"/>
                    <a:pt x="4370" y="8203"/>
                    <a:pt x="4370" y="8235"/>
                  </a:cubicBezTo>
                  <a:cubicBezTo>
                    <a:pt x="4402" y="8361"/>
                    <a:pt x="4434" y="8330"/>
                    <a:pt x="4529" y="8298"/>
                  </a:cubicBezTo>
                  <a:cubicBezTo>
                    <a:pt x="4560" y="8298"/>
                    <a:pt x="4592" y="8298"/>
                    <a:pt x="4592" y="8266"/>
                  </a:cubicBezTo>
                  <a:cubicBezTo>
                    <a:pt x="4592" y="8203"/>
                    <a:pt x="4624" y="8203"/>
                    <a:pt x="4655" y="8171"/>
                  </a:cubicBezTo>
                  <a:cubicBezTo>
                    <a:pt x="4687" y="8171"/>
                    <a:pt x="4687" y="8171"/>
                    <a:pt x="4719" y="8171"/>
                  </a:cubicBezTo>
                  <a:cubicBezTo>
                    <a:pt x="4782" y="8171"/>
                    <a:pt x="4814" y="8171"/>
                    <a:pt x="4846" y="8108"/>
                  </a:cubicBezTo>
                  <a:cubicBezTo>
                    <a:pt x="4941" y="8140"/>
                    <a:pt x="4941" y="8045"/>
                    <a:pt x="4941" y="8013"/>
                  </a:cubicBezTo>
                  <a:cubicBezTo>
                    <a:pt x="4941" y="7981"/>
                    <a:pt x="4941" y="7981"/>
                    <a:pt x="4941" y="7981"/>
                  </a:cubicBezTo>
                  <a:cubicBezTo>
                    <a:pt x="4941" y="7950"/>
                    <a:pt x="4909" y="7950"/>
                    <a:pt x="4909" y="7950"/>
                  </a:cubicBezTo>
                  <a:cubicBezTo>
                    <a:pt x="4909" y="7950"/>
                    <a:pt x="4877" y="7950"/>
                    <a:pt x="4877" y="7950"/>
                  </a:cubicBezTo>
                  <a:cubicBezTo>
                    <a:pt x="4877" y="7950"/>
                    <a:pt x="4877" y="7918"/>
                    <a:pt x="4877" y="7918"/>
                  </a:cubicBezTo>
                  <a:cubicBezTo>
                    <a:pt x="4877" y="7855"/>
                    <a:pt x="4877" y="7791"/>
                    <a:pt x="4877" y="7728"/>
                  </a:cubicBezTo>
                  <a:cubicBezTo>
                    <a:pt x="4909" y="7696"/>
                    <a:pt x="4909" y="7665"/>
                    <a:pt x="4909" y="7633"/>
                  </a:cubicBezTo>
                  <a:cubicBezTo>
                    <a:pt x="4909" y="7570"/>
                    <a:pt x="4941" y="7538"/>
                    <a:pt x="4972" y="7506"/>
                  </a:cubicBezTo>
                  <a:cubicBezTo>
                    <a:pt x="5004" y="7506"/>
                    <a:pt x="5036" y="7475"/>
                    <a:pt x="5067" y="7443"/>
                  </a:cubicBezTo>
                  <a:cubicBezTo>
                    <a:pt x="5099" y="7411"/>
                    <a:pt x="5131" y="7379"/>
                    <a:pt x="5131" y="7348"/>
                  </a:cubicBezTo>
                  <a:cubicBezTo>
                    <a:pt x="5131" y="7316"/>
                    <a:pt x="5131" y="7284"/>
                    <a:pt x="5131" y="7253"/>
                  </a:cubicBezTo>
                  <a:cubicBezTo>
                    <a:pt x="5131" y="7253"/>
                    <a:pt x="5131" y="7221"/>
                    <a:pt x="5131" y="7221"/>
                  </a:cubicBezTo>
                  <a:cubicBezTo>
                    <a:pt x="5067" y="7158"/>
                    <a:pt x="5036" y="7094"/>
                    <a:pt x="4941" y="7063"/>
                  </a:cubicBezTo>
                  <a:cubicBezTo>
                    <a:pt x="4909" y="7031"/>
                    <a:pt x="4909" y="6999"/>
                    <a:pt x="4909" y="6968"/>
                  </a:cubicBezTo>
                  <a:cubicBezTo>
                    <a:pt x="4909" y="6841"/>
                    <a:pt x="4909" y="6746"/>
                    <a:pt x="4909" y="6651"/>
                  </a:cubicBezTo>
                  <a:cubicBezTo>
                    <a:pt x="4909" y="6651"/>
                    <a:pt x="4909" y="6619"/>
                    <a:pt x="4941" y="6588"/>
                  </a:cubicBezTo>
                  <a:cubicBezTo>
                    <a:pt x="4972" y="6524"/>
                    <a:pt x="5036" y="6429"/>
                    <a:pt x="5131" y="6366"/>
                  </a:cubicBezTo>
                  <a:cubicBezTo>
                    <a:pt x="5162" y="6334"/>
                    <a:pt x="5194" y="6303"/>
                    <a:pt x="5226" y="6271"/>
                  </a:cubicBezTo>
                  <a:cubicBezTo>
                    <a:pt x="5321" y="6208"/>
                    <a:pt x="5321" y="6208"/>
                    <a:pt x="5352" y="6113"/>
                  </a:cubicBezTo>
                  <a:cubicBezTo>
                    <a:pt x="5352" y="6081"/>
                    <a:pt x="5352" y="6049"/>
                    <a:pt x="5352" y="6018"/>
                  </a:cubicBezTo>
                  <a:cubicBezTo>
                    <a:pt x="5352" y="5954"/>
                    <a:pt x="5352" y="5859"/>
                    <a:pt x="5384" y="5796"/>
                  </a:cubicBezTo>
                  <a:cubicBezTo>
                    <a:pt x="5416" y="5733"/>
                    <a:pt x="5447" y="5701"/>
                    <a:pt x="5542" y="5701"/>
                  </a:cubicBezTo>
                  <a:cubicBezTo>
                    <a:pt x="5637" y="5701"/>
                    <a:pt x="5732" y="5701"/>
                    <a:pt x="5796" y="5764"/>
                  </a:cubicBezTo>
                  <a:cubicBezTo>
                    <a:pt x="5827" y="5764"/>
                    <a:pt x="5827" y="5828"/>
                    <a:pt x="5827" y="5828"/>
                  </a:cubicBezTo>
                  <a:cubicBezTo>
                    <a:pt x="5796" y="5859"/>
                    <a:pt x="5764" y="5859"/>
                    <a:pt x="5764" y="5891"/>
                  </a:cubicBezTo>
                  <a:cubicBezTo>
                    <a:pt x="5764" y="5923"/>
                    <a:pt x="5764" y="5954"/>
                    <a:pt x="5732" y="5986"/>
                  </a:cubicBezTo>
                  <a:cubicBezTo>
                    <a:pt x="5669" y="6081"/>
                    <a:pt x="5637" y="6176"/>
                    <a:pt x="5542" y="6239"/>
                  </a:cubicBezTo>
                  <a:cubicBezTo>
                    <a:pt x="5542" y="6271"/>
                    <a:pt x="5511" y="6303"/>
                    <a:pt x="5511" y="6334"/>
                  </a:cubicBezTo>
                  <a:cubicBezTo>
                    <a:pt x="5479" y="6366"/>
                    <a:pt x="5447" y="6366"/>
                    <a:pt x="5416" y="6366"/>
                  </a:cubicBezTo>
                  <a:cubicBezTo>
                    <a:pt x="5384" y="6366"/>
                    <a:pt x="5384" y="6398"/>
                    <a:pt x="5384" y="6398"/>
                  </a:cubicBezTo>
                  <a:cubicBezTo>
                    <a:pt x="5384" y="6429"/>
                    <a:pt x="5384" y="6461"/>
                    <a:pt x="5352" y="6493"/>
                  </a:cubicBezTo>
                  <a:cubicBezTo>
                    <a:pt x="5352" y="6524"/>
                    <a:pt x="5352" y="6556"/>
                    <a:pt x="5352" y="6588"/>
                  </a:cubicBezTo>
                  <a:cubicBezTo>
                    <a:pt x="5384" y="6588"/>
                    <a:pt x="5384" y="6619"/>
                    <a:pt x="5384" y="6651"/>
                  </a:cubicBezTo>
                  <a:cubicBezTo>
                    <a:pt x="5416" y="6746"/>
                    <a:pt x="5447" y="6841"/>
                    <a:pt x="5416" y="6936"/>
                  </a:cubicBezTo>
                  <a:cubicBezTo>
                    <a:pt x="5416" y="6968"/>
                    <a:pt x="5416" y="6999"/>
                    <a:pt x="5447" y="6999"/>
                  </a:cubicBezTo>
                  <a:cubicBezTo>
                    <a:pt x="5447" y="7031"/>
                    <a:pt x="5447" y="7063"/>
                    <a:pt x="5479" y="7063"/>
                  </a:cubicBezTo>
                  <a:cubicBezTo>
                    <a:pt x="5511" y="7094"/>
                    <a:pt x="5542" y="7094"/>
                    <a:pt x="5542" y="7126"/>
                  </a:cubicBezTo>
                  <a:lnTo>
                    <a:pt x="5542" y="7126"/>
                  </a:lnTo>
                  <a:lnTo>
                    <a:pt x="5542" y="7094"/>
                  </a:lnTo>
                  <a:lnTo>
                    <a:pt x="5574" y="7094"/>
                  </a:lnTo>
                  <a:lnTo>
                    <a:pt x="5542" y="7094"/>
                  </a:lnTo>
                  <a:cubicBezTo>
                    <a:pt x="5574" y="7126"/>
                    <a:pt x="5574" y="7126"/>
                    <a:pt x="5606" y="7126"/>
                  </a:cubicBezTo>
                  <a:cubicBezTo>
                    <a:pt x="5637" y="7126"/>
                    <a:pt x="5669" y="7158"/>
                    <a:pt x="5701" y="7189"/>
                  </a:cubicBezTo>
                  <a:cubicBezTo>
                    <a:pt x="5701" y="7221"/>
                    <a:pt x="5764" y="7221"/>
                    <a:pt x="5796" y="7221"/>
                  </a:cubicBezTo>
                  <a:cubicBezTo>
                    <a:pt x="5827" y="7189"/>
                    <a:pt x="5859" y="7189"/>
                    <a:pt x="5891" y="7158"/>
                  </a:cubicBezTo>
                  <a:cubicBezTo>
                    <a:pt x="6017" y="7126"/>
                    <a:pt x="6112" y="7063"/>
                    <a:pt x="6239" y="7063"/>
                  </a:cubicBezTo>
                  <a:cubicBezTo>
                    <a:pt x="6302" y="7063"/>
                    <a:pt x="6334" y="7063"/>
                    <a:pt x="6397" y="7063"/>
                  </a:cubicBezTo>
                  <a:cubicBezTo>
                    <a:pt x="6397" y="7063"/>
                    <a:pt x="6429" y="7063"/>
                    <a:pt x="6429" y="7063"/>
                  </a:cubicBezTo>
                  <a:cubicBezTo>
                    <a:pt x="6429" y="7126"/>
                    <a:pt x="6492" y="7126"/>
                    <a:pt x="6556" y="7126"/>
                  </a:cubicBezTo>
                  <a:cubicBezTo>
                    <a:pt x="6556" y="7158"/>
                    <a:pt x="6556" y="7158"/>
                    <a:pt x="6556" y="7158"/>
                  </a:cubicBezTo>
                  <a:cubicBezTo>
                    <a:pt x="6556" y="7158"/>
                    <a:pt x="6556" y="7158"/>
                    <a:pt x="6556" y="7158"/>
                  </a:cubicBezTo>
                  <a:cubicBezTo>
                    <a:pt x="6556" y="7189"/>
                    <a:pt x="6524" y="7189"/>
                    <a:pt x="6492" y="7189"/>
                  </a:cubicBezTo>
                  <a:cubicBezTo>
                    <a:pt x="6461" y="7221"/>
                    <a:pt x="6429" y="7221"/>
                    <a:pt x="6397" y="7253"/>
                  </a:cubicBezTo>
                  <a:cubicBezTo>
                    <a:pt x="6366" y="7316"/>
                    <a:pt x="6302" y="7316"/>
                    <a:pt x="6239" y="7316"/>
                  </a:cubicBezTo>
                  <a:cubicBezTo>
                    <a:pt x="6207" y="7284"/>
                    <a:pt x="6144" y="7284"/>
                    <a:pt x="6112" y="7284"/>
                  </a:cubicBezTo>
                  <a:cubicBezTo>
                    <a:pt x="6081" y="7284"/>
                    <a:pt x="6081" y="7284"/>
                    <a:pt x="6049" y="7284"/>
                  </a:cubicBezTo>
                  <a:cubicBezTo>
                    <a:pt x="5986" y="7284"/>
                    <a:pt x="5922" y="7316"/>
                    <a:pt x="5891" y="7348"/>
                  </a:cubicBezTo>
                  <a:cubicBezTo>
                    <a:pt x="5827" y="7348"/>
                    <a:pt x="5764" y="7411"/>
                    <a:pt x="5764" y="7475"/>
                  </a:cubicBezTo>
                  <a:cubicBezTo>
                    <a:pt x="5764" y="7506"/>
                    <a:pt x="5732" y="7538"/>
                    <a:pt x="5701" y="7538"/>
                  </a:cubicBezTo>
                  <a:cubicBezTo>
                    <a:pt x="5669" y="7538"/>
                    <a:pt x="5669" y="7538"/>
                    <a:pt x="5637" y="7570"/>
                  </a:cubicBezTo>
                  <a:cubicBezTo>
                    <a:pt x="5574" y="7570"/>
                    <a:pt x="5574" y="7601"/>
                    <a:pt x="5606" y="7665"/>
                  </a:cubicBezTo>
                  <a:cubicBezTo>
                    <a:pt x="5606" y="7665"/>
                    <a:pt x="5606" y="7665"/>
                    <a:pt x="5637" y="7665"/>
                  </a:cubicBezTo>
                  <a:cubicBezTo>
                    <a:pt x="5669" y="7665"/>
                    <a:pt x="5701" y="7633"/>
                    <a:pt x="5764" y="7601"/>
                  </a:cubicBezTo>
                  <a:cubicBezTo>
                    <a:pt x="5796" y="7570"/>
                    <a:pt x="5796" y="7570"/>
                    <a:pt x="5827" y="7601"/>
                  </a:cubicBezTo>
                  <a:cubicBezTo>
                    <a:pt x="5827" y="7633"/>
                    <a:pt x="5859" y="7633"/>
                    <a:pt x="5891" y="7633"/>
                  </a:cubicBezTo>
                  <a:cubicBezTo>
                    <a:pt x="5891" y="7665"/>
                    <a:pt x="5922" y="7665"/>
                    <a:pt x="5922" y="7696"/>
                  </a:cubicBezTo>
                  <a:cubicBezTo>
                    <a:pt x="5922" y="7728"/>
                    <a:pt x="5922" y="7791"/>
                    <a:pt x="5922" y="7855"/>
                  </a:cubicBezTo>
                  <a:cubicBezTo>
                    <a:pt x="5922" y="7855"/>
                    <a:pt x="5891" y="7886"/>
                    <a:pt x="5859" y="7886"/>
                  </a:cubicBezTo>
                  <a:cubicBezTo>
                    <a:pt x="5859" y="7886"/>
                    <a:pt x="5827" y="7886"/>
                    <a:pt x="5827" y="7886"/>
                  </a:cubicBezTo>
                  <a:cubicBezTo>
                    <a:pt x="5796" y="7855"/>
                    <a:pt x="5764" y="7823"/>
                    <a:pt x="5732" y="7791"/>
                  </a:cubicBezTo>
                  <a:cubicBezTo>
                    <a:pt x="5732" y="7760"/>
                    <a:pt x="5701" y="7760"/>
                    <a:pt x="5669" y="7760"/>
                  </a:cubicBezTo>
                  <a:cubicBezTo>
                    <a:pt x="5606" y="7791"/>
                    <a:pt x="5574" y="7823"/>
                    <a:pt x="5542" y="7855"/>
                  </a:cubicBezTo>
                  <a:cubicBezTo>
                    <a:pt x="5542" y="7886"/>
                    <a:pt x="5511" y="7950"/>
                    <a:pt x="5511" y="7981"/>
                  </a:cubicBezTo>
                  <a:cubicBezTo>
                    <a:pt x="5511" y="8013"/>
                    <a:pt x="5479" y="8076"/>
                    <a:pt x="5511" y="8108"/>
                  </a:cubicBezTo>
                  <a:cubicBezTo>
                    <a:pt x="5511" y="8171"/>
                    <a:pt x="5511" y="8235"/>
                    <a:pt x="5542" y="8298"/>
                  </a:cubicBezTo>
                  <a:cubicBezTo>
                    <a:pt x="5542" y="8330"/>
                    <a:pt x="5511" y="8330"/>
                    <a:pt x="5511" y="8330"/>
                  </a:cubicBezTo>
                  <a:cubicBezTo>
                    <a:pt x="5479" y="8361"/>
                    <a:pt x="5447" y="8361"/>
                    <a:pt x="5416" y="8361"/>
                  </a:cubicBezTo>
                  <a:cubicBezTo>
                    <a:pt x="5384" y="8393"/>
                    <a:pt x="5384" y="8393"/>
                    <a:pt x="5384" y="8456"/>
                  </a:cubicBezTo>
                  <a:cubicBezTo>
                    <a:pt x="5352" y="8520"/>
                    <a:pt x="5257" y="8520"/>
                    <a:pt x="5226" y="8456"/>
                  </a:cubicBezTo>
                  <a:cubicBezTo>
                    <a:pt x="5194" y="8456"/>
                    <a:pt x="5194" y="8456"/>
                    <a:pt x="5194" y="8425"/>
                  </a:cubicBezTo>
                  <a:cubicBezTo>
                    <a:pt x="5194" y="8393"/>
                    <a:pt x="5162" y="8393"/>
                    <a:pt x="5131" y="8393"/>
                  </a:cubicBezTo>
                  <a:cubicBezTo>
                    <a:pt x="5067" y="8393"/>
                    <a:pt x="5004" y="8425"/>
                    <a:pt x="4941" y="8456"/>
                  </a:cubicBezTo>
                  <a:cubicBezTo>
                    <a:pt x="4846" y="8488"/>
                    <a:pt x="4782" y="8551"/>
                    <a:pt x="4687" y="8583"/>
                  </a:cubicBezTo>
                  <a:cubicBezTo>
                    <a:pt x="4687" y="8583"/>
                    <a:pt x="4655" y="8615"/>
                    <a:pt x="4624" y="8646"/>
                  </a:cubicBezTo>
                  <a:cubicBezTo>
                    <a:pt x="4624" y="8646"/>
                    <a:pt x="4592" y="8646"/>
                    <a:pt x="4592" y="8646"/>
                  </a:cubicBezTo>
                  <a:cubicBezTo>
                    <a:pt x="4560" y="8615"/>
                    <a:pt x="4529" y="8583"/>
                    <a:pt x="4497" y="8551"/>
                  </a:cubicBezTo>
                  <a:cubicBezTo>
                    <a:pt x="4497" y="8551"/>
                    <a:pt x="4497" y="8520"/>
                    <a:pt x="4497" y="8488"/>
                  </a:cubicBezTo>
                  <a:cubicBezTo>
                    <a:pt x="4497" y="8488"/>
                    <a:pt x="4465" y="8488"/>
                    <a:pt x="4434" y="8488"/>
                  </a:cubicBezTo>
                  <a:cubicBezTo>
                    <a:pt x="4402" y="8520"/>
                    <a:pt x="4402" y="8520"/>
                    <a:pt x="4339" y="8520"/>
                  </a:cubicBezTo>
                  <a:cubicBezTo>
                    <a:pt x="4275" y="8520"/>
                    <a:pt x="4244" y="8583"/>
                    <a:pt x="4180" y="8615"/>
                  </a:cubicBezTo>
                  <a:cubicBezTo>
                    <a:pt x="4180" y="8615"/>
                    <a:pt x="4149" y="8615"/>
                    <a:pt x="4149" y="8583"/>
                  </a:cubicBezTo>
                  <a:cubicBezTo>
                    <a:pt x="4149" y="8583"/>
                    <a:pt x="4117" y="8551"/>
                    <a:pt x="4085" y="8551"/>
                  </a:cubicBezTo>
                  <a:cubicBezTo>
                    <a:pt x="4054" y="8520"/>
                    <a:pt x="4022" y="8520"/>
                    <a:pt x="3990" y="8520"/>
                  </a:cubicBezTo>
                  <a:cubicBezTo>
                    <a:pt x="3990" y="8488"/>
                    <a:pt x="3959" y="8456"/>
                    <a:pt x="3959" y="8425"/>
                  </a:cubicBezTo>
                  <a:cubicBezTo>
                    <a:pt x="3959" y="8425"/>
                    <a:pt x="3959" y="8393"/>
                    <a:pt x="3959" y="8393"/>
                  </a:cubicBezTo>
                  <a:cubicBezTo>
                    <a:pt x="3959" y="8393"/>
                    <a:pt x="3990" y="8393"/>
                    <a:pt x="3990" y="8393"/>
                  </a:cubicBezTo>
                  <a:cubicBezTo>
                    <a:pt x="4022" y="8425"/>
                    <a:pt x="4085" y="8425"/>
                    <a:pt x="4149" y="8456"/>
                  </a:cubicBezTo>
                  <a:cubicBezTo>
                    <a:pt x="4180" y="8488"/>
                    <a:pt x="4244" y="8488"/>
                    <a:pt x="4275" y="8425"/>
                  </a:cubicBezTo>
                  <a:cubicBezTo>
                    <a:pt x="4307" y="8330"/>
                    <a:pt x="4339" y="8266"/>
                    <a:pt x="4339" y="8171"/>
                  </a:cubicBezTo>
                  <a:cubicBezTo>
                    <a:pt x="4339" y="8171"/>
                    <a:pt x="4307" y="8171"/>
                    <a:pt x="4307" y="8171"/>
                  </a:cubicBezTo>
                  <a:lnTo>
                    <a:pt x="4307" y="8171"/>
                  </a:lnTo>
                  <a:cubicBezTo>
                    <a:pt x="4244" y="8171"/>
                    <a:pt x="4212" y="8203"/>
                    <a:pt x="4149" y="8235"/>
                  </a:cubicBezTo>
                  <a:cubicBezTo>
                    <a:pt x="4149" y="8266"/>
                    <a:pt x="4149" y="8298"/>
                    <a:pt x="4149" y="8298"/>
                  </a:cubicBezTo>
                  <a:cubicBezTo>
                    <a:pt x="4149" y="8330"/>
                    <a:pt x="4180" y="8361"/>
                    <a:pt x="4180" y="8361"/>
                  </a:cubicBezTo>
                  <a:cubicBezTo>
                    <a:pt x="4180" y="8393"/>
                    <a:pt x="4180" y="8393"/>
                    <a:pt x="4180" y="8393"/>
                  </a:cubicBezTo>
                  <a:cubicBezTo>
                    <a:pt x="4180" y="8393"/>
                    <a:pt x="4149" y="8393"/>
                    <a:pt x="4149" y="8393"/>
                  </a:cubicBezTo>
                  <a:cubicBezTo>
                    <a:pt x="4149" y="8393"/>
                    <a:pt x="4149" y="8393"/>
                    <a:pt x="4149" y="8393"/>
                  </a:cubicBezTo>
                  <a:cubicBezTo>
                    <a:pt x="4085" y="8361"/>
                    <a:pt x="4085" y="8298"/>
                    <a:pt x="4022" y="8266"/>
                  </a:cubicBezTo>
                  <a:cubicBezTo>
                    <a:pt x="4022" y="8266"/>
                    <a:pt x="4022" y="8235"/>
                    <a:pt x="4022" y="8235"/>
                  </a:cubicBezTo>
                  <a:cubicBezTo>
                    <a:pt x="4022" y="8171"/>
                    <a:pt x="4054" y="8140"/>
                    <a:pt x="4085" y="8140"/>
                  </a:cubicBezTo>
                  <a:cubicBezTo>
                    <a:pt x="4117" y="8140"/>
                    <a:pt x="4117" y="8108"/>
                    <a:pt x="4085" y="8108"/>
                  </a:cubicBezTo>
                  <a:cubicBezTo>
                    <a:pt x="4085" y="8108"/>
                    <a:pt x="4085" y="8076"/>
                    <a:pt x="4085" y="8076"/>
                  </a:cubicBezTo>
                  <a:cubicBezTo>
                    <a:pt x="4022" y="8045"/>
                    <a:pt x="4022" y="8013"/>
                    <a:pt x="4022" y="7950"/>
                  </a:cubicBezTo>
                  <a:cubicBezTo>
                    <a:pt x="4054" y="7918"/>
                    <a:pt x="4054" y="7886"/>
                    <a:pt x="4054" y="7855"/>
                  </a:cubicBezTo>
                  <a:cubicBezTo>
                    <a:pt x="4054" y="7855"/>
                    <a:pt x="4022" y="7823"/>
                    <a:pt x="4022" y="7823"/>
                  </a:cubicBezTo>
                  <a:cubicBezTo>
                    <a:pt x="3990" y="7823"/>
                    <a:pt x="3990" y="7823"/>
                    <a:pt x="3990" y="7823"/>
                  </a:cubicBezTo>
                  <a:cubicBezTo>
                    <a:pt x="3895" y="7855"/>
                    <a:pt x="3864" y="7950"/>
                    <a:pt x="3769" y="7981"/>
                  </a:cubicBezTo>
                  <a:cubicBezTo>
                    <a:pt x="3769" y="7981"/>
                    <a:pt x="3769" y="7981"/>
                    <a:pt x="3769" y="8013"/>
                  </a:cubicBezTo>
                  <a:cubicBezTo>
                    <a:pt x="3769" y="8076"/>
                    <a:pt x="3705" y="8140"/>
                    <a:pt x="3737" y="8203"/>
                  </a:cubicBezTo>
                  <a:cubicBezTo>
                    <a:pt x="3737" y="8235"/>
                    <a:pt x="3737" y="8235"/>
                    <a:pt x="3737" y="8266"/>
                  </a:cubicBezTo>
                  <a:cubicBezTo>
                    <a:pt x="3737" y="8266"/>
                    <a:pt x="3737" y="8298"/>
                    <a:pt x="3737" y="8330"/>
                  </a:cubicBezTo>
                  <a:cubicBezTo>
                    <a:pt x="3769" y="8330"/>
                    <a:pt x="3769" y="8361"/>
                    <a:pt x="3769" y="8361"/>
                  </a:cubicBezTo>
                  <a:cubicBezTo>
                    <a:pt x="3800" y="8456"/>
                    <a:pt x="3832" y="8520"/>
                    <a:pt x="3832" y="8615"/>
                  </a:cubicBezTo>
                  <a:cubicBezTo>
                    <a:pt x="3832" y="8646"/>
                    <a:pt x="3769" y="8710"/>
                    <a:pt x="3737" y="8710"/>
                  </a:cubicBezTo>
                  <a:cubicBezTo>
                    <a:pt x="3674" y="8678"/>
                    <a:pt x="3642" y="8710"/>
                    <a:pt x="3579" y="8710"/>
                  </a:cubicBezTo>
                  <a:cubicBezTo>
                    <a:pt x="3547" y="8741"/>
                    <a:pt x="3515" y="8773"/>
                    <a:pt x="3484" y="8773"/>
                  </a:cubicBezTo>
                  <a:cubicBezTo>
                    <a:pt x="3420" y="8773"/>
                    <a:pt x="3357" y="8805"/>
                    <a:pt x="3325" y="8836"/>
                  </a:cubicBezTo>
                  <a:cubicBezTo>
                    <a:pt x="3262" y="8868"/>
                    <a:pt x="3230" y="8900"/>
                    <a:pt x="3230" y="8963"/>
                  </a:cubicBezTo>
                  <a:cubicBezTo>
                    <a:pt x="3167" y="9121"/>
                    <a:pt x="3167" y="9121"/>
                    <a:pt x="3040" y="9216"/>
                  </a:cubicBezTo>
                  <a:cubicBezTo>
                    <a:pt x="3009" y="9248"/>
                    <a:pt x="2977" y="9280"/>
                    <a:pt x="2945" y="9280"/>
                  </a:cubicBezTo>
                  <a:cubicBezTo>
                    <a:pt x="2914" y="9311"/>
                    <a:pt x="2914" y="9311"/>
                    <a:pt x="2914" y="9343"/>
                  </a:cubicBezTo>
                  <a:cubicBezTo>
                    <a:pt x="2882" y="9343"/>
                    <a:pt x="2882" y="9375"/>
                    <a:pt x="2882" y="9406"/>
                  </a:cubicBezTo>
                  <a:cubicBezTo>
                    <a:pt x="2882" y="9438"/>
                    <a:pt x="2850" y="9470"/>
                    <a:pt x="2819" y="9501"/>
                  </a:cubicBezTo>
                  <a:cubicBezTo>
                    <a:pt x="2787" y="9501"/>
                    <a:pt x="2787" y="9501"/>
                    <a:pt x="2755" y="9501"/>
                  </a:cubicBezTo>
                  <a:cubicBezTo>
                    <a:pt x="2724" y="9501"/>
                    <a:pt x="2692" y="9533"/>
                    <a:pt x="2692" y="9565"/>
                  </a:cubicBezTo>
                  <a:cubicBezTo>
                    <a:pt x="2660" y="9596"/>
                    <a:pt x="2629" y="9596"/>
                    <a:pt x="2597" y="9596"/>
                  </a:cubicBezTo>
                  <a:cubicBezTo>
                    <a:pt x="2565" y="9596"/>
                    <a:pt x="2534" y="9596"/>
                    <a:pt x="2502" y="9565"/>
                  </a:cubicBezTo>
                  <a:cubicBezTo>
                    <a:pt x="2502" y="9565"/>
                    <a:pt x="2470" y="9565"/>
                    <a:pt x="2439" y="9565"/>
                  </a:cubicBezTo>
                  <a:cubicBezTo>
                    <a:pt x="2439" y="9565"/>
                    <a:pt x="2407" y="9565"/>
                    <a:pt x="2407" y="9596"/>
                  </a:cubicBezTo>
                  <a:cubicBezTo>
                    <a:pt x="2407" y="9628"/>
                    <a:pt x="2439" y="9660"/>
                    <a:pt x="2439" y="9691"/>
                  </a:cubicBezTo>
                  <a:cubicBezTo>
                    <a:pt x="2439" y="9723"/>
                    <a:pt x="2407" y="9755"/>
                    <a:pt x="2407" y="9755"/>
                  </a:cubicBezTo>
                  <a:cubicBezTo>
                    <a:pt x="2344" y="9755"/>
                    <a:pt x="2312" y="9755"/>
                    <a:pt x="2249" y="9723"/>
                  </a:cubicBezTo>
                  <a:cubicBezTo>
                    <a:pt x="2249" y="9723"/>
                    <a:pt x="2217" y="9723"/>
                    <a:pt x="2185" y="9723"/>
                  </a:cubicBezTo>
                  <a:cubicBezTo>
                    <a:pt x="2154" y="9723"/>
                    <a:pt x="2090" y="9755"/>
                    <a:pt x="2027" y="9755"/>
                  </a:cubicBezTo>
                  <a:cubicBezTo>
                    <a:pt x="2027" y="9755"/>
                    <a:pt x="1995" y="9786"/>
                    <a:pt x="2027" y="9818"/>
                  </a:cubicBezTo>
                  <a:cubicBezTo>
                    <a:pt x="2027" y="9881"/>
                    <a:pt x="2027" y="9945"/>
                    <a:pt x="2122" y="9945"/>
                  </a:cubicBezTo>
                  <a:cubicBezTo>
                    <a:pt x="2154" y="9945"/>
                    <a:pt x="2185" y="9976"/>
                    <a:pt x="2217" y="9976"/>
                  </a:cubicBezTo>
                  <a:cubicBezTo>
                    <a:pt x="2280" y="9976"/>
                    <a:pt x="2344" y="10040"/>
                    <a:pt x="2344" y="10071"/>
                  </a:cubicBezTo>
                  <a:cubicBezTo>
                    <a:pt x="2375" y="10135"/>
                    <a:pt x="2407" y="10198"/>
                    <a:pt x="2439" y="10198"/>
                  </a:cubicBezTo>
                  <a:cubicBezTo>
                    <a:pt x="2502" y="10230"/>
                    <a:pt x="2502" y="10261"/>
                    <a:pt x="2502" y="10293"/>
                  </a:cubicBezTo>
                  <a:cubicBezTo>
                    <a:pt x="2502" y="10420"/>
                    <a:pt x="2502" y="10515"/>
                    <a:pt x="2470" y="10610"/>
                  </a:cubicBezTo>
                  <a:cubicBezTo>
                    <a:pt x="2470" y="10641"/>
                    <a:pt x="2470" y="10673"/>
                    <a:pt x="2439" y="10705"/>
                  </a:cubicBezTo>
                  <a:cubicBezTo>
                    <a:pt x="2439" y="10736"/>
                    <a:pt x="2407" y="10800"/>
                    <a:pt x="2375" y="10768"/>
                  </a:cubicBezTo>
                  <a:cubicBezTo>
                    <a:pt x="2280" y="10736"/>
                    <a:pt x="2217" y="10768"/>
                    <a:pt x="2154" y="10736"/>
                  </a:cubicBezTo>
                  <a:cubicBezTo>
                    <a:pt x="2154" y="10736"/>
                    <a:pt x="2122" y="10736"/>
                    <a:pt x="2090" y="10736"/>
                  </a:cubicBezTo>
                  <a:cubicBezTo>
                    <a:pt x="2027" y="10768"/>
                    <a:pt x="1964" y="10768"/>
                    <a:pt x="1900" y="10736"/>
                  </a:cubicBezTo>
                  <a:cubicBezTo>
                    <a:pt x="1837" y="10705"/>
                    <a:pt x="1774" y="10705"/>
                    <a:pt x="1710" y="10736"/>
                  </a:cubicBezTo>
                  <a:cubicBezTo>
                    <a:pt x="1679" y="10736"/>
                    <a:pt x="1679" y="10736"/>
                    <a:pt x="1647" y="10705"/>
                  </a:cubicBezTo>
                  <a:cubicBezTo>
                    <a:pt x="1584" y="10705"/>
                    <a:pt x="1520" y="10705"/>
                    <a:pt x="1457" y="10768"/>
                  </a:cubicBezTo>
                  <a:cubicBezTo>
                    <a:pt x="1425" y="10768"/>
                    <a:pt x="1425" y="10768"/>
                    <a:pt x="1394" y="10768"/>
                  </a:cubicBezTo>
                  <a:cubicBezTo>
                    <a:pt x="1394" y="10800"/>
                    <a:pt x="1362" y="10800"/>
                    <a:pt x="1362" y="10800"/>
                  </a:cubicBezTo>
                  <a:cubicBezTo>
                    <a:pt x="1330" y="10800"/>
                    <a:pt x="1330" y="10831"/>
                    <a:pt x="1330" y="10863"/>
                  </a:cubicBezTo>
                  <a:cubicBezTo>
                    <a:pt x="1362" y="10926"/>
                    <a:pt x="1394" y="10990"/>
                    <a:pt x="1362" y="11053"/>
                  </a:cubicBezTo>
                  <a:cubicBezTo>
                    <a:pt x="1362" y="11053"/>
                    <a:pt x="1362" y="11085"/>
                    <a:pt x="1362" y="11085"/>
                  </a:cubicBezTo>
                  <a:cubicBezTo>
                    <a:pt x="1394" y="11211"/>
                    <a:pt x="1394" y="11370"/>
                    <a:pt x="1330" y="11496"/>
                  </a:cubicBezTo>
                  <a:cubicBezTo>
                    <a:pt x="1299" y="11528"/>
                    <a:pt x="1299" y="11560"/>
                    <a:pt x="1267" y="11591"/>
                  </a:cubicBezTo>
                  <a:cubicBezTo>
                    <a:pt x="1267" y="11623"/>
                    <a:pt x="1267" y="11655"/>
                    <a:pt x="1267" y="11655"/>
                  </a:cubicBezTo>
                  <a:cubicBezTo>
                    <a:pt x="1330" y="11718"/>
                    <a:pt x="1362" y="11813"/>
                    <a:pt x="1362" y="11876"/>
                  </a:cubicBezTo>
                  <a:cubicBezTo>
                    <a:pt x="1362" y="11908"/>
                    <a:pt x="1362" y="11908"/>
                    <a:pt x="1362" y="11940"/>
                  </a:cubicBezTo>
                  <a:cubicBezTo>
                    <a:pt x="1362" y="11940"/>
                    <a:pt x="1362" y="11940"/>
                    <a:pt x="1362" y="11940"/>
                  </a:cubicBezTo>
                  <a:cubicBezTo>
                    <a:pt x="1425" y="11971"/>
                    <a:pt x="1457" y="12003"/>
                    <a:pt x="1520" y="11971"/>
                  </a:cubicBezTo>
                  <a:cubicBezTo>
                    <a:pt x="1552" y="11971"/>
                    <a:pt x="1584" y="11971"/>
                    <a:pt x="1584" y="11971"/>
                  </a:cubicBezTo>
                  <a:cubicBezTo>
                    <a:pt x="1615" y="11971"/>
                    <a:pt x="1647" y="11971"/>
                    <a:pt x="1679" y="12003"/>
                  </a:cubicBezTo>
                  <a:cubicBezTo>
                    <a:pt x="1710" y="12035"/>
                    <a:pt x="1742" y="12066"/>
                    <a:pt x="1742" y="12130"/>
                  </a:cubicBezTo>
                  <a:cubicBezTo>
                    <a:pt x="1774" y="12162"/>
                    <a:pt x="1837" y="12162"/>
                    <a:pt x="1869" y="12130"/>
                  </a:cubicBezTo>
                  <a:cubicBezTo>
                    <a:pt x="1900" y="12130"/>
                    <a:pt x="1932" y="12098"/>
                    <a:pt x="1964" y="12098"/>
                  </a:cubicBezTo>
                  <a:cubicBezTo>
                    <a:pt x="2027" y="12035"/>
                    <a:pt x="2090" y="12035"/>
                    <a:pt x="2154" y="12035"/>
                  </a:cubicBezTo>
                  <a:cubicBezTo>
                    <a:pt x="2217" y="12035"/>
                    <a:pt x="2280" y="12035"/>
                    <a:pt x="2344" y="12035"/>
                  </a:cubicBezTo>
                  <a:cubicBezTo>
                    <a:pt x="2375" y="12035"/>
                    <a:pt x="2407" y="12003"/>
                    <a:pt x="2407" y="11971"/>
                  </a:cubicBezTo>
                  <a:cubicBezTo>
                    <a:pt x="2439" y="11940"/>
                    <a:pt x="2470" y="11940"/>
                    <a:pt x="2502" y="11908"/>
                  </a:cubicBezTo>
                  <a:cubicBezTo>
                    <a:pt x="2534" y="11908"/>
                    <a:pt x="2565" y="11876"/>
                    <a:pt x="2565" y="11845"/>
                  </a:cubicBezTo>
                  <a:cubicBezTo>
                    <a:pt x="2597" y="11781"/>
                    <a:pt x="2629" y="11718"/>
                    <a:pt x="2660" y="11686"/>
                  </a:cubicBezTo>
                  <a:cubicBezTo>
                    <a:pt x="2692" y="11655"/>
                    <a:pt x="2692" y="11655"/>
                    <a:pt x="2692" y="11623"/>
                  </a:cubicBezTo>
                  <a:cubicBezTo>
                    <a:pt x="2597" y="11528"/>
                    <a:pt x="2629" y="11465"/>
                    <a:pt x="2724" y="11401"/>
                  </a:cubicBezTo>
                  <a:cubicBezTo>
                    <a:pt x="2724" y="11370"/>
                    <a:pt x="2755" y="11338"/>
                    <a:pt x="2755" y="11338"/>
                  </a:cubicBezTo>
                  <a:cubicBezTo>
                    <a:pt x="2819" y="11275"/>
                    <a:pt x="2850" y="11211"/>
                    <a:pt x="2945" y="11211"/>
                  </a:cubicBezTo>
                  <a:cubicBezTo>
                    <a:pt x="3040" y="11180"/>
                    <a:pt x="3104" y="11116"/>
                    <a:pt x="3104" y="11021"/>
                  </a:cubicBezTo>
                  <a:cubicBezTo>
                    <a:pt x="3104" y="10958"/>
                    <a:pt x="3104" y="10926"/>
                    <a:pt x="3104" y="10895"/>
                  </a:cubicBezTo>
                  <a:cubicBezTo>
                    <a:pt x="3104" y="10863"/>
                    <a:pt x="3104" y="10863"/>
                    <a:pt x="3104" y="10831"/>
                  </a:cubicBezTo>
                  <a:cubicBezTo>
                    <a:pt x="3135" y="10800"/>
                    <a:pt x="3199" y="10736"/>
                    <a:pt x="3230" y="10768"/>
                  </a:cubicBezTo>
                  <a:cubicBezTo>
                    <a:pt x="3325" y="10768"/>
                    <a:pt x="3420" y="10768"/>
                    <a:pt x="3484" y="10831"/>
                  </a:cubicBezTo>
                  <a:cubicBezTo>
                    <a:pt x="3515" y="10863"/>
                    <a:pt x="3579" y="10831"/>
                    <a:pt x="3579" y="10800"/>
                  </a:cubicBezTo>
                  <a:cubicBezTo>
                    <a:pt x="3642" y="10736"/>
                    <a:pt x="3705" y="10705"/>
                    <a:pt x="3769" y="10673"/>
                  </a:cubicBezTo>
                  <a:cubicBezTo>
                    <a:pt x="3800" y="10673"/>
                    <a:pt x="3800" y="10641"/>
                    <a:pt x="3832" y="10641"/>
                  </a:cubicBezTo>
                  <a:cubicBezTo>
                    <a:pt x="3864" y="10578"/>
                    <a:pt x="3927" y="10578"/>
                    <a:pt x="3990" y="10610"/>
                  </a:cubicBezTo>
                  <a:cubicBezTo>
                    <a:pt x="4054" y="10610"/>
                    <a:pt x="4085" y="10641"/>
                    <a:pt x="4117" y="10705"/>
                  </a:cubicBezTo>
                  <a:cubicBezTo>
                    <a:pt x="4149" y="10768"/>
                    <a:pt x="4149" y="10800"/>
                    <a:pt x="4180" y="10831"/>
                  </a:cubicBezTo>
                  <a:cubicBezTo>
                    <a:pt x="4244" y="10926"/>
                    <a:pt x="4339" y="10990"/>
                    <a:pt x="4402" y="11053"/>
                  </a:cubicBezTo>
                  <a:cubicBezTo>
                    <a:pt x="4465" y="11116"/>
                    <a:pt x="4529" y="11180"/>
                    <a:pt x="4592" y="11180"/>
                  </a:cubicBezTo>
                  <a:cubicBezTo>
                    <a:pt x="4687" y="11211"/>
                    <a:pt x="4750" y="11275"/>
                    <a:pt x="4814" y="11338"/>
                  </a:cubicBezTo>
                  <a:cubicBezTo>
                    <a:pt x="4846" y="11370"/>
                    <a:pt x="4877" y="11401"/>
                    <a:pt x="4941" y="11433"/>
                  </a:cubicBezTo>
                  <a:cubicBezTo>
                    <a:pt x="4941" y="11433"/>
                    <a:pt x="4972" y="11433"/>
                    <a:pt x="4972" y="11465"/>
                  </a:cubicBezTo>
                  <a:cubicBezTo>
                    <a:pt x="5004" y="11496"/>
                    <a:pt x="5004" y="11560"/>
                    <a:pt x="5036" y="11591"/>
                  </a:cubicBezTo>
                  <a:cubicBezTo>
                    <a:pt x="5036" y="11623"/>
                    <a:pt x="5036" y="11623"/>
                    <a:pt x="5036" y="11655"/>
                  </a:cubicBezTo>
                  <a:cubicBezTo>
                    <a:pt x="5004" y="11686"/>
                    <a:pt x="5004" y="11750"/>
                    <a:pt x="4909" y="11750"/>
                  </a:cubicBezTo>
                  <a:cubicBezTo>
                    <a:pt x="4814" y="11781"/>
                    <a:pt x="4687" y="11813"/>
                    <a:pt x="4592" y="11781"/>
                  </a:cubicBezTo>
                  <a:cubicBezTo>
                    <a:pt x="4560" y="11781"/>
                    <a:pt x="4529" y="11781"/>
                    <a:pt x="4529" y="11813"/>
                  </a:cubicBezTo>
                  <a:cubicBezTo>
                    <a:pt x="4529" y="11813"/>
                    <a:pt x="4497" y="11813"/>
                    <a:pt x="4497" y="11845"/>
                  </a:cubicBezTo>
                  <a:cubicBezTo>
                    <a:pt x="4497" y="11845"/>
                    <a:pt x="4497" y="11876"/>
                    <a:pt x="4529" y="11876"/>
                  </a:cubicBezTo>
                  <a:cubicBezTo>
                    <a:pt x="4560" y="11876"/>
                    <a:pt x="4592" y="11908"/>
                    <a:pt x="4624" y="11940"/>
                  </a:cubicBezTo>
                  <a:lnTo>
                    <a:pt x="4877" y="12066"/>
                  </a:lnTo>
                  <a:cubicBezTo>
                    <a:pt x="4877" y="12066"/>
                    <a:pt x="4909" y="12035"/>
                    <a:pt x="4909" y="12035"/>
                  </a:cubicBezTo>
                  <a:cubicBezTo>
                    <a:pt x="4909" y="12003"/>
                    <a:pt x="4941" y="12003"/>
                    <a:pt x="4941" y="11971"/>
                  </a:cubicBezTo>
                  <a:cubicBezTo>
                    <a:pt x="4941" y="11940"/>
                    <a:pt x="4909" y="11908"/>
                    <a:pt x="4909" y="11908"/>
                  </a:cubicBezTo>
                  <a:cubicBezTo>
                    <a:pt x="4909" y="11845"/>
                    <a:pt x="4941" y="11813"/>
                    <a:pt x="5004" y="11845"/>
                  </a:cubicBezTo>
                  <a:cubicBezTo>
                    <a:pt x="5036" y="11845"/>
                    <a:pt x="5067" y="11813"/>
                    <a:pt x="5099" y="11781"/>
                  </a:cubicBezTo>
                  <a:cubicBezTo>
                    <a:pt x="5131" y="11718"/>
                    <a:pt x="5162" y="11686"/>
                    <a:pt x="5194" y="11623"/>
                  </a:cubicBezTo>
                  <a:cubicBezTo>
                    <a:pt x="5194" y="11591"/>
                    <a:pt x="5194" y="11560"/>
                    <a:pt x="5162" y="11496"/>
                  </a:cubicBezTo>
                  <a:cubicBezTo>
                    <a:pt x="5162" y="11496"/>
                    <a:pt x="5131" y="11465"/>
                    <a:pt x="5131" y="11465"/>
                  </a:cubicBezTo>
                  <a:cubicBezTo>
                    <a:pt x="5131" y="11433"/>
                    <a:pt x="5131" y="11401"/>
                    <a:pt x="5162" y="11401"/>
                  </a:cubicBezTo>
                  <a:cubicBezTo>
                    <a:pt x="5162" y="11338"/>
                    <a:pt x="5194" y="11338"/>
                    <a:pt x="5257" y="11338"/>
                  </a:cubicBezTo>
                  <a:cubicBezTo>
                    <a:pt x="5289" y="11370"/>
                    <a:pt x="5289" y="11401"/>
                    <a:pt x="5321" y="11433"/>
                  </a:cubicBezTo>
                  <a:cubicBezTo>
                    <a:pt x="5321" y="11433"/>
                    <a:pt x="5352" y="11433"/>
                    <a:pt x="5352" y="11401"/>
                  </a:cubicBezTo>
                  <a:cubicBezTo>
                    <a:pt x="5384" y="11370"/>
                    <a:pt x="5384" y="11338"/>
                    <a:pt x="5352" y="11306"/>
                  </a:cubicBezTo>
                  <a:cubicBezTo>
                    <a:pt x="5257" y="11243"/>
                    <a:pt x="5162" y="11180"/>
                    <a:pt x="5067" y="11148"/>
                  </a:cubicBezTo>
                  <a:cubicBezTo>
                    <a:pt x="5036" y="11116"/>
                    <a:pt x="5004" y="11116"/>
                    <a:pt x="5004" y="11085"/>
                  </a:cubicBezTo>
                  <a:cubicBezTo>
                    <a:pt x="5004" y="11053"/>
                    <a:pt x="5004" y="11053"/>
                    <a:pt x="5004" y="11053"/>
                  </a:cubicBezTo>
                  <a:cubicBezTo>
                    <a:pt x="4972" y="11021"/>
                    <a:pt x="4941" y="11021"/>
                    <a:pt x="4909" y="11021"/>
                  </a:cubicBezTo>
                  <a:cubicBezTo>
                    <a:pt x="4846" y="11021"/>
                    <a:pt x="4814" y="10990"/>
                    <a:pt x="4782" y="10958"/>
                  </a:cubicBezTo>
                  <a:cubicBezTo>
                    <a:pt x="4750" y="10926"/>
                    <a:pt x="4719" y="10895"/>
                    <a:pt x="4687" y="10831"/>
                  </a:cubicBezTo>
                  <a:cubicBezTo>
                    <a:pt x="4655" y="10768"/>
                    <a:pt x="4624" y="10705"/>
                    <a:pt x="4560" y="10673"/>
                  </a:cubicBezTo>
                  <a:cubicBezTo>
                    <a:pt x="4529" y="10641"/>
                    <a:pt x="4497" y="10641"/>
                    <a:pt x="4465" y="10610"/>
                  </a:cubicBezTo>
                  <a:cubicBezTo>
                    <a:pt x="4434" y="10578"/>
                    <a:pt x="4434" y="10546"/>
                    <a:pt x="4434" y="10515"/>
                  </a:cubicBezTo>
                  <a:cubicBezTo>
                    <a:pt x="4434" y="10483"/>
                    <a:pt x="4434" y="10451"/>
                    <a:pt x="4434" y="10420"/>
                  </a:cubicBezTo>
                  <a:cubicBezTo>
                    <a:pt x="4434" y="10388"/>
                    <a:pt x="4465" y="10388"/>
                    <a:pt x="4465" y="10388"/>
                  </a:cubicBezTo>
                  <a:cubicBezTo>
                    <a:pt x="4497" y="10356"/>
                    <a:pt x="4529" y="10356"/>
                    <a:pt x="4560" y="10325"/>
                  </a:cubicBezTo>
                  <a:cubicBezTo>
                    <a:pt x="4560" y="10325"/>
                    <a:pt x="4592" y="10356"/>
                    <a:pt x="4592" y="10356"/>
                  </a:cubicBezTo>
                  <a:cubicBezTo>
                    <a:pt x="4592" y="10388"/>
                    <a:pt x="4592" y="10420"/>
                    <a:pt x="4624" y="10451"/>
                  </a:cubicBezTo>
                  <a:cubicBezTo>
                    <a:pt x="4624" y="10483"/>
                    <a:pt x="4624" y="10483"/>
                    <a:pt x="4655" y="10483"/>
                  </a:cubicBezTo>
                  <a:cubicBezTo>
                    <a:pt x="4719" y="10483"/>
                    <a:pt x="4719" y="10515"/>
                    <a:pt x="4782" y="10515"/>
                  </a:cubicBezTo>
                  <a:cubicBezTo>
                    <a:pt x="4814" y="10515"/>
                    <a:pt x="4814" y="10515"/>
                    <a:pt x="4846" y="10546"/>
                  </a:cubicBezTo>
                  <a:cubicBezTo>
                    <a:pt x="4846" y="10641"/>
                    <a:pt x="4909" y="10705"/>
                    <a:pt x="4972" y="10736"/>
                  </a:cubicBezTo>
                  <a:cubicBezTo>
                    <a:pt x="5036" y="10768"/>
                    <a:pt x="5099" y="10831"/>
                    <a:pt x="5162" y="10831"/>
                  </a:cubicBezTo>
                  <a:cubicBezTo>
                    <a:pt x="5194" y="10831"/>
                    <a:pt x="5226" y="10863"/>
                    <a:pt x="5257" y="10895"/>
                  </a:cubicBezTo>
                  <a:cubicBezTo>
                    <a:pt x="5321" y="10895"/>
                    <a:pt x="5352" y="10926"/>
                    <a:pt x="5384" y="10958"/>
                  </a:cubicBezTo>
                  <a:cubicBezTo>
                    <a:pt x="5416" y="10990"/>
                    <a:pt x="5447" y="11021"/>
                    <a:pt x="5479" y="11053"/>
                  </a:cubicBezTo>
                  <a:cubicBezTo>
                    <a:pt x="5511" y="11085"/>
                    <a:pt x="5511" y="11116"/>
                    <a:pt x="5511" y="11116"/>
                  </a:cubicBezTo>
                  <a:cubicBezTo>
                    <a:pt x="5511" y="11180"/>
                    <a:pt x="5511" y="11211"/>
                    <a:pt x="5511" y="11243"/>
                  </a:cubicBezTo>
                  <a:cubicBezTo>
                    <a:pt x="5511" y="11306"/>
                    <a:pt x="5511" y="11370"/>
                    <a:pt x="5574" y="11401"/>
                  </a:cubicBezTo>
                  <a:cubicBezTo>
                    <a:pt x="5574" y="11401"/>
                    <a:pt x="5574" y="11433"/>
                    <a:pt x="5574" y="11433"/>
                  </a:cubicBezTo>
                  <a:cubicBezTo>
                    <a:pt x="5574" y="11496"/>
                    <a:pt x="5606" y="11496"/>
                    <a:pt x="5637" y="11528"/>
                  </a:cubicBezTo>
                  <a:cubicBezTo>
                    <a:pt x="5669" y="11560"/>
                    <a:pt x="5701" y="11591"/>
                    <a:pt x="5732" y="11623"/>
                  </a:cubicBezTo>
                  <a:cubicBezTo>
                    <a:pt x="5732" y="11655"/>
                    <a:pt x="5796" y="11686"/>
                    <a:pt x="5796" y="11750"/>
                  </a:cubicBezTo>
                  <a:cubicBezTo>
                    <a:pt x="5827" y="11781"/>
                    <a:pt x="5827" y="11781"/>
                    <a:pt x="5796" y="11781"/>
                  </a:cubicBezTo>
                  <a:lnTo>
                    <a:pt x="5796" y="11845"/>
                  </a:lnTo>
                  <a:cubicBezTo>
                    <a:pt x="5859" y="11876"/>
                    <a:pt x="5891" y="11908"/>
                    <a:pt x="5922" y="11971"/>
                  </a:cubicBezTo>
                  <a:cubicBezTo>
                    <a:pt x="5922" y="12003"/>
                    <a:pt x="5922" y="12003"/>
                    <a:pt x="5954" y="12003"/>
                  </a:cubicBezTo>
                  <a:cubicBezTo>
                    <a:pt x="5986" y="12035"/>
                    <a:pt x="6049" y="12035"/>
                    <a:pt x="6081" y="12035"/>
                  </a:cubicBezTo>
                  <a:cubicBezTo>
                    <a:pt x="6112" y="12035"/>
                    <a:pt x="6144" y="12035"/>
                    <a:pt x="6112" y="12003"/>
                  </a:cubicBezTo>
                  <a:cubicBezTo>
                    <a:pt x="6112" y="11940"/>
                    <a:pt x="6176" y="11908"/>
                    <a:pt x="6144" y="11845"/>
                  </a:cubicBezTo>
                  <a:cubicBezTo>
                    <a:pt x="6144" y="11845"/>
                    <a:pt x="6176" y="11845"/>
                    <a:pt x="6176" y="11845"/>
                  </a:cubicBezTo>
                  <a:cubicBezTo>
                    <a:pt x="6207" y="11845"/>
                    <a:pt x="6271" y="11813"/>
                    <a:pt x="6302" y="11813"/>
                  </a:cubicBezTo>
                  <a:cubicBezTo>
                    <a:pt x="6302" y="11813"/>
                    <a:pt x="6302" y="11781"/>
                    <a:pt x="6302" y="11781"/>
                  </a:cubicBezTo>
                  <a:cubicBezTo>
                    <a:pt x="6302" y="11718"/>
                    <a:pt x="6271" y="11686"/>
                    <a:pt x="6239" y="11655"/>
                  </a:cubicBezTo>
                  <a:cubicBezTo>
                    <a:pt x="6207" y="11623"/>
                    <a:pt x="6176" y="11623"/>
                    <a:pt x="6176" y="11591"/>
                  </a:cubicBezTo>
                  <a:cubicBezTo>
                    <a:pt x="6112" y="11528"/>
                    <a:pt x="6081" y="11465"/>
                    <a:pt x="6017" y="11401"/>
                  </a:cubicBezTo>
                  <a:cubicBezTo>
                    <a:pt x="6017" y="11401"/>
                    <a:pt x="6017" y="11370"/>
                    <a:pt x="6017" y="11370"/>
                  </a:cubicBezTo>
                  <a:cubicBezTo>
                    <a:pt x="6017" y="11338"/>
                    <a:pt x="6017" y="11338"/>
                    <a:pt x="6017" y="11338"/>
                  </a:cubicBezTo>
                  <a:cubicBezTo>
                    <a:pt x="6049" y="11338"/>
                    <a:pt x="6049" y="11338"/>
                    <a:pt x="6049" y="11338"/>
                  </a:cubicBezTo>
                  <a:lnTo>
                    <a:pt x="6081" y="11370"/>
                  </a:lnTo>
                  <a:cubicBezTo>
                    <a:pt x="6144" y="11401"/>
                    <a:pt x="6207" y="11401"/>
                    <a:pt x="6207" y="11338"/>
                  </a:cubicBezTo>
                  <a:cubicBezTo>
                    <a:pt x="6239" y="11306"/>
                    <a:pt x="6239" y="11275"/>
                    <a:pt x="6239" y="11243"/>
                  </a:cubicBezTo>
                  <a:cubicBezTo>
                    <a:pt x="6239" y="11243"/>
                    <a:pt x="6271" y="11243"/>
                    <a:pt x="6271" y="11243"/>
                  </a:cubicBezTo>
                  <a:cubicBezTo>
                    <a:pt x="6302" y="11243"/>
                    <a:pt x="6334" y="11275"/>
                    <a:pt x="6334" y="11243"/>
                  </a:cubicBezTo>
                  <a:cubicBezTo>
                    <a:pt x="6366" y="11211"/>
                    <a:pt x="6429" y="11211"/>
                    <a:pt x="6461" y="11211"/>
                  </a:cubicBezTo>
                  <a:cubicBezTo>
                    <a:pt x="6524" y="11243"/>
                    <a:pt x="6556" y="11275"/>
                    <a:pt x="6556" y="11338"/>
                  </a:cubicBezTo>
                  <a:cubicBezTo>
                    <a:pt x="6556" y="11401"/>
                    <a:pt x="6556" y="11465"/>
                    <a:pt x="6524" y="11560"/>
                  </a:cubicBezTo>
                  <a:cubicBezTo>
                    <a:pt x="6524" y="11560"/>
                    <a:pt x="6556" y="11591"/>
                    <a:pt x="6556" y="11591"/>
                  </a:cubicBezTo>
                  <a:cubicBezTo>
                    <a:pt x="6587" y="11591"/>
                    <a:pt x="6619" y="11591"/>
                    <a:pt x="6619" y="11591"/>
                  </a:cubicBezTo>
                  <a:cubicBezTo>
                    <a:pt x="6619" y="11591"/>
                    <a:pt x="6619" y="11591"/>
                    <a:pt x="6651" y="11591"/>
                  </a:cubicBezTo>
                  <a:cubicBezTo>
                    <a:pt x="6651" y="11591"/>
                    <a:pt x="6651" y="11591"/>
                    <a:pt x="6651" y="11591"/>
                  </a:cubicBezTo>
                  <a:cubicBezTo>
                    <a:pt x="6651" y="11623"/>
                    <a:pt x="6651" y="11623"/>
                    <a:pt x="6651" y="11623"/>
                  </a:cubicBezTo>
                  <a:cubicBezTo>
                    <a:pt x="6619" y="11655"/>
                    <a:pt x="6587" y="11655"/>
                    <a:pt x="6556" y="11686"/>
                  </a:cubicBezTo>
                  <a:cubicBezTo>
                    <a:pt x="6556" y="11686"/>
                    <a:pt x="6524" y="11686"/>
                    <a:pt x="6524" y="11686"/>
                  </a:cubicBezTo>
                  <a:cubicBezTo>
                    <a:pt x="6524" y="11718"/>
                    <a:pt x="6524" y="11718"/>
                    <a:pt x="6556" y="11718"/>
                  </a:cubicBezTo>
                  <a:cubicBezTo>
                    <a:pt x="6587" y="11750"/>
                    <a:pt x="6587" y="11750"/>
                    <a:pt x="6619" y="11750"/>
                  </a:cubicBezTo>
                  <a:cubicBezTo>
                    <a:pt x="6619" y="11781"/>
                    <a:pt x="6651" y="11781"/>
                    <a:pt x="6682" y="11781"/>
                  </a:cubicBezTo>
                  <a:cubicBezTo>
                    <a:pt x="6682" y="11813"/>
                    <a:pt x="6651" y="11845"/>
                    <a:pt x="6651" y="11845"/>
                  </a:cubicBezTo>
                  <a:cubicBezTo>
                    <a:pt x="6682" y="11876"/>
                    <a:pt x="6714" y="11908"/>
                    <a:pt x="6746" y="11940"/>
                  </a:cubicBezTo>
                  <a:cubicBezTo>
                    <a:pt x="6777" y="11971"/>
                    <a:pt x="6809" y="11971"/>
                    <a:pt x="6841" y="12003"/>
                  </a:cubicBezTo>
                  <a:cubicBezTo>
                    <a:pt x="6841" y="12035"/>
                    <a:pt x="6872" y="12035"/>
                    <a:pt x="6904" y="12035"/>
                  </a:cubicBezTo>
                  <a:cubicBezTo>
                    <a:pt x="6967" y="12003"/>
                    <a:pt x="6999" y="12035"/>
                    <a:pt x="7031" y="12066"/>
                  </a:cubicBezTo>
                  <a:cubicBezTo>
                    <a:pt x="7031" y="12098"/>
                    <a:pt x="7062" y="12098"/>
                    <a:pt x="7094" y="12098"/>
                  </a:cubicBezTo>
                  <a:cubicBezTo>
                    <a:pt x="7094" y="12130"/>
                    <a:pt x="7094" y="12130"/>
                    <a:pt x="7126" y="12130"/>
                  </a:cubicBezTo>
                  <a:cubicBezTo>
                    <a:pt x="7189" y="12098"/>
                    <a:pt x="7252" y="12098"/>
                    <a:pt x="7284" y="12066"/>
                  </a:cubicBezTo>
                  <a:cubicBezTo>
                    <a:pt x="7316" y="12003"/>
                    <a:pt x="7347" y="12003"/>
                    <a:pt x="7411" y="12035"/>
                  </a:cubicBezTo>
                  <a:cubicBezTo>
                    <a:pt x="7442" y="12035"/>
                    <a:pt x="7474" y="12066"/>
                    <a:pt x="7506" y="12098"/>
                  </a:cubicBezTo>
                  <a:cubicBezTo>
                    <a:pt x="7569" y="12130"/>
                    <a:pt x="7632" y="12130"/>
                    <a:pt x="7696" y="12130"/>
                  </a:cubicBezTo>
                  <a:cubicBezTo>
                    <a:pt x="7759" y="12098"/>
                    <a:pt x="7822" y="12066"/>
                    <a:pt x="7886" y="12035"/>
                  </a:cubicBezTo>
                  <a:cubicBezTo>
                    <a:pt x="7886" y="12003"/>
                    <a:pt x="7917" y="12003"/>
                    <a:pt x="7949" y="12003"/>
                  </a:cubicBezTo>
                  <a:cubicBezTo>
                    <a:pt x="7981" y="12035"/>
                    <a:pt x="8044" y="12003"/>
                    <a:pt x="8107" y="12003"/>
                  </a:cubicBezTo>
                  <a:lnTo>
                    <a:pt x="8107" y="12003"/>
                  </a:lnTo>
                  <a:lnTo>
                    <a:pt x="8107" y="12003"/>
                  </a:lnTo>
                  <a:lnTo>
                    <a:pt x="8107" y="12003"/>
                  </a:lnTo>
                  <a:lnTo>
                    <a:pt x="8107" y="12003"/>
                  </a:lnTo>
                  <a:cubicBezTo>
                    <a:pt x="8076" y="12098"/>
                    <a:pt x="8076" y="12162"/>
                    <a:pt x="8076" y="12225"/>
                  </a:cubicBezTo>
                  <a:cubicBezTo>
                    <a:pt x="8107" y="12288"/>
                    <a:pt x="8107" y="12352"/>
                    <a:pt x="8076" y="12415"/>
                  </a:cubicBezTo>
                  <a:cubicBezTo>
                    <a:pt x="8076" y="12447"/>
                    <a:pt x="8044" y="12510"/>
                    <a:pt x="8044" y="12542"/>
                  </a:cubicBezTo>
                  <a:cubicBezTo>
                    <a:pt x="8012" y="12637"/>
                    <a:pt x="7981" y="12668"/>
                    <a:pt x="7981" y="12763"/>
                  </a:cubicBezTo>
                  <a:cubicBezTo>
                    <a:pt x="7949" y="12827"/>
                    <a:pt x="7917" y="12858"/>
                    <a:pt x="7886" y="12922"/>
                  </a:cubicBezTo>
                  <a:cubicBezTo>
                    <a:pt x="7854" y="12953"/>
                    <a:pt x="7854" y="12953"/>
                    <a:pt x="7822" y="12953"/>
                  </a:cubicBezTo>
                  <a:cubicBezTo>
                    <a:pt x="7727" y="12953"/>
                    <a:pt x="7632" y="12985"/>
                    <a:pt x="7537" y="12922"/>
                  </a:cubicBezTo>
                  <a:cubicBezTo>
                    <a:pt x="7506" y="12922"/>
                    <a:pt x="7474" y="12922"/>
                    <a:pt x="7411" y="12922"/>
                  </a:cubicBezTo>
                  <a:cubicBezTo>
                    <a:pt x="7347" y="12922"/>
                    <a:pt x="7252" y="12922"/>
                    <a:pt x="7189" y="12985"/>
                  </a:cubicBezTo>
                  <a:cubicBezTo>
                    <a:pt x="7157" y="12985"/>
                    <a:pt x="7126" y="13017"/>
                    <a:pt x="7062" y="12985"/>
                  </a:cubicBezTo>
                  <a:cubicBezTo>
                    <a:pt x="6936" y="12953"/>
                    <a:pt x="6809" y="12922"/>
                    <a:pt x="6651" y="12922"/>
                  </a:cubicBezTo>
                  <a:cubicBezTo>
                    <a:pt x="6619" y="12922"/>
                    <a:pt x="6556" y="12890"/>
                    <a:pt x="6524" y="12890"/>
                  </a:cubicBezTo>
                  <a:cubicBezTo>
                    <a:pt x="6461" y="12827"/>
                    <a:pt x="6397" y="12827"/>
                    <a:pt x="6334" y="12827"/>
                  </a:cubicBezTo>
                  <a:cubicBezTo>
                    <a:pt x="6271" y="12795"/>
                    <a:pt x="6207" y="12795"/>
                    <a:pt x="6176" y="12732"/>
                  </a:cubicBezTo>
                  <a:cubicBezTo>
                    <a:pt x="6144" y="12732"/>
                    <a:pt x="6112" y="12700"/>
                    <a:pt x="6112" y="12700"/>
                  </a:cubicBezTo>
                  <a:cubicBezTo>
                    <a:pt x="5986" y="12700"/>
                    <a:pt x="5891" y="12700"/>
                    <a:pt x="5796" y="12732"/>
                  </a:cubicBezTo>
                  <a:cubicBezTo>
                    <a:pt x="5732" y="12763"/>
                    <a:pt x="5669" y="12858"/>
                    <a:pt x="5701" y="12953"/>
                  </a:cubicBezTo>
                  <a:lnTo>
                    <a:pt x="5701" y="13017"/>
                  </a:lnTo>
                  <a:cubicBezTo>
                    <a:pt x="5732" y="13048"/>
                    <a:pt x="5701" y="13080"/>
                    <a:pt x="5701" y="13080"/>
                  </a:cubicBezTo>
                  <a:cubicBezTo>
                    <a:pt x="5669" y="13112"/>
                    <a:pt x="5669" y="13112"/>
                    <a:pt x="5637" y="13143"/>
                  </a:cubicBezTo>
                  <a:cubicBezTo>
                    <a:pt x="5606" y="13175"/>
                    <a:pt x="5574" y="13175"/>
                    <a:pt x="5542" y="13143"/>
                  </a:cubicBezTo>
                  <a:cubicBezTo>
                    <a:pt x="5511" y="13143"/>
                    <a:pt x="5479" y="13112"/>
                    <a:pt x="5479" y="13112"/>
                  </a:cubicBezTo>
                  <a:cubicBezTo>
                    <a:pt x="5447" y="13080"/>
                    <a:pt x="5416" y="13080"/>
                    <a:pt x="5384" y="13048"/>
                  </a:cubicBezTo>
                  <a:cubicBezTo>
                    <a:pt x="5289" y="13017"/>
                    <a:pt x="5194" y="12985"/>
                    <a:pt x="5131" y="12985"/>
                  </a:cubicBezTo>
                  <a:cubicBezTo>
                    <a:pt x="5067" y="12985"/>
                    <a:pt x="5036" y="12953"/>
                    <a:pt x="5036" y="12922"/>
                  </a:cubicBezTo>
                  <a:cubicBezTo>
                    <a:pt x="5004" y="12890"/>
                    <a:pt x="5004" y="12858"/>
                    <a:pt x="5004" y="12827"/>
                  </a:cubicBezTo>
                  <a:cubicBezTo>
                    <a:pt x="4972" y="12795"/>
                    <a:pt x="4972" y="12763"/>
                    <a:pt x="4909" y="12763"/>
                  </a:cubicBezTo>
                  <a:cubicBezTo>
                    <a:pt x="4814" y="12732"/>
                    <a:pt x="4687" y="12700"/>
                    <a:pt x="4592" y="12700"/>
                  </a:cubicBezTo>
                  <a:cubicBezTo>
                    <a:pt x="4529" y="12700"/>
                    <a:pt x="4465" y="12668"/>
                    <a:pt x="4402" y="12668"/>
                  </a:cubicBezTo>
                  <a:cubicBezTo>
                    <a:pt x="4402" y="12637"/>
                    <a:pt x="4402" y="12637"/>
                    <a:pt x="4370" y="12637"/>
                  </a:cubicBezTo>
                  <a:cubicBezTo>
                    <a:pt x="4339" y="12605"/>
                    <a:pt x="4275" y="12573"/>
                    <a:pt x="4212" y="12542"/>
                  </a:cubicBezTo>
                  <a:cubicBezTo>
                    <a:pt x="4212" y="12542"/>
                    <a:pt x="4180" y="12478"/>
                    <a:pt x="4212" y="12478"/>
                  </a:cubicBezTo>
                  <a:cubicBezTo>
                    <a:pt x="4244" y="12447"/>
                    <a:pt x="4275" y="12415"/>
                    <a:pt x="4275" y="12383"/>
                  </a:cubicBezTo>
                  <a:cubicBezTo>
                    <a:pt x="4339" y="12352"/>
                    <a:pt x="4339" y="12288"/>
                    <a:pt x="4307" y="12257"/>
                  </a:cubicBezTo>
                  <a:cubicBezTo>
                    <a:pt x="4307" y="12225"/>
                    <a:pt x="4275" y="12193"/>
                    <a:pt x="4244" y="12162"/>
                  </a:cubicBezTo>
                  <a:cubicBezTo>
                    <a:pt x="4244" y="12162"/>
                    <a:pt x="4244" y="12130"/>
                    <a:pt x="4244" y="12130"/>
                  </a:cubicBezTo>
                  <a:cubicBezTo>
                    <a:pt x="4275" y="12098"/>
                    <a:pt x="4275" y="12066"/>
                    <a:pt x="4307" y="12035"/>
                  </a:cubicBezTo>
                  <a:cubicBezTo>
                    <a:pt x="4307" y="12003"/>
                    <a:pt x="4275" y="12003"/>
                    <a:pt x="4275" y="12003"/>
                  </a:cubicBezTo>
                  <a:cubicBezTo>
                    <a:pt x="4244" y="12003"/>
                    <a:pt x="4212" y="12003"/>
                    <a:pt x="4180" y="11971"/>
                  </a:cubicBezTo>
                  <a:cubicBezTo>
                    <a:pt x="4149" y="11940"/>
                    <a:pt x="4085" y="11940"/>
                    <a:pt x="4022" y="11940"/>
                  </a:cubicBezTo>
                  <a:cubicBezTo>
                    <a:pt x="3990" y="11971"/>
                    <a:pt x="3927" y="11971"/>
                    <a:pt x="3895" y="12003"/>
                  </a:cubicBezTo>
                  <a:cubicBezTo>
                    <a:pt x="3864" y="12003"/>
                    <a:pt x="3832" y="12003"/>
                    <a:pt x="3800" y="12003"/>
                  </a:cubicBezTo>
                  <a:cubicBezTo>
                    <a:pt x="3737" y="11971"/>
                    <a:pt x="3705" y="12003"/>
                    <a:pt x="3642" y="12003"/>
                  </a:cubicBezTo>
                  <a:cubicBezTo>
                    <a:pt x="3610" y="11971"/>
                    <a:pt x="3547" y="12003"/>
                    <a:pt x="3515" y="12003"/>
                  </a:cubicBezTo>
                  <a:cubicBezTo>
                    <a:pt x="3484" y="12003"/>
                    <a:pt x="3420" y="12035"/>
                    <a:pt x="3389" y="12003"/>
                  </a:cubicBezTo>
                  <a:cubicBezTo>
                    <a:pt x="3294" y="12003"/>
                    <a:pt x="3199" y="12003"/>
                    <a:pt x="3104" y="12035"/>
                  </a:cubicBezTo>
                  <a:cubicBezTo>
                    <a:pt x="3072" y="12066"/>
                    <a:pt x="3009" y="12066"/>
                    <a:pt x="2945" y="12066"/>
                  </a:cubicBezTo>
                  <a:cubicBezTo>
                    <a:pt x="2914" y="12066"/>
                    <a:pt x="2882" y="12066"/>
                    <a:pt x="2819" y="12098"/>
                  </a:cubicBezTo>
                  <a:cubicBezTo>
                    <a:pt x="2755" y="12130"/>
                    <a:pt x="2692" y="12162"/>
                    <a:pt x="2629" y="12193"/>
                  </a:cubicBezTo>
                  <a:cubicBezTo>
                    <a:pt x="2565" y="12225"/>
                    <a:pt x="2534" y="12225"/>
                    <a:pt x="2470" y="12257"/>
                  </a:cubicBezTo>
                  <a:cubicBezTo>
                    <a:pt x="2439" y="12320"/>
                    <a:pt x="2375" y="12320"/>
                    <a:pt x="2312" y="12288"/>
                  </a:cubicBezTo>
                  <a:cubicBezTo>
                    <a:pt x="2249" y="12288"/>
                    <a:pt x="2217" y="12288"/>
                    <a:pt x="2154" y="12288"/>
                  </a:cubicBezTo>
                  <a:cubicBezTo>
                    <a:pt x="2090" y="12288"/>
                    <a:pt x="2059" y="12288"/>
                    <a:pt x="1995" y="12288"/>
                  </a:cubicBezTo>
                  <a:cubicBezTo>
                    <a:pt x="1995" y="12288"/>
                    <a:pt x="1964" y="12257"/>
                    <a:pt x="1932" y="12257"/>
                  </a:cubicBezTo>
                  <a:cubicBezTo>
                    <a:pt x="1932" y="12257"/>
                    <a:pt x="1932" y="12225"/>
                    <a:pt x="1900" y="12225"/>
                  </a:cubicBezTo>
                  <a:cubicBezTo>
                    <a:pt x="1869" y="12162"/>
                    <a:pt x="1805" y="12193"/>
                    <a:pt x="1774" y="12257"/>
                  </a:cubicBezTo>
                  <a:cubicBezTo>
                    <a:pt x="1774" y="12288"/>
                    <a:pt x="1742" y="12320"/>
                    <a:pt x="1742" y="12352"/>
                  </a:cubicBezTo>
                  <a:cubicBezTo>
                    <a:pt x="1742" y="12447"/>
                    <a:pt x="1679" y="12510"/>
                    <a:pt x="1584" y="12542"/>
                  </a:cubicBezTo>
                  <a:cubicBezTo>
                    <a:pt x="1520" y="12573"/>
                    <a:pt x="1457" y="12637"/>
                    <a:pt x="1394" y="12668"/>
                  </a:cubicBezTo>
                  <a:cubicBezTo>
                    <a:pt x="1330" y="12700"/>
                    <a:pt x="1299" y="12763"/>
                    <a:pt x="1299" y="12827"/>
                  </a:cubicBezTo>
                  <a:cubicBezTo>
                    <a:pt x="1299" y="12858"/>
                    <a:pt x="1267" y="12890"/>
                    <a:pt x="1235" y="12922"/>
                  </a:cubicBezTo>
                  <a:cubicBezTo>
                    <a:pt x="1204" y="12953"/>
                    <a:pt x="1204" y="13017"/>
                    <a:pt x="1204" y="13048"/>
                  </a:cubicBezTo>
                  <a:cubicBezTo>
                    <a:pt x="1204" y="13112"/>
                    <a:pt x="1204" y="13143"/>
                    <a:pt x="1204" y="13175"/>
                  </a:cubicBezTo>
                  <a:cubicBezTo>
                    <a:pt x="1204" y="13207"/>
                    <a:pt x="1204" y="13238"/>
                    <a:pt x="1172" y="13270"/>
                  </a:cubicBezTo>
                  <a:cubicBezTo>
                    <a:pt x="1172" y="13302"/>
                    <a:pt x="1140" y="13333"/>
                    <a:pt x="1109" y="13365"/>
                  </a:cubicBezTo>
                  <a:cubicBezTo>
                    <a:pt x="1077" y="13397"/>
                    <a:pt x="1077" y="13397"/>
                    <a:pt x="1045" y="13428"/>
                  </a:cubicBezTo>
                  <a:cubicBezTo>
                    <a:pt x="1014" y="13460"/>
                    <a:pt x="982" y="13460"/>
                    <a:pt x="950" y="13492"/>
                  </a:cubicBezTo>
                  <a:cubicBezTo>
                    <a:pt x="919" y="13523"/>
                    <a:pt x="855" y="13555"/>
                    <a:pt x="824" y="13555"/>
                  </a:cubicBezTo>
                  <a:cubicBezTo>
                    <a:pt x="760" y="13555"/>
                    <a:pt x="729" y="13587"/>
                    <a:pt x="697" y="13618"/>
                  </a:cubicBezTo>
                  <a:cubicBezTo>
                    <a:pt x="697" y="13650"/>
                    <a:pt x="665" y="13650"/>
                    <a:pt x="665" y="13682"/>
                  </a:cubicBezTo>
                  <a:cubicBezTo>
                    <a:pt x="634" y="13745"/>
                    <a:pt x="602" y="13777"/>
                    <a:pt x="570" y="13808"/>
                  </a:cubicBezTo>
                  <a:cubicBezTo>
                    <a:pt x="507" y="13808"/>
                    <a:pt x="475" y="13872"/>
                    <a:pt x="444" y="13935"/>
                  </a:cubicBezTo>
                  <a:cubicBezTo>
                    <a:pt x="412" y="13998"/>
                    <a:pt x="380" y="14093"/>
                    <a:pt x="285" y="14188"/>
                  </a:cubicBezTo>
                  <a:cubicBezTo>
                    <a:pt x="285" y="14188"/>
                    <a:pt x="253" y="14220"/>
                    <a:pt x="253" y="14252"/>
                  </a:cubicBezTo>
                  <a:cubicBezTo>
                    <a:pt x="190" y="14347"/>
                    <a:pt x="158" y="14442"/>
                    <a:pt x="95" y="14537"/>
                  </a:cubicBezTo>
                  <a:cubicBezTo>
                    <a:pt x="63" y="14568"/>
                    <a:pt x="63" y="14600"/>
                    <a:pt x="63" y="14663"/>
                  </a:cubicBezTo>
                  <a:cubicBezTo>
                    <a:pt x="32" y="14695"/>
                    <a:pt x="63" y="14758"/>
                    <a:pt x="95" y="14790"/>
                  </a:cubicBezTo>
                  <a:cubicBezTo>
                    <a:pt x="158" y="14822"/>
                    <a:pt x="158" y="14853"/>
                    <a:pt x="158" y="14885"/>
                  </a:cubicBezTo>
                  <a:cubicBezTo>
                    <a:pt x="127" y="14948"/>
                    <a:pt x="127" y="14980"/>
                    <a:pt x="158" y="15043"/>
                  </a:cubicBezTo>
                  <a:cubicBezTo>
                    <a:pt x="190" y="15138"/>
                    <a:pt x="190" y="15265"/>
                    <a:pt x="127" y="15360"/>
                  </a:cubicBezTo>
                  <a:lnTo>
                    <a:pt x="127" y="15392"/>
                  </a:lnTo>
                  <a:cubicBezTo>
                    <a:pt x="95" y="15518"/>
                    <a:pt x="95" y="15613"/>
                    <a:pt x="0" y="15708"/>
                  </a:cubicBezTo>
                  <a:cubicBezTo>
                    <a:pt x="0" y="15708"/>
                    <a:pt x="0" y="15740"/>
                    <a:pt x="0" y="15740"/>
                  </a:cubicBezTo>
                  <a:cubicBezTo>
                    <a:pt x="0" y="15772"/>
                    <a:pt x="32" y="15803"/>
                    <a:pt x="63" y="15835"/>
                  </a:cubicBezTo>
                  <a:cubicBezTo>
                    <a:pt x="95" y="15867"/>
                    <a:pt x="95" y="15898"/>
                    <a:pt x="63" y="15962"/>
                  </a:cubicBezTo>
                  <a:cubicBezTo>
                    <a:pt x="32" y="15993"/>
                    <a:pt x="63" y="16057"/>
                    <a:pt x="95" y="16120"/>
                  </a:cubicBezTo>
                  <a:cubicBezTo>
                    <a:pt x="95" y="16152"/>
                    <a:pt x="158" y="16183"/>
                    <a:pt x="190" y="16215"/>
                  </a:cubicBezTo>
                  <a:cubicBezTo>
                    <a:pt x="222" y="16215"/>
                    <a:pt x="253" y="16247"/>
                    <a:pt x="285" y="16247"/>
                  </a:cubicBezTo>
                  <a:lnTo>
                    <a:pt x="285" y="16247"/>
                  </a:lnTo>
                  <a:lnTo>
                    <a:pt x="285" y="16247"/>
                  </a:lnTo>
                  <a:lnTo>
                    <a:pt x="285" y="16247"/>
                  </a:lnTo>
                  <a:lnTo>
                    <a:pt x="285" y="16247"/>
                  </a:lnTo>
                  <a:cubicBezTo>
                    <a:pt x="285" y="16278"/>
                    <a:pt x="317" y="16310"/>
                    <a:pt x="348" y="16342"/>
                  </a:cubicBezTo>
                  <a:cubicBezTo>
                    <a:pt x="380" y="16342"/>
                    <a:pt x="412" y="16373"/>
                    <a:pt x="412" y="16437"/>
                  </a:cubicBezTo>
                  <a:cubicBezTo>
                    <a:pt x="412" y="16437"/>
                    <a:pt x="444" y="16468"/>
                    <a:pt x="475" y="16468"/>
                  </a:cubicBezTo>
                  <a:cubicBezTo>
                    <a:pt x="507" y="16500"/>
                    <a:pt x="570" y="16532"/>
                    <a:pt x="602" y="16595"/>
                  </a:cubicBezTo>
                  <a:cubicBezTo>
                    <a:pt x="602" y="16595"/>
                    <a:pt x="634" y="16627"/>
                    <a:pt x="634" y="16658"/>
                  </a:cubicBezTo>
                  <a:cubicBezTo>
                    <a:pt x="634" y="16722"/>
                    <a:pt x="665" y="16785"/>
                    <a:pt x="697" y="16848"/>
                  </a:cubicBezTo>
                  <a:cubicBezTo>
                    <a:pt x="760" y="16944"/>
                    <a:pt x="792" y="16975"/>
                    <a:pt x="887" y="17007"/>
                  </a:cubicBezTo>
                  <a:cubicBezTo>
                    <a:pt x="919" y="17039"/>
                    <a:pt x="982" y="17070"/>
                    <a:pt x="1014" y="17102"/>
                  </a:cubicBezTo>
                  <a:cubicBezTo>
                    <a:pt x="1140" y="17197"/>
                    <a:pt x="1235" y="17260"/>
                    <a:pt x="1330" y="17324"/>
                  </a:cubicBezTo>
                  <a:cubicBezTo>
                    <a:pt x="1394" y="17355"/>
                    <a:pt x="1457" y="17387"/>
                    <a:pt x="1520" y="17419"/>
                  </a:cubicBezTo>
                  <a:cubicBezTo>
                    <a:pt x="1520" y="17419"/>
                    <a:pt x="1552" y="17419"/>
                    <a:pt x="1584" y="17419"/>
                  </a:cubicBezTo>
                  <a:cubicBezTo>
                    <a:pt x="1615" y="17387"/>
                    <a:pt x="1647" y="17387"/>
                    <a:pt x="1710" y="17355"/>
                  </a:cubicBezTo>
                  <a:cubicBezTo>
                    <a:pt x="1774" y="17324"/>
                    <a:pt x="1837" y="17292"/>
                    <a:pt x="1932" y="17292"/>
                  </a:cubicBezTo>
                  <a:cubicBezTo>
                    <a:pt x="1964" y="17292"/>
                    <a:pt x="2027" y="17292"/>
                    <a:pt x="2059" y="17292"/>
                  </a:cubicBezTo>
                  <a:cubicBezTo>
                    <a:pt x="2154" y="17292"/>
                    <a:pt x="2217" y="17292"/>
                    <a:pt x="2280" y="17324"/>
                  </a:cubicBezTo>
                  <a:cubicBezTo>
                    <a:pt x="2312" y="17324"/>
                    <a:pt x="2312" y="17324"/>
                    <a:pt x="2344" y="17324"/>
                  </a:cubicBezTo>
                  <a:cubicBezTo>
                    <a:pt x="2375" y="17355"/>
                    <a:pt x="2407" y="17355"/>
                    <a:pt x="2470" y="17324"/>
                  </a:cubicBezTo>
                  <a:cubicBezTo>
                    <a:pt x="2502" y="17324"/>
                    <a:pt x="2534" y="17292"/>
                    <a:pt x="2597" y="17292"/>
                  </a:cubicBezTo>
                  <a:cubicBezTo>
                    <a:pt x="2629" y="17260"/>
                    <a:pt x="2660" y="17260"/>
                    <a:pt x="2692" y="17229"/>
                  </a:cubicBezTo>
                  <a:cubicBezTo>
                    <a:pt x="2724" y="17197"/>
                    <a:pt x="2787" y="17197"/>
                    <a:pt x="2850" y="17165"/>
                  </a:cubicBezTo>
                  <a:cubicBezTo>
                    <a:pt x="2882" y="17165"/>
                    <a:pt x="2945" y="17134"/>
                    <a:pt x="3009" y="17102"/>
                  </a:cubicBezTo>
                  <a:cubicBezTo>
                    <a:pt x="3072" y="17102"/>
                    <a:pt x="3167" y="17070"/>
                    <a:pt x="3262" y="17070"/>
                  </a:cubicBezTo>
                  <a:cubicBezTo>
                    <a:pt x="3262" y="17102"/>
                    <a:pt x="3294" y="17102"/>
                    <a:pt x="3294" y="17102"/>
                  </a:cubicBezTo>
                  <a:cubicBezTo>
                    <a:pt x="3389" y="17134"/>
                    <a:pt x="3452" y="17165"/>
                    <a:pt x="3452" y="17229"/>
                  </a:cubicBezTo>
                  <a:cubicBezTo>
                    <a:pt x="3484" y="17292"/>
                    <a:pt x="3484" y="17324"/>
                    <a:pt x="3515" y="17355"/>
                  </a:cubicBezTo>
                  <a:cubicBezTo>
                    <a:pt x="3547" y="17419"/>
                    <a:pt x="3610" y="17450"/>
                    <a:pt x="3674" y="17450"/>
                  </a:cubicBezTo>
                  <a:cubicBezTo>
                    <a:pt x="3674" y="17450"/>
                    <a:pt x="3705" y="17450"/>
                    <a:pt x="3705" y="17450"/>
                  </a:cubicBezTo>
                  <a:cubicBezTo>
                    <a:pt x="3800" y="17419"/>
                    <a:pt x="3895" y="17419"/>
                    <a:pt x="3959" y="17387"/>
                  </a:cubicBezTo>
                  <a:cubicBezTo>
                    <a:pt x="4022" y="17387"/>
                    <a:pt x="4054" y="17387"/>
                    <a:pt x="4085" y="17419"/>
                  </a:cubicBezTo>
                  <a:cubicBezTo>
                    <a:pt x="4085" y="17450"/>
                    <a:pt x="4117" y="17450"/>
                    <a:pt x="4149" y="17482"/>
                  </a:cubicBezTo>
                  <a:cubicBezTo>
                    <a:pt x="4212" y="17514"/>
                    <a:pt x="4212" y="17577"/>
                    <a:pt x="4212" y="17672"/>
                  </a:cubicBezTo>
                  <a:cubicBezTo>
                    <a:pt x="4212" y="17704"/>
                    <a:pt x="4212" y="17735"/>
                    <a:pt x="4180" y="17799"/>
                  </a:cubicBezTo>
                  <a:cubicBezTo>
                    <a:pt x="4180" y="17830"/>
                    <a:pt x="4149" y="17862"/>
                    <a:pt x="4149" y="17894"/>
                  </a:cubicBezTo>
                  <a:cubicBezTo>
                    <a:pt x="4117" y="17925"/>
                    <a:pt x="4149" y="17989"/>
                    <a:pt x="4149" y="18020"/>
                  </a:cubicBezTo>
                  <a:cubicBezTo>
                    <a:pt x="4117" y="18084"/>
                    <a:pt x="4117" y="18147"/>
                    <a:pt x="4054" y="18210"/>
                  </a:cubicBezTo>
                  <a:cubicBezTo>
                    <a:pt x="4054" y="18210"/>
                    <a:pt x="4054" y="18242"/>
                    <a:pt x="4054" y="18242"/>
                  </a:cubicBezTo>
                  <a:cubicBezTo>
                    <a:pt x="4054" y="18242"/>
                    <a:pt x="4054" y="18274"/>
                    <a:pt x="4054" y="18274"/>
                  </a:cubicBezTo>
                  <a:cubicBezTo>
                    <a:pt x="4149" y="18464"/>
                    <a:pt x="4180" y="18527"/>
                    <a:pt x="4339" y="18685"/>
                  </a:cubicBezTo>
                  <a:cubicBezTo>
                    <a:pt x="4370" y="18685"/>
                    <a:pt x="4402" y="18717"/>
                    <a:pt x="4402" y="18749"/>
                  </a:cubicBezTo>
                  <a:cubicBezTo>
                    <a:pt x="4465" y="18780"/>
                    <a:pt x="4497" y="18844"/>
                    <a:pt x="4529" y="18907"/>
                  </a:cubicBezTo>
                  <a:cubicBezTo>
                    <a:pt x="4529" y="18939"/>
                    <a:pt x="4560" y="18970"/>
                    <a:pt x="4560" y="19002"/>
                  </a:cubicBezTo>
                  <a:cubicBezTo>
                    <a:pt x="4592" y="19065"/>
                    <a:pt x="4624" y="19129"/>
                    <a:pt x="4655" y="19192"/>
                  </a:cubicBezTo>
                  <a:cubicBezTo>
                    <a:pt x="4687" y="19255"/>
                    <a:pt x="4687" y="19350"/>
                    <a:pt x="4719" y="19445"/>
                  </a:cubicBezTo>
                  <a:cubicBezTo>
                    <a:pt x="4719" y="19477"/>
                    <a:pt x="4719" y="19477"/>
                    <a:pt x="4719" y="19509"/>
                  </a:cubicBezTo>
                  <a:cubicBezTo>
                    <a:pt x="4719" y="19540"/>
                    <a:pt x="4687" y="19540"/>
                    <a:pt x="4719" y="19572"/>
                  </a:cubicBezTo>
                  <a:cubicBezTo>
                    <a:pt x="4719" y="19635"/>
                    <a:pt x="4719" y="19699"/>
                    <a:pt x="4750" y="19730"/>
                  </a:cubicBezTo>
                  <a:cubicBezTo>
                    <a:pt x="4782" y="19762"/>
                    <a:pt x="4782" y="19794"/>
                    <a:pt x="4782" y="19825"/>
                  </a:cubicBezTo>
                  <a:cubicBezTo>
                    <a:pt x="4814" y="19920"/>
                    <a:pt x="4814" y="20015"/>
                    <a:pt x="4719" y="20079"/>
                  </a:cubicBezTo>
                  <a:cubicBezTo>
                    <a:pt x="4687" y="20110"/>
                    <a:pt x="4655" y="20174"/>
                    <a:pt x="4624" y="20205"/>
                  </a:cubicBezTo>
                  <a:cubicBezTo>
                    <a:pt x="4592" y="20237"/>
                    <a:pt x="4560" y="20300"/>
                    <a:pt x="4560" y="20332"/>
                  </a:cubicBezTo>
                  <a:cubicBezTo>
                    <a:pt x="4560" y="20427"/>
                    <a:pt x="4529" y="20490"/>
                    <a:pt x="4497" y="20585"/>
                  </a:cubicBezTo>
                  <a:cubicBezTo>
                    <a:pt x="4465" y="20617"/>
                    <a:pt x="4465" y="20649"/>
                    <a:pt x="4465" y="20712"/>
                  </a:cubicBezTo>
                  <a:lnTo>
                    <a:pt x="4465" y="20934"/>
                  </a:lnTo>
                  <a:cubicBezTo>
                    <a:pt x="4465" y="20965"/>
                    <a:pt x="4465" y="21029"/>
                    <a:pt x="4497" y="21029"/>
                  </a:cubicBezTo>
                  <a:cubicBezTo>
                    <a:pt x="4560" y="21124"/>
                    <a:pt x="4624" y="21219"/>
                    <a:pt x="4655" y="21314"/>
                  </a:cubicBezTo>
                  <a:cubicBezTo>
                    <a:pt x="4687" y="21409"/>
                    <a:pt x="4750" y="21504"/>
                    <a:pt x="4782" y="21599"/>
                  </a:cubicBezTo>
                  <a:cubicBezTo>
                    <a:pt x="4814" y="21662"/>
                    <a:pt x="4846" y="21726"/>
                    <a:pt x="4846" y="21821"/>
                  </a:cubicBezTo>
                  <a:cubicBezTo>
                    <a:pt x="4846" y="21884"/>
                    <a:pt x="4877" y="21979"/>
                    <a:pt x="4877" y="22042"/>
                  </a:cubicBezTo>
                  <a:cubicBezTo>
                    <a:pt x="4909" y="22074"/>
                    <a:pt x="4909" y="22106"/>
                    <a:pt x="4909" y="22137"/>
                  </a:cubicBezTo>
                  <a:cubicBezTo>
                    <a:pt x="4909" y="22232"/>
                    <a:pt x="4941" y="22327"/>
                    <a:pt x="4941" y="22422"/>
                  </a:cubicBezTo>
                  <a:cubicBezTo>
                    <a:pt x="4972" y="22517"/>
                    <a:pt x="5004" y="22581"/>
                    <a:pt x="5067" y="22676"/>
                  </a:cubicBezTo>
                  <a:cubicBezTo>
                    <a:pt x="5099" y="22707"/>
                    <a:pt x="5131" y="22739"/>
                    <a:pt x="5162" y="22771"/>
                  </a:cubicBezTo>
                  <a:cubicBezTo>
                    <a:pt x="5194" y="22834"/>
                    <a:pt x="5226" y="22866"/>
                    <a:pt x="5226" y="22929"/>
                  </a:cubicBezTo>
                  <a:cubicBezTo>
                    <a:pt x="5257" y="23024"/>
                    <a:pt x="5289" y="23119"/>
                    <a:pt x="5321" y="23214"/>
                  </a:cubicBezTo>
                  <a:cubicBezTo>
                    <a:pt x="5352" y="23214"/>
                    <a:pt x="5352" y="23246"/>
                    <a:pt x="5352" y="23277"/>
                  </a:cubicBezTo>
                  <a:cubicBezTo>
                    <a:pt x="5384" y="23341"/>
                    <a:pt x="5384" y="23372"/>
                    <a:pt x="5352" y="23436"/>
                  </a:cubicBezTo>
                  <a:cubicBezTo>
                    <a:pt x="5321" y="23467"/>
                    <a:pt x="5321" y="23467"/>
                    <a:pt x="5352" y="23499"/>
                  </a:cubicBezTo>
                  <a:cubicBezTo>
                    <a:pt x="5384" y="23562"/>
                    <a:pt x="5384" y="23626"/>
                    <a:pt x="5384" y="23657"/>
                  </a:cubicBezTo>
                  <a:cubicBezTo>
                    <a:pt x="5384" y="23689"/>
                    <a:pt x="5384" y="23689"/>
                    <a:pt x="5416" y="23689"/>
                  </a:cubicBezTo>
                  <a:cubicBezTo>
                    <a:pt x="5479" y="23721"/>
                    <a:pt x="5542" y="23784"/>
                    <a:pt x="5606" y="23816"/>
                  </a:cubicBezTo>
                  <a:cubicBezTo>
                    <a:pt x="5606" y="23816"/>
                    <a:pt x="5637" y="23816"/>
                    <a:pt x="5669" y="23816"/>
                  </a:cubicBezTo>
                  <a:cubicBezTo>
                    <a:pt x="5732" y="23752"/>
                    <a:pt x="5796" y="23752"/>
                    <a:pt x="5859" y="23752"/>
                  </a:cubicBezTo>
                  <a:cubicBezTo>
                    <a:pt x="5891" y="23752"/>
                    <a:pt x="5922" y="23752"/>
                    <a:pt x="5954" y="23721"/>
                  </a:cubicBezTo>
                  <a:cubicBezTo>
                    <a:pt x="6017" y="23721"/>
                    <a:pt x="6049" y="23689"/>
                    <a:pt x="6112" y="23689"/>
                  </a:cubicBezTo>
                  <a:cubicBezTo>
                    <a:pt x="6176" y="23689"/>
                    <a:pt x="6239" y="23689"/>
                    <a:pt x="6302" y="23721"/>
                  </a:cubicBezTo>
                  <a:cubicBezTo>
                    <a:pt x="6302" y="23721"/>
                    <a:pt x="6334" y="23721"/>
                    <a:pt x="6366" y="23721"/>
                  </a:cubicBezTo>
                  <a:cubicBezTo>
                    <a:pt x="6397" y="23689"/>
                    <a:pt x="6492" y="23721"/>
                    <a:pt x="6524" y="23657"/>
                  </a:cubicBezTo>
                  <a:cubicBezTo>
                    <a:pt x="6556" y="23657"/>
                    <a:pt x="6556" y="23626"/>
                    <a:pt x="6587" y="23626"/>
                  </a:cubicBezTo>
                  <a:cubicBezTo>
                    <a:pt x="6682" y="23626"/>
                    <a:pt x="6746" y="23594"/>
                    <a:pt x="6841" y="23531"/>
                  </a:cubicBezTo>
                  <a:cubicBezTo>
                    <a:pt x="6936" y="23467"/>
                    <a:pt x="7031" y="23372"/>
                    <a:pt x="7126" y="23277"/>
                  </a:cubicBezTo>
                  <a:cubicBezTo>
                    <a:pt x="7189" y="23246"/>
                    <a:pt x="7252" y="23182"/>
                    <a:pt x="7284" y="23119"/>
                  </a:cubicBezTo>
                  <a:cubicBezTo>
                    <a:pt x="7316" y="23024"/>
                    <a:pt x="7379" y="22961"/>
                    <a:pt x="7411" y="22897"/>
                  </a:cubicBezTo>
                  <a:cubicBezTo>
                    <a:pt x="7442" y="22866"/>
                    <a:pt x="7474" y="22834"/>
                    <a:pt x="7506" y="22802"/>
                  </a:cubicBezTo>
                  <a:cubicBezTo>
                    <a:pt x="7601" y="22771"/>
                    <a:pt x="7632" y="22676"/>
                    <a:pt x="7664" y="22581"/>
                  </a:cubicBezTo>
                  <a:cubicBezTo>
                    <a:pt x="7696" y="22517"/>
                    <a:pt x="7696" y="22454"/>
                    <a:pt x="7727" y="22391"/>
                  </a:cubicBezTo>
                  <a:cubicBezTo>
                    <a:pt x="7727" y="22359"/>
                    <a:pt x="7727" y="22327"/>
                    <a:pt x="7696" y="22327"/>
                  </a:cubicBezTo>
                  <a:cubicBezTo>
                    <a:pt x="7696" y="22264"/>
                    <a:pt x="7696" y="22232"/>
                    <a:pt x="7727" y="22201"/>
                  </a:cubicBezTo>
                  <a:cubicBezTo>
                    <a:pt x="7791" y="22169"/>
                    <a:pt x="7822" y="22137"/>
                    <a:pt x="7886" y="22137"/>
                  </a:cubicBezTo>
                  <a:cubicBezTo>
                    <a:pt x="7949" y="22106"/>
                    <a:pt x="8012" y="22106"/>
                    <a:pt x="8044" y="22074"/>
                  </a:cubicBezTo>
                  <a:cubicBezTo>
                    <a:pt x="8107" y="22042"/>
                    <a:pt x="8139" y="22011"/>
                    <a:pt x="8139" y="21947"/>
                  </a:cubicBezTo>
                  <a:cubicBezTo>
                    <a:pt x="8139" y="21884"/>
                    <a:pt x="8139" y="21821"/>
                    <a:pt x="8171" y="21757"/>
                  </a:cubicBezTo>
                  <a:cubicBezTo>
                    <a:pt x="8171" y="21726"/>
                    <a:pt x="8171" y="21694"/>
                    <a:pt x="8171" y="21662"/>
                  </a:cubicBezTo>
                  <a:cubicBezTo>
                    <a:pt x="8139" y="21567"/>
                    <a:pt x="8107" y="21472"/>
                    <a:pt x="8076" y="21377"/>
                  </a:cubicBezTo>
                  <a:cubicBezTo>
                    <a:pt x="8076" y="21314"/>
                    <a:pt x="8076" y="21282"/>
                    <a:pt x="8107" y="21282"/>
                  </a:cubicBezTo>
                  <a:cubicBezTo>
                    <a:pt x="8234" y="21155"/>
                    <a:pt x="8361" y="21060"/>
                    <a:pt x="8519" y="20934"/>
                  </a:cubicBezTo>
                  <a:cubicBezTo>
                    <a:pt x="8551" y="20902"/>
                    <a:pt x="8582" y="20870"/>
                    <a:pt x="8646" y="20870"/>
                  </a:cubicBezTo>
                  <a:cubicBezTo>
                    <a:pt x="8709" y="20839"/>
                    <a:pt x="8741" y="20807"/>
                    <a:pt x="8804" y="20775"/>
                  </a:cubicBezTo>
                  <a:cubicBezTo>
                    <a:pt x="8899" y="20712"/>
                    <a:pt x="8962" y="20617"/>
                    <a:pt x="9026" y="20522"/>
                  </a:cubicBezTo>
                  <a:cubicBezTo>
                    <a:pt x="9057" y="20459"/>
                    <a:pt x="9057" y="20427"/>
                    <a:pt x="9057" y="20364"/>
                  </a:cubicBezTo>
                  <a:cubicBezTo>
                    <a:pt x="9026" y="20300"/>
                    <a:pt x="9057" y="20237"/>
                    <a:pt x="9057" y="20174"/>
                  </a:cubicBezTo>
                  <a:cubicBezTo>
                    <a:pt x="9057" y="20142"/>
                    <a:pt x="9057" y="20079"/>
                    <a:pt x="9057" y="20047"/>
                  </a:cubicBezTo>
                  <a:cubicBezTo>
                    <a:pt x="9026" y="19952"/>
                    <a:pt x="9026" y="19889"/>
                    <a:pt x="9057" y="19825"/>
                  </a:cubicBezTo>
                  <a:cubicBezTo>
                    <a:pt x="9057" y="19794"/>
                    <a:pt x="9057" y="19730"/>
                    <a:pt x="9026" y="19730"/>
                  </a:cubicBezTo>
                  <a:cubicBezTo>
                    <a:pt x="8962" y="19667"/>
                    <a:pt x="8931" y="19604"/>
                    <a:pt x="8899" y="19540"/>
                  </a:cubicBezTo>
                  <a:cubicBezTo>
                    <a:pt x="8867" y="19477"/>
                    <a:pt x="8899" y="19382"/>
                    <a:pt x="8867" y="19287"/>
                  </a:cubicBezTo>
                  <a:cubicBezTo>
                    <a:pt x="8867" y="19287"/>
                    <a:pt x="8867" y="19255"/>
                    <a:pt x="8899" y="19224"/>
                  </a:cubicBezTo>
                  <a:cubicBezTo>
                    <a:pt x="8899" y="19192"/>
                    <a:pt x="8899" y="19160"/>
                    <a:pt x="8867" y="19129"/>
                  </a:cubicBezTo>
                  <a:cubicBezTo>
                    <a:pt x="8804" y="19065"/>
                    <a:pt x="8804" y="19034"/>
                    <a:pt x="8836" y="18939"/>
                  </a:cubicBezTo>
                  <a:cubicBezTo>
                    <a:pt x="8867" y="18907"/>
                    <a:pt x="8867" y="18844"/>
                    <a:pt x="8931" y="18780"/>
                  </a:cubicBezTo>
                  <a:cubicBezTo>
                    <a:pt x="8962" y="18717"/>
                    <a:pt x="8994" y="18654"/>
                    <a:pt x="9026" y="18590"/>
                  </a:cubicBezTo>
                  <a:cubicBezTo>
                    <a:pt x="9057" y="18559"/>
                    <a:pt x="9057" y="18527"/>
                    <a:pt x="9089" y="18495"/>
                  </a:cubicBezTo>
                  <a:cubicBezTo>
                    <a:pt x="9152" y="18464"/>
                    <a:pt x="9216" y="18400"/>
                    <a:pt x="9248" y="18369"/>
                  </a:cubicBezTo>
                  <a:cubicBezTo>
                    <a:pt x="9374" y="18210"/>
                    <a:pt x="9501" y="18084"/>
                    <a:pt x="9628" y="17957"/>
                  </a:cubicBezTo>
                  <a:cubicBezTo>
                    <a:pt x="9723" y="17894"/>
                    <a:pt x="9786" y="17799"/>
                    <a:pt x="9881" y="17767"/>
                  </a:cubicBezTo>
                  <a:cubicBezTo>
                    <a:pt x="9913" y="17767"/>
                    <a:pt x="9913" y="17735"/>
                    <a:pt x="9913" y="17735"/>
                  </a:cubicBezTo>
                  <a:cubicBezTo>
                    <a:pt x="10166" y="17545"/>
                    <a:pt x="10356" y="17324"/>
                    <a:pt x="10483" y="17039"/>
                  </a:cubicBezTo>
                  <a:cubicBezTo>
                    <a:pt x="10514" y="16944"/>
                    <a:pt x="10546" y="16848"/>
                    <a:pt x="10641" y="16753"/>
                  </a:cubicBezTo>
                  <a:cubicBezTo>
                    <a:pt x="10673" y="16690"/>
                    <a:pt x="10704" y="16595"/>
                    <a:pt x="10736" y="16532"/>
                  </a:cubicBezTo>
                  <a:cubicBezTo>
                    <a:pt x="10768" y="16437"/>
                    <a:pt x="10736" y="16342"/>
                    <a:pt x="10736" y="16247"/>
                  </a:cubicBezTo>
                  <a:cubicBezTo>
                    <a:pt x="10736" y="16215"/>
                    <a:pt x="10704" y="16183"/>
                    <a:pt x="10673" y="16183"/>
                  </a:cubicBezTo>
                  <a:cubicBezTo>
                    <a:pt x="10673" y="16183"/>
                    <a:pt x="10673" y="16183"/>
                    <a:pt x="10673" y="16183"/>
                  </a:cubicBezTo>
                  <a:cubicBezTo>
                    <a:pt x="10578" y="16247"/>
                    <a:pt x="10483" y="16278"/>
                    <a:pt x="10419" y="16278"/>
                  </a:cubicBezTo>
                  <a:cubicBezTo>
                    <a:pt x="10293" y="16310"/>
                    <a:pt x="10166" y="16310"/>
                    <a:pt x="10039" y="16373"/>
                  </a:cubicBezTo>
                  <a:cubicBezTo>
                    <a:pt x="10008" y="16373"/>
                    <a:pt x="10008" y="16373"/>
                    <a:pt x="9976" y="16373"/>
                  </a:cubicBezTo>
                  <a:cubicBezTo>
                    <a:pt x="9913" y="16373"/>
                    <a:pt x="9849" y="16373"/>
                    <a:pt x="9786" y="16405"/>
                  </a:cubicBezTo>
                  <a:cubicBezTo>
                    <a:pt x="9754" y="16437"/>
                    <a:pt x="9754" y="16437"/>
                    <a:pt x="9723" y="16437"/>
                  </a:cubicBezTo>
                  <a:cubicBezTo>
                    <a:pt x="9691" y="16437"/>
                    <a:pt x="9691" y="16437"/>
                    <a:pt x="9659" y="16437"/>
                  </a:cubicBezTo>
                  <a:cubicBezTo>
                    <a:pt x="9628" y="16405"/>
                    <a:pt x="9628" y="16405"/>
                    <a:pt x="9596" y="16405"/>
                  </a:cubicBezTo>
                  <a:lnTo>
                    <a:pt x="9469" y="16247"/>
                  </a:lnTo>
                  <a:cubicBezTo>
                    <a:pt x="9469" y="16247"/>
                    <a:pt x="9469" y="16215"/>
                    <a:pt x="9469" y="16215"/>
                  </a:cubicBezTo>
                  <a:cubicBezTo>
                    <a:pt x="9501" y="16152"/>
                    <a:pt x="9501" y="16120"/>
                    <a:pt x="9469" y="16088"/>
                  </a:cubicBezTo>
                  <a:cubicBezTo>
                    <a:pt x="9406" y="16057"/>
                    <a:pt x="9374" y="16025"/>
                    <a:pt x="9374" y="15993"/>
                  </a:cubicBezTo>
                  <a:cubicBezTo>
                    <a:pt x="9311" y="15898"/>
                    <a:pt x="9248" y="15835"/>
                    <a:pt x="9184" y="15772"/>
                  </a:cubicBezTo>
                  <a:cubicBezTo>
                    <a:pt x="9121" y="15740"/>
                    <a:pt x="9089" y="15708"/>
                    <a:pt x="9026" y="15677"/>
                  </a:cubicBezTo>
                  <a:cubicBezTo>
                    <a:pt x="8931" y="15645"/>
                    <a:pt x="8867" y="15582"/>
                    <a:pt x="8836" y="15455"/>
                  </a:cubicBezTo>
                  <a:cubicBezTo>
                    <a:pt x="8836" y="15423"/>
                    <a:pt x="8804" y="15360"/>
                    <a:pt x="8772" y="15297"/>
                  </a:cubicBezTo>
                  <a:cubicBezTo>
                    <a:pt x="8772" y="15233"/>
                    <a:pt x="8741" y="15202"/>
                    <a:pt x="8677" y="15170"/>
                  </a:cubicBezTo>
                  <a:lnTo>
                    <a:pt x="8582" y="15075"/>
                  </a:lnTo>
                  <a:cubicBezTo>
                    <a:pt x="8551" y="15043"/>
                    <a:pt x="8519" y="15012"/>
                    <a:pt x="8519" y="14980"/>
                  </a:cubicBezTo>
                  <a:cubicBezTo>
                    <a:pt x="8519" y="14853"/>
                    <a:pt x="8487" y="14758"/>
                    <a:pt x="8456" y="14663"/>
                  </a:cubicBezTo>
                  <a:cubicBezTo>
                    <a:pt x="8456" y="14537"/>
                    <a:pt x="8392" y="14473"/>
                    <a:pt x="8297" y="14442"/>
                  </a:cubicBezTo>
                  <a:cubicBezTo>
                    <a:pt x="8266" y="14410"/>
                    <a:pt x="8266" y="14410"/>
                    <a:pt x="8234" y="14410"/>
                  </a:cubicBezTo>
                  <a:cubicBezTo>
                    <a:pt x="8234" y="14410"/>
                    <a:pt x="8234" y="14378"/>
                    <a:pt x="8202" y="14347"/>
                  </a:cubicBezTo>
                  <a:cubicBezTo>
                    <a:pt x="8202" y="14347"/>
                    <a:pt x="8202" y="14315"/>
                    <a:pt x="8202" y="14315"/>
                  </a:cubicBezTo>
                  <a:cubicBezTo>
                    <a:pt x="8202" y="14252"/>
                    <a:pt x="8202" y="14188"/>
                    <a:pt x="8139" y="14125"/>
                  </a:cubicBezTo>
                  <a:cubicBezTo>
                    <a:pt x="8139" y="14093"/>
                    <a:pt x="8107" y="14062"/>
                    <a:pt x="8107" y="14062"/>
                  </a:cubicBezTo>
                  <a:cubicBezTo>
                    <a:pt x="8012" y="13935"/>
                    <a:pt x="7949" y="13808"/>
                    <a:pt x="7917" y="13682"/>
                  </a:cubicBezTo>
                  <a:cubicBezTo>
                    <a:pt x="7917" y="13650"/>
                    <a:pt x="7886" y="13650"/>
                    <a:pt x="7886" y="13618"/>
                  </a:cubicBezTo>
                  <a:cubicBezTo>
                    <a:pt x="7886" y="13587"/>
                    <a:pt x="7886" y="13587"/>
                    <a:pt x="7917" y="13587"/>
                  </a:cubicBezTo>
                  <a:cubicBezTo>
                    <a:pt x="7917" y="13587"/>
                    <a:pt x="7949" y="13587"/>
                    <a:pt x="7981" y="13555"/>
                  </a:cubicBezTo>
                  <a:cubicBezTo>
                    <a:pt x="8012" y="13555"/>
                    <a:pt x="8012" y="13523"/>
                    <a:pt x="8044" y="13523"/>
                  </a:cubicBezTo>
                  <a:cubicBezTo>
                    <a:pt x="8076" y="13523"/>
                    <a:pt x="8107" y="13555"/>
                    <a:pt x="8107" y="13587"/>
                  </a:cubicBezTo>
                  <a:cubicBezTo>
                    <a:pt x="8139" y="13587"/>
                    <a:pt x="8139" y="13618"/>
                    <a:pt x="8171" y="13650"/>
                  </a:cubicBezTo>
                  <a:cubicBezTo>
                    <a:pt x="8234" y="13713"/>
                    <a:pt x="8297" y="13840"/>
                    <a:pt x="8361" y="13935"/>
                  </a:cubicBezTo>
                  <a:cubicBezTo>
                    <a:pt x="8392" y="13967"/>
                    <a:pt x="8424" y="14030"/>
                    <a:pt x="8424" y="14093"/>
                  </a:cubicBezTo>
                  <a:cubicBezTo>
                    <a:pt x="8456" y="14125"/>
                    <a:pt x="8456" y="14157"/>
                    <a:pt x="8519" y="14157"/>
                  </a:cubicBezTo>
                  <a:cubicBezTo>
                    <a:pt x="8582" y="14188"/>
                    <a:pt x="8646" y="14252"/>
                    <a:pt x="8677" y="14315"/>
                  </a:cubicBezTo>
                  <a:cubicBezTo>
                    <a:pt x="8677" y="14347"/>
                    <a:pt x="8677" y="14378"/>
                    <a:pt x="8709" y="14378"/>
                  </a:cubicBezTo>
                  <a:cubicBezTo>
                    <a:pt x="8741" y="14442"/>
                    <a:pt x="8741" y="14473"/>
                    <a:pt x="8741" y="14505"/>
                  </a:cubicBezTo>
                  <a:cubicBezTo>
                    <a:pt x="8741" y="14537"/>
                    <a:pt x="8741" y="14568"/>
                    <a:pt x="8741" y="14568"/>
                  </a:cubicBezTo>
                  <a:cubicBezTo>
                    <a:pt x="8741" y="14663"/>
                    <a:pt x="8804" y="14758"/>
                    <a:pt x="8867" y="14822"/>
                  </a:cubicBezTo>
                  <a:cubicBezTo>
                    <a:pt x="8899" y="14853"/>
                    <a:pt x="8931" y="14853"/>
                    <a:pt x="8962" y="14885"/>
                  </a:cubicBezTo>
                  <a:cubicBezTo>
                    <a:pt x="9026" y="14917"/>
                    <a:pt x="9057" y="14980"/>
                    <a:pt x="9089" y="15043"/>
                  </a:cubicBezTo>
                  <a:cubicBezTo>
                    <a:pt x="9089" y="15107"/>
                    <a:pt x="9152" y="15170"/>
                    <a:pt x="9216" y="15233"/>
                  </a:cubicBezTo>
                  <a:cubicBezTo>
                    <a:pt x="9248" y="15265"/>
                    <a:pt x="9279" y="15328"/>
                    <a:pt x="9311" y="15360"/>
                  </a:cubicBezTo>
                  <a:cubicBezTo>
                    <a:pt x="9374" y="15423"/>
                    <a:pt x="9406" y="15518"/>
                    <a:pt x="9374" y="15582"/>
                  </a:cubicBezTo>
                  <a:cubicBezTo>
                    <a:pt x="9374" y="15613"/>
                    <a:pt x="9374" y="15645"/>
                    <a:pt x="9374" y="15645"/>
                  </a:cubicBezTo>
                  <a:cubicBezTo>
                    <a:pt x="9438" y="15740"/>
                    <a:pt x="9438" y="15835"/>
                    <a:pt x="9469" y="15930"/>
                  </a:cubicBezTo>
                  <a:cubicBezTo>
                    <a:pt x="9469" y="15962"/>
                    <a:pt x="9501" y="15993"/>
                    <a:pt x="9501" y="16025"/>
                  </a:cubicBezTo>
                  <a:cubicBezTo>
                    <a:pt x="9533" y="16057"/>
                    <a:pt x="9564" y="16088"/>
                    <a:pt x="9596" y="16088"/>
                  </a:cubicBezTo>
                  <a:cubicBezTo>
                    <a:pt x="9628" y="16088"/>
                    <a:pt x="9659" y="16088"/>
                    <a:pt x="9691" y="16057"/>
                  </a:cubicBezTo>
                  <a:cubicBezTo>
                    <a:pt x="9723" y="16057"/>
                    <a:pt x="9786" y="16057"/>
                    <a:pt x="9818" y="16025"/>
                  </a:cubicBezTo>
                  <a:cubicBezTo>
                    <a:pt x="9849" y="15962"/>
                    <a:pt x="9881" y="15962"/>
                    <a:pt x="9944" y="15962"/>
                  </a:cubicBezTo>
                  <a:cubicBezTo>
                    <a:pt x="10039" y="15962"/>
                    <a:pt x="10103" y="15962"/>
                    <a:pt x="10166" y="15898"/>
                  </a:cubicBezTo>
                  <a:cubicBezTo>
                    <a:pt x="10198" y="15898"/>
                    <a:pt x="10229" y="15867"/>
                    <a:pt x="10293" y="15867"/>
                  </a:cubicBezTo>
                  <a:cubicBezTo>
                    <a:pt x="10324" y="15867"/>
                    <a:pt x="10356" y="15835"/>
                    <a:pt x="10388" y="15803"/>
                  </a:cubicBezTo>
                  <a:cubicBezTo>
                    <a:pt x="10419" y="15772"/>
                    <a:pt x="10451" y="15772"/>
                    <a:pt x="10483" y="15740"/>
                  </a:cubicBezTo>
                  <a:cubicBezTo>
                    <a:pt x="10546" y="15740"/>
                    <a:pt x="10641" y="15708"/>
                    <a:pt x="10704" y="15677"/>
                  </a:cubicBezTo>
                  <a:cubicBezTo>
                    <a:pt x="10736" y="15677"/>
                    <a:pt x="10799" y="15645"/>
                    <a:pt x="10831" y="15613"/>
                  </a:cubicBezTo>
                  <a:cubicBezTo>
                    <a:pt x="10863" y="15613"/>
                    <a:pt x="10894" y="15582"/>
                    <a:pt x="10894" y="15550"/>
                  </a:cubicBezTo>
                  <a:cubicBezTo>
                    <a:pt x="10894" y="15487"/>
                    <a:pt x="10958" y="15455"/>
                    <a:pt x="11021" y="15455"/>
                  </a:cubicBezTo>
                  <a:cubicBezTo>
                    <a:pt x="11084" y="15423"/>
                    <a:pt x="11179" y="15392"/>
                    <a:pt x="11243" y="15392"/>
                  </a:cubicBezTo>
                  <a:cubicBezTo>
                    <a:pt x="11306" y="15360"/>
                    <a:pt x="11338" y="15360"/>
                    <a:pt x="11338" y="15297"/>
                  </a:cubicBezTo>
                  <a:cubicBezTo>
                    <a:pt x="11369" y="15265"/>
                    <a:pt x="11369" y="15233"/>
                    <a:pt x="11401" y="15233"/>
                  </a:cubicBezTo>
                  <a:cubicBezTo>
                    <a:pt x="11496" y="15233"/>
                    <a:pt x="11528" y="15202"/>
                    <a:pt x="11559" y="15107"/>
                  </a:cubicBezTo>
                  <a:cubicBezTo>
                    <a:pt x="11559" y="15075"/>
                    <a:pt x="11591" y="15075"/>
                    <a:pt x="11623" y="15075"/>
                  </a:cubicBezTo>
                  <a:cubicBezTo>
                    <a:pt x="11654" y="15043"/>
                    <a:pt x="11686" y="15043"/>
                    <a:pt x="11686" y="15043"/>
                  </a:cubicBezTo>
                  <a:cubicBezTo>
                    <a:pt x="11718" y="15043"/>
                    <a:pt x="11718" y="15012"/>
                    <a:pt x="11718" y="14980"/>
                  </a:cubicBezTo>
                  <a:cubicBezTo>
                    <a:pt x="11718" y="14948"/>
                    <a:pt x="11718" y="14917"/>
                    <a:pt x="11718" y="14885"/>
                  </a:cubicBezTo>
                  <a:cubicBezTo>
                    <a:pt x="11718" y="14853"/>
                    <a:pt x="11749" y="14822"/>
                    <a:pt x="11781" y="14790"/>
                  </a:cubicBezTo>
                  <a:cubicBezTo>
                    <a:pt x="11876" y="14727"/>
                    <a:pt x="11908" y="14663"/>
                    <a:pt x="11971" y="14537"/>
                  </a:cubicBezTo>
                  <a:cubicBezTo>
                    <a:pt x="12003" y="14473"/>
                    <a:pt x="12003" y="14442"/>
                    <a:pt x="11939" y="14410"/>
                  </a:cubicBezTo>
                  <a:cubicBezTo>
                    <a:pt x="11908" y="14378"/>
                    <a:pt x="11876" y="14315"/>
                    <a:pt x="11844" y="14283"/>
                  </a:cubicBezTo>
                  <a:cubicBezTo>
                    <a:pt x="11813" y="14252"/>
                    <a:pt x="11781" y="14220"/>
                    <a:pt x="11749" y="14220"/>
                  </a:cubicBezTo>
                  <a:cubicBezTo>
                    <a:pt x="11718" y="14220"/>
                    <a:pt x="11654" y="14220"/>
                    <a:pt x="11591" y="14188"/>
                  </a:cubicBezTo>
                  <a:cubicBezTo>
                    <a:pt x="11591" y="14188"/>
                    <a:pt x="11559" y="14188"/>
                    <a:pt x="11528" y="14157"/>
                  </a:cubicBezTo>
                  <a:cubicBezTo>
                    <a:pt x="11464" y="14093"/>
                    <a:pt x="11433" y="14062"/>
                    <a:pt x="11433" y="13998"/>
                  </a:cubicBezTo>
                  <a:cubicBezTo>
                    <a:pt x="11433" y="13935"/>
                    <a:pt x="11433" y="13872"/>
                    <a:pt x="11401" y="13808"/>
                  </a:cubicBezTo>
                  <a:cubicBezTo>
                    <a:pt x="11401" y="13808"/>
                    <a:pt x="11401" y="13808"/>
                    <a:pt x="11401" y="13808"/>
                  </a:cubicBezTo>
                  <a:cubicBezTo>
                    <a:pt x="11401" y="13808"/>
                    <a:pt x="11369" y="13808"/>
                    <a:pt x="11369" y="13808"/>
                  </a:cubicBezTo>
                  <a:cubicBezTo>
                    <a:pt x="11306" y="13903"/>
                    <a:pt x="11211" y="13967"/>
                    <a:pt x="11148" y="14062"/>
                  </a:cubicBezTo>
                  <a:cubicBezTo>
                    <a:pt x="11116" y="14125"/>
                    <a:pt x="11053" y="14157"/>
                    <a:pt x="10958" y="14157"/>
                  </a:cubicBezTo>
                  <a:cubicBezTo>
                    <a:pt x="10894" y="14157"/>
                    <a:pt x="10831" y="14157"/>
                    <a:pt x="10768" y="14188"/>
                  </a:cubicBezTo>
                  <a:cubicBezTo>
                    <a:pt x="10768" y="14188"/>
                    <a:pt x="10736" y="14188"/>
                    <a:pt x="10704" y="14157"/>
                  </a:cubicBezTo>
                  <a:cubicBezTo>
                    <a:pt x="10673" y="14125"/>
                    <a:pt x="10673" y="14093"/>
                    <a:pt x="10673" y="14062"/>
                  </a:cubicBezTo>
                  <a:cubicBezTo>
                    <a:pt x="10673" y="13998"/>
                    <a:pt x="10641" y="13935"/>
                    <a:pt x="10641" y="13872"/>
                  </a:cubicBezTo>
                  <a:cubicBezTo>
                    <a:pt x="10641" y="13872"/>
                    <a:pt x="10641" y="13872"/>
                    <a:pt x="10641" y="13840"/>
                  </a:cubicBezTo>
                  <a:cubicBezTo>
                    <a:pt x="10641" y="13840"/>
                    <a:pt x="10609" y="13840"/>
                    <a:pt x="10609" y="13840"/>
                  </a:cubicBezTo>
                  <a:cubicBezTo>
                    <a:pt x="10578" y="13840"/>
                    <a:pt x="10578" y="13840"/>
                    <a:pt x="10578" y="13840"/>
                  </a:cubicBezTo>
                  <a:cubicBezTo>
                    <a:pt x="10546" y="13872"/>
                    <a:pt x="10546" y="13872"/>
                    <a:pt x="10546" y="13903"/>
                  </a:cubicBezTo>
                  <a:cubicBezTo>
                    <a:pt x="10514" y="13935"/>
                    <a:pt x="10514" y="13935"/>
                    <a:pt x="10483" y="13903"/>
                  </a:cubicBezTo>
                  <a:cubicBezTo>
                    <a:pt x="10451" y="13872"/>
                    <a:pt x="10419" y="13840"/>
                    <a:pt x="10419" y="13808"/>
                  </a:cubicBezTo>
                  <a:cubicBezTo>
                    <a:pt x="10419" y="13745"/>
                    <a:pt x="10388" y="13682"/>
                    <a:pt x="10356" y="13650"/>
                  </a:cubicBezTo>
                  <a:lnTo>
                    <a:pt x="10261" y="13555"/>
                  </a:lnTo>
                  <a:cubicBezTo>
                    <a:pt x="10229" y="13523"/>
                    <a:pt x="10198" y="13523"/>
                    <a:pt x="10198" y="13523"/>
                  </a:cubicBezTo>
                  <a:cubicBezTo>
                    <a:pt x="10166" y="13428"/>
                    <a:pt x="10134" y="13365"/>
                    <a:pt x="10103" y="13302"/>
                  </a:cubicBezTo>
                  <a:cubicBezTo>
                    <a:pt x="10071" y="13302"/>
                    <a:pt x="10071" y="13270"/>
                    <a:pt x="10103" y="13238"/>
                  </a:cubicBezTo>
                  <a:cubicBezTo>
                    <a:pt x="10103" y="13238"/>
                    <a:pt x="10103" y="13207"/>
                    <a:pt x="10103" y="13175"/>
                  </a:cubicBezTo>
                  <a:cubicBezTo>
                    <a:pt x="10103" y="13175"/>
                    <a:pt x="10134" y="13143"/>
                    <a:pt x="10134" y="13143"/>
                  </a:cubicBezTo>
                  <a:cubicBezTo>
                    <a:pt x="10166" y="13143"/>
                    <a:pt x="10198" y="13143"/>
                    <a:pt x="10229" y="13143"/>
                  </a:cubicBezTo>
                  <a:cubicBezTo>
                    <a:pt x="10261" y="13143"/>
                    <a:pt x="10324" y="13143"/>
                    <a:pt x="10356" y="13175"/>
                  </a:cubicBezTo>
                  <a:cubicBezTo>
                    <a:pt x="10356" y="13175"/>
                    <a:pt x="10388" y="13207"/>
                    <a:pt x="10388" y="13238"/>
                  </a:cubicBezTo>
                  <a:lnTo>
                    <a:pt x="10546" y="13460"/>
                  </a:lnTo>
                  <a:cubicBezTo>
                    <a:pt x="10578" y="13492"/>
                    <a:pt x="10609" y="13523"/>
                    <a:pt x="10641" y="13523"/>
                  </a:cubicBezTo>
                  <a:cubicBezTo>
                    <a:pt x="10641" y="13523"/>
                    <a:pt x="10673" y="13523"/>
                    <a:pt x="10673" y="13555"/>
                  </a:cubicBezTo>
                  <a:cubicBezTo>
                    <a:pt x="10736" y="13555"/>
                    <a:pt x="10768" y="13587"/>
                    <a:pt x="10799" y="13618"/>
                  </a:cubicBezTo>
                  <a:cubicBezTo>
                    <a:pt x="10831" y="13650"/>
                    <a:pt x="10863" y="13650"/>
                    <a:pt x="10863" y="13682"/>
                  </a:cubicBezTo>
                  <a:cubicBezTo>
                    <a:pt x="10958" y="13713"/>
                    <a:pt x="11021" y="13713"/>
                    <a:pt x="11116" y="13745"/>
                  </a:cubicBezTo>
                  <a:cubicBezTo>
                    <a:pt x="11148" y="13745"/>
                    <a:pt x="11179" y="13745"/>
                    <a:pt x="11211" y="13745"/>
                  </a:cubicBezTo>
                  <a:cubicBezTo>
                    <a:pt x="11243" y="13713"/>
                    <a:pt x="11274" y="13682"/>
                    <a:pt x="11338" y="13682"/>
                  </a:cubicBezTo>
                  <a:cubicBezTo>
                    <a:pt x="11401" y="13650"/>
                    <a:pt x="11433" y="13650"/>
                    <a:pt x="11464" y="13713"/>
                  </a:cubicBezTo>
                  <a:cubicBezTo>
                    <a:pt x="11464" y="13745"/>
                    <a:pt x="11496" y="13808"/>
                    <a:pt x="11528" y="13840"/>
                  </a:cubicBezTo>
                  <a:cubicBezTo>
                    <a:pt x="11528" y="13872"/>
                    <a:pt x="11559" y="13903"/>
                    <a:pt x="11591" y="13903"/>
                  </a:cubicBezTo>
                  <a:cubicBezTo>
                    <a:pt x="11781" y="13903"/>
                    <a:pt x="11939" y="13935"/>
                    <a:pt x="12129" y="13967"/>
                  </a:cubicBezTo>
                  <a:cubicBezTo>
                    <a:pt x="12193" y="13998"/>
                    <a:pt x="12256" y="13998"/>
                    <a:pt x="12319" y="13998"/>
                  </a:cubicBezTo>
                  <a:cubicBezTo>
                    <a:pt x="12414" y="13967"/>
                    <a:pt x="12541" y="13935"/>
                    <a:pt x="12636" y="13967"/>
                  </a:cubicBezTo>
                  <a:cubicBezTo>
                    <a:pt x="12668" y="13967"/>
                    <a:pt x="12699" y="13967"/>
                    <a:pt x="12699" y="13967"/>
                  </a:cubicBezTo>
                  <a:cubicBezTo>
                    <a:pt x="12794" y="13935"/>
                    <a:pt x="12858" y="13935"/>
                    <a:pt x="12953" y="13935"/>
                  </a:cubicBezTo>
                  <a:cubicBezTo>
                    <a:pt x="12953" y="13935"/>
                    <a:pt x="12984" y="13935"/>
                    <a:pt x="12984" y="13967"/>
                  </a:cubicBezTo>
                  <a:cubicBezTo>
                    <a:pt x="13016" y="13998"/>
                    <a:pt x="13016" y="14030"/>
                    <a:pt x="13048" y="14030"/>
                  </a:cubicBezTo>
                  <a:cubicBezTo>
                    <a:pt x="13079" y="14030"/>
                    <a:pt x="13111" y="14062"/>
                    <a:pt x="13111" y="14093"/>
                  </a:cubicBezTo>
                  <a:cubicBezTo>
                    <a:pt x="13111" y="14157"/>
                    <a:pt x="13143" y="14188"/>
                    <a:pt x="13238" y="14220"/>
                  </a:cubicBezTo>
                  <a:cubicBezTo>
                    <a:pt x="13269" y="14220"/>
                    <a:pt x="13301" y="14252"/>
                    <a:pt x="13333" y="14283"/>
                  </a:cubicBezTo>
                  <a:cubicBezTo>
                    <a:pt x="13364" y="14347"/>
                    <a:pt x="13459" y="14378"/>
                    <a:pt x="13523" y="14378"/>
                  </a:cubicBezTo>
                  <a:cubicBezTo>
                    <a:pt x="13554" y="14378"/>
                    <a:pt x="13554" y="14378"/>
                    <a:pt x="13586" y="14378"/>
                  </a:cubicBezTo>
                  <a:cubicBezTo>
                    <a:pt x="13586" y="14378"/>
                    <a:pt x="13586" y="14378"/>
                    <a:pt x="13586" y="14378"/>
                  </a:cubicBezTo>
                  <a:lnTo>
                    <a:pt x="13586" y="14378"/>
                  </a:lnTo>
                  <a:lnTo>
                    <a:pt x="13586" y="14378"/>
                  </a:lnTo>
                  <a:lnTo>
                    <a:pt x="13586" y="14378"/>
                  </a:lnTo>
                  <a:cubicBezTo>
                    <a:pt x="13554" y="14442"/>
                    <a:pt x="13523" y="14473"/>
                    <a:pt x="13459" y="14442"/>
                  </a:cubicBezTo>
                  <a:cubicBezTo>
                    <a:pt x="13459" y="14442"/>
                    <a:pt x="13428" y="14442"/>
                    <a:pt x="13428" y="14442"/>
                  </a:cubicBezTo>
                  <a:cubicBezTo>
                    <a:pt x="13428" y="14442"/>
                    <a:pt x="13428" y="14473"/>
                    <a:pt x="13428" y="14473"/>
                  </a:cubicBezTo>
                  <a:cubicBezTo>
                    <a:pt x="13491" y="14537"/>
                    <a:pt x="13554" y="14600"/>
                    <a:pt x="13586" y="14663"/>
                  </a:cubicBezTo>
                  <a:cubicBezTo>
                    <a:pt x="13713" y="14758"/>
                    <a:pt x="13745" y="14758"/>
                    <a:pt x="13871" y="14663"/>
                  </a:cubicBezTo>
                  <a:cubicBezTo>
                    <a:pt x="13935" y="14632"/>
                    <a:pt x="13966" y="14600"/>
                    <a:pt x="13966" y="14537"/>
                  </a:cubicBezTo>
                  <a:lnTo>
                    <a:pt x="13966" y="14537"/>
                  </a:lnTo>
                  <a:lnTo>
                    <a:pt x="13966" y="14537"/>
                  </a:lnTo>
                  <a:lnTo>
                    <a:pt x="13966" y="14537"/>
                  </a:lnTo>
                  <a:lnTo>
                    <a:pt x="13966" y="14537"/>
                  </a:lnTo>
                  <a:cubicBezTo>
                    <a:pt x="13966" y="14537"/>
                    <a:pt x="13966" y="14537"/>
                    <a:pt x="13966" y="14568"/>
                  </a:cubicBezTo>
                  <a:cubicBezTo>
                    <a:pt x="13998" y="14632"/>
                    <a:pt x="14030" y="14727"/>
                    <a:pt x="14030" y="14822"/>
                  </a:cubicBezTo>
                  <a:cubicBezTo>
                    <a:pt x="14030" y="14853"/>
                    <a:pt x="14030" y="14885"/>
                    <a:pt x="14030" y="14917"/>
                  </a:cubicBezTo>
                  <a:cubicBezTo>
                    <a:pt x="14093" y="15012"/>
                    <a:pt x="14093" y="15107"/>
                    <a:pt x="14125" y="15202"/>
                  </a:cubicBezTo>
                  <a:cubicBezTo>
                    <a:pt x="14125" y="15297"/>
                    <a:pt x="14188" y="15392"/>
                    <a:pt x="14188" y="15487"/>
                  </a:cubicBezTo>
                  <a:cubicBezTo>
                    <a:pt x="14188" y="15487"/>
                    <a:pt x="14220" y="15518"/>
                    <a:pt x="14220" y="15518"/>
                  </a:cubicBezTo>
                  <a:cubicBezTo>
                    <a:pt x="14251" y="15582"/>
                    <a:pt x="14283" y="15645"/>
                    <a:pt x="14315" y="15708"/>
                  </a:cubicBezTo>
                  <a:cubicBezTo>
                    <a:pt x="14346" y="15772"/>
                    <a:pt x="14378" y="15835"/>
                    <a:pt x="14410" y="15898"/>
                  </a:cubicBezTo>
                  <a:cubicBezTo>
                    <a:pt x="14441" y="15930"/>
                    <a:pt x="14441" y="15962"/>
                    <a:pt x="14441" y="15993"/>
                  </a:cubicBezTo>
                  <a:cubicBezTo>
                    <a:pt x="14473" y="16088"/>
                    <a:pt x="14505" y="16152"/>
                    <a:pt x="14568" y="16215"/>
                  </a:cubicBezTo>
                  <a:cubicBezTo>
                    <a:pt x="14600" y="16247"/>
                    <a:pt x="14631" y="16278"/>
                    <a:pt x="14631" y="16310"/>
                  </a:cubicBezTo>
                  <a:cubicBezTo>
                    <a:pt x="14663" y="16405"/>
                    <a:pt x="14726" y="16500"/>
                    <a:pt x="14726" y="16595"/>
                  </a:cubicBezTo>
                  <a:cubicBezTo>
                    <a:pt x="14726" y="16658"/>
                    <a:pt x="14758" y="16690"/>
                    <a:pt x="14790" y="16753"/>
                  </a:cubicBezTo>
                  <a:cubicBezTo>
                    <a:pt x="14821" y="16753"/>
                    <a:pt x="14821" y="16785"/>
                    <a:pt x="14853" y="16785"/>
                  </a:cubicBezTo>
                  <a:cubicBezTo>
                    <a:pt x="14916" y="16848"/>
                    <a:pt x="14980" y="16817"/>
                    <a:pt x="15011" y="16785"/>
                  </a:cubicBezTo>
                  <a:cubicBezTo>
                    <a:pt x="15011" y="16753"/>
                    <a:pt x="15011" y="16753"/>
                    <a:pt x="15043" y="16722"/>
                  </a:cubicBezTo>
                  <a:cubicBezTo>
                    <a:pt x="15043" y="16690"/>
                    <a:pt x="15075" y="16658"/>
                    <a:pt x="15106" y="16658"/>
                  </a:cubicBezTo>
                  <a:cubicBezTo>
                    <a:pt x="15138" y="16658"/>
                    <a:pt x="15170" y="16627"/>
                    <a:pt x="15170" y="16563"/>
                  </a:cubicBezTo>
                  <a:cubicBezTo>
                    <a:pt x="15170" y="16532"/>
                    <a:pt x="15201" y="16500"/>
                    <a:pt x="15265" y="16468"/>
                  </a:cubicBezTo>
                  <a:cubicBezTo>
                    <a:pt x="15296" y="16437"/>
                    <a:pt x="15296" y="16405"/>
                    <a:pt x="15296" y="16373"/>
                  </a:cubicBezTo>
                  <a:cubicBezTo>
                    <a:pt x="15296" y="16342"/>
                    <a:pt x="15296" y="16310"/>
                    <a:pt x="15296" y="16278"/>
                  </a:cubicBezTo>
                  <a:cubicBezTo>
                    <a:pt x="15265" y="16247"/>
                    <a:pt x="15265" y="16215"/>
                    <a:pt x="15296" y="16183"/>
                  </a:cubicBezTo>
                  <a:cubicBezTo>
                    <a:pt x="15296" y="16152"/>
                    <a:pt x="15328" y="16120"/>
                    <a:pt x="15328" y="16088"/>
                  </a:cubicBezTo>
                  <a:cubicBezTo>
                    <a:pt x="15360" y="16057"/>
                    <a:pt x="15360" y="15993"/>
                    <a:pt x="15328" y="15930"/>
                  </a:cubicBezTo>
                  <a:cubicBezTo>
                    <a:pt x="15328" y="15898"/>
                    <a:pt x="15296" y="15867"/>
                    <a:pt x="15296" y="15835"/>
                  </a:cubicBezTo>
                  <a:cubicBezTo>
                    <a:pt x="15296" y="15772"/>
                    <a:pt x="15296" y="15708"/>
                    <a:pt x="15296" y="15645"/>
                  </a:cubicBezTo>
                  <a:cubicBezTo>
                    <a:pt x="15296" y="15582"/>
                    <a:pt x="15328" y="15550"/>
                    <a:pt x="15391" y="15550"/>
                  </a:cubicBezTo>
                  <a:cubicBezTo>
                    <a:pt x="15391" y="15550"/>
                    <a:pt x="15423" y="15550"/>
                    <a:pt x="15423" y="15550"/>
                  </a:cubicBezTo>
                  <a:cubicBezTo>
                    <a:pt x="15455" y="15487"/>
                    <a:pt x="15518" y="15455"/>
                    <a:pt x="15581" y="15455"/>
                  </a:cubicBezTo>
                  <a:cubicBezTo>
                    <a:pt x="15581" y="15423"/>
                    <a:pt x="15613" y="15423"/>
                    <a:pt x="15613" y="15392"/>
                  </a:cubicBezTo>
                  <a:cubicBezTo>
                    <a:pt x="15613" y="15360"/>
                    <a:pt x="15645" y="15328"/>
                    <a:pt x="15645" y="15297"/>
                  </a:cubicBezTo>
                  <a:cubicBezTo>
                    <a:pt x="15740" y="15265"/>
                    <a:pt x="15803" y="15170"/>
                    <a:pt x="15866" y="15138"/>
                  </a:cubicBezTo>
                  <a:cubicBezTo>
                    <a:pt x="15898" y="15107"/>
                    <a:pt x="15930" y="15075"/>
                    <a:pt x="15930" y="15043"/>
                  </a:cubicBezTo>
                  <a:cubicBezTo>
                    <a:pt x="15961" y="15012"/>
                    <a:pt x="15993" y="14980"/>
                    <a:pt x="16025" y="14948"/>
                  </a:cubicBezTo>
                  <a:cubicBezTo>
                    <a:pt x="16025" y="14917"/>
                    <a:pt x="16056" y="14885"/>
                    <a:pt x="16088" y="14885"/>
                  </a:cubicBezTo>
                  <a:cubicBezTo>
                    <a:pt x="16183" y="14853"/>
                    <a:pt x="16278" y="14758"/>
                    <a:pt x="16278" y="14632"/>
                  </a:cubicBezTo>
                  <a:cubicBezTo>
                    <a:pt x="16278" y="14600"/>
                    <a:pt x="16310" y="14600"/>
                    <a:pt x="16341" y="14568"/>
                  </a:cubicBezTo>
                  <a:cubicBezTo>
                    <a:pt x="16373" y="14537"/>
                    <a:pt x="16436" y="14537"/>
                    <a:pt x="16468" y="14537"/>
                  </a:cubicBezTo>
                  <a:cubicBezTo>
                    <a:pt x="16595" y="14537"/>
                    <a:pt x="16690" y="14537"/>
                    <a:pt x="16785" y="14442"/>
                  </a:cubicBezTo>
                  <a:cubicBezTo>
                    <a:pt x="16848" y="14410"/>
                    <a:pt x="16911" y="14442"/>
                    <a:pt x="16943" y="14378"/>
                  </a:cubicBezTo>
                  <a:cubicBezTo>
                    <a:pt x="16943" y="14378"/>
                    <a:pt x="16975" y="14410"/>
                    <a:pt x="16975" y="14410"/>
                  </a:cubicBezTo>
                  <a:cubicBezTo>
                    <a:pt x="16975" y="14442"/>
                    <a:pt x="16975" y="14473"/>
                    <a:pt x="17006" y="14505"/>
                  </a:cubicBezTo>
                  <a:cubicBezTo>
                    <a:pt x="17038" y="14632"/>
                    <a:pt x="17101" y="14758"/>
                    <a:pt x="17228" y="14790"/>
                  </a:cubicBezTo>
                  <a:cubicBezTo>
                    <a:pt x="17260" y="14822"/>
                    <a:pt x="17260" y="14822"/>
                    <a:pt x="17291" y="14822"/>
                  </a:cubicBezTo>
                  <a:cubicBezTo>
                    <a:pt x="17323" y="14853"/>
                    <a:pt x="17323" y="14853"/>
                    <a:pt x="17291" y="14917"/>
                  </a:cubicBezTo>
                  <a:cubicBezTo>
                    <a:pt x="17291" y="14980"/>
                    <a:pt x="17291" y="14980"/>
                    <a:pt x="17355" y="15012"/>
                  </a:cubicBezTo>
                  <a:cubicBezTo>
                    <a:pt x="17386" y="15012"/>
                    <a:pt x="17418" y="15043"/>
                    <a:pt x="17450" y="15075"/>
                  </a:cubicBezTo>
                  <a:cubicBezTo>
                    <a:pt x="17450" y="15075"/>
                    <a:pt x="17450" y="15107"/>
                    <a:pt x="17450" y="15107"/>
                  </a:cubicBezTo>
                  <a:cubicBezTo>
                    <a:pt x="17481" y="15170"/>
                    <a:pt x="17513" y="15265"/>
                    <a:pt x="17481" y="15360"/>
                  </a:cubicBezTo>
                  <a:cubicBezTo>
                    <a:pt x="17481" y="15392"/>
                    <a:pt x="17481" y="15423"/>
                    <a:pt x="17481" y="15455"/>
                  </a:cubicBezTo>
                  <a:cubicBezTo>
                    <a:pt x="17481" y="15487"/>
                    <a:pt x="17513" y="15518"/>
                    <a:pt x="17545" y="15518"/>
                  </a:cubicBezTo>
                  <a:cubicBezTo>
                    <a:pt x="17608" y="15518"/>
                    <a:pt x="17671" y="15518"/>
                    <a:pt x="17735" y="15455"/>
                  </a:cubicBezTo>
                  <a:cubicBezTo>
                    <a:pt x="17798" y="15455"/>
                    <a:pt x="17861" y="15423"/>
                    <a:pt x="17893" y="1539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4"/>
            <p:cNvSpPr/>
            <p:nvPr/>
          </p:nvSpPr>
          <p:spPr>
            <a:xfrm>
              <a:off x="1896130" y="4060137"/>
              <a:ext cx="1046" cy="2029"/>
            </a:xfrm>
            <a:custGeom>
              <a:rect b="b" l="l" r="r" t="t"/>
              <a:pathLst>
                <a:path extrusionOk="0" h="64" w="33">
                  <a:moveTo>
                    <a:pt x="1" y="1"/>
                  </a:moveTo>
                  <a:cubicBezTo>
                    <a:pt x="1" y="1"/>
                    <a:pt x="32" y="1"/>
                    <a:pt x="32" y="1"/>
                  </a:cubicBezTo>
                  <a:lnTo>
                    <a:pt x="32" y="32"/>
                  </a:lnTo>
                  <a:cubicBezTo>
                    <a:pt x="32" y="32"/>
                    <a:pt x="32" y="32"/>
                    <a:pt x="32" y="32"/>
                  </a:cubicBezTo>
                  <a:lnTo>
                    <a:pt x="32" y="64"/>
                  </a:lnTo>
                  <a:lnTo>
                    <a:pt x="32" y="64"/>
                  </a:lnTo>
                  <a:lnTo>
                    <a:pt x="32" y="32"/>
                  </a:lnTo>
                  <a:cubicBezTo>
                    <a:pt x="1" y="32"/>
                    <a:pt x="1" y="32"/>
                    <a:pt x="1" y="32"/>
                  </a:cubicBez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4"/>
            <p:cNvSpPr/>
            <p:nvPr/>
          </p:nvSpPr>
          <p:spPr>
            <a:xfrm>
              <a:off x="1885096" y="4047075"/>
              <a:ext cx="1046" cy="1046"/>
            </a:xfrm>
            <a:custGeom>
              <a:rect b="b" l="l" r="r" t="t"/>
              <a:pathLst>
                <a:path extrusionOk="0" h="33" w="33">
                  <a:moveTo>
                    <a:pt x="32" y="1"/>
                  </a:moveTo>
                  <a:cubicBezTo>
                    <a:pt x="32" y="1"/>
                    <a:pt x="32" y="1"/>
                    <a:pt x="32" y="33"/>
                  </a:cubicBezTo>
                  <a:cubicBezTo>
                    <a:pt x="32" y="33"/>
                    <a:pt x="32" y="33"/>
                    <a:pt x="32" y="33"/>
                  </a:cubicBezTo>
                  <a:cubicBezTo>
                    <a:pt x="32" y="33"/>
                    <a:pt x="32" y="33"/>
                    <a:pt x="32" y="33"/>
                  </a:cubicBezTo>
                  <a:cubicBezTo>
                    <a:pt x="0"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4"/>
            <p:cNvSpPr/>
            <p:nvPr/>
          </p:nvSpPr>
          <p:spPr>
            <a:xfrm>
              <a:off x="1879072" y="4074183"/>
              <a:ext cx="2029" cy="2061"/>
            </a:xfrm>
            <a:custGeom>
              <a:rect b="b" l="l" r="r" t="t"/>
              <a:pathLst>
                <a:path extrusionOk="0" h="65" w="64">
                  <a:moveTo>
                    <a:pt x="32" y="1"/>
                  </a:moveTo>
                  <a:cubicBezTo>
                    <a:pt x="32" y="1"/>
                    <a:pt x="32" y="1"/>
                    <a:pt x="32" y="33"/>
                  </a:cubicBezTo>
                  <a:cubicBezTo>
                    <a:pt x="64" y="33"/>
                    <a:pt x="64" y="33"/>
                    <a:pt x="64" y="64"/>
                  </a:cubicBezTo>
                  <a:cubicBezTo>
                    <a:pt x="64" y="64"/>
                    <a:pt x="32" y="64"/>
                    <a:pt x="32" y="64"/>
                  </a:cubicBezTo>
                  <a:cubicBezTo>
                    <a:pt x="32" y="33"/>
                    <a:pt x="32" y="33"/>
                    <a:pt x="0"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4"/>
            <p:cNvSpPr/>
            <p:nvPr/>
          </p:nvSpPr>
          <p:spPr>
            <a:xfrm>
              <a:off x="1931291" y="3958713"/>
              <a:ext cx="3044" cy="4058"/>
            </a:xfrm>
            <a:custGeom>
              <a:rect b="b" l="l" r="r" t="t"/>
              <a:pathLst>
                <a:path extrusionOk="0" h="128" w="96">
                  <a:moveTo>
                    <a:pt x="32" y="1"/>
                  </a:moveTo>
                  <a:cubicBezTo>
                    <a:pt x="63" y="1"/>
                    <a:pt x="63" y="1"/>
                    <a:pt x="63" y="33"/>
                  </a:cubicBezTo>
                  <a:cubicBezTo>
                    <a:pt x="95" y="33"/>
                    <a:pt x="95" y="64"/>
                    <a:pt x="95" y="64"/>
                  </a:cubicBezTo>
                  <a:cubicBezTo>
                    <a:pt x="63" y="96"/>
                    <a:pt x="63" y="96"/>
                    <a:pt x="63" y="128"/>
                  </a:cubicBezTo>
                  <a:cubicBezTo>
                    <a:pt x="63" y="128"/>
                    <a:pt x="32" y="128"/>
                    <a:pt x="32" y="128"/>
                  </a:cubicBezTo>
                  <a:cubicBezTo>
                    <a:pt x="32" y="96"/>
                    <a:pt x="0" y="64"/>
                    <a:pt x="0" y="33"/>
                  </a:cubicBezTo>
                  <a:cubicBezTo>
                    <a:pt x="0" y="33"/>
                    <a:pt x="0"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4"/>
            <p:cNvSpPr/>
            <p:nvPr/>
          </p:nvSpPr>
          <p:spPr>
            <a:xfrm>
              <a:off x="2038707" y="3731800"/>
              <a:ext cx="4058" cy="2061"/>
            </a:xfrm>
            <a:custGeom>
              <a:rect b="b" l="l" r="r" t="t"/>
              <a:pathLst>
                <a:path extrusionOk="0" h="65" w="128">
                  <a:moveTo>
                    <a:pt x="32" y="1"/>
                  </a:moveTo>
                  <a:cubicBezTo>
                    <a:pt x="64" y="1"/>
                    <a:pt x="64" y="1"/>
                    <a:pt x="96" y="1"/>
                  </a:cubicBezTo>
                  <a:cubicBezTo>
                    <a:pt x="96" y="1"/>
                    <a:pt x="127" y="1"/>
                    <a:pt x="127" y="1"/>
                  </a:cubicBezTo>
                  <a:cubicBezTo>
                    <a:pt x="127" y="1"/>
                    <a:pt x="127" y="1"/>
                    <a:pt x="127" y="32"/>
                  </a:cubicBezTo>
                  <a:cubicBezTo>
                    <a:pt x="96" y="32"/>
                    <a:pt x="64" y="32"/>
                    <a:pt x="64" y="64"/>
                  </a:cubicBezTo>
                  <a:cubicBezTo>
                    <a:pt x="32" y="64"/>
                    <a:pt x="32" y="32"/>
                    <a:pt x="1" y="32"/>
                  </a:cubicBezTo>
                  <a:cubicBezTo>
                    <a:pt x="1" y="32"/>
                    <a:pt x="1"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4"/>
            <p:cNvSpPr/>
            <p:nvPr/>
          </p:nvSpPr>
          <p:spPr>
            <a:xfrm>
              <a:off x="1937315" y="3696671"/>
              <a:ext cx="2029" cy="1046"/>
            </a:xfrm>
            <a:custGeom>
              <a:rect b="b" l="l" r="r" t="t"/>
              <a:pathLst>
                <a:path extrusionOk="0" h="33" w="64">
                  <a:moveTo>
                    <a:pt x="32" y="0"/>
                  </a:moveTo>
                  <a:lnTo>
                    <a:pt x="32" y="0"/>
                  </a:lnTo>
                  <a:cubicBezTo>
                    <a:pt x="32" y="0"/>
                    <a:pt x="32" y="0"/>
                    <a:pt x="64" y="32"/>
                  </a:cubicBezTo>
                  <a:cubicBezTo>
                    <a:pt x="64" y="32"/>
                    <a:pt x="32" y="32"/>
                    <a:pt x="32" y="32"/>
                  </a:cubicBezTo>
                  <a:cubicBezTo>
                    <a:pt x="32" y="32"/>
                    <a:pt x="32" y="0"/>
                    <a:pt x="32" y="0"/>
                  </a:cubicBezTo>
                  <a:lnTo>
                    <a:pt x="0" y="0"/>
                  </a:lnTo>
                  <a:lnTo>
                    <a:pt x="0" y="0"/>
                  </a:lnTo>
                  <a:cubicBezTo>
                    <a:pt x="0" y="0"/>
                    <a:pt x="0"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4"/>
            <p:cNvSpPr/>
            <p:nvPr/>
          </p:nvSpPr>
          <p:spPr>
            <a:xfrm>
              <a:off x="1883099" y="3886426"/>
              <a:ext cx="1015" cy="1046"/>
            </a:xfrm>
            <a:custGeom>
              <a:rect b="b" l="l" r="r" t="t"/>
              <a:pathLst>
                <a:path extrusionOk="0" h="33" w="32">
                  <a:moveTo>
                    <a:pt x="0" y="1"/>
                  </a:moveTo>
                  <a:cubicBezTo>
                    <a:pt x="0" y="1"/>
                    <a:pt x="0" y="1"/>
                    <a:pt x="32" y="1"/>
                  </a:cubicBezTo>
                  <a:cubicBezTo>
                    <a:pt x="32" y="1"/>
                    <a:pt x="32" y="1"/>
                    <a:pt x="32" y="1"/>
                  </a:cubicBezTo>
                  <a:cubicBezTo>
                    <a:pt x="32" y="1"/>
                    <a:pt x="32" y="1"/>
                    <a:pt x="32" y="1"/>
                  </a:cubicBezTo>
                  <a:cubicBezTo>
                    <a:pt x="32" y="1"/>
                    <a:pt x="32" y="1"/>
                    <a:pt x="0" y="1"/>
                  </a:cubicBezTo>
                  <a:lnTo>
                    <a:pt x="0" y="32"/>
                  </a:lnTo>
                  <a:lnTo>
                    <a:pt x="0"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4"/>
            <p:cNvSpPr/>
            <p:nvPr/>
          </p:nvSpPr>
          <p:spPr>
            <a:xfrm>
              <a:off x="1858971" y="4075197"/>
              <a:ext cx="3044" cy="2029"/>
            </a:xfrm>
            <a:custGeom>
              <a:rect b="b" l="l" r="r" t="t"/>
              <a:pathLst>
                <a:path extrusionOk="0" h="64" w="96">
                  <a:moveTo>
                    <a:pt x="1" y="32"/>
                  </a:moveTo>
                  <a:cubicBezTo>
                    <a:pt x="1" y="32"/>
                    <a:pt x="1" y="32"/>
                    <a:pt x="1" y="32"/>
                  </a:cubicBezTo>
                  <a:cubicBezTo>
                    <a:pt x="33" y="32"/>
                    <a:pt x="64" y="32"/>
                    <a:pt x="96" y="1"/>
                  </a:cubicBezTo>
                  <a:cubicBezTo>
                    <a:pt x="96" y="1"/>
                    <a:pt x="96" y="1"/>
                    <a:pt x="96" y="32"/>
                  </a:cubicBezTo>
                  <a:cubicBezTo>
                    <a:pt x="96" y="32"/>
                    <a:pt x="96" y="32"/>
                    <a:pt x="96" y="32"/>
                  </a:cubicBezTo>
                  <a:cubicBezTo>
                    <a:pt x="64" y="64"/>
                    <a:pt x="33" y="64"/>
                    <a:pt x="1" y="32"/>
                  </a:cubicBezTo>
                  <a:cubicBezTo>
                    <a:pt x="1" y="32"/>
                    <a:pt x="1" y="32"/>
                    <a:pt x="1" y="32"/>
                  </a:cubicBezTo>
                  <a:lnTo>
                    <a:pt x="1" y="32"/>
                  </a:lnTo>
                  <a:cubicBezTo>
                    <a:pt x="1" y="32"/>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4"/>
            <p:cNvSpPr/>
            <p:nvPr/>
          </p:nvSpPr>
          <p:spPr>
            <a:xfrm>
              <a:off x="1855959" y="3685638"/>
              <a:ext cx="2061" cy="5041"/>
            </a:xfrm>
            <a:custGeom>
              <a:rect b="b" l="l" r="r" t="t"/>
              <a:pathLst>
                <a:path extrusionOk="0" h="159" w="65">
                  <a:moveTo>
                    <a:pt x="1" y="32"/>
                  </a:moveTo>
                  <a:lnTo>
                    <a:pt x="1" y="0"/>
                  </a:lnTo>
                  <a:lnTo>
                    <a:pt x="1" y="0"/>
                  </a:lnTo>
                  <a:lnTo>
                    <a:pt x="1" y="0"/>
                  </a:lnTo>
                  <a:cubicBezTo>
                    <a:pt x="64" y="32"/>
                    <a:pt x="64" y="32"/>
                    <a:pt x="64" y="63"/>
                  </a:cubicBezTo>
                  <a:cubicBezTo>
                    <a:pt x="64" y="95"/>
                    <a:pt x="33" y="127"/>
                    <a:pt x="33" y="158"/>
                  </a:cubicBezTo>
                  <a:cubicBezTo>
                    <a:pt x="33" y="158"/>
                    <a:pt x="33" y="158"/>
                    <a:pt x="33" y="158"/>
                  </a:cubicBezTo>
                  <a:cubicBezTo>
                    <a:pt x="1" y="158"/>
                    <a:pt x="1" y="127"/>
                    <a:pt x="1" y="127"/>
                  </a:cubicBezTo>
                  <a:cubicBezTo>
                    <a:pt x="1" y="95"/>
                    <a:pt x="1" y="63"/>
                    <a:pt x="33" y="0"/>
                  </a:cubicBezTo>
                  <a:cubicBezTo>
                    <a:pt x="1" y="32"/>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4"/>
            <p:cNvSpPr/>
            <p:nvPr/>
          </p:nvSpPr>
          <p:spPr>
            <a:xfrm>
              <a:off x="1850950" y="3936646"/>
              <a:ext cx="1046" cy="1015"/>
            </a:xfrm>
            <a:custGeom>
              <a:rect b="b" l="l" r="r" t="t"/>
              <a:pathLst>
                <a:path extrusionOk="0" h="32" w="33">
                  <a:moveTo>
                    <a:pt x="1" y="32"/>
                  </a:moveTo>
                  <a:cubicBezTo>
                    <a:pt x="1" y="32"/>
                    <a:pt x="1" y="32"/>
                    <a:pt x="1" y="32"/>
                  </a:cubicBezTo>
                  <a:cubicBezTo>
                    <a:pt x="1" y="32"/>
                    <a:pt x="1" y="0"/>
                    <a:pt x="1" y="0"/>
                  </a:cubicBezTo>
                  <a:cubicBezTo>
                    <a:pt x="1" y="0"/>
                    <a:pt x="32" y="0"/>
                    <a:pt x="32" y="0"/>
                  </a:cubicBezTo>
                  <a:cubicBezTo>
                    <a:pt x="32" y="32"/>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4"/>
            <p:cNvSpPr/>
            <p:nvPr/>
          </p:nvSpPr>
          <p:spPr>
            <a:xfrm>
              <a:off x="1849936" y="3682626"/>
              <a:ext cx="2061" cy="3044"/>
            </a:xfrm>
            <a:custGeom>
              <a:rect b="b" l="l" r="r" t="t"/>
              <a:pathLst>
                <a:path extrusionOk="0" h="96" w="65">
                  <a:moveTo>
                    <a:pt x="33" y="0"/>
                  </a:moveTo>
                  <a:cubicBezTo>
                    <a:pt x="64" y="0"/>
                    <a:pt x="64" y="0"/>
                    <a:pt x="64" y="32"/>
                  </a:cubicBezTo>
                  <a:cubicBezTo>
                    <a:pt x="64" y="32"/>
                    <a:pt x="64" y="32"/>
                    <a:pt x="64" y="32"/>
                  </a:cubicBezTo>
                  <a:cubicBezTo>
                    <a:pt x="64" y="32"/>
                    <a:pt x="33" y="63"/>
                    <a:pt x="33" y="63"/>
                  </a:cubicBezTo>
                  <a:cubicBezTo>
                    <a:pt x="33" y="63"/>
                    <a:pt x="1" y="63"/>
                    <a:pt x="1" y="95"/>
                  </a:cubicBezTo>
                  <a:cubicBezTo>
                    <a:pt x="1" y="95"/>
                    <a:pt x="1" y="63"/>
                    <a:pt x="1" y="63"/>
                  </a:cubicBezTo>
                  <a:cubicBezTo>
                    <a:pt x="1" y="32"/>
                    <a:pt x="1" y="0"/>
                    <a:pt x="33"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4"/>
            <p:cNvSpPr/>
            <p:nvPr/>
          </p:nvSpPr>
          <p:spPr>
            <a:xfrm>
              <a:off x="1830881" y="3704693"/>
              <a:ext cx="3044" cy="1046"/>
            </a:xfrm>
            <a:custGeom>
              <a:rect b="b" l="l" r="r" t="t"/>
              <a:pathLst>
                <a:path extrusionOk="0" h="33" w="96">
                  <a:moveTo>
                    <a:pt x="0" y="1"/>
                  </a:moveTo>
                  <a:cubicBezTo>
                    <a:pt x="32" y="1"/>
                    <a:pt x="64" y="1"/>
                    <a:pt x="95" y="1"/>
                  </a:cubicBezTo>
                  <a:cubicBezTo>
                    <a:pt x="95" y="1"/>
                    <a:pt x="95" y="1"/>
                    <a:pt x="95" y="1"/>
                  </a:cubicBezTo>
                  <a:cubicBezTo>
                    <a:pt x="95" y="1"/>
                    <a:pt x="95" y="32"/>
                    <a:pt x="64" y="32"/>
                  </a:cubicBezTo>
                  <a:cubicBezTo>
                    <a:pt x="32" y="32"/>
                    <a:pt x="0" y="32"/>
                    <a:pt x="0" y="1"/>
                  </a:cubicBez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4"/>
            <p:cNvSpPr/>
            <p:nvPr/>
          </p:nvSpPr>
          <p:spPr>
            <a:xfrm>
              <a:off x="1829866" y="4167586"/>
              <a:ext cx="32" cy="32"/>
            </a:xfrm>
            <a:custGeom>
              <a:rect b="b" l="l" r="r" t="t"/>
              <a:pathLst>
                <a:path extrusionOk="0" h="1" w="1">
                  <a:moveTo>
                    <a:pt x="1" y="0"/>
                  </a:moveTo>
                  <a:cubicBezTo>
                    <a:pt x="1" y="0"/>
                    <a:pt x="1" y="0"/>
                    <a:pt x="1"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4"/>
            <p:cNvSpPr/>
            <p:nvPr/>
          </p:nvSpPr>
          <p:spPr>
            <a:xfrm>
              <a:off x="1704346" y="3678599"/>
              <a:ext cx="1046" cy="32"/>
            </a:xfrm>
            <a:custGeom>
              <a:rect b="b" l="l" r="r" t="t"/>
              <a:pathLst>
                <a:path extrusionOk="0" h="1" w="33">
                  <a:moveTo>
                    <a:pt x="33" y="0"/>
                  </a:moveTo>
                  <a:cubicBezTo>
                    <a:pt x="33" y="0"/>
                    <a:pt x="33" y="0"/>
                    <a:pt x="33" y="0"/>
                  </a:cubicBezTo>
                  <a:cubicBezTo>
                    <a:pt x="33" y="0"/>
                    <a:pt x="33" y="0"/>
                    <a:pt x="33" y="0"/>
                  </a:cubicBez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4"/>
            <p:cNvSpPr/>
            <p:nvPr/>
          </p:nvSpPr>
          <p:spPr>
            <a:xfrm>
              <a:off x="1350931" y="3861347"/>
              <a:ext cx="1046" cy="32"/>
            </a:xfrm>
            <a:custGeom>
              <a:rect b="b" l="l" r="r" t="t"/>
              <a:pathLst>
                <a:path extrusionOk="0" h="1" w="33">
                  <a:moveTo>
                    <a:pt x="0" y="0"/>
                  </a:moveTo>
                  <a:lnTo>
                    <a:pt x="0" y="0"/>
                  </a:lnTo>
                  <a:lnTo>
                    <a:pt x="32"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4"/>
            <p:cNvSpPr/>
            <p:nvPr/>
          </p:nvSpPr>
          <p:spPr>
            <a:xfrm>
              <a:off x="1361964" y="3894479"/>
              <a:ext cx="5073" cy="7039"/>
            </a:xfrm>
            <a:custGeom>
              <a:rect b="b" l="l" r="r" t="t"/>
              <a:pathLst>
                <a:path extrusionOk="0" h="222" w="160">
                  <a:moveTo>
                    <a:pt x="159" y="127"/>
                  </a:moveTo>
                  <a:cubicBezTo>
                    <a:pt x="159" y="159"/>
                    <a:pt x="127" y="190"/>
                    <a:pt x="96" y="190"/>
                  </a:cubicBezTo>
                  <a:cubicBezTo>
                    <a:pt x="64" y="190"/>
                    <a:pt x="32" y="190"/>
                    <a:pt x="1" y="190"/>
                  </a:cubicBezTo>
                  <a:lnTo>
                    <a:pt x="1" y="190"/>
                  </a:lnTo>
                  <a:cubicBezTo>
                    <a:pt x="1" y="190"/>
                    <a:pt x="1" y="222"/>
                    <a:pt x="1" y="222"/>
                  </a:cubicBezTo>
                  <a:cubicBezTo>
                    <a:pt x="1" y="190"/>
                    <a:pt x="1" y="190"/>
                    <a:pt x="1" y="190"/>
                  </a:cubicBezTo>
                  <a:lnTo>
                    <a:pt x="1" y="190"/>
                  </a:lnTo>
                  <a:cubicBezTo>
                    <a:pt x="1" y="159"/>
                    <a:pt x="1" y="127"/>
                    <a:pt x="64" y="95"/>
                  </a:cubicBezTo>
                  <a:cubicBezTo>
                    <a:pt x="64" y="95"/>
                    <a:pt x="96" y="64"/>
                    <a:pt x="96" y="32"/>
                  </a:cubicBezTo>
                  <a:cubicBezTo>
                    <a:pt x="96" y="32"/>
                    <a:pt x="127" y="0"/>
                    <a:pt x="127" y="32"/>
                  </a:cubicBezTo>
                  <a:cubicBezTo>
                    <a:pt x="159" y="32"/>
                    <a:pt x="159" y="64"/>
                    <a:pt x="159" y="64"/>
                  </a:cubicBezTo>
                  <a:cubicBezTo>
                    <a:pt x="159" y="95"/>
                    <a:pt x="159" y="127"/>
                    <a:pt x="159"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4"/>
            <p:cNvSpPr/>
            <p:nvPr/>
          </p:nvSpPr>
          <p:spPr>
            <a:xfrm>
              <a:off x="1370017" y="3900503"/>
              <a:ext cx="1015" cy="2029"/>
            </a:xfrm>
            <a:custGeom>
              <a:rect b="b" l="l" r="r" t="t"/>
              <a:pathLst>
                <a:path extrusionOk="0" h="64" w="32">
                  <a:moveTo>
                    <a:pt x="32" y="32"/>
                  </a:moveTo>
                  <a:lnTo>
                    <a:pt x="32" y="32"/>
                  </a:lnTo>
                  <a:cubicBezTo>
                    <a:pt x="32" y="64"/>
                    <a:pt x="32" y="64"/>
                    <a:pt x="32" y="64"/>
                  </a:cubicBezTo>
                  <a:cubicBezTo>
                    <a:pt x="32" y="64"/>
                    <a:pt x="0" y="64"/>
                    <a:pt x="0" y="64"/>
                  </a:cubicBezTo>
                  <a:cubicBezTo>
                    <a:pt x="32" y="64"/>
                    <a:pt x="32" y="64"/>
                    <a:pt x="32" y="32"/>
                  </a:cubicBezTo>
                  <a:cubicBezTo>
                    <a:pt x="32" y="32"/>
                    <a:pt x="32" y="32"/>
                    <a:pt x="32" y="32"/>
                  </a:cubicBezTo>
                  <a:cubicBezTo>
                    <a:pt x="32" y="32"/>
                    <a:pt x="32" y="0"/>
                    <a:pt x="32" y="0"/>
                  </a:cubicBezTo>
                  <a:cubicBezTo>
                    <a:pt x="32" y="0"/>
                    <a:pt x="32" y="32"/>
                    <a:pt x="32" y="32"/>
                  </a:cubicBezTo>
                  <a:cubicBezTo>
                    <a:pt x="32" y="32"/>
                    <a:pt x="32"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4"/>
            <p:cNvSpPr/>
            <p:nvPr/>
          </p:nvSpPr>
          <p:spPr>
            <a:xfrm>
              <a:off x="1380036" y="3892450"/>
              <a:ext cx="2061" cy="1046"/>
            </a:xfrm>
            <a:custGeom>
              <a:rect b="b" l="l" r="r" t="t"/>
              <a:pathLst>
                <a:path extrusionOk="0" h="33" w="65">
                  <a:moveTo>
                    <a:pt x="33" y="1"/>
                  </a:moveTo>
                  <a:cubicBezTo>
                    <a:pt x="33" y="1"/>
                    <a:pt x="33" y="1"/>
                    <a:pt x="33" y="1"/>
                  </a:cubicBezTo>
                  <a:lnTo>
                    <a:pt x="64" y="1"/>
                  </a:lnTo>
                  <a:cubicBezTo>
                    <a:pt x="64" y="32"/>
                    <a:pt x="64" y="32"/>
                    <a:pt x="64" y="32"/>
                  </a:cubicBezTo>
                  <a:cubicBezTo>
                    <a:pt x="64" y="32"/>
                    <a:pt x="33" y="32"/>
                    <a:pt x="33" y="32"/>
                  </a:cubicBezTo>
                  <a:cubicBezTo>
                    <a:pt x="33" y="32"/>
                    <a:pt x="1" y="32"/>
                    <a:pt x="33"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4"/>
            <p:cNvSpPr/>
            <p:nvPr/>
          </p:nvSpPr>
          <p:spPr>
            <a:xfrm>
              <a:off x="1388089" y="3801076"/>
              <a:ext cx="2029" cy="1046"/>
            </a:xfrm>
            <a:custGeom>
              <a:rect b="b" l="l" r="r" t="t"/>
              <a:pathLst>
                <a:path extrusionOk="0" h="33" w="64">
                  <a:moveTo>
                    <a:pt x="64" y="33"/>
                  </a:moveTo>
                  <a:cubicBezTo>
                    <a:pt x="64" y="33"/>
                    <a:pt x="32" y="33"/>
                    <a:pt x="32" y="33"/>
                  </a:cubicBezTo>
                  <a:cubicBezTo>
                    <a:pt x="32" y="33"/>
                    <a:pt x="0" y="33"/>
                    <a:pt x="0" y="33"/>
                  </a:cubicBezTo>
                  <a:cubicBezTo>
                    <a:pt x="0" y="33"/>
                    <a:pt x="0" y="1"/>
                    <a:pt x="0" y="1"/>
                  </a:cubicBezTo>
                  <a:cubicBezTo>
                    <a:pt x="0" y="1"/>
                    <a:pt x="32" y="1"/>
                    <a:pt x="32" y="1"/>
                  </a:cubicBezTo>
                  <a:cubicBezTo>
                    <a:pt x="64" y="1"/>
                    <a:pt x="64" y="33"/>
                    <a:pt x="64"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4"/>
            <p:cNvSpPr/>
            <p:nvPr/>
          </p:nvSpPr>
          <p:spPr>
            <a:xfrm>
              <a:off x="1395096" y="3798064"/>
              <a:ext cx="1046" cy="1046"/>
            </a:xfrm>
            <a:custGeom>
              <a:rect b="b" l="l" r="r" t="t"/>
              <a:pathLst>
                <a:path extrusionOk="0" h="33" w="33">
                  <a:moveTo>
                    <a:pt x="33" y="1"/>
                  </a:moveTo>
                  <a:cubicBezTo>
                    <a:pt x="33" y="1"/>
                    <a:pt x="33" y="1"/>
                    <a:pt x="33" y="1"/>
                  </a:cubicBezTo>
                  <a:cubicBezTo>
                    <a:pt x="33" y="33"/>
                    <a:pt x="33" y="33"/>
                    <a:pt x="1" y="33"/>
                  </a:cubicBezTo>
                  <a:cubicBezTo>
                    <a:pt x="1" y="33"/>
                    <a:pt x="1" y="33"/>
                    <a:pt x="1" y="1"/>
                  </a:cubicBezTo>
                  <a:lnTo>
                    <a:pt x="33" y="1"/>
                  </a:lnTo>
                  <a:cubicBezTo>
                    <a:pt x="33" y="1"/>
                    <a:pt x="33" y="1"/>
                    <a:pt x="33" y="1"/>
                  </a:cubicBezTo>
                  <a:lnTo>
                    <a:pt x="33"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4"/>
            <p:cNvSpPr/>
            <p:nvPr/>
          </p:nvSpPr>
          <p:spPr>
            <a:xfrm>
              <a:off x="1404132" y="3795052"/>
              <a:ext cx="1046" cy="3044"/>
            </a:xfrm>
            <a:custGeom>
              <a:rect b="b" l="l" r="r" t="t"/>
              <a:pathLst>
                <a:path extrusionOk="0" h="96" w="33">
                  <a:moveTo>
                    <a:pt x="33" y="1"/>
                  </a:moveTo>
                  <a:cubicBezTo>
                    <a:pt x="33" y="1"/>
                    <a:pt x="1" y="1"/>
                    <a:pt x="1" y="1"/>
                  </a:cubicBezTo>
                  <a:cubicBezTo>
                    <a:pt x="1" y="1"/>
                    <a:pt x="1" y="33"/>
                    <a:pt x="1" y="33"/>
                  </a:cubicBezTo>
                  <a:cubicBezTo>
                    <a:pt x="1" y="33"/>
                    <a:pt x="1" y="64"/>
                    <a:pt x="1" y="96"/>
                  </a:cubicBezTo>
                  <a:cubicBezTo>
                    <a:pt x="1" y="96"/>
                    <a:pt x="1" y="96"/>
                    <a:pt x="1" y="96"/>
                  </a:cubicBezTo>
                  <a:cubicBezTo>
                    <a:pt x="1" y="96"/>
                    <a:pt x="1" y="96"/>
                    <a:pt x="1" y="96"/>
                  </a:cubicBezTo>
                  <a:cubicBezTo>
                    <a:pt x="1" y="64"/>
                    <a:pt x="1" y="33"/>
                    <a:pt x="1" y="33"/>
                  </a:cubicBezTo>
                  <a:lnTo>
                    <a:pt x="1" y="1"/>
                  </a:lnTo>
                  <a:cubicBezTo>
                    <a:pt x="1" y="1"/>
                    <a:pt x="1" y="1"/>
                    <a:pt x="33" y="1"/>
                  </a:cubicBezTo>
                  <a:cubicBezTo>
                    <a:pt x="33" y="1"/>
                    <a:pt x="33" y="1"/>
                    <a:pt x="33" y="1"/>
                  </a:cubicBezTo>
                  <a:cubicBezTo>
                    <a:pt x="33" y="1"/>
                    <a:pt x="33" y="1"/>
                    <a:pt x="33"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4"/>
            <p:cNvSpPr/>
            <p:nvPr/>
          </p:nvSpPr>
          <p:spPr>
            <a:xfrm>
              <a:off x="1415197" y="3873395"/>
              <a:ext cx="32" cy="1015"/>
            </a:xfrm>
            <a:custGeom>
              <a:rect b="b" l="l" r="r" t="t"/>
              <a:pathLst>
                <a:path extrusionOk="0" h="32" w="1">
                  <a:moveTo>
                    <a:pt x="0" y="32"/>
                  </a:moveTo>
                  <a:lnTo>
                    <a:pt x="0" y="0"/>
                  </a:lnTo>
                  <a:lnTo>
                    <a:pt x="0"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4"/>
            <p:cNvSpPr/>
            <p:nvPr/>
          </p:nvSpPr>
          <p:spPr>
            <a:xfrm>
              <a:off x="1415197" y="3808114"/>
              <a:ext cx="2029" cy="3044"/>
            </a:xfrm>
            <a:custGeom>
              <a:rect b="b" l="l" r="r" t="t"/>
              <a:pathLst>
                <a:path extrusionOk="0" h="96" w="64">
                  <a:moveTo>
                    <a:pt x="32" y="64"/>
                  </a:moveTo>
                  <a:cubicBezTo>
                    <a:pt x="32" y="64"/>
                    <a:pt x="32" y="32"/>
                    <a:pt x="64" y="32"/>
                  </a:cubicBezTo>
                  <a:cubicBezTo>
                    <a:pt x="64" y="32"/>
                    <a:pt x="32" y="32"/>
                    <a:pt x="32" y="32"/>
                  </a:cubicBezTo>
                  <a:lnTo>
                    <a:pt x="64" y="1"/>
                  </a:lnTo>
                  <a:lnTo>
                    <a:pt x="64" y="32"/>
                  </a:lnTo>
                  <a:lnTo>
                    <a:pt x="64" y="32"/>
                  </a:lnTo>
                  <a:cubicBezTo>
                    <a:pt x="64" y="32"/>
                    <a:pt x="64" y="64"/>
                    <a:pt x="64" y="64"/>
                  </a:cubicBezTo>
                  <a:cubicBezTo>
                    <a:pt x="64" y="64"/>
                    <a:pt x="64" y="96"/>
                    <a:pt x="32" y="96"/>
                  </a:cubicBezTo>
                  <a:cubicBezTo>
                    <a:pt x="32" y="96"/>
                    <a:pt x="32" y="96"/>
                    <a:pt x="32" y="96"/>
                  </a:cubicBezTo>
                  <a:cubicBezTo>
                    <a:pt x="32" y="96"/>
                    <a:pt x="0"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4"/>
            <p:cNvSpPr/>
            <p:nvPr/>
          </p:nvSpPr>
          <p:spPr>
            <a:xfrm>
              <a:off x="1416179" y="3864359"/>
              <a:ext cx="2061" cy="1015"/>
            </a:xfrm>
            <a:custGeom>
              <a:rect b="b" l="l" r="r" t="t"/>
              <a:pathLst>
                <a:path extrusionOk="0" h="32" w="65">
                  <a:moveTo>
                    <a:pt x="64" y="32"/>
                  </a:moveTo>
                  <a:cubicBezTo>
                    <a:pt x="64" y="32"/>
                    <a:pt x="33" y="32"/>
                    <a:pt x="33" y="32"/>
                  </a:cubicBezTo>
                  <a:cubicBezTo>
                    <a:pt x="33" y="32"/>
                    <a:pt x="1" y="32"/>
                    <a:pt x="1" y="0"/>
                  </a:cubicBezTo>
                  <a:cubicBezTo>
                    <a:pt x="1" y="0"/>
                    <a:pt x="1" y="0"/>
                    <a:pt x="33" y="0"/>
                  </a:cubicBezTo>
                  <a:cubicBezTo>
                    <a:pt x="33" y="0"/>
                    <a:pt x="33" y="0"/>
                    <a:pt x="64" y="0"/>
                  </a:cubicBezTo>
                  <a:cubicBezTo>
                    <a:pt x="64" y="32"/>
                    <a:pt x="64" y="32"/>
                    <a:pt x="64" y="32"/>
                  </a:cubicBezTo>
                  <a:cubicBezTo>
                    <a:pt x="64" y="32"/>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4"/>
            <p:cNvSpPr/>
            <p:nvPr/>
          </p:nvSpPr>
          <p:spPr>
            <a:xfrm>
              <a:off x="1419191" y="3850282"/>
              <a:ext cx="2061" cy="3044"/>
            </a:xfrm>
            <a:custGeom>
              <a:rect b="b" l="l" r="r" t="t"/>
              <a:pathLst>
                <a:path extrusionOk="0" h="96" w="65">
                  <a:moveTo>
                    <a:pt x="64" y="64"/>
                  </a:moveTo>
                  <a:cubicBezTo>
                    <a:pt x="64" y="64"/>
                    <a:pt x="33" y="96"/>
                    <a:pt x="33" y="96"/>
                  </a:cubicBezTo>
                  <a:cubicBezTo>
                    <a:pt x="1" y="64"/>
                    <a:pt x="1" y="64"/>
                    <a:pt x="1" y="32"/>
                  </a:cubicBezTo>
                  <a:cubicBezTo>
                    <a:pt x="1" y="32"/>
                    <a:pt x="1" y="32"/>
                    <a:pt x="1" y="1"/>
                  </a:cubicBezTo>
                  <a:cubicBezTo>
                    <a:pt x="33" y="1"/>
                    <a:pt x="33" y="32"/>
                    <a:pt x="64" y="64"/>
                  </a:cubicBezTo>
                  <a:cubicBezTo>
                    <a:pt x="64" y="64"/>
                    <a:pt x="64" y="64"/>
                    <a:pt x="64"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4"/>
            <p:cNvSpPr/>
            <p:nvPr/>
          </p:nvSpPr>
          <p:spPr>
            <a:xfrm>
              <a:off x="1426230" y="3869368"/>
              <a:ext cx="1046" cy="1046"/>
            </a:xfrm>
            <a:custGeom>
              <a:rect b="b" l="l" r="r" t="t"/>
              <a:pathLst>
                <a:path extrusionOk="0" h="33" w="33">
                  <a:moveTo>
                    <a:pt x="32" y="0"/>
                  </a:moveTo>
                  <a:lnTo>
                    <a:pt x="32" y="32"/>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4"/>
            <p:cNvSpPr/>
            <p:nvPr/>
          </p:nvSpPr>
          <p:spPr>
            <a:xfrm>
              <a:off x="1425215" y="3873395"/>
              <a:ext cx="4058" cy="5041"/>
            </a:xfrm>
            <a:custGeom>
              <a:rect b="b" l="l" r="r" t="t"/>
              <a:pathLst>
                <a:path extrusionOk="0" h="159" w="128">
                  <a:moveTo>
                    <a:pt x="96" y="32"/>
                  </a:moveTo>
                  <a:cubicBezTo>
                    <a:pt x="96" y="63"/>
                    <a:pt x="96" y="63"/>
                    <a:pt x="96" y="95"/>
                  </a:cubicBezTo>
                  <a:cubicBezTo>
                    <a:pt x="96" y="127"/>
                    <a:pt x="128" y="127"/>
                    <a:pt x="96" y="158"/>
                  </a:cubicBezTo>
                  <a:cubicBezTo>
                    <a:pt x="64" y="158"/>
                    <a:pt x="64" y="127"/>
                    <a:pt x="33" y="127"/>
                  </a:cubicBezTo>
                  <a:cubicBezTo>
                    <a:pt x="1" y="127"/>
                    <a:pt x="1" y="63"/>
                    <a:pt x="33" y="63"/>
                  </a:cubicBezTo>
                  <a:cubicBezTo>
                    <a:pt x="64" y="32"/>
                    <a:pt x="64" y="32"/>
                    <a:pt x="96" y="0"/>
                  </a:cubicBezTo>
                  <a:cubicBezTo>
                    <a:pt x="96" y="0"/>
                    <a:pt x="128" y="0"/>
                    <a:pt x="128" y="0"/>
                  </a:cubicBezTo>
                  <a:lnTo>
                    <a:pt x="128" y="0"/>
                  </a:lnTo>
                  <a:cubicBezTo>
                    <a:pt x="128" y="32"/>
                    <a:pt x="128" y="32"/>
                    <a:pt x="96"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4"/>
            <p:cNvSpPr/>
            <p:nvPr/>
          </p:nvSpPr>
          <p:spPr>
            <a:xfrm>
              <a:off x="1430256" y="3860332"/>
              <a:ext cx="2029" cy="1046"/>
            </a:xfrm>
            <a:custGeom>
              <a:rect b="b" l="l" r="r" t="t"/>
              <a:pathLst>
                <a:path extrusionOk="0" h="33" w="64">
                  <a:moveTo>
                    <a:pt x="0" y="0"/>
                  </a:moveTo>
                  <a:lnTo>
                    <a:pt x="0" y="0"/>
                  </a:lnTo>
                  <a:cubicBezTo>
                    <a:pt x="32" y="0"/>
                    <a:pt x="32" y="0"/>
                    <a:pt x="32" y="0"/>
                  </a:cubicBezTo>
                  <a:cubicBezTo>
                    <a:pt x="32" y="0"/>
                    <a:pt x="64" y="0"/>
                    <a:pt x="64" y="32"/>
                  </a:cubicBezTo>
                  <a:cubicBezTo>
                    <a:pt x="32" y="32"/>
                    <a:pt x="32" y="32"/>
                    <a:pt x="32" y="32"/>
                  </a:cubicBezTo>
                  <a:cubicBezTo>
                    <a:pt x="32" y="32"/>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4"/>
            <p:cNvSpPr/>
            <p:nvPr/>
          </p:nvSpPr>
          <p:spPr>
            <a:xfrm>
              <a:off x="1431239" y="3867371"/>
              <a:ext cx="1046" cy="1015"/>
            </a:xfrm>
            <a:custGeom>
              <a:rect b="b" l="l" r="r" t="t"/>
              <a:pathLst>
                <a:path extrusionOk="0" h="32" w="33">
                  <a:moveTo>
                    <a:pt x="33" y="32"/>
                  </a:moveTo>
                  <a:cubicBezTo>
                    <a:pt x="1" y="32"/>
                    <a:pt x="1" y="32"/>
                    <a:pt x="1" y="0"/>
                  </a:cubicBezTo>
                  <a:cubicBezTo>
                    <a:pt x="1" y="0"/>
                    <a:pt x="33" y="0"/>
                    <a:pt x="33" y="0"/>
                  </a:cubicBezTo>
                  <a:cubicBezTo>
                    <a:pt x="33" y="0"/>
                    <a:pt x="33" y="0"/>
                    <a:pt x="33" y="32"/>
                  </a:cubicBezTo>
                  <a:cubicBezTo>
                    <a:pt x="33" y="32"/>
                    <a:pt x="33" y="32"/>
                    <a:pt x="33"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4"/>
            <p:cNvSpPr/>
            <p:nvPr/>
          </p:nvSpPr>
          <p:spPr>
            <a:xfrm>
              <a:off x="1425215" y="3896476"/>
              <a:ext cx="2061" cy="3044"/>
            </a:xfrm>
            <a:custGeom>
              <a:rect b="b" l="l" r="r" t="t"/>
              <a:pathLst>
                <a:path extrusionOk="0" h="96" w="65">
                  <a:moveTo>
                    <a:pt x="64" y="64"/>
                  </a:moveTo>
                  <a:cubicBezTo>
                    <a:pt x="64" y="64"/>
                    <a:pt x="33" y="64"/>
                    <a:pt x="33" y="96"/>
                  </a:cubicBezTo>
                  <a:cubicBezTo>
                    <a:pt x="33" y="96"/>
                    <a:pt x="1" y="64"/>
                    <a:pt x="1" y="64"/>
                  </a:cubicBezTo>
                  <a:cubicBezTo>
                    <a:pt x="1" y="32"/>
                    <a:pt x="1" y="32"/>
                    <a:pt x="33" y="1"/>
                  </a:cubicBezTo>
                  <a:cubicBezTo>
                    <a:pt x="33" y="1"/>
                    <a:pt x="33" y="1"/>
                    <a:pt x="33" y="1"/>
                  </a:cubicBezTo>
                  <a:cubicBezTo>
                    <a:pt x="64" y="32"/>
                    <a:pt x="64" y="32"/>
                    <a:pt x="64"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4"/>
            <p:cNvSpPr/>
            <p:nvPr/>
          </p:nvSpPr>
          <p:spPr>
            <a:xfrm>
              <a:off x="1428227" y="3902500"/>
              <a:ext cx="1046" cy="1046"/>
            </a:xfrm>
            <a:custGeom>
              <a:rect b="b" l="l" r="r" t="t"/>
              <a:pathLst>
                <a:path extrusionOk="0" h="33" w="33">
                  <a:moveTo>
                    <a:pt x="33" y="32"/>
                  </a:moveTo>
                  <a:lnTo>
                    <a:pt x="1" y="1"/>
                  </a:lnTo>
                  <a:lnTo>
                    <a:pt x="33" y="32"/>
                  </a:lnTo>
                  <a:lnTo>
                    <a:pt x="33"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4"/>
            <p:cNvSpPr/>
            <p:nvPr/>
          </p:nvSpPr>
          <p:spPr>
            <a:xfrm>
              <a:off x="1306734" y="4190667"/>
              <a:ext cx="1046" cy="32"/>
            </a:xfrm>
            <a:custGeom>
              <a:rect b="b" l="l" r="r" t="t"/>
              <a:pathLst>
                <a:path extrusionOk="0" h="1" w="33">
                  <a:moveTo>
                    <a:pt x="1" y="0"/>
                  </a:moveTo>
                  <a:lnTo>
                    <a:pt x="1" y="0"/>
                  </a:lnTo>
                  <a:cubicBezTo>
                    <a:pt x="1" y="0"/>
                    <a:pt x="1" y="0"/>
                    <a:pt x="33"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4"/>
            <p:cNvSpPr/>
            <p:nvPr/>
          </p:nvSpPr>
          <p:spPr>
            <a:xfrm>
              <a:off x="1307748" y="4190667"/>
              <a:ext cx="32" cy="1046"/>
            </a:xfrm>
            <a:custGeom>
              <a:rect b="b" l="l" r="r" t="t"/>
              <a:pathLst>
                <a:path extrusionOk="0" h="33" w="1">
                  <a:moveTo>
                    <a:pt x="1" y="32"/>
                  </a:moveTo>
                  <a:cubicBezTo>
                    <a:pt x="1" y="32"/>
                    <a:pt x="1" y="32"/>
                    <a:pt x="1" y="0"/>
                  </a:cubicBezTo>
                  <a:cubicBezTo>
                    <a:pt x="1" y="32"/>
                    <a:pt x="1" y="32"/>
                    <a:pt x="1" y="32"/>
                  </a:cubicBezTo>
                  <a:lnTo>
                    <a:pt x="1"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4"/>
            <p:cNvSpPr/>
            <p:nvPr/>
          </p:nvSpPr>
          <p:spPr>
            <a:xfrm>
              <a:off x="1310760" y="4194693"/>
              <a:ext cx="1046" cy="2029"/>
            </a:xfrm>
            <a:custGeom>
              <a:rect b="b" l="l" r="r" t="t"/>
              <a:pathLst>
                <a:path extrusionOk="0" h="64" w="33">
                  <a:moveTo>
                    <a:pt x="1" y="32"/>
                  </a:moveTo>
                  <a:cubicBezTo>
                    <a:pt x="1" y="32"/>
                    <a:pt x="1" y="32"/>
                    <a:pt x="1" y="32"/>
                  </a:cubicBezTo>
                  <a:cubicBezTo>
                    <a:pt x="1" y="0"/>
                    <a:pt x="32" y="0"/>
                    <a:pt x="32" y="0"/>
                  </a:cubicBezTo>
                  <a:cubicBezTo>
                    <a:pt x="32" y="32"/>
                    <a:pt x="32" y="32"/>
                    <a:pt x="32" y="32"/>
                  </a:cubicBezTo>
                  <a:cubicBezTo>
                    <a:pt x="32" y="32"/>
                    <a:pt x="32" y="64"/>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4"/>
            <p:cNvSpPr/>
            <p:nvPr/>
          </p:nvSpPr>
          <p:spPr>
            <a:xfrm>
              <a:off x="1433268" y="4392469"/>
              <a:ext cx="32" cy="32"/>
            </a:xfrm>
            <a:custGeom>
              <a:rect b="b" l="l" r="r" t="t"/>
              <a:pathLst>
                <a:path extrusionOk="0" h="1" w="1">
                  <a:moveTo>
                    <a:pt x="0" y="1"/>
                  </a:move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4"/>
            <p:cNvSpPr/>
            <p:nvPr/>
          </p:nvSpPr>
          <p:spPr>
            <a:xfrm>
              <a:off x="1449343" y="4318184"/>
              <a:ext cx="1015" cy="32"/>
            </a:xfrm>
            <a:custGeom>
              <a:rect b="b" l="l" r="r" t="t"/>
              <a:pathLst>
                <a:path extrusionOk="0" h="1" w="32">
                  <a:moveTo>
                    <a:pt x="0" y="0"/>
                  </a:moveTo>
                  <a:cubicBezTo>
                    <a:pt x="0" y="0"/>
                    <a:pt x="0" y="0"/>
                    <a:pt x="32" y="0"/>
                  </a:cubicBezTo>
                  <a:cubicBezTo>
                    <a:pt x="32" y="0"/>
                    <a:pt x="32" y="0"/>
                    <a:pt x="32" y="0"/>
                  </a:cubicBezTo>
                  <a:cubicBezTo>
                    <a:pt x="32"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4"/>
            <p:cNvSpPr/>
            <p:nvPr/>
          </p:nvSpPr>
          <p:spPr>
            <a:xfrm>
              <a:off x="1455367" y="4243868"/>
              <a:ext cx="32" cy="32"/>
            </a:xfrm>
            <a:custGeom>
              <a:rect b="b" l="l" r="r" t="t"/>
              <a:pathLst>
                <a:path extrusionOk="0" h="1" w="1">
                  <a:moveTo>
                    <a:pt x="0" y="1"/>
                  </a:move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4"/>
            <p:cNvSpPr/>
            <p:nvPr/>
          </p:nvSpPr>
          <p:spPr>
            <a:xfrm>
              <a:off x="1451340" y="4279029"/>
              <a:ext cx="2029" cy="1046"/>
            </a:xfrm>
            <a:custGeom>
              <a:rect b="b" l="l" r="r" t="t"/>
              <a:pathLst>
                <a:path extrusionOk="0" h="33" w="64">
                  <a:moveTo>
                    <a:pt x="32" y="32"/>
                  </a:moveTo>
                  <a:cubicBezTo>
                    <a:pt x="32" y="32"/>
                    <a:pt x="32" y="32"/>
                    <a:pt x="0" y="32"/>
                  </a:cubicBezTo>
                  <a:cubicBezTo>
                    <a:pt x="0" y="32"/>
                    <a:pt x="0" y="32"/>
                    <a:pt x="0" y="32"/>
                  </a:cubicBezTo>
                  <a:cubicBezTo>
                    <a:pt x="0" y="0"/>
                    <a:pt x="32" y="0"/>
                    <a:pt x="32" y="0"/>
                  </a:cubicBezTo>
                  <a:cubicBezTo>
                    <a:pt x="32" y="0"/>
                    <a:pt x="32" y="0"/>
                    <a:pt x="64" y="0"/>
                  </a:cubicBezTo>
                  <a:cubicBezTo>
                    <a:pt x="64" y="32"/>
                    <a:pt x="64"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4"/>
            <p:cNvSpPr/>
            <p:nvPr/>
          </p:nvSpPr>
          <p:spPr>
            <a:xfrm>
              <a:off x="1456350" y="4290062"/>
              <a:ext cx="1046" cy="1046"/>
            </a:xfrm>
            <a:custGeom>
              <a:rect b="b" l="l" r="r" t="t"/>
              <a:pathLst>
                <a:path extrusionOk="0" h="33" w="33">
                  <a:moveTo>
                    <a:pt x="32" y="1"/>
                  </a:moveTo>
                  <a:cubicBezTo>
                    <a:pt x="32" y="1"/>
                    <a:pt x="32" y="1"/>
                    <a:pt x="32" y="1"/>
                  </a:cubicBezTo>
                  <a:lnTo>
                    <a:pt x="32" y="32"/>
                  </a:lnTo>
                  <a:lnTo>
                    <a:pt x="1" y="32"/>
                  </a:lnTo>
                  <a:cubicBezTo>
                    <a:pt x="1" y="1"/>
                    <a:pt x="32" y="1"/>
                    <a:pt x="32" y="1"/>
                  </a:cubicBezTo>
                  <a:lnTo>
                    <a:pt x="32" y="1"/>
                  </a:lnTo>
                  <a:lnTo>
                    <a:pt x="32"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4"/>
            <p:cNvSpPr/>
            <p:nvPr/>
          </p:nvSpPr>
          <p:spPr>
            <a:xfrm>
              <a:off x="1454352" y="4254933"/>
              <a:ext cx="9068" cy="22098"/>
            </a:xfrm>
            <a:custGeom>
              <a:rect b="b" l="l" r="r" t="t"/>
              <a:pathLst>
                <a:path extrusionOk="0" h="697" w="286">
                  <a:moveTo>
                    <a:pt x="285" y="697"/>
                  </a:moveTo>
                  <a:cubicBezTo>
                    <a:pt x="285" y="697"/>
                    <a:pt x="254" y="697"/>
                    <a:pt x="254" y="697"/>
                  </a:cubicBezTo>
                  <a:cubicBezTo>
                    <a:pt x="222" y="665"/>
                    <a:pt x="222" y="634"/>
                    <a:pt x="254" y="602"/>
                  </a:cubicBezTo>
                  <a:lnTo>
                    <a:pt x="222" y="602"/>
                  </a:lnTo>
                  <a:lnTo>
                    <a:pt x="222" y="602"/>
                  </a:lnTo>
                  <a:cubicBezTo>
                    <a:pt x="190" y="570"/>
                    <a:pt x="190" y="539"/>
                    <a:pt x="190" y="507"/>
                  </a:cubicBezTo>
                  <a:cubicBezTo>
                    <a:pt x="159" y="475"/>
                    <a:pt x="127" y="444"/>
                    <a:pt x="95" y="444"/>
                  </a:cubicBezTo>
                  <a:cubicBezTo>
                    <a:pt x="95" y="412"/>
                    <a:pt x="64" y="380"/>
                    <a:pt x="64" y="349"/>
                  </a:cubicBezTo>
                  <a:cubicBezTo>
                    <a:pt x="32" y="222"/>
                    <a:pt x="0" y="127"/>
                    <a:pt x="0" y="0"/>
                  </a:cubicBezTo>
                  <a:cubicBezTo>
                    <a:pt x="0" y="0"/>
                    <a:pt x="32" y="0"/>
                    <a:pt x="32" y="0"/>
                  </a:cubicBezTo>
                  <a:cubicBezTo>
                    <a:pt x="32" y="0"/>
                    <a:pt x="64" y="0"/>
                    <a:pt x="64" y="0"/>
                  </a:cubicBezTo>
                  <a:cubicBezTo>
                    <a:pt x="64" y="95"/>
                    <a:pt x="95" y="159"/>
                    <a:pt x="95" y="222"/>
                  </a:cubicBezTo>
                  <a:cubicBezTo>
                    <a:pt x="95" y="317"/>
                    <a:pt x="95" y="380"/>
                    <a:pt x="190" y="412"/>
                  </a:cubicBezTo>
                  <a:cubicBezTo>
                    <a:pt x="222" y="444"/>
                    <a:pt x="222" y="475"/>
                    <a:pt x="222" y="507"/>
                  </a:cubicBezTo>
                  <a:cubicBezTo>
                    <a:pt x="222" y="539"/>
                    <a:pt x="222" y="570"/>
                    <a:pt x="222" y="602"/>
                  </a:cubicBezTo>
                  <a:cubicBezTo>
                    <a:pt x="254" y="602"/>
                    <a:pt x="254" y="602"/>
                    <a:pt x="254" y="602"/>
                  </a:cubicBezTo>
                  <a:lnTo>
                    <a:pt x="254" y="602"/>
                  </a:lnTo>
                  <a:cubicBezTo>
                    <a:pt x="285" y="634"/>
                    <a:pt x="285" y="634"/>
                    <a:pt x="285" y="665"/>
                  </a:cubicBezTo>
                  <a:cubicBezTo>
                    <a:pt x="285" y="697"/>
                    <a:pt x="285" y="697"/>
                    <a:pt x="285" y="69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4"/>
            <p:cNvSpPr/>
            <p:nvPr/>
          </p:nvSpPr>
          <p:spPr>
            <a:xfrm>
              <a:off x="1464403" y="4224813"/>
              <a:ext cx="32" cy="1015"/>
            </a:xfrm>
            <a:custGeom>
              <a:rect b="b" l="l" r="r" t="t"/>
              <a:pathLst>
                <a:path extrusionOk="0" h="32" w="1">
                  <a:moveTo>
                    <a:pt x="0" y="32"/>
                  </a:moveTo>
                  <a:lnTo>
                    <a:pt x="0" y="32"/>
                  </a:ln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4"/>
            <p:cNvSpPr/>
            <p:nvPr/>
          </p:nvSpPr>
          <p:spPr>
            <a:xfrm>
              <a:off x="1495505" y="4172595"/>
              <a:ext cx="1046" cy="1046"/>
            </a:xfrm>
            <a:custGeom>
              <a:rect b="b" l="l" r="r" t="t"/>
              <a:pathLst>
                <a:path extrusionOk="0" h="33" w="33">
                  <a:moveTo>
                    <a:pt x="1" y="0"/>
                  </a:moveTo>
                  <a:cubicBezTo>
                    <a:pt x="1" y="0"/>
                    <a:pt x="32" y="0"/>
                    <a:pt x="32" y="0"/>
                  </a:cubicBezTo>
                  <a:cubicBezTo>
                    <a:pt x="32" y="32"/>
                    <a:pt x="32" y="32"/>
                    <a:pt x="1" y="32"/>
                  </a:cubicBezTo>
                  <a:cubicBezTo>
                    <a:pt x="1" y="32"/>
                    <a:pt x="1" y="32"/>
                    <a:pt x="1"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4"/>
            <p:cNvSpPr/>
            <p:nvPr/>
          </p:nvSpPr>
          <p:spPr>
            <a:xfrm>
              <a:off x="1471410" y="4087245"/>
              <a:ext cx="1046" cy="32"/>
            </a:xfrm>
            <a:custGeom>
              <a:rect b="b" l="l" r="r" t="t"/>
              <a:pathLst>
                <a:path extrusionOk="0" h="1" w="33">
                  <a:moveTo>
                    <a:pt x="1" y="1"/>
                  </a:moveTo>
                  <a:cubicBezTo>
                    <a:pt x="1" y="1"/>
                    <a:pt x="32" y="1"/>
                    <a:pt x="32" y="1"/>
                  </a:cubicBezTo>
                  <a:cubicBezTo>
                    <a:pt x="32" y="1"/>
                    <a:pt x="32" y="1"/>
                    <a:pt x="32" y="1"/>
                  </a:cubicBezTo>
                  <a:cubicBezTo>
                    <a:pt x="1" y="1"/>
                    <a:pt x="1" y="1"/>
                    <a:pt x="1" y="1"/>
                  </a:cubicBez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4"/>
            <p:cNvSpPr/>
            <p:nvPr/>
          </p:nvSpPr>
          <p:spPr>
            <a:xfrm>
              <a:off x="1469412" y="4083219"/>
              <a:ext cx="32" cy="1046"/>
            </a:xfrm>
            <a:custGeom>
              <a:rect b="b" l="l" r="r" t="t"/>
              <a:pathLst>
                <a:path extrusionOk="0" h="33" w="1">
                  <a:moveTo>
                    <a:pt x="0" y="1"/>
                  </a:moveTo>
                  <a:cubicBezTo>
                    <a:pt x="0" y="33"/>
                    <a:pt x="0" y="33"/>
                    <a:pt x="0" y="33"/>
                  </a:cubicBezTo>
                  <a:cubicBezTo>
                    <a:pt x="0" y="33"/>
                    <a:pt x="0" y="33"/>
                    <a:pt x="0" y="33"/>
                  </a:cubicBezTo>
                  <a:cubicBezTo>
                    <a:pt x="0" y="33"/>
                    <a:pt x="0" y="33"/>
                    <a:pt x="0" y="33"/>
                  </a:cubicBezTo>
                  <a:lnTo>
                    <a:pt x="0" y="33"/>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4"/>
            <p:cNvSpPr/>
            <p:nvPr/>
          </p:nvSpPr>
          <p:spPr>
            <a:xfrm>
              <a:off x="1479463" y="4284038"/>
              <a:ext cx="3044" cy="21116"/>
            </a:xfrm>
            <a:custGeom>
              <a:rect b="b" l="l" r="r" t="t"/>
              <a:pathLst>
                <a:path extrusionOk="0" h="666" w="96">
                  <a:moveTo>
                    <a:pt x="63" y="96"/>
                  </a:moveTo>
                  <a:cubicBezTo>
                    <a:pt x="63" y="127"/>
                    <a:pt x="63" y="191"/>
                    <a:pt x="95" y="222"/>
                  </a:cubicBezTo>
                  <a:cubicBezTo>
                    <a:pt x="95" y="254"/>
                    <a:pt x="95" y="317"/>
                    <a:pt x="95" y="349"/>
                  </a:cubicBezTo>
                  <a:cubicBezTo>
                    <a:pt x="63" y="412"/>
                    <a:pt x="63" y="444"/>
                    <a:pt x="63" y="507"/>
                  </a:cubicBezTo>
                  <a:cubicBezTo>
                    <a:pt x="95" y="539"/>
                    <a:pt x="95" y="571"/>
                    <a:pt x="95" y="602"/>
                  </a:cubicBezTo>
                  <a:cubicBezTo>
                    <a:pt x="95" y="634"/>
                    <a:pt x="95" y="634"/>
                    <a:pt x="95" y="634"/>
                  </a:cubicBezTo>
                  <a:cubicBezTo>
                    <a:pt x="95" y="666"/>
                    <a:pt x="63" y="634"/>
                    <a:pt x="63" y="634"/>
                  </a:cubicBezTo>
                  <a:cubicBezTo>
                    <a:pt x="32" y="571"/>
                    <a:pt x="0" y="507"/>
                    <a:pt x="0" y="412"/>
                  </a:cubicBezTo>
                  <a:cubicBezTo>
                    <a:pt x="0" y="381"/>
                    <a:pt x="0" y="381"/>
                    <a:pt x="0" y="349"/>
                  </a:cubicBezTo>
                  <a:cubicBezTo>
                    <a:pt x="32" y="286"/>
                    <a:pt x="32" y="222"/>
                    <a:pt x="0" y="127"/>
                  </a:cubicBezTo>
                  <a:cubicBezTo>
                    <a:pt x="0" y="96"/>
                    <a:pt x="0" y="64"/>
                    <a:pt x="0" y="32"/>
                  </a:cubicBezTo>
                  <a:cubicBezTo>
                    <a:pt x="0" y="32"/>
                    <a:pt x="0" y="32"/>
                    <a:pt x="0" y="1"/>
                  </a:cubicBezTo>
                  <a:cubicBezTo>
                    <a:pt x="32" y="32"/>
                    <a:pt x="32" y="32"/>
                    <a:pt x="32" y="32"/>
                  </a:cubicBezTo>
                  <a:cubicBezTo>
                    <a:pt x="32" y="64"/>
                    <a:pt x="32" y="96"/>
                    <a:pt x="63"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4"/>
            <p:cNvSpPr/>
            <p:nvPr/>
          </p:nvSpPr>
          <p:spPr>
            <a:xfrm>
              <a:off x="1475436" y="4226811"/>
              <a:ext cx="32" cy="1046"/>
            </a:xfrm>
            <a:custGeom>
              <a:rect b="b" l="l" r="r" t="t"/>
              <a:pathLst>
                <a:path extrusionOk="0" h="33" w="1">
                  <a:moveTo>
                    <a:pt x="0" y="1"/>
                  </a:moveTo>
                  <a:lnTo>
                    <a:pt x="0" y="32"/>
                  </a:lnTo>
                  <a:lnTo>
                    <a:pt x="0"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4"/>
            <p:cNvSpPr/>
            <p:nvPr/>
          </p:nvSpPr>
          <p:spPr>
            <a:xfrm>
              <a:off x="1468398" y="4232834"/>
              <a:ext cx="12080" cy="14077"/>
            </a:xfrm>
            <a:custGeom>
              <a:rect b="b" l="l" r="r" t="t"/>
              <a:pathLst>
                <a:path extrusionOk="0" h="444" w="381">
                  <a:moveTo>
                    <a:pt x="254" y="32"/>
                  </a:moveTo>
                  <a:cubicBezTo>
                    <a:pt x="317" y="1"/>
                    <a:pt x="349" y="32"/>
                    <a:pt x="381" y="96"/>
                  </a:cubicBezTo>
                  <a:cubicBezTo>
                    <a:pt x="381" y="96"/>
                    <a:pt x="381" y="96"/>
                    <a:pt x="381" y="127"/>
                  </a:cubicBezTo>
                  <a:cubicBezTo>
                    <a:pt x="349" y="191"/>
                    <a:pt x="317" y="254"/>
                    <a:pt x="254" y="317"/>
                  </a:cubicBezTo>
                  <a:cubicBezTo>
                    <a:pt x="254" y="317"/>
                    <a:pt x="222" y="349"/>
                    <a:pt x="222" y="381"/>
                  </a:cubicBezTo>
                  <a:cubicBezTo>
                    <a:pt x="222" y="381"/>
                    <a:pt x="222" y="412"/>
                    <a:pt x="222" y="412"/>
                  </a:cubicBezTo>
                  <a:cubicBezTo>
                    <a:pt x="222" y="412"/>
                    <a:pt x="191" y="444"/>
                    <a:pt x="191" y="444"/>
                  </a:cubicBezTo>
                  <a:cubicBezTo>
                    <a:pt x="159" y="444"/>
                    <a:pt x="159" y="444"/>
                    <a:pt x="127" y="444"/>
                  </a:cubicBezTo>
                  <a:cubicBezTo>
                    <a:pt x="127" y="444"/>
                    <a:pt x="127" y="444"/>
                    <a:pt x="96" y="444"/>
                  </a:cubicBezTo>
                  <a:cubicBezTo>
                    <a:pt x="96" y="444"/>
                    <a:pt x="64" y="444"/>
                    <a:pt x="32" y="444"/>
                  </a:cubicBezTo>
                  <a:cubicBezTo>
                    <a:pt x="32" y="444"/>
                    <a:pt x="1" y="412"/>
                    <a:pt x="1" y="412"/>
                  </a:cubicBezTo>
                  <a:cubicBezTo>
                    <a:pt x="1" y="381"/>
                    <a:pt x="1" y="381"/>
                    <a:pt x="1" y="381"/>
                  </a:cubicBezTo>
                  <a:cubicBezTo>
                    <a:pt x="32" y="286"/>
                    <a:pt x="32" y="222"/>
                    <a:pt x="32" y="159"/>
                  </a:cubicBezTo>
                  <a:cubicBezTo>
                    <a:pt x="32" y="127"/>
                    <a:pt x="32" y="96"/>
                    <a:pt x="32" y="96"/>
                  </a:cubicBezTo>
                  <a:cubicBezTo>
                    <a:pt x="64" y="64"/>
                    <a:pt x="64" y="64"/>
                    <a:pt x="96" y="64"/>
                  </a:cubicBezTo>
                  <a:cubicBezTo>
                    <a:pt x="127" y="32"/>
                    <a:pt x="191" y="32"/>
                    <a:pt x="25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4"/>
            <p:cNvSpPr/>
            <p:nvPr/>
          </p:nvSpPr>
          <p:spPr>
            <a:xfrm>
              <a:off x="1471410" y="3894479"/>
              <a:ext cx="5073" cy="5041"/>
            </a:xfrm>
            <a:custGeom>
              <a:rect b="b" l="l" r="r" t="t"/>
              <a:pathLst>
                <a:path extrusionOk="0" h="159" w="160">
                  <a:moveTo>
                    <a:pt x="32" y="0"/>
                  </a:moveTo>
                  <a:cubicBezTo>
                    <a:pt x="32" y="0"/>
                    <a:pt x="32" y="0"/>
                    <a:pt x="32" y="0"/>
                  </a:cubicBezTo>
                  <a:lnTo>
                    <a:pt x="64" y="0"/>
                  </a:lnTo>
                  <a:lnTo>
                    <a:pt x="64" y="0"/>
                  </a:lnTo>
                  <a:cubicBezTo>
                    <a:pt x="64" y="32"/>
                    <a:pt x="96" y="64"/>
                    <a:pt x="127" y="95"/>
                  </a:cubicBezTo>
                  <a:cubicBezTo>
                    <a:pt x="159" y="95"/>
                    <a:pt x="159" y="159"/>
                    <a:pt x="127" y="159"/>
                  </a:cubicBezTo>
                  <a:cubicBezTo>
                    <a:pt x="96" y="159"/>
                    <a:pt x="64" y="159"/>
                    <a:pt x="32" y="127"/>
                  </a:cubicBezTo>
                  <a:cubicBezTo>
                    <a:pt x="32" y="95"/>
                    <a:pt x="32" y="95"/>
                    <a:pt x="32" y="64"/>
                  </a:cubicBezTo>
                  <a:cubicBezTo>
                    <a:pt x="32" y="64"/>
                    <a:pt x="32" y="64"/>
                    <a:pt x="32" y="64"/>
                  </a:cubicBezTo>
                  <a:cubicBezTo>
                    <a:pt x="32" y="32"/>
                    <a:pt x="64" y="32"/>
                    <a:pt x="64" y="0"/>
                  </a:cubicBezTo>
                  <a:lnTo>
                    <a:pt x="32" y="0"/>
                  </a:lnTo>
                  <a:cubicBezTo>
                    <a:pt x="32" y="0"/>
                    <a:pt x="32" y="0"/>
                    <a:pt x="32" y="0"/>
                  </a:cubicBezTo>
                  <a:cubicBezTo>
                    <a:pt x="32" y="0"/>
                    <a:pt x="1" y="0"/>
                    <a:pt x="1" y="0"/>
                  </a:cubicBezTo>
                  <a:cubicBezTo>
                    <a:pt x="1" y="0"/>
                    <a:pt x="1"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4"/>
            <p:cNvSpPr/>
            <p:nvPr/>
          </p:nvSpPr>
          <p:spPr>
            <a:xfrm>
              <a:off x="1468398" y="3883414"/>
              <a:ext cx="1046" cy="1046"/>
            </a:xfrm>
            <a:custGeom>
              <a:rect b="b" l="l" r="r" t="t"/>
              <a:pathLst>
                <a:path extrusionOk="0" h="33" w="33">
                  <a:moveTo>
                    <a:pt x="1" y="1"/>
                  </a:moveTo>
                  <a:cubicBezTo>
                    <a:pt x="1" y="1"/>
                    <a:pt x="1" y="1"/>
                    <a:pt x="32" y="1"/>
                  </a:cubicBezTo>
                  <a:cubicBezTo>
                    <a:pt x="32" y="32"/>
                    <a:pt x="32" y="32"/>
                    <a:pt x="1" y="32"/>
                  </a:cubicBezTo>
                  <a:cubicBezTo>
                    <a:pt x="1" y="32"/>
                    <a:pt x="1" y="32"/>
                    <a:pt x="1" y="32"/>
                  </a:cubicBezTo>
                  <a:cubicBezTo>
                    <a:pt x="1" y="32"/>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4"/>
            <p:cNvSpPr/>
            <p:nvPr/>
          </p:nvSpPr>
          <p:spPr>
            <a:xfrm>
              <a:off x="1469412" y="3972790"/>
              <a:ext cx="32" cy="32"/>
            </a:xfrm>
            <a:custGeom>
              <a:rect b="b" l="l" r="r" t="t"/>
              <a:pathLst>
                <a:path extrusionOk="0" h="1" w="1">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4"/>
            <p:cNvSpPr/>
            <p:nvPr/>
          </p:nvSpPr>
          <p:spPr>
            <a:xfrm>
              <a:off x="1453338" y="3867371"/>
              <a:ext cx="8085" cy="11065"/>
            </a:xfrm>
            <a:custGeom>
              <a:rect b="b" l="l" r="r" t="t"/>
              <a:pathLst>
                <a:path extrusionOk="0" h="349" w="255">
                  <a:moveTo>
                    <a:pt x="32" y="63"/>
                  </a:moveTo>
                  <a:cubicBezTo>
                    <a:pt x="64" y="63"/>
                    <a:pt x="96" y="32"/>
                    <a:pt x="96" y="32"/>
                  </a:cubicBezTo>
                  <a:cubicBezTo>
                    <a:pt x="127" y="32"/>
                    <a:pt x="127" y="0"/>
                    <a:pt x="127" y="0"/>
                  </a:cubicBezTo>
                  <a:cubicBezTo>
                    <a:pt x="127" y="0"/>
                    <a:pt x="127" y="0"/>
                    <a:pt x="127" y="32"/>
                  </a:cubicBezTo>
                  <a:cubicBezTo>
                    <a:pt x="159" y="95"/>
                    <a:pt x="191" y="158"/>
                    <a:pt x="222" y="190"/>
                  </a:cubicBezTo>
                  <a:cubicBezTo>
                    <a:pt x="254" y="222"/>
                    <a:pt x="254" y="253"/>
                    <a:pt x="254" y="285"/>
                  </a:cubicBezTo>
                  <a:cubicBezTo>
                    <a:pt x="254" y="285"/>
                    <a:pt x="222" y="317"/>
                    <a:pt x="222" y="317"/>
                  </a:cubicBezTo>
                  <a:cubicBezTo>
                    <a:pt x="222" y="348"/>
                    <a:pt x="191" y="348"/>
                    <a:pt x="191" y="348"/>
                  </a:cubicBezTo>
                  <a:cubicBezTo>
                    <a:pt x="191" y="348"/>
                    <a:pt x="159" y="348"/>
                    <a:pt x="159" y="317"/>
                  </a:cubicBezTo>
                  <a:cubicBezTo>
                    <a:pt x="159" y="285"/>
                    <a:pt x="127" y="222"/>
                    <a:pt x="96" y="222"/>
                  </a:cubicBezTo>
                  <a:cubicBezTo>
                    <a:pt x="32" y="190"/>
                    <a:pt x="32" y="158"/>
                    <a:pt x="1" y="95"/>
                  </a:cubicBezTo>
                  <a:cubicBezTo>
                    <a:pt x="1" y="63"/>
                    <a:pt x="1" y="63"/>
                    <a:pt x="32" y="6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4"/>
            <p:cNvSpPr/>
            <p:nvPr/>
          </p:nvSpPr>
          <p:spPr>
            <a:xfrm>
              <a:off x="1457364" y="3962740"/>
              <a:ext cx="1046" cy="32"/>
            </a:xfrm>
            <a:custGeom>
              <a:rect b="b" l="l" r="r" t="t"/>
              <a:pathLst>
                <a:path extrusionOk="0" h="1" w="33">
                  <a:moveTo>
                    <a:pt x="32" y="1"/>
                  </a:moveTo>
                  <a:cubicBezTo>
                    <a:pt x="32" y="1"/>
                    <a:pt x="0" y="1"/>
                    <a:pt x="0" y="1"/>
                  </a:cubicBezTo>
                  <a:cubicBezTo>
                    <a:pt x="0" y="1"/>
                    <a:pt x="0" y="1"/>
                    <a:pt x="0" y="1"/>
                  </a:cubicBezTo>
                  <a:cubicBezTo>
                    <a:pt x="0" y="1"/>
                    <a:pt x="0" y="1"/>
                    <a:pt x="0"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4"/>
            <p:cNvSpPr/>
            <p:nvPr/>
          </p:nvSpPr>
          <p:spPr>
            <a:xfrm>
              <a:off x="1451340" y="3855323"/>
              <a:ext cx="1046" cy="2029"/>
            </a:xfrm>
            <a:custGeom>
              <a:rect b="b" l="l" r="r" t="t"/>
              <a:pathLst>
                <a:path extrusionOk="0" h="64" w="33">
                  <a:moveTo>
                    <a:pt x="0" y="0"/>
                  </a:moveTo>
                  <a:cubicBezTo>
                    <a:pt x="0" y="0"/>
                    <a:pt x="32" y="0"/>
                    <a:pt x="32" y="32"/>
                  </a:cubicBezTo>
                  <a:cubicBezTo>
                    <a:pt x="32" y="32"/>
                    <a:pt x="32" y="32"/>
                    <a:pt x="32" y="63"/>
                  </a:cubicBezTo>
                  <a:cubicBezTo>
                    <a:pt x="32" y="63"/>
                    <a:pt x="32" y="63"/>
                    <a:pt x="32" y="63"/>
                  </a:cubicBezTo>
                  <a:cubicBezTo>
                    <a:pt x="32" y="63"/>
                    <a:pt x="0" y="32"/>
                    <a:pt x="0" y="32"/>
                  </a:cubicBezTo>
                  <a:cubicBezTo>
                    <a:pt x="0" y="32"/>
                    <a:pt x="0" y="32"/>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4"/>
            <p:cNvSpPr/>
            <p:nvPr/>
          </p:nvSpPr>
          <p:spPr>
            <a:xfrm>
              <a:off x="1438278" y="3821177"/>
              <a:ext cx="1046" cy="1015"/>
            </a:xfrm>
            <a:custGeom>
              <a:rect b="b" l="l" r="r" t="t"/>
              <a:pathLst>
                <a:path extrusionOk="0" h="32" w="33">
                  <a:moveTo>
                    <a:pt x="1" y="32"/>
                  </a:moveTo>
                  <a:cubicBezTo>
                    <a:pt x="1" y="0"/>
                    <a:pt x="32" y="0"/>
                    <a:pt x="32" y="0"/>
                  </a:cubicBezTo>
                  <a:cubicBezTo>
                    <a:pt x="32" y="0"/>
                    <a:pt x="1" y="0"/>
                    <a:pt x="1" y="32"/>
                  </a:cubicBezTo>
                  <a:cubicBezTo>
                    <a:pt x="1" y="32"/>
                    <a:pt x="1" y="32"/>
                    <a:pt x="1" y="32"/>
                  </a:cubicBezTo>
                  <a:cubicBezTo>
                    <a:pt x="1" y="32"/>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4"/>
            <p:cNvSpPr/>
            <p:nvPr/>
          </p:nvSpPr>
          <p:spPr>
            <a:xfrm>
              <a:off x="1437263" y="3839249"/>
              <a:ext cx="1046" cy="32"/>
            </a:xfrm>
            <a:custGeom>
              <a:rect b="b" l="l" r="r" t="t"/>
              <a:pathLst>
                <a:path extrusionOk="0" h="1" w="33">
                  <a:moveTo>
                    <a:pt x="1" y="0"/>
                  </a:moveTo>
                  <a:cubicBezTo>
                    <a:pt x="1" y="0"/>
                    <a:pt x="1" y="0"/>
                    <a:pt x="1" y="0"/>
                  </a:cubicBezTo>
                  <a:cubicBezTo>
                    <a:pt x="1" y="0"/>
                    <a:pt x="1" y="0"/>
                    <a:pt x="33" y="0"/>
                  </a:cubicBezTo>
                  <a:cubicBezTo>
                    <a:pt x="1" y="0"/>
                    <a:pt x="1" y="0"/>
                    <a:pt x="1" y="0"/>
                  </a:cubicBezTo>
                  <a:cubicBezTo>
                    <a:pt x="1" y="0"/>
                    <a:pt x="1" y="0"/>
                    <a:pt x="1" y="0"/>
                  </a:cubicBez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4"/>
            <p:cNvSpPr/>
            <p:nvPr/>
          </p:nvSpPr>
          <p:spPr>
            <a:xfrm>
              <a:off x="1436280" y="3873395"/>
              <a:ext cx="11065" cy="12080"/>
            </a:xfrm>
            <a:custGeom>
              <a:rect b="b" l="l" r="r" t="t"/>
              <a:pathLst>
                <a:path extrusionOk="0" h="381" w="349">
                  <a:moveTo>
                    <a:pt x="0" y="158"/>
                  </a:moveTo>
                  <a:cubicBezTo>
                    <a:pt x="0" y="158"/>
                    <a:pt x="0" y="127"/>
                    <a:pt x="0" y="127"/>
                  </a:cubicBezTo>
                  <a:cubicBezTo>
                    <a:pt x="0" y="63"/>
                    <a:pt x="32" y="32"/>
                    <a:pt x="64" y="0"/>
                  </a:cubicBezTo>
                  <a:cubicBezTo>
                    <a:pt x="64" y="0"/>
                    <a:pt x="95" y="0"/>
                    <a:pt x="95" y="0"/>
                  </a:cubicBezTo>
                  <a:cubicBezTo>
                    <a:pt x="95" y="0"/>
                    <a:pt x="127" y="0"/>
                    <a:pt x="127" y="32"/>
                  </a:cubicBezTo>
                  <a:lnTo>
                    <a:pt x="254" y="127"/>
                  </a:lnTo>
                  <a:cubicBezTo>
                    <a:pt x="254" y="127"/>
                    <a:pt x="254" y="127"/>
                    <a:pt x="285" y="127"/>
                  </a:cubicBezTo>
                  <a:cubicBezTo>
                    <a:pt x="349" y="222"/>
                    <a:pt x="349" y="317"/>
                    <a:pt x="254" y="348"/>
                  </a:cubicBezTo>
                  <a:cubicBezTo>
                    <a:pt x="254" y="380"/>
                    <a:pt x="222" y="380"/>
                    <a:pt x="222" y="380"/>
                  </a:cubicBezTo>
                  <a:cubicBezTo>
                    <a:pt x="190" y="380"/>
                    <a:pt x="190" y="380"/>
                    <a:pt x="159" y="380"/>
                  </a:cubicBezTo>
                  <a:cubicBezTo>
                    <a:pt x="95" y="317"/>
                    <a:pt x="64" y="222"/>
                    <a:pt x="0" y="158"/>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4"/>
            <p:cNvSpPr/>
            <p:nvPr/>
          </p:nvSpPr>
          <p:spPr>
            <a:xfrm>
              <a:off x="1437263" y="4015972"/>
              <a:ext cx="8085" cy="3044"/>
            </a:xfrm>
            <a:custGeom>
              <a:rect b="b" l="l" r="r" t="t"/>
              <a:pathLst>
                <a:path extrusionOk="0" h="96" w="255">
                  <a:moveTo>
                    <a:pt x="223" y="63"/>
                  </a:moveTo>
                  <a:cubicBezTo>
                    <a:pt x="223" y="63"/>
                    <a:pt x="191" y="95"/>
                    <a:pt x="191" y="95"/>
                  </a:cubicBezTo>
                  <a:cubicBezTo>
                    <a:pt x="191" y="95"/>
                    <a:pt x="159" y="95"/>
                    <a:pt x="159" y="95"/>
                  </a:cubicBezTo>
                  <a:cubicBezTo>
                    <a:pt x="128" y="95"/>
                    <a:pt x="128" y="95"/>
                    <a:pt x="128" y="95"/>
                  </a:cubicBezTo>
                  <a:lnTo>
                    <a:pt x="64" y="95"/>
                  </a:lnTo>
                  <a:cubicBezTo>
                    <a:pt x="33" y="95"/>
                    <a:pt x="1" y="63"/>
                    <a:pt x="33" y="63"/>
                  </a:cubicBezTo>
                  <a:cubicBezTo>
                    <a:pt x="33" y="63"/>
                    <a:pt x="33" y="32"/>
                    <a:pt x="64" y="32"/>
                  </a:cubicBezTo>
                  <a:cubicBezTo>
                    <a:pt x="96" y="0"/>
                    <a:pt x="159" y="0"/>
                    <a:pt x="223" y="0"/>
                  </a:cubicBezTo>
                  <a:cubicBezTo>
                    <a:pt x="254" y="0"/>
                    <a:pt x="254" y="32"/>
                    <a:pt x="223" y="6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4"/>
            <p:cNvSpPr/>
            <p:nvPr/>
          </p:nvSpPr>
          <p:spPr>
            <a:xfrm>
              <a:off x="1439292" y="3975802"/>
              <a:ext cx="65281" cy="38173"/>
            </a:xfrm>
            <a:custGeom>
              <a:rect b="b" l="l" r="r" t="t"/>
              <a:pathLst>
                <a:path extrusionOk="0" h="1204" w="2059">
                  <a:moveTo>
                    <a:pt x="1995" y="1140"/>
                  </a:moveTo>
                  <a:cubicBezTo>
                    <a:pt x="1964" y="1140"/>
                    <a:pt x="1964" y="1172"/>
                    <a:pt x="1932" y="1172"/>
                  </a:cubicBezTo>
                  <a:cubicBezTo>
                    <a:pt x="1900" y="1204"/>
                    <a:pt x="1869" y="1204"/>
                    <a:pt x="1805" y="1204"/>
                  </a:cubicBezTo>
                  <a:cubicBezTo>
                    <a:pt x="1742" y="1172"/>
                    <a:pt x="1710" y="1204"/>
                    <a:pt x="1647" y="1204"/>
                  </a:cubicBezTo>
                  <a:cubicBezTo>
                    <a:pt x="1615" y="1204"/>
                    <a:pt x="1552" y="1204"/>
                    <a:pt x="1520" y="1204"/>
                  </a:cubicBezTo>
                  <a:cubicBezTo>
                    <a:pt x="1457" y="1172"/>
                    <a:pt x="1394" y="1172"/>
                    <a:pt x="1299" y="1140"/>
                  </a:cubicBezTo>
                  <a:cubicBezTo>
                    <a:pt x="1299" y="1140"/>
                    <a:pt x="1267" y="1109"/>
                    <a:pt x="1267" y="1109"/>
                  </a:cubicBezTo>
                  <a:cubicBezTo>
                    <a:pt x="1267" y="1109"/>
                    <a:pt x="1235" y="1077"/>
                    <a:pt x="1235" y="1077"/>
                  </a:cubicBezTo>
                  <a:cubicBezTo>
                    <a:pt x="1172" y="1077"/>
                    <a:pt x="1109" y="1045"/>
                    <a:pt x="1045" y="1045"/>
                  </a:cubicBezTo>
                  <a:cubicBezTo>
                    <a:pt x="919" y="1014"/>
                    <a:pt x="792" y="1045"/>
                    <a:pt x="665" y="1077"/>
                  </a:cubicBezTo>
                  <a:cubicBezTo>
                    <a:pt x="634" y="1109"/>
                    <a:pt x="570" y="1140"/>
                    <a:pt x="539" y="1172"/>
                  </a:cubicBezTo>
                  <a:cubicBezTo>
                    <a:pt x="539" y="1204"/>
                    <a:pt x="507" y="1204"/>
                    <a:pt x="475" y="1204"/>
                  </a:cubicBezTo>
                  <a:cubicBezTo>
                    <a:pt x="412" y="1172"/>
                    <a:pt x="317" y="1204"/>
                    <a:pt x="254" y="1204"/>
                  </a:cubicBezTo>
                  <a:cubicBezTo>
                    <a:pt x="159" y="1172"/>
                    <a:pt x="95" y="1140"/>
                    <a:pt x="32" y="1045"/>
                  </a:cubicBezTo>
                  <a:cubicBezTo>
                    <a:pt x="32" y="1014"/>
                    <a:pt x="0" y="1014"/>
                    <a:pt x="0" y="982"/>
                  </a:cubicBezTo>
                  <a:cubicBezTo>
                    <a:pt x="0" y="950"/>
                    <a:pt x="0" y="919"/>
                    <a:pt x="0" y="919"/>
                  </a:cubicBezTo>
                  <a:cubicBezTo>
                    <a:pt x="0" y="855"/>
                    <a:pt x="32" y="824"/>
                    <a:pt x="64" y="792"/>
                  </a:cubicBezTo>
                  <a:cubicBezTo>
                    <a:pt x="95" y="760"/>
                    <a:pt x="95" y="729"/>
                    <a:pt x="95" y="665"/>
                  </a:cubicBezTo>
                  <a:cubicBezTo>
                    <a:pt x="95" y="634"/>
                    <a:pt x="95" y="602"/>
                    <a:pt x="127" y="570"/>
                  </a:cubicBezTo>
                  <a:cubicBezTo>
                    <a:pt x="127" y="539"/>
                    <a:pt x="127" y="507"/>
                    <a:pt x="159" y="507"/>
                  </a:cubicBezTo>
                  <a:cubicBezTo>
                    <a:pt x="190" y="475"/>
                    <a:pt x="222" y="444"/>
                    <a:pt x="222" y="412"/>
                  </a:cubicBezTo>
                  <a:cubicBezTo>
                    <a:pt x="222" y="380"/>
                    <a:pt x="254" y="349"/>
                    <a:pt x="254" y="349"/>
                  </a:cubicBezTo>
                  <a:cubicBezTo>
                    <a:pt x="285" y="285"/>
                    <a:pt x="349" y="222"/>
                    <a:pt x="380" y="159"/>
                  </a:cubicBezTo>
                  <a:cubicBezTo>
                    <a:pt x="412" y="127"/>
                    <a:pt x="444" y="127"/>
                    <a:pt x="475" y="159"/>
                  </a:cubicBezTo>
                  <a:cubicBezTo>
                    <a:pt x="475" y="159"/>
                    <a:pt x="475" y="159"/>
                    <a:pt x="475" y="159"/>
                  </a:cubicBezTo>
                  <a:cubicBezTo>
                    <a:pt x="539" y="222"/>
                    <a:pt x="634" y="254"/>
                    <a:pt x="697" y="254"/>
                  </a:cubicBezTo>
                  <a:cubicBezTo>
                    <a:pt x="729" y="254"/>
                    <a:pt x="729" y="285"/>
                    <a:pt x="729" y="285"/>
                  </a:cubicBezTo>
                  <a:cubicBezTo>
                    <a:pt x="697" y="317"/>
                    <a:pt x="697" y="317"/>
                    <a:pt x="665" y="349"/>
                  </a:cubicBezTo>
                  <a:cubicBezTo>
                    <a:pt x="665" y="349"/>
                    <a:pt x="665" y="380"/>
                    <a:pt x="697" y="380"/>
                  </a:cubicBezTo>
                  <a:cubicBezTo>
                    <a:pt x="697" y="412"/>
                    <a:pt x="697" y="412"/>
                    <a:pt x="729" y="412"/>
                  </a:cubicBezTo>
                  <a:cubicBezTo>
                    <a:pt x="760" y="412"/>
                    <a:pt x="792" y="444"/>
                    <a:pt x="792" y="507"/>
                  </a:cubicBezTo>
                  <a:cubicBezTo>
                    <a:pt x="792" y="539"/>
                    <a:pt x="855" y="570"/>
                    <a:pt x="887" y="539"/>
                  </a:cubicBezTo>
                  <a:cubicBezTo>
                    <a:pt x="887" y="539"/>
                    <a:pt x="919" y="539"/>
                    <a:pt x="950" y="507"/>
                  </a:cubicBezTo>
                  <a:cubicBezTo>
                    <a:pt x="982" y="507"/>
                    <a:pt x="1014" y="475"/>
                    <a:pt x="1045" y="475"/>
                  </a:cubicBezTo>
                  <a:cubicBezTo>
                    <a:pt x="1077" y="444"/>
                    <a:pt x="1140" y="444"/>
                    <a:pt x="1172" y="444"/>
                  </a:cubicBezTo>
                  <a:cubicBezTo>
                    <a:pt x="1204" y="444"/>
                    <a:pt x="1204" y="412"/>
                    <a:pt x="1235" y="412"/>
                  </a:cubicBezTo>
                  <a:cubicBezTo>
                    <a:pt x="1235" y="412"/>
                    <a:pt x="1235" y="380"/>
                    <a:pt x="1235" y="349"/>
                  </a:cubicBezTo>
                  <a:cubicBezTo>
                    <a:pt x="1235" y="349"/>
                    <a:pt x="1204" y="317"/>
                    <a:pt x="1204" y="317"/>
                  </a:cubicBezTo>
                  <a:lnTo>
                    <a:pt x="1172" y="317"/>
                  </a:lnTo>
                  <a:cubicBezTo>
                    <a:pt x="1045" y="349"/>
                    <a:pt x="1045" y="349"/>
                    <a:pt x="950" y="222"/>
                  </a:cubicBezTo>
                  <a:lnTo>
                    <a:pt x="950" y="254"/>
                  </a:lnTo>
                  <a:lnTo>
                    <a:pt x="950" y="222"/>
                  </a:lnTo>
                  <a:lnTo>
                    <a:pt x="950" y="222"/>
                  </a:lnTo>
                  <a:lnTo>
                    <a:pt x="950" y="222"/>
                  </a:lnTo>
                  <a:cubicBezTo>
                    <a:pt x="1014" y="190"/>
                    <a:pt x="1077" y="127"/>
                    <a:pt x="1140" y="127"/>
                  </a:cubicBezTo>
                  <a:cubicBezTo>
                    <a:pt x="1172" y="127"/>
                    <a:pt x="1235" y="95"/>
                    <a:pt x="1267" y="64"/>
                  </a:cubicBezTo>
                  <a:cubicBezTo>
                    <a:pt x="1330" y="0"/>
                    <a:pt x="1394" y="0"/>
                    <a:pt x="1489" y="0"/>
                  </a:cubicBezTo>
                  <a:cubicBezTo>
                    <a:pt x="1489" y="0"/>
                    <a:pt x="1520" y="0"/>
                    <a:pt x="1520" y="0"/>
                  </a:cubicBezTo>
                  <a:lnTo>
                    <a:pt x="1520" y="0"/>
                  </a:lnTo>
                  <a:lnTo>
                    <a:pt x="1520" y="0"/>
                  </a:lnTo>
                  <a:lnTo>
                    <a:pt x="1520" y="0"/>
                  </a:lnTo>
                  <a:lnTo>
                    <a:pt x="1520" y="0"/>
                  </a:lnTo>
                  <a:cubicBezTo>
                    <a:pt x="1489" y="32"/>
                    <a:pt x="1457" y="64"/>
                    <a:pt x="1425" y="95"/>
                  </a:cubicBezTo>
                  <a:cubicBezTo>
                    <a:pt x="1394" y="127"/>
                    <a:pt x="1394" y="127"/>
                    <a:pt x="1425" y="159"/>
                  </a:cubicBezTo>
                  <a:cubicBezTo>
                    <a:pt x="1425" y="190"/>
                    <a:pt x="1425" y="190"/>
                    <a:pt x="1425" y="222"/>
                  </a:cubicBezTo>
                  <a:cubicBezTo>
                    <a:pt x="1394" y="285"/>
                    <a:pt x="1362" y="349"/>
                    <a:pt x="1299" y="380"/>
                  </a:cubicBezTo>
                  <a:cubicBezTo>
                    <a:pt x="1299" y="380"/>
                    <a:pt x="1299" y="380"/>
                    <a:pt x="1299" y="412"/>
                  </a:cubicBezTo>
                  <a:cubicBezTo>
                    <a:pt x="1330" y="444"/>
                    <a:pt x="1394" y="507"/>
                    <a:pt x="1457" y="507"/>
                  </a:cubicBezTo>
                  <a:cubicBezTo>
                    <a:pt x="1520" y="539"/>
                    <a:pt x="1615" y="570"/>
                    <a:pt x="1647" y="634"/>
                  </a:cubicBezTo>
                  <a:cubicBezTo>
                    <a:pt x="1742" y="729"/>
                    <a:pt x="1837" y="760"/>
                    <a:pt x="1900" y="824"/>
                  </a:cubicBezTo>
                  <a:cubicBezTo>
                    <a:pt x="1995" y="855"/>
                    <a:pt x="2059" y="950"/>
                    <a:pt x="2059" y="1045"/>
                  </a:cubicBezTo>
                  <a:cubicBezTo>
                    <a:pt x="2059" y="1077"/>
                    <a:pt x="2027" y="1109"/>
                    <a:pt x="1995" y="114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4"/>
            <p:cNvSpPr/>
            <p:nvPr/>
          </p:nvSpPr>
          <p:spPr>
            <a:xfrm>
              <a:off x="1526640" y="3917560"/>
              <a:ext cx="1046" cy="32"/>
            </a:xfrm>
            <a:custGeom>
              <a:rect b="b" l="l" r="r" t="t"/>
              <a:pathLst>
                <a:path extrusionOk="0" h="1" w="33">
                  <a:moveTo>
                    <a:pt x="1" y="1"/>
                  </a:moveTo>
                  <a:lnTo>
                    <a:pt x="1" y="1"/>
                  </a:lnTo>
                  <a:lnTo>
                    <a:pt x="32"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4"/>
            <p:cNvSpPr/>
            <p:nvPr/>
          </p:nvSpPr>
          <p:spPr>
            <a:xfrm>
              <a:off x="1526640" y="3973805"/>
              <a:ext cx="41185" cy="65281"/>
            </a:xfrm>
            <a:custGeom>
              <a:rect b="b" l="l" r="r" t="t"/>
              <a:pathLst>
                <a:path extrusionOk="0" h="2059" w="1299">
                  <a:moveTo>
                    <a:pt x="1299" y="2027"/>
                  </a:moveTo>
                  <a:cubicBezTo>
                    <a:pt x="1204" y="2027"/>
                    <a:pt x="1109" y="2058"/>
                    <a:pt x="1046" y="2058"/>
                  </a:cubicBezTo>
                  <a:cubicBezTo>
                    <a:pt x="1014" y="2058"/>
                    <a:pt x="1014" y="2058"/>
                    <a:pt x="982" y="2058"/>
                  </a:cubicBezTo>
                  <a:cubicBezTo>
                    <a:pt x="887" y="2058"/>
                    <a:pt x="792" y="2027"/>
                    <a:pt x="729" y="1963"/>
                  </a:cubicBezTo>
                  <a:cubicBezTo>
                    <a:pt x="697" y="1932"/>
                    <a:pt x="697" y="1932"/>
                    <a:pt x="666" y="1932"/>
                  </a:cubicBezTo>
                  <a:cubicBezTo>
                    <a:pt x="634" y="1932"/>
                    <a:pt x="602" y="1932"/>
                    <a:pt x="571" y="1900"/>
                  </a:cubicBezTo>
                  <a:cubicBezTo>
                    <a:pt x="571" y="1900"/>
                    <a:pt x="539" y="1900"/>
                    <a:pt x="539" y="1868"/>
                  </a:cubicBezTo>
                  <a:cubicBezTo>
                    <a:pt x="507" y="1805"/>
                    <a:pt x="476" y="1710"/>
                    <a:pt x="507" y="1615"/>
                  </a:cubicBezTo>
                  <a:cubicBezTo>
                    <a:pt x="507" y="1583"/>
                    <a:pt x="539" y="1520"/>
                    <a:pt x="539" y="1488"/>
                  </a:cubicBezTo>
                  <a:cubicBezTo>
                    <a:pt x="539" y="1425"/>
                    <a:pt x="571" y="1393"/>
                    <a:pt x="634" y="1362"/>
                  </a:cubicBezTo>
                  <a:cubicBezTo>
                    <a:pt x="634" y="1362"/>
                    <a:pt x="634" y="1330"/>
                    <a:pt x="634" y="1330"/>
                  </a:cubicBezTo>
                  <a:cubicBezTo>
                    <a:pt x="634" y="1330"/>
                    <a:pt x="602" y="1298"/>
                    <a:pt x="602" y="1298"/>
                  </a:cubicBezTo>
                  <a:cubicBezTo>
                    <a:pt x="539" y="1267"/>
                    <a:pt x="476" y="1235"/>
                    <a:pt x="476" y="1172"/>
                  </a:cubicBezTo>
                  <a:cubicBezTo>
                    <a:pt x="444" y="1108"/>
                    <a:pt x="381" y="1045"/>
                    <a:pt x="317" y="1013"/>
                  </a:cubicBezTo>
                  <a:cubicBezTo>
                    <a:pt x="254" y="950"/>
                    <a:pt x="191" y="887"/>
                    <a:pt x="159" y="792"/>
                  </a:cubicBezTo>
                  <a:cubicBezTo>
                    <a:pt x="159" y="697"/>
                    <a:pt x="127" y="633"/>
                    <a:pt x="64" y="570"/>
                  </a:cubicBezTo>
                  <a:cubicBezTo>
                    <a:pt x="1" y="570"/>
                    <a:pt x="1" y="507"/>
                    <a:pt x="32" y="475"/>
                  </a:cubicBezTo>
                  <a:cubicBezTo>
                    <a:pt x="32" y="443"/>
                    <a:pt x="32" y="412"/>
                    <a:pt x="64" y="380"/>
                  </a:cubicBezTo>
                  <a:cubicBezTo>
                    <a:pt x="64" y="348"/>
                    <a:pt x="96" y="317"/>
                    <a:pt x="127" y="317"/>
                  </a:cubicBezTo>
                  <a:cubicBezTo>
                    <a:pt x="191" y="285"/>
                    <a:pt x="254" y="253"/>
                    <a:pt x="286" y="190"/>
                  </a:cubicBezTo>
                  <a:cubicBezTo>
                    <a:pt x="286" y="158"/>
                    <a:pt x="317" y="158"/>
                    <a:pt x="317" y="158"/>
                  </a:cubicBezTo>
                  <a:cubicBezTo>
                    <a:pt x="412" y="95"/>
                    <a:pt x="476" y="63"/>
                    <a:pt x="539" y="32"/>
                  </a:cubicBezTo>
                  <a:cubicBezTo>
                    <a:pt x="571" y="0"/>
                    <a:pt x="571" y="0"/>
                    <a:pt x="602" y="0"/>
                  </a:cubicBezTo>
                  <a:cubicBezTo>
                    <a:pt x="666" y="32"/>
                    <a:pt x="729" y="32"/>
                    <a:pt x="792" y="32"/>
                  </a:cubicBezTo>
                  <a:cubicBezTo>
                    <a:pt x="824" y="32"/>
                    <a:pt x="856" y="63"/>
                    <a:pt x="856" y="95"/>
                  </a:cubicBezTo>
                  <a:cubicBezTo>
                    <a:pt x="856" y="127"/>
                    <a:pt x="887" y="158"/>
                    <a:pt x="887" y="190"/>
                  </a:cubicBezTo>
                  <a:cubicBezTo>
                    <a:pt x="856" y="222"/>
                    <a:pt x="856" y="253"/>
                    <a:pt x="856" y="285"/>
                  </a:cubicBezTo>
                  <a:cubicBezTo>
                    <a:pt x="856" y="317"/>
                    <a:pt x="856" y="317"/>
                    <a:pt x="824" y="317"/>
                  </a:cubicBezTo>
                  <a:cubicBezTo>
                    <a:pt x="792" y="317"/>
                    <a:pt x="761" y="317"/>
                    <a:pt x="729" y="317"/>
                  </a:cubicBezTo>
                  <a:cubicBezTo>
                    <a:pt x="634" y="348"/>
                    <a:pt x="634" y="348"/>
                    <a:pt x="634" y="443"/>
                  </a:cubicBezTo>
                  <a:cubicBezTo>
                    <a:pt x="634" y="507"/>
                    <a:pt x="634" y="507"/>
                    <a:pt x="602" y="507"/>
                  </a:cubicBezTo>
                  <a:cubicBezTo>
                    <a:pt x="602" y="507"/>
                    <a:pt x="602" y="507"/>
                    <a:pt x="571" y="507"/>
                  </a:cubicBezTo>
                  <a:cubicBezTo>
                    <a:pt x="539" y="538"/>
                    <a:pt x="507" y="538"/>
                    <a:pt x="539" y="570"/>
                  </a:cubicBezTo>
                  <a:cubicBezTo>
                    <a:pt x="602" y="602"/>
                    <a:pt x="634" y="665"/>
                    <a:pt x="666" y="697"/>
                  </a:cubicBezTo>
                  <a:cubicBezTo>
                    <a:pt x="697" y="792"/>
                    <a:pt x="761" y="855"/>
                    <a:pt x="856" y="887"/>
                  </a:cubicBezTo>
                  <a:cubicBezTo>
                    <a:pt x="887" y="887"/>
                    <a:pt x="919" y="918"/>
                    <a:pt x="919" y="918"/>
                  </a:cubicBezTo>
                  <a:cubicBezTo>
                    <a:pt x="919" y="950"/>
                    <a:pt x="919" y="950"/>
                    <a:pt x="919" y="982"/>
                  </a:cubicBezTo>
                  <a:cubicBezTo>
                    <a:pt x="887" y="1045"/>
                    <a:pt x="919" y="1077"/>
                    <a:pt x="951" y="1140"/>
                  </a:cubicBezTo>
                  <a:cubicBezTo>
                    <a:pt x="982" y="1172"/>
                    <a:pt x="1014" y="1235"/>
                    <a:pt x="982" y="1298"/>
                  </a:cubicBezTo>
                  <a:cubicBezTo>
                    <a:pt x="982" y="1330"/>
                    <a:pt x="982" y="1362"/>
                    <a:pt x="1014" y="1393"/>
                  </a:cubicBezTo>
                  <a:cubicBezTo>
                    <a:pt x="1014" y="1425"/>
                    <a:pt x="1046" y="1457"/>
                    <a:pt x="1077" y="1457"/>
                  </a:cubicBezTo>
                  <a:cubicBezTo>
                    <a:pt x="1109" y="1457"/>
                    <a:pt x="1109" y="1457"/>
                    <a:pt x="1141" y="1488"/>
                  </a:cubicBezTo>
                  <a:cubicBezTo>
                    <a:pt x="1141" y="1488"/>
                    <a:pt x="1141" y="1520"/>
                    <a:pt x="1141" y="1520"/>
                  </a:cubicBezTo>
                  <a:cubicBezTo>
                    <a:pt x="1141" y="1520"/>
                    <a:pt x="1141" y="1552"/>
                    <a:pt x="1141" y="1552"/>
                  </a:cubicBezTo>
                  <a:cubicBezTo>
                    <a:pt x="1141" y="1583"/>
                    <a:pt x="1141" y="1583"/>
                    <a:pt x="1172" y="1583"/>
                  </a:cubicBezTo>
                  <a:cubicBezTo>
                    <a:pt x="1204" y="1615"/>
                    <a:pt x="1236" y="1678"/>
                    <a:pt x="1236" y="1742"/>
                  </a:cubicBezTo>
                  <a:cubicBezTo>
                    <a:pt x="1236" y="1837"/>
                    <a:pt x="1267" y="1900"/>
                    <a:pt x="1299" y="1995"/>
                  </a:cubicBezTo>
                  <a:cubicBezTo>
                    <a:pt x="1299" y="1995"/>
                    <a:pt x="1299" y="2027"/>
                    <a:pt x="1299" y="20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4"/>
            <p:cNvSpPr/>
            <p:nvPr/>
          </p:nvSpPr>
          <p:spPr>
            <a:xfrm>
              <a:off x="1579841" y="3781007"/>
              <a:ext cx="1046" cy="32"/>
            </a:xfrm>
            <a:custGeom>
              <a:rect b="b" l="l" r="r" t="t"/>
              <a:pathLst>
                <a:path extrusionOk="0" h="1" w="33">
                  <a:moveTo>
                    <a:pt x="33" y="1"/>
                  </a:moveTo>
                  <a:lnTo>
                    <a:pt x="1" y="1"/>
                  </a:lnTo>
                  <a:lnTo>
                    <a:pt x="33"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4"/>
            <p:cNvSpPr/>
            <p:nvPr/>
          </p:nvSpPr>
          <p:spPr>
            <a:xfrm>
              <a:off x="1581870" y="3979829"/>
              <a:ext cx="10082" cy="11065"/>
            </a:xfrm>
            <a:custGeom>
              <a:rect b="b" l="l" r="r" t="t"/>
              <a:pathLst>
                <a:path extrusionOk="0" h="349" w="318">
                  <a:moveTo>
                    <a:pt x="285" y="285"/>
                  </a:moveTo>
                  <a:cubicBezTo>
                    <a:pt x="285" y="285"/>
                    <a:pt x="222" y="348"/>
                    <a:pt x="190" y="317"/>
                  </a:cubicBezTo>
                  <a:cubicBezTo>
                    <a:pt x="127" y="317"/>
                    <a:pt x="95" y="285"/>
                    <a:pt x="64" y="285"/>
                  </a:cubicBezTo>
                  <a:cubicBezTo>
                    <a:pt x="32" y="285"/>
                    <a:pt x="32" y="253"/>
                    <a:pt x="0" y="222"/>
                  </a:cubicBezTo>
                  <a:cubicBezTo>
                    <a:pt x="0" y="95"/>
                    <a:pt x="127" y="0"/>
                    <a:pt x="222" y="0"/>
                  </a:cubicBezTo>
                  <a:cubicBezTo>
                    <a:pt x="254" y="0"/>
                    <a:pt x="285" y="0"/>
                    <a:pt x="285" y="32"/>
                  </a:cubicBezTo>
                  <a:cubicBezTo>
                    <a:pt x="317" y="63"/>
                    <a:pt x="317" y="95"/>
                    <a:pt x="317" y="127"/>
                  </a:cubicBezTo>
                  <a:cubicBezTo>
                    <a:pt x="317" y="190"/>
                    <a:pt x="317" y="222"/>
                    <a:pt x="285" y="28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4"/>
            <p:cNvSpPr/>
            <p:nvPr/>
          </p:nvSpPr>
          <p:spPr>
            <a:xfrm>
              <a:off x="1610975" y="3790042"/>
              <a:ext cx="6056" cy="7070"/>
            </a:xfrm>
            <a:custGeom>
              <a:rect b="b" l="l" r="r" t="t"/>
              <a:pathLst>
                <a:path extrusionOk="0" h="223" w="191">
                  <a:moveTo>
                    <a:pt x="159" y="222"/>
                  </a:moveTo>
                  <a:cubicBezTo>
                    <a:pt x="159" y="222"/>
                    <a:pt x="159" y="222"/>
                    <a:pt x="159" y="222"/>
                  </a:cubicBezTo>
                  <a:cubicBezTo>
                    <a:pt x="127" y="159"/>
                    <a:pt x="64" y="96"/>
                    <a:pt x="1" y="32"/>
                  </a:cubicBezTo>
                  <a:cubicBezTo>
                    <a:pt x="1" y="32"/>
                    <a:pt x="1" y="1"/>
                    <a:pt x="1" y="1"/>
                  </a:cubicBezTo>
                  <a:cubicBezTo>
                    <a:pt x="1" y="1"/>
                    <a:pt x="32" y="1"/>
                    <a:pt x="32" y="1"/>
                  </a:cubicBezTo>
                  <a:cubicBezTo>
                    <a:pt x="64" y="1"/>
                    <a:pt x="96" y="1"/>
                    <a:pt x="96" y="32"/>
                  </a:cubicBezTo>
                  <a:cubicBezTo>
                    <a:pt x="127" y="64"/>
                    <a:pt x="159" y="96"/>
                    <a:pt x="191" y="127"/>
                  </a:cubicBezTo>
                  <a:cubicBezTo>
                    <a:pt x="191" y="127"/>
                    <a:pt x="191" y="191"/>
                    <a:pt x="159" y="22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4"/>
            <p:cNvSpPr/>
            <p:nvPr/>
          </p:nvSpPr>
          <p:spPr>
            <a:xfrm>
              <a:off x="1618013" y="3801076"/>
              <a:ext cx="32" cy="1046"/>
            </a:xfrm>
            <a:custGeom>
              <a:rect b="b" l="l" r="r" t="t"/>
              <a:pathLst>
                <a:path extrusionOk="0" h="33" w="1">
                  <a:moveTo>
                    <a:pt x="0" y="33"/>
                  </a:moveTo>
                  <a:cubicBezTo>
                    <a:pt x="0" y="33"/>
                    <a:pt x="0" y="33"/>
                    <a:pt x="0" y="33"/>
                  </a:cubicBezTo>
                  <a:cubicBezTo>
                    <a:pt x="0" y="1"/>
                    <a:pt x="0" y="1"/>
                    <a:pt x="0" y="1"/>
                  </a:cubicBezTo>
                  <a:cubicBezTo>
                    <a:pt x="0" y="33"/>
                    <a:pt x="0" y="33"/>
                    <a:pt x="0"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4"/>
            <p:cNvSpPr/>
            <p:nvPr/>
          </p:nvSpPr>
          <p:spPr>
            <a:xfrm>
              <a:off x="1627049" y="4009948"/>
              <a:ext cx="32" cy="32"/>
            </a:xfrm>
            <a:custGeom>
              <a:rect b="b" l="l" r="r" t="t"/>
              <a:pathLst>
                <a:path extrusionOk="0" h="1" w="1">
                  <a:moveTo>
                    <a:pt x="0" y="0"/>
                  </a:move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4"/>
            <p:cNvSpPr/>
            <p:nvPr/>
          </p:nvSpPr>
          <p:spPr>
            <a:xfrm>
              <a:off x="1628064" y="3770956"/>
              <a:ext cx="2029" cy="2061"/>
            </a:xfrm>
            <a:custGeom>
              <a:rect b="b" l="l" r="r" t="t"/>
              <a:pathLst>
                <a:path extrusionOk="0" h="65" w="64">
                  <a:moveTo>
                    <a:pt x="63" y="33"/>
                  </a:moveTo>
                  <a:cubicBezTo>
                    <a:pt x="32" y="64"/>
                    <a:pt x="32" y="64"/>
                    <a:pt x="32" y="64"/>
                  </a:cubicBezTo>
                  <a:cubicBezTo>
                    <a:pt x="32" y="64"/>
                    <a:pt x="0" y="33"/>
                    <a:pt x="32" y="33"/>
                  </a:cubicBezTo>
                  <a:cubicBezTo>
                    <a:pt x="32" y="1"/>
                    <a:pt x="32" y="1"/>
                    <a:pt x="63" y="1"/>
                  </a:cubicBezTo>
                  <a:cubicBezTo>
                    <a:pt x="63" y="1"/>
                    <a:pt x="63" y="33"/>
                    <a:pt x="63" y="33"/>
                  </a:cubicBezTo>
                  <a:cubicBezTo>
                    <a:pt x="63" y="33"/>
                    <a:pt x="63" y="33"/>
                    <a:pt x="63"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4"/>
            <p:cNvSpPr/>
            <p:nvPr/>
          </p:nvSpPr>
          <p:spPr>
            <a:xfrm>
              <a:off x="1655172" y="3688650"/>
              <a:ext cx="2029" cy="1015"/>
            </a:xfrm>
            <a:custGeom>
              <a:rect b="b" l="l" r="r" t="t"/>
              <a:pathLst>
                <a:path extrusionOk="0" h="32" w="64">
                  <a:moveTo>
                    <a:pt x="0" y="0"/>
                  </a:moveTo>
                  <a:cubicBezTo>
                    <a:pt x="32" y="0"/>
                    <a:pt x="32" y="32"/>
                    <a:pt x="32" y="32"/>
                  </a:cubicBezTo>
                  <a:lnTo>
                    <a:pt x="64" y="32"/>
                  </a:lnTo>
                  <a:lnTo>
                    <a:pt x="32" y="32"/>
                  </a:lnTo>
                  <a:cubicBezTo>
                    <a:pt x="32" y="32"/>
                    <a:pt x="0" y="0"/>
                    <a:pt x="0" y="0"/>
                  </a:cubicBezTo>
                  <a:cubicBezTo>
                    <a:pt x="0" y="0"/>
                    <a:pt x="0" y="0"/>
                    <a:pt x="0"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4"/>
            <p:cNvSpPr/>
            <p:nvPr/>
          </p:nvSpPr>
          <p:spPr>
            <a:xfrm>
              <a:off x="1653143" y="3911536"/>
              <a:ext cx="2061" cy="1046"/>
            </a:xfrm>
            <a:custGeom>
              <a:rect b="b" l="l" r="r" t="t"/>
              <a:pathLst>
                <a:path extrusionOk="0" h="33" w="65">
                  <a:moveTo>
                    <a:pt x="64" y="1"/>
                  </a:moveTo>
                  <a:cubicBezTo>
                    <a:pt x="64" y="1"/>
                    <a:pt x="64" y="1"/>
                    <a:pt x="64" y="1"/>
                  </a:cubicBezTo>
                  <a:cubicBezTo>
                    <a:pt x="64" y="32"/>
                    <a:pt x="64" y="32"/>
                    <a:pt x="64" y="32"/>
                  </a:cubicBezTo>
                  <a:cubicBezTo>
                    <a:pt x="32" y="32"/>
                    <a:pt x="32" y="32"/>
                    <a:pt x="32" y="32"/>
                  </a:cubicBezTo>
                  <a:cubicBezTo>
                    <a:pt x="1" y="32"/>
                    <a:pt x="1" y="1"/>
                    <a:pt x="1" y="1"/>
                  </a:cubicBezTo>
                  <a:cubicBezTo>
                    <a:pt x="32" y="1"/>
                    <a:pt x="32" y="1"/>
                    <a:pt x="64"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4"/>
            <p:cNvSpPr/>
            <p:nvPr/>
          </p:nvSpPr>
          <p:spPr>
            <a:xfrm>
              <a:off x="1652160" y="3969778"/>
              <a:ext cx="6056" cy="9068"/>
            </a:xfrm>
            <a:custGeom>
              <a:rect b="b" l="l" r="r" t="t"/>
              <a:pathLst>
                <a:path extrusionOk="0" h="286" w="191">
                  <a:moveTo>
                    <a:pt x="127" y="127"/>
                  </a:moveTo>
                  <a:cubicBezTo>
                    <a:pt x="95" y="159"/>
                    <a:pt x="63" y="190"/>
                    <a:pt x="63" y="254"/>
                  </a:cubicBezTo>
                  <a:cubicBezTo>
                    <a:pt x="63" y="254"/>
                    <a:pt x="32" y="285"/>
                    <a:pt x="32" y="285"/>
                  </a:cubicBezTo>
                  <a:cubicBezTo>
                    <a:pt x="32" y="285"/>
                    <a:pt x="0" y="254"/>
                    <a:pt x="0" y="254"/>
                  </a:cubicBezTo>
                  <a:cubicBezTo>
                    <a:pt x="0" y="222"/>
                    <a:pt x="0" y="222"/>
                    <a:pt x="0" y="222"/>
                  </a:cubicBezTo>
                  <a:cubicBezTo>
                    <a:pt x="0" y="159"/>
                    <a:pt x="0" y="127"/>
                    <a:pt x="32" y="95"/>
                  </a:cubicBezTo>
                  <a:cubicBezTo>
                    <a:pt x="63" y="64"/>
                    <a:pt x="95" y="32"/>
                    <a:pt x="127" y="32"/>
                  </a:cubicBezTo>
                  <a:cubicBezTo>
                    <a:pt x="127" y="0"/>
                    <a:pt x="159" y="0"/>
                    <a:pt x="159" y="0"/>
                  </a:cubicBezTo>
                  <a:cubicBezTo>
                    <a:pt x="159" y="0"/>
                    <a:pt x="190" y="32"/>
                    <a:pt x="190" y="32"/>
                  </a:cubicBezTo>
                  <a:cubicBezTo>
                    <a:pt x="190" y="64"/>
                    <a:pt x="159" y="95"/>
                    <a:pt x="127"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4"/>
            <p:cNvSpPr/>
            <p:nvPr/>
          </p:nvSpPr>
          <p:spPr>
            <a:xfrm>
              <a:off x="1664208" y="3668549"/>
              <a:ext cx="32" cy="32"/>
            </a:xfrm>
            <a:custGeom>
              <a:rect b="b" l="l" r="r" t="t"/>
              <a:pathLst>
                <a:path extrusionOk="0" h="1" w="1">
                  <a:moveTo>
                    <a:pt x="0" y="1"/>
                  </a:move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4"/>
            <p:cNvSpPr/>
            <p:nvPr/>
          </p:nvSpPr>
          <p:spPr>
            <a:xfrm>
              <a:off x="1668202" y="3702695"/>
              <a:ext cx="9068" cy="10082"/>
            </a:xfrm>
            <a:custGeom>
              <a:rect b="b" l="l" r="r" t="t"/>
              <a:pathLst>
                <a:path extrusionOk="0" h="318" w="286">
                  <a:moveTo>
                    <a:pt x="286" y="32"/>
                  </a:moveTo>
                  <a:lnTo>
                    <a:pt x="286" y="32"/>
                  </a:lnTo>
                  <a:lnTo>
                    <a:pt x="254" y="127"/>
                  </a:lnTo>
                  <a:cubicBezTo>
                    <a:pt x="254" y="159"/>
                    <a:pt x="223" y="159"/>
                    <a:pt x="223" y="159"/>
                  </a:cubicBezTo>
                  <a:cubicBezTo>
                    <a:pt x="159" y="159"/>
                    <a:pt x="159" y="190"/>
                    <a:pt x="159" y="254"/>
                  </a:cubicBezTo>
                  <a:cubicBezTo>
                    <a:pt x="159" y="254"/>
                    <a:pt x="159" y="254"/>
                    <a:pt x="159" y="254"/>
                  </a:cubicBezTo>
                  <a:lnTo>
                    <a:pt x="191" y="285"/>
                  </a:lnTo>
                  <a:cubicBezTo>
                    <a:pt x="223" y="285"/>
                    <a:pt x="223" y="317"/>
                    <a:pt x="254" y="317"/>
                  </a:cubicBezTo>
                  <a:lnTo>
                    <a:pt x="254" y="317"/>
                  </a:lnTo>
                  <a:lnTo>
                    <a:pt x="223" y="317"/>
                  </a:lnTo>
                  <a:cubicBezTo>
                    <a:pt x="223" y="317"/>
                    <a:pt x="223" y="285"/>
                    <a:pt x="191" y="285"/>
                  </a:cubicBezTo>
                  <a:lnTo>
                    <a:pt x="159" y="254"/>
                  </a:lnTo>
                  <a:lnTo>
                    <a:pt x="159" y="254"/>
                  </a:lnTo>
                  <a:cubicBezTo>
                    <a:pt x="128" y="222"/>
                    <a:pt x="64" y="222"/>
                    <a:pt x="64" y="159"/>
                  </a:cubicBezTo>
                  <a:cubicBezTo>
                    <a:pt x="33" y="127"/>
                    <a:pt x="33" y="95"/>
                    <a:pt x="33" y="64"/>
                  </a:cubicBezTo>
                  <a:cubicBezTo>
                    <a:pt x="33" y="64"/>
                    <a:pt x="33" y="32"/>
                    <a:pt x="1" y="32"/>
                  </a:cubicBezTo>
                  <a:lnTo>
                    <a:pt x="1" y="0"/>
                  </a:lnTo>
                  <a:lnTo>
                    <a:pt x="1" y="0"/>
                  </a:lnTo>
                  <a:lnTo>
                    <a:pt x="1" y="0"/>
                  </a:lnTo>
                  <a:lnTo>
                    <a:pt x="1" y="32"/>
                  </a:lnTo>
                  <a:cubicBezTo>
                    <a:pt x="33" y="32"/>
                    <a:pt x="64" y="32"/>
                    <a:pt x="64" y="64"/>
                  </a:cubicBezTo>
                  <a:cubicBezTo>
                    <a:pt x="96" y="64"/>
                    <a:pt x="159" y="64"/>
                    <a:pt x="191" y="64"/>
                  </a:cubicBezTo>
                  <a:cubicBezTo>
                    <a:pt x="223" y="32"/>
                    <a:pt x="223" y="32"/>
                    <a:pt x="254" y="32"/>
                  </a:cubicBezTo>
                  <a:lnTo>
                    <a:pt x="254" y="0"/>
                  </a:lnTo>
                  <a:cubicBezTo>
                    <a:pt x="286" y="0"/>
                    <a:pt x="286" y="0"/>
                    <a:pt x="286" y="0"/>
                  </a:cubicBezTo>
                  <a:cubicBezTo>
                    <a:pt x="286" y="0"/>
                    <a:pt x="286" y="0"/>
                    <a:pt x="286"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4"/>
            <p:cNvSpPr/>
            <p:nvPr/>
          </p:nvSpPr>
          <p:spPr>
            <a:xfrm>
              <a:off x="1678253" y="3694674"/>
              <a:ext cx="6056" cy="7039"/>
            </a:xfrm>
            <a:custGeom>
              <a:rect b="b" l="l" r="r" t="t"/>
              <a:pathLst>
                <a:path extrusionOk="0" h="222" w="191">
                  <a:moveTo>
                    <a:pt x="191" y="127"/>
                  </a:moveTo>
                  <a:cubicBezTo>
                    <a:pt x="159" y="158"/>
                    <a:pt x="96" y="190"/>
                    <a:pt x="64" y="222"/>
                  </a:cubicBezTo>
                  <a:cubicBezTo>
                    <a:pt x="64" y="222"/>
                    <a:pt x="32" y="222"/>
                    <a:pt x="1" y="222"/>
                  </a:cubicBezTo>
                  <a:lnTo>
                    <a:pt x="1" y="222"/>
                  </a:lnTo>
                  <a:cubicBezTo>
                    <a:pt x="1" y="222"/>
                    <a:pt x="1" y="222"/>
                    <a:pt x="1" y="222"/>
                  </a:cubicBezTo>
                  <a:cubicBezTo>
                    <a:pt x="1" y="222"/>
                    <a:pt x="1" y="222"/>
                    <a:pt x="1" y="222"/>
                  </a:cubicBezTo>
                  <a:lnTo>
                    <a:pt x="1" y="222"/>
                  </a:lnTo>
                  <a:cubicBezTo>
                    <a:pt x="32" y="190"/>
                    <a:pt x="32" y="190"/>
                    <a:pt x="32" y="158"/>
                  </a:cubicBezTo>
                  <a:cubicBezTo>
                    <a:pt x="64" y="127"/>
                    <a:pt x="96" y="95"/>
                    <a:pt x="127" y="63"/>
                  </a:cubicBezTo>
                  <a:lnTo>
                    <a:pt x="127" y="63"/>
                  </a:lnTo>
                  <a:lnTo>
                    <a:pt x="127" y="63"/>
                  </a:lnTo>
                  <a:cubicBezTo>
                    <a:pt x="64" y="63"/>
                    <a:pt x="32" y="63"/>
                    <a:pt x="32" y="32"/>
                  </a:cubicBezTo>
                  <a:cubicBezTo>
                    <a:pt x="32" y="0"/>
                    <a:pt x="32" y="0"/>
                    <a:pt x="32" y="0"/>
                  </a:cubicBezTo>
                  <a:cubicBezTo>
                    <a:pt x="32" y="0"/>
                    <a:pt x="64" y="0"/>
                    <a:pt x="64" y="0"/>
                  </a:cubicBezTo>
                  <a:cubicBezTo>
                    <a:pt x="64" y="0"/>
                    <a:pt x="64" y="0"/>
                    <a:pt x="96" y="32"/>
                  </a:cubicBezTo>
                  <a:cubicBezTo>
                    <a:pt x="96" y="32"/>
                    <a:pt x="96" y="63"/>
                    <a:pt x="127" y="63"/>
                  </a:cubicBezTo>
                  <a:lnTo>
                    <a:pt x="127" y="63"/>
                  </a:lnTo>
                  <a:lnTo>
                    <a:pt x="127" y="63"/>
                  </a:lnTo>
                  <a:cubicBezTo>
                    <a:pt x="159" y="95"/>
                    <a:pt x="159" y="95"/>
                    <a:pt x="191" y="95"/>
                  </a:cubicBezTo>
                  <a:cubicBezTo>
                    <a:pt x="191" y="95"/>
                    <a:pt x="191" y="95"/>
                    <a:pt x="191" y="95"/>
                  </a:cubicBezTo>
                  <a:cubicBezTo>
                    <a:pt x="191" y="95"/>
                    <a:pt x="191" y="127"/>
                    <a:pt x="191"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4"/>
            <p:cNvSpPr/>
            <p:nvPr/>
          </p:nvSpPr>
          <p:spPr>
            <a:xfrm>
              <a:off x="1692298" y="3697686"/>
              <a:ext cx="1046" cy="32"/>
            </a:xfrm>
            <a:custGeom>
              <a:rect b="b" l="l" r="r" t="t"/>
              <a:pathLst>
                <a:path extrusionOk="0" h="1" w="33">
                  <a:moveTo>
                    <a:pt x="33" y="0"/>
                  </a:moveTo>
                  <a:lnTo>
                    <a:pt x="1" y="0"/>
                  </a:lnTo>
                  <a:lnTo>
                    <a:pt x="33"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4"/>
            <p:cNvSpPr/>
            <p:nvPr/>
          </p:nvSpPr>
          <p:spPr>
            <a:xfrm>
              <a:off x="1694327" y="3954718"/>
              <a:ext cx="8053" cy="6056"/>
            </a:xfrm>
            <a:custGeom>
              <a:rect b="b" l="l" r="r" t="t"/>
              <a:pathLst>
                <a:path extrusionOk="0" h="191" w="254">
                  <a:moveTo>
                    <a:pt x="222" y="159"/>
                  </a:moveTo>
                  <a:cubicBezTo>
                    <a:pt x="222" y="190"/>
                    <a:pt x="190" y="190"/>
                    <a:pt x="190" y="190"/>
                  </a:cubicBezTo>
                  <a:cubicBezTo>
                    <a:pt x="127" y="159"/>
                    <a:pt x="64" y="127"/>
                    <a:pt x="0" y="127"/>
                  </a:cubicBezTo>
                  <a:cubicBezTo>
                    <a:pt x="0" y="95"/>
                    <a:pt x="0" y="95"/>
                    <a:pt x="0" y="64"/>
                  </a:cubicBezTo>
                  <a:cubicBezTo>
                    <a:pt x="0" y="32"/>
                    <a:pt x="0" y="0"/>
                    <a:pt x="0" y="0"/>
                  </a:cubicBezTo>
                  <a:cubicBezTo>
                    <a:pt x="32" y="0"/>
                    <a:pt x="32" y="0"/>
                    <a:pt x="32" y="32"/>
                  </a:cubicBezTo>
                  <a:cubicBezTo>
                    <a:pt x="64" y="64"/>
                    <a:pt x="95" y="95"/>
                    <a:pt x="159" y="95"/>
                  </a:cubicBezTo>
                  <a:cubicBezTo>
                    <a:pt x="190" y="95"/>
                    <a:pt x="190" y="127"/>
                    <a:pt x="222" y="127"/>
                  </a:cubicBezTo>
                  <a:cubicBezTo>
                    <a:pt x="254" y="127"/>
                    <a:pt x="254" y="127"/>
                    <a:pt x="254" y="159"/>
                  </a:cubicBezTo>
                  <a:cubicBezTo>
                    <a:pt x="254" y="159"/>
                    <a:pt x="254" y="159"/>
                    <a:pt x="222" y="15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4"/>
            <p:cNvSpPr/>
            <p:nvPr/>
          </p:nvSpPr>
          <p:spPr>
            <a:xfrm>
              <a:off x="1701334" y="3720767"/>
              <a:ext cx="32" cy="1046"/>
            </a:xfrm>
            <a:custGeom>
              <a:rect b="b" l="l" r="r" t="t"/>
              <a:pathLst>
                <a:path extrusionOk="0" h="33" w="1">
                  <a:moveTo>
                    <a:pt x="1" y="32"/>
                  </a:moveTo>
                  <a:cubicBezTo>
                    <a:pt x="1" y="32"/>
                    <a:pt x="1" y="0"/>
                    <a:pt x="1" y="0"/>
                  </a:cubicBezTo>
                  <a:lnTo>
                    <a:pt x="1" y="0"/>
                  </a:lnTo>
                  <a:lnTo>
                    <a:pt x="1" y="0"/>
                  </a:lnTo>
                  <a:cubicBezTo>
                    <a:pt x="1" y="0"/>
                    <a:pt x="1" y="32"/>
                    <a:pt x="1" y="32"/>
                  </a:cubicBezTo>
                  <a:cubicBezTo>
                    <a:pt x="1" y="32"/>
                    <a:pt x="1" y="32"/>
                    <a:pt x="1" y="32"/>
                  </a:cubicBezTo>
                  <a:cubicBezTo>
                    <a:pt x="1" y="32"/>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4"/>
            <p:cNvSpPr/>
            <p:nvPr/>
          </p:nvSpPr>
          <p:spPr>
            <a:xfrm>
              <a:off x="1732468" y="3937629"/>
              <a:ext cx="2061" cy="4058"/>
            </a:xfrm>
            <a:custGeom>
              <a:rect b="b" l="l" r="r" t="t"/>
              <a:pathLst>
                <a:path extrusionOk="0" h="128" w="65">
                  <a:moveTo>
                    <a:pt x="64" y="96"/>
                  </a:moveTo>
                  <a:cubicBezTo>
                    <a:pt x="32" y="128"/>
                    <a:pt x="1" y="96"/>
                    <a:pt x="1" y="96"/>
                  </a:cubicBezTo>
                  <a:cubicBezTo>
                    <a:pt x="1" y="64"/>
                    <a:pt x="1" y="64"/>
                    <a:pt x="1" y="33"/>
                  </a:cubicBezTo>
                  <a:cubicBezTo>
                    <a:pt x="1" y="33"/>
                    <a:pt x="1" y="33"/>
                    <a:pt x="1" y="33"/>
                  </a:cubicBezTo>
                  <a:cubicBezTo>
                    <a:pt x="32" y="1"/>
                    <a:pt x="64" y="33"/>
                    <a:pt x="64" y="33"/>
                  </a:cubicBezTo>
                  <a:cubicBezTo>
                    <a:pt x="64" y="33"/>
                    <a:pt x="64" y="64"/>
                    <a:pt x="64" y="64"/>
                  </a:cubicBezTo>
                  <a:cubicBezTo>
                    <a:pt x="64" y="96"/>
                    <a:pt x="64" y="96"/>
                    <a:pt x="64"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4"/>
            <p:cNvSpPr/>
            <p:nvPr/>
          </p:nvSpPr>
          <p:spPr>
            <a:xfrm>
              <a:off x="1735480" y="3953704"/>
              <a:ext cx="1046" cy="3044"/>
            </a:xfrm>
            <a:custGeom>
              <a:rect b="b" l="l" r="r" t="t"/>
              <a:pathLst>
                <a:path extrusionOk="0" h="96" w="33">
                  <a:moveTo>
                    <a:pt x="32" y="64"/>
                  </a:moveTo>
                  <a:cubicBezTo>
                    <a:pt x="32" y="64"/>
                    <a:pt x="32" y="64"/>
                    <a:pt x="32" y="64"/>
                  </a:cubicBezTo>
                  <a:cubicBezTo>
                    <a:pt x="32" y="96"/>
                    <a:pt x="1" y="96"/>
                    <a:pt x="1" y="96"/>
                  </a:cubicBezTo>
                  <a:cubicBezTo>
                    <a:pt x="1" y="96"/>
                    <a:pt x="1" y="64"/>
                    <a:pt x="1" y="64"/>
                  </a:cubicBezTo>
                  <a:cubicBezTo>
                    <a:pt x="1" y="64"/>
                    <a:pt x="1" y="64"/>
                    <a:pt x="1" y="64"/>
                  </a:cubicBezTo>
                  <a:cubicBezTo>
                    <a:pt x="1" y="32"/>
                    <a:pt x="32" y="1"/>
                    <a:pt x="32" y="32"/>
                  </a:cubicBezTo>
                  <a:cubicBezTo>
                    <a:pt x="32" y="32"/>
                    <a:pt x="32"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4"/>
            <p:cNvSpPr/>
            <p:nvPr/>
          </p:nvSpPr>
          <p:spPr>
            <a:xfrm>
              <a:off x="1738492" y="3947680"/>
              <a:ext cx="1046" cy="32"/>
            </a:xfrm>
            <a:custGeom>
              <a:rect b="b" l="l" r="r" t="t"/>
              <a:pathLst>
                <a:path extrusionOk="0" h="1" w="33">
                  <a:moveTo>
                    <a:pt x="1" y="1"/>
                  </a:moveTo>
                  <a:lnTo>
                    <a:pt x="1" y="1"/>
                  </a:lnTo>
                  <a:lnTo>
                    <a:pt x="32" y="1"/>
                  </a:lnTo>
                  <a:lnTo>
                    <a:pt x="32"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4"/>
            <p:cNvSpPr/>
            <p:nvPr/>
          </p:nvSpPr>
          <p:spPr>
            <a:xfrm>
              <a:off x="1760591" y="3889438"/>
              <a:ext cx="3044" cy="4058"/>
            </a:xfrm>
            <a:custGeom>
              <a:rect b="b" l="l" r="r" t="t"/>
              <a:pathLst>
                <a:path extrusionOk="0" h="128" w="96">
                  <a:moveTo>
                    <a:pt x="64" y="127"/>
                  </a:moveTo>
                  <a:cubicBezTo>
                    <a:pt x="64" y="127"/>
                    <a:pt x="64" y="127"/>
                    <a:pt x="64" y="127"/>
                  </a:cubicBezTo>
                  <a:cubicBezTo>
                    <a:pt x="32" y="96"/>
                    <a:pt x="0" y="96"/>
                    <a:pt x="0" y="32"/>
                  </a:cubicBezTo>
                  <a:lnTo>
                    <a:pt x="0" y="1"/>
                  </a:lnTo>
                  <a:cubicBezTo>
                    <a:pt x="0" y="1"/>
                    <a:pt x="0" y="1"/>
                    <a:pt x="0" y="1"/>
                  </a:cubicBezTo>
                  <a:cubicBezTo>
                    <a:pt x="32" y="32"/>
                    <a:pt x="32" y="32"/>
                    <a:pt x="32" y="64"/>
                  </a:cubicBezTo>
                  <a:lnTo>
                    <a:pt x="95" y="127"/>
                  </a:lnTo>
                  <a:cubicBezTo>
                    <a:pt x="95" y="127"/>
                    <a:pt x="95" y="127"/>
                    <a:pt x="64"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4"/>
            <p:cNvSpPr/>
            <p:nvPr/>
          </p:nvSpPr>
          <p:spPr>
            <a:xfrm>
              <a:off x="1762588" y="3887440"/>
              <a:ext cx="1046" cy="1046"/>
            </a:xfrm>
            <a:custGeom>
              <a:rect b="b" l="l" r="r" t="t"/>
              <a:pathLst>
                <a:path extrusionOk="0" h="33" w="33">
                  <a:moveTo>
                    <a:pt x="1" y="32"/>
                  </a:moveTo>
                  <a:cubicBezTo>
                    <a:pt x="1" y="0"/>
                    <a:pt x="1" y="0"/>
                    <a:pt x="32" y="0"/>
                  </a:cubicBezTo>
                  <a:lnTo>
                    <a:pt x="32" y="0"/>
                  </a:lnTo>
                  <a:cubicBezTo>
                    <a:pt x="32" y="32"/>
                    <a:pt x="32"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4"/>
            <p:cNvSpPr/>
            <p:nvPr/>
          </p:nvSpPr>
          <p:spPr>
            <a:xfrm>
              <a:off x="1766615" y="3928593"/>
              <a:ext cx="1046" cy="3044"/>
            </a:xfrm>
            <a:custGeom>
              <a:rect b="b" l="l" r="r" t="t"/>
              <a:pathLst>
                <a:path extrusionOk="0" h="96" w="33">
                  <a:moveTo>
                    <a:pt x="32" y="64"/>
                  </a:moveTo>
                  <a:cubicBezTo>
                    <a:pt x="32" y="64"/>
                    <a:pt x="32" y="96"/>
                    <a:pt x="32" y="96"/>
                  </a:cubicBezTo>
                  <a:cubicBezTo>
                    <a:pt x="32" y="96"/>
                    <a:pt x="32" y="64"/>
                    <a:pt x="32" y="64"/>
                  </a:cubicBezTo>
                  <a:cubicBezTo>
                    <a:pt x="32" y="64"/>
                    <a:pt x="0" y="33"/>
                    <a:pt x="0" y="33"/>
                  </a:cubicBezTo>
                  <a:cubicBezTo>
                    <a:pt x="0" y="33"/>
                    <a:pt x="0" y="1"/>
                    <a:pt x="32" y="1"/>
                  </a:cubicBezTo>
                  <a:cubicBezTo>
                    <a:pt x="32" y="1"/>
                    <a:pt x="32" y="1"/>
                    <a:pt x="32"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4"/>
            <p:cNvSpPr/>
            <p:nvPr/>
          </p:nvSpPr>
          <p:spPr>
            <a:xfrm>
              <a:off x="1783672" y="3889438"/>
              <a:ext cx="18104" cy="35193"/>
            </a:xfrm>
            <a:custGeom>
              <a:rect b="b" l="l" r="r" t="t"/>
              <a:pathLst>
                <a:path extrusionOk="0" h="1110" w="571">
                  <a:moveTo>
                    <a:pt x="1" y="1109"/>
                  </a:moveTo>
                  <a:cubicBezTo>
                    <a:pt x="1" y="1109"/>
                    <a:pt x="1" y="1078"/>
                    <a:pt x="1" y="1078"/>
                  </a:cubicBezTo>
                  <a:cubicBezTo>
                    <a:pt x="32" y="1046"/>
                    <a:pt x="32" y="1014"/>
                    <a:pt x="64" y="983"/>
                  </a:cubicBezTo>
                  <a:lnTo>
                    <a:pt x="64" y="983"/>
                  </a:lnTo>
                  <a:cubicBezTo>
                    <a:pt x="32" y="983"/>
                    <a:pt x="32" y="983"/>
                    <a:pt x="64" y="983"/>
                  </a:cubicBezTo>
                  <a:lnTo>
                    <a:pt x="64" y="983"/>
                  </a:lnTo>
                  <a:lnTo>
                    <a:pt x="64" y="983"/>
                  </a:lnTo>
                  <a:cubicBezTo>
                    <a:pt x="96" y="1014"/>
                    <a:pt x="96" y="1014"/>
                    <a:pt x="127" y="1014"/>
                  </a:cubicBezTo>
                  <a:cubicBezTo>
                    <a:pt x="127" y="1014"/>
                    <a:pt x="159" y="983"/>
                    <a:pt x="159" y="983"/>
                  </a:cubicBezTo>
                  <a:cubicBezTo>
                    <a:pt x="191" y="919"/>
                    <a:pt x="222" y="856"/>
                    <a:pt x="254" y="793"/>
                  </a:cubicBezTo>
                  <a:cubicBezTo>
                    <a:pt x="254" y="793"/>
                    <a:pt x="254" y="761"/>
                    <a:pt x="286" y="729"/>
                  </a:cubicBezTo>
                  <a:cubicBezTo>
                    <a:pt x="286" y="698"/>
                    <a:pt x="317" y="666"/>
                    <a:pt x="317" y="603"/>
                  </a:cubicBezTo>
                  <a:cubicBezTo>
                    <a:pt x="413" y="444"/>
                    <a:pt x="444" y="254"/>
                    <a:pt x="413" y="32"/>
                  </a:cubicBezTo>
                  <a:cubicBezTo>
                    <a:pt x="413" y="32"/>
                    <a:pt x="413" y="32"/>
                    <a:pt x="413" y="1"/>
                  </a:cubicBezTo>
                  <a:cubicBezTo>
                    <a:pt x="413" y="1"/>
                    <a:pt x="413" y="1"/>
                    <a:pt x="413" y="1"/>
                  </a:cubicBezTo>
                  <a:cubicBezTo>
                    <a:pt x="444" y="1"/>
                    <a:pt x="444" y="1"/>
                    <a:pt x="444" y="1"/>
                  </a:cubicBezTo>
                  <a:cubicBezTo>
                    <a:pt x="476" y="96"/>
                    <a:pt x="508" y="159"/>
                    <a:pt x="508" y="223"/>
                  </a:cubicBezTo>
                  <a:cubicBezTo>
                    <a:pt x="508" y="286"/>
                    <a:pt x="508" y="318"/>
                    <a:pt x="539" y="349"/>
                  </a:cubicBezTo>
                  <a:cubicBezTo>
                    <a:pt x="571" y="413"/>
                    <a:pt x="539" y="444"/>
                    <a:pt x="508" y="476"/>
                  </a:cubicBezTo>
                  <a:cubicBezTo>
                    <a:pt x="508" y="508"/>
                    <a:pt x="476" y="539"/>
                    <a:pt x="508" y="539"/>
                  </a:cubicBezTo>
                  <a:cubicBezTo>
                    <a:pt x="508" y="571"/>
                    <a:pt x="508" y="603"/>
                    <a:pt x="508" y="634"/>
                  </a:cubicBezTo>
                  <a:cubicBezTo>
                    <a:pt x="444" y="729"/>
                    <a:pt x="381" y="793"/>
                    <a:pt x="317" y="888"/>
                  </a:cubicBezTo>
                  <a:cubicBezTo>
                    <a:pt x="254" y="888"/>
                    <a:pt x="254" y="919"/>
                    <a:pt x="254" y="983"/>
                  </a:cubicBezTo>
                  <a:cubicBezTo>
                    <a:pt x="222" y="1014"/>
                    <a:pt x="222" y="1046"/>
                    <a:pt x="191" y="1078"/>
                  </a:cubicBezTo>
                  <a:cubicBezTo>
                    <a:pt x="127" y="1109"/>
                    <a:pt x="96" y="1109"/>
                    <a:pt x="64" y="1109"/>
                  </a:cubicBezTo>
                  <a:cubicBezTo>
                    <a:pt x="32" y="1109"/>
                    <a:pt x="32" y="1109"/>
                    <a:pt x="1" y="110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4"/>
            <p:cNvSpPr/>
            <p:nvPr/>
          </p:nvSpPr>
          <p:spPr>
            <a:xfrm>
              <a:off x="1809797" y="4186640"/>
              <a:ext cx="32" cy="32"/>
            </a:xfrm>
            <a:custGeom>
              <a:rect b="b" l="l" r="r" t="t"/>
              <a:pathLst>
                <a:path extrusionOk="0" h="1" w="1">
                  <a:moveTo>
                    <a:pt x="0" y="1"/>
                  </a:move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4"/>
            <p:cNvSpPr/>
            <p:nvPr/>
          </p:nvSpPr>
          <p:spPr>
            <a:xfrm>
              <a:off x="1408158" y="4033030"/>
              <a:ext cx="32" cy="32"/>
            </a:xfrm>
            <a:custGeom>
              <a:rect b="b" l="l" r="r" t="t"/>
              <a:pathLst>
                <a:path extrusionOk="0" h="1" w="1">
                  <a:moveTo>
                    <a:pt x="1" y="0"/>
                  </a:moveTo>
                  <a:cubicBezTo>
                    <a:pt x="1" y="0"/>
                    <a:pt x="1" y="0"/>
                    <a:pt x="1" y="0"/>
                  </a:cubicBezTo>
                  <a:lnTo>
                    <a:pt x="1" y="0"/>
                  </a:lnTo>
                  <a:cubicBezTo>
                    <a:pt x="1" y="0"/>
                    <a:pt x="1" y="0"/>
                    <a:pt x="1"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4"/>
            <p:cNvSpPr/>
            <p:nvPr/>
          </p:nvSpPr>
          <p:spPr>
            <a:xfrm>
              <a:off x="1065776" y="4233849"/>
              <a:ext cx="32" cy="1015"/>
            </a:xfrm>
            <a:custGeom>
              <a:rect b="b" l="l" r="r" t="t"/>
              <a:pathLst>
                <a:path extrusionOk="0" h="32" w="1">
                  <a:moveTo>
                    <a:pt x="0" y="32"/>
                  </a:moveTo>
                  <a:lnTo>
                    <a:pt x="0" y="0"/>
                  </a:lnTo>
                  <a:lnTo>
                    <a:pt x="0" y="0"/>
                  </a:lnTo>
                  <a:cubicBezTo>
                    <a:pt x="0" y="32"/>
                    <a:pt x="0"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4"/>
            <p:cNvSpPr/>
            <p:nvPr/>
          </p:nvSpPr>
          <p:spPr>
            <a:xfrm>
              <a:off x="934232" y="3768959"/>
              <a:ext cx="32" cy="32"/>
            </a:xfrm>
            <a:custGeom>
              <a:rect b="b" l="l" r="r" t="t"/>
              <a:pathLst>
                <a:path extrusionOk="0" h="1" w="1">
                  <a:moveTo>
                    <a:pt x="1" y="1"/>
                  </a:moveTo>
                  <a:lnTo>
                    <a:pt x="1" y="1"/>
                  </a:lnTo>
                  <a:lnTo>
                    <a:pt x="1" y="1"/>
                  </a:lnTo>
                  <a:lnTo>
                    <a:pt x="1" y="1"/>
                  </a:ln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4"/>
            <p:cNvSpPr/>
            <p:nvPr/>
          </p:nvSpPr>
          <p:spPr>
            <a:xfrm>
              <a:off x="946280" y="3813124"/>
              <a:ext cx="27139" cy="27171"/>
            </a:xfrm>
            <a:custGeom>
              <a:rect b="b" l="l" r="r" t="t"/>
              <a:pathLst>
                <a:path extrusionOk="0" h="857" w="856">
                  <a:moveTo>
                    <a:pt x="286" y="64"/>
                  </a:moveTo>
                  <a:lnTo>
                    <a:pt x="286" y="64"/>
                  </a:lnTo>
                  <a:lnTo>
                    <a:pt x="286" y="64"/>
                  </a:lnTo>
                  <a:cubicBezTo>
                    <a:pt x="254" y="96"/>
                    <a:pt x="254" y="128"/>
                    <a:pt x="254" y="159"/>
                  </a:cubicBezTo>
                  <a:cubicBezTo>
                    <a:pt x="222" y="286"/>
                    <a:pt x="127" y="381"/>
                    <a:pt x="96" y="508"/>
                  </a:cubicBezTo>
                  <a:cubicBezTo>
                    <a:pt x="96" y="539"/>
                    <a:pt x="96" y="539"/>
                    <a:pt x="64" y="571"/>
                  </a:cubicBezTo>
                  <a:cubicBezTo>
                    <a:pt x="32" y="571"/>
                    <a:pt x="32" y="571"/>
                    <a:pt x="1" y="603"/>
                  </a:cubicBezTo>
                  <a:cubicBezTo>
                    <a:pt x="1" y="603"/>
                    <a:pt x="1" y="666"/>
                    <a:pt x="32" y="666"/>
                  </a:cubicBezTo>
                  <a:lnTo>
                    <a:pt x="64" y="698"/>
                  </a:lnTo>
                  <a:cubicBezTo>
                    <a:pt x="96" y="698"/>
                    <a:pt x="96" y="729"/>
                    <a:pt x="96" y="761"/>
                  </a:cubicBezTo>
                  <a:cubicBezTo>
                    <a:pt x="96" y="761"/>
                    <a:pt x="96" y="761"/>
                    <a:pt x="96" y="793"/>
                  </a:cubicBezTo>
                  <a:cubicBezTo>
                    <a:pt x="96" y="824"/>
                    <a:pt x="127" y="856"/>
                    <a:pt x="191" y="856"/>
                  </a:cubicBezTo>
                  <a:cubicBezTo>
                    <a:pt x="191" y="824"/>
                    <a:pt x="222" y="824"/>
                    <a:pt x="254" y="824"/>
                  </a:cubicBezTo>
                  <a:cubicBezTo>
                    <a:pt x="317" y="761"/>
                    <a:pt x="413" y="729"/>
                    <a:pt x="444" y="634"/>
                  </a:cubicBezTo>
                  <a:cubicBezTo>
                    <a:pt x="476" y="634"/>
                    <a:pt x="476" y="603"/>
                    <a:pt x="476" y="634"/>
                  </a:cubicBezTo>
                  <a:cubicBezTo>
                    <a:pt x="539" y="634"/>
                    <a:pt x="571" y="666"/>
                    <a:pt x="571" y="729"/>
                  </a:cubicBezTo>
                  <a:cubicBezTo>
                    <a:pt x="571" y="729"/>
                    <a:pt x="571" y="761"/>
                    <a:pt x="603" y="761"/>
                  </a:cubicBezTo>
                  <a:cubicBezTo>
                    <a:pt x="634" y="793"/>
                    <a:pt x="698" y="793"/>
                    <a:pt x="729" y="824"/>
                  </a:cubicBezTo>
                  <a:cubicBezTo>
                    <a:pt x="761" y="824"/>
                    <a:pt x="761" y="824"/>
                    <a:pt x="761" y="793"/>
                  </a:cubicBezTo>
                  <a:cubicBezTo>
                    <a:pt x="793" y="793"/>
                    <a:pt x="824" y="761"/>
                    <a:pt x="824" y="729"/>
                  </a:cubicBezTo>
                  <a:cubicBezTo>
                    <a:pt x="856" y="729"/>
                    <a:pt x="856" y="666"/>
                    <a:pt x="824" y="666"/>
                  </a:cubicBezTo>
                  <a:cubicBezTo>
                    <a:pt x="824" y="666"/>
                    <a:pt x="793" y="666"/>
                    <a:pt x="793" y="666"/>
                  </a:cubicBezTo>
                  <a:cubicBezTo>
                    <a:pt x="761" y="634"/>
                    <a:pt x="729" y="603"/>
                    <a:pt x="729" y="571"/>
                  </a:cubicBezTo>
                  <a:cubicBezTo>
                    <a:pt x="729" y="508"/>
                    <a:pt x="729" y="476"/>
                    <a:pt x="666" y="444"/>
                  </a:cubicBezTo>
                  <a:cubicBezTo>
                    <a:pt x="666" y="413"/>
                    <a:pt x="634" y="381"/>
                    <a:pt x="603" y="349"/>
                  </a:cubicBezTo>
                  <a:cubicBezTo>
                    <a:pt x="603" y="286"/>
                    <a:pt x="508" y="254"/>
                    <a:pt x="476" y="191"/>
                  </a:cubicBezTo>
                  <a:cubicBezTo>
                    <a:pt x="476" y="191"/>
                    <a:pt x="444" y="191"/>
                    <a:pt x="444" y="159"/>
                  </a:cubicBezTo>
                  <a:cubicBezTo>
                    <a:pt x="381" y="159"/>
                    <a:pt x="381" y="159"/>
                    <a:pt x="413" y="128"/>
                  </a:cubicBezTo>
                  <a:cubicBezTo>
                    <a:pt x="444" y="96"/>
                    <a:pt x="476" y="96"/>
                    <a:pt x="476" y="64"/>
                  </a:cubicBezTo>
                  <a:cubicBezTo>
                    <a:pt x="476" y="64"/>
                    <a:pt x="476" y="33"/>
                    <a:pt x="476" y="33"/>
                  </a:cubicBezTo>
                  <a:cubicBezTo>
                    <a:pt x="476" y="1"/>
                    <a:pt x="476" y="1"/>
                    <a:pt x="444" y="1"/>
                  </a:cubicBezTo>
                  <a:cubicBezTo>
                    <a:pt x="413" y="33"/>
                    <a:pt x="413" y="33"/>
                    <a:pt x="381" y="33"/>
                  </a:cubicBezTo>
                  <a:cubicBezTo>
                    <a:pt x="349" y="33"/>
                    <a:pt x="317" y="33"/>
                    <a:pt x="317" y="33"/>
                  </a:cubicBezTo>
                  <a:cubicBezTo>
                    <a:pt x="286" y="33"/>
                    <a:pt x="286" y="64"/>
                    <a:pt x="286" y="64"/>
                  </a:cubicBezTo>
                  <a:cubicBezTo>
                    <a:pt x="286" y="64"/>
                    <a:pt x="286" y="64"/>
                    <a:pt x="286"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4"/>
            <p:cNvSpPr/>
            <p:nvPr/>
          </p:nvSpPr>
          <p:spPr>
            <a:xfrm>
              <a:off x="988447" y="4551121"/>
              <a:ext cx="32" cy="32"/>
            </a:xfrm>
            <a:custGeom>
              <a:rect b="b" l="l" r="r" t="t"/>
              <a:pathLst>
                <a:path extrusionOk="0" h="1" w="1">
                  <a:moveTo>
                    <a:pt x="1" y="1"/>
                  </a:moveTo>
                  <a:lnTo>
                    <a:pt x="1" y="1"/>
                  </a:lnTo>
                  <a:lnTo>
                    <a:pt x="1" y="1"/>
                  </a:ln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4"/>
            <p:cNvSpPr/>
            <p:nvPr/>
          </p:nvSpPr>
          <p:spPr>
            <a:xfrm>
              <a:off x="981440" y="3774983"/>
              <a:ext cx="32" cy="32"/>
            </a:xfrm>
            <a:custGeom>
              <a:rect b="b" l="l" r="r" t="t"/>
              <a:pathLst>
                <a:path extrusionOk="0" h="1" w="1">
                  <a:moveTo>
                    <a:pt x="0" y="1"/>
                  </a:moveTo>
                  <a:lnTo>
                    <a:pt x="0" y="1"/>
                  </a:ln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4"/>
            <p:cNvSpPr/>
            <p:nvPr/>
          </p:nvSpPr>
          <p:spPr>
            <a:xfrm>
              <a:off x="1020596" y="3979829"/>
              <a:ext cx="32" cy="32"/>
            </a:xfrm>
            <a:custGeom>
              <a:rect b="b" l="l" r="r" t="t"/>
              <a:pathLst>
                <a:path extrusionOk="0" h="1" w="1">
                  <a:moveTo>
                    <a:pt x="0" y="0"/>
                  </a:moveTo>
                  <a:cubicBezTo>
                    <a:pt x="0" y="0"/>
                    <a:pt x="0" y="0"/>
                    <a:pt x="0" y="0"/>
                  </a:cubicBezTo>
                  <a:lnTo>
                    <a:pt x="0" y="0"/>
                  </a:lnTo>
                  <a:cubicBezTo>
                    <a:pt x="0" y="0"/>
                    <a:pt x="0" y="0"/>
                    <a:pt x="0"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4"/>
            <p:cNvSpPr/>
            <p:nvPr/>
          </p:nvSpPr>
          <p:spPr>
            <a:xfrm>
              <a:off x="997483" y="4558159"/>
              <a:ext cx="32" cy="32"/>
            </a:xfrm>
            <a:custGeom>
              <a:rect b="b" l="l" r="r" t="t"/>
              <a:pathLst>
                <a:path extrusionOk="0" h="1" w="1">
                  <a:moveTo>
                    <a:pt x="1" y="0"/>
                  </a:move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4"/>
            <p:cNvSpPr/>
            <p:nvPr/>
          </p:nvSpPr>
          <p:spPr>
            <a:xfrm>
              <a:off x="669178" y="3818165"/>
              <a:ext cx="32" cy="32"/>
            </a:xfrm>
            <a:custGeom>
              <a:rect b="b" l="l" r="r" t="t"/>
              <a:pathLst>
                <a:path extrusionOk="0" h="1" w="1">
                  <a:moveTo>
                    <a:pt x="0" y="0"/>
                  </a:moveTo>
                  <a:cubicBezTo>
                    <a:pt x="0" y="0"/>
                    <a:pt x="0" y="0"/>
                    <a:pt x="0" y="0"/>
                  </a:cubicBezTo>
                  <a:lnTo>
                    <a:pt x="0" y="0"/>
                  </a:ln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4"/>
            <p:cNvSpPr/>
            <p:nvPr/>
          </p:nvSpPr>
          <p:spPr>
            <a:xfrm>
              <a:off x="568768" y="3678599"/>
              <a:ext cx="573353" cy="878577"/>
            </a:xfrm>
            <a:custGeom>
              <a:rect b="b" l="l" r="r" t="t"/>
              <a:pathLst>
                <a:path extrusionOk="0" h="27711" w="18084">
                  <a:moveTo>
                    <a:pt x="17925" y="18400"/>
                  </a:moveTo>
                  <a:cubicBezTo>
                    <a:pt x="17925" y="18400"/>
                    <a:pt x="17893" y="18368"/>
                    <a:pt x="17893" y="18368"/>
                  </a:cubicBezTo>
                  <a:cubicBezTo>
                    <a:pt x="17862" y="18368"/>
                    <a:pt x="17830" y="18337"/>
                    <a:pt x="17798" y="18337"/>
                  </a:cubicBezTo>
                  <a:cubicBezTo>
                    <a:pt x="17735" y="18337"/>
                    <a:pt x="17703" y="18337"/>
                    <a:pt x="17672" y="18305"/>
                  </a:cubicBezTo>
                  <a:cubicBezTo>
                    <a:pt x="17608" y="18273"/>
                    <a:pt x="17545" y="18242"/>
                    <a:pt x="17513" y="18178"/>
                  </a:cubicBezTo>
                  <a:cubicBezTo>
                    <a:pt x="17450" y="18083"/>
                    <a:pt x="17355" y="18052"/>
                    <a:pt x="17260" y="18020"/>
                  </a:cubicBezTo>
                  <a:cubicBezTo>
                    <a:pt x="17228" y="17988"/>
                    <a:pt x="17197" y="17988"/>
                    <a:pt x="17133" y="17988"/>
                  </a:cubicBezTo>
                  <a:cubicBezTo>
                    <a:pt x="16975" y="17988"/>
                    <a:pt x="16848" y="17957"/>
                    <a:pt x="16690" y="17925"/>
                  </a:cubicBezTo>
                  <a:cubicBezTo>
                    <a:pt x="16658" y="17925"/>
                    <a:pt x="16658" y="17925"/>
                    <a:pt x="16626" y="17925"/>
                  </a:cubicBezTo>
                  <a:cubicBezTo>
                    <a:pt x="16595" y="17925"/>
                    <a:pt x="16595" y="17957"/>
                    <a:pt x="16563" y="17957"/>
                  </a:cubicBezTo>
                  <a:cubicBezTo>
                    <a:pt x="16563" y="17957"/>
                    <a:pt x="16531" y="17957"/>
                    <a:pt x="16531" y="17925"/>
                  </a:cubicBezTo>
                  <a:cubicBezTo>
                    <a:pt x="16500" y="17925"/>
                    <a:pt x="16500" y="17862"/>
                    <a:pt x="16500" y="17862"/>
                  </a:cubicBezTo>
                  <a:cubicBezTo>
                    <a:pt x="16468" y="17830"/>
                    <a:pt x="16436" y="17798"/>
                    <a:pt x="16436" y="17798"/>
                  </a:cubicBezTo>
                  <a:cubicBezTo>
                    <a:pt x="16341" y="17798"/>
                    <a:pt x="16278" y="17735"/>
                    <a:pt x="16215" y="17703"/>
                  </a:cubicBezTo>
                  <a:cubicBezTo>
                    <a:pt x="16151" y="17703"/>
                    <a:pt x="16088" y="17672"/>
                    <a:pt x="16025" y="17672"/>
                  </a:cubicBezTo>
                  <a:cubicBezTo>
                    <a:pt x="15961" y="17672"/>
                    <a:pt x="15930" y="17672"/>
                    <a:pt x="15898" y="17735"/>
                  </a:cubicBezTo>
                  <a:cubicBezTo>
                    <a:pt x="15898" y="17735"/>
                    <a:pt x="15898" y="17735"/>
                    <a:pt x="15866" y="17735"/>
                  </a:cubicBezTo>
                  <a:cubicBezTo>
                    <a:pt x="15866" y="17735"/>
                    <a:pt x="15866" y="17735"/>
                    <a:pt x="15866" y="17703"/>
                  </a:cubicBezTo>
                  <a:cubicBezTo>
                    <a:pt x="15866" y="17703"/>
                    <a:pt x="15866" y="17672"/>
                    <a:pt x="15866" y="17672"/>
                  </a:cubicBezTo>
                  <a:cubicBezTo>
                    <a:pt x="15898" y="17608"/>
                    <a:pt x="15866" y="17608"/>
                    <a:pt x="15835" y="17577"/>
                  </a:cubicBezTo>
                  <a:cubicBezTo>
                    <a:pt x="15771" y="17577"/>
                    <a:pt x="15740" y="17545"/>
                    <a:pt x="15676" y="17545"/>
                  </a:cubicBezTo>
                  <a:cubicBezTo>
                    <a:pt x="15676" y="17545"/>
                    <a:pt x="15676" y="17545"/>
                    <a:pt x="15676" y="17577"/>
                  </a:cubicBezTo>
                  <a:lnTo>
                    <a:pt x="15676" y="17577"/>
                  </a:lnTo>
                  <a:lnTo>
                    <a:pt x="15676" y="17577"/>
                  </a:lnTo>
                  <a:lnTo>
                    <a:pt x="15676" y="17577"/>
                  </a:lnTo>
                  <a:lnTo>
                    <a:pt x="15676" y="17577"/>
                  </a:lnTo>
                  <a:cubicBezTo>
                    <a:pt x="15613" y="17545"/>
                    <a:pt x="15550" y="17577"/>
                    <a:pt x="15518" y="17608"/>
                  </a:cubicBezTo>
                  <a:cubicBezTo>
                    <a:pt x="15518" y="17577"/>
                    <a:pt x="15486" y="17577"/>
                    <a:pt x="15455" y="17577"/>
                  </a:cubicBezTo>
                  <a:cubicBezTo>
                    <a:pt x="15486" y="17513"/>
                    <a:pt x="15550" y="17513"/>
                    <a:pt x="15613" y="17482"/>
                  </a:cubicBezTo>
                  <a:cubicBezTo>
                    <a:pt x="15613" y="17450"/>
                    <a:pt x="15613" y="17387"/>
                    <a:pt x="15645" y="17355"/>
                  </a:cubicBezTo>
                  <a:cubicBezTo>
                    <a:pt x="15645" y="17323"/>
                    <a:pt x="15645" y="17292"/>
                    <a:pt x="15613" y="17260"/>
                  </a:cubicBezTo>
                  <a:cubicBezTo>
                    <a:pt x="15613" y="17228"/>
                    <a:pt x="15581" y="17197"/>
                    <a:pt x="15550" y="17165"/>
                  </a:cubicBezTo>
                  <a:cubicBezTo>
                    <a:pt x="15518" y="17102"/>
                    <a:pt x="15455" y="17038"/>
                    <a:pt x="15455" y="16975"/>
                  </a:cubicBezTo>
                  <a:cubicBezTo>
                    <a:pt x="15455" y="16912"/>
                    <a:pt x="15423" y="16880"/>
                    <a:pt x="15391" y="16848"/>
                  </a:cubicBezTo>
                  <a:cubicBezTo>
                    <a:pt x="15296" y="16753"/>
                    <a:pt x="15201" y="16658"/>
                    <a:pt x="15043" y="16627"/>
                  </a:cubicBezTo>
                  <a:cubicBezTo>
                    <a:pt x="15011" y="16627"/>
                    <a:pt x="15011" y="16627"/>
                    <a:pt x="14980" y="16595"/>
                  </a:cubicBezTo>
                  <a:cubicBezTo>
                    <a:pt x="14916" y="16563"/>
                    <a:pt x="14853" y="16563"/>
                    <a:pt x="14790" y="16563"/>
                  </a:cubicBezTo>
                  <a:cubicBezTo>
                    <a:pt x="14726" y="16563"/>
                    <a:pt x="14663" y="16563"/>
                    <a:pt x="14568" y="16563"/>
                  </a:cubicBezTo>
                  <a:cubicBezTo>
                    <a:pt x="14568" y="16563"/>
                    <a:pt x="14536" y="16563"/>
                    <a:pt x="14536" y="16563"/>
                  </a:cubicBezTo>
                  <a:cubicBezTo>
                    <a:pt x="14473" y="16500"/>
                    <a:pt x="14410" y="16437"/>
                    <a:pt x="14346" y="16437"/>
                  </a:cubicBezTo>
                  <a:cubicBezTo>
                    <a:pt x="14315" y="16437"/>
                    <a:pt x="14315" y="16405"/>
                    <a:pt x="14315" y="16405"/>
                  </a:cubicBezTo>
                  <a:cubicBezTo>
                    <a:pt x="14315" y="16373"/>
                    <a:pt x="14283" y="16342"/>
                    <a:pt x="14251" y="16310"/>
                  </a:cubicBezTo>
                  <a:cubicBezTo>
                    <a:pt x="14220" y="16278"/>
                    <a:pt x="14188" y="16246"/>
                    <a:pt x="14156" y="16215"/>
                  </a:cubicBezTo>
                  <a:cubicBezTo>
                    <a:pt x="14125" y="16183"/>
                    <a:pt x="14093" y="16151"/>
                    <a:pt x="14030" y="16151"/>
                  </a:cubicBezTo>
                  <a:cubicBezTo>
                    <a:pt x="14030" y="16151"/>
                    <a:pt x="13966" y="16151"/>
                    <a:pt x="13935" y="16151"/>
                  </a:cubicBezTo>
                  <a:cubicBezTo>
                    <a:pt x="13935" y="16151"/>
                    <a:pt x="13903" y="16120"/>
                    <a:pt x="13903" y="16120"/>
                  </a:cubicBezTo>
                  <a:cubicBezTo>
                    <a:pt x="13903" y="16056"/>
                    <a:pt x="13871" y="16025"/>
                    <a:pt x="13840" y="15993"/>
                  </a:cubicBezTo>
                  <a:cubicBezTo>
                    <a:pt x="13776" y="15961"/>
                    <a:pt x="13745" y="15961"/>
                    <a:pt x="13681" y="15930"/>
                  </a:cubicBezTo>
                  <a:cubicBezTo>
                    <a:pt x="13681" y="15930"/>
                    <a:pt x="13650" y="15898"/>
                    <a:pt x="13650" y="15898"/>
                  </a:cubicBezTo>
                  <a:cubicBezTo>
                    <a:pt x="13650" y="15866"/>
                    <a:pt x="13681" y="15866"/>
                    <a:pt x="13681" y="15866"/>
                  </a:cubicBezTo>
                  <a:cubicBezTo>
                    <a:pt x="13713" y="15866"/>
                    <a:pt x="13713" y="15866"/>
                    <a:pt x="13713" y="15866"/>
                  </a:cubicBezTo>
                  <a:cubicBezTo>
                    <a:pt x="13713" y="15835"/>
                    <a:pt x="13713" y="15835"/>
                    <a:pt x="13713" y="15835"/>
                  </a:cubicBezTo>
                  <a:cubicBezTo>
                    <a:pt x="13713" y="15835"/>
                    <a:pt x="13713" y="15803"/>
                    <a:pt x="13713" y="15803"/>
                  </a:cubicBezTo>
                  <a:cubicBezTo>
                    <a:pt x="13650" y="15803"/>
                    <a:pt x="13586" y="15803"/>
                    <a:pt x="13523" y="15803"/>
                  </a:cubicBezTo>
                  <a:cubicBezTo>
                    <a:pt x="13491" y="15803"/>
                    <a:pt x="13460" y="15803"/>
                    <a:pt x="13460" y="15771"/>
                  </a:cubicBezTo>
                  <a:cubicBezTo>
                    <a:pt x="13428" y="15771"/>
                    <a:pt x="13428" y="15771"/>
                    <a:pt x="13428" y="15771"/>
                  </a:cubicBezTo>
                  <a:cubicBezTo>
                    <a:pt x="13396" y="15803"/>
                    <a:pt x="13396" y="15835"/>
                    <a:pt x="13396" y="15835"/>
                  </a:cubicBezTo>
                  <a:cubicBezTo>
                    <a:pt x="13333" y="15866"/>
                    <a:pt x="13238" y="15930"/>
                    <a:pt x="13175" y="15866"/>
                  </a:cubicBezTo>
                  <a:cubicBezTo>
                    <a:pt x="13143" y="15835"/>
                    <a:pt x="13080" y="15835"/>
                    <a:pt x="13016" y="15835"/>
                  </a:cubicBezTo>
                  <a:cubicBezTo>
                    <a:pt x="12985" y="15835"/>
                    <a:pt x="12921" y="15835"/>
                    <a:pt x="12858" y="15835"/>
                  </a:cubicBezTo>
                  <a:cubicBezTo>
                    <a:pt x="12826" y="15835"/>
                    <a:pt x="12795" y="15835"/>
                    <a:pt x="12795" y="15803"/>
                  </a:cubicBezTo>
                  <a:cubicBezTo>
                    <a:pt x="12795" y="15803"/>
                    <a:pt x="12795" y="15803"/>
                    <a:pt x="12795" y="15771"/>
                  </a:cubicBezTo>
                  <a:cubicBezTo>
                    <a:pt x="12795" y="15740"/>
                    <a:pt x="12763" y="15708"/>
                    <a:pt x="12731" y="15708"/>
                  </a:cubicBezTo>
                  <a:cubicBezTo>
                    <a:pt x="12700" y="15708"/>
                    <a:pt x="12668" y="15708"/>
                    <a:pt x="12636" y="15708"/>
                  </a:cubicBezTo>
                  <a:cubicBezTo>
                    <a:pt x="12605" y="15676"/>
                    <a:pt x="12573" y="15676"/>
                    <a:pt x="12541" y="15613"/>
                  </a:cubicBezTo>
                  <a:cubicBezTo>
                    <a:pt x="12541" y="15613"/>
                    <a:pt x="12541" y="15581"/>
                    <a:pt x="12510" y="15581"/>
                  </a:cubicBezTo>
                  <a:cubicBezTo>
                    <a:pt x="12478" y="15581"/>
                    <a:pt x="12446" y="15613"/>
                    <a:pt x="12446" y="15613"/>
                  </a:cubicBezTo>
                  <a:cubicBezTo>
                    <a:pt x="12446" y="15645"/>
                    <a:pt x="12446" y="15645"/>
                    <a:pt x="12446" y="15645"/>
                  </a:cubicBezTo>
                  <a:cubicBezTo>
                    <a:pt x="12446" y="15708"/>
                    <a:pt x="12415" y="15708"/>
                    <a:pt x="12383" y="15740"/>
                  </a:cubicBezTo>
                  <a:cubicBezTo>
                    <a:pt x="12351" y="15740"/>
                    <a:pt x="12320" y="15771"/>
                    <a:pt x="12288" y="15771"/>
                  </a:cubicBezTo>
                  <a:cubicBezTo>
                    <a:pt x="12256" y="15771"/>
                    <a:pt x="12256" y="15771"/>
                    <a:pt x="12224" y="15740"/>
                  </a:cubicBezTo>
                  <a:cubicBezTo>
                    <a:pt x="12224" y="15740"/>
                    <a:pt x="12224" y="15708"/>
                    <a:pt x="12224" y="15708"/>
                  </a:cubicBezTo>
                  <a:cubicBezTo>
                    <a:pt x="12256" y="15676"/>
                    <a:pt x="12288" y="15645"/>
                    <a:pt x="12320" y="15613"/>
                  </a:cubicBezTo>
                  <a:cubicBezTo>
                    <a:pt x="12320" y="15613"/>
                    <a:pt x="12320" y="15550"/>
                    <a:pt x="12288" y="15550"/>
                  </a:cubicBezTo>
                  <a:cubicBezTo>
                    <a:pt x="12288" y="15550"/>
                    <a:pt x="12256" y="15518"/>
                    <a:pt x="12256" y="15550"/>
                  </a:cubicBezTo>
                  <a:cubicBezTo>
                    <a:pt x="12193" y="15550"/>
                    <a:pt x="12161" y="15550"/>
                    <a:pt x="12129" y="15581"/>
                  </a:cubicBezTo>
                  <a:cubicBezTo>
                    <a:pt x="12098" y="15645"/>
                    <a:pt x="12034" y="15676"/>
                    <a:pt x="11971" y="15676"/>
                  </a:cubicBezTo>
                  <a:cubicBezTo>
                    <a:pt x="11908" y="15708"/>
                    <a:pt x="11844" y="15708"/>
                    <a:pt x="11813" y="15740"/>
                  </a:cubicBezTo>
                  <a:cubicBezTo>
                    <a:pt x="11781" y="15740"/>
                    <a:pt x="11781" y="15740"/>
                    <a:pt x="11749" y="15740"/>
                  </a:cubicBezTo>
                  <a:cubicBezTo>
                    <a:pt x="11718" y="15740"/>
                    <a:pt x="11686" y="15771"/>
                    <a:pt x="11654" y="15771"/>
                  </a:cubicBezTo>
                  <a:cubicBezTo>
                    <a:pt x="11623" y="15835"/>
                    <a:pt x="11591" y="15866"/>
                    <a:pt x="11591" y="15930"/>
                  </a:cubicBezTo>
                  <a:cubicBezTo>
                    <a:pt x="11591" y="15961"/>
                    <a:pt x="11559" y="15993"/>
                    <a:pt x="11528" y="16025"/>
                  </a:cubicBezTo>
                  <a:cubicBezTo>
                    <a:pt x="11496" y="16056"/>
                    <a:pt x="11464" y="16088"/>
                    <a:pt x="11433" y="16120"/>
                  </a:cubicBezTo>
                  <a:cubicBezTo>
                    <a:pt x="11401" y="16120"/>
                    <a:pt x="11401" y="16151"/>
                    <a:pt x="11401" y="16183"/>
                  </a:cubicBezTo>
                  <a:lnTo>
                    <a:pt x="11401" y="16183"/>
                  </a:lnTo>
                  <a:lnTo>
                    <a:pt x="11401" y="16183"/>
                  </a:lnTo>
                  <a:lnTo>
                    <a:pt x="11401" y="16183"/>
                  </a:lnTo>
                  <a:lnTo>
                    <a:pt x="11401" y="16183"/>
                  </a:lnTo>
                  <a:cubicBezTo>
                    <a:pt x="11401" y="16183"/>
                    <a:pt x="11369" y="16183"/>
                    <a:pt x="11369" y="16151"/>
                  </a:cubicBezTo>
                  <a:cubicBezTo>
                    <a:pt x="11338" y="16120"/>
                    <a:pt x="11306" y="16088"/>
                    <a:pt x="11274" y="16056"/>
                  </a:cubicBezTo>
                  <a:cubicBezTo>
                    <a:pt x="11211" y="16025"/>
                    <a:pt x="11179" y="15993"/>
                    <a:pt x="11116" y="15993"/>
                  </a:cubicBezTo>
                  <a:cubicBezTo>
                    <a:pt x="11053" y="15993"/>
                    <a:pt x="10958" y="15993"/>
                    <a:pt x="10894" y="16025"/>
                  </a:cubicBezTo>
                  <a:cubicBezTo>
                    <a:pt x="10863" y="16025"/>
                    <a:pt x="10863" y="16025"/>
                    <a:pt x="10831" y="16056"/>
                  </a:cubicBezTo>
                  <a:cubicBezTo>
                    <a:pt x="10768" y="16088"/>
                    <a:pt x="10736" y="16120"/>
                    <a:pt x="10673" y="16056"/>
                  </a:cubicBezTo>
                  <a:cubicBezTo>
                    <a:pt x="10578" y="16056"/>
                    <a:pt x="10514" y="15993"/>
                    <a:pt x="10451" y="15930"/>
                  </a:cubicBezTo>
                  <a:cubicBezTo>
                    <a:pt x="10419" y="15866"/>
                    <a:pt x="10388" y="15835"/>
                    <a:pt x="10356" y="15771"/>
                  </a:cubicBezTo>
                  <a:cubicBezTo>
                    <a:pt x="10356" y="15771"/>
                    <a:pt x="10324" y="15740"/>
                    <a:pt x="10324" y="15708"/>
                  </a:cubicBezTo>
                  <a:cubicBezTo>
                    <a:pt x="10324" y="15645"/>
                    <a:pt x="10324" y="15581"/>
                    <a:pt x="10388" y="15550"/>
                  </a:cubicBezTo>
                  <a:cubicBezTo>
                    <a:pt x="10388" y="15518"/>
                    <a:pt x="10388" y="15486"/>
                    <a:pt x="10388" y="15455"/>
                  </a:cubicBezTo>
                  <a:cubicBezTo>
                    <a:pt x="10388" y="15391"/>
                    <a:pt x="10419" y="15328"/>
                    <a:pt x="10419" y="15296"/>
                  </a:cubicBezTo>
                  <a:cubicBezTo>
                    <a:pt x="10451" y="15233"/>
                    <a:pt x="10451" y="15170"/>
                    <a:pt x="10451" y="15106"/>
                  </a:cubicBezTo>
                  <a:cubicBezTo>
                    <a:pt x="10451" y="15075"/>
                    <a:pt x="10451" y="15075"/>
                    <a:pt x="10419" y="15075"/>
                  </a:cubicBezTo>
                  <a:cubicBezTo>
                    <a:pt x="10419" y="15043"/>
                    <a:pt x="10388" y="15043"/>
                    <a:pt x="10356" y="15043"/>
                  </a:cubicBezTo>
                  <a:lnTo>
                    <a:pt x="10356" y="15043"/>
                  </a:lnTo>
                  <a:lnTo>
                    <a:pt x="10356" y="15043"/>
                  </a:lnTo>
                  <a:lnTo>
                    <a:pt x="10356" y="15043"/>
                  </a:lnTo>
                  <a:lnTo>
                    <a:pt x="10356" y="15043"/>
                  </a:lnTo>
                  <a:cubicBezTo>
                    <a:pt x="10324" y="15011"/>
                    <a:pt x="10261" y="14980"/>
                    <a:pt x="10198" y="14980"/>
                  </a:cubicBezTo>
                  <a:cubicBezTo>
                    <a:pt x="10166" y="14980"/>
                    <a:pt x="10103" y="14948"/>
                    <a:pt x="10039" y="14948"/>
                  </a:cubicBezTo>
                  <a:cubicBezTo>
                    <a:pt x="9976" y="14948"/>
                    <a:pt x="9913" y="14980"/>
                    <a:pt x="9849" y="14980"/>
                  </a:cubicBezTo>
                  <a:cubicBezTo>
                    <a:pt x="9818" y="14948"/>
                    <a:pt x="9754" y="14980"/>
                    <a:pt x="9691" y="14980"/>
                  </a:cubicBezTo>
                  <a:cubicBezTo>
                    <a:pt x="9659" y="14980"/>
                    <a:pt x="9628" y="14980"/>
                    <a:pt x="9596" y="14948"/>
                  </a:cubicBezTo>
                  <a:cubicBezTo>
                    <a:pt x="9596" y="14948"/>
                    <a:pt x="9596" y="14948"/>
                    <a:pt x="9596" y="14916"/>
                  </a:cubicBezTo>
                  <a:cubicBezTo>
                    <a:pt x="9659" y="14885"/>
                    <a:pt x="9691" y="14821"/>
                    <a:pt x="9659" y="14726"/>
                  </a:cubicBezTo>
                  <a:cubicBezTo>
                    <a:pt x="9659" y="14695"/>
                    <a:pt x="9691" y="14663"/>
                    <a:pt x="9691" y="14600"/>
                  </a:cubicBezTo>
                  <a:cubicBezTo>
                    <a:pt x="9691" y="14600"/>
                    <a:pt x="9691" y="14568"/>
                    <a:pt x="9723" y="14568"/>
                  </a:cubicBezTo>
                  <a:cubicBezTo>
                    <a:pt x="9754" y="14568"/>
                    <a:pt x="9786" y="14536"/>
                    <a:pt x="9786" y="14505"/>
                  </a:cubicBezTo>
                  <a:cubicBezTo>
                    <a:pt x="9818" y="14473"/>
                    <a:pt x="9818" y="14410"/>
                    <a:pt x="9818" y="14378"/>
                  </a:cubicBezTo>
                  <a:cubicBezTo>
                    <a:pt x="9818" y="14315"/>
                    <a:pt x="9818" y="14251"/>
                    <a:pt x="9881" y="14220"/>
                  </a:cubicBezTo>
                  <a:cubicBezTo>
                    <a:pt x="9881" y="14188"/>
                    <a:pt x="9913" y="14156"/>
                    <a:pt x="9944" y="14125"/>
                  </a:cubicBezTo>
                  <a:cubicBezTo>
                    <a:pt x="9944" y="14125"/>
                    <a:pt x="9944" y="14093"/>
                    <a:pt x="9944" y="14061"/>
                  </a:cubicBezTo>
                  <a:cubicBezTo>
                    <a:pt x="9976" y="14030"/>
                    <a:pt x="9944" y="13998"/>
                    <a:pt x="9913" y="13998"/>
                  </a:cubicBezTo>
                  <a:cubicBezTo>
                    <a:pt x="9818" y="13998"/>
                    <a:pt x="9754" y="13966"/>
                    <a:pt x="9659" y="13998"/>
                  </a:cubicBezTo>
                  <a:cubicBezTo>
                    <a:pt x="9628" y="14030"/>
                    <a:pt x="9564" y="14030"/>
                    <a:pt x="9501" y="14030"/>
                  </a:cubicBezTo>
                  <a:cubicBezTo>
                    <a:pt x="9438" y="14030"/>
                    <a:pt x="9406" y="14061"/>
                    <a:pt x="9374" y="14125"/>
                  </a:cubicBezTo>
                  <a:cubicBezTo>
                    <a:pt x="9343" y="14156"/>
                    <a:pt x="9343" y="14188"/>
                    <a:pt x="9343" y="14220"/>
                  </a:cubicBezTo>
                  <a:cubicBezTo>
                    <a:pt x="9311" y="14315"/>
                    <a:pt x="9279" y="14378"/>
                    <a:pt x="9216" y="14441"/>
                  </a:cubicBezTo>
                  <a:cubicBezTo>
                    <a:pt x="9184" y="14536"/>
                    <a:pt x="9121" y="14536"/>
                    <a:pt x="9058" y="14505"/>
                  </a:cubicBezTo>
                  <a:cubicBezTo>
                    <a:pt x="9026" y="14505"/>
                    <a:pt x="8994" y="14505"/>
                    <a:pt x="8963" y="14505"/>
                  </a:cubicBezTo>
                  <a:cubicBezTo>
                    <a:pt x="8931" y="14536"/>
                    <a:pt x="8868" y="14536"/>
                    <a:pt x="8804" y="14568"/>
                  </a:cubicBezTo>
                  <a:cubicBezTo>
                    <a:pt x="8741" y="14568"/>
                    <a:pt x="8678" y="14568"/>
                    <a:pt x="8646" y="14536"/>
                  </a:cubicBezTo>
                  <a:cubicBezTo>
                    <a:pt x="8614" y="14505"/>
                    <a:pt x="8583" y="14473"/>
                    <a:pt x="8551" y="14473"/>
                  </a:cubicBezTo>
                  <a:cubicBezTo>
                    <a:pt x="8488" y="14441"/>
                    <a:pt x="8456" y="14410"/>
                    <a:pt x="8424" y="14346"/>
                  </a:cubicBezTo>
                  <a:cubicBezTo>
                    <a:pt x="8393" y="14283"/>
                    <a:pt x="8361" y="14220"/>
                    <a:pt x="8329" y="14188"/>
                  </a:cubicBezTo>
                  <a:cubicBezTo>
                    <a:pt x="8298" y="14156"/>
                    <a:pt x="8298" y="14125"/>
                    <a:pt x="8298" y="14093"/>
                  </a:cubicBezTo>
                  <a:cubicBezTo>
                    <a:pt x="8266" y="14030"/>
                    <a:pt x="8266" y="13998"/>
                    <a:pt x="8266" y="13935"/>
                  </a:cubicBezTo>
                  <a:cubicBezTo>
                    <a:pt x="8266" y="13903"/>
                    <a:pt x="8234" y="13840"/>
                    <a:pt x="8234" y="13808"/>
                  </a:cubicBezTo>
                  <a:cubicBezTo>
                    <a:pt x="8266" y="13681"/>
                    <a:pt x="8266" y="13555"/>
                    <a:pt x="8298" y="13428"/>
                  </a:cubicBezTo>
                  <a:cubicBezTo>
                    <a:pt x="8298" y="13396"/>
                    <a:pt x="8298" y="13365"/>
                    <a:pt x="8329" y="13333"/>
                  </a:cubicBezTo>
                  <a:cubicBezTo>
                    <a:pt x="8361" y="13301"/>
                    <a:pt x="8393" y="13238"/>
                    <a:pt x="8361" y="13175"/>
                  </a:cubicBezTo>
                  <a:cubicBezTo>
                    <a:pt x="8361" y="13080"/>
                    <a:pt x="8393" y="12985"/>
                    <a:pt x="8424" y="12890"/>
                  </a:cubicBezTo>
                  <a:cubicBezTo>
                    <a:pt x="8456" y="12826"/>
                    <a:pt x="8488" y="12763"/>
                    <a:pt x="8583" y="12763"/>
                  </a:cubicBezTo>
                  <a:cubicBezTo>
                    <a:pt x="8646" y="12731"/>
                    <a:pt x="8741" y="12700"/>
                    <a:pt x="8804" y="12636"/>
                  </a:cubicBezTo>
                  <a:cubicBezTo>
                    <a:pt x="8868" y="12605"/>
                    <a:pt x="8931" y="12573"/>
                    <a:pt x="8963" y="12573"/>
                  </a:cubicBezTo>
                  <a:cubicBezTo>
                    <a:pt x="9026" y="12541"/>
                    <a:pt x="9089" y="12541"/>
                    <a:pt x="9121" y="12573"/>
                  </a:cubicBezTo>
                  <a:cubicBezTo>
                    <a:pt x="9153" y="12605"/>
                    <a:pt x="9216" y="12605"/>
                    <a:pt x="9248" y="12573"/>
                  </a:cubicBezTo>
                  <a:cubicBezTo>
                    <a:pt x="9279" y="12573"/>
                    <a:pt x="9311" y="12573"/>
                    <a:pt x="9343" y="12605"/>
                  </a:cubicBezTo>
                  <a:cubicBezTo>
                    <a:pt x="9374" y="12668"/>
                    <a:pt x="9438" y="12668"/>
                    <a:pt x="9533" y="12668"/>
                  </a:cubicBezTo>
                  <a:cubicBezTo>
                    <a:pt x="9564" y="12668"/>
                    <a:pt x="9596" y="12636"/>
                    <a:pt x="9628" y="12636"/>
                  </a:cubicBezTo>
                  <a:cubicBezTo>
                    <a:pt x="9628" y="12605"/>
                    <a:pt x="9659" y="12541"/>
                    <a:pt x="9659" y="12510"/>
                  </a:cubicBezTo>
                  <a:cubicBezTo>
                    <a:pt x="9659" y="12478"/>
                    <a:pt x="9691" y="12478"/>
                    <a:pt x="9723" y="12446"/>
                  </a:cubicBezTo>
                  <a:cubicBezTo>
                    <a:pt x="9723" y="12446"/>
                    <a:pt x="9754" y="12446"/>
                    <a:pt x="9786" y="12446"/>
                  </a:cubicBezTo>
                  <a:cubicBezTo>
                    <a:pt x="9881" y="12415"/>
                    <a:pt x="9976" y="12446"/>
                    <a:pt x="10039" y="12446"/>
                  </a:cubicBezTo>
                  <a:cubicBezTo>
                    <a:pt x="10134" y="12446"/>
                    <a:pt x="10229" y="12478"/>
                    <a:pt x="10293" y="12541"/>
                  </a:cubicBezTo>
                  <a:cubicBezTo>
                    <a:pt x="10324" y="12573"/>
                    <a:pt x="10356" y="12573"/>
                    <a:pt x="10388" y="12541"/>
                  </a:cubicBezTo>
                  <a:cubicBezTo>
                    <a:pt x="10419" y="12541"/>
                    <a:pt x="10451" y="12541"/>
                    <a:pt x="10451" y="12541"/>
                  </a:cubicBezTo>
                  <a:cubicBezTo>
                    <a:pt x="10483" y="12510"/>
                    <a:pt x="10514" y="12510"/>
                    <a:pt x="10546" y="12541"/>
                  </a:cubicBezTo>
                  <a:cubicBezTo>
                    <a:pt x="10578" y="12605"/>
                    <a:pt x="10609" y="12636"/>
                    <a:pt x="10641" y="12700"/>
                  </a:cubicBezTo>
                  <a:cubicBezTo>
                    <a:pt x="10673" y="12731"/>
                    <a:pt x="10673" y="12763"/>
                    <a:pt x="10673" y="12795"/>
                  </a:cubicBezTo>
                  <a:cubicBezTo>
                    <a:pt x="10673" y="12795"/>
                    <a:pt x="10641" y="12826"/>
                    <a:pt x="10641" y="12826"/>
                  </a:cubicBezTo>
                  <a:cubicBezTo>
                    <a:pt x="10641" y="12890"/>
                    <a:pt x="10641" y="12921"/>
                    <a:pt x="10673" y="12953"/>
                  </a:cubicBezTo>
                  <a:cubicBezTo>
                    <a:pt x="10673" y="13048"/>
                    <a:pt x="10736" y="13143"/>
                    <a:pt x="10799" y="13238"/>
                  </a:cubicBezTo>
                  <a:cubicBezTo>
                    <a:pt x="10799" y="13301"/>
                    <a:pt x="10831" y="13333"/>
                    <a:pt x="10863" y="13365"/>
                  </a:cubicBezTo>
                  <a:cubicBezTo>
                    <a:pt x="10894" y="13396"/>
                    <a:pt x="10958" y="13396"/>
                    <a:pt x="10989" y="13365"/>
                  </a:cubicBezTo>
                  <a:cubicBezTo>
                    <a:pt x="11053" y="13270"/>
                    <a:pt x="11053" y="13206"/>
                    <a:pt x="11084" y="13111"/>
                  </a:cubicBezTo>
                  <a:lnTo>
                    <a:pt x="11084" y="13080"/>
                  </a:lnTo>
                  <a:cubicBezTo>
                    <a:pt x="11053" y="13016"/>
                    <a:pt x="11053" y="12985"/>
                    <a:pt x="11021" y="12921"/>
                  </a:cubicBezTo>
                  <a:cubicBezTo>
                    <a:pt x="11021" y="12858"/>
                    <a:pt x="11021" y="12826"/>
                    <a:pt x="11021" y="12763"/>
                  </a:cubicBezTo>
                  <a:cubicBezTo>
                    <a:pt x="11021" y="12763"/>
                    <a:pt x="11021" y="12763"/>
                    <a:pt x="11021" y="12763"/>
                  </a:cubicBezTo>
                  <a:cubicBezTo>
                    <a:pt x="10958" y="12605"/>
                    <a:pt x="10958" y="12446"/>
                    <a:pt x="10958" y="12288"/>
                  </a:cubicBezTo>
                  <a:cubicBezTo>
                    <a:pt x="10989" y="12288"/>
                    <a:pt x="10989" y="12256"/>
                    <a:pt x="10989" y="12225"/>
                  </a:cubicBezTo>
                  <a:cubicBezTo>
                    <a:pt x="11053" y="12161"/>
                    <a:pt x="11116" y="12066"/>
                    <a:pt x="11243" y="12035"/>
                  </a:cubicBezTo>
                  <a:lnTo>
                    <a:pt x="11274" y="12035"/>
                  </a:lnTo>
                  <a:cubicBezTo>
                    <a:pt x="11306" y="12003"/>
                    <a:pt x="11338" y="12003"/>
                    <a:pt x="11369" y="11971"/>
                  </a:cubicBezTo>
                  <a:cubicBezTo>
                    <a:pt x="11369" y="11940"/>
                    <a:pt x="11401" y="11908"/>
                    <a:pt x="11401" y="11876"/>
                  </a:cubicBezTo>
                  <a:cubicBezTo>
                    <a:pt x="11433" y="11876"/>
                    <a:pt x="11464" y="11845"/>
                    <a:pt x="11464" y="11845"/>
                  </a:cubicBezTo>
                  <a:cubicBezTo>
                    <a:pt x="11528" y="11813"/>
                    <a:pt x="11559" y="11813"/>
                    <a:pt x="11591" y="11781"/>
                  </a:cubicBezTo>
                  <a:cubicBezTo>
                    <a:pt x="11623" y="11718"/>
                    <a:pt x="11686" y="11686"/>
                    <a:pt x="11781" y="11655"/>
                  </a:cubicBezTo>
                  <a:cubicBezTo>
                    <a:pt x="11813" y="11655"/>
                    <a:pt x="11813" y="11623"/>
                    <a:pt x="11813" y="11591"/>
                  </a:cubicBezTo>
                  <a:cubicBezTo>
                    <a:pt x="11813" y="11591"/>
                    <a:pt x="11844" y="11560"/>
                    <a:pt x="11844" y="11560"/>
                  </a:cubicBezTo>
                  <a:cubicBezTo>
                    <a:pt x="11876" y="11560"/>
                    <a:pt x="11908" y="11528"/>
                    <a:pt x="11908" y="11528"/>
                  </a:cubicBezTo>
                  <a:cubicBezTo>
                    <a:pt x="11939" y="11496"/>
                    <a:pt x="11939" y="11496"/>
                    <a:pt x="11939" y="11464"/>
                  </a:cubicBezTo>
                  <a:cubicBezTo>
                    <a:pt x="11908" y="11433"/>
                    <a:pt x="11908" y="11401"/>
                    <a:pt x="11908" y="11369"/>
                  </a:cubicBezTo>
                  <a:cubicBezTo>
                    <a:pt x="11939" y="11338"/>
                    <a:pt x="11939" y="11274"/>
                    <a:pt x="11908" y="11243"/>
                  </a:cubicBezTo>
                  <a:cubicBezTo>
                    <a:pt x="11908" y="11211"/>
                    <a:pt x="11908" y="11179"/>
                    <a:pt x="11908" y="11179"/>
                  </a:cubicBezTo>
                  <a:cubicBezTo>
                    <a:pt x="11908" y="11116"/>
                    <a:pt x="11908" y="11053"/>
                    <a:pt x="11908" y="10989"/>
                  </a:cubicBezTo>
                  <a:cubicBezTo>
                    <a:pt x="11908" y="10989"/>
                    <a:pt x="11908" y="10989"/>
                    <a:pt x="11939" y="10989"/>
                  </a:cubicBezTo>
                  <a:cubicBezTo>
                    <a:pt x="11939" y="10989"/>
                    <a:pt x="11939" y="10989"/>
                    <a:pt x="11939" y="10989"/>
                  </a:cubicBezTo>
                  <a:cubicBezTo>
                    <a:pt x="11971" y="11021"/>
                    <a:pt x="11971" y="11053"/>
                    <a:pt x="11971" y="11084"/>
                  </a:cubicBezTo>
                  <a:cubicBezTo>
                    <a:pt x="11971" y="11084"/>
                    <a:pt x="11971" y="11116"/>
                    <a:pt x="12003" y="11116"/>
                  </a:cubicBezTo>
                  <a:cubicBezTo>
                    <a:pt x="12003" y="11116"/>
                    <a:pt x="12003" y="11116"/>
                    <a:pt x="12003" y="11116"/>
                  </a:cubicBezTo>
                  <a:cubicBezTo>
                    <a:pt x="12034" y="11053"/>
                    <a:pt x="12066" y="11021"/>
                    <a:pt x="12098" y="10958"/>
                  </a:cubicBezTo>
                  <a:cubicBezTo>
                    <a:pt x="12098" y="10958"/>
                    <a:pt x="12129" y="10926"/>
                    <a:pt x="12129" y="10894"/>
                  </a:cubicBezTo>
                  <a:cubicBezTo>
                    <a:pt x="12129" y="10863"/>
                    <a:pt x="12129" y="10863"/>
                    <a:pt x="12129" y="10831"/>
                  </a:cubicBezTo>
                  <a:cubicBezTo>
                    <a:pt x="12129" y="10831"/>
                    <a:pt x="12129" y="10831"/>
                    <a:pt x="12161" y="10831"/>
                  </a:cubicBezTo>
                  <a:cubicBezTo>
                    <a:pt x="12193" y="10831"/>
                    <a:pt x="12193" y="10799"/>
                    <a:pt x="12224" y="10768"/>
                  </a:cubicBezTo>
                  <a:cubicBezTo>
                    <a:pt x="12288" y="10736"/>
                    <a:pt x="12320" y="10641"/>
                    <a:pt x="12351" y="10578"/>
                  </a:cubicBezTo>
                  <a:cubicBezTo>
                    <a:pt x="12351" y="10514"/>
                    <a:pt x="12383" y="10514"/>
                    <a:pt x="12446" y="10483"/>
                  </a:cubicBezTo>
                  <a:cubicBezTo>
                    <a:pt x="12478" y="10483"/>
                    <a:pt x="12510" y="10483"/>
                    <a:pt x="12541" y="10483"/>
                  </a:cubicBezTo>
                  <a:cubicBezTo>
                    <a:pt x="12573" y="10483"/>
                    <a:pt x="12605" y="10451"/>
                    <a:pt x="12605" y="10451"/>
                  </a:cubicBezTo>
                  <a:cubicBezTo>
                    <a:pt x="12605" y="10451"/>
                    <a:pt x="12605" y="10451"/>
                    <a:pt x="12605" y="10419"/>
                  </a:cubicBezTo>
                  <a:cubicBezTo>
                    <a:pt x="12605" y="10419"/>
                    <a:pt x="12605" y="10419"/>
                    <a:pt x="12605" y="10419"/>
                  </a:cubicBezTo>
                  <a:cubicBezTo>
                    <a:pt x="12605" y="10419"/>
                    <a:pt x="12573" y="10419"/>
                    <a:pt x="12573" y="10419"/>
                  </a:cubicBezTo>
                  <a:cubicBezTo>
                    <a:pt x="12541" y="10419"/>
                    <a:pt x="12541" y="10388"/>
                    <a:pt x="12541" y="10388"/>
                  </a:cubicBezTo>
                  <a:cubicBezTo>
                    <a:pt x="12541" y="10388"/>
                    <a:pt x="12573" y="10388"/>
                    <a:pt x="12573" y="10388"/>
                  </a:cubicBezTo>
                  <a:lnTo>
                    <a:pt x="12605" y="10388"/>
                  </a:lnTo>
                  <a:cubicBezTo>
                    <a:pt x="12700" y="10388"/>
                    <a:pt x="12795" y="10356"/>
                    <a:pt x="12921" y="10356"/>
                  </a:cubicBezTo>
                  <a:cubicBezTo>
                    <a:pt x="12921" y="10356"/>
                    <a:pt x="12953" y="10324"/>
                    <a:pt x="12953" y="10324"/>
                  </a:cubicBezTo>
                  <a:cubicBezTo>
                    <a:pt x="12985" y="10293"/>
                    <a:pt x="12985" y="10261"/>
                    <a:pt x="12953" y="10229"/>
                  </a:cubicBezTo>
                  <a:cubicBezTo>
                    <a:pt x="12921" y="10229"/>
                    <a:pt x="12890" y="10166"/>
                    <a:pt x="12890" y="10134"/>
                  </a:cubicBezTo>
                  <a:cubicBezTo>
                    <a:pt x="12921" y="10103"/>
                    <a:pt x="12921" y="10071"/>
                    <a:pt x="12953" y="10008"/>
                  </a:cubicBezTo>
                  <a:cubicBezTo>
                    <a:pt x="12985" y="9944"/>
                    <a:pt x="13016" y="9881"/>
                    <a:pt x="13111" y="9849"/>
                  </a:cubicBezTo>
                  <a:cubicBezTo>
                    <a:pt x="13143" y="9849"/>
                    <a:pt x="13175" y="9818"/>
                    <a:pt x="13206" y="9786"/>
                  </a:cubicBezTo>
                  <a:cubicBezTo>
                    <a:pt x="13238" y="9786"/>
                    <a:pt x="13270" y="9754"/>
                    <a:pt x="13301" y="9754"/>
                  </a:cubicBezTo>
                  <a:cubicBezTo>
                    <a:pt x="13396" y="9786"/>
                    <a:pt x="13460" y="9723"/>
                    <a:pt x="13555" y="9723"/>
                  </a:cubicBezTo>
                  <a:cubicBezTo>
                    <a:pt x="13586" y="9723"/>
                    <a:pt x="13586" y="9691"/>
                    <a:pt x="13586" y="9659"/>
                  </a:cubicBezTo>
                  <a:cubicBezTo>
                    <a:pt x="13586" y="9659"/>
                    <a:pt x="13618" y="9628"/>
                    <a:pt x="13618" y="9628"/>
                  </a:cubicBezTo>
                  <a:cubicBezTo>
                    <a:pt x="13681" y="9628"/>
                    <a:pt x="13745" y="9596"/>
                    <a:pt x="13808" y="9596"/>
                  </a:cubicBezTo>
                  <a:cubicBezTo>
                    <a:pt x="13808" y="9596"/>
                    <a:pt x="13840" y="9596"/>
                    <a:pt x="13840" y="9596"/>
                  </a:cubicBezTo>
                  <a:cubicBezTo>
                    <a:pt x="13840" y="9596"/>
                    <a:pt x="13840" y="9628"/>
                    <a:pt x="13808" y="9628"/>
                  </a:cubicBezTo>
                  <a:cubicBezTo>
                    <a:pt x="13808" y="9628"/>
                    <a:pt x="13776" y="9659"/>
                    <a:pt x="13745" y="9659"/>
                  </a:cubicBezTo>
                  <a:cubicBezTo>
                    <a:pt x="13713" y="9691"/>
                    <a:pt x="13650" y="9723"/>
                    <a:pt x="13650" y="9786"/>
                  </a:cubicBezTo>
                  <a:cubicBezTo>
                    <a:pt x="13618" y="9818"/>
                    <a:pt x="13618" y="9818"/>
                    <a:pt x="13618" y="9849"/>
                  </a:cubicBezTo>
                  <a:cubicBezTo>
                    <a:pt x="13650" y="9881"/>
                    <a:pt x="13650" y="9913"/>
                    <a:pt x="13681" y="9944"/>
                  </a:cubicBezTo>
                  <a:cubicBezTo>
                    <a:pt x="13713" y="9944"/>
                    <a:pt x="13713" y="9944"/>
                    <a:pt x="13745" y="9944"/>
                  </a:cubicBezTo>
                  <a:cubicBezTo>
                    <a:pt x="13808" y="9913"/>
                    <a:pt x="13871" y="9881"/>
                    <a:pt x="13935" y="9818"/>
                  </a:cubicBezTo>
                  <a:cubicBezTo>
                    <a:pt x="13966" y="9754"/>
                    <a:pt x="13998" y="9754"/>
                    <a:pt x="14030" y="9754"/>
                  </a:cubicBezTo>
                  <a:cubicBezTo>
                    <a:pt x="14125" y="9723"/>
                    <a:pt x="14220" y="9691"/>
                    <a:pt x="14315" y="9659"/>
                  </a:cubicBezTo>
                  <a:cubicBezTo>
                    <a:pt x="14346" y="9659"/>
                    <a:pt x="14378" y="9659"/>
                    <a:pt x="14410" y="9628"/>
                  </a:cubicBezTo>
                  <a:cubicBezTo>
                    <a:pt x="14441" y="9564"/>
                    <a:pt x="14505" y="9596"/>
                    <a:pt x="14536" y="9564"/>
                  </a:cubicBezTo>
                  <a:cubicBezTo>
                    <a:pt x="14568" y="9564"/>
                    <a:pt x="14568" y="9533"/>
                    <a:pt x="14600" y="9533"/>
                  </a:cubicBezTo>
                  <a:cubicBezTo>
                    <a:pt x="14600" y="9533"/>
                    <a:pt x="14600" y="9533"/>
                    <a:pt x="14631" y="9533"/>
                  </a:cubicBezTo>
                  <a:cubicBezTo>
                    <a:pt x="14631" y="9501"/>
                    <a:pt x="14631" y="9469"/>
                    <a:pt x="14631" y="9469"/>
                  </a:cubicBezTo>
                  <a:cubicBezTo>
                    <a:pt x="14600" y="9438"/>
                    <a:pt x="14568" y="9406"/>
                    <a:pt x="14600" y="9343"/>
                  </a:cubicBezTo>
                  <a:cubicBezTo>
                    <a:pt x="14600" y="9343"/>
                    <a:pt x="14600" y="9311"/>
                    <a:pt x="14600" y="9311"/>
                  </a:cubicBezTo>
                  <a:cubicBezTo>
                    <a:pt x="14568" y="9311"/>
                    <a:pt x="14536" y="9279"/>
                    <a:pt x="14536" y="9311"/>
                  </a:cubicBezTo>
                  <a:cubicBezTo>
                    <a:pt x="14473" y="9374"/>
                    <a:pt x="14441" y="9438"/>
                    <a:pt x="14378" y="9501"/>
                  </a:cubicBezTo>
                  <a:cubicBezTo>
                    <a:pt x="14378" y="9533"/>
                    <a:pt x="14346" y="9533"/>
                    <a:pt x="14315" y="9533"/>
                  </a:cubicBezTo>
                  <a:cubicBezTo>
                    <a:pt x="14315" y="9501"/>
                    <a:pt x="14283" y="9501"/>
                    <a:pt x="14251" y="9501"/>
                  </a:cubicBezTo>
                  <a:cubicBezTo>
                    <a:pt x="14251" y="9533"/>
                    <a:pt x="14251" y="9533"/>
                    <a:pt x="14220" y="9533"/>
                  </a:cubicBezTo>
                  <a:cubicBezTo>
                    <a:pt x="14220" y="9533"/>
                    <a:pt x="14188" y="9501"/>
                    <a:pt x="14188" y="9501"/>
                  </a:cubicBezTo>
                  <a:cubicBezTo>
                    <a:pt x="14156" y="9501"/>
                    <a:pt x="14156" y="9501"/>
                    <a:pt x="14125" y="9501"/>
                  </a:cubicBezTo>
                  <a:cubicBezTo>
                    <a:pt x="14093" y="9501"/>
                    <a:pt x="14061" y="9469"/>
                    <a:pt x="14061" y="9438"/>
                  </a:cubicBezTo>
                  <a:cubicBezTo>
                    <a:pt x="13998" y="9406"/>
                    <a:pt x="13966" y="9374"/>
                    <a:pt x="13966" y="9311"/>
                  </a:cubicBezTo>
                  <a:cubicBezTo>
                    <a:pt x="13935" y="9248"/>
                    <a:pt x="13935" y="9184"/>
                    <a:pt x="13966" y="9121"/>
                  </a:cubicBezTo>
                  <a:cubicBezTo>
                    <a:pt x="13998" y="9089"/>
                    <a:pt x="13966" y="9089"/>
                    <a:pt x="13935" y="9089"/>
                  </a:cubicBezTo>
                  <a:cubicBezTo>
                    <a:pt x="13935" y="9058"/>
                    <a:pt x="13903" y="9089"/>
                    <a:pt x="13903" y="9058"/>
                  </a:cubicBezTo>
                  <a:cubicBezTo>
                    <a:pt x="13903" y="9058"/>
                    <a:pt x="13903" y="9058"/>
                    <a:pt x="13871" y="9058"/>
                  </a:cubicBezTo>
                  <a:cubicBezTo>
                    <a:pt x="13903" y="9058"/>
                    <a:pt x="13903" y="9058"/>
                    <a:pt x="13903" y="9058"/>
                  </a:cubicBezTo>
                  <a:cubicBezTo>
                    <a:pt x="13966" y="9026"/>
                    <a:pt x="13998" y="9026"/>
                    <a:pt x="14061" y="8963"/>
                  </a:cubicBezTo>
                  <a:cubicBezTo>
                    <a:pt x="14061" y="8963"/>
                    <a:pt x="14093" y="8931"/>
                    <a:pt x="14061" y="8899"/>
                  </a:cubicBezTo>
                  <a:cubicBezTo>
                    <a:pt x="14061" y="8868"/>
                    <a:pt x="14030" y="8836"/>
                    <a:pt x="14030" y="8836"/>
                  </a:cubicBezTo>
                  <a:cubicBezTo>
                    <a:pt x="13966" y="8804"/>
                    <a:pt x="13903" y="8773"/>
                    <a:pt x="13840" y="8773"/>
                  </a:cubicBezTo>
                  <a:cubicBezTo>
                    <a:pt x="13681" y="8836"/>
                    <a:pt x="13491" y="8868"/>
                    <a:pt x="13365" y="8963"/>
                  </a:cubicBezTo>
                  <a:lnTo>
                    <a:pt x="13365" y="8963"/>
                  </a:lnTo>
                  <a:lnTo>
                    <a:pt x="13333" y="8963"/>
                  </a:lnTo>
                  <a:cubicBezTo>
                    <a:pt x="13333" y="8994"/>
                    <a:pt x="13301" y="9026"/>
                    <a:pt x="13270" y="9026"/>
                  </a:cubicBezTo>
                  <a:lnTo>
                    <a:pt x="13270" y="9058"/>
                  </a:lnTo>
                  <a:cubicBezTo>
                    <a:pt x="13238" y="9058"/>
                    <a:pt x="13238" y="9058"/>
                    <a:pt x="13206" y="9089"/>
                  </a:cubicBezTo>
                  <a:cubicBezTo>
                    <a:pt x="13175" y="9089"/>
                    <a:pt x="13175" y="9121"/>
                    <a:pt x="13143" y="9121"/>
                  </a:cubicBezTo>
                  <a:lnTo>
                    <a:pt x="13143" y="9121"/>
                  </a:lnTo>
                  <a:lnTo>
                    <a:pt x="13143" y="9121"/>
                  </a:lnTo>
                  <a:cubicBezTo>
                    <a:pt x="13175" y="9089"/>
                    <a:pt x="13175" y="9089"/>
                    <a:pt x="13206" y="9089"/>
                  </a:cubicBezTo>
                  <a:cubicBezTo>
                    <a:pt x="13206" y="9058"/>
                    <a:pt x="13238" y="9058"/>
                    <a:pt x="13270" y="9058"/>
                  </a:cubicBezTo>
                  <a:lnTo>
                    <a:pt x="13270" y="9026"/>
                  </a:lnTo>
                  <a:cubicBezTo>
                    <a:pt x="13301" y="8994"/>
                    <a:pt x="13301" y="8994"/>
                    <a:pt x="13333" y="8963"/>
                  </a:cubicBezTo>
                  <a:cubicBezTo>
                    <a:pt x="13365" y="8963"/>
                    <a:pt x="13365" y="8963"/>
                    <a:pt x="13365" y="8963"/>
                  </a:cubicBezTo>
                  <a:cubicBezTo>
                    <a:pt x="13365" y="8963"/>
                    <a:pt x="13365" y="8963"/>
                    <a:pt x="13365" y="8963"/>
                  </a:cubicBezTo>
                  <a:cubicBezTo>
                    <a:pt x="13365" y="8931"/>
                    <a:pt x="13365" y="8899"/>
                    <a:pt x="13396" y="8899"/>
                  </a:cubicBezTo>
                  <a:cubicBezTo>
                    <a:pt x="13460" y="8836"/>
                    <a:pt x="13523" y="8804"/>
                    <a:pt x="13618" y="8773"/>
                  </a:cubicBezTo>
                  <a:cubicBezTo>
                    <a:pt x="13650" y="8741"/>
                    <a:pt x="13713" y="8741"/>
                    <a:pt x="13713" y="8678"/>
                  </a:cubicBezTo>
                  <a:cubicBezTo>
                    <a:pt x="13713" y="8678"/>
                    <a:pt x="13745" y="8646"/>
                    <a:pt x="13745" y="8646"/>
                  </a:cubicBezTo>
                  <a:cubicBezTo>
                    <a:pt x="13776" y="8614"/>
                    <a:pt x="13808" y="8583"/>
                    <a:pt x="13871" y="8551"/>
                  </a:cubicBezTo>
                  <a:cubicBezTo>
                    <a:pt x="13903" y="8519"/>
                    <a:pt x="13935" y="8551"/>
                    <a:pt x="13998" y="8551"/>
                  </a:cubicBezTo>
                  <a:cubicBezTo>
                    <a:pt x="14156" y="8551"/>
                    <a:pt x="14346" y="8583"/>
                    <a:pt x="14505" y="8614"/>
                  </a:cubicBezTo>
                  <a:cubicBezTo>
                    <a:pt x="14600" y="8614"/>
                    <a:pt x="14663" y="8583"/>
                    <a:pt x="14758" y="8583"/>
                  </a:cubicBezTo>
                  <a:cubicBezTo>
                    <a:pt x="14758" y="8583"/>
                    <a:pt x="14790" y="8583"/>
                    <a:pt x="14790" y="8583"/>
                  </a:cubicBezTo>
                  <a:cubicBezTo>
                    <a:pt x="14821" y="8583"/>
                    <a:pt x="14821" y="8583"/>
                    <a:pt x="14853" y="8551"/>
                  </a:cubicBezTo>
                  <a:cubicBezTo>
                    <a:pt x="14916" y="8519"/>
                    <a:pt x="14948" y="8488"/>
                    <a:pt x="14980" y="8456"/>
                  </a:cubicBezTo>
                  <a:cubicBezTo>
                    <a:pt x="15011" y="8393"/>
                    <a:pt x="15043" y="8393"/>
                    <a:pt x="15075" y="8393"/>
                  </a:cubicBezTo>
                  <a:cubicBezTo>
                    <a:pt x="15106" y="8393"/>
                    <a:pt x="15138" y="8361"/>
                    <a:pt x="15170" y="8361"/>
                  </a:cubicBezTo>
                  <a:cubicBezTo>
                    <a:pt x="15265" y="8361"/>
                    <a:pt x="15360" y="8329"/>
                    <a:pt x="15423" y="8266"/>
                  </a:cubicBezTo>
                  <a:cubicBezTo>
                    <a:pt x="15455" y="8234"/>
                    <a:pt x="15486" y="8203"/>
                    <a:pt x="15455" y="8139"/>
                  </a:cubicBezTo>
                  <a:cubicBezTo>
                    <a:pt x="15455" y="8108"/>
                    <a:pt x="15455" y="8076"/>
                    <a:pt x="15455" y="8044"/>
                  </a:cubicBezTo>
                  <a:cubicBezTo>
                    <a:pt x="15486" y="8044"/>
                    <a:pt x="15486" y="8013"/>
                    <a:pt x="15486" y="7981"/>
                  </a:cubicBezTo>
                  <a:cubicBezTo>
                    <a:pt x="15486" y="7981"/>
                    <a:pt x="15486" y="7949"/>
                    <a:pt x="15486" y="7918"/>
                  </a:cubicBezTo>
                  <a:cubicBezTo>
                    <a:pt x="15455" y="7886"/>
                    <a:pt x="15391" y="7854"/>
                    <a:pt x="15328" y="7854"/>
                  </a:cubicBezTo>
                  <a:lnTo>
                    <a:pt x="15328" y="7854"/>
                  </a:lnTo>
                  <a:lnTo>
                    <a:pt x="15328" y="7854"/>
                  </a:lnTo>
                  <a:lnTo>
                    <a:pt x="15328" y="7854"/>
                  </a:lnTo>
                  <a:lnTo>
                    <a:pt x="15328" y="7854"/>
                  </a:lnTo>
                  <a:cubicBezTo>
                    <a:pt x="15328" y="7823"/>
                    <a:pt x="15328" y="7823"/>
                    <a:pt x="15328" y="7791"/>
                  </a:cubicBezTo>
                  <a:cubicBezTo>
                    <a:pt x="15328" y="7759"/>
                    <a:pt x="15296" y="7728"/>
                    <a:pt x="15265" y="7728"/>
                  </a:cubicBezTo>
                  <a:cubicBezTo>
                    <a:pt x="15265" y="7728"/>
                    <a:pt x="15233" y="7728"/>
                    <a:pt x="15201" y="7728"/>
                  </a:cubicBezTo>
                  <a:cubicBezTo>
                    <a:pt x="15201" y="7728"/>
                    <a:pt x="15201" y="7728"/>
                    <a:pt x="15201" y="7728"/>
                  </a:cubicBezTo>
                  <a:cubicBezTo>
                    <a:pt x="15201" y="7728"/>
                    <a:pt x="15201" y="7696"/>
                    <a:pt x="15233" y="7696"/>
                  </a:cubicBezTo>
                  <a:cubicBezTo>
                    <a:pt x="15233" y="7696"/>
                    <a:pt x="15265" y="7696"/>
                    <a:pt x="15265" y="7696"/>
                  </a:cubicBezTo>
                  <a:cubicBezTo>
                    <a:pt x="15296" y="7664"/>
                    <a:pt x="15296" y="7633"/>
                    <a:pt x="15296" y="7633"/>
                  </a:cubicBezTo>
                  <a:cubicBezTo>
                    <a:pt x="15265" y="7601"/>
                    <a:pt x="15233" y="7569"/>
                    <a:pt x="15201" y="7569"/>
                  </a:cubicBezTo>
                  <a:cubicBezTo>
                    <a:pt x="15201" y="7569"/>
                    <a:pt x="15170" y="7569"/>
                    <a:pt x="15170" y="7569"/>
                  </a:cubicBezTo>
                  <a:cubicBezTo>
                    <a:pt x="15138" y="7506"/>
                    <a:pt x="15043" y="7506"/>
                    <a:pt x="15011" y="7474"/>
                  </a:cubicBezTo>
                  <a:cubicBezTo>
                    <a:pt x="14980" y="7443"/>
                    <a:pt x="14980" y="7443"/>
                    <a:pt x="14980" y="7443"/>
                  </a:cubicBezTo>
                  <a:cubicBezTo>
                    <a:pt x="14948" y="7379"/>
                    <a:pt x="14916" y="7316"/>
                    <a:pt x="14853" y="7284"/>
                  </a:cubicBezTo>
                  <a:cubicBezTo>
                    <a:pt x="14853" y="7253"/>
                    <a:pt x="14821" y="7221"/>
                    <a:pt x="14790" y="7221"/>
                  </a:cubicBezTo>
                  <a:cubicBezTo>
                    <a:pt x="14790" y="7189"/>
                    <a:pt x="14790" y="7158"/>
                    <a:pt x="14790" y="7158"/>
                  </a:cubicBezTo>
                  <a:cubicBezTo>
                    <a:pt x="14821" y="7126"/>
                    <a:pt x="14853" y="7094"/>
                    <a:pt x="14885" y="7063"/>
                  </a:cubicBezTo>
                  <a:cubicBezTo>
                    <a:pt x="14885" y="7063"/>
                    <a:pt x="14885" y="7031"/>
                    <a:pt x="14885" y="6999"/>
                  </a:cubicBezTo>
                  <a:cubicBezTo>
                    <a:pt x="14853" y="6968"/>
                    <a:pt x="14821" y="6936"/>
                    <a:pt x="14853" y="6873"/>
                  </a:cubicBezTo>
                  <a:cubicBezTo>
                    <a:pt x="14853" y="6841"/>
                    <a:pt x="14821" y="6841"/>
                    <a:pt x="14821" y="6809"/>
                  </a:cubicBezTo>
                  <a:cubicBezTo>
                    <a:pt x="14790" y="6809"/>
                    <a:pt x="14821" y="6746"/>
                    <a:pt x="14790" y="6746"/>
                  </a:cubicBezTo>
                  <a:cubicBezTo>
                    <a:pt x="14758" y="6714"/>
                    <a:pt x="14758" y="6682"/>
                    <a:pt x="14758" y="6651"/>
                  </a:cubicBezTo>
                  <a:cubicBezTo>
                    <a:pt x="14758" y="6651"/>
                    <a:pt x="14758" y="6587"/>
                    <a:pt x="14758" y="6587"/>
                  </a:cubicBezTo>
                  <a:cubicBezTo>
                    <a:pt x="14758" y="6524"/>
                    <a:pt x="14726" y="6492"/>
                    <a:pt x="14726" y="6461"/>
                  </a:cubicBezTo>
                  <a:cubicBezTo>
                    <a:pt x="14695" y="6366"/>
                    <a:pt x="14695" y="6302"/>
                    <a:pt x="14663" y="6207"/>
                  </a:cubicBezTo>
                  <a:cubicBezTo>
                    <a:pt x="14663" y="6176"/>
                    <a:pt x="14663" y="6144"/>
                    <a:pt x="14663" y="6144"/>
                  </a:cubicBezTo>
                  <a:cubicBezTo>
                    <a:pt x="14663" y="6112"/>
                    <a:pt x="14631" y="6112"/>
                    <a:pt x="14631" y="6112"/>
                  </a:cubicBezTo>
                  <a:cubicBezTo>
                    <a:pt x="14631" y="6112"/>
                    <a:pt x="14600" y="6112"/>
                    <a:pt x="14600" y="6112"/>
                  </a:cubicBezTo>
                  <a:cubicBezTo>
                    <a:pt x="14568" y="6176"/>
                    <a:pt x="14505" y="6239"/>
                    <a:pt x="14473" y="6334"/>
                  </a:cubicBezTo>
                  <a:cubicBezTo>
                    <a:pt x="14441" y="6429"/>
                    <a:pt x="14378" y="6492"/>
                    <a:pt x="14283" y="6524"/>
                  </a:cubicBezTo>
                  <a:cubicBezTo>
                    <a:pt x="14283" y="6524"/>
                    <a:pt x="14251" y="6556"/>
                    <a:pt x="14220" y="6587"/>
                  </a:cubicBezTo>
                  <a:cubicBezTo>
                    <a:pt x="14220" y="6587"/>
                    <a:pt x="14188" y="6619"/>
                    <a:pt x="14156" y="6619"/>
                  </a:cubicBezTo>
                  <a:cubicBezTo>
                    <a:pt x="14125" y="6619"/>
                    <a:pt x="14093" y="6619"/>
                    <a:pt x="14061" y="6587"/>
                  </a:cubicBezTo>
                  <a:cubicBezTo>
                    <a:pt x="14030" y="6587"/>
                    <a:pt x="14030" y="6556"/>
                    <a:pt x="14030" y="6524"/>
                  </a:cubicBezTo>
                  <a:cubicBezTo>
                    <a:pt x="13998" y="6492"/>
                    <a:pt x="13998" y="6492"/>
                    <a:pt x="13966" y="6461"/>
                  </a:cubicBezTo>
                  <a:cubicBezTo>
                    <a:pt x="13903" y="6461"/>
                    <a:pt x="13903" y="6397"/>
                    <a:pt x="13903" y="6366"/>
                  </a:cubicBezTo>
                  <a:cubicBezTo>
                    <a:pt x="13903" y="6302"/>
                    <a:pt x="13966" y="6239"/>
                    <a:pt x="13935" y="6176"/>
                  </a:cubicBezTo>
                  <a:cubicBezTo>
                    <a:pt x="13935" y="6176"/>
                    <a:pt x="13935" y="6144"/>
                    <a:pt x="13935" y="6144"/>
                  </a:cubicBezTo>
                  <a:cubicBezTo>
                    <a:pt x="13966" y="6081"/>
                    <a:pt x="13998" y="6017"/>
                    <a:pt x="14030" y="5954"/>
                  </a:cubicBezTo>
                  <a:cubicBezTo>
                    <a:pt x="14030" y="5954"/>
                    <a:pt x="14030" y="5922"/>
                    <a:pt x="13998" y="5922"/>
                  </a:cubicBezTo>
                  <a:cubicBezTo>
                    <a:pt x="13935" y="5891"/>
                    <a:pt x="13903" y="5859"/>
                    <a:pt x="13840" y="5859"/>
                  </a:cubicBezTo>
                  <a:cubicBezTo>
                    <a:pt x="13840" y="5859"/>
                    <a:pt x="13808" y="5827"/>
                    <a:pt x="13776" y="5827"/>
                  </a:cubicBezTo>
                  <a:cubicBezTo>
                    <a:pt x="13776" y="5796"/>
                    <a:pt x="13745" y="5796"/>
                    <a:pt x="13745" y="5764"/>
                  </a:cubicBezTo>
                  <a:cubicBezTo>
                    <a:pt x="13745" y="5764"/>
                    <a:pt x="13776" y="5732"/>
                    <a:pt x="13745" y="5701"/>
                  </a:cubicBezTo>
                  <a:cubicBezTo>
                    <a:pt x="13713" y="5669"/>
                    <a:pt x="13681" y="5637"/>
                    <a:pt x="13681" y="5574"/>
                  </a:cubicBezTo>
                  <a:cubicBezTo>
                    <a:pt x="13681" y="5542"/>
                    <a:pt x="13650" y="5542"/>
                    <a:pt x="13618" y="5511"/>
                  </a:cubicBezTo>
                  <a:cubicBezTo>
                    <a:pt x="13586" y="5447"/>
                    <a:pt x="13555" y="5447"/>
                    <a:pt x="13491" y="5447"/>
                  </a:cubicBezTo>
                  <a:cubicBezTo>
                    <a:pt x="13460" y="5479"/>
                    <a:pt x="13428" y="5479"/>
                    <a:pt x="13428" y="5479"/>
                  </a:cubicBezTo>
                  <a:cubicBezTo>
                    <a:pt x="13333" y="5447"/>
                    <a:pt x="13270" y="5447"/>
                    <a:pt x="13206" y="5416"/>
                  </a:cubicBezTo>
                  <a:cubicBezTo>
                    <a:pt x="13175" y="5384"/>
                    <a:pt x="13143" y="5384"/>
                    <a:pt x="13111" y="5384"/>
                  </a:cubicBezTo>
                  <a:cubicBezTo>
                    <a:pt x="13048" y="5352"/>
                    <a:pt x="12953" y="5384"/>
                    <a:pt x="12921" y="5479"/>
                  </a:cubicBezTo>
                  <a:cubicBezTo>
                    <a:pt x="12921" y="5511"/>
                    <a:pt x="12921" y="5542"/>
                    <a:pt x="12921" y="5606"/>
                  </a:cubicBezTo>
                  <a:cubicBezTo>
                    <a:pt x="12953" y="5637"/>
                    <a:pt x="12953" y="5669"/>
                    <a:pt x="12921" y="5669"/>
                  </a:cubicBezTo>
                  <a:cubicBezTo>
                    <a:pt x="12890" y="5732"/>
                    <a:pt x="12858" y="5764"/>
                    <a:pt x="12858" y="5796"/>
                  </a:cubicBezTo>
                  <a:cubicBezTo>
                    <a:pt x="12826" y="5859"/>
                    <a:pt x="12890" y="5922"/>
                    <a:pt x="12858" y="5986"/>
                  </a:cubicBezTo>
                  <a:cubicBezTo>
                    <a:pt x="12858" y="5986"/>
                    <a:pt x="12858" y="6017"/>
                    <a:pt x="12858" y="6049"/>
                  </a:cubicBezTo>
                  <a:cubicBezTo>
                    <a:pt x="12890" y="6081"/>
                    <a:pt x="12858" y="6112"/>
                    <a:pt x="12826" y="6144"/>
                  </a:cubicBezTo>
                  <a:cubicBezTo>
                    <a:pt x="12826" y="6144"/>
                    <a:pt x="12795" y="6144"/>
                    <a:pt x="12795" y="6176"/>
                  </a:cubicBezTo>
                  <a:cubicBezTo>
                    <a:pt x="12731" y="6239"/>
                    <a:pt x="12668" y="6302"/>
                    <a:pt x="12636" y="6366"/>
                  </a:cubicBezTo>
                  <a:cubicBezTo>
                    <a:pt x="12605" y="6397"/>
                    <a:pt x="12605" y="6429"/>
                    <a:pt x="12636" y="6461"/>
                  </a:cubicBezTo>
                  <a:cubicBezTo>
                    <a:pt x="12636" y="6492"/>
                    <a:pt x="12668" y="6492"/>
                    <a:pt x="12668" y="6524"/>
                  </a:cubicBezTo>
                  <a:cubicBezTo>
                    <a:pt x="12700" y="6556"/>
                    <a:pt x="12700" y="6587"/>
                    <a:pt x="12700" y="6587"/>
                  </a:cubicBezTo>
                  <a:cubicBezTo>
                    <a:pt x="12731" y="6682"/>
                    <a:pt x="12731" y="6746"/>
                    <a:pt x="12731" y="6809"/>
                  </a:cubicBezTo>
                  <a:cubicBezTo>
                    <a:pt x="12763" y="6873"/>
                    <a:pt x="12700" y="6968"/>
                    <a:pt x="12731" y="7031"/>
                  </a:cubicBezTo>
                  <a:cubicBezTo>
                    <a:pt x="12731" y="7031"/>
                    <a:pt x="12731" y="7063"/>
                    <a:pt x="12700" y="7063"/>
                  </a:cubicBezTo>
                  <a:cubicBezTo>
                    <a:pt x="12700" y="7094"/>
                    <a:pt x="12668" y="7094"/>
                    <a:pt x="12636" y="7126"/>
                  </a:cubicBezTo>
                  <a:cubicBezTo>
                    <a:pt x="12541" y="7189"/>
                    <a:pt x="12478" y="7253"/>
                    <a:pt x="12351" y="7284"/>
                  </a:cubicBezTo>
                  <a:cubicBezTo>
                    <a:pt x="12320" y="7316"/>
                    <a:pt x="12256" y="7316"/>
                    <a:pt x="12224" y="7348"/>
                  </a:cubicBezTo>
                  <a:cubicBezTo>
                    <a:pt x="12193" y="7348"/>
                    <a:pt x="12161" y="7379"/>
                    <a:pt x="12161" y="7411"/>
                  </a:cubicBezTo>
                  <a:cubicBezTo>
                    <a:pt x="12161" y="7506"/>
                    <a:pt x="12193" y="7569"/>
                    <a:pt x="12161" y="7633"/>
                  </a:cubicBezTo>
                  <a:cubicBezTo>
                    <a:pt x="12161" y="7696"/>
                    <a:pt x="12161" y="7759"/>
                    <a:pt x="12161" y="7791"/>
                  </a:cubicBezTo>
                  <a:cubicBezTo>
                    <a:pt x="12161" y="7854"/>
                    <a:pt x="12161" y="7886"/>
                    <a:pt x="12161" y="7949"/>
                  </a:cubicBezTo>
                  <a:cubicBezTo>
                    <a:pt x="12161" y="7981"/>
                    <a:pt x="12161" y="7981"/>
                    <a:pt x="12161" y="8013"/>
                  </a:cubicBezTo>
                  <a:cubicBezTo>
                    <a:pt x="12129" y="8044"/>
                    <a:pt x="12129" y="8076"/>
                    <a:pt x="12098" y="8108"/>
                  </a:cubicBezTo>
                  <a:cubicBezTo>
                    <a:pt x="12098" y="8108"/>
                    <a:pt x="12066" y="8108"/>
                    <a:pt x="12066" y="8108"/>
                  </a:cubicBezTo>
                  <a:cubicBezTo>
                    <a:pt x="12034" y="8108"/>
                    <a:pt x="12003" y="8139"/>
                    <a:pt x="11971" y="8171"/>
                  </a:cubicBezTo>
                  <a:cubicBezTo>
                    <a:pt x="11939" y="8171"/>
                    <a:pt x="11908" y="8171"/>
                    <a:pt x="11908" y="8139"/>
                  </a:cubicBezTo>
                  <a:cubicBezTo>
                    <a:pt x="11908" y="8139"/>
                    <a:pt x="11876" y="8108"/>
                    <a:pt x="11876" y="8108"/>
                  </a:cubicBezTo>
                  <a:cubicBezTo>
                    <a:pt x="11876" y="8076"/>
                    <a:pt x="11844" y="8044"/>
                    <a:pt x="11844" y="8013"/>
                  </a:cubicBezTo>
                  <a:cubicBezTo>
                    <a:pt x="11781" y="7949"/>
                    <a:pt x="11749" y="7886"/>
                    <a:pt x="11718" y="7791"/>
                  </a:cubicBezTo>
                  <a:cubicBezTo>
                    <a:pt x="11686" y="7791"/>
                    <a:pt x="11686" y="7759"/>
                    <a:pt x="11718" y="7728"/>
                  </a:cubicBezTo>
                  <a:cubicBezTo>
                    <a:pt x="11749" y="7633"/>
                    <a:pt x="11781" y="7569"/>
                    <a:pt x="11781" y="7474"/>
                  </a:cubicBezTo>
                  <a:cubicBezTo>
                    <a:pt x="11781" y="7443"/>
                    <a:pt x="11813" y="7411"/>
                    <a:pt x="11813" y="7379"/>
                  </a:cubicBezTo>
                  <a:cubicBezTo>
                    <a:pt x="11813" y="7348"/>
                    <a:pt x="11844" y="7316"/>
                    <a:pt x="11844" y="7284"/>
                  </a:cubicBezTo>
                  <a:cubicBezTo>
                    <a:pt x="11844" y="7253"/>
                    <a:pt x="11844" y="7221"/>
                    <a:pt x="11813" y="7221"/>
                  </a:cubicBezTo>
                  <a:cubicBezTo>
                    <a:pt x="11718" y="7221"/>
                    <a:pt x="11623" y="7189"/>
                    <a:pt x="11528" y="7189"/>
                  </a:cubicBezTo>
                  <a:cubicBezTo>
                    <a:pt x="11496" y="7189"/>
                    <a:pt x="11464" y="7158"/>
                    <a:pt x="11464" y="7158"/>
                  </a:cubicBezTo>
                  <a:cubicBezTo>
                    <a:pt x="11401" y="7094"/>
                    <a:pt x="11338" y="7031"/>
                    <a:pt x="11274" y="6999"/>
                  </a:cubicBezTo>
                  <a:cubicBezTo>
                    <a:pt x="11211" y="6968"/>
                    <a:pt x="11179" y="6936"/>
                    <a:pt x="11148" y="6873"/>
                  </a:cubicBezTo>
                  <a:cubicBezTo>
                    <a:pt x="11084" y="6777"/>
                    <a:pt x="11053" y="6746"/>
                    <a:pt x="10989" y="6714"/>
                  </a:cubicBezTo>
                  <a:cubicBezTo>
                    <a:pt x="10926" y="6651"/>
                    <a:pt x="10863" y="6619"/>
                    <a:pt x="10799" y="6587"/>
                  </a:cubicBezTo>
                  <a:cubicBezTo>
                    <a:pt x="10768" y="6587"/>
                    <a:pt x="10736" y="6587"/>
                    <a:pt x="10704" y="6587"/>
                  </a:cubicBezTo>
                  <a:cubicBezTo>
                    <a:pt x="10641" y="6587"/>
                    <a:pt x="10609" y="6619"/>
                    <a:pt x="10546" y="6619"/>
                  </a:cubicBezTo>
                  <a:cubicBezTo>
                    <a:pt x="10546" y="6619"/>
                    <a:pt x="10546" y="6619"/>
                    <a:pt x="10546" y="6619"/>
                  </a:cubicBezTo>
                  <a:lnTo>
                    <a:pt x="10514" y="6619"/>
                  </a:lnTo>
                  <a:lnTo>
                    <a:pt x="10546" y="6619"/>
                  </a:lnTo>
                  <a:lnTo>
                    <a:pt x="10546" y="6619"/>
                  </a:lnTo>
                  <a:cubicBezTo>
                    <a:pt x="10578" y="6556"/>
                    <a:pt x="10578" y="6524"/>
                    <a:pt x="10578" y="6461"/>
                  </a:cubicBezTo>
                  <a:cubicBezTo>
                    <a:pt x="10578" y="6397"/>
                    <a:pt x="10578" y="6334"/>
                    <a:pt x="10578" y="6239"/>
                  </a:cubicBezTo>
                  <a:cubicBezTo>
                    <a:pt x="10578" y="6239"/>
                    <a:pt x="10578" y="6207"/>
                    <a:pt x="10578" y="6176"/>
                  </a:cubicBezTo>
                  <a:cubicBezTo>
                    <a:pt x="10578" y="6176"/>
                    <a:pt x="10546" y="6144"/>
                    <a:pt x="10546" y="6144"/>
                  </a:cubicBezTo>
                  <a:cubicBezTo>
                    <a:pt x="10514" y="6144"/>
                    <a:pt x="10483" y="6144"/>
                    <a:pt x="10451" y="6144"/>
                  </a:cubicBezTo>
                  <a:cubicBezTo>
                    <a:pt x="10451" y="6144"/>
                    <a:pt x="10419" y="6112"/>
                    <a:pt x="10419" y="6112"/>
                  </a:cubicBezTo>
                  <a:cubicBezTo>
                    <a:pt x="10419" y="6081"/>
                    <a:pt x="10419" y="6049"/>
                    <a:pt x="10419" y="6049"/>
                  </a:cubicBezTo>
                  <a:cubicBezTo>
                    <a:pt x="10419" y="6017"/>
                    <a:pt x="10451" y="5986"/>
                    <a:pt x="10451" y="5922"/>
                  </a:cubicBezTo>
                  <a:cubicBezTo>
                    <a:pt x="10483" y="5764"/>
                    <a:pt x="10546" y="5637"/>
                    <a:pt x="10673" y="5542"/>
                  </a:cubicBezTo>
                  <a:cubicBezTo>
                    <a:pt x="10704" y="5511"/>
                    <a:pt x="10704" y="5479"/>
                    <a:pt x="10736" y="5447"/>
                  </a:cubicBezTo>
                  <a:cubicBezTo>
                    <a:pt x="10799" y="5352"/>
                    <a:pt x="10863" y="5257"/>
                    <a:pt x="10989" y="5226"/>
                  </a:cubicBezTo>
                  <a:cubicBezTo>
                    <a:pt x="11053" y="5162"/>
                    <a:pt x="11116" y="5131"/>
                    <a:pt x="11116" y="5067"/>
                  </a:cubicBezTo>
                  <a:cubicBezTo>
                    <a:pt x="11116" y="5036"/>
                    <a:pt x="11148" y="5036"/>
                    <a:pt x="11148" y="5036"/>
                  </a:cubicBezTo>
                  <a:cubicBezTo>
                    <a:pt x="11179" y="5036"/>
                    <a:pt x="11211" y="5036"/>
                    <a:pt x="11243" y="5036"/>
                  </a:cubicBezTo>
                  <a:cubicBezTo>
                    <a:pt x="11306" y="5067"/>
                    <a:pt x="11338" y="5004"/>
                    <a:pt x="11338" y="4941"/>
                  </a:cubicBezTo>
                  <a:cubicBezTo>
                    <a:pt x="11338" y="4909"/>
                    <a:pt x="11338" y="4877"/>
                    <a:pt x="11338" y="4846"/>
                  </a:cubicBezTo>
                  <a:lnTo>
                    <a:pt x="11338" y="4846"/>
                  </a:lnTo>
                  <a:cubicBezTo>
                    <a:pt x="11338" y="4846"/>
                    <a:pt x="11338" y="4846"/>
                    <a:pt x="11338" y="4846"/>
                  </a:cubicBezTo>
                  <a:cubicBezTo>
                    <a:pt x="11338" y="4846"/>
                    <a:pt x="11338" y="4846"/>
                    <a:pt x="11338" y="4846"/>
                  </a:cubicBezTo>
                  <a:lnTo>
                    <a:pt x="11338" y="4846"/>
                  </a:lnTo>
                  <a:cubicBezTo>
                    <a:pt x="11433" y="4877"/>
                    <a:pt x="11496" y="4846"/>
                    <a:pt x="11559" y="4751"/>
                  </a:cubicBezTo>
                  <a:cubicBezTo>
                    <a:pt x="11559" y="4719"/>
                    <a:pt x="11559" y="4719"/>
                    <a:pt x="11591" y="4719"/>
                  </a:cubicBezTo>
                  <a:cubicBezTo>
                    <a:pt x="11623" y="4751"/>
                    <a:pt x="11654" y="4751"/>
                    <a:pt x="11686" y="4782"/>
                  </a:cubicBezTo>
                  <a:cubicBezTo>
                    <a:pt x="11718" y="4782"/>
                    <a:pt x="11749" y="4782"/>
                    <a:pt x="11781" y="4751"/>
                  </a:cubicBezTo>
                  <a:cubicBezTo>
                    <a:pt x="11876" y="4656"/>
                    <a:pt x="11971" y="4561"/>
                    <a:pt x="12066" y="4497"/>
                  </a:cubicBezTo>
                  <a:cubicBezTo>
                    <a:pt x="12066" y="4466"/>
                    <a:pt x="12066" y="4466"/>
                    <a:pt x="12066" y="4434"/>
                  </a:cubicBezTo>
                  <a:cubicBezTo>
                    <a:pt x="12066" y="4434"/>
                    <a:pt x="12066" y="4402"/>
                    <a:pt x="12098" y="4371"/>
                  </a:cubicBezTo>
                  <a:lnTo>
                    <a:pt x="12224" y="4276"/>
                  </a:lnTo>
                  <a:lnTo>
                    <a:pt x="12256" y="4244"/>
                  </a:lnTo>
                  <a:lnTo>
                    <a:pt x="12256" y="4244"/>
                  </a:lnTo>
                  <a:lnTo>
                    <a:pt x="12288" y="4212"/>
                  </a:lnTo>
                  <a:cubicBezTo>
                    <a:pt x="12351" y="4181"/>
                    <a:pt x="12351" y="4181"/>
                    <a:pt x="12320" y="4117"/>
                  </a:cubicBezTo>
                  <a:cubicBezTo>
                    <a:pt x="12288" y="4086"/>
                    <a:pt x="12288" y="4086"/>
                    <a:pt x="12288" y="4086"/>
                  </a:cubicBezTo>
                  <a:cubicBezTo>
                    <a:pt x="12288" y="4086"/>
                    <a:pt x="12288" y="4054"/>
                    <a:pt x="12320" y="4054"/>
                  </a:cubicBezTo>
                  <a:cubicBezTo>
                    <a:pt x="12383" y="4054"/>
                    <a:pt x="12415" y="4054"/>
                    <a:pt x="12446" y="4117"/>
                  </a:cubicBezTo>
                  <a:cubicBezTo>
                    <a:pt x="12446" y="4117"/>
                    <a:pt x="12446" y="4117"/>
                    <a:pt x="12478" y="4117"/>
                  </a:cubicBezTo>
                  <a:cubicBezTo>
                    <a:pt x="12573" y="4181"/>
                    <a:pt x="12636" y="4181"/>
                    <a:pt x="12731" y="4117"/>
                  </a:cubicBezTo>
                  <a:cubicBezTo>
                    <a:pt x="12795" y="4086"/>
                    <a:pt x="12858" y="4054"/>
                    <a:pt x="12921" y="4022"/>
                  </a:cubicBezTo>
                  <a:cubicBezTo>
                    <a:pt x="12921" y="3991"/>
                    <a:pt x="12953" y="3991"/>
                    <a:pt x="12985" y="3991"/>
                  </a:cubicBezTo>
                  <a:cubicBezTo>
                    <a:pt x="13016" y="3959"/>
                    <a:pt x="13048" y="3927"/>
                    <a:pt x="13080" y="3896"/>
                  </a:cubicBezTo>
                  <a:cubicBezTo>
                    <a:pt x="13080" y="3864"/>
                    <a:pt x="13111" y="3832"/>
                    <a:pt x="13080" y="3801"/>
                  </a:cubicBezTo>
                  <a:cubicBezTo>
                    <a:pt x="13080" y="3769"/>
                    <a:pt x="13080" y="3737"/>
                    <a:pt x="13080" y="3737"/>
                  </a:cubicBezTo>
                  <a:cubicBezTo>
                    <a:pt x="13048" y="3706"/>
                    <a:pt x="13048" y="3642"/>
                    <a:pt x="13048" y="3611"/>
                  </a:cubicBezTo>
                  <a:cubicBezTo>
                    <a:pt x="13080" y="3579"/>
                    <a:pt x="13080" y="3547"/>
                    <a:pt x="13080" y="3516"/>
                  </a:cubicBezTo>
                  <a:lnTo>
                    <a:pt x="13080" y="3516"/>
                  </a:lnTo>
                  <a:lnTo>
                    <a:pt x="13080" y="3516"/>
                  </a:lnTo>
                  <a:lnTo>
                    <a:pt x="13080" y="3516"/>
                  </a:lnTo>
                  <a:lnTo>
                    <a:pt x="13080" y="3516"/>
                  </a:lnTo>
                  <a:cubicBezTo>
                    <a:pt x="13111" y="3516"/>
                    <a:pt x="13143" y="3516"/>
                    <a:pt x="13143" y="3516"/>
                  </a:cubicBezTo>
                  <a:cubicBezTo>
                    <a:pt x="13206" y="3516"/>
                    <a:pt x="13238" y="3484"/>
                    <a:pt x="13238" y="3421"/>
                  </a:cubicBezTo>
                  <a:cubicBezTo>
                    <a:pt x="13238" y="3389"/>
                    <a:pt x="13238" y="3357"/>
                    <a:pt x="13270" y="3357"/>
                  </a:cubicBezTo>
                  <a:cubicBezTo>
                    <a:pt x="13301" y="3294"/>
                    <a:pt x="13270" y="3262"/>
                    <a:pt x="13270" y="3231"/>
                  </a:cubicBezTo>
                  <a:cubicBezTo>
                    <a:pt x="13206" y="3231"/>
                    <a:pt x="13175" y="3199"/>
                    <a:pt x="13175" y="3136"/>
                  </a:cubicBezTo>
                  <a:cubicBezTo>
                    <a:pt x="13175" y="3104"/>
                    <a:pt x="13175" y="3072"/>
                    <a:pt x="13111" y="3072"/>
                  </a:cubicBezTo>
                  <a:cubicBezTo>
                    <a:pt x="13080" y="3072"/>
                    <a:pt x="13080" y="3041"/>
                    <a:pt x="13080" y="3009"/>
                  </a:cubicBezTo>
                  <a:cubicBezTo>
                    <a:pt x="13016" y="3009"/>
                    <a:pt x="12985" y="3009"/>
                    <a:pt x="12953" y="2977"/>
                  </a:cubicBezTo>
                  <a:lnTo>
                    <a:pt x="12953" y="2977"/>
                  </a:lnTo>
                  <a:lnTo>
                    <a:pt x="12953" y="2977"/>
                  </a:lnTo>
                  <a:lnTo>
                    <a:pt x="12953" y="2977"/>
                  </a:lnTo>
                  <a:cubicBezTo>
                    <a:pt x="12953" y="2977"/>
                    <a:pt x="12921" y="2977"/>
                    <a:pt x="12921" y="2977"/>
                  </a:cubicBezTo>
                  <a:cubicBezTo>
                    <a:pt x="12858" y="2977"/>
                    <a:pt x="12826" y="3009"/>
                    <a:pt x="12795" y="3072"/>
                  </a:cubicBezTo>
                  <a:cubicBezTo>
                    <a:pt x="12795" y="3104"/>
                    <a:pt x="12763" y="3167"/>
                    <a:pt x="12763" y="3231"/>
                  </a:cubicBezTo>
                  <a:cubicBezTo>
                    <a:pt x="12795" y="3231"/>
                    <a:pt x="12795" y="3262"/>
                    <a:pt x="12763" y="3262"/>
                  </a:cubicBezTo>
                  <a:cubicBezTo>
                    <a:pt x="12731" y="3294"/>
                    <a:pt x="12731" y="3294"/>
                    <a:pt x="12700" y="3326"/>
                  </a:cubicBezTo>
                  <a:cubicBezTo>
                    <a:pt x="12636" y="3326"/>
                    <a:pt x="12605" y="3389"/>
                    <a:pt x="12605" y="3421"/>
                  </a:cubicBezTo>
                  <a:cubicBezTo>
                    <a:pt x="12573" y="3452"/>
                    <a:pt x="12573" y="3484"/>
                    <a:pt x="12541" y="3516"/>
                  </a:cubicBezTo>
                  <a:cubicBezTo>
                    <a:pt x="12541" y="3516"/>
                    <a:pt x="12510" y="3547"/>
                    <a:pt x="12478" y="3547"/>
                  </a:cubicBezTo>
                  <a:cubicBezTo>
                    <a:pt x="12478" y="3547"/>
                    <a:pt x="12478" y="3547"/>
                    <a:pt x="12510" y="3547"/>
                  </a:cubicBezTo>
                  <a:lnTo>
                    <a:pt x="12478" y="3547"/>
                  </a:lnTo>
                  <a:cubicBezTo>
                    <a:pt x="12478" y="3547"/>
                    <a:pt x="12478" y="3547"/>
                    <a:pt x="12478" y="3547"/>
                  </a:cubicBezTo>
                  <a:lnTo>
                    <a:pt x="12510" y="3547"/>
                  </a:lnTo>
                  <a:cubicBezTo>
                    <a:pt x="12478" y="3516"/>
                    <a:pt x="12478" y="3484"/>
                    <a:pt x="12446" y="3484"/>
                  </a:cubicBezTo>
                  <a:cubicBezTo>
                    <a:pt x="12446" y="3484"/>
                    <a:pt x="12415" y="3516"/>
                    <a:pt x="12415" y="3547"/>
                  </a:cubicBezTo>
                  <a:cubicBezTo>
                    <a:pt x="12383" y="3579"/>
                    <a:pt x="12383" y="3611"/>
                    <a:pt x="12415" y="3642"/>
                  </a:cubicBezTo>
                  <a:cubicBezTo>
                    <a:pt x="12415" y="3642"/>
                    <a:pt x="12415" y="3674"/>
                    <a:pt x="12383" y="3706"/>
                  </a:cubicBezTo>
                  <a:cubicBezTo>
                    <a:pt x="12383" y="3706"/>
                    <a:pt x="12351" y="3737"/>
                    <a:pt x="12320" y="3737"/>
                  </a:cubicBezTo>
                  <a:cubicBezTo>
                    <a:pt x="12320" y="3706"/>
                    <a:pt x="12288" y="3706"/>
                    <a:pt x="12288" y="3674"/>
                  </a:cubicBezTo>
                  <a:cubicBezTo>
                    <a:pt x="12256" y="3642"/>
                    <a:pt x="12256" y="3611"/>
                    <a:pt x="12256" y="3579"/>
                  </a:cubicBezTo>
                  <a:cubicBezTo>
                    <a:pt x="12256" y="3516"/>
                    <a:pt x="12256" y="3452"/>
                    <a:pt x="12320" y="3389"/>
                  </a:cubicBezTo>
                  <a:cubicBezTo>
                    <a:pt x="12351" y="3389"/>
                    <a:pt x="12351" y="3357"/>
                    <a:pt x="12351" y="3326"/>
                  </a:cubicBezTo>
                  <a:cubicBezTo>
                    <a:pt x="12351" y="3231"/>
                    <a:pt x="12351" y="3167"/>
                    <a:pt x="12288" y="3104"/>
                  </a:cubicBezTo>
                  <a:cubicBezTo>
                    <a:pt x="12288" y="3072"/>
                    <a:pt x="12256" y="3072"/>
                    <a:pt x="12256" y="3104"/>
                  </a:cubicBezTo>
                  <a:cubicBezTo>
                    <a:pt x="12224" y="3136"/>
                    <a:pt x="12161" y="3167"/>
                    <a:pt x="12161" y="3231"/>
                  </a:cubicBezTo>
                  <a:cubicBezTo>
                    <a:pt x="12129" y="3262"/>
                    <a:pt x="12129" y="3294"/>
                    <a:pt x="12098" y="3294"/>
                  </a:cubicBezTo>
                  <a:cubicBezTo>
                    <a:pt x="12098" y="3294"/>
                    <a:pt x="12098" y="3326"/>
                    <a:pt x="12066" y="3326"/>
                  </a:cubicBezTo>
                  <a:cubicBezTo>
                    <a:pt x="12066" y="3326"/>
                    <a:pt x="12066" y="3294"/>
                    <a:pt x="12066" y="3294"/>
                  </a:cubicBezTo>
                  <a:cubicBezTo>
                    <a:pt x="12066" y="3231"/>
                    <a:pt x="12098" y="3167"/>
                    <a:pt x="12098" y="3104"/>
                  </a:cubicBezTo>
                  <a:cubicBezTo>
                    <a:pt x="12098" y="3072"/>
                    <a:pt x="12129" y="3072"/>
                    <a:pt x="12129" y="3041"/>
                  </a:cubicBezTo>
                  <a:cubicBezTo>
                    <a:pt x="12161" y="3041"/>
                    <a:pt x="12193" y="3009"/>
                    <a:pt x="12161" y="2977"/>
                  </a:cubicBezTo>
                  <a:cubicBezTo>
                    <a:pt x="12129" y="2946"/>
                    <a:pt x="12098" y="2914"/>
                    <a:pt x="12034" y="2914"/>
                  </a:cubicBezTo>
                  <a:cubicBezTo>
                    <a:pt x="12003" y="2914"/>
                    <a:pt x="12003" y="2914"/>
                    <a:pt x="11971" y="2882"/>
                  </a:cubicBezTo>
                  <a:cubicBezTo>
                    <a:pt x="11939" y="2882"/>
                    <a:pt x="11939" y="2851"/>
                    <a:pt x="11971" y="2851"/>
                  </a:cubicBezTo>
                  <a:cubicBezTo>
                    <a:pt x="12003" y="2819"/>
                    <a:pt x="12034" y="2787"/>
                    <a:pt x="12066" y="2756"/>
                  </a:cubicBezTo>
                  <a:cubicBezTo>
                    <a:pt x="12066" y="2724"/>
                    <a:pt x="12098" y="2724"/>
                    <a:pt x="12098" y="2724"/>
                  </a:cubicBezTo>
                  <a:cubicBezTo>
                    <a:pt x="12129" y="2724"/>
                    <a:pt x="12161" y="2692"/>
                    <a:pt x="12129" y="2661"/>
                  </a:cubicBezTo>
                  <a:cubicBezTo>
                    <a:pt x="12129" y="2534"/>
                    <a:pt x="12098" y="2439"/>
                    <a:pt x="12129" y="2312"/>
                  </a:cubicBezTo>
                  <a:cubicBezTo>
                    <a:pt x="12161" y="2281"/>
                    <a:pt x="12161" y="2281"/>
                    <a:pt x="12129" y="2249"/>
                  </a:cubicBezTo>
                  <a:cubicBezTo>
                    <a:pt x="12129" y="2186"/>
                    <a:pt x="12129" y="2091"/>
                    <a:pt x="12098" y="2027"/>
                  </a:cubicBezTo>
                  <a:cubicBezTo>
                    <a:pt x="12066" y="1995"/>
                    <a:pt x="12098" y="1995"/>
                    <a:pt x="12129" y="1964"/>
                  </a:cubicBezTo>
                  <a:cubicBezTo>
                    <a:pt x="12161" y="1932"/>
                    <a:pt x="12193" y="1900"/>
                    <a:pt x="12256" y="1869"/>
                  </a:cubicBezTo>
                  <a:cubicBezTo>
                    <a:pt x="12288" y="1837"/>
                    <a:pt x="12288" y="1805"/>
                    <a:pt x="12288" y="1774"/>
                  </a:cubicBezTo>
                  <a:cubicBezTo>
                    <a:pt x="12288" y="1774"/>
                    <a:pt x="12320" y="1742"/>
                    <a:pt x="12320" y="1742"/>
                  </a:cubicBezTo>
                  <a:cubicBezTo>
                    <a:pt x="12320" y="1742"/>
                    <a:pt x="12351" y="1710"/>
                    <a:pt x="12351" y="1710"/>
                  </a:cubicBezTo>
                  <a:cubicBezTo>
                    <a:pt x="12383" y="1742"/>
                    <a:pt x="12415" y="1742"/>
                    <a:pt x="12446" y="1774"/>
                  </a:cubicBezTo>
                  <a:cubicBezTo>
                    <a:pt x="12478" y="1774"/>
                    <a:pt x="12510" y="1774"/>
                    <a:pt x="12541" y="1742"/>
                  </a:cubicBezTo>
                  <a:cubicBezTo>
                    <a:pt x="12573" y="1742"/>
                    <a:pt x="12573" y="1710"/>
                    <a:pt x="12605" y="1710"/>
                  </a:cubicBezTo>
                  <a:lnTo>
                    <a:pt x="12858" y="1457"/>
                  </a:lnTo>
                  <a:cubicBezTo>
                    <a:pt x="12890" y="1425"/>
                    <a:pt x="12890" y="1425"/>
                    <a:pt x="12921" y="1394"/>
                  </a:cubicBezTo>
                  <a:cubicBezTo>
                    <a:pt x="12921" y="1362"/>
                    <a:pt x="12921" y="1299"/>
                    <a:pt x="12890" y="1299"/>
                  </a:cubicBezTo>
                  <a:cubicBezTo>
                    <a:pt x="12890" y="1299"/>
                    <a:pt x="12858" y="1299"/>
                    <a:pt x="12858" y="1299"/>
                  </a:cubicBezTo>
                  <a:cubicBezTo>
                    <a:pt x="12795" y="1299"/>
                    <a:pt x="12731" y="1235"/>
                    <a:pt x="12668" y="1204"/>
                  </a:cubicBezTo>
                  <a:cubicBezTo>
                    <a:pt x="12636" y="1172"/>
                    <a:pt x="12605" y="1172"/>
                    <a:pt x="12605" y="1172"/>
                  </a:cubicBezTo>
                  <a:cubicBezTo>
                    <a:pt x="12541" y="1172"/>
                    <a:pt x="12478" y="1172"/>
                    <a:pt x="12415" y="1172"/>
                  </a:cubicBezTo>
                  <a:cubicBezTo>
                    <a:pt x="12415" y="1172"/>
                    <a:pt x="12383" y="1172"/>
                    <a:pt x="12383" y="1204"/>
                  </a:cubicBezTo>
                  <a:cubicBezTo>
                    <a:pt x="12351" y="1235"/>
                    <a:pt x="12320" y="1267"/>
                    <a:pt x="12288" y="1267"/>
                  </a:cubicBezTo>
                  <a:cubicBezTo>
                    <a:pt x="12256" y="1330"/>
                    <a:pt x="12224" y="1362"/>
                    <a:pt x="12224" y="1394"/>
                  </a:cubicBezTo>
                  <a:cubicBezTo>
                    <a:pt x="12193" y="1457"/>
                    <a:pt x="12161" y="1520"/>
                    <a:pt x="12129" y="1584"/>
                  </a:cubicBezTo>
                  <a:cubicBezTo>
                    <a:pt x="12098" y="1615"/>
                    <a:pt x="12066" y="1647"/>
                    <a:pt x="12066" y="1679"/>
                  </a:cubicBezTo>
                  <a:cubicBezTo>
                    <a:pt x="12066" y="1774"/>
                    <a:pt x="12034" y="1837"/>
                    <a:pt x="12003" y="1932"/>
                  </a:cubicBezTo>
                  <a:cubicBezTo>
                    <a:pt x="12003" y="1964"/>
                    <a:pt x="12003" y="1964"/>
                    <a:pt x="11971" y="1964"/>
                  </a:cubicBezTo>
                  <a:cubicBezTo>
                    <a:pt x="11939" y="1995"/>
                    <a:pt x="11908" y="2027"/>
                    <a:pt x="11876" y="2059"/>
                  </a:cubicBezTo>
                  <a:cubicBezTo>
                    <a:pt x="11844" y="2059"/>
                    <a:pt x="11844" y="2091"/>
                    <a:pt x="11844" y="2122"/>
                  </a:cubicBezTo>
                  <a:lnTo>
                    <a:pt x="11844" y="2122"/>
                  </a:lnTo>
                  <a:lnTo>
                    <a:pt x="11844" y="2122"/>
                  </a:lnTo>
                  <a:cubicBezTo>
                    <a:pt x="11844" y="2122"/>
                    <a:pt x="11844" y="2154"/>
                    <a:pt x="11876" y="2154"/>
                  </a:cubicBezTo>
                  <a:cubicBezTo>
                    <a:pt x="11844" y="2154"/>
                    <a:pt x="11844" y="2154"/>
                    <a:pt x="11844" y="2122"/>
                  </a:cubicBezTo>
                  <a:lnTo>
                    <a:pt x="11844" y="2122"/>
                  </a:lnTo>
                  <a:lnTo>
                    <a:pt x="11844" y="2122"/>
                  </a:lnTo>
                  <a:cubicBezTo>
                    <a:pt x="11813" y="2122"/>
                    <a:pt x="11781" y="2154"/>
                    <a:pt x="11781" y="2154"/>
                  </a:cubicBezTo>
                  <a:cubicBezTo>
                    <a:pt x="11686" y="2217"/>
                    <a:pt x="11623" y="2281"/>
                    <a:pt x="11623" y="2376"/>
                  </a:cubicBezTo>
                  <a:cubicBezTo>
                    <a:pt x="11623" y="2439"/>
                    <a:pt x="11623" y="2471"/>
                    <a:pt x="11591" y="2471"/>
                  </a:cubicBezTo>
                  <a:cubicBezTo>
                    <a:pt x="11559" y="2502"/>
                    <a:pt x="11559" y="2502"/>
                    <a:pt x="11559" y="2502"/>
                  </a:cubicBezTo>
                  <a:cubicBezTo>
                    <a:pt x="11528" y="2534"/>
                    <a:pt x="11496" y="2597"/>
                    <a:pt x="11528" y="2629"/>
                  </a:cubicBezTo>
                  <a:cubicBezTo>
                    <a:pt x="11528" y="2692"/>
                    <a:pt x="11528" y="2724"/>
                    <a:pt x="11559" y="2756"/>
                  </a:cubicBezTo>
                  <a:cubicBezTo>
                    <a:pt x="11559" y="2787"/>
                    <a:pt x="11559" y="2787"/>
                    <a:pt x="11591" y="2819"/>
                  </a:cubicBezTo>
                  <a:cubicBezTo>
                    <a:pt x="11591" y="2819"/>
                    <a:pt x="11623" y="2819"/>
                    <a:pt x="11623" y="2851"/>
                  </a:cubicBezTo>
                  <a:lnTo>
                    <a:pt x="11749" y="2914"/>
                  </a:lnTo>
                  <a:cubicBezTo>
                    <a:pt x="11749" y="2914"/>
                    <a:pt x="11749" y="2914"/>
                    <a:pt x="11749" y="2914"/>
                  </a:cubicBezTo>
                  <a:cubicBezTo>
                    <a:pt x="11749" y="2946"/>
                    <a:pt x="11749" y="2946"/>
                    <a:pt x="11718" y="2946"/>
                  </a:cubicBezTo>
                  <a:cubicBezTo>
                    <a:pt x="11718" y="2946"/>
                    <a:pt x="11686" y="2946"/>
                    <a:pt x="11686" y="2977"/>
                  </a:cubicBezTo>
                  <a:cubicBezTo>
                    <a:pt x="11654" y="3009"/>
                    <a:pt x="11623" y="3041"/>
                    <a:pt x="11591" y="3072"/>
                  </a:cubicBezTo>
                  <a:cubicBezTo>
                    <a:pt x="11591" y="3072"/>
                    <a:pt x="11591" y="3104"/>
                    <a:pt x="11623" y="3136"/>
                  </a:cubicBezTo>
                  <a:cubicBezTo>
                    <a:pt x="11623" y="3136"/>
                    <a:pt x="11654" y="3136"/>
                    <a:pt x="11654" y="3136"/>
                  </a:cubicBezTo>
                  <a:lnTo>
                    <a:pt x="11654" y="3136"/>
                  </a:lnTo>
                  <a:lnTo>
                    <a:pt x="11654" y="3136"/>
                  </a:lnTo>
                  <a:lnTo>
                    <a:pt x="11654" y="3136"/>
                  </a:lnTo>
                  <a:lnTo>
                    <a:pt x="11654" y="3136"/>
                  </a:lnTo>
                  <a:cubicBezTo>
                    <a:pt x="11654" y="3167"/>
                    <a:pt x="11654" y="3167"/>
                    <a:pt x="11654" y="3199"/>
                  </a:cubicBezTo>
                  <a:cubicBezTo>
                    <a:pt x="11623" y="3231"/>
                    <a:pt x="11591" y="3262"/>
                    <a:pt x="11528" y="3294"/>
                  </a:cubicBezTo>
                  <a:cubicBezTo>
                    <a:pt x="11496" y="3326"/>
                    <a:pt x="11464" y="3357"/>
                    <a:pt x="11401" y="3357"/>
                  </a:cubicBezTo>
                  <a:cubicBezTo>
                    <a:pt x="11338" y="3357"/>
                    <a:pt x="11306" y="3389"/>
                    <a:pt x="11306" y="3452"/>
                  </a:cubicBezTo>
                  <a:cubicBezTo>
                    <a:pt x="11274" y="3484"/>
                    <a:pt x="11274" y="3547"/>
                    <a:pt x="11274" y="3579"/>
                  </a:cubicBezTo>
                  <a:cubicBezTo>
                    <a:pt x="11274" y="3579"/>
                    <a:pt x="11243" y="3611"/>
                    <a:pt x="11243" y="3611"/>
                  </a:cubicBezTo>
                  <a:lnTo>
                    <a:pt x="11243" y="3611"/>
                  </a:lnTo>
                  <a:cubicBezTo>
                    <a:pt x="11211" y="3579"/>
                    <a:pt x="11211" y="3547"/>
                    <a:pt x="11211" y="3547"/>
                  </a:cubicBezTo>
                  <a:cubicBezTo>
                    <a:pt x="11179" y="3484"/>
                    <a:pt x="11179" y="3484"/>
                    <a:pt x="11211" y="3452"/>
                  </a:cubicBezTo>
                  <a:cubicBezTo>
                    <a:pt x="11243" y="3389"/>
                    <a:pt x="11274" y="3357"/>
                    <a:pt x="11306" y="3326"/>
                  </a:cubicBezTo>
                  <a:cubicBezTo>
                    <a:pt x="11306" y="3294"/>
                    <a:pt x="11306" y="3262"/>
                    <a:pt x="11274" y="3262"/>
                  </a:cubicBezTo>
                  <a:cubicBezTo>
                    <a:pt x="11211" y="3262"/>
                    <a:pt x="11211" y="3231"/>
                    <a:pt x="11211" y="3167"/>
                  </a:cubicBezTo>
                  <a:lnTo>
                    <a:pt x="11179" y="3136"/>
                  </a:lnTo>
                  <a:lnTo>
                    <a:pt x="11211" y="3167"/>
                  </a:lnTo>
                  <a:lnTo>
                    <a:pt x="11211" y="3167"/>
                  </a:lnTo>
                  <a:lnTo>
                    <a:pt x="11211" y="3167"/>
                  </a:lnTo>
                  <a:lnTo>
                    <a:pt x="11211" y="3167"/>
                  </a:lnTo>
                  <a:cubicBezTo>
                    <a:pt x="11211" y="3167"/>
                    <a:pt x="11243" y="3167"/>
                    <a:pt x="11274" y="3167"/>
                  </a:cubicBezTo>
                  <a:cubicBezTo>
                    <a:pt x="11306" y="3199"/>
                    <a:pt x="11338" y="3199"/>
                    <a:pt x="11338" y="3167"/>
                  </a:cubicBezTo>
                  <a:cubicBezTo>
                    <a:pt x="11401" y="3167"/>
                    <a:pt x="11433" y="3136"/>
                    <a:pt x="11464" y="3136"/>
                  </a:cubicBezTo>
                  <a:cubicBezTo>
                    <a:pt x="11464" y="3136"/>
                    <a:pt x="11496" y="3104"/>
                    <a:pt x="11496" y="3104"/>
                  </a:cubicBezTo>
                  <a:cubicBezTo>
                    <a:pt x="11496" y="3041"/>
                    <a:pt x="11496" y="3009"/>
                    <a:pt x="11464" y="2977"/>
                  </a:cubicBezTo>
                  <a:cubicBezTo>
                    <a:pt x="11464" y="2946"/>
                    <a:pt x="11464" y="2914"/>
                    <a:pt x="11528" y="2914"/>
                  </a:cubicBezTo>
                  <a:cubicBezTo>
                    <a:pt x="11591" y="2914"/>
                    <a:pt x="11591" y="2882"/>
                    <a:pt x="11591" y="2819"/>
                  </a:cubicBezTo>
                  <a:lnTo>
                    <a:pt x="11559" y="2819"/>
                  </a:lnTo>
                  <a:cubicBezTo>
                    <a:pt x="11464" y="2819"/>
                    <a:pt x="11401" y="2787"/>
                    <a:pt x="11369" y="2724"/>
                  </a:cubicBezTo>
                  <a:cubicBezTo>
                    <a:pt x="11369" y="2692"/>
                    <a:pt x="11369" y="2692"/>
                    <a:pt x="11338" y="2692"/>
                  </a:cubicBezTo>
                  <a:cubicBezTo>
                    <a:pt x="11338" y="2661"/>
                    <a:pt x="11306" y="2661"/>
                    <a:pt x="11306" y="2661"/>
                  </a:cubicBezTo>
                  <a:cubicBezTo>
                    <a:pt x="11274" y="2692"/>
                    <a:pt x="11243" y="2724"/>
                    <a:pt x="11243" y="2756"/>
                  </a:cubicBezTo>
                  <a:cubicBezTo>
                    <a:pt x="11179" y="2819"/>
                    <a:pt x="11116" y="2851"/>
                    <a:pt x="11053" y="2882"/>
                  </a:cubicBezTo>
                  <a:cubicBezTo>
                    <a:pt x="11021" y="2882"/>
                    <a:pt x="11021" y="2882"/>
                    <a:pt x="11021" y="2882"/>
                  </a:cubicBezTo>
                  <a:lnTo>
                    <a:pt x="10989" y="2914"/>
                  </a:lnTo>
                  <a:cubicBezTo>
                    <a:pt x="10989" y="2914"/>
                    <a:pt x="10989" y="2946"/>
                    <a:pt x="10989" y="2946"/>
                  </a:cubicBezTo>
                  <a:cubicBezTo>
                    <a:pt x="11053" y="3009"/>
                    <a:pt x="11148" y="3041"/>
                    <a:pt x="11179" y="3136"/>
                  </a:cubicBezTo>
                  <a:lnTo>
                    <a:pt x="11148" y="3136"/>
                  </a:lnTo>
                  <a:lnTo>
                    <a:pt x="11148" y="3136"/>
                  </a:lnTo>
                  <a:cubicBezTo>
                    <a:pt x="11116" y="3136"/>
                    <a:pt x="11116" y="3136"/>
                    <a:pt x="11084" y="3136"/>
                  </a:cubicBezTo>
                  <a:cubicBezTo>
                    <a:pt x="11021" y="3136"/>
                    <a:pt x="11021" y="3136"/>
                    <a:pt x="10989" y="3199"/>
                  </a:cubicBezTo>
                  <a:cubicBezTo>
                    <a:pt x="10989" y="3199"/>
                    <a:pt x="10958" y="3231"/>
                    <a:pt x="10958" y="3231"/>
                  </a:cubicBezTo>
                  <a:cubicBezTo>
                    <a:pt x="10926" y="3262"/>
                    <a:pt x="10926" y="3262"/>
                    <a:pt x="10926" y="3294"/>
                  </a:cubicBezTo>
                  <a:cubicBezTo>
                    <a:pt x="10926" y="3294"/>
                    <a:pt x="10926" y="3326"/>
                    <a:pt x="10894" y="3326"/>
                  </a:cubicBezTo>
                  <a:cubicBezTo>
                    <a:pt x="10863" y="3357"/>
                    <a:pt x="10863" y="3357"/>
                    <a:pt x="10831" y="3326"/>
                  </a:cubicBezTo>
                  <a:cubicBezTo>
                    <a:pt x="10799" y="3326"/>
                    <a:pt x="10768" y="3326"/>
                    <a:pt x="10768" y="3294"/>
                  </a:cubicBezTo>
                  <a:cubicBezTo>
                    <a:pt x="10704" y="3294"/>
                    <a:pt x="10673" y="3294"/>
                    <a:pt x="10641" y="3294"/>
                  </a:cubicBezTo>
                  <a:cubicBezTo>
                    <a:pt x="10609" y="3326"/>
                    <a:pt x="10578" y="3326"/>
                    <a:pt x="10578" y="3326"/>
                  </a:cubicBezTo>
                  <a:cubicBezTo>
                    <a:pt x="10546" y="3326"/>
                    <a:pt x="10514" y="3326"/>
                    <a:pt x="10483" y="3294"/>
                  </a:cubicBezTo>
                  <a:cubicBezTo>
                    <a:pt x="10451" y="3294"/>
                    <a:pt x="10419" y="3262"/>
                    <a:pt x="10388" y="3231"/>
                  </a:cubicBezTo>
                  <a:cubicBezTo>
                    <a:pt x="10356" y="3167"/>
                    <a:pt x="10324" y="3136"/>
                    <a:pt x="10261" y="3136"/>
                  </a:cubicBezTo>
                  <a:cubicBezTo>
                    <a:pt x="10229" y="3104"/>
                    <a:pt x="10229" y="3104"/>
                    <a:pt x="10229" y="3072"/>
                  </a:cubicBezTo>
                  <a:cubicBezTo>
                    <a:pt x="10198" y="3009"/>
                    <a:pt x="10166" y="2946"/>
                    <a:pt x="10166" y="2882"/>
                  </a:cubicBezTo>
                  <a:cubicBezTo>
                    <a:pt x="10166" y="2882"/>
                    <a:pt x="10166" y="2851"/>
                    <a:pt x="10166" y="2851"/>
                  </a:cubicBezTo>
                  <a:cubicBezTo>
                    <a:pt x="10166" y="2787"/>
                    <a:pt x="10134" y="2756"/>
                    <a:pt x="10071" y="2756"/>
                  </a:cubicBezTo>
                  <a:cubicBezTo>
                    <a:pt x="10008" y="2787"/>
                    <a:pt x="9913" y="2787"/>
                    <a:pt x="9818" y="2787"/>
                  </a:cubicBezTo>
                  <a:cubicBezTo>
                    <a:pt x="9786" y="2787"/>
                    <a:pt x="9754" y="2819"/>
                    <a:pt x="9754" y="2851"/>
                  </a:cubicBezTo>
                  <a:cubicBezTo>
                    <a:pt x="9723" y="2882"/>
                    <a:pt x="9754" y="2914"/>
                    <a:pt x="9754" y="2946"/>
                  </a:cubicBezTo>
                  <a:cubicBezTo>
                    <a:pt x="9786" y="2946"/>
                    <a:pt x="9818" y="2946"/>
                    <a:pt x="9818" y="2946"/>
                  </a:cubicBezTo>
                  <a:cubicBezTo>
                    <a:pt x="9818" y="2946"/>
                    <a:pt x="9849" y="2946"/>
                    <a:pt x="9849" y="2914"/>
                  </a:cubicBezTo>
                  <a:cubicBezTo>
                    <a:pt x="9881" y="2914"/>
                    <a:pt x="9913" y="2914"/>
                    <a:pt x="9976" y="2914"/>
                  </a:cubicBezTo>
                  <a:cubicBezTo>
                    <a:pt x="10008" y="2914"/>
                    <a:pt x="10039" y="2882"/>
                    <a:pt x="10071" y="2882"/>
                  </a:cubicBezTo>
                  <a:cubicBezTo>
                    <a:pt x="10071" y="2882"/>
                    <a:pt x="10103" y="2882"/>
                    <a:pt x="10103" y="2882"/>
                  </a:cubicBezTo>
                  <a:cubicBezTo>
                    <a:pt x="10103" y="2882"/>
                    <a:pt x="10103" y="2914"/>
                    <a:pt x="10103" y="2914"/>
                  </a:cubicBezTo>
                  <a:cubicBezTo>
                    <a:pt x="10039" y="2914"/>
                    <a:pt x="10008" y="2946"/>
                    <a:pt x="9976" y="2946"/>
                  </a:cubicBezTo>
                  <a:cubicBezTo>
                    <a:pt x="9944" y="2977"/>
                    <a:pt x="9913" y="3009"/>
                    <a:pt x="9849" y="3009"/>
                  </a:cubicBezTo>
                  <a:cubicBezTo>
                    <a:pt x="9818" y="3009"/>
                    <a:pt x="9786" y="3041"/>
                    <a:pt x="9786" y="3041"/>
                  </a:cubicBezTo>
                  <a:cubicBezTo>
                    <a:pt x="9754" y="3041"/>
                    <a:pt x="9723" y="3072"/>
                    <a:pt x="9691" y="3104"/>
                  </a:cubicBezTo>
                  <a:cubicBezTo>
                    <a:pt x="9691" y="3167"/>
                    <a:pt x="9659" y="3231"/>
                    <a:pt x="9659" y="3294"/>
                  </a:cubicBezTo>
                  <a:cubicBezTo>
                    <a:pt x="9659" y="3326"/>
                    <a:pt x="9659" y="3326"/>
                    <a:pt x="9628" y="3357"/>
                  </a:cubicBezTo>
                  <a:cubicBezTo>
                    <a:pt x="9628" y="3357"/>
                    <a:pt x="9596" y="3389"/>
                    <a:pt x="9596" y="3357"/>
                  </a:cubicBezTo>
                  <a:cubicBezTo>
                    <a:pt x="9564" y="3357"/>
                    <a:pt x="9564" y="3326"/>
                    <a:pt x="9596" y="3326"/>
                  </a:cubicBezTo>
                  <a:cubicBezTo>
                    <a:pt x="9596" y="3294"/>
                    <a:pt x="9596" y="3262"/>
                    <a:pt x="9596" y="3231"/>
                  </a:cubicBezTo>
                  <a:cubicBezTo>
                    <a:pt x="9564" y="3199"/>
                    <a:pt x="9564" y="3167"/>
                    <a:pt x="9533" y="3104"/>
                  </a:cubicBezTo>
                  <a:cubicBezTo>
                    <a:pt x="9501" y="3072"/>
                    <a:pt x="9501" y="3041"/>
                    <a:pt x="9469" y="3009"/>
                  </a:cubicBezTo>
                  <a:cubicBezTo>
                    <a:pt x="9469" y="2977"/>
                    <a:pt x="9438" y="2977"/>
                    <a:pt x="9406" y="2977"/>
                  </a:cubicBezTo>
                  <a:cubicBezTo>
                    <a:pt x="9406" y="2977"/>
                    <a:pt x="9374" y="2977"/>
                    <a:pt x="9343" y="3009"/>
                  </a:cubicBezTo>
                  <a:cubicBezTo>
                    <a:pt x="9153" y="3041"/>
                    <a:pt x="8963" y="3009"/>
                    <a:pt x="8836" y="2882"/>
                  </a:cubicBezTo>
                  <a:cubicBezTo>
                    <a:pt x="8804" y="2882"/>
                    <a:pt x="8804" y="2851"/>
                    <a:pt x="8804" y="2819"/>
                  </a:cubicBezTo>
                  <a:cubicBezTo>
                    <a:pt x="8836" y="2787"/>
                    <a:pt x="8868" y="2787"/>
                    <a:pt x="8899" y="2787"/>
                  </a:cubicBezTo>
                  <a:lnTo>
                    <a:pt x="8963" y="2787"/>
                  </a:lnTo>
                  <a:cubicBezTo>
                    <a:pt x="9058" y="2787"/>
                    <a:pt x="9089" y="2724"/>
                    <a:pt x="9058" y="2661"/>
                  </a:cubicBezTo>
                  <a:cubicBezTo>
                    <a:pt x="9058" y="2629"/>
                    <a:pt x="9026" y="2597"/>
                    <a:pt x="9026" y="2534"/>
                  </a:cubicBezTo>
                  <a:cubicBezTo>
                    <a:pt x="8994" y="2502"/>
                    <a:pt x="8963" y="2471"/>
                    <a:pt x="8899" y="2471"/>
                  </a:cubicBezTo>
                  <a:cubicBezTo>
                    <a:pt x="8836" y="2471"/>
                    <a:pt x="8773" y="2471"/>
                    <a:pt x="8741" y="2407"/>
                  </a:cubicBezTo>
                  <a:cubicBezTo>
                    <a:pt x="8646" y="2344"/>
                    <a:pt x="8583" y="2312"/>
                    <a:pt x="8519" y="2249"/>
                  </a:cubicBezTo>
                  <a:cubicBezTo>
                    <a:pt x="8456" y="2217"/>
                    <a:pt x="8424" y="2186"/>
                    <a:pt x="8424" y="2122"/>
                  </a:cubicBezTo>
                  <a:cubicBezTo>
                    <a:pt x="8424" y="2027"/>
                    <a:pt x="8361" y="1995"/>
                    <a:pt x="8298" y="1964"/>
                  </a:cubicBezTo>
                  <a:cubicBezTo>
                    <a:pt x="8234" y="1932"/>
                    <a:pt x="8171" y="1932"/>
                    <a:pt x="8139" y="1995"/>
                  </a:cubicBezTo>
                  <a:cubicBezTo>
                    <a:pt x="8108" y="2027"/>
                    <a:pt x="8108" y="2027"/>
                    <a:pt x="8076" y="2059"/>
                  </a:cubicBezTo>
                  <a:cubicBezTo>
                    <a:pt x="8076" y="2059"/>
                    <a:pt x="8044" y="2059"/>
                    <a:pt x="8013" y="2059"/>
                  </a:cubicBezTo>
                  <a:cubicBezTo>
                    <a:pt x="8013" y="2059"/>
                    <a:pt x="7981" y="2027"/>
                    <a:pt x="7981" y="2027"/>
                  </a:cubicBezTo>
                  <a:cubicBezTo>
                    <a:pt x="8044" y="1964"/>
                    <a:pt x="8044" y="1869"/>
                    <a:pt x="8076" y="1805"/>
                  </a:cubicBezTo>
                  <a:cubicBezTo>
                    <a:pt x="8076" y="1805"/>
                    <a:pt x="8076" y="1805"/>
                    <a:pt x="8044" y="1805"/>
                  </a:cubicBezTo>
                  <a:cubicBezTo>
                    <a:pt x="8044" y="1774"/>
                    <a:pt x="8044" y="1774"/>
                    <a:pt x="8044" y="1774"/>
                  </a:cubicBezTo>
                  <a:cubicBezTo>
                    <a:pt x="8013" y="1805"/>
                    <a:pt x="8013" y="1805"/>
                    <a:pt x="7981" y="1805"/>
                  </a:cubicBezTo>
                  <a:cubicBezTo>
                    <a:pt x="7949" y="1869"/>
                    <a:pt x="7886" y="1900"/>
                    <a:pt x="7822" y="1964"/>
                  </a:cubicBezTo>
                  <a:cubicBezTo>
                    <a:pt x="7822" y="1964"/>
                    <a:pt x="7822" y="1964"/>
                    <a:pt x="7791" y="1964"/>
                  </a:cubicBezTo>
                  <a:cubicBezTo>
                    <a:pt x="7791" y="1964"/>
                    <a:pt x="7791" y="1932"/>
                    <a:pt x="7791" y="1932"/>
                  </a:cubicBezTo>
                  <a:cubicBezTo>
                    <a:pt x="7759" y="1869"/>
                    <a:pt x="7759" y="1837"/>
                    <a:pt x="7791" y="1774"/>
                  </a:cubicBezTo>
                  <a:cubicBezTo>
                    <a:pt x="7822" y="1679"/>
                    <a:pt x="7822" y="1615"/>
                    <a:pt x="7791" y="1520"/>
                  </a:cubicBezTo>
                  <a:cubicBezTo>
                    <a:pt x="7791" y="1489"/>
                    <a:pt x="7791" y="1489"/>
                    <a:pt x="7791" y="1457"/>
                  </a:cubicBezTo>
                  <a:cubicBezTo>
                    <a:pt x="7791" y="1457"/>
                    <a:pt x="7759" y="1457"/>
                    <a:pt x="7759" y="1457"/>
                  </a:cubicBezTo>
                  <a:cubicBezTo>
                    <a:pt x="7727" y="1457"/>
                    <a:pt x="7727" y="1489"/>
                    <a:pt x="7727" y="1520"/>
                  </a:cubicBezTo>
                  <a:cubicBezTo>
                    <a:pt x="7727" y="1584"/>
                    <a:pt x="7696" y="1584"/>
                    <a:pt x="7664" y="1615"/>
                  </a:cubicBezTo>
                  <a:cubicBezTo>
                    <a:pt x="7632" y="1647"/>
                    <a:pt x="7601" y="1647"/>
                    <a:pt x="7569" y="1679"/>
                  </a:cubicBezTo>
                  <a:cubicBezTo>
                    <a:pt x="7537" y="1679"/>
                    <a:pt x="7506" y="1679"/>
                    <a:pt x="7506" y="1679"/>
                  </a:cubicBezTo>
                  <a:cubicBezTo>
                    <a:pt x="7474" y="1647"/>
                    <a:pt x="7474" y="1647"/>
                    <a:pt x="7474" y="1647"/>
                  </a:cubicBezTo>
                  <a:lnTo>
                    <a:pt x="7474" y="1647"/>
                  </a:lnTo>
                  <a:lnTo>
                    <a:pt x="7442" y="1647"/>
                  </a:lnTo>
                  <a:cubicBezTo>
                    <a:pt x="7442" y="1647"/>
                    <a:pt x="7442" y="1679"/>
                    <a:pt x="7411" y="1679"/>
                  </a:cubicBezTo>
                  <a:cubicBezTo>
                    <a:pt x="7411" y="1679"/>
                    <a:pt x="7411" y="1679"/>
                    <a:pt x="7411" y="1679"/>
                  </a:cubicBezTo>
                  <a:cubicBezTo>
                    <a:pt x="7379" y="1647"/>
                    <a:pt x="7411" y="1647"/>
                    <a:pt x="7411" y="1647"/>
                  </a:cubicBezTo>
                  <a:cubicBezTo>
                    <a:pt x="7442" y="1647"/>
                    <a:pt x="7442" y="1647"/>
                    <a:pt x="7442" y="1647"/>
                  </a:cubicBezTo>
                  <a:cubicBezTo>
                    <a:pt x="7474" y="1647"/>
                    <a:pt x="7474" y="1647"/>
                    <a:pt x="7474" y="1647"/>
                  </a:cubicBezTo>
                  <a:lnTo>
                    <a:pt x="7474" y="1647"/>
                  </a:lnTo>
                  <a:cubicBezTo>
                    <a:pt x="7474" y="1615"/>
                    <a:pt x="7474" y="1615"/>
                    <a:pt x="7474" y="1584"/>
                  </a:cubicBezTo>
                  <a:cubicBezTo>
                    <a:pt x="7506" y="1584"/>
                    <a:pt x="7474" y="1552"/>
                    <a:pt x="7474" y="1552"/>
                  </a:cubicBezTo>
                  <a:cubicBezTo>
                    <a:pt x="7411" y="1520"/>
                    <a:pt x="7379" y="1520"/>
                    <a:pt x="7347" y="1552"/>
                  </a:cubicBezTo>
                  <a:cubicBezTo>
                    <a:pt x="7252" y="1584"/>
                    <a:pt x="7157" y="1615"/>
                    <a:pt x="7031" y="1615"/>
                  </a:cubicBezTo>
                  <a:cubicBezTo>
                    <a:pt x="6999" y="1615"/>
                    <a:pt x="6967" y="1615"/>
                    <a:pt x="6967" y="1647"/>
                  </a:cubicBezTo>
                  <a:cubicBezTo>
                    <a:pt x="6904" y="1679"/>
                    <a:pt x="6841" y="1679"/>
                    <a:pt x="6777" y="1679"/>
                  </a:cubicBezTo>
                  <a:lnTo>
                    <a:pt x="6777" y="1679"/>
                  </a:lnTo>
                  <a:lnTo>
                    <a:pt x="6777" y="1679"/>
                  </a:lnTo>
                  <a:lnTo>
                    <a:pt x="6777" y="1679"/>
                  </a:lnTo>
                  <a:lnTo>
                    <a:pt x="6777" y="1679"/>
                  </a:lnTo>
                  <a:cubicBezTo>
                    <a:pt x="6777" y="1679"/>
                    <a:pt x="6777" y="1679"/>
                    <a:pt x="6777" y="1647"/>
                  </a:cubicBezTo>
                  <a:cubicBezTo>
                    <a:pt x="6809" y="1647"/>
                    <a:pt x="6809" y="1615"/>
                    <a:pt x="6777" y="1584"/>
                  </a:cubicBezTo>
                  <a:cubicBezTo>
                    <a:pt x="6777" y="1584"/>
                    <a:pt x="6746" y="1584"/>
                    <a:pt x="6714" y="1584"/>
                  </a:cubicBezTo>
                  <a:cubicBezTo>
                    <a:pt x="6714" y="1584"/>
                    <a:pt x="6682" y="1615"/>
                    <a:pt x="6651" y="1615"/>
                  </a:cubicBezTo>
                  <a:cubicBezTo>
                    <a:pt x="6619" y="1615"/>
                    <a:pt x="6587" y="1647"/>
                    <a:pt x="6524" y="1647"/>
                  </a:cubicBezTo>
                  <a:cubicBezTo>
                    <a:pt x="6492" y="1679"/>
                    <a:pt x="6461" y="1710"/>
                    <a:pt x="6429" y="1742"/>
                  </a:cubicBezTo>
                  <a:cubicBezTo>
                    <a:pt x="6429" y="1774"/>
                    <a:pt x="6429" y="1774"/>
                    <a:pt x="6397" y="1774"/>
                  </a:cubicBezTo>
                  <a:cubicBezTo>
                    <a:pt x="6366" y="1774"/>
                    <a:pt x="6334" y="1742"/>
                    <a:pt x="6334" y="1710"/>
                  </a:cubicBezTo>
                  <a:cubicBezTo>
                    <a:pt x="6271" y="1710"/>
                    <a:pt x="6271" y="1679"/>
                    <a:pt x="6239" y="1615"/>
                  </a:cubicBezTo>
                  <a:cubicBezTo>
                    <a:pt x="6239" y="1584"/>
                    <a:pt x="6207" y="1520"/>
                    <a:pt x="6207" y="1489"/>
                  </a:cubicBezTo>
                  <a:cubicBezTo>
                    <a:pt x="6207" y="1457"/>
                    <a:pt x="6176" y="1425"/>
                    <a:pt x="6176" y="1394"/>
                  </a:cubicBezTo>
                  <a:cubicBezTo>
                    <a:pt x="6112" y="1362"/>
                    <a:pt x="6081" y="1330"/>
                    <a:pt x="6017" y="1299"/>
                  </a:cubicBezTo>
                  <a:cubicBezTo>
                    <a:pt x="5922" y="1235"/>
                    <a:pt x="5859" y="1204"/>
                    <a:pt x="5827" y="1077"/>
                  </a:cubicBezTo>
                  <a:cubicBezTo>
                    <a:pt x="5827" y="1077"/>
                    <a:pt x="5827" y="1077"/>
                    <a:pt x="5796" y="1045"/>
                  </a:cubicBezTo>
                  <a:cubicBezTo>
                    <a:pt x="5796" y="1045"/>
                    <a:pt x="5764" y="1014"/>
                    <a:pt x="5732" y="1014"/>
                  </a:cubicBezTo>
                  <a:cubicBezTo>
                    <a:pt x="5732" y="1014"/>
                    <a:pt x="5701" y="1014"/>
                    <a:pt x="5669" y="1014"/>
                  </a:cubicBezTo>
                  <a:cubicBezTo>
                    <a:pt x="5606" y="1014"/>
                    <a:pt x="5574" y="982"/>
                    <a:pt x="5542" y="950"/>
                  </a:cubicBezTo>
                  <a:cubicBezTo>
                    <a:pt x="5479" y="919"/>
                    <a:pt x="5416" y="855"/>
                    <a:pt x="5352" y="824"/>
                  </a:cubicBezTo>
                  <a:cubicBezTo>
                    <a:pt x="5289" y="824"/>
                    <a:pt x="5289" y="792"/>
                    <a:pt x="5257" y="760"/>
                  </a:cubicBezTo>
                  <a:cubicBezTo>
                    <a:pt x="5226" y="729"/>
                    <a:pt x="5194" y="697"/>
                    <a:pt x="5162" y="665"/>
                  </a:cubicBezTo>
                  <a:cubicBezTo>
                    <a:pt x="5162" y="634"/>
                    <a:pt x="5099" y="602"/>
                    <a:pt x="5067" y="602"/>
                  </a:cubicBezTo>
                  <a:cubicBezTo>
                    <a:pt x="5036" y="602"/>
                    <a:pt x="5004" y="634"/>
                    <a:pt x="4972" y="634"/>
                  </a:cubicBezTo>
                  <a:cubicBezTo>
                    <a:pt x="4941" y="634"/>
                    <a:pt x="4941" y="634"/>
                    <a:pt x="4909" y="602"/>
                  </a:cubicBezTo>
                  <a:cubicBezTo>
                    <a:pt x="4909" y="570"/>
                    <a:pt x="4909" y="507"/>
                    <a:pt x="4877" y="444"/>
                  </a:cubicBezTo>
                  <a:cubicBezTo>
                    <a:pt x="4846" y="444"/>
                    <a:pt x="4877" y="412"/>
                    <a:pt x="4877" y="412"/>
                  </a:cubicBezTo>
                  <a:cubicBezTo>
                    <a:pt x="4877" y="412"/>
                    <a:pt x="4909" y="380"/>
                    <a:pt x="4877" y="349"/>
                  </a:cubicBezTo>
                  <a:cubicBezTo>
                    <a:pt x="4877" y="349"/>
                    <a:pt x="4877" y="317"/>
                    <a:pt x="4846" y="317"/>
                  </a:cubicBezTo>
                  <a:cubicBezTo>
                    <a:pt x="4814" y="317"/>
                    <a:pt x="4782" y="285"/>
                    <a:pt x="4751" y="285"/>
                  </a:cubicBezTo>
                  <a:cubicBezTo>
                    <a:pt x="4751" y="285"/>
                    <a:pt x="4719" y="285"/>
                    <a:pt x="4719" y="285"/>
                  </a:cubicBezTo>
                  <a:cubicBezTo>
                    <a:pt x="4687" y="285"/>
                    <a:pt x="4687" y="285"/>
                    <a:pt x="4687" y="222"/>
                  </a:cubicBezTo>
                  <a:cubicBezTo>
                    <a:pt x="4687" y="190"/>
                    <a:pt x="4687" y="159"/>
                    <a:pt x="4656" y="159"/>
                  </a:cubicBezTo>
                  <a:lnTo>
                    <a:pt x="4656" y="159"/>
                  </a:lnTo>
                  <a:lnTo>
                    <a:pt x="4624" y="159"/>
                  </a:lnTo>
                  <a:cubicBezTo>
                    <a:pt x="4624" y="159"/>
                    <a:pt x="4592" y="159"/>
                    <a:pt x="4592" y="190"/>
                  </a:cubicBezTo>
                  <a:cubicBezTo>
                    <a:pt x="4561" y="190"/>
                    <a:pt x="4561" y="190"/>
                    <a:pt x="4561" y="190"/>
                  </a:cubicBezTo>
                  <a:lnTo>
                    <a:pt x="4561" y="190"/>
                  </a:lnTo>
                  <a:cubicBezTo>
                    <a:pt x="4561" y="190"/>
                    <a:pt x="4561" y="222"/>
                    <a:pt x="4561" y="222"/>
                  </a:cubicBezTo>
                  <a:cubicBezTo>
                    <a:pt x="4529" y="254"/>
                    <a:pt x="4497" y="254"/>
                    <a:pt x="4497" y="222"/>
                  </a:cubicBezTo>
                  <a:cubicBezTo>
                    <a:pt x="4466" y="222"/>
                    <a:pt x="4466" y="222"/>
                    <a:pt x="4466" y="190"/>
                  </a:cubicBezTo>
                  <a:lnTo>
                    <a:pt x="4497" y="190"/>
                  </a:lnTo>
                  <a:cubicBezTo>
                    <a:pt x="4497" y="190"/>
                    <a:pt x="4529" y="190"/>
                    <a:pt x="4561" y="190"/>
                  </a:cubicBezTo>
                  <a:lnTo>
                    <a:pt x="4561" y="190"/>
                  </a:lnTo>
                  <a:cubicBezTo>
                    <a:pt x="4561" y="190"/>
                    <a:pt x="4561" y="190"/>
                    <a:pt x="4561" y="159"/>
                  </a:cubicBezTo>
                  <a:cubicBezTo>
                    <a:pt x="4592" y="159"/>
                    <a:pt x="4624" y="159"/>
                    <a:pt x="4624" y="159"/>
                  </a:cubicBezTo>
                  <a:cubicBezTo>
                    <a:pt x="4624" y="159"/>
                    <a:pt x="4624" y="159"/>
                    <a:pt x="4656" y="159"/>
                  </a:cubicBezTo>
                  <a:lnTo>
                    <a:pt x="4656" y="159"/>
                  </a:lnTo>
                  <a:cubicBezTo>
                    <a:pt x="4624" y="95"/>
                    <a:pt x="4592" y="64"/>
                    <a:pt x="4561" y="32"/>
                  </a:cubicBezTo>
                  <a:cubicBezTo>
                    <a:pt x="4561" y="0"/>
                    <a:pt x="4529" y="0"/>
                    <a:pt x="4497" y="0"/>
                  </a:cubicBezTo>
                  <a:cubicBezTo>
                    <a:pt x="4466" y="32"/>
                    <a:pt x="4434" y="32"/>
                    <a:pt x="4371" y="64"/>
                  </a:cubicBezTo>
                  <a:cubicBezTo>
                    <a:pt x="4339" y="95"/>
                    <a:pt x="4276" y="95"/>
                    <a:pt x="4212" y="95"/>
                  </a:cubicBezTo>
                  <a:cubicBezTo>
                    <a:pt x="4181" y="64"/>
                    <a:pt x="4117" y="64"/>
                    <a:pt x="4086" y="64"/>
                  </a:cubicBezTo>
                  <a:cubicBezTo>
                    <a:pt x="4022" y="32"/>
                    <a:pt x="3991" y="64"/>
                    <a:pt x="3927" y="95"/>
                  </a:cubicBezTo>
                  <a:cubicBezTo>
                    <a:pt x="3927" y="127"/>
                    <a:pt x="3927" y="159"/>
                    <a:pt x="3896" y="159"/>
                  </a:cubicBezTo>
                  <a:cubicBezTo>
                    <a:pt x="3896" y="159"/>
                    <a:pt x="3896" y="190"/>
                    <a:pt x="3864" y="190"/>
                  </a:cubicBezTo>
                  <a:cubicBezTo>
                    <a:pt x="3801" y="190"/>
                    <a:pt x="3769" y="222"/>
                    <a:pt x="3706" y="222"/>
                  </a:cubicBezTo>
                  <a:cubicBezTo>
                    <a:pt x="3642" y="190"/>
                    <a:pt x="3579" y="222"/>
                    <a:pt x="3515" y="254"/>
                  </a:cubicBezTo>
                  <a:cubicBezTo>
                    <a:pt x="3420" y="317"/>
                    <a:pt x="3294" y="380"/>
                    <a:pt x="3199" y="475"/>
                  </a:cubicBezTo>
                  <a:cubicBezTo>
                    <a:pt x="3167" y="475"/>
                    <a:pt x="3167" y="507"/>
                    <a:pt x="3135" y="507"/>
                  </a:cubicBezTo>
                  <a:cubicBezTo>
                    <a:pt x="3009" y="570"/>
                    <a:pt x="2882" y="634"/>
                    <a:pt x="2755" y="570"/>
                  </a:cubicBezTo>
                  <a:cubicBezTo>
                    <a:pt x="2755" y="570"/>
                    <a:pt x="2755" y="570"/>
                    <a:pt x="2724" y="570"/>
                  </a:cubicBezTo>
                  <a:cubicBezTo>
                    <a:pt x="2692" y="539"/>
                    <a:pt x="2660" y="539"/>
                    <a:pt x="2597" y="602"/>
                  </a:cubicBezTo>
                  <a:cubicBezTo>
                    <a:pt x="2565" y="634"/>
                    <a:pt x="2565" y="665"/>
                    <a:pt x="2534" y="697"/>
                  </a:cubicBezTo>
                  <a:cubicBezTo>
                    <a:pt x="2470" y="729"/>
                    <a:pt x="2470" y="792"/>
                    <a:pt x="2470" y="855"/>
                  </a:cubicBezTo>
                  <a:cubicBezTo>
                    <a:pt x="2502" y="887"/>
                    <a:pt x="2502" y="950"/>
                    <a:pt x="2534" y="982"/>
                  </a:cubicBezTo>
                  <a:cubicBezTo>
                    <a:pt x="2565" y="1109"/>
                    <a:pt x="2565" y="1204"/>
                    <a:pt x="2502" y="1330"/>
                  </a:cubicBezTo>
                  <a:cubicBezTo>
                    <a:pt x="2502" y="1362"/>
                    <a:pt x="2502" y="1394"/>
                    <a:pt x="2534" y="1394"/>
                  </a:cubicBezTo>
                  <a:cubicBezTo>
                    <a:pt x="2565" y="1425"/>
                    <a:pt x="2597" y="1457"/>
                    <a:pt x="2629" y="1457"/>
                  </a:cubicBezTo>
                  <a:cubicBezTo>
                    <a:pt x="2629" y="1457"/>
                    <a:pt x="2629" y="1489"/>
                    <a:pt x="2629" y="1489"/>
                  </a:cubicBezTo>
                  <a:cubicBezTo>
                    <a:pt x="2629" y="1489"/>
                    <a:pt x="2629" y="1489"/>
                    <a:pt x="2629" y="1489"/>
                  </a:cubicBezTo>
                  <a:cubicBezTo>
                    <a:pt x="2597" y="1489"/>
                    <a:pt x="2597" y="1520"/>
                    <a:pt x="2597" y="1520"/>
                  </a:cubicBezTo>
                  <a:cubicBezTo>
                    <a:pt x="2565" y="1584"/>
                    <a:pt x="2565" y="1615"/>
                    <a:pt x="2565" y="1679"/>
                  </a:cubicBezTo>
                  <a:cubicBezTo>
                    <a:pt x="2565" y="1679"/>
                    <a:pt x="2597" y="1710"/>
                    <a:pt x="2597" y="1710"/>
                  </a:cubicBezTo>
                  <a:cubicBezTo>
                    <a:pt x="2629" y="1710"/>
                    <a:pt x="2629" y="1710"/>
                    <a:pt x="2660" y="1710"/>
                  </a:cubicBezTo>
                  <a:cubicBezTo>
                    <a:pt x="2660" y="1710"/>
                    <a:pt x="2660" y="1710"/>
                    <a:pt x="2660" y="1710"/>
                  </a:cubicBezTo>
                  <a:cubicBezTo>
                    <a:pt x="2660" y="1710"/>
                    <a:pt x="2660" y="1710"/>
                    <a:pt x="2660" y="1710"/>
                  </a:cubicBezTo>
                  <a:cubicBezTo>
                    <a:pt x="2660" y="1679"/>
                    <a:pt x="2660" y="1679"/>
                    <a:pt x="2660" y="1679"/>
                  </a:cubicBezTo>
                  <a:lnTo>
                    <a:pt x="2660" y="1679"/>
                  </a:lnTo>
                  <a:lnTo>
                    <a:pt x="2660" y="1679"/>
                  </a:lnTo>
                  <a:lnTo>
                    <a:pt x="2660" y="1679"/>
                  </a:lnTo>
                  <a:lnTo>
                    <a:pt x="2660" y="1679"/>
                  </a:lnTo>
                  <a:cubicBezTo>
                    <a:pt x="2724" y="1647"/>
                    <a:pt x="2755" y="1679"/>
                    <a:pt x="2819" y="1679"/>
                  </a:cubicBezTo>
                  <a:cubicBezTo>
                    <a:pt x="2819" y="1679"/>
                    <a:pt x="2850" y="1710"/>
                    <a:pt x="2819" y="1742"/>
                  </a:cubicBezTo>
                  <a:cubicBezTo>
                    <a:pt x="2819" y="1742"/>
                    <a:pt x="2819" y="1742"/>
                    <a:pt x="2819" y="1742"/>
                  </a:cubicBezTo>
                  <a:cubicBezTo>
                    <a:pt x="2755" y="1742"/>
                    <a:pt x="2692" y="1710"/>
                    <a:pt x="2660" y="1710"/>
                  </a:cubicBezTo>
                  <a:lnTo>
                    <a:pt x="2660" y="1710"/>
                  </a:lnTo>
                  <a:lnTo>
                    <a:pt x="2660" y="1710"/>
                  </a:lnTo>
                  <a:cubicBezTo>
                    <a:pt x="2629" y="1742"/>
                    <a:pt x="2629" y="1742"/>
                    <a:pt x="2597" y="1774"/>
                  </a:cubicBezTo>
                  <a:cubicBezTo>
                    <a:pt x="2565" y="1774"/>
                    <a:pt x="2534" y="1774"/>
                    <a:pt x="2502" y="1805"/>
                  </a:cubicBezTo>
                  <a:cubicBezTo>
                    <a:pt x="2470" y="1837"/>
                    <a:pt x="2439" y="1805"/>
                    <a:pt x="2407" y="1805"/>
                  </a:cubicBezTo>
                  <a:cubicBezTo>
                    <a:pt x="2344" y="1774"/>
                    <a:pt x="2312" y="1774"/>
                    <a:pt x="2280" y="1742"/>
                  </a:cubicBezTo>
                  <a:cubicBezTo>
                    <a:pt x="2249" y="1710"/>
                    <a:pt x="2249" y="1710"/>
                    <a:pt x="2280" y="1679"/>
                  </a:cubicBezTo>
                  <a:cubicBezTo>
                    <a:pt x="2280" y="1647"/>
                    <a:pt x="2280" y="1647"/>
                    <a:pt x="2312" y="1615"/>
                  </a:cubicBezTo>
                  <a:cubicBezTo>
                    <a:pt x="2344" y="1584"/>
                    <a:pt x="2312" y="1520"/>
                    <a:pt x="2249" y="1520"/>
                  </a:cubicBezTo>
                  <a:cubicBezTo>
                    <a:pt x="2217" y="1520"/>
                    <a:pt x="2154" y="1520"/>
                    <a:pt x="2090" y="1520"/>
                  </a:cubicBezTo>
                  <a:cubicBezTo>
                    <a:pt x="2059" y="1520"/>
                    <a:pt x="2027" y="1552"/>
                    <a:pt x="2027" y="1552"/>
                  </a:cubicBezTo>
                  <a:cubicBezTo>
                    <a:pt x="1995" y="1615"/>
                    <a:pt x="1964" y="1615"/>
                    <a:pt x="1932" y="1584"/>
                  </a:cubicBezTo>
                  <a:cubicBezTo>
                    <a:pt x="1900" y="1584"/>
                    <a:pt x="1869" y="1615"/>
                    <a:pt x="1837" y="1615"/>
                  </a:cubicBezTo>
                  <a:cubicBezTo>
                    <a:pt x="1742" y="1615"/>
                    <a:pt x="1679" y="1679"/>
                    <a:pt x="1584" y="1710"/>
                  </a:cubicBezTo>
                  <a:cubicBezTo>
                    <a:pt x="1552" y="1742"/>
                    <a:pt x="1552" y="1774"/>
                    <a:pt x="1552" y="1805"/>
                  </a:cubicBezTo>
                  <a:cubicBezTo>
                    <a:pt x="1584" y="1837"/>
                    <a:pt x="1615" y="1869"/>
                    <a:pt x="1647" y="1932"/>
                  </a:cubicBezTo>
                  <a:cubicBezTo>
                    <a:pt x="1679" y="1932"/>
                    <a:pt x="1647" y="1932"/>
                    <a:pt x="1615" y="1964"/>
                  </a:cubicBezTo>
                  <a:cubicBezTo>
                    <a:pt x="1615" y="1964"/>
                    <a:pt x="1615" y="1964"/>
                    <a:pt x="1584" y="1964"/>
                  </a:cubicBezTo>
                  <a:cubicBezTo>
                    <a:pt x="1584" y="2027"/>
                    <a:pt x="1552" y="2091"/>
                    <a:pt x="1520" y="2154"/>
                  </a:cubicBezTo>
                  <a:cubicBezTo>
                    <a:pt x="1520" y="2186"/>
                    <a:pt x="1520" y="2217"/>
                    <a:pt x="1552" y="2217"/>
                  </a:cubicBezTo>
                  <a:cubicBezTo>
                    <a:pt x="1584" y="2281"/>
                    <a:pt x="1647" y="2344"/>
                    <a:pt x="1742" y="2312"/>
                  </a:cubicBezTo>
                  <a:cubicBezTo>
                    <a:pt x="1805" y="2312"/>
                    <a:pt x="1869" y="2312"/>
                    <a:pt x="1932" y="2376"/>
                  </a:cubicBezTo>
                  <a:cubicBezTo>
                    <a:pt x="1964" y="2376"/>
                    <a:pt x="1995" y="2407"/>
                    <a:pt x="2027" y="2376"/>
                  </a:cubicBezTo>
                  <a:cubicBezTo>
                    <a:pt x="2090" y="2344"/>
                    <a:pt x="2154" y="2312"/>
                    <a:pt x="2217" y="2281"/>
                  </a:cubicBezTo>
                  <a:cubicBezTo>
                    <a:pt x="2249" y="2281"/>
                    <a:pt x="2280" y="2281"/>
                    <a:pt x="2280" y="2312"/>
                  </a:cubicBezTo>
                  <a:cubicBezTo>
                    <a:pt x="2280" y="2312"/>
                    <a:pt x="2280" y="2312"/>
                    <a:pt x="2312" y="2312"/>
                  </a:cubicBezTo>
                  <a:lnTo>
                    <a:pt x="2312" y="2312"/>
                  </a:lnTo>
                  <a:cubicBezTo>
                    <a:pt x="2280" y="2344"/>
                    <a:pt x="2280" y="2344"/>
                    <a:pt x="2280" y="2344"/>
                  </a:cubicBezTo>
                  <a:cubicBezTo>
                    <a:pt x="2249" y="2344"/>
                    <a:pt x="2217" y="2376"/>
                    <a:pt x="2217" y="2407"/>
                  </a:cubicBezTo>
                  <a:cubicBezTo>
                    <a:pt x="2217" y="2439"/>
                    <a:pt x="2217" y="2439"/>
                    <a:pt x="2217" y="2471"/>
                  </a:cubicBezTo>
                  <a:cubicBezTo>
                    <a:pt x="2185" y="2502"/>
                    <a:pt x="2154" y="2566"/>
                    <a:pt x="2154" y="2629"/>
                  </a:cubicBezTo>
                  <a:cubicBezTo>
                    <a:pt x="2154" y="2692"/>
                    <a:pt x="2059" y="2756"/>
                    <a:pt x="1995" y="2756"/>
                  </a:cubicBezTo>
                  <a:cubicBezTo>
                    <a:pt x="1964" y="2756"/>
                    <a:pt x="1964" y="2756"/>
                    <a:pt x="1932" y="2724"/>
                  </a:cubicBezTo>
                  <a:cubicBezTo>
                    <a:pt x="1932" y="2724"/>
                    <a:pt x="1900" y="2724"/>
                    <a:pt x="1900" y="2692"/>
                  </a:cubicBezTo>
                  <a:cubicBezTo>
                    <a:pt x="1869" y="2692"/>
                    <a:pt x="1869" y="2661"/>
                    <a:pt x="1837" y="2661"/>
                  </a:cubicBezTo>
                  <a:cubicBezTo>
                    <a:pt x="1837" y="2661"/>
                    <a:pt x="1837" y="2692"/>
                    <a:pt x="1837" y="2692"/>
                  </a:cubicBezTo>
                  <a:cubicBezTo>
                    <a:pt x="1805" y="2787"/>
                    <a:pt x="1742" y="2819"/>
                    <a:pt x="1679" y="2819"/>
                  </a:cubicBezTo>
                  <a:cubicBezTo>
                    <a:pt x="1647" y="2819"/>
                    <a:pt x="1647" y="2819"/>
                    <a:pt x="1615" y="2819"/>
                  </a:cubicBezTo>
                  <a:cubicBezTo>
                    <a:pt x="1615" y="2787"/>
                    <a:pt x="1615" y="2787"/>
                    <a:pt x="1615" y="2787"/>
                  </a:cubicBezTo>
                  <a:cubicBezTo>
                    <a:pt x="1584" y="2724"/>
                    <a:pt x="1552" y="2724"/>
                    <a:pt x="1489" y="2724"/>
                  </a:cubicBezTo>
                  <a:cubicBezTo>
                    <a:pt x="1425" y="2787"/>
                    <a:pt x="1362" y="2819"/>
                    <a:pt x="1330" y="2914"/>
                  </a:cubicBezTo>
                  <a:cubicBezTo>
                    <a:pt x="1330" y="2914"/>
                    <a:pt x="1330" y="2946"/>
                    <a:pt x="1299" y="2946"/>
                  </a:cubicBezTo>
                  <a:cubicBezTo>
                    <a:pt x="1204" y="3009"/>
                    <a:pt x="1109" y="3104"/>
                    <a:pt x="1014" y="3167"/>
                  </a:cubicBezTo>
                  <a:cubicBezTo>
                    <a:pt x="950" y="3231"/>
                    <a:pt x="919" y="3294"/>
                    <a:pt x="950" y="3389"/>
                  </a:cubicBezTo>
                  <a:cubicBezTo>
                    <a:pt x="950" y="3421"/>
                    <a:pt x="950" y="3452"/>
                    <a:pt x="982" y="3484"/>
                  </a:cubicBezTo>
                  <a:cubicBezTo>
                    <a:pt x="982" y="3516"/>
                    <a:pt x="982" y="3547"/>
                    <a:pt x="950" y="3547"/>
                  </a:cubicBezTo>
                  <a:cubicBezTo>
                    <a:pt x="887" y="3611"/>
                    <a:pt x="887" y="3674"/>
                    <a:pt x="919" y="3769"/>
                  </a:cubicBezTo>
                  <a:cubicBezTo>
                    <a:pt x="919" y="3801"/>
                    <a:pt x="919" y="3832"/>
                    <a:pt x="950" y="3896"/>
                  </a:cubicBezTo>
                  <a:cubicBezTo>
                    <a:pt x="950" y="3927"/>
                    <a:pt x="982" y="3927"/>
                    <a:pt x="982" y="3927"/>
                  </a:cubicBezTo>
                  <a:cubicBezTo>
                    <a:pt x="1014" y="3959"/>
                    <a:pt x="1045" y="3959"/>
                    <a:pt x="1077" y="3959"/>
                  </a:cubicBezTo>
                  <a:cubicBezTo>
                    <a:pt x="1109" y="3927"/>
                    <a:pt x="1172" y="3927"/>
                    <a:pt x="1204" y="3927"/>
                  </a:cubicBezTo>
                  <a:lnTo>
                    <a:pt x="1204" y="3927"/>
                  </a:lnTo>
                  <a:cubicBezTo>
                    <a:pt x="1204" y="3927"/>
                    <a:pt x="1204" y="3927"/>
                    <a:pt x="1204" y="3927"/>
                  </a:cubicBezTo>
                  <a:cubicBezTo>
                    <a:pt x="1204" y="3896"/>
                    <a:pt x="1204" y="3896"/>
                    <a:pt x="1235" y="3864"/>
                  </a:cubicBezTo>
                  <a:cubicBezTo>
                    <a:pt x="1235" y="3864"/>
                    <a:pt x="1235" y="3864"/>
                    <a:pt x="1235" y="3864"/>
                  </a:cubicBezTo>
                  <a:cubicBezTo>
                    <a:pt x="1235" y="3864"/>
                    <a:pt x="1235" y="3864"/>
                    <a:pt x="1235" y="3864"/>
                  </a:cubicBezTo>
                  <a:cubicBezTo>
                    <a:pt x="1235" y="3896"/>
                    <a:pt x="1235" y="3896"/>
                    <a:pt x="1235" y="3927"/>
                  </a:cubicBezTo>
                  <a:lnTo>
                    <a:pt x="1235" y="3927"/>
                  </a:lnTo>
                  <a:lnTo>
                    <a:pt x="1204" y="3927"/>
                  </a:lnTo>
                  <a:cubicBezTo>
                    <a:pt x="1204" y="3959"/>
                    <a:pt x="1204" y="3991"/>
                    <a:pt x="1204" y="4022"/>
                  </a:cubicBezTo>
                  <a:cubicBezTo>
                    <a:pt x="1204" y="4054"/>
                    <a:pt x="1172" y="4086"/>
                    <a:pt x="1140" y="4117"/>
                  </a:cubicBezTo>
                  <a:cubicBezTo>
                    <a:pt x="1109" y="4149"/>
                    <a:pt x="1109" y="4181"/>
                    <a:pt x="1140" y="4212"/>
                  </a:cubicBezTo>
                  <a:cubicBezTo>
                    <a:pt x="1140" y="4244"/>
                    <a:pt x="1140" y="4276"/>
                    <a:pt x="1140" y="4276"/>
                  </a:cubicBezTo>
                  <a:cubicBezTo>
                    <a:pt x="1109" y="4307"/>
                    <a:pt x="1109" y="4307"/>
                    <a:pt x="1109" y="4339"/>
                  </a:cubicBezTo>
                  <a:cubicBezTo>
                    <a:pt x="1077" y="4371"/>
                    <a:pt x="1077" y="4371"/>
                    <a:pt x="1109" y="4371"/>
                  </a:cubicBezTo>
                  <a:cubicBezTo>
                    <a:pt x="1172" y="4402"/>
                    <a:pt x="1235" y="4402"/>
                    <a:pt x="1267" y="4339"/>
                  </a:cubicBezTo>
                  <a:cubicBezTo>
                    <a:pt x="1267" y="4339"/>
                    <a:pt x="1267" y="4339"/>
                    <a:pt x="1267" y="4339"/>
                  </a:cubicBezTo>
                  <a:cubicBezTo>
                    <a:pt x="1330" y="4371"/>
                    <a:pt x="1394" y="4402"/>
                    <a:pt x="1394" y="4497"/>
                  </a:cubicBezTo>
                  <a:cubicBezTo>
                    <a:pt x="1425" y="4497"/>
                    <a:pt x="1425" y="4529"/>
                    <a:pt x="1457" y="4497"/>
                  </a:cubicBezTo>
                  <a:cubicBezTo>
                    <a:pt x="1457" y="4497"/>
                    <a:pt x="1457" y="4497"/>
                    <a:pt x="1457" y="4497"/>
                  </a:cubicBezTo>
                  <a:cubicBezTo>
                    <a:pt x="1489" y="4434"/>
                    <a:pt x="1489" y="4434"/>
                    <a:pt x="1552" y="4466"/>
                  </a:cubicBezTo>
                  <a:cubicBezTo>
                    <a:pt x="1552" y="4466"/>
                    <a:pt x="1584" y="4466"/>
                    <a:pt x="1615" y="4466"/>
                  </a:cubicBezTo>
                  <a:cubicBezTo>
                    <a:pt x="1615" y="4466"/>
                    <a:pt x="1647" y="4466"/>
                    <a:pt x="1647" y="4466"/>
                  </a:cubicBezTo>
                  <a:cubicBezTo>
                    <a:pt x="1679" y="4466"/>
                    <a:pt x="1679" y="4466"/>
                    <a:pt x="1679" y="4466"/>
                  </a:cubicBezTo>
                  <a:cubicBezTo>
                    <a:pt x="1679" y="4466"/>
                    <a:pt x="1679" y="4497"/>
                    <a:pt x="1679" y="4497"/>
                  </a:cubicBezTo>
                  <a:cubicBezTo>
                    <a:pt x="1615" y="4529"/>
                    <a:pt x="1584" y="4592"/>
                    <a:pt x="1552" y="4656"/>
                  </a:cubicBezTo>
                  <a:cubicBezTo>
                    <a:pt x="1489" y="4782"/>
                    <a:pt x="1394" y="4877"/>
                    <a:pt x="1267" y="4972"/>
                  </a:cubicBezTo>
                  <a:cubicBezTo>
                    <a:pt x="1235" y="4972"/>
                    <a:pt x="1172" y="5004"/>
                    <a:pt x="1140" y="5036"/>
                  </a:cubicBezTo>
                  <a:cubicBezTo>
                    <a:pt x="1077" y="5067"/>
                    <a:pt x="982" y="5099"/>
                    <a:pt x="919" y="5162"/>
                  </a:cubicBezTo>
                  <a:cubicBezTo>
                    <a:pt x="887" y="5162"/>
                    <a:pt x="824" y="5194"/>
                    <a:pt x="792" y="5257"/>
                  </a:cubicBezTo>
                  <a:cubicBezTo>
                    <a:pt x="792" y="5257"/>
                    <a:pt x="760" y="5289"/>
                    <a:pt x="729" y="5257"/>
                  </a:cubicBezTo>
                  <a:cubicBezTo>
                    <a:pt x="665" y="5257"/>
                    <a:pt x="634" y="5257"/>
                    <a:pt x="570" y="5289"/>
                  </a:cubicBezTo>
                  <a:cubicBezTo>
                    <a:pt x="539" y="5321"/>
                    <a:pt x="507" y="5352"/>
                    <a:pt x="444" y="5384"/>
                  </a:cubicBezTo>
                  <a:cubicBezTo>
                    <a:pt x="380" y="5447"/>
                    <a:pt x="317" y="5479"/>
                    <a:pt x="222" y="5479"/>
                  </a:cubicBezTo>
                  <a:cubicBezTo>
                    <a:pt x="190" y="5479"/>
                    <a:pt x="159" y="5479"/>
                    <a:pt x="127" y="5479"/>
                  </a:cubicBezTo>
                  <a:cubicBezTo>
                    <a:pt x="64" y="5479"/>
                    <a:pt x="32" y="5542"/>
                    <a:pt x="0" y="5574"/>
                  </a:cubicBezTo>
                  <a:cubicBezTo>
                    <a:pt x="0" y="5606"/>
                    <a:pt x="0" y="5606"/>
                    <a:pt x="0" y="5606"/>
                  </a:cubicBezTo>
                  <a:cubicBezTo>
                    <a:pt x="0" y="5637"/>
                    <a:pt x="32" y="5637"/>
                    <a:pt x="32" y="5637"/>
                  </a:cubicBezTo>
                  <a:cubicBezTo>
                    <a:pt x="64" y="5637"/>
                    <a:pt x="64" y="5637"/>
                    <a:pt x="95" y="5637"/>
                  </a:cubicBezTo>
                  <a:cubicBezTo>
                    <a:pt x="127" y="5606"/>
                    <a:pt x="159" y="5637"/>
                    <a:pt x="222" y="5606"/>
                  </a:cubicBezTo>
                  <a:cubicBezTo>
                    <a:pt x="222" y="5606"/>
                    <a:pt x="254" y="5606"/>
                    <a:pt x="285" y="5606"/>
                  </a:cubicBezTo>
                  <a:cubicBezTo>
                    <a:pt x="317" y="5542"/>
                    <a:pt x="380" y="5542"/>
                    <a:pt x="444" y="5542"/>
                  </a:cubicBezTo>
                  <a:cubicBezTo>
                    <a:pt x="507" y="5511"/>
                    <a:pt x="570" y="5479"/>
                    <a:pt x="602" y="5416"/>
                  </a:cubicBezTo>
                  <a:cubicBezTo>
                    <a:pt x="602" y="5416"/>
                    <a:pt x="602" y="5416"/>
                    <a:pt x="602" y="5416"/>
                  </a:cubicBezTo>
                  <a:lnTo>
                    <a:pt x="634" y="5416"/>
                  </a:lnTo>
                  <a:lnTo>
                    <a:pt x="602" y="5416"/>
                  </a:lnTo>
                  <a:lnTo>
                    <a:pt x="602" y="5416"/>
                  </a:lnTo>
                  <a:cubicBezTo>
                    <a:pt x="634" y="5447"/>
                    <a:pt x="634" y="5447"/>
                    <a:pt x="665" y="5479"/>
                  </a:cubicBezTo>
                  <a:cubicBezTo>
                    <a:pt x="665" y="5511"/>
                    <a:pt x="665" y="5511"/>
                    <a:pt x="697" y="5479"/>
                  </a:cubicBezTo>
                  <a:cubicBezTo>
                    <a:pt x="697" y="5447"/>
                    <a:pt x="697" y="5447"/>
                    <a:pt x="697" y="5447"/>
                  </a:cubicBezTo>
                  <a:cubicBezTo>
                    <a:pt x="760" y="5416"/>
                    <a:pt x="824" y="5416"/>
                    <a:pt x="887" y="5416"/>
                  </a:cubicBezTo>
                  <a:cubicBezTo>
                    <a:pt x="887" y="5416"/>
                    <a:pt x="919" y="5416"/>
                    <a:pt x="950" y="5416"/>
                  </a:cubicBezTo>
                  <a:cubicBezTo>
                    <a:pt x="982" y="5384"/>
                    <a:pt x="1014" y="5352"/>
                    <a:pt x="1045" y="5352"/>
                  </a:cubicBezTo>
                  <a:cubicBezTo>
                    <a:pt x="1109" y="5321"/>
                    <a:pt x="1172" y="5321"/>
                    <a:pt x="1204" y="5257"/>
                  </a:cubicBezTo>
                  <a:cubicBezTo>
                    <a:pt x="1235" y="5226"/>
                    <a:pt x="1267" y="5194"/>
                    <a:pt x="1330" y="5162"/>
                  </a:cubicBezTo>
                  <a:cubicBezTo>
                    <a:pt x="1330" y="5162"/>
                    <a:pt x="1362" y="5162"/>
                    <a:pt x="1362" y="5162"/>
                  </a:cubicBezTo>
                  <a:cubicBezTo>
                    <a:pt x="1394" y="5162"/>
                    <a:pt x="1394" y="5131"/>
                    <a:pt x="1394" y="5131"/>
                  </a:cubicBezTo>
                  <a:cubicBezTo>
                    <a:pt x="1457" y="5131"/>
                    <a:pt x="1489" y="5099"/>
                    <a:pt x="1520" y="5067"/>
                  </a:cubicBezTo>
                  <a:cubicBezTo>
                    <a:pt x="1552" y="5067"/>
                    <a:pt x="1584" y="5036"/>
                    <a:pt x="1615" y="5004"/>
                  </a:cubicBezTo>
                  <a:cubicBezTo>
                    <a:pt x="1615" y="4972"/>
                    <a:pt x="1647" y="4972"/>
                    <a:pt x="1647" y="4941"/>
                  </a:cubicBezTo>
                  <a:cubicBezTo>
                    <a:pt x="1742" y="4909"/>
                    <a:pt x="1837" y="4846"/>
                    <a:pt x="1932" y="4814"/>
                  </a:cubicBezTo>
                  <a:cubicBezTo>
                    <a:pt x="1995" y="4814"/>
                    <a:pt x="2059" y="4782"/>
                    <a:pt x="2090" y="4719"/>
                  </a:cubicBezTo>
                  <a:cubicBezTo>
                    <a:pt x="2122" y="4687"/>
                    <a:pt x="2154" y="4656"/>
                    <a:pt x="2154" y="4656"/>
                  </a:cubicBezTo>
                  <a:cubicBezTo>
                    <a:pt x="2185" y="4656"/>
                    <a:pt x="2217" y="4624"/>
                    <a:pt x="2249" y="4624"/>
                  </a:cubicBezTo>
                  <a:cubicBezTo>
                    <a:pt x="2280" y="4592"/>
                    <a:pt x="2280" y="4561"/>
                    <a:pt x="2280" y="4529"/>
                  </a:cubicBezTo>
                  <a:cubicBezTo>
                    <a:pt x="2249" y="4497"/>
                    <a:pt x="2249" y="4497"/>
                    <a:pt x="2249" y="4466"/>
                  </a:cubicBezTo>
                  <a:cubicBezTo>
                    <a:pt x="2217" y="4434"/>
                    <a:pt x="2217" y="4434"/>
                    <a:pt x="2249" y="4402"/>
                  </a:cubicBezTo>
                  <a:cubicBezTo>
                    <a:pt x="2280" y="4371"/>
                    <a:pt x="2344" y="4339"/>
                    <a:pt x="2375" y="4371"/>
                  </a:cubicBezTo>
                  <a:cubicBezTo>
                    <a:pt x="2439" y="4371"/>
                    <a:pt x="2439" y="4371"/>
                    <a:pt x="2470" y="4339"/>
                  </a:cubicBezTo>
                  <a:cubicBezTo>
                    <a:pt x="2502" y="4307"/>
                    <a:pt x="2565" y="4276"/>
                    <a:pt x="2565" y="4212"/>
                  </a:cubicBezTo>
                  <a:cubicBezTo>
                    <a:pt x="2565" y="4181"/>
                    <a:pt x="2597" y="4181"/>
                    <a:pt x="2629" y="4181"/>
                  </a:cubicBezTo>
                  <a:cubicBezTo>
                    <a:pt x="2660" y="4149"/>
                    <a:pt x="2692" y="4149"/>
                    <a:pt x="2692" y="4117"/>
                  </a:cubicBezTo>
                  <a:cubicBezTo>
                    <a:pt x="2755" y="4022"/>
                    <a:pt x="2882" y="3991"/>
                    <a:pt x="3009" y="3927"/>
                  </a:cubicBezTo>
                  <a:cubicBezTo>
                    <a:pt x="3040" y="3927"/>
                    <a:pt x="3072" y="3959"/>
                    <a:pt x="3072" y="3991"/>
                  </a:cubicBezTo>
                  <a:cubicBezTo>
                    <a:pt x="3072" y="3991"/>
                    <a:pt x="3072" y="4022"/>
                    <a:pt x="3072" y="4054"/>
                  </a:cubicBezTo>
                  <a:cubicBezTo>
                    <a:pt x="3072" y="4054"/>
                    <a:pt x="3040" y="4054"/>
                    <a:pt x="3040" y="4054"/>
                  </a:cubicBezTo>
                  <a:cubicBezTo>
                    <a:pt x="2977" y="4022"/>
                    <a:pt x="2882" y="4022"/>
                    <a:pt x="2819" y="4054"/>
                  </a:cubicBezTo>
                  <a:cubicBezTo>
                    <a:pt x="2819" y="4086"/>
                    <a:pt x="2787" y="4086"/>
                    <a:pt x="2787" y="4117"/>
                  </a:cubicBezTo>
                  <a:cubicBezTo>
                    <a:pt x="2755" y="4212"/>
                    <a:pt x="2692" y="4276"/>
                    <a:pt x="2629" y="4339"/>
                  </a:cubicBezTo>
                  <a:cubicBezTo>
                    <a:pt x="2597" y="4371"/>
                    <a:pt x="2597" y="4402"/>
                    <a:pt x="2629" y="4434"/>
                  </a:cubicBezTo>
                  <a:cubicBezTo>
                    <a:pt x="2629" y="4434"/>
                    <a:pt x="2629" y="4434"/>
                    <a:pt x="2629" y="4434"/>
                  </a:cubicBezTo>
                  <a:cubicBezTo>
                    <a:pt x="2597" y="4466"/>
                    <a:pt x="2565" y="4497"/>
                    <a:pt x="2534" y="4497"/>
                  </a:cubicBezTo>
                  <a:cubicBezTo>
                    <a:pt x="2502" y="4497"/>
                    <a:pt x="2502" y="4529"/>
                    <a:pt x="2502" y="4561"/>
                  </a:cubicBezTo>
                  <a:cubicBezTo>
                    <a:pt x="2534" y="4561"/>
                    <a:pt x="2534" y="4592"/>
                    <a:pt x="2565" y="4592"/>
                  </a:cubicBezTo>
                  <a:cubicBezTo>
                    <a:pt x="2597" y="4592"/>
                    <a:pt x="2629" y="4561"/>
                    <a:pt x="2660" y="4561"/>
                  </a:cubicBezTo>
                  <a:cubicBezTo>
                    <a:pt x="2692" y="4529"/>
                    <a:pt x="2755" y="4497"/>
                    <a:pt x="2819" y="4497"/>
                  </a:cubicBezTo>
                  <a:cubicBezTo>
                    <a:pt x="2850" y="4497"/>
                    <a:pt x="2882" y="4466"/>
                    <a:pt x="2882" y="4466"/>
                  </a:cubicBezTo>
                  <a:cubicBezTo>
                    <a:pt x="2945" y="4434"/>
                    <a:pt x="3009" y="4402"/>
                    <a:pt x="3072" y="4402"/>
                  </a:cubicBezTo>
                  <a:cubicBezTo>
                    <a:pt x="3072" y="4434"/>
                    <a:pt x="3104" y="4402"/>
                    <a:pt x="3135" y="4402"/>
                  </a:cubicBezTo>
                  <a:cubicBezTo>
                    <a:pt x="3167" y="4371"/>
                    <a:pt x="3167" y="4371"/>
                    <a:pt x="3199" y="4339"/>
                  </a:cubicBezTo>
                  <a:cubicBezTo>
                    <a:pt x="3199" y="4307"/>
                    <a:pt x="3230" y="4307"/>
                    <a:pt x="3262" y="4339"/>
                  </a:cubicBezTo>
                  <a:lnTo>
                    <a:pt x="3294" y="4339"/>
                  </a:lnTo>
                  <a:cubicBezTo>
                    <a:pt x="3294" y="4307"/>
                    <a:pt x="3294" y="4276"/>
                    <a:pt x="3262" y="4244"/>
                  </a:cubicBezTo>
                  <a:cubicBezTo>
                    <a:pt x="3262" y="4244"/>
                    <a:pt x="3230" y="4212"/>
                    <a:pt x="3230" y="4212"/>
                  </a:cubicBezTo>
                  <a:cubicBezTo>
                    <a:pt x="3230" y="4149"/>
                    <a:pt x="3230" y="4117"/>
                    <a:pt x="3262" y="4086"/>
                  </a:cubicBezTo>
                  <a:cubicBezTo>
                    <a:pt x="3294" y="4086"/>
                    <a:pt x="3294" y="4086"/>
                    <a:pt x="3294" y="4117"/>
                  </a:cubicBezTo>
                  <a:cubicBezTo>
                    <a:pt x="3325" y="4149"/>
                    <a:pt x="3325" y="4181"/>
                    <a:pt x="3389" y="4149"/>
                  </a:cubicBezTo>
                  <a:cubicBezTo>
                    <a:pt x="3420" y="4149"/>
                    <a:pt x="3452" y="4149"/>
                    <a:pt x="3484" y="4149"/>
                  </a:cubicBezTo>
                  <a:lnTo>
                    <a:pt x="3484" y="4149"/>
                  </a:lnTo>
                  <a:lnTo>
                    <a:pt x="3484" y="4149"/>
                  </a:lnTo>
                  <a:lnTo>
                    <a:pt x="3484" y="4149"/>
                  </a:lnTo>
                  <a:lnTo>
                    <a:pt x="3484" y="4149"/>
                  </a:lnTo>
                  <a:lnTo>
                    <a:pt x="3484" y="4212"/>
                  </a:lnTo>
                  <a:cubicBezTo>
                    <a:pt x="3484" y="4276"/>
                    <a:pt x="3515" y="4339"/>
                    <a:pt x="3611" y="4371"/>
                  </a:cubicBezTo>
                  <a:cubicBezTo>
                    <a:pt x="3642" y="4371"/>
                    <a:pt x="3674" y="4402"/>
                    <a:pt x="3674" y="4466"/>
                  </a:cubicBezTo>
                  <a:cubicBezTo>
                    <a:pt x="3706" y="4466"/>
                    <a:pt x="3706" y="4497"/>
                    <a:pt x="3706" y="4497"/>
                  </a:cubicBezTo>
                  <a:cubicBezTo>
                    <a:pt x="3706" y="4529"/>
                    <a:pt x="3737" y="4529"/>
                    <a:pt x="3769" y="4561"/>
                  </a:cubicBezTo>
                  <a:cubicBezTo>
                    <a:pt x="3801" y="4561"/>
                    <a:pt x="3832" y="4561"/>
                    <a:pt x="3832" y="4561"/>
                  </a:cubicBezTo>
                  <a:cubicBezTo>
                    <a:pt x="3896" y="4561"/>
                    <a:pt x="3959" y="4561"/>
                    <a:pt x="3991" y="4624"/>
                  </a:cubicBezTo>
                  <a:cubicBezTo>
                    <a:pt x="4022" y="4624"/>
                    <a:pt x="4022" y="4624"/>
                    <a:pt x="4054" y="4656"/>
                  </a:cubicBezTo>
                  <a:lnTo>
                    <a:pt x="4054" y="4624"/>
                  </a:lnTo>
                  <a:lnTo>
                    <a:pt x="4054" y="4624"/>
                  </a:lnTo>
                  <a:lnTo>
                    <a:pt x="4054" y="4656"/>
                  </a:lnTo>
                  <a:lnTo>
                    <a:pt x="4054" y="4656"/>
                  </a:lnTo>
                  <a:cubicBezTo>
                    <a:pt x="4054" y="4656"/>
                    <a:pt x="4054" y="4656"/>
                    <a:pt x="4086" y="4687"/>
                  </a:cubicBezTo>
                  <a:cubicBezTo>
                    <a:pt x="4117" y="4719"/>
                    <a:pt x="4181" y="4751"/>
                    <a:pt x="4244" y="4751"/>
                  </a:cubicBezTo>
                  <a:cubicBezTo>
                    <a:pt x="4244" y="4751"/>
                    <a:pt x="4244" y="4751"/>
                    <a:pt x="4244" y="4751"/>
                  </a:cubicBezTo>
                  <a:cubicBezTo>
                    <a:pt x="4244" y="4751"/>
                    <a:pt x="4276" y="4751"/>
                    <a:pt x="4244" y="4782"/>
                  </a:cubicBezTo>
                  <a:cubicBezTo>
                    <a:pt x="4212" y="4814"/>
                    <a:pt x="4212" y="4846"/>
                    <a:pt x="4244" y="4877"/>
                  </a:cubicBezTo>
                  <a:cubicBezTo>
                    <a:pt x="4276" y="4909"/>
                    <a:pt x="4276" y="4941"/>
                    <a:pt x="4307" y="4941"/>
                  </a:cubicBezTo>
                  <a:cubicBezTo>
                    <a:pt x="4339" y="4972"/>
                    <a:pt x="4371" y="4972"/>
                    <a:pt x="4371" y="5004"/>
                  </a:cubicBezTo>
                  <a:cubicBezTo>
                    <a:pt x="4371" y="5036"/>
                    <a:pt x="4371" y="5067"/>
                    <a:pt x="4371" y="5099"/>
                  </a:cubicBezTo>
                  <a:cubicBezTo>
                    <a:pt x="4371" y="5131"/>
                    <a:pt x="4402" y="5194"/>
                    <a:pt x="4434" y="5226"/>
                  </a:cubicBezTo>
                  <a:cubicBezTo>
                    <a:pt x="4466" y="5257"/>
                    <a:pt x="4497" y="5257"/>
                    <a:pt x="4529" y="5257"/>
                  </a:cubicBezTo>
                  <a:cubicBezTo>
                    <a:pt x="4561" y="5257"/>
                    <a:pt x="4592" y="5226"/>
                    <a:pt x="4561" y="5226"/>
                  </a:cubicBezTo>
                  <a:cubicBezTo>
                    <a:pt x="4561" y="5194"/>
                    <a:pt x="4561" y="5194"/>
                    <a:pt x="4561" y="5162"/>
                  </a:cubicBezTo>
                  <a:lnTo>
                    <a:pt x="4561" y="5131"/>
                  </a:lnTo>
                  <a:cubicBezTo>
                    <a:pt x="4561" y="5131"/>
                    <a:pt x="4561" y="5131"/>
                    <a:pt x="4592" y="5162"/>
                  </a:cubicBezTo>
                  <a:cubicBezTo>
                    <a:pt x="4592" y="5162"/>
                    <a:pt x="4592" y="5194"/>
                    <a:pt x="4592" y="5226"/>
                  </a:cubicBezTo>
                  <a:cubicBezTo>
                    <a:pt x="4624" y="5257"/>
                    <a:pt x="4624" y="5289"/>
                    <a:pt x="4656" y="5321"/>
                  </a:cubicBezTo>
                  <a:cubicBezTo>
                    <a:pt x="4656" y="5321"/>
                    <a:pt x="4656" y="5321"/>
                    <a:pt x="4656" y="5321"/>
                  </a:cubicBezTo>
                  <a:cubicBezTo>
                    <a:pt x="4656" y="5352"/>
                    <a:pt x="4656" y="5352"/>
                    <a:pt x="4624" y="5352"/>
                  </a:cubicBezTo>
                  <a:cubicBezTo>
                    <a:pt x="4624" y="5321"/>
                    <a:pt x="4624" y="5321"/>
                    <a:pt x="4592" y="5321"/>
                  </a:cubicBezTo>
                  <a:cubicBezTo>
                    <a:pt x="4561" y="5321"/>
                    <a:pt x="4529" y="5321"/>
                    <a:pt x="4497" y="5384"/>
                  </a:cubicBezTo>
                  <a:cubicBezTo>
                    <a:pt x="4497" y="5416"/>
                    <a:pt x="4466" y="5447"/>
                    <a:pt x="4497" y="5479"/>
                  </a:cubicBezTo>
                  <a:cubicBezTo>
                    <a:pt x="4497" y="5511"/>
                    <a:pt x="4497" y="5542"/>
                    <a:pt x="4497" y="5606"/>
                  </a:cubicBezTo>
                  <a:lnTo>
                    <a:pt x="4497" y="5574"/>
                  </a:lnTo>
                  <a:lnTo>
                    <a:pt x="4497" y="5606"/>
                  </a:lnTo>
                  <a:lnTo>
                    <a:pt x="4497" y="5606"/>
                  </a:lnTo>
                  <a:cubicBezTo>
                    <a:pt x="4529" y="5637"/>
                    <a:pt x="4529" y="5669"/>
                    <a:pt x="4529" y="5701"/>
                  </a:cubicBezTo>
                  <a:cubicBezTo>
                    <a:pt x="4497" y="5764"/>
                    <a:pt x="4497" y="5827"/>
                    <a:pt x="4497" y="5891"/>
                  </a:cubicBezTo>
                  <a:cubicBezTo>
                    <a:pt x="4497" y="5891"/>
                    <a:pt x="4529" y="5891"/>
                    <a:pt x="4529" y="5891"/>
                  </a:cubicBezTo>
                  <a:cubicBezTo>
                    <a:pt x="4529" y="5891"/>
                    <a:pt x="4561" y="5891"/>
                    <a:pt x="4561" y="5891"/>
                  </a:cubicBezTo>
                  <a:cubicBezTo>
                    <a:pt x="4561" y="5859"/>
                    <a:pt x="4592" y="5796"/>
                    <a:pt x="4624" y="5764"/>
                  </a:cubicBezTo>
                  <a:lnTo>
                    <a:pt x="4624" y="5732"/>
                  </a:lnTo>
                  <a:lnTo>
                    <a:pt x="4624" y="5732"/>
                  </a:lnTo>
                  <a:cubicBezTo>
                    <a:pt x="4656" y="5732"/>
                    <a:pt x="4656" y="5701"/>
                    <a:pt x="4687" y="5701"/>
                  </a:cubicBezTo>
                  <a:lnTo>
                    <a:pt x="4687" y="5701"/>
                  </a:lnTo>
                  <a:lnTo>
                    <a:pt x="4687" y="5701"/>
                  </a:lnTo>
                  <a:cubicBezTo>
                    <a:pt x="4687" y="5701"/>
                    <a:pt x="4687" y="5701"/>
                    <a:pt x="4719" y="5701"/>
                  </a:cubicBezTo>
                  <a:cubicBezTo>
                    <a:pt x="4751" y="5637"/>
                    <a:pt x="4814" y="5542"/>
                    <a:pt x="4846" y="5479"/>
                  </a:cubicBezTo>
                  <a:cubicBezTo>
                    <a:pt x="4846" y="5479"/>
                    <a:pt x="4846" y="5479"/>
                    <a:pt x="4877" y="5479"/>
                  </a:cubicBezTo>
                  <a:cubicBezTo>
                    <a:pt x="4877" y="5479"/>
                    <a:pt x="4877" y="5479"/>
                    <a:pt x="4877" y="5479"/>
                  </a:cubicBezTo>
                  <a:cubicBezTo>
                    <a:pt x="4877" y="5511"/>
                    <a:pt x="4877" y="5511"/>
                    <a:pt x="4877" y="5542"/>
                  </a:cubicBezTo>
                  <a:cubicBezTo>
                    <a:pt x="4846" y="5574"/>
                    <a:pt x="4846" y="5637"/>
                    <a:pt x="4814" y="5669"/>
                  </a:cubicBezTo>
                  <a:cubicBezTo>
                    <a:pt x="4814" y="5701"/>
                    <a:pt x="4814" y="5732"/>
                    <a:pt x="4846" y="5732"/>
                  </a:cubicBezTo>
                  <a:lnTo>
                    <a:pt x="4846" y="5732"/>
                  </a:lnTo>
                  <a:lnTo>
                    <a:pt x="4846" y="5764"/>
                  </a:lnTo>
                  <a:cubicBezTo>
                    <a:pt x="4877" y="5764"/>
                    <a:pt x="4877" y="5796"/>
                    <a:pt x="4877" y="5827"/>
                  </a:cubicBezTo>
                  <a:cubicBezTo>
                    <a:pt x="4877" y="5827"/>
                    <a:pt x="4877" y="5827"/>
                    <a:pt x="4877" y="5827"/>
                  </a:cubicBezTo>
                  <a:lnTo>
                    <a:pt x="4877" y="5827"/>
                  </a:lnTo>
                  <a:lnTo>
                    <a:pt x="4877" y="5827"/>
                  </a:lnTo>
                  <a:lnTo>
                    <a:pt x="4877" y="5827"/>
                  </a:lnTo>
                  <a:cubicBezTo>
                    <a:pt x="4846" y="5796"/>
                    <a:pt x="4846" y="5764"/>
                    <a:pt x="4846" y="5764"/>
                  </a:cubicBezTo>
                  <a:cubicBezTo>
                    <a:pt x="4846" y="5764"/>
                    <a:pt x="4846" y="5764"/>
                    <a:pt x="4846" y="5732"/>
                  </a:cubicBezTo>
                  <a:lnTo>
                    <a:pt x="4846" y="5732"/>
                  </a:lnTo>
                  <a:cubicBezTo>
                    <a:pt x="4814" y="5732"/>
                    <a:pt x="4814" y="5732"/>
                    <a:pt x="4782" y="5732"/>
                  </a:cubicBezTo>
                  <a:cubicBezTo>
                    <a:pt x="4751" y="5732"/>
                    <a:pt x="4719" y="5732"/>
                    <a:pt x="4687" y="5701"/>
                  </a:cubicBezTo>
                  <a:lnTo>
                    <a:pt x="4687" y="5732"/>
                  </a:lnTo>
                  <a:lnTo>
                    <a:pt x="4687" y="5732"/>
                  </a:lnTo>
                  <a:cubicBezTo>
                    <a:pt x="4687" y="5732"/>
                    <a:pt x="4656" y="5764"/>
                    <a:pt x="4624" y="5732"/>
                  </a:cubicBezTo>
                  <a:lnTo>
                    <a:pt x="4624" y="5764"/>
                  </a:lnTo>
                  <a:cubicBezTo>
                    <a:pt x="4624" y="5764"/>
                    <a:pt x="4624" y="5764"/>
                    <a:pt x="4624" y="5764"/>
                  </a:cubicBezTo>
                  <a:cubicBezTo>
                    <a:pt x="4592" y="5827"/>
                    <a:pt x="4624" y="5859"/>
                    <a:pt x="4592" y="5922"/>
                  </a:cubicBezTo>
                  <a:cubicBezTo>
                    <a:pt x="4592" y="5954"/>
                    <a:pt x="4592" y="5954"/>
                    <a:pt x="4624" y="5986"/>
                  </a:cubicBezTo>
                  <a:cubicBezTo>
                    <a:pt x="4624" y="5986"/>
                    <a:pt x="4656" y="5986"/>
                    <a:pt x="4656" y="5986"/>
                  </a:cubicBezTo>
                  <a:lnTo>
                    <a:pt x="4656" y="5986"/>
                  </a:lnTo>
                  <a:lnTo>
                    <a:pt x="4656" y="5954"/>
                  </a:lnTo>
                  <a:cubicBezTo>
                    <a:pt x="4656" y="5954"/>
                    <a:pt x="4687" y="5954"/>
                    <a:pt x="4687" y="5954"/>
                  </a:cubicBezTo>
                  <a:cubicBezTo>
                    <a:pt x="4687" y="5954"/>
                    <a:pt x="4687" y="5954"/>
                    <a:pt x="4687" y="5954"/>
                  </a:cubicBezTo>
                  <a:lnTo>
                    <a:pt x="4656" y="5954"/>
                  </a:lnTo>
                  <a:cubicBezTo>
                    <a:pt x="4656" y="5954"/>
                    <a:pt x="4656" y="5986"/>
                    <a:pt x="4656" y="5986"/>
                  </a:cubicBezTo>
                  <a:lnTo>
                    <a:pt x="4656" y="5986"/>
                  </a:lnTo>
                  <a:cubicBezTo>
                    <a:pt x="4656" y="5986"/>
                    <a:pt x="4656" y="6017"/>
                    <a:pt x="4656" y="6017"/>
                  </a:cubicBezTo>
                  <a:cubicBezTo>
                    <a:pt x="4687" y="6049"/>
                    <a:pt x="4687" y="6081"/>
                    <a:pt x="4687" y="6112"/>
                  </a:cubicBezTo>
                  <a:cubicBezTo>
                    <a:pt x="4656" y="6144"/>
                    <a:pt x="4656" y="6176"/>
                    <a:pt x="4656" y="6176"/>
                  </a:cubicBezTo>
                  <a:cubicBezTo>
                    <a:pt x="4656" y="6207"/>
                    <a:pt x="4656" y="6239"/>
                    <a:pt x="4656" y="6239"/>
                  </a:cubicBezTo>
                  <a:cubicBezTo>
                    <a:pt x="4687" y="6302"/>
                    <a:pt x="4687" y="6334"/>
                    <a:pt x="4687" y="6397"/>
                  </a:cubicBezTo>
                  <a:cubicBezTo>
                    <a:pt x="4719" y="6397"/>
                    <a:pt x="4719" y="6397"/>
                    <a:pt x="4719" y="6397"/>
                  </a:cubicBezTo>
                  <a:cubicBezTo>
                    <a:pt x="4751" y="6397"/>
                    <a:pt x="4751" y="6397"/>
                    <a:pt x="4751" y="6397"/>
                  </a:cubicBezTo>
                  <a:cubicBezTo>
                    <a:pt x="4782" y="6334"/>
                    <a:pt x="4814" y="6271"/>
                    <a:pt x="4814" y="6207"/>
                  </a:cubicBezTo>
                  <a:lnTo>
                    <a:pt x="4814" y="6207"/>
                  </a:lnTo>
                  <a:lnTo>
                    <a:pt x="4814" y="6207"/>
                  </a:lnTo>
                  <a:cubicBezTo>
                    <a:pt x="4814" y="6207"/>
                    <a:pt x="4814" y="6207"/>
                    <a:pt x="4814" y="6207"/>
                  </a:cubicBezTo>
                  <a:cubicBezTo>
                    <a:pt x="4814" y="6207"/>
                    <a:pt x="4814" y="6207"/>
                    <a:pt x="4814" y="6207"/>
                  </a:cubicBezTo>
                  <a:lnTo>
                    <a:pt x="4814" y="6207"/>
                  </a:lnTo>
                  <a:cubicBezTo>
                    <a:pt x="4814" y="6207"/>
                    <a:pt x="4814" y="6207"/>
                    <a:pt x="4814" y="6207"/>
                  </a:cubicBezTo>
                  <a:lnTo>
                    <a:pt x="4814" y="6207"/>
                  </a:lnTo>
                  <a:lnTo>
                    <a:pt x="4846" y="6207"/>
                  </a:lnTo>
                  <a:cubicBezTo>
                    <a:pt x="4846" y="6207"/>
                    <a:pt x="4846" y="6207"/>
                    <a:pt x="4846" y="6207"/>
                  </a:cubicBezTo>
                  <a:lnTo>
                    <a:pt x="4846" y="6207"/>
                  </a:lnTo>
                  <a:cubicBezTo>
                    <a:pt x="4846" y="6207"/>
                    <a:pt x="4846" y="6207"/>
                    <a:pt x="4846" y="6207"/>
                  </a:cubicBezTo>
                  <a:lnTo>
                    <a:pt x="4846" y="6207"/>
                  </a:lnTo>
                  <a:cubicBezTo>
                    <a:pt x="4846" y="6239"/>
                    <a:pt x="4877" y="6239"/>
                    <a:pt x="4877" y="6271"/>
                  </a:cubicBezTo>
                  <a:lnTo>
                    <a:pt x="4877" y="6271"/>
                  </a:lnTo>
                  <a:cubicBezTo>
                    <a:pt x="4877" y="6271"/>
                    <a:pt x="4877" y="6271"/>
                    <a:pt x="4909" y="6302"/>
                  </a:cubicBezTo>
                  <a:cubicBezTo>
                    <a:pt x="4909" y="6302"/>
                    <a:pt x="4909" y="6302"/>
                    <a:pt x="4909" y="6302"/>
                  </a:cubicBezTo>
                  <a:cubicBezTo>
                    <a:pt x="4909" y="6334"/>
                    <a:pt x="4909" y="6334"/>
                    <a:pt x="4909" y="6302"/>
                  </a:cubicBezTo>
                  <a:lnTo>
                    <a:pt x="4909" y="6302"/>
                  </a:lnTo>
                  <a:lnTo>
                    <a:pt x="4909" y="6302"/>
                  </a:lnTo>
                  <a:cubicBezTo>
                    <a:pt x="4909" y="6271"/>
                    <a:pt x="4909" y="6271"/>
                    <a:pt x="4877" y="6271"/>
                  </a:cubicBezTo>
                  <a:lnTo>
                    <a:pt x="4877" y="6271"/>
                  </a:lnTo>
                  <a:cubicBezTo>
                    <a:pt x="4877" y="6302"/>
                    <a:pt x="4846" y="6334"/>
                    <a:pt x="4877" y="6366"/>
                  </a:cubicBezTo>
                  <a:cubicBezTo>
                    <a:pt x="4877" y="6397"/>
                    <a:pt x="4877" y="6397"/>
                    <a:pt x="4909" y="6429"/>
                  </a:cubicBezTo>
                  <a:cubicBezTo>
                    <a:pt x="4909" y="6429"/>
                    <a:pt x="4941" y="6429"/>
                    <a:pt x="4972" y="6429"/>
                  </a:cubicBezTo>
                  <a:cubicBezTo>
                    <a:pt x="4972" y="6429"/>
                    <a:pt x="5004" y="6461"/>
                    <a:pt x="4972" y="6461"/>
                  </a:cubicBezTo>
                  <a:cubicBezTo>
                    <a:pt x="4941" y="6492"/>
                    <a:pt x="4909" y="6556"/>
                    <a:pt x="4909" y="6587"/>
                  </a:cubicBezTo>
                  <a:cubicBezTo>
                    <a:pt x="4909" y="6619"/>
                    <a:pt x="4877" y="6619"/>
                    <a:pt x="4877" y="6619"/>
                  </a:cubicBezTo>
                  <a:cubicBezTo>
                    <a:pt x="4846" y="6651"/>
                    <a:pt x="4846" y="6651"/>
                    <a:pt x="4846" y="6682"/>
                  </a:cubicBezTo>
                  <a:cubicBezTo>
                    <a:pt x="4909" y="6714"/>
                    <a:pt x="4909" y="6746"/>
                    <a:pt x="4846" y="6777"/>
                  </a:cubicBezTo>
                  <a:cubicBezTo>
                    <a:pt x="4846" y="6777"/>
                    <a:pt x="4814" y="6777"/>
                    <a:pt x="4814" y="6777"/>
                  </a:cubicBezTo>
                  <a:cubicBezTo>
                    <a:pt x="4846" y="6841"/>
                    <a:pt x="4877" y="6873"/>
                    <a:pt x="4909" y="6841"/>
                  </a:cubicBezTo>
                  <a:cubicBezTo>
                    <a:pt x="4941" y="6841"/>
                    <a:pt x="5004" y="6809"/>
                    <a:pt x="5036" y="6809"/>
                  </a:cubicBezTo>
                  <a:cubicBezTo>
                    <a:pt x="5036" y="6809"/>
                    <a:pt x="5036" y="6809"/>
                    <a:pt x="5036" y="6841"/>
                  </a:cubicBezTo>
                  <a:cubicBezTo>
                    <a:pt x="5036" y="6841"/>
                    <a:pt x="5067" y="6841"/>
                    <a:pt x="5036" y="6873"/>
                  </a:cubicBezTo>
                  <a:cubicBezTo>
                    <a:pt x="5036" y="6873"/>
                    <a:pt x="5004" y="6904"/>
                    <a:pt x="5004" y="6904"/>
                  </a:cubicBezTo>
                  <a:cubicBezTo>
                    <a:pt x="4941" y="6936"/>
                    <a:pt x="4941" y="6968"/>
                    <a:pt x="4941" y="7031"/>
                  </a:cubicBezTo>
                  <a:cubicBezTo>
                    <a:pt x="4941" y="7031"/>
                    <a:pt x="4972" y="7063"/>
                    <a:pt x="4972" y="7063"/>
                  </a:cubicBezTo>
                  <a:lnTo>
                    <a:pt x="4972" y="7063"/>
                  </a:lnTo>
                  <a:lnTo>
                    <a:pt x="4972" y="7063"/>
                  </a:lnTo>
                  <a:lnTo>
                    <a:pt x="4972" y="7063"/>
                  </a:lnTo>
                  <a:cubicBezTo>
                    <a:pt x="4972" y="7063"/>
                    <a:pt x="4972" y="7031"/>
                    <a:pt x="4972" y="7031"/>
                  </a:cubicBezTo>
                  <a:cubicBezTo>
                    <a:pt x="4972" y="7063"/>
                    <a:pt x="4972" y="7063"/>
                    <a:pt x="4972" y="7063"/>
                  </a:cubicBezTo>
                  <a:cubicBezTo>
                    <a:pt x="4972" y="7063"/>
                    <a:pt x="4972" y="7063"/>
                    <a:pt x="4972" y="7063"/>
                  </a:cubicBezTo>
                  <a:cubicBezTo>
                    <a:pt x="5004" y="7094"/>
                    <a:pt x="5036" y="7126"/>
                    <a:pt x="5067" y="7158"/>
                  </a:cubicBezTo>
                  <a:cubicBezTo>
                    <a:pt x="5067" y="7189"/>
                    <a:pt x="5067" y="7189"/>
                    <a:pt x="5067" y="7221"/>
                  </a:cubicBezTo>
                  <a:cubicBezTo>
                    <a:pt x="5067" y="7253"/>
                    <a:pt x="5036" y="7253"/>
                    <a:pt x="5036" y="7284"/>
                  </a:cubicBezTo>
                  <a:lnTo>
                    <a:pt x="5036" y="7284"/>
                  </a:lnTo>
                  <a:lnTo>
                    <a:pt x="5036" y="7284"/>
                  </a:lnTo>
                  <a:lnTo>
                    <a:pt x="5036" y="7284"/>
                  </a:lnTo>
                  <a:cubicBezTo>
                    <a:pt x="5036" y="7316"/>
                    <a:pt x="5036" y="7316"/>
                    <a:pt x="5036" y="7348"/>
                  </a:cubicBezTo>
                  <a:cubicBezTo>
                    <a:pt x="5036" y="7379"/>
                    <a:pt x="5036" y="7411"/>
                    <a:pt x="5036" y="7443"/>
                  </a:cubicBezTo>
                  <a:cubicBezTo>
                    <a:pt x="5004" y="7443"/>
                    <a:pt x="5004" y="7443"/>
                    <a:pt x="5004" y="7443"/>
                  </a:cubicBezTo>
                  <a:lnTo>
                    <a:pt x="5067" y="7569"/>
                  </a:lnTo>
                  <a:cubicBezTo>
                    <a:pt x="5099" y="7569"/>
                    <a:pt x="5131" y="7601"/>
                    <a:pt x="5162" y="7633"/>
                  </a:cubicBezTo>
                  <a:cubicBezTo>
                    <a:pt x="5194" y="7664"/>
                    <a:pt x="5226" y="7664"/>
                    <a:pt x="5257" y="7696"/>
                  </a:cubicBezTo>
                  <a:cubicBezTo>
                    <a:pt x="5289" y="7696"/>
                    <a:pt x="5321" y="7728"/>
                    <a:pt x="5321" y="7728"/>
                  </a:cubicBezTo>
                  <a:cubicBezTo>
                    <a:pt x="5352" y="7728"/>
                    <a:pt x="5352" y="7759"/>
                    <a:pt x="5352" y="7791"/>
                  </a:cubicBezTo>
                  <a:cubicBezTo>
                    <a:pt x="5352" y="7823"/>
                    <a:pt x="5352" y="7854"/>
                    <a:pt x="5352" y="7886"/>
                  </a:cubicBezTo>
                  <a:cubicBezTo>
                    <a:pt x="5352" y="7918"/>
                    <a:pt x="5352" y="7918"/>
                    <a:pt x="5384" y="7918"/>
                  </a:cubicBezTo>
                  <a:lnTo>
                    <a:pt x="5384" y="7918"/>
                  </a:lnTo>
                  <a:lnTo>
                    <a:pt x="5384" y="7949"/>
                  </a:lnTo>
                  <a:lnTo>
                    <a:pt x="5384" y="7949"/>
                  </a:lnTo>
                  <a:lnTo>
                    <a:pt x="5384" y="7949"/>
                  </a:lnTo>
                  <a:cubicBezTo>
                    <a:pt x="5384" y="7949"/>
                    <a:pt x="5384" y="7949"/>
                    <a:pt x="5384" y="7981"/>
                  </a:cubicBezTo>
                  <a:cubicBezTo>
                    <a:pt x="5416" y="7981"/>
                    <a:pt x="5416" y="7981"/>
                    <a:pt x="5447" y="7981"/>
                  </a:cubicBezTo>
                  <a:cubicBezTo>
                    <a:pt x="5447" y="7981"/>
                    <a:pt x="5479" y="8013"/>
                    <a:pt x="5479" y="8013"/>
                  </a:cubicBezTo>
                  <a:cubicBezTo>
                    <a:pt x="5511" y="8076"/>
                    <a:pt x="5511" y="8108"/>
                    <a:pt x="5542" y="8139"/>
                  </a:cubicBezTo>
                  <a:cubicBezTo>
                    <a:pt x="5574" y="8203"/>
                    <a:pt x="5542" y="8234"/>
                    <a:pt x="5542" y="8266"/>
                  </a:cubicBezTo>
                  <a:cubicBezTo>
                    <a:pt x="5511" y="8266"/>
                    <a:pt x="5511" y="8266"/>
                    <a:pt x="5511" y="8298"/>
                  </a:cubicBezTo>
                  <a:cubicBezTo>
                    <a:pt x="5479" y="8298"/>
                    <a:pt x="5479" y="8298"/>
                    <a:pt x="5447" y="8298"/>
                  </a:cubicBezTo>
                  <a:cubicBezTo>
                    <a:pt x="5416" y="8298"/>
                    <a:pt x="5352" y="8298"/>
                    <a:pt x="5289" y="8234"/>
                  </a:cubicBezTo>
                  <a:lnTo>
                    <a:pt x="5321" y="8234"/>
                  </a:lnTo>
                  <a:lnTo>
                    <a:pt x="5321" y="8234"/>
                  </a:lnTo>
                  <a:cubicBezTo>
                    <a:pt x="5321" y="8234"/>
                    <a:pt x="5352" y="8234"/>
                    <a:pt x="5352" y="8234"/>
                  </a:cubicBezTo>
                  <a:cubicBezTo>
                    <a:pt x="5384" y="8234"/>
                    <a:pt x="5416" y="8234"/>
                    <a:pt x="5416" y="8203"/>
                  </a:cubicBezTo>
                  <a:cubicBezTo>
                    <a:pt x="5416" y="8108"/>
                    <a:pt x="5416" y="8044"/>
                    <a:pt x="5384" y="7981"/>
                  </a:cubicBezTo>
                  <a:cubicBezTo>
                    <a:pt x="5352" y="7949"/>
                    <a:pt x="5321" y="7949"/>
                    <a:pt x="5321" y="7918"/>
                  </a:cubicBezTo>
                  <a:cubicBezTo>
                    <a:pt x="5321" y="7886"/>
                    <a:pt x="5289" y="7854"/>
                    <a:pt x="5289" y="7823"/>
                  </a:cubicBezTo>
                  <a:cubicBezTo>
                    <a:pt x="5289" y="7759"/>
                    <a:pt x="5226" y="7728"/>
                    <a:pt x="5162" y="7696"/>
                  </a:cubicBezTo>
                  <a:cubicBezTo>
                    <a:pt x="5099" y="7696"/>
                    <a:pt x="5067" y="7664"/>
                    <a:pt x="5036" y="7633"/>
                  </a:cubicBezTo>
                  <a:cubicBezTo>
                    <a:pt x="5004" y="7601"/>
                    <a:pt x="4972" y="7569"/>
                    <a:pt x="4972" y="7569"/>
                  </a:cubicBezTo>
                  <a:cubicBezTo>
                    <a:pt x="4941" y="7538"/>
                    <a:pt x="4909" y="7538"/>
                    <a:pt x="4909" y="7538"/>
                  </a:cubicBezTo>
                  <a:cubicBezTo>
                    <a:pt x="4877" y="7538"/>
                    <a:pt x="4877" y="7569"/>
                    <a:pt x="4877" y="7569"/>
                  </a:cubicBezTo>
                  <a:cubicBezTo>
                    <a:pt x="4877" y="7601"/>
                    <a:pt x="4877" y="7664"/>
                    <a:pt x="4877" y="7696"/>
                  </a:cubicBezTo>
                  <a:cubicBezTo>
                    <a:pt x="4877" y="7696"/>
                    <a:pt x="4877" y="7728"/>
                    <a:pt x="4909" y="7728"/>
                  </a:cubicBezTo>
                  <a:cubicBezTo>
                    <a:pt x="4941" y="7791"/>
                    <a:pt x="4972" y="7823"/>
                    <a:pt x="4972" y="7854"/>
                  </a:cubicBezTo>
                  <a:cubicBezTo>
                    <a:pt x="5067" y="7949"/>
                    <a:pt x="5162" y="8044"/>
                    <a:pt x="5226" y="8171"/>
                  </a:cubicBezTo>
                  <a:cubicBezTo>
                    <a:pt x="5226" y="8171"/>
                    <a:pt x="5257" y="8171"/>
                    <a:pt x="5257" y="8203"/>
                  </a:cubicBezTo>
                  <a:lnTo>
                    <a:pt x="5257" y="8203"/>
                  </a:lnTo>
                  <a:lnTo>
                    <a:pt x="5257" y="8203"/>
                  </a:lnTo>
                  <a:cubicBezTo>
                    <a:pt x="5226" y="8234"/>
                    <a:pt x="5194" y="8266"/>
                    <a:pt x="5194" y="8329"/>
                  </a:cubicBezTo>
                  <a:cubicBezTo>
                    <a:pt x="5194" y="8393"/>
                    <a:pt x="5194" y="8488"/>
                    <a:pt x="5194" y="8551"/>
                  </a:cubicBezTo>
                  <a:cubicBezTo>
                    <a:pt x="5194" y="8678"/>
                    <a:pt x="5162" y="8773"/>
                    <a:pt x="5131" y="8868"/>
                  </a:cubicBezTo>
                  <a:cubicBezTo>
                    <a:pt x="5099" y="8963"/>
                    <a:pt x="5036" y="9058"/>
                    <a:pt x="5036" y="9153"/>
                  </a:cubicBezTo>
                  <a:cubicBezTo>
                    <a:pt x="5004" y="9279"/>
                    <a:pt x="4972" y="9374"/>
                    <a:pt x="4909" y="9438"/>
                  </a:cubicBezTo>
                  <a:cubicBezTo>
                    <a:pt x="4846" y="9533"/>
                    <a:pt x="4846" y="9596"/>
                    <a:pt x="4846" y="9691"/>
                  </a:cubicBezTo>
                  <a:cubicBezTo>
                    <a:pt x="4846" y="9723"/>
                    <a:pt x="4846" y="9754"/>
                    <a:pt x="4846" y="9754"/>
                  </a:cubicBezTo>
                  <a:cubicBezTo>
                    <a:pt x="4846" y="9849"/>
                    <a:pt x="4846" y="9944"/>
                    <a:pt x="4782" y="10039"/>
                  </a:cubicBezTo>
                  <a:cubicBezTo>
                    <a:pt x="4751" y="10071"/>
                    <a:pt x="4751" y="10103"/>
                    <a:pt x="4751" y="10134"/>
                  </a:cubicBezTo>
                  <a:cubicBezTo>
                    <a:pt x="4782" y="10198"/>
                    <a:pt x="4814" y="10261"/>
                    <a:pt x="4782" y="10324"/>
                  </a:cubicBezTo>
                  <a:cubicBezTo>
                    <a:pt x="4782" y="10356"/>
                    <a:pt x="4782" y="10388"/>
                    <a:pt x="4782" y="10419"/>
                  </a:cubicBezTo>
                  <a:cubicBezTo>
                    <a:pt x="4782" y="10451"/>
                    <a:pt x="4782" y="10483"/>
                    <a:pt x="4782" y="10483"/>
                  </a:cubicBezTo>
                  <a:cubicBezTo>
                    <a:pt x="4814" y="10546"/>
                    <a:pt x="4846" y="10609"/>
                    <a:pt x="4877" y="10641"/>
                  </a:cubicBezTo>
                  <a:cubicBezTo>
                    <a:pt x="4877" y="10673"/>
                    <a:pt x="4877" y="10673"/>
                    <a:pt x="4909" y="10673"/>
                  </a:cubicBezTo>
                  <a:cubicBezTo>
                    <a:pt x="4941" y="10704"/>
                    <a:pt x="4941" y="10704"/>
                    <a:pt x="4941" y="10736"/>
                  </a:cubicBezTo>
                  <a:cubicBezTo>
                    <a:pt x="4909" y="10736"/>
                    <a:pt x="4909" y="10768"/>
                    <a:pt x="4909" y="10768"/>
                  </a:cubicBezTo>
                  <a:cubicBezTo>
                    <a:pt x="4909" y="10799"/>
                    <a:pt x="4909" y="10831"/>
                    <a:pt x="4909" y="10831"/>
                  </a:cubicBezTo>
                  <a:cubicBezTo>
                    <a:pt x="4941" y="10894"/>
                    <a:pt x="4972" y="10926"/>
                    <a:pt x="4941" y="10989"/>
                  </a:cubicBezTo>
                  <a:cubicBezTo>
                    <a:pt x="4941" y="11021"/>
                    <a:pt x="4941" y="11053"/>
                    <a:pt x="4941" y="11053"/>
                  </a:cubicBezTo>
                  <a:cubicBezTo>
                    <a:pt x="4972" y="11116"/>
                    <a:pt x="5004" y="11179"/>
                    <a:pt x="5036" y="11274"/>
                  </a:cubicBezTo>
                  <a:cubicBezTo>
                    <a:pt x="5067" y="11306"/>
                    <a:pt x="5067" y="11338"/>
                    <a:pt x="5067" y="11369"/>
                  </a:cubicBezTo>
                  <a:cubicBezTo>
                    <a:pt x="5067" y="11433"/>
                    <a:pt x="5067" y="11433"/>
                    <a:pt x="5099" y="11433"/>
                  </a:cubicBezTo>
                  <a:cubicBezTo>
                    <a:pt x="5226" y="11464"/>
                    <a:pt x="5289" y="11528"/>
                    <a:pt x="5384" y="11591"/>
                  </a:cubicBezTo>
                  <a:cubicBezTo>
                    <a:pt x="5479" y="11655"/>
                    <a:pt x="5511" y="11718"/>
                    <a:pt x="5511" y="11781"/>
                  </a:cubicBezTo>
                  <a:cubicBezTo>
                    <a:pt x="5511" y="11876"/>
                    <a:pt x="5542" y="11940"/>
                    <a:pt x="5574" y="12003"/>
                  </a:cubicBezTo>
                  <a:cubicBezTo>
                    <a:pt x="5606" y="12130"/>
                    <a:pt x="5637" y="12225"/>
                    <a:pt x="5669" y="12351"/>
                  </a:cubicBezTo>
                  <a:cubicBezTo>
                    <a:pt x="5669" y="12383"/>
                    <a:pt x="5701" y="12415"/>
                    <a:pt x="5732" y="12446"/>
                  </a:cubicBezTo>
                  <a:cubicBezTo>
                    <a:pt x="5796" y="12478"/>
                    <a:pt x="5827" y="12573"/>
                    <a:pt x="5859" y="12636"/>
                  </a:cubicBezTo>
                  <a:cubicBezTo>
                    <a:pt x="5891" y="12668"/>
                    <a:pt x="5859" y="12700"/>
                    <a:pt x="5859" y="12731"/>
                  </a:cubicBezTo>
                  <a:cubicBezTo>
                    <a:pt x="5827" y="12763"/>
                    <a:pt x="5827" y="12763"/>
                    <a:pt x="5796" y="12763"/>
                  </a:cubicBezTo>
                  <a:cubicBezTo>
                    <a:pt x="5796" y="12763"/>
                    <a:pt x="5796" y="12763"/>
                    <a:pt x="5764" y="12763"/>
                  </a:cubicBezTo>
                  <a:cubicBezTo>
                    <a:pt x="5764" y="12763"/>
                    <a:pt x="5732" y="12795"/>
                    <a:pt x="5764" y="12795"/>
                  </a:cubicBezTo>
                  <a:cubicBezTo>
                    <a:pt x="5796" y="12858"/>
                    <a:pt x="5827" y="12921"/>
                    <a:pt x="5891" y="12953"/>
                  </a:cubicBezTo>
                  <a:cubicBezTo>
                    <a:pt x="5954" y="12985"/>
                    <a:pt x="6017" y="13048"/>
                    <a:pt x="6081" y="13080"/>
                  </a:cubicBezTo>
                  <a:cubicBezTo>
                    <a:pt x="6112" y="13111"/>
                    <a:pt x="6112" y="13143"/>
                    <a:pt x="6112" y="13175"/>
                  </a:cubicBezTo>
                  <a:cubicBezTo>
                    <a:pt x="6112" y="13206"/>
                    <a:pt x="6112" y="13238"/>
                    <a:pt x="6112" y="13270"/>
                  </a:cubicBezTo>
                  <a:cubicBezTo>
                    <a:pt x="6112" y="13333"/>
                    <a:pt x="6112" y="13333"/>
                    <a:pt x="6144" y="13365"/>
                  </a:cubicBezTo>
                  <a:cubicBezTo>
                    <a:pt x="6239" y="13460"/>
                    <a:pt x="6334" y="13555"/>
                    <a:pt x="6397" y="13681"/>
                  </a:cubicBezTo>
                  <a:cubicBezTo>
                    <a:pt x="6429" y="13681"/>
                    <a:pt x="6461" y="13681"/>
                    <a:pt x="6461" y="13681"/>
                  </a:cubicBezTo>
                  <a:cubicBezTo>
                    <a:pt x="6492" y="13650"/>
                    <a:pt x="6524" y="13618"/>
                    <a:pt x="6492" y="13586"/>
                  </a:cubicBezTo>
                  <a:cubicBezTo>
                    <a:pt x="6492" y="13555"/>
                    <a:pt x="6461" y="13523"/>
                    <a:pt x="6429" y="13491"/>
                  </a:cubicBezTo>
                  <a:cubicBezTo>
                    <a:pt x="6397" y="13460"/>
                    <a:pt x="6334" y="13333"/>
                    <a:pt x="6334" y="13270"/>
                  </a:cubicBezTo>
                  <a:cubicBezTo>
                    <a:pt x="6302" y="13238"/>
                    <a:pt x="6302" y="13238"/>
                    <a:pt x="6302" y="13206"/>
                  </a:cubicBezTo>
                  <a:cubicBezTo>
                    <a:pt x="6271" y="13143"/>
                    <a:pt x="6271" y="13080"/>
                    <a:pt x="6271" y="13048"/>
                  </a:cubicBezTo>
                  <a:cubicBezTo>
                    <a:pt x="6239" y="12985"/>
                    <a:pt x="6207" y="12953"/>
                    <a:pt x="6176" y="12890"/>
                  </a:cubicBezTo>
                  <a:cubicBezTo>
                    <a:pt x="6144" y="12826"/>
                    <a:pt x="6112" y="12731"/>
                    <a:pt x="6049" y="12668"/>
                  </a:cubicBezTo>
                  <a:cubicBezTo>
                    <a:pt x="6017" y="12573"/>
                    <a:pt x="5986" y="12478"/>
                    <a:pt x="5922" y="12415"/>
                  </a:cubicBezTo>
                  <a:cubicBezTo>
                    <a:pt x="5891" y="12383"/>
                    <a:pt x="5891" y="12383"/>
                    <a:pt x="5891" y="12351"/>
                  </a:cubicBezTo>
                  <a:cubicBezTo>
                    <a:pt x="5891" y="12256"/>
                    <a:pt x="5859" y="12161"/>
                    <a:pt x="5891" y="12066"/>
                  </a:cubicBezTo>
                  <a:cubicBezTo>
                    <a:pt x="5891" y="12066"/>
                    <a:pt x="5891" y="12066"/>
                    <a:pt x="5922" y="12066"/>
                  </a:cubicBezTo>
                  <a:cubicBezTo>
                    <a:pt x="5954" y="12066"/>
                    <a:pt x="5986" y="12098"/>
                    <a:pt x="6017" y="12098"/>
                  </a:cubicBezTo>
                  <a:cubicBezTo>
                    <a:pt x="6049" y="12130"/>
                    <a:pt x="6081" y="12161"/>
                    <a:pt x="6081" y="12193"/>
                  </a:cubicBezTo>
                  <a:cubicBezTo>
                    <a:pt x="6112" y="12256"/>
                    <a:pt x="6112" y="12351"/>
                    <a:pt x="6144" y="12446"/>
                  </a:cubicBezTo>
                  <a:cubicBezTo>
                    <a:pt x="6207" y="12541"/>
                    <a:pt x="6271" y="12668"/>
                    <a:pt x="6334" y="12763"/>
                  </a:cubicBezTo>
                  <a:cubicBezTo>
                    <a:pt x="6366" y="12795"/>
                    <a:pt x="6366" y="12795"/>
                    <a:pt x="6366" y="12826"/>
                  </a:cubicBezTo>
                  <a:cubicBezTo>
                    <a:pt x="6397" y="12890"/>
                    <a:pt x="6429" y="12921"/>
                    <a:pt x="6492" y="12953"/>
                  </a:cubicBezTo>
                  <a:cubicBezTo>
                    <a:pt x="6492" y="12985"/>
                    <a:pt x="6524" y="13016"/>
                    <a:pt x="6556" y="13016"/>
                  </a:cubicBezTo>
                  <a:cubicBezTo>
                    <a:pt x="6587" y="13048"/>
                    <a:pt x="6587" y="13048"/>
                    <a:pt x="6556" y="13080"/>
                  </a:cubicBezTo>
                  <a:cubicBezTo>
                    <a:pt x="6556" y="13080"/>
                    <a:pt x="6556" y="13111"/>
                    <a:pt x="6556" y="13111"/>
                  </a:cubicBezTo>
                  <a:cubicBezTo>
                    <a:pt x="6524" y="13143"/>
                    <a:pt x="6524" y="13175"/>
                    <a:pt x="6556" y="13206"/>
                  </a:cubicBezTo>
                  <a:cubicBezTo>
                    <a:pt x="6587" y="13238"/>
                    <a:pt x="6619" y="13270"/>
                    <a:pt x="6682" y="13270"/>
                  </a:cubicBezTo>
                  <a:cubicBezTo>
                    <a:pt x="6714" y="13301"/>
                    <a:pt x="6746" y="13333"/>
                    <a:pt x="6746" y="13365"/>
                  </a:cubicBezTo>
                  <a:cubicBezTo>
                    <a:pt x="6746" y="13396"/>
                    <a:pt x="6777" y="13428"/>
                    <a:pt x="6777" y="13428"/>
                  </a:cubicBezTo>
                  <a:cubicBezTo>
                    <a:pt x="6967" y="13650"/>
                    <a:pt x="7031" y="13745"/>
                    <a:pt x="7094" y="13966"/>
                  </a:cubicBezTo>
                  <a:cubicBezTo>
                    <a:pt x="7094" y="13998"/>
                    <a:pt x="7094" y="13998"/>
                    <a:pt x="7094" y="14030"/>
                  </a:cubicBezTo>
                  <a:cubicBezTo>
                    <a:pt x="7094" y="14061"/>
                    <a:pt x="7062" y="14061"/>
                    <a:pt x="7062" y="14093"/>
                  </a:cubicBezTo>
                  <a:cubicBezTo>
                    <a:pt x="7031" y="14156"/>
                    <a:pt x="7031" y="14220"/>
                    <a:pt x="7062" y="14283"/>
                  </a:cubicBezTo>
                  <a:cubicBezTo>
                    <a:pt x="7094" y="14315"/>
                    <a:pt x="7126" y="14378"/>
                    <a:pt x="7189" y="14378"/>
                  </a:cubicBezTo>
                  <a:cubicBezTo>
                    <a:pt x="7252" y="14410"/>
                    <a:pt x="7284" y="14441"/>
                    <a:pt x="7316" y="14473"/>
                  </a:cubicBezTo>
                  <a:cubicBezTo>
                    <a:pt x="7347" y="14536"/>
                    <a:pt x="7411" y="14568"/>
                    <a:pt x="7474" y="14568"/>
                  </a:cubicBezTo>
                  <a:cubicBezTo>
                    <a:pt x="7506" y="14568"/>
                    <a:pt x="7506" y="14568"/>
                    <a:pt x="7537" y="14600"/>
                  </a:cubicBezTo>
                  <a:cubicBezTo>
                    <a:pt x="7569" y="14600"/>
                    <a:pt x="7601" y="14600"/>
                    <a:pt x="7601" y="14631"/>
                  </a:cubicBezTo>
                  <a:cubicBezTo>
                    <a:pt x="7696" y="14695"/>
                    <a:pt x="7791" y="14758"/>
                    <a:pt x="7886" y="14790"/>
                  </a:cubicBezTo>
                  <a:cubicBezTo>
                    <a:pt x="7949" y="14790"/>
                    <a:pt x="8013" y="14821"/>
                    <a:pt x="8044" y="14853"/>
                  </a:cubicBezTo>
                  <a:cubicBezTo>
                    <a:pt x="8108" y="14885"/>
                    <a:pt x="8171" y="14916"/>
                    <a:pt x="8234" y="14916"/>
                  </a:cubicBezTo>
                  <a:cubicBezTo>
                    <a:pt x="8424" y="14980"/>
                    <a:pt x="8424" y="14980"/>
                    <a:pt x="8646" y="14916"/>
                  </a:cubicBezTo>
                  <a:cubicBezTo>
                    <a:pt x="8709" y="14885"/>
                    <a:pt x="8773" y="14885"/>
                    <a:pt x="8804" y="14916"/>
                  </a:cubicBezTo>
                  <a:cubicBezTo>
                    <a:pt x="8899" y="15011"/>
                    <a:pt x="9026" y="15075"/>
                    <a:pt x="9089" y="15201"/>
                  </a:cubicBezTo>
                  <a:cubicBezTo>
                    <a:pt x="9153" y="15233"/>
                    <a:pt x="9184" y="15265"/>
                    <a:pt x="9248" y="15265"/>
                  </a:cubicBezTo>
                  <a:cubicBezTo>
                    <a:pt x="9343" y="15265"/>
                    <a:pt x="9406" y="15296"/>
                    <a:pt x="9501" y="15328"/>
                  </a:cubicBezTo>
                  <a:cubicBezTo>
                    <a:pt x="9596" y="15360"/>
                    <a:pt x="9659" y="15391"/>
                    <a:pt x="9754" y="15391"/>
                  </a:cubicBezTo>
                  <a:cubicBezTo>
                    <a:pt x="9786" y="15391"/>
                    <a:pt x="9818" y="15391"/>
                    <a:pt x="9818" y="15423"/>
                  </a:cubicBezTo>
                  <a:cubicBezTo>
                    <a:pt x="9818" y="15486"/>
                    <a:pt x="9881" y="15518"/>
                    <a:pt x="9913" y="15550"/>
                  </a:cubicBezTo>
                  <a:cubicBezTo>
                    <a:pt x="9944" y="15613"/>
                    <a:pt x="10008" y="15645"/>
                    <a:pt x="10039" y="15708"/>
                  </a:cubicBezTo>
                  <a:cubicBezTo>
                    <a:pt x="10071" y="15740"/>
                    <a:pt x="10071" y="15771"/>
                    <a:pt x="10071" y="15803"/>
                  </a:cubicBezTo>
                  <a:cubicBezTo>
                    <a:pt x="10039" y="15866"/>
                    <a:pt x="10071" y="15898"/>
                    <a:pt x="10134" y="15930"/>
                  </a:cubicBezTo>
                  <a:cubicBezTo>
                    <a:pt x="10166" y="15930"/>
                    <a:pt x="10166" y="15930"/>
                    <a:pt x="10198" y="15930"/>
                  </a:cubicBezTo>
                  <a:cubicBezTo>
                    <a:pt x="10229" y="15930"/>
                    <a:pt x="10229" y="15930"/>
                    <a:pt x="10261" y="15961"/>
                  </a:cubicBezTo>
                  <a:cubicBezTo>
                    <a:pt x="10293" y="15993"/>
                    <a:pt x="10356" y="16025"/>
                    <a:pt x="10356" y="16088"/>
                  </a:cubicBezTo>
                  <a:cubicBezTo>
                    <a:pt x="10388" y="16151"/>
                    <a:pt x="10451" y="16151"/>
                    <a:pt x="10483" y="16183"/>
                  </a:cubicBezTo>
                  <a:cubicBezTo>
                    <a:pt x="10514" y="16183"/>
                    <a:pt x="10546" y="16183"/>
                    <a:pt x="10546" y="16151"/>
                  </a:cubicBezTo>
                  <a:cubicBezTo>
                    <a:pt x="10609" y="16151"/>
                    <a:pt x="10673" y="16151"/>
                    <a:pt x="10704" y="16215"/>
                  </a:cubicBezTo>
                  <a:cubicBezTo>
                    <a:pt x="10736" y="16246"/>
                    <a:pt x="10799" y="16278"/>
                    <a:pt x="10831" y="16310"/>
                  </a:cubicBezTo>
                  <a:cubicBezTo>
                    <a:pt x="10863" y="16342"/>
                    <a:pt x="10894" y="16342"/>
                    <a:pt x="10926" y="16278"/>
                  </a:cubicBezTo>
                  <a:cubicBezTo>
                    <a:pt x="10958" y="16278"/>
                    <a:pt x="10958" y="16246"/>
                    <a:pt x="10958" y="16215"/>
                  </a:cubicBezTo>
                  <a:cubicBezTo>
                    <a:pt x="10958" y="16215"/>
                    <a:pt x="10926" y="16183"/>
                    <a:pt x="10958" y="16183"/>
                  </a:cubicBezTo>
                  <a:cubicBezTo>
                    <a:pt x="10989" y="16151"/>
                    <a:pt x="11021" y="16088"/>
                    <a:pt x="11084" y="16056"/>
                  </a:cubicBezTo>
                  <a:cubicBezTo>
                    <a:pt x="11084" y="16025"/>
                    <a:pt x="11116" y="16025"/>
                    <a:pt x="11116" y="16056"/>
                  </a:cubicBezTo>
                  <a:cubicBezTo>
                    <a:pt x="11179" y="16056"/>
                    <a:pt x="11211" y="16120"/>
                    <a:pt x="11211" y="16183"/>
                  </a:cubicBezTo>
                  <a:cubicBezTo>
                    <a:pt x="11211" y="16215"/>
                    <a:pt x="11243" y="16246"/>
                    <a:pt x="11274" y="16310"/>
                  </a:cubicBezTo>
                  <a:cubicBezTo>
                    <a:pt x="11306" y="16342"/>
                    <a:pt x="11306" y="16405"/>
                    <a:pt x="11369" y="16437"/>
                  </a:cubicBezTo>
                  <a:cubicBezTo>
                    <a:pt x="11369" y="16468"/>
                    <a:pt x="11369" y="16468"/>
                    <a:pt x="11369" y="16500"/>
                  </a:cubicBezTo>
                  <a:cubicBezTo>
                    <a:pt x="11369" y="16563"/>
                    <a:pt x="11369" y="16658"/>
                    <a:pt x="11369" y="16753"/>
                  </a:cubicBezTo>
                  <a:cubicBezTo>
                    <a:pt x="11369" y="16785"/>
                    <a:pt x="11369" y="16817"/>
                    <a:pt x="11401" y="16848"/>
                  </a:cubicBezTo>
                  <a:cubicBezTo>
                    <a:pt x="11401" y="16880"/>
                    <a:pt x="11401" y="16912"/>
                    <a:pt x="11401" y="16912"/>
                  </a:cubicBezTo>
                  <a:cubicBezTo>
                    <a:pt x="11338" y="16975"/>
                    <a:pt x="11306" y="17038"/>
                    <a:pt x="11243" y="17070"/>
                  </a:cubicBezTo>
                  <a:cubicBezTo>
                    <a:pt x="11179" y="17102"/>
                    <a:pt x="11148" y="17165"/>
                    <a:pt x="11116" y="17228"/>
                  </a:cubicBezTo>
                  <a:cubicBezTo>
                    <a:pt x="11116" y="17260"/>
                    <a:pt x="11084" y="17292"/>
                    <a:pt x="11053" y="17323"/>
                  </a:cubicBezTo>
                  <a:cubicBezTo>
                    <a:pt x="11021" y="17323"/>
                    <a:pt x="10989" y="17355"/>
                    <a:pt x="10958" y="17355"/>
                  </a:cubicBezTo>
                  <a:cubicBezTo>
                    <a:pt x="10926" y="17355"/>
                    <a:pt x="10926" y="17387"/>
                    <a:pt x="10926" y="17387"/>
                  </a:cubicBezTo>
                  <a:cubicBezTo>
                    <a:pt x="10894" y="17545"/>
                    <a:pt x="10894" y="17545"/>
                    <a:pt x="10831" y="17672"/>
                  </a:cubicBezTo>
                  <a:cubicBezTo>
                    <a:pt x="10831" y="17672"/>
                    <a:pt x="10799" y="17672"/>
                    <a:pt x="10799" y="17703"/>
                  </a:cubicBezTo>
                  <a:cubicBezTo>
                    <a:pt x="10799" y="17767"/>
                    <a:pt x="10799" y="17830"/>
                    <a:pt x="10799" y="17893"/>
                  </a:cubicBezTo>
                  <a:cubicBezTo>
                    <a:pt x="10799" y="17925"/>
                    <a:pt x="10863" y="17957"/>
                    <a:pt x="10894" y="17988"/>
                  </a:cubicBezTo>
                  <a:cubicBezTo>
                    <a:pt x="10926" y="17988"/>
                    <a:pt x="10926" y="17988"/>
                    <a:pt x="10926" y="17957"/>
                  </a:cubicBezTo>
                  <a:cubicBezTo>
                    <a:pt x="10926" y="17957"/>
                    <a:pt x="10926" y="17957"/>
                    <a:pt x="10958" y="17925"/>
                  </a:cubicBezTo>
                  <a:cubicBezTo>
                    <a:pt x="10958" y="17957"/>
                    <a:pt x="10958" y="17957"/>
                    <a:pt x="10958" y="17957"/>
                  </a:cubicBezTo>
                  <a:cubicBezTo>
                    <a:pt x="10958" y="17988"/>
                    <a:pt x="10958" y="18020"/>
                    <a:pt x="10926" y="18052"/>
                  </a:cubicBezTo>
                  <a:cubicBezTo>
                    <a:pt x="10894" y="18083"/>
                    <a:pt x="10831" y="18115"/>
                    <a:pt x="10799" y="18115"/>
                  </a:cubicBezTo>
                  <a:cubicBezTo>
                    <a:pt x="10768" y="18178"/>
                    <a:pt x="10736" y="18210"/>
                    <a:pt x="10736" y="18305"/>
                  </a:cubicBezTo>
                  <a:cubicBezTo>
                    <a:pt x="10768" y="18337"/>
                    <a:pt x="10768" y="18368"/>
                    <a:pt x="10768" y="18400"/>
                  </a:cubicBezTo>
                  <a:cubicBezTo>
                    <a:pt x="10768" y="18400"/>
                    <a:pt x="10768" y="18432"/>
                    <a:pt x="10768" y="18432"/>
                  </a:cubicBezTo>
                  <a:cubicBezTo>
                    <a:pt x="10736" y="18463"/>
                    <a:pt x="10768" y="18495"/>
                    <a:pt x="10799" y="18527"/>
                  </a:cubicBezTo>
                  <a:cubicBezTo>
                    <a:pt x="10831" y="18558"/>
                    <a:pt x="10863" y="18558"/>
                    <a:pt x="10894" y="18590"/>
                  </a:cubicBezTo>
                  <a:cubicBezTo>
                    <a:pt x="10958" y="18622"/>
                    <a:pt x="10989" y="18653"/>
                    <a:pt x="11021" y="18685"/>
                  </a:cubicBezTo>
                  <a:cubicBezTo>
                    <a:pt x="11021" y="18717"/>
                    <a:pt x="11053" y="18748"/>
                    <a:pt x="11084" y="18780"/>
                  </a:cubicBezTo>
                  <a:cubicBezTo>
                    <a:pt x="11116" y="18812"/>
                    <a:pt x="11116" y="18843"/>
                    <a:pt x="11148" y="18843"/>
                  </a:cubicBezTo>
                  <a:cubicBezTo>
                    <a:pt x="11148" y="18938"/>
                    <a:pt x="11211" y="19002"/>
                    <a:pt x="11243" y="19065"/>
                  </a:cubicBezTo>
                  <a:cubicBezTo>
                    <a:pt x="11274" y="19192"/>
                    <a:pt x="11338" y="19287"/>
                    <a:pt x="11401" y="19350"/>
                  </a:cubicBezTo>
                  <a:cubicBezTo>
                    <a:pt x="11464" y="19445"/>
                    <a:pt x="11496" y="19540"/>
                    <a:pt x="11559" y="19667"/>
                  </a:cubicBezTo>
                  <a:cubicBezTo>
                    <a:pt x="11559" y="19667"/>
                    <a:pt x="11591" y="19698"/>
                    <a:pt x="11591" y="19698"/>
                  </a:cubicBezTo>
                  <a:cubicBezTo>
                    <a:pt x="11559" y="19762"/>
                    <a:pt x="11591" y="19793"/>
                    <a:pt x="11623" y="19825"/>
                  </a:cubicBezTo>
                  <a:cubicBezTo>
                    <a:pt x="11749" y="19952"/>
                    <a:pt x="11876" y="20015"/>
                    <a:pt x="12003" y="20110"/>
                  </a:cubicBezTo>
                  <a:cubicBezTo>
                    <a:pt x="12034" y="20142"/>
                    <a:pt x="12066" y="20142"/>
                    <a:pt x="12098" y="20173"/>
                  </a:cubicBezTo>
                  <a:cubicBezTo>
                    <a:pt x="12161" y="20205"/>
                    <a:pt x="12256" y="20237"/>
                    <a:pt x="12288" y="20268"/>
                  </a:cubicBezTo>
                  <a:cubicBezTo>
                    <a:pt x="12351" y="20363"/>
                    <a:pt x="12446" y="20427"/>
                    <a:pt x="12510" y="20490"/>
                  </a:cubicBezTo>
                  <a:cubicBezTo>
                    <a:pt x="12541" y="20490"/>
                    <a:pt x="12541" y="20522"/>
                    <a:pt x="12541" y="20553"/>
                  </a:cubicBezTo>
                  <a:cubicBezTo>
                    <a:pt x="12541" y="20585"/>
                    <a:pt x="12541" y="20617"/>
                    <a:pt x="12573" y="20648"/>
                  </a:cubicBezTo>
                  <a:cubicBezTo>
                    <a:pt x="12573" y="20712"/>
                    <a:pt x="12573" y="20775"/>
                    <a:pt x="12573" y="20838"/>
                  </a:cubicBezTo>
                  <a:cubicBezTo>
                    <a:pt x="12573" y="20838"/>
                    <a:pt x="12573" y="20870"/>
                    <a:pt x="12573" y="20902"/>
                  </a:cubicBezTo>
                  <a:cubicBezTo>
                    <a:pt x="12605" y="21028"/>
                    <a:pt x="12605" y="21155"/>
                    <a:pt x="12573" y="21282"/>
                  </a:cubicBezTo>
                  <a:cubicBezTo>
                    <a:pt x="12573" y="21314"/>
                    <a:pt x="12573" y="21314"/>
                    <a:pt x="12573" y="21345"/>
                  </a:cubicBezTo>
                  <a:cubicBezTo>
                    <a:pt x="12605" y="21535"/>
                    <a:pt x="12573" y="21725"/>
                    <a:pt x="12605" y="21915"/>
                  </a:cubicBezTo>
                  <a:cubicBezTo>
                    <a:pt x="12605" y="21947"/>
                    <a:pt x="12573" y="22010"/>
                    <a:pt x="12573" y="22042"/>
                  </a:cubicBezTo>
                  <a:cubicBezTo>
                    <a:pt x="12573" y="22105"/>
                    <a:pt x="12541" y="22169"/>
                    <a:pt x="12541" y="22232"/>
                  </a:cubicBezTo>
                  <a:cubicBezTo>
                    <a:pt x="12541" y="22295"/>
                    <a:pt x="12541" y="22327"/>
                    <a:pt x="12541" y="22359"/>
                  </a:cubicBezTo>
                  <a:cubicBezTo>
                    <a:pt x="12573" y="22422"/>
                    <a:pt x="12573" y="22454"/>
                    <a:pt x="12541" y="22517"/>
                  </a:cubicBezTo>
                  <a:cubicBezTo>
                    <a:pt x="12510" y="22580"/>
                    <a:pt x="12510" y="22644"/>
                    <a:pt x="12541" y="22675"/>
                  </a:cubicBezTo>
                  <a:cubicBezTo>
                    <a:pt x="12573" y="22770"/>
                    <a:pt x="12541" y="22834"/>
                    <a:pt x="12573" y="22929"/>
                  </a:cubicBezTo>
                  <a:cubicBezTo>
                    <a:pt x="12573" y="22960"/>
                    <a:pt x="12573" y="22992"/>
                    <a:pt x="12573" y="23024"/>
                  </a:cubicBezTo>
                  <a:cubicBezTo>
                    <a:pt x="12573" y="23055"/>
                    <a:pt x="12573" y="23087"/>
                    <a:pt x="12605" y="23119"/>
                  </a:cubicBezTo>
                  <a:cubicBezTo>
                    <a:pt x="12605" y="23150"/>
                    <a:pt x="12605" y="23182"/>
                    <a:pt x="12573" y="23214"/>
                  </a:cubicBezTo>
                  <a:cubicBezTo>
                    <a:pt x="12573" y="23245"/>
                    <a:pt x="12573" y="23309"/>
                    <a:pt x="12541" y="23340"/>
                  </a:cubicBezTo>
                  <a:cubicBezTo>
                    <a:pt x="12510" y="23467"/>
                    <a:pt x="12478" y="23625"/>
                    <a:pt x="12446" y="23752"/>
                  </a:cubicBezTo>
                  <a:cubicBezTo>
                    <a:pt x="12446" y="23784"/>
                    <a:pt x="12446" y="23815"/>
                    <a:pt x="12415" y="23847"/>
                  </a:cubicBezTo>
                  <a:cubicBezTo>
                    <a:pt x="12383" y="23879"/>
                    <a:pt x="12383" y="23910"/>
                    <a:pt x="12415" y="23942"/>
                  </a:cubicBezTo>
                  <a:cubicBezTo>
                    <a:pt x="12446" y="24005"/>
                    <a:pt x="12446" y="24100"/>
                    <a:pt x="12478" y="24164"/>
                  </a:cubicBezTo>
                  <a:cubicBezTo>
                    <a:pt x="12541" y="24227"/>
                    <a:pt x="12541" y="24290"/>
                    <a:pt x="12478" y="24354"/>
                  </a:cubicBezTo>
                  <a:cubicBezTo>
                    <a:pt x="12478" y="24385"/>
                    <a:pt x="12478" y="24417"/>
                    <a:pt x="12478" y="24449"/>
                  </a:cubicBezTo>
                  <a:cubicBezTo>
                    <a:pt x="12478" y="24480"/>
                    <a:pt x="12478" y="24544"/>
                    <a:pt x="12478" y="24575"/>
                  </a:cubicBezTo>
                  <a:cubicBezTo>
                    <a:pt x="12478" y="24607"/>
                    <a:pt x="12478" y="24670"/>
                    <a:pt x="12510" y="24702"/>
                  </a:cubicBezTo>
                  <a:lnTo>
                    <a:pt x="12573" y="24765"/>
                  </a:lnTo>
                  <a:cubicBezTo>
                    <a:pt x="12510" y="24734"/>
                    <a:pt x="12478" y="24765"/>
                    <a:pt x="12478" y="24797"/>
                  </a:cubicBezTo>
                  <a:cubicBezTo>
                    <a:pt x="12478" y="24829"/>
                    <a:pt x="12446" y="24829"/>
                    <a:pt x="12446" y="24860"/>
                  </a:cubicBezTo>
                  <a:cubicBezTo>
                    <a:pt x="12478" y="24924"/>
                    <a:pt x="12478" y="24987"/>
                    <a:pt x="12478" y="25050"/>
                  </a:cubicBezTo>
                  <a:cubicBezTo>
                    <a:pt x="12510" y="25050"/>
                    <a:pt x="12541" y="25082"/>
                    <a:pt x="12541" y="25050"/>
                  </a:cubicBezTo>
                  <a:cubicBezTo>
                    <a:pt x="12573" y="25050"/>
                    <a:pt x="12605" y="25019"/>
                    <a:pt x="12605" y="24987"/>
                  </a:cubicBezTo>
                  <a:cubicBezTo>
                    <a:pt x="12605" y="24924"/>
                    <a:pt x="12605" y="24892"/>
                    <a:pt x="12605" y="24860"/>
                  </a:cubicBezTo>
                  <a:cubicBezTo>
                    <a:pt x="12605" y="24797"/>
                    <a:pt x="12605" y="24765"/>
                    <a:pt x="12573" y="24765"/>
                  </a:cubicBezTo>
                  <a:cubicBezTo>
                    <a:pt x="12605" y="24765"/>
                    <a:pt x="12636" y="24765"/>
                    <a:pt x="12668" y="24734"/>
                  </a:cubicBezTo>
                  <a:cubicBezTo>
                    <a:pt x="12700" y="24734"/>
                    <a:pt x="12700" y="24734"/>
                    <a:pt x="12700" y="24765"/>
                  </a:cubicBezTo>
                  <a:cubicBezTo>
                    <a:pt x="12700" y="24765"/>
                    <a:pt x="12700" y="24797"/>
                    <a:pt x="12700" y="24797"/>
                  </a:cubicBezTo>
                  <a:cubicBezTo>
                    <a:pt x="12700" y="24892"/>
                    <a:pt x="12700" y="24987"/>
                    <a:pt x="12700" y="25050"/>
                  </a:cubicBezTo>
                  <a:cubicBezTo>
                    <a:pt x="12700" y="25145"/>
                    <a:pt x="12700" y="25209"/>
                    <a:pt x="12668" y="25304"/>
                  </a:cubicBezTo>
                  <a:cubicBezTo>
                    <a:pt x="12668" y="25304"/>
                    <a:pt x="12668" y="25335"/>
                    <a:pt x="12700" y="25367"/>
                  </a:cubicBezTo>
                  <a:cubicBezTo>
                    <a:pt x="12731" y="25430"/>
                    <a:pt x="12731" y="25494"/>
                    <a:pt x="12668" y="25589"/>
                  </a:cubicBezTo>
                  <a:cubicBezTo>
                    <a:pt x="12668" y="25589"/>
                    <a:pt x="12668" y="25589"/>
                    <a:pt x="12668" y="25589"/>
                  </a:cubicBezTo>
                  <a:cubicBezTo>
                    <a:pt x="12636" y="25589"/>
                    <a:pt x="12636" y="25589"/>
                    <a:pt x="12636" y="25589"/>
                  </a:cubicBezTo>
                  <a:cubicBezTo>
                    <a:pt x="12636" y="25557"/>
                    <a:pt x="12636" y="25525"/>
                    <a:pt x="12605" y="25525"/>
                  </a:cubicBezTo>
                  <a:cubicBezTo>
                    <a:pt x="12573" y="25525"/>
                    <a:pt x="12510" y="25557"/>
                    <a:pt x="12510" y="25589"/>
                  </a:cubicBezTo>
                  <a:cubicBezTo>
                    <a:pt x="12478" y="25652"/>
                    <a:pt x="12446" y="25715"/>
                    <a:pt x="12415" y="25747"/>
                  </a:cubicBezTo>
                  <a:cubicBezTo>
                    <a:pt x="12415" y="25779"/>
                    <a:pt x="12446" y="25779"/>
                    <a:pt x="12446" y="25779"/>
                  </a:cubicBezTo>
                  <a:cubicBezTo>
                    <a:pt x="12446" y="25811"/>
                    <a:pt x="12478" y="25811"/>
                    <a:pt x="12478" y="25811"/>
                  </a:cubicBezTo>
                  <a:cubicBezTo>
                    <a:pt x="12478" y="25779"/>
                    <a:pt x="12510" y="25779"/>
                    <a:pt x="12510" y="25779"/>
                  </a:cubicBezTo>
                  <a:cubicBezTo>
                    <a:pt x="12541" y="25779"/>
                    <a:pt x="12605" y="25779"/>
                    <a:pt x="12636" y="25779"/>
                  </a:cubicBezTo>
                  <a:cubicBezTo>
                    <a:pt x="12636" y="25779"/>
                    <a:pt x="12668" y="25842"/>
                    <a:pt x="12668" y="25842"/>
                  </a:cubicBezTo>
                  <a:cubicBezTo>
                    <a:pt x="12668" y="25906"/>
                    <a:pt x="12636" y="25937"/>
                    <a:pt x="12668" y="26001"/>
                  </a:cubicBezTo>
                  <a:lnTo>
                    <a:pt x="12668" y="26001"/>
                  </a:lnTo>
                  <a:cubicBezTo>
                    <a:pt x="12668" y="26001"/>
                    <a:pt x="12668" y="26001"/>
                    <a:pt x="12668" y="26001"/>
                  </a:cubicBezTo>
                  <a:cubicBezTo>
                    <a:pt x="12668" y="26001"/>
                    <a:pt x="12668" y="26001"/>
                    <a:pt x="12668" y="26001"/>
                  </a:cubicBezTo>
                  <a:cubicBezTo>
                    <a:pt x="12668" y="26001"/>
                    <a:pt x="12668" y="26001"/>
                    <a:pt x="12668" y="26001"/>
                  </a:cubicBezTo>
                  <a:cubicBezTo>
                    <a:pt x="12668" y="26001"/>
                    <a:pt x="12668" y="26001"/>
                    <a:pt x="12668" y="26001"/>
                  </a:cubicBezTo>
                  <a:lnTo>
                    <a:pt x="12668" y="26001"/>
                  </a:lnTo>
                  <a:cubicBezTo>
                    <a:pt x="12605" y="26001"/>
                    <a:pt x="12573" y="26001"/>
                    <a:pt x="12573" y="26032"/>
                  </a:cubicBezTo>
                  <a:cubicBezTo>
                    <a:pt x="12541" y="26064"/>
                    <a:pt x="12541" y="26064"/>
                    <a:pt x="12541" y="26096"/>
                  </a:cubicBezTo>
                  <a:cubicBezTo>
                    <a:pt x="12541" y="26127"/>
                    <a:pt x="12541" y="26159"/>
                    <a:pt x="12541" y="26159"/>
                  </a:cubicBezTo>
                  <a:cubicBezTo>
                    <a:pt x="12573" y="26191"/>
                    <a:pt x="12573" y="26191"/>
                    <a:pt x="12573" y="26222"/>
                  </a:cubicBezTo>
                  <a:cubicBezTo>
                    <a:pt x="12573" y="26254"/>
                    <a:pt x="12573" y="26254"/>
                    <a:pt x="12605" y="26286"/>
                  </a:cubicBezTo>
                  <a:cubicBezTo>
                    <a:pt x="12605" y="26286"/>
                    <a:pt x="12605" y="26317"/>
                    <a:pt x="12605" y="26317"/>
                  </a:cubicBezTo>
                  <a:lnTo>
                    <a:pt x="12605" y="26317"/>
                  </a:lnTo>
                  <a:lnTo>
                    <a:pt x="12636" y="26317"/>
                  </a:lnTo>
                  <a:lnTo>
                    <a:pt x="12605" y="26317"/>
                  </a:lnTo>
                  <a:lnTo>
                    <a:pt x="12605" y="26317"/>
                  </a:lnTo>
                  <a:cubicBezTo>
                    <a:pt x="12605" y="26317"/>
                    <a:pt x="12605" y="26349"/>
                    <a:pt x="12605" y="26349"/>
                  </a:cubicBezTo>
                  <a:cubicBezTo>
                    <a:pt x="12605" y="26412"/>
                    <a:pt x="12605" y="26412"/>
                    <a:pt x="12636" y="26444"/>
                  </a:cubicBezTo>
                  <a:cubicBezTo>
                    <a:pt x="12668" y="26476"/>
                    <a:pt x="12700" y="26476"/>
                    <a:pt x="12731" y="26507"/>
                  </a:cubicBezTo>
                  <a:lnTo>
                    <a:pt x="12731" y="26507"/>
                  </a:lnTo>
                  <a:lnTo>
                    <a:pt x="12731" y="26507"/>
                  </a:lnTo>
                  <a:cubicBezTo>
                    <a:pt x="12763" y="26539"/>
                    <a:pt x="12763" y="26539"/>
                    <a:pt x="12731" y="26571"/>
                  </a:cubicBezTo>
                  <a:lnTo>
                    <a:pt x="12731" y="26571"/>
                  </a:lnTo>
                  <a:lnTo>
                    <a:pt x="12731" y="26571"/>
                  </a:lnTo>
                  <a:lnTo>
                    <a:pt x="12731" y="26571"/>
                  </a:lnTo>
                  <a:cubicBezTo>
                    <a:pt x="12731" y="26634"/>
                    <a:pt x="12763" y="26697"/>
                    <a:pt x="12731" y="26761"/>
                  </a:cubicBezTo>
                  <a:cubicBezTo>
                    <a:pt x="12731" y="26792"/>
                    <a:pt x="12763" y="26824"/>
                    <a:pt x="12795" y="26824"/>
                  </a:cubicBezTo>
                  <a:cubicBezTo>
                    <a:pt x="12826" y="26824"/>
                    <a:pt x="12826" y="26792"/>
                    <a:pt x="12826" y="26761"/>
                  </a:cubicBezTo>
                  <a:cubicBezTo>
                    <a:pt x="12826" y="26729"/>
                    <a:pt x="12826" y="26666"/>
                    <a:pt x="12858" y="26634"/>
                  </a:cubicBezTo>
                  <a:lnTo>
                    <a:pt x="12858" y="26634"/>
                  </a:lnTo>
                  <a:lnTo>
                    <a:pt x="12826" y="26602"/>
                  </a:lnTo>
                  <a:lnTo>
                    <a:pt x="12858" y="26634"/>
                  </a:lnTo>
                  <a:cubicBezTo>
                    <a:pt x="12858" y="26634"/>
                    <a:pt x="12858" y="26634"/>
                    <a:pt x="12858" y="26634"/>
                  </a:cubicBezTo>
                  <a:cubicBezTo>
                    <a:pt x="12858" y="26634"/>
                    <a:pt x="12890" y="26666"/>
                    <a:pt x="12890" y="26697"/>
                  </a:cubicBezTo>
                  <a:cubicBezTo>
                    <a:pt x="12890" y="26729"/>
                    <a:pt x="12890" y="26729"/>
                    <a:pt x="12890" y="26761"/>
                  </a:cubicBezTo>
                  <a:cubicBezTo>
                    <a:pt x="12921" y="26792"/>
                    <a:pt x="12921" y="26792"/>
                    <a:pt x="12921" y="26824"/>
                  </a:cubicBezTo>
                  <a:cubicBezTo>
                    <a:pt x="12890" y="26856"/>
                    <a:pt x="12890" y="26856"/>
                    <a:pt x="12858" y="26856"/>
                  </a:cubicBezTo>
                  <a:cubicBezTo>
                    <a:pt x="12826" y="26856"/>
                    <a:pt x="12826" y="26856"/>
                    <a:pt x="12826" y="26856"/>
                  </a:cubicBezTo>
                  <a:cubicBezTo>
                    <a:pt x="12795" y="26856"/>
                    <a:pt x="12795" y="26887"/>
                    <a:pt x="12795" y="26887"/>
                  </a:cubicBezTo>
                  <a:cubicBezTo>
                    <a:pt x="12795" y="26887"/>
                    <a:pt x="12795" y="26919"/>
                    <a:pt x="12795" y="26919"/>
                  </a:cubicBezTo>
                  <a:cubicBezTo>
                    <a:pt x="12826" y="26919"/>
                    <a:pt x="12826" y="26919"/>
                    <a:pt x="12858" y="26919"/>
                  </a:cubicBezTo>
                  <a:cubicBezTo>
                    <a:pt x="12921" y="26951"/>
                    <a:pt x="12921" y="26982"/>
                    <a:pt x="12953" y="27014"/>
                  </a:cubicBezTo>
                  <a:cubicBezTo>
                    <a:pt x="12953" y="27077"/>
                    <a:pt x="12953" y="27077"/>
                    <a:pt x="12985" y="27109"/>
                  </a:cubicBezTo>
                  <a:cubicBezTo>
                    <a:pt x="13016" y="27141"/>
                    <a:pt x="13080" y="27172"/>
                    <a:pt x="13111" y="27204"/>
                  </a:cubicBezTo>
                  <a:lnTo>
                    <a:pt x="13111" y="27204"/>
                  </a:lnTo>
                  <a:cubicBezTo>
                    <a:pt x="13111" y="27204"/>
                    <a:pt x="13111" y="27204"/>
                    <a:pt x="13111" y="27204"/>
                  </a:cubicBezTo>
                  <a:cubicBezTo>
                    <a:pt x="13143" y="27204"/>
                    <a:pt x="13143" y="27204"/>
                    <a:pt x="13143" y="27236"/>
                  </a:cubicBezTo>
                  <a:cubicBezTo>
                    <a:pt x="13143" y="27236"/>
                    <a:pt x="13143" y="27236"/>
                    <a:pt x="13143" y="27236"/>
                  </a:cubicBezTo>
                  <a:lnTo>
                    <a:pt x="13143" y="27236"/>
                  </a:lnTo>
                  <a:lnTo>
                    <a:pt x="13143" y="27236"/>
                  </a:lnTo>
                  <a:cubicBezTo>
                    <a:pt x="13143" y="27236"/>
                    <a:pt x="13143" y="27236"/>
                    <a:pt x="13143" y="27236"/>
                  </a:cubicBezTo>
                  <a:cubicBezTo>
                    <a:pt x="13143" y="27204"/>
                    <a:pt x="13111" y="27204"/>
                    <a:pt x="13111" y="27204"/>
                  </a:cubicBezTo>
                  <a:cubicBezTo>
                    <a:pt x="13111" y="27204"/>
                    <a:pt x="13111" y="27204"/>
                    <a:pt x="13111" y="27204"/>
                  </a:cubicBezTo>
                  <a:lnTo>
                    <a:pt x="13111" y="27204"/>
                  </a:lnTo>
                  <a:cubicBezTo>
                    <a:pt x="13048" y="27204"/>
                    <a:pt x="12985" y="27172"/>
                    <a:pt x="12953" y="27172"/>
                  </a:cubicBezTo>
                  <a:cubicBezTo>
                    <a:pt x="12953" y="27141"/>
                    <a:pt x="12921" y="27141"/>
                    <a:pt x="12921" y="27141"/>
                  </a:cubicBezTo>
                  <a:cubicBezTo>
                    <a:pt x="12921" y="27141"/>
                    <a:pt x="12890" y="27172"/>
                    <a:pt x="12890" y="27172"/>
                  </a:cubicBezTo>
                  <a:cubicBezTo>
                    <a:pt x="12890" y="27172"/>
                    <a:pt x="12921" y="27204"/>
                    <a:pt x="12921" y="27204"/>
                  </a:cubicBezTo>
                  <a:cubicBezTo>
                    <a:pt x="12985" y="27236"/>
                    <a:pt x="13080" y="27299"/>
                    <a:pt x="13143" y="27362"/>
                  </a:cubicBezTo>
                  <a:cubicBezTo>
                    <a:pt x="13143" y="27394"/>
                    <a:pt x="13206" y="27394"/>
                    <a:pt x="13238" y="27426"/>
                  </a:cubicBezTo>
                  <a:cubicBezTo>
                    <a:pt x="13238" y="27426"/>
                    <a:pt x="13270" y="27426"/>
                    <a:pt x="13301" y="27426"/>
                  </a:cubicBezTo>
                  <a:cubicBezTo>
                    <a:pt x="13301" y="27394"/>
                    <a:pt x="13301" y="27394"/>
                    <a:pt x="13333" y="27362"/>
                  </a:cubicBezTo>
                  <a:cubicBezTo>
                    <a:pt x="13333" y="27362"/>
                    <a:pt x="13333" y="27362"/>
                    <a:pt x="13333" y="27362"/>
                  </a:cubicBezTo>
                  <a:cubicBezTo>
                    <a:pt x="13365" y="27362"/>
                    <a:pt x="13365" y="27362"/>
                    <a:pt x="13333" y="27394"/>
                  </a:cubicBezTo>
                  <a:cubicBezTo>
                    <a:pt x="13333" y="27394"/>
                    <a:pt x="13333" y="27426"/>
                    <a:pt x="13333" y="27426"/>
                  </a:cubicBezTo>
                  <a:cubicBezTo>
                    <a:pt x="13365" y="27426"/>
                    <a:pt x="13365" y="27426"/>
                    <a:pt x="13365" y="27426"/>
                  </a:cubicBezTo>
                  <a:cubicBezTo>
                    <a:pt x="13428" y="27457"/>
                    <a:pt x="13460" y="27457"/>
                    <a:pt x="13428" y="27521"/>
                  </a:cubicBezTo>
                  <a:cubicBezTo>
                    <a:pt x="13428" y="27521"/>
                    <a:pt x="13428" y="27521"/>
                    <a:pt x="13460" y="27552"/>
                  </a:cubicBezTo>
                  <a:cubicBezTo>
                    <a:pt x="13491" y="27552"/>
                    <a:pt x="13523" y="27584"/>
                    <a:pt x="13555" y="27616"/>
                  </a:cubicBezTo>
                  <a:cubicBezTo>
                    <a:pt x="13555" y="27647"/>
                    <a:pt x="13586" y="27647"/>
                    <a:pt x="13618" y="27647"/>
                  </a:cubicBezTo>
                  <a:cubicBezTo>
                    <a:pt x="13618" y="27616"/>
                    <a:pt x="13650" y="27584"/>
                    <a:pt x="13681" y="27584"/>
                  </a:cubicBezTo>
                  <a:cubicBezTo>
                    <a:pt x="13681" y="27584"/>
                    <a:pt x="13713" y="27584"/>
                    <a:pt x="13713" y="27584"/>
                  </a:cubicBezTo>
                  <a:cubicBezTo>
                    <a:pt x="13713" y="27584"/>
                    <a:pt x="13713" y="27616"/>
                    <a:pt x="13713" y="27616"/>
                  </a:cubicBezTo>
                  <a:cubicBezTo>
                    <a:pt x="13713" y="27647"/>
                    <a:pt x="13713" y="27679"/>
                    <a:pt x="13745" y="27679"/>
                  </a:cubicBezTo>
                  <a:cubicBezTo>
                    <a:pt x="13745" y="27711"/>
                    <a:pt x="13776" y="27711"/>
                    <a:pt x="13808" y="27711"/>
                  </a:cubicBezTo>
                  <a:cubicBezTo>
                    <a:pt x="13808" y="27711"/>
                    <a:pt x="13840" y="27711"/>
                    <a:pt x="13840" y="27711"/>
                  </a:cubicBezTo>
                  <a:cubicBezTo>
                    <a:pt x="13871" y="27711"/>
                    <a:pt x="13903" y="27711"/>
                    <a:pt x="13935" y="27711"/>
                  </a:cubicBezTo>
                  <a:cubicBezTo>
                    <a:pt x="13966" y="27711"/>
                    <a:pt x="13966" y="27711"/>
                    <a:pt x="13966" y="27647"/>
                  </a:cubicBezTo>
                  <a:lnTo>
                    <a:pt x="13966" y="27647"/>
                  </a:lnTo>
                  <a:lnTo>
                    <a:pt x="13966" y="27647"/>
                  </a:lnTo>
                  <a:cubicBezTo>
                    <a:pt x="13935" y="27647"/>
                    <a:pt x="13935" y="27647"/>
                    <a:pt x="13935" y="27647"/>
                  </a:cubicBezTo>
                  <a:cubicBezTo>
                    <a:pt x="13935" y="27647"/>
                    <a:pt x="13966" y="27647"/>
                    <a:pt x="13966" y="27647"/>
                  </a:cubicBezTo>
                  <a:cubicBezTo>
                    <a:pt x="13966" y="27647"/>
                    <a:pt x="13966" y="27647"/>
                    <a:pt x="13966" y="27647"/>
                  </a:cubicBezTo>
                  <a:lnTo>
                    <a:pt x="13966" y="27647"/>
                  </a:lnTo>
                  <a:cubicBezTo>
                    <a:pt x="13998" y="27647"/>
                    <a:pt x="14030" y="27647"/>
                    <a:pt x="14061" y="27616"/>
                  </a:cubicBezTo>
                  <a:cubicBezTo>
                    <a:pt x="14093" y="27616"/>
                    <a:pt x="14093" y="27584"/>
                    <a:pt x="14093" y="27584"/>
                  </a:cubicBezTo>
                  <a:cubicBezTo>
                    <a:pt x="14125" y="27552"/>
                    <a:pt x="14125" y="27552"/>
                    <a:pt x="14125" y="27552"/>
                  </a:cubicBezTo>
                  <a:cubicBezTo>
                    <a:pt x="14156" y="27552"/>
                    <a:pt x="14188" y="27584"/>
                    <a:pt x="14220" y="27552"/>
                  </a:cubicBezTo>
                  <a:cubicBezTo>
                    <a:pt x="14251" y="27552"/>
                    <a:pt x="14283" y="27521"/>
                    <a:pt x="14315" y="27489"/>
                  </a:cubicBezTo>
                  <a:cubicBezTo>
                    <a:pt x="14346" y="27489"/>
                    <a:pt x="14315" y="27457"/>
                    <a:pt x="14315" y="27457"/>
                  </a:cubicBezTo>
                  <a:cubicBezTo>
                    <a:pt x="14315" y="27426"/>
                    <a:pt x="14283" y="27457"/>
                    <a:pt x="14251" y="27426"/>
                  </a:cubicBezTo>
                  <a:cubicBezTo>
                    <a:pt x="14188" y="27394"/>
                    <a:pt x="14093" y="27362"/>
                    <a:pt x="13998" y="27331"/>
                  </a:cubicBezTo>
                  <a:cubicBezTo>
                    <a:pt x="13998" y="27331"/>
                    <a:pt x="13998" y="27331"/>
                    <a:pt x="13966" y="27299"/>
                  </a:cubicBezTo>
                  <a:cubicBezTo>
                    <a:pt x="13935" y="27267"/>
                    <a:pt x="13903" y="27236"/>
                    <a:pt x="13871" y="27204"/>
                  </a:cubicBezTo>
                  <a:cubicBezTo>
                    <a:pt x="13840" y="27172"/>
                    <a:pt x="13840" y="27141"/>
                    <a:pt x="13808" y="27109"/>
                  </a:cubicBezTo>
                  <a:cubicBezTo>
                    <a:pt x="13808" y="27014"/>
                    <a:pt x="13776" y="26982"/>
                    <a:pt x="13681" y="26982"/>
                  </a:cubicBezTo>
                  <a:lnTo>
                    <a:pt x="13618" y="26982"/>
                  </a:lnTo>
                  <a:cubicBezTo>
                    <a:pt x="13618" y="26982"/>
                    <a:pt x="13618" y="26982"/>
                    <a:pt x="13618" y="26982"/>
                  </a:cubicBezTo>
                  <a:cubicBezTo>
                    <a:pt x="13618" y="26982"/>
                    <a:pt x="13618" y="27014"/>
                    <a:pt x="13586" y="27014"/>
                  </a:cubicBezTo>
                  <a:cubicBezTo>
                    <a:pt x="13586" y="27014"/>
                    <a:pt x="13586" y="27046"/>
                    <a:pt x="13586" y="27046"/>
                  </a:cubicBezTo>
                  <a:cubicBezTo>
                    <a:pt x="13523" y="27077"/>
                    <a:pt x="13523" y="27141"/>
                    <a:pt x="13523" y="27172"/>
                  </a:cubicBezTo>
                  <a:cubicBezTo>
                    <a:pt x="13523" y="27204"/>
                    <a:pt x="13523" y="27204"/>
                    <a:pt x="13523" y="27204"/>
                  </a:cubicBezTo>
                  <a:cubicBezTo>
                    <a:pt x="13523" y="27204"/>
                    <a:pt x="13491" y="27204"/>
                    <a:pt x="13491" y="27204"/>
                  </a:cubicBezTo>
                  <a:cubicBezTo>
                    <a:pt x="13491" y="27204"/>
                    <a:pt x="13491" y="27204"/>
                    <a:pt x="13491" y="27204"/>
                  </a:cubicBezTo>
                  <a:cubicBezTo>
                    <a:pt x="13491" y="27172"/>
                    <a:pt x="13491" y="27141"/>
                    <a:pt x="13491" y="27109"/>
                  </a:cubicBezTo>
                  <a:cubicBezTo>
                    <a:pt x="13491" y="27046"/>
                    <a:pt x="13523" y="27014"/>
                    <a:pt x="13586" y="26982"/>
                  </a:cubicBezTo>
                  <a:lnTo>
                    <a:pt x="13586" y="26982"/>
                  </a:lnTo>
                  <a:lnTo>
                    <a:pt x="13618" y="26982"/>
                  </a:lnTo>
                  <a:cubicBezTo>
                    <a:pt x="13618" y="26951"/>
                    <a:pt x="13650" y="26919"/>
                    <a:pt x="13681" y="26951"/>
                  </a:cubicBezTo>
                  <a:cubicBezTo>
                    <a:pt x="13681" y="26951"/>
                    <a:pt x="13681" y="26951"/>
                    <a:pt x="13713" y="26951"/>
                  </a:cubicBezTo>
                  <a:cubicBezTo>
                    <a:pt x="13713" y="26951"/>
                    <a:pt x="13713" y="26919"/>
                    <a:pt x="13745" y="26919"/>
                  </a:cubicBezTo>
                  <a:cubicBezTo>
                    <a:pt x="13745" y="26919"/>
                    <a:pt x="13745" y="26887"/>
                    <a:pt x="13745" y="26887"/>
                  </a:cubicBezTo>
                  <a:cubicBezTo>
                    <a:pt x="13713" y="26856"/>
                    <a:pt x="13681" y="26824"/>
                    <a:pt x="13650" y="26761"/>
                  </a:cubicBezTo>
                  <a:cubicBezTo>
                    <a:pt x="13618" y="26729"/>
                    <a:pt x="13618" y="26666"/>
                    <a:pt x="13586" y="26634"/>
                  </a:cubicBezTo>
                  <a:cubicBezTo>
                    <a:pt x="13586" y="26571"/>
                    <a:pt x="13586" y="26539"/>
                    <a:pt x="13618" y="26476"/>
                  </a:cubicBezTo>
                  <a:cubicBezTo>
                    <a:pt x="13650" y="26476"/>
                    <a:pt x="13650" y="26444"/>
                    <a:pt x="13681" y="26444"/>
                  </a:cubicBezTo>
                  <a:cubicBezTo>
                    <a:pt x="13713" y="26381"/>
                    <a:pt x="13745" y="26349"/>
                    <a:pt x="13745" y="26286"/>
                  </a:cubicBezTo>
                  <a:cubicBezTo>
                    <a:pt x="13745" y="26222"/>
                    <a:pt x="13745" y="26191"/>
                    <a:pt x="13808" y="26159"/>
                  </a:cubicBezTo>
                  <a:cubicBezTo>
                    <a:pt x="13840" y="26096"/>
                    <a:pt x="13871" y="26064"/>
                    <a:pt x="13903" y="26032"/>
                  </a:cubicBezTo>
                  <a:cubicBezTo>
                    <a:pt x="13935" y="26001"/>
                    <a:pt x="13935" y="25969"/>
                    <a:pt x="13935" y="25937"/>
                  </a:cubicBezTo>
                  <a:cubicBezTo>
                    <a:pt x="13935" y="25906"/>
                    <a:pt x="13935" y="25874"/>
                    <a:pt x="13935" y="25874"/>
                  </a:cubicBezTo>
                  <a:cubicBezTo>
                    <a:pt x="13903" y="25811"/>
                    <a:pt x="13903" y="25779"/>
                    <a:pt x="13840" y="25779"/>
                  </a:cubicBezTo>
                  <a:cubicBezTo>
                    <a:pt x="13808" y="25779"/>
                    <a:pt x="13776" y="25747"/>
                    <a:pt x="13745" y="25747"/>
                  </a:cubicBezTo>
                  <a:cubicBezTo>
                    <a:pt x="13713" y="25715"/>
                    <a:pt x="13681" y="25684"/>
                    <a:pt x="13650" y="25652"/>
                  </a:cubicBezTo>
                  <a:cubicBezTo>
                    <a:pt x="13586" y="25620"/>
                    <a:pt x="13586" y="25557"/>
                    <a:pt x="13650" y="25494"/>
                  </a:cubicBezTo>
                  <a:cubicBezTo>
                    <a:pt x="13650" y="25462"/>
                    <a:pt x="13681" y="25430"/>
                    <a:pt x="13713" y="25430"/>
                  </a:cubicBezTo>
                  <a:cubicBezTo>
                    <a:pt x="13745" y="25399"/>
                    <a:pt x="13776" y="25367"/>
                    <a:pt x="13840" y="25367"/>
                  </a:cubicBezTo>
                  <a:cubicBezTo>
                    <a:pt x="13840" y="25367"/>
                    <a:pt x="13840" y="25335"/>
                    <a:pt x="13871" y="25335"/>
                  </a:cubicBezTo>
                  <a:cubicBezTo>
                    <a:pt x="13871" y="25272"/>
                    <a:pt x="13903" y="25240"/>
                    <a:pt x="13871" y="25177"/>
                  </a:cubicBezTo>
                  <a:cubicBezTo>
                    <a:pt x="13871" y="25145"/>
                    <a:pt x="13871" y="25145"/>
                    <a:pt x="13871" y="25114"/>
                  </a:cubicBezTo>
                  <a:cubicBezTo>
                    <a:pt x="13871" y="25082"/>
                    <a:pt x="13871" y="25019"/>
                    <a:pt x="13903" y="24987"/>
                  </a:cubicBezTo>
                  <a:cubicBezTo>
                    <a:pt x="13935" y="24955"/>
                    <a:pt x="13966" y="24924"/>
                    <a:pt x="13998" y="24892"/>
                  </a:cubicBezTo>
                  <a:lnTo>
                    <a:pt x="13998" y="24892"/>
                  </a:lnTo>
                  <a:cubicBezTo>
                    <a:pt x="13998" y="24892"/>
                    <a:pt x="13966" y="24892"/>
                    <a:pt x="13966" y="24892"/>
                  </a:cubicBezTo>
                  <a:cubicBezTo>
                    <a:pt x="13966" y="24892"/>
                    <a:pt x="13935" y="24892"/>
                    <a:pt x="13935" y="24892"/>
                  </a:cubicBezTo>
                  <a:cubicBezTo>
                    <a:pt x="13935" y="24892"/>
                    <a:pt x="13935" y="24860"/>
                    <a:pt x="13935" y="24860"/>
                  </a:cubicBezTo>
                  <a:cubicBezTo>
                    <a:pt x="13935" y="24860"/>
                    <a:pt x="13966" y="24860"/>
                    <a:pt x="13966" y="24860"/>
                  </a:cubicBezTo>
                  <a:cubicBezTo>
                    <a:pt x="13966" y="24860"/>
                    <a:pt x="13966" y="24860"/>
                    <a:pt x="13966" y="24892"/>
                  </a:cubicBezTo>
                  <a:lnTo>
                    <a:pt x="13998" y="24892"/>
                  </a:lnTo>
                  <a:cubicBezTo>
                    <a:pt x="13998" y="24892"/>
                    <a:pt x="13998" y="24892"/>
                    <a:pt x="13998" y="24892"/>
                  </a:cubicBezTo>
                  <a:cubicBezTo>
                    <a:pt x="13998" y="24892"/>
                    <a:pt x="13998" y="24892"/>
                    <a:pt x="14030" y="24892"/>
                  </a:cubicBezTo>
                  <a:cubicBezTo>
                    <a:pt x="14061" y="24892"/>
                    <a:pt x="14093" y="24860"/>
                    <a:pt x="14093" y="24829"/>
                  </a:cubicBezTo>
                  <a:cubicBezTo>
                    <a:pt x="14093" y="24797"/>
                    <a:pt x="14061" y="24765"/>
                    <a:pt x="14061" y="24734"/>
                  </a:cubicBezTo>
                  <a:cubicBezTo>
                    <a:pt x="14061" y="24734"/>
                    <a:pt x="14030" y="24702"/>
                    <a:pt x="14030" y="24734"/>
                  </a:cubicBezTo>
                  <a:cubicBezTo>
                    <a:pt x="13998" y="24734"/>
                    <a:pt x="13998" y="24734"/>
                    <a:pt x="13998" y="24734"/>
                  </a:cubicBezTo>
                  <a:cubicBezTo>
                    <a:pt x="13935" y="24765"/>
                    <a:pt x="13871" y="24734"/>
                    <a:pt x="13871" y="24670"/>
                  </a:cubicBezTo>
                  <a:cubicBezTo>
                    <a:pt x="13840" y="24639"/>
                    <a:pt x="13840" y="24607"/>
                    <a:pt x="13840" y="24575"/>
                  </a:cubicBezTo>
                  <a:lnTo>
                    <a:pt x="13808" y="24544"/>
                  </a:lnTo>
                  <a:cubicBezTo>
                    <a:pt x="13808" y="24512"/>
                    <a:pt x="13840" y="24480"/>
                    <a:pt x="13871" y="24480"/>
                  </a:cubicBezTo>
                  <a:cubicBezTo>
                    <a:pt x="13903" y="24512"/>
                    <a:pt x="13935" y="24512"/>
                    <a:pt x="13966" y="24544"/>
                  </a:cubicBezTo>
                  <a:cubicBezTo>
                    <a:pt x="14030" y="24575"/>
                    <a:pt x="14061" y="24575"/>
                    <a:pt x="14125" y="24544"/>
                  </a:cubicBezTo>
                  <a:cubicBezTo>
                    <a:pt x="14188" y="24544"/>
                    <a:pt x="14251" y="24480"/>
                    <a:pt x="14220" y="24449"/>
                  </a:cubicBezTo>
                  <a:cubicBezTo>
                    <a:pt x="14220" y="24417"/>
                    <a:pt x="14220" y="24354"/>
                    <a:pt x="14220" y="24322"/>
                  </a:cubicBezTo>
                  <a:cubicBezTo>
                    <a:pt x="14220" y="24290"/>
                    <a:pt x="14220" y="24259"/>
                    <a:pt x="14220" y="24195"/>
                  </a:cubicBezTo>
                  <a:cubicBezTo>
                    <a:pt x="14220" y="24195"/>
                    <a:pt x="14220" y="24195"/>
                    <a:pt x="14220" y="24195"/>
                  </a:cubicBezTo>
                  <a:lnTo>
                    <a:pt x="14220" y="24132"/>
                  </a:lnTo>
                  <a:cubicBezTo>
                    <a:pt x="14220" y="24100"/>
                    <a:pt x="14220" y="24069"/>
                    <a:pt x="14251" y="24100"/>
                  </a:cubicBezTo>
                  <a:cubicBezTo>
                    <a:pt x="14410" y="24132"/>
                    <a:pt x="14536" y="24100"/>
                    <a:pt x="14663" y="24069"/>
                  </a:cubicBezTo>
                  <a:cubicBezTo>
                    <a:pt x="14726" y="24037"/>
                    <a:pt x="14758" y="24037"/>
                    <a:pt x="14790" y="24005"/>
                  </a:cubicBezTo>
                  <a:cubicBezTo>
                    <a:pt x="14853" y="23974"/>
                    <a:pt x="14885" y="23942"/>
                    <a:pt x="14916" y="23879"/>
                  </a:cubicBezTo>
                  <a:cubicBezTo>
                    <a:pt x="14916" y="23847"/>
                    <a:pt x="14948" y="23815"/>
                    <a:pt x="14948" y="23752"/>
                  </a:cubicBezTo>
                  <a:cubicBezTo>
                    <a:pt x="14980" y="23720"/>
                    <a:pt x="14980" y="23720"/>
                    <a:pt x="14980" y="23689"/>
                  </a:cubicBezTo>
                  <a:cubicBezTo>
                    <a:pt x="14980" y="23657"/>
                    <a:pt x="14980" y="23625"/>
                    <a:pt x="14948" y="23594"/>
                  </a:cubicBezTo>
                  <a:cubicBezTo>
                    <a:pt x="14916" y="23594"/>
                    <a:pt x="14916" y="23594"/>
                    <a:pt x="14885" y="23594"/>
                  </a:cubicBezTo>
                  <a:cubicBezTo>
                    <a:pt x="14885" y="23562"/>
                    <a:pt x="14853" y="23562"/>
                    <a:pt x="14853" y="23530"/>
                  </a:cubicBezTo>
                  <a:cubicBezTo>
                    <a:pt x="14853" y="23530"/>
                    <a:pt x="14885" y="23499"/>
                    <a:pt x="14885" y="23467"/>
                  </a:cubicBezTo>
                  <a:cubicBezTo>
                    <a:pt x="14885" y="23435"/>
                    <a:pt x="14885" y="23404"/>
                    <a:pt x="14853" y="23372"/>
                  </a:cubicBezTo>
                  <a:cubicBezTo>
                    <a:pt x="14790" y="23340"/>
                    <a:pt x="14758" y="23309"/>
                    <a:pt x="14695" y="23277"/>
                  </a:cubicBezTo>
                  <a:lnTo>
                    <a:pt x="14695" y="23277"/>
                  </a:lnTo>
                  <a:lnTo>
                    <a:pt x="14695" y="23245"/>
                  </a:lnTo>
                  <a:cubicBezTo>
                    <a:pt x="14695" y="23245"/>
                    <a:pt x="14695" y="23245"/>
                    <a:pt x="14695" y="23245"/>
                  </a:cubicBezTo>
                  <a:cubicBezTo>
                    <a:pt x="14695" y="23245"/>
                    <a:pt x="14695" y="23245"/>
                    <a:pt x="14695" y="23245"/>
                  </a:cubicBezTo>
                  <a:lnTo>
                    <a:pt x="14695" y="23245"/>
                  </a:lnTo>
                  <a:cubicBezTo>
                    <a:pt x="14695" y="23245"/>
                    <a:pt x="14695" y="23245"/>
                    <a:pt x="14695" y="23245"/>
                  </a:cubicBezTo>
                  <a:cubicBezTo>
                    <a:pt x="14695" y="23277"/>
                    <a:pt x="14695" y="23277"/>
                    <a:pt x="14695" y="23277"/>
                  </a:cubicBezTo>
                  <a:cubicBezTo>
                    <a:pt x="14790" y="23277"/>
                    <a:pt x="14885" y="23277"/>
                    <a:pt x="14980" y="23309"/>
                  </a:cubicBezTo>
                  <a:cubicBezTo>
                    <a:pt x="14980" y="23340"/>
                    <a:pt x="15011" y="23340"/>
                    <a:pt x="15011" y="23340"/>
                  </a:cubicBezTo>
                  <a:cubicBezTo>
                    <a:pt x="15075" y="23340"/>
                    <a:pt x="15106" y="23340"/>
                    <a:pt x="15138" y="23340"/>
                  </a:cubicBezTo>
                  <a:cubicBezTo>
                    <a:pt x="15233" y="23340"/>
                    <a:pt x="15296" y="23309"/>
                    <a:pt x="15360" y="23214"/>
                  </a:cubicBezTo>
                  <a:cubicBezTo>
                    <a:pt x="15391" y="23182"/>
                    <a:pt x="15391" y="23119"/>
                    <a:pt x="15455" y="23087"/>
                  </a:cubicBezTo>
                  <a:cubicBezTo>
                    <a:pt x="15486" y="23055"/>
                    <a:pt x="15518" y="22992"/>
                    <a:pt x="15518" y="22929"/>
                  </a:cubicBezTo>
                  <a:cubicBezTo>
                    <a:pt x="15550" y="22865"/>
                    <a:pt x="15550" y="22802"/>
                    <a:pt x="15581" y="22739"/>
                  </a:cubicBezTo>
                  <a:lnTo>
                    <a:pt x="15581" y="22770"/>
                  </a:lnTo>
                  <a:lnTo>
                    <a:pt x="15581" y="22739"/>
                  </a:lnTo>
                  <a:lnTo>
                    <a:pt x="15581" y="22739"/>
                  </a:lnTo>
                  <a:cubicBezTo>
                    <a:pt x="15550" y="22707"/>
                    <a:pt x="15550" y="22675"/>
                    <a:pt x="15613" y="22644"/>
                  </a:cubicBezTo>
                  <a:cubicBezTo>
                    <a:pt x="15613" y="22644"/>
                    <a:pt x="15645" y="22644"/>
                    <a:pt x="15645" y="22644"/>
                  </a:cubicBezTo>
                  <a:cubicBezTo>
                    <a:pt x="15676" y="22580"/>
                    <a:pt x="15676" y="22549"/>
                    <a:pt x="15708" y="22485"/>
                  </a:cubicBezTo>
                  <a:cubicBezTo>
                    <a:pt x="15708" y="22485"/>
                    <a:pt x="15708" y="22485"/>
                    <a:pt x="15740" y="22485"/>
                  </a:cubicBezTo>
                  <a:cubicBezTo>
                    <a:pt x="15740" y="22485"/>
                    <a:pt x="15740" y="22485"/>
                    <a:pt x="15740" y="22517"/>
                  </a:cubicBezTo>
                  <a:cubicBezTo>
                    <a:pt x="15771" y="22517"/>
                    <a:pt x="15771" y="22549"/>
                    <a:pt x="15771" y="22549"/>
                  </a:cubicBezTo>
                  <a:cubicBezTo>
                    <a:pt x="15803" y="22549"/>
                    <a:pt x="15803" y="22517"/>
                    <a:pt x="15835" y="22485"/>
                  </a:cubicBezTo>
                  <a:cubicBezTo>
                    <a:pt x="15866" y="22390"/>
                    <a:pt x="15930" y="22264"/>
                    <a:pt x="16025" y="22137"/>
                  </a:cubicBezTo>
                  <a:cubicBezTo>
                    <a:pt x="16056" y="22074"/>
                    <a:pt x="16088" y="21979"/>
                    <a:pt x="16056" y="21884"/>
                  </a:cubicBezTo>
                  <a:cubicBezTo>
                    <a:pt x="16056" y="21884"/>
                    <a:pt x="16025" y="21884"/>
                    <a:pt x="16025" y="21852"/>
                  </a:cubicBezTo>
                  <a:cubicBezTo>
                    <a:pt x="16025" y="21757"/>
                    <a:pt x="16056" y="21630"/>
                    <a:pt x="16120" y="21567"/>
                  </a:cubicBezTo>
                  <a:cubicBezTo>
                    <a:pt x="16183" y="21535"/>
                    <a:pt x="16215" y="21504"/>
                    <a:pt x="16246" y="21472"/>
                  </a:cubicBezTo>
                  <a:cubicBezTo>
                    <a:pt x="16310" y="21409"/>
                    <a:pt x="16373" y="21377"/>
                    <a:pt x="16468" y="21345"/>
                  </a:cubicBezTo>
                  <a:cubicBezTo>
                    <a:pt x="16500" y="21314"/>
                    <a:pt x="16531" y="21314"/>
                    <a:pt x="16563" y="21282"/>
                  </a:cubicBezTo>
                  <a:cubicBezTo>
                    <a:pt x="16595" y="21250"/>
                    <a:pt x="16626" y="21219"/>
                    <a:pt x="16626" y="21187"/>
                  </a:cubicBezTo>
                  <a:cubicBezTo>
                    <a:pt x="16626" y="21187"/>
                    <a:pt x="16658" y="21155"/>
                    <a:pt x="16658" y="21155"/>
                  </a:cubicBezTo>
                  <a:cubicBezTo>
                    <a:pt x="16722" y="21187"/>
                    <a:pt x="16753" y="21155"/>
                    <a:pt x="16785" y="21155"/>
                  </a:cubicBezTo>
                  <a:cubicBezTo>
                    <a:pt x="16817" y="21155"/>
                    <a:pt x="16848" y="21155"/>
                    <a:pt x="16880" y="21155"/>
                  </a:cubicBezTo>
                  <a:cubicBezTo>
                    <a:pt x="16975" y="21155"/>
                    <a:pt x="17038" y="21155"/>
                    <a:pt x="17070" y="21092"/>
                  </a:cubicBezTo>
                  <a:cubicBezTo>
                    <a:pt x="17102" y="21060"/>
                    <a:pt x="17133" y="21060"/>
                    <a:pt x="17165" y="21028"/>
                  </a:cubicBezTo>
                  <a:cubicBezTo>
                    <a:pt x="17197" y="20997"/>
                    <a:pt x="17197" y="20997"/>
                    <a:pt x="17197" y="20965"/>
                  </a:cubicBezTo>
                  <a:cubicBezTo>
                    <a:pt x="17197" y="20933"/>
                    <a:pt x="17197" y="20902"/>
                    <a:pt x="17197" y="20870"/>
                  </a:cubicBezTo>
                  <a:cubicBezTo>
                    <a:pt x="17260" y="20807"/>
                    <a:pt x="17292" y="20743"/>
                    <a:pt x="17323" y="20680"/>
                  </a:cubicBezTo>
                  <a:cubicBezTo>
                    <a:pt x="17355" y="20617"/>
                    <a:pt x="17387" y="20553"/>
                    <a:pt x="17355" y="20490"/>
                  </a:cubicBezTo>
                  <a:cubicBezTo>
                    <a:pt x="17355" y="20458"/>
                    <a:pt x="17355" y="20427"/>
                    <a:pt x="17387" y="20363"/>
                  </a:cubicBezTo>
                  <a:cubicBezTo>
                    <a:pt x="17450" y="20300"/>
                    <a:pt x="17450" y="20205"/>
                    <a:pt x="17450" y="20142"/>
                  </a:cubicBezTo>
                  <a:cubicBezTo>
                    <a:pt x="17450" y="20047"/>
                    <a:pt x="17450" y="19920"/>
                    <a:pt x="17450" y="19825"/>
                  </a:cubicBezTo>
                  <a:cubicBezTo>
                    <a:pt x="17450" y="19762"/>
                    <a:pt x="17450" y="19698"/>
                    <a:pt x="17450" y="19635"/>
                  </a:cubicBezTo>
                  <a:cubicBezTo>
                    <a:pt x="17450" y="19603"/>
                    <a:pt x="17450" y="19540"/>
                    <a:pt x="17482" y="19540"/>
                  </a:cubicBezTo>
                  <a:cubicBezTo>
                    <a:pt x="17577" y="19508"/>
                    <a:pt x="17640" y="19445"/>
                    <a:pt x="17672" y="19350"/>
                  </a:cubicBezTo>
                  <a:cubicBezTo>
                    <a:pt x="17672" y="19318"/>
                    <a:pt x="17672" y="19318"/>
                    <a:pt x="17672" y="19287"/>
                  </a:cubicBezTo>
                  <a:cubicBezTo>
                    <a:pt x="17703" y="19255"/>
                    <a:pt x="17735" y="19192"/>
                    <a:pt x="17767" y="19160"/>
                  </a:cubicBezTo>
                  <a:cubicBezTo>
                    <a:pt x="17830" y="19097"/>
                    <a:pt x="17893" y="19065"/>
                    <a:pt x="17925" y="19002"/>
                  </a:cubicBezTo>
                  <a:cubicBezTo>
                    <a:pt x="17988" y="18970"/>
                    <a:pt x="18020" y="18907"/>
                    <a:pt x="18052" y="18843"/>
                  </a:cubicBezTo>
                  <a:cubicBezTo>
                    <a:pt x="18052" y="18780"/>
                    <a:pt x="18083" y="18622"/>
                    <a:pt x="18083" y="18558"/>
                  </a:cubicBezTo>
                  <a:cubicBezTo>
                    <a:pt x="17988" y="18590"/>
                    <a:pt x="17957" y="18495"/>
                    <a:pt x="17925" y="1840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4"/>
            <p:cNvSpPr/>
            <p:nvPr/>
          </p:nvSpPr>
          <p:spPr>
            <a:xfrm>
              <a:off x="1040665" y="3925581"/>
              <a:ext cx="4058" cy="3044"/>
            </a:xfrm>
            <a:custGeom>
              <a:rect b="b" l="l" r="r" t="t"/>
              <a:pathLst>
                <a:path extrusionOk="0" h="96" w="128">
                  <a:moveTo>
                    <a:pt x="127" y="1"/>
                  </a:moveTo>
                  <a:cubicBezTo>
                    <a:pt x="127" y="1"/>
                    <a:pt x="127" y="33"/>
                    <a:pt x="127" y="33"/>
                  </a:cubicBezTo>
                  <a:cubicBezTo>
                    <a:pt x="96" y="64"/>
                    <a:pt x="64" y="64"/>
                    <a:pt x="32" y="96"/>
                  </a:cubicBezTo>
                  <a:cubicBezTo>
                    <a:pt x="32" y="96"/>
                    <a:pt x="1" y="96"/>
                    <a:pt x="1" y="96"/>
                  </a:cubicBezTo>
                  <a:cubicBezTo>
                    <a:pt x="32" y="33"/>
                    <a:pt x="64" y="33"/>
                    <a:pt x="127"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4"/>
            <p:cNvSpPr/>
            <p:nvPr/>
          </p:nvSpPr>
          <p:spPr>
            <a:xfrm>
              <a:off x="1018567" y="3933634"/>
              <a:ext cx="32" cy="32"/>
            </a:xfrm>
            <a:custGeom>
              <a:rect b="b" l="l" r="r" t="t"/>
              <a:pathLst>
                <a:path extrusionOk="0" h="1" w="1">
                  <a:moveTo>
                    <a:pt x="1" y="0"/>
                  </a:move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4"/>
            <p:cNvSpPr/>
            <p:nvPr/>
          </p:nvSpPr>
          <p:spPr>
            <a:xfrm>
              <a:off x="1016570" y="3921586"/>
              <a:ext cx="10082" cy="3044"/>
            </a:xfrm>
            <a:custGeom>
              <a:rect b="b" l="l" r="r" t="t"/>
              <a:pathLst>
                <a:path extrusionOk="0" h="96" w="318">
                  <a:moveTo>
                    <a:pt x="32" y="32"/>
                  </a:moveTo>
                  <a:cubicBezTo>
                    <a:pt x="64" y="32"/>
                    <a:pt x="96" y="32"/>
                    <a:pt x="96" y="32"/>
                  </a:cubicBezTo>
                  <a:cubicBezTo>
                    <a:pt x="159" y="0"/>
                    <a:pt x="222" y="0"/>
                    <a:pt x="286" y="32"/>
                  </a:cubicBezTo>
                  <a:cubicBezTo>
                    <a:pt x="286" y="32"/>
                    <a:pt x="286" y="64"/>
                    <a:pt x="317" y="64"/>
                  </a:cubicBezTo>
                  <a:cubicBezTo>
                    <a:pt x="317" y="64"/>
                    <a:pt x="286" y="64"/>
                    <a:pt x="286" y="64"/>
                  </a:cubicBezTo>
                  <a:cubicBezTo>
                    <a:pt x="254" y="95"/>
                    <a:pt x="254" y="95"/>
                    <a:pt x="222" y="95"/>
                  </a:cubicBezTo>
                  <a:cubicBezTo>
                    <a:pt x="159" y="64"/>
                    <a:pt x="127" y="95"/>
                    <a:pt x="64" y="95"/>
                  </a:cubicBezTo>
                  <a:cubicBezTo>
                    <a:pt x="64" y="95"/>
                    <a:pt x="32" y="64"/>
                    <a:pt x="32" y="64"/>
                  </a:cubicBezTo>
                  <a:cubicBezTo>
                    <a:pt x="32" y="64"/>
                    <a:pt x="32" y="64"/>
                    <a:pt x="32" y="32"/>
                  </a:cubicBezTo>
                  <a:cubicBezTo>
                    <a:pt x="1" y="32"/>
                    <a:pt x="1"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4"/>
            <p:cNvSpPr/>
            <p:nvPr/>
          </p:nvSpPr>
          <p:spPr>
            <a:xfrm>
              <a:off x="1015555" y="3932620"/>
              <a:ext cx="32" cy="32"/>
            </a:xfrm>
            <a:custGeom>
              <a:rect b="b" l="l" r="r" t="t"/>
              <a:pathLst>
                <a:path extrusionOk="0" h="1" w="1">
                  <a:moveTo>
                    <a:pt x="1" y="1"/>
                  </a:move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4"/>
            <p:cNvSpPr/>
            <p:nvPr/>
          </p:nvSpPr>
          <p:spPr>
            <a:xfrm>
              <a:off x="1000495" y="3916545"/>
              <a:ext cx="1046" cy="1046"/>
            </a:xfrm>
            <a:custGeom>
              <a:rect b="b" l="l" r="r" t="t"/>
              <a:pathLst>
                <a:path extrusionOk="0" h="33" w="33">
                  <a:moveTo>
                    <a:pt x="33" y="1"/>
                  </a:moveTo>
                  <a:lnTo>
                    <a:pt x="33" y="1"/>
                  </a:lnTo>
                  <a:cubicBezTo>
                    <a:pt x="33" y="33"/>
                    <a:pt x="33" y="33"/>
                    <a:pt x="33" y="33"/>
                  </a:cubicBezTo>
                  <a:cubicBezTo>
                    <a:pt x="33" y="33"/>
                    <a:pt x="33" y="33"/>
                    <a:pt x="33" y="1"/>
                  </a:cubicBezTo>
                  <a:cubicBezTo>
                    <a:pt x="1" y="1"/>
                    <a:pt x="1" y="1"/>
                    <a:pt x="33"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4"/>
            <p:cNvSpPr/>
            <p:nvPr/>
          </p:nvSpPr>
          <p:spPr>
            <a:xfrm>
              <a:off x="996500" y="3917560"/>
              <a:ext cx="2029" cy="4058"/>
            </a:xfrm>
            <a:custGeom>
              <a:rect b="b" l="l" r="r" t="t"/>
              <a:pathLst>
                <a:path extrusionOk="0" h="128" w="64">
                  <a:moveTo>
                    <a:pt x="32" y="32"/>
                  </a:moveTo>
                  <a:cubicBezTo>
                    <a:pt x="32" y="1"/>
                    <a:pt x="32" y="1"/>
                    <a:pt x="64" y="1"/>
                  </a:cubicBezTo>
                  <a:lnTo>
                    <a:pt x="64" y="32"/>
                  </a:lnTo>
                  <a:cubicBezTo>
                    <a:pt x="64" y="32"/>
                    <a:pt x="64" y="32"/>
                    <a:pt x="64" y="64"/>
                  </a:cubicBezTo>
                  <a:cubicBezTo>
                    <a:pt x="64" y="64"/>
                    <a:pt x="64" y="96"/>
                    <a:pt x="64" y="127"/>
                  </a:cubicBezTo>
                  <a:cubicBezTo>
                    <a:pt x="64" y="127"/>
                    <a:pt x="64" y="127"/>
                    <a:pt x="64" y="127"/>
                  </a:cubicBezTo>
                  <a:cubicBezTo>
                    <a:pt x="0" y="96"/>
                    <a:pt x="0" y="64"/>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4"/>
            <p:cNvSpPr/>
            <p:nvPr/>
          </p:nvSpPr>
          <p:spPr>
            <a:xfrm>
              <a:off x="985435" y="3912551"/>
              <a:ext cx="1046" cy="32"/>
            </a:xfrm>
            <a:custGeom>
              <a:rect b="b" l="l" r="r" t="t"/>
              <a:pathLst>
                <a:path extrusionOk="0" h="1" w="33">
                  <a:moveTo>
                    <a:pt x="33" y="0"/>
                  </a:moveTo>
                  <a:cubicBezTo>
                    <a:pt x="33" y="0"/>
                    <a:pt x="33" y="0"/>
                    <a:pt x="1"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4"/>
            <p:cNvSpPr/>
            <p:nvPr/>
          </p:nvSpPr>
          <p:spPr>
            <a:xfrm>
              <a:off x="974402" y="3941656"/>
              <a:ext cx="3044" cy="2029"/>
            </a:xfrm>
            <a:custGeom>
              <a:rect b="b" l="l" r="r" t="t"/>
              <a:pathLst>
                <a:path extrusionOk="0" h="64" w="96">
                  <a:moveTo>
                    <a:pt x="64" y="1"/>
                  </a:moveTo>
                  <a:cubicBezTo>
                    <a:pt x="64" y="1"/>
                    <a:pt x="64" y="1"/>
                    <a:pt x="96" y="1"/>
                  </a:cubicBezTo>
                  <a:cubicBezTo>
                    <a:pt x="96" y="1"/>
                    <a:pt x="96" y="1"/>
                    <a:pt x="96" y="1"/>
                  </a:cubicBezTo>
                  <a:cubicBezTo>
                    <a:pt x="64" y="32"/>
                    <a:pt x="32" y="32"/>
                    <a:pt x="1" y="64"/>
                  </a:cubicBezTo>
                  <a:cubicBezTo>
                    <a:pt x="1" y="64"/>
                    <a:pt x="1" y="32"/>
                    <a:pt x="1" y="32"/>
                  </a:cubicBezTo>
                  <a:cubicBezTo>
                    <a:pt x="1" y="32"/>
                    <a:pt x="32" y="1"/>
                    <a:pt x="64"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4"/>
            <p:cNvSpPr/>
            <p:nvPr/>
          </p:nvSpPr>
          <p:spPr>
            <a:xfrm>
              <a:off x="965366" y="3958713"/>
              <a:ext cx="1046" cy="32"/>
            </a:xfrm>
            <a:custGeom>
              <a:rect b="b" l="l" r="r" t="t"/>
              <a:pathLst>
                <a:path extrusionOk="0" h="1" w="33">
                  <a:moveTo>
                    <a:pt x="32" y="1"/>
                  </a:moveTo>
                  <a:cubicBezTo>
                    <a:pt x="32" y="1"/>
                    <a:pt x="32" y="1"/>
                    <a:pt x="32" y="1"/>
                  </a:cubicBezTo>
                  <a:lnTo>
                    <a:pt x="32" y="1"/>
                  </a:lnTo>
                  <a:cubicBezTo>
                    <a:pt x="32" y="1"/>
                    <a:pt x="32" y="1"/>
                    <a:pt x="32" y="1"/>
                  </a:cubicBezTo>
                  <a:cubicBezTo>
                    <a:pt x="1" y="1"/>
                    <a:pt x="1" y="1"/>
                    <a:pt x="1" y="1"/>
                  </a:cubicBezTo>
                  <a:cubicBezTo>
                    <a:pt x="1" y="1"/>
                    <a:pt x="1"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4"/>
            <p:cNvSpPr/>
            <p:nvPr/>
          </p:nvSpPr>
          <p:spPr>
            <a:xfrm>
              <a:off x="941270" y="3812141"/>
              <a:ext cx="4058" cy="6056"/>
            </a:xfrm>
            <a:custGeom>
              <a:rect b="b" l="l" r="r" t="t"/>
              <a:pathLst>
                <a:path extrusionOk="0" h="191" w="128">
                  <a:moveTo>
                    <a:pt x="0" y="0"/>
                  </a:moveTo>
                  <a:cubicBezTo>
                    <a:pt x="0" y="0"/>
                    <a:pt x="32" y="0"/>
                    <a:pt x="32" y="32"/>
                  </a:cubicBezTo>
                  <a:cubicBezTo>
                    <a:pt x="64" y="64"/>
                    <a:pt x="95" y="127"/>
                    <a:pt x="127" y="159"/>
                  </a:cubicBezTo>
                  <a:cubicBezTo>
                    <a:pt x="127" y="159"/>
                    <a:pt x="127" y="190"/>
                    <a:pt x="127" y="190"/>
                  </a:cubicBezTo>
                  <a:cubicBezTo>
                    <a:pt x="127" y="190"/>
                    <a:pt x="127" y="190"/>
                    <a:pt x="127" y="190"/>
                  </a:cubicBezTo>
                  <a:cubicBezTo>
                    <a:pt x="95" y="190"/>
                    <a:pt x="95" y="190"/>
                    <a:pt x="64" y="159"/>
                  </a:cubicBezTo>
                  <a:cubicBezTo>
                    <a:pt x="32" y="127"/>
                    <a:pt x="0" y="95"/>
                    <a:pt x="0" y="32"/>
                  </a:cubicBezTo>
                  <a:cubicBezTo>
                    <a:pt x="0" y="32"/>
                    <a:pt x="0" y="32"/>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4"/>
            <p:cNvSpPr/>
            <p:nvPr/>
          </p:nvSpPr>
          <p:spPr>
            <a:xfrm>
              <a:off x="909153" y="3822191"/>
              <a:ext cx="6056" cy="3012"/>
            </a:xfrm>
            <a:custGeom>
              <a:rect b="b" l="l" r="r" t="t"/>
              <a:pathLst>
                <a:path extrusionOk="0" h="95" w="191">
                  <a:moveTo>
                    <a:pt x="32" y="0"/>
                  </a:moveTo>
                  <a:cubicBezTo>
                    <a:pt x="32" y="0"/>
                    <a:pt x="32" y="0"/>
                    <a:pt x="32" y="0"/>
                  </a:cubicBezTo>
                  <a:cubicBezTo>
                    <a:pt x="63" y="0"/>
                    <a:pt x="95" y="32"/>
                    <a:pt x="95" y="63"/>
                  </a:cubicBezTo>
                  <a:cubicBezTo>
                    <a:pt x="95" y="63"/>
                    <a:pt x="95" y="63"/>
                    <a:pt x="95" y="32"/>
                  </a:cubicBezTo>
                  <a:cubicBezTo>
                    <a:pt x="95" y="63"/>
                    <a:pt x="127" y="63"/>
                    <a:pt x="127" y="63"/>
                  </a:cubicBezTo>
                  <a:cubicBezTo>
                    <a:pt x="127" y="63"/>
                    <a:pt x="158" y="63"/>
                    <a:pt x="190" y="63"/>
                  </a:cubicBezTo>
                  <a:lnTo>
                    <a:pt x="190" y="63"/>
                  </a:lnTo>
                  <a:lnTo>
                    <a:pt x="190" y="95"/>
                  </a:lnTo>
                  <a:lnTo>
                    <a:pt x="190" y="95"/>
                  </a:lnTo>
                  <a:cubicBezTo>
                    <a:pt x="190" y="63"/>
                    <a:pt x="190" y="63"/>
                    <a:pt x="190" y="63"/>
                  </a:cubicBezTo>
                  <a:cubicBezTo>
                    <a:pt x="158" y="63"/>
                    <a:pt x="127" y="63"/>
                    <a:pt x="127" y="63"/>
                  </a:cubicBezTo>
                  <a:lnTo>
                    <a:pt x="95" y="63"/>
                  </a:lnTo>
                  <a:lnTo>
                    <a:pt x="95" y="63"/>
                  </a:lnTo>
                  <a:cubicBezTo>
                    <a:pt x="63" y="63"/>
                    <a:pt x="32" y="63"/>
                    <a:pt x="32" y="32"/>
                  </a:cubicBezTo>
                  <a:cubicBezTo>
                    <a:pt x="0" y="32"/>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4"/>
            <p:cNvSpPr/>
            <p:nvPr/>
          </p:nvSpPr>
          <p:spPr>
            <a:xfrm>
              <a:off x="897105" y="3818165"/>
              <a:ext cx="2029" cy="32"/>
            </a:xfrm>
            <a:custGeom>
              <a:rect b="b" l="l" r="r" t="t"/>
              <a:pathLst>
                <a:path extrusionOk="0" h="1" w="64">
                  <a:moveTo>
                    <a:pt x="32" y="0"/>
                  </a:moveTo>
                  <a:cubicBezTo>
                    <a:pt x="32" y="0"/>
                    <a:pt x="32" y="0"/>
                    <a:pt x="63" y="0"/>
                  </a:cubicBezTo>
                  <a:cubicBezTo>
                    <a:pt x="32" y="0"/>
                    <a:pt x="32" y="0"/>
                    <a:pt x="32" y="0"/>
                  </a:cubicBezTo>
                  <a:cubicBezTo>
                    <a:pt x="0" y="0"/>
                    <a:pt x="0"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4"/>
            <p:cNvSpPr/>
            <p:nvPr/>
          </p:nvSpPr>
          <p:spPr>
            <a:xfrm>
              <a:off x="942285" y="3955701"/>
              <a:ext cx="1015" cy="1046"/>
            </a:xfrm>
            <a:custGeom>
              <a:rect b="b" l="l" r="r" t="t"/>
              <a:pathLst>
                <a:path extrusionOk="0" h="33" w="32">
                  <a:moveTo>
                    <a:pt x="0" y="1"/>
                  </a:moveTo>
                  <a:cubicBezTo>
                    <a:pt x="0" y="1"/>
                    <a:pt x="0" y="1"/>
                    <a:pt x="32" y="1"/>
                  </a:cubicBezTo>
                  <a:cubicBezTo>
                    <a:pt x="32" y="1"/>
                    <a:pt x="32" y="1"/>
                    <a:pt x="32" y="1"/>
                  </a:cubicBezTo>
                  <a:cubicBezTo>
                    <a:pt x="32" y="33"/>
                    <a:pt x="32" y="33"/>
                    <a:pt x="0" y="33"/>
                  </a:cubicBezTo>
                  <a:cubicBezTo>
                    <a:pt x="0" y="33"/>
                    <a:pt x="0" y="33"/>
                    <a:pt x="0" y="33"/>
                  </a:cubicBez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4"/>
            <p:cNvSpPr/>
            <p:nvPr/>
          </p:nvSpPr>
          <p:spPr>
            <a:xfrm>
              <a:off x="938258" y="3987850"/>
              <a:ext cx="15092" cy="7070"/>
            </a:xfrm>
            <a:custGeom>
              <a:rect b="b" l="l" r="r" t="t"/>
              <a:pathLst>
                <a:path extrusionOk="0" h="223" w="476">
                  <a:moveTo>
                    <a:pt x="0" y="127"/>
                  </a:moveTo>
                  <a:cubicBezTo>
                    <a:pt x="0" y="127"/>
                    <a:pt x="0" y="95"/>
                    <a:pt x="32" y="95"/>
                  </a:cubicBezTo>
                  <a:cubicBezTo>
                    <a:pt x="32" y="95"/>
                    <a:pt x="64" y="64"/>
                    <a:pt x="95" y="64"/>
                  </a:cubicBezTo>
                  <a:cubicBezTo>
                    <a:pt x="159" y="64"/>
                    <a:pt x="222" y="64"/>
                    <a:pt x="285" y="64"/>
                  </a:cubicBezTo>
                  <a:cubicBezTo>
                    <a:pt x="349" y="64"/>
                    <a:pt x="380" y="64"/>
                    <a:pt x="412" y="32"/>
                  </a:cubicBezTo>
                  <a:cubicBezTo>
                    <a:pt x="412" y="0"/>
                    <a:pt x="412" y="0"/>
                    <a:pt x="444" y="0"/>
                  </a:cubicBezTo>
                  <a:cubicBezTo>
                    <a:pt x="444" y="0"/>
                    <a:pt x="444" y="32"/>
                    <a:pt x="444" y="32"/>
                  </a:cubicBezTo>
                  <a:cubicBezTo>
                    <a:pt x="475" y="64"/>
                    <a:pt x="475" y="95"/>
                    <a:pt x="444" y="127"/>
                  </a:cubicBezTo>
                  <a:cubicBezTo>
                    <a:pt x="412" y="190"/>
                    <a:pt x="349" y="222"/>
                    <a:pt x="285" y="190"/>
                  </a:cubicBezTo>
                  <a:cubicBezTo>
                    <a:pt x="190" y="159"/>
                    <a:pt x="95" y="190"/>
                    <a:pt x="32" y="190"/>
                  </a:cubicBezTo>
                  <a:cubicBezTo>
                    <a:pt x="0" y="190"/>
                    <a:pt x="0" y="159"/>
                    <a:pt x="0" y="159"/>
                  </a:cubicBezTo>
                  <a:cubicBezTo>
                    <a:pt x="0" y="127"/>
                    <a:pt x="0" y="127"/>
                    <a:pt x="0"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4"/>
            <p:cNvSpPr/>
            <p:nvPr/>
          </p:nvSpPr>
          <p:spPr>
            <a:xfrm>
              <a:off x="918189" y="3995871"/>
              <a:ext cx="19086" cy="9068"/>
            </a:xfrm>
            <a:custGeom>
              <a:rect b="b" l="l" r="r" t="t"/>
              <a:pathLst>
                <a:path extrusionOk="0" h="286" w="602">
                  <a:moveTo>
                    <a:pt x="602" y="32"/>
                  </a:moveTo>
                  <a:cubicBezTo>
                    <a:pt x="602" y="32"/>
                    <a:pt x="602" y="64"/>
                    <a:pt x="602" y="64"/>
                  </a:cubicBezTo>
                  <a:cubicBezTo>
                    <a:pt x="507" y="96"/>
                    <a:pt x="443" y="127"/>
                    <a:pt x="380" y="159"/>
                  </a:cubicBezTo>
                  <a:cubicBezTo>
                    <a:pt x="348" y="191"/>
                    <a:pt x="285" y="222"/>
                    <a:pt x="222" y="222"/>
                  </a:cubicBezTo>
                  <a:cubicBezTo>
                    <a:pt x="190" y="254"/>
                    <a:pt x="127" y="286"/>
                    <a:pt x="63" y="286"/>
                  </a:cubicBezTo>
                  <a:cubicBezTo>
                    <a:pt x="63" y="254"/>
                    <a:pt x="32" y="254"/>
                    <a:pt x="0" y="254"/>
                  </a:cubicBezTo>
                  <a:cubicBezTo>
                    <a:pt x="0" y="222"/>
                    <a:pt x="0" y="191"/>
                    <a:pt x="0" y="191"/>
                  </a:cubicBezTo>
                  <a:cubicBezTo>
                    <a:pt x="32" y="159"/>
                    <a:pt x="32" y="159"/>
                    <a:pt x="32" y="159"/>
                  </a:cubicBezTo>
                  <a:cubicBezTo>
                    <a:pt x="127" y="159"/>
                    <a:pt x="190" y="127"/>
                    <a:pt x="285" y="64"/>
                  </a:cubicBezTo>
                  <a:cubicBezTo>
                    <a:pt x="285" y="32"/>
                    <a:pt x="317" y="32"/>
                    <a:pt x="348" y="64"/>
                  </a:cubicBezTo>
                  <a:cubicBezTo>
                    <a:pt x="412" y="64"/>
                    <a:pt x="443" y="64"/>
                    <a:pt x="475" y="32"/>
                  </a:cubicBezTo>
                  <a:cubicBezTo>
                    <a:pt x="507" y="32"/>
                    <a:pt x="538" y="32"/>
                    <a:pt x="570" y="1"/>
                  </a:cubicBezTo>
                  <a:cubicBezTo>
                    <a:pt x="570" y="1"/>
                    <a:pt x="602" y="32"/>
                    <a:pt x="60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4"/>
            <p:cNvSpPr/>
            <p:nvPr/>
          </p:nvSpPr>
          <p:spPr>
            <a:xfrm>
              <a:off x="896091" y="3971776"/>
              <a:ext cx="40202" cy="30151"/>
            </a:xfrm>
            <a:custGeom>
              <a:rect b="b" l="l" r="r" t="t"/>
              <a:pathLst>
                <a:path extrusionOk="0" h="951" w="1268">
                  <a:moveTo>
                    <a:pt x="760" y="32"/>
                  </a:moveTo>
                  <a:cubicBezTo>
                    <a:pt x="887" y="32"/>
                    <a:pt x="1014" y="64"/>
                    <a:pt x="1140" y="127"/>
                  </a:cubicBezTo>
                  <a:cubicBezTo>
                    <a:pt x="1172" y="127"/>
                    <a:pt x="1172" y="127"/>
                    <a:pt x="1172" y="159"/>
                  </a:cubicBezTo>
                  <a:cubicBezTo>
                    <a:pt x="1204" y="191"/>
                    <a:pt x="1235" y="254"/>
                    <a:pt x="1267" y="317"/>
                  </a:cubicBezTo>
                  <a:cubicBezTo>
                    <a:pt x="1267" y="317"/>
                    <a:pt x="1267" y="349"/>
                    <a:pt x="1235" y="381"/>
                  </a:cubicBezTo>
                  <a:cubicBezTo>
                    <a:pt x="1235" y="381"/>
                    <a:pt x="1204" y="381"/>
                    <a:pt x="1204" y="381"/>
                  </a:cubicBezTo>
                  <a:cubicBezTo>
                    <a:pt x="1140" y="381"/>
                    <a:pt x="1140" y="317"/>
                    <a:pt x="1109" y="286"/>
                  </a:cubicBezTo>
                  <a:cubicBezTo>
                    <a:pt x="1109" y="286"/>
                    <a:pt x="1077" y="286"/>
                    <a:pt x="1077" y="286"/>
                  </a:cubicBezTo>
                  <a:cubicBezTo>
                    <a:pt x="1077" y="286"/>
                    <a:pt x="1045" y="286"/>
                    <a:pt x="1045" y="317"/>
                  </a:cubicBezTo>
                  <a:cubicBezTo>
                    <a:pt x="1045" y="317"/>
                    <a:pt x="1045" y="349"/>
                    <a:pt x="1045" y="349"/>
                  </a:cubicBezTo>
                  <a:cubicBezTo>
                    <a:pt x="1014" y="444"/>
                    <a:pt x="982" y="539"/>
                    <a:pt x="950" y="634"/>
                  </a:cubicBezTo>
                  <a:cubicBezTo>
                    <a:pt x="950" y="634"/>
                    <a:pt x="919" y="634"/>
                    <a:pt x="919" y="666"/>
                  </a:cubicBezTo>
                  <a:cubicBezTo>
                    <a:pt x="919" y="666"/>
                    <a:pt x="887" y="666"/>
                    <a:pt x="887" y="634"/>
                  </a:cubicBezTo>
                  <a:cubicBezTo>
                    <a:pt x="855" y="602"/>
                    <a:pt x="855" y="571"/>
                    <a:pt x="855" y="539"/>
                  </a:cubicBezTo>
                  <a:cubicBezTo>
                    <a:pt x="855" y="507"/>
                    <a:pt x="824" y="476"/>
                    <a:pt x="792" y="507"/>
                  </a:cubicBezTo>
                  <a:cubicBezTo>
                    <a:pt x="760" y="507"/>
                    <a:pt x="760" y="507"/>
                    <a:pt x="729" y="539"/>
                  </a:cubicBezTo>
                  <a:cubicBezTo>
                    <a:pt x="729" y="539"/>
                    <a:pt x="697" y="539"/>
                    <a:pt x="697" y="539"/>
                  </a:cubicBezTo>
                  <a:cubicBezTo>
                    <a:pt x="697" y="507"/>
                    <a:pt x="697" y="507"/>
                    <a:pt x="697" y="507"/>
                  </a:cubicBezTo>
                  <a:cubicBezTo>
                    <a:pt x="729" y="476"/>
                    <a:pt x="729" y="444"/>
                    <a:pt x="760" y="444"/>
                  </a:cubicBezTo>
                  <a:cubicBezTo>
                    <a:pt x="792" y="381"/>
                    <a:pt x="792" y="317"/>
                    <a:pt x="760" y="286"/>
                  </a:cubicBezTo>
                  <a:cubicBezTo>
                    <a:pt x="760" y="254"/>
                    <a:pt x="760" y="222"/>
                    <a:pt x="729" y="222"/>
                  </a:cubicBezTo>
                  <a:cubicBezTo>
                    <a:pt x="697" y="191"/>
                    <a:pt x="665" y="159"/>
                    <a:pt x="634" y="127"/>
                  </a:cubicBezTo>
                  <a:cubicBezTo>
                    <a:pt x="634" y="127"/>
                    <a:pt x="634" y="96"/>
                    <a:pt x="602" y="96"/>
                  </a:cubicBezTo>
                  <a:lnTo>
                    <a:pt x="602" y="96"/>
                  </a:lnTo>
                  <a:lnTo>
                    <a:pt x="602" y="96"/>
                  </a:lnTo>
                  <a:cubicBezTo>
                    <a:pt x="570" y="127"/>
                    <a:pt x="539" y="159"/>
                    <a:pt x="507" y="191"/>
                  </a:cubicBezTo>
                  <a:cubicBezTo>
                    <a:pt x="507" y="222"/>
                    <a:pt x="475" y="222"/>
                    <a:pt x="444" y="254"/>
                  </a:cubicBezTo>
                  <a:cubicBezTo>
                    <a:pt x="380" y="254"/>
                    <a:pt x="380" y="286"/>
                    <a:pt x="349" y="317"/>
                  </a:cubicBezTo>
                  <a:cubicBezTo>
                    <a:pt x="285" y="412"/>
                    <a:pt x="254" y="539"/>
                    <a:pt x="254" y="666"/>
                  </a:cubicBezTo>
                  <a:cubicBezTo>
                    <a:pt x="254" y="761"/>
                    <a:pt x="190" y="856"/>
                    <a:pt x="95" y="919"/>
                  </a:cubicBezTo>
                  <a:cubicBezTo>
                    <a:pt x="95" y="951"/>
                    <a:pt x="32" y="919"/>
                    <a:pt x="32" y="887"/>
                  </a:cubicBezTo>
                  <a:cubicBezTo>
                    <a:pt x="32" y="792"/>
                    <a:pt x="0" y="666"/>
                    <a:pt x="64" y="571"/>
                  </a:cubicBezTo>
                  <a:cubicBezTo>
                    <a:pt x="95" y="507"/>
                    <a:pt x="127" y="444"/>
                    <a:pt x="127" y="381"/>
                  </a:cubicBezTo>
                  <a:cubicBezTo>
                    <a:pt x="159" y="349"/>
                    <a:pt x="159" y="317"/>
                    <a:pt x="127" y="286"/>
                  </a:cubicBezTo>
                  <a:cubicBezTo>
                    <a:pt x="127" y="286"/>
                    <a:pt x="127" y="254"/>
                    <a:pt x="127" y="254"/>
                  </a:cubicBezTo>
                  <a:cubicBezTo>
                    <a:pt x="127" y="254"/>
                    <a:pt x="127" y="254"/>
                    <a:pt x="159" y="254"/>
                  </a:cubicBezTo>
                  <a:cubicBezTo>
                    <a:pt x="285" y="64"/>
                    <a:pt x="254" y="96"/>
                    <a:pt x="475" y="64"/>
                  </a:cubicBezTo>
                  <a:cubicBezTo>
                    <a:pt x="539" y="64"/>
                    <a:pt x="570" y="96"/>
                    <a:pt x="602" y="96"/>
                  </a:cubicBezTo>
                  <a:lnTo>
                    <a:pt x="602" y="96"/>
                  </a:lnTo>
                  <a:cubicBezTo>
                    <a:pt x="602" y="96"/>
                    <a:pt x="602" y="96"/>
                    <a:pt x="602" y="96"/>
                  </a:cubicBezTo>
                  <a:cubicBezTo>
                    <a:pt x="634" y="96"/>
                    <a:pt x="665" y="96"/>
                    <a:pt x="697" y="64"/>
                  </a:cubicBezTo>
                  <a:cubicBezTo>
                    <a:pt x="697" y="64"/>
                    <a:pt x="729" y="64"/>
                    <a:pt x="729" y="32"/>
                  </a:cubicBezTo>
                  <a:cubicBezTo>
                    <a:pt x="729" y="32"/>
                    <a:pt x="760" y="1"/>
                    <a:pt x="76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4"/>
            <p:cNvSpPr/>
            <p:nvPr/>
          </p:nvSpPr>
          <p:spPr>
            <a:xfrm>
              <a:off x="918189" y="3917560"/>
              <a:ext cx="2029" cy="2029"/>
            </a:xfrm>
            <a:custGeom>
              <a:rect b="b" l="l" r="r" t="t"/>
              <a:pathLst>
                <a:path extrusionOk="0" h="64" w="64">
                  <a:moveTo>
                    <a:pt x="32" y="64"/>
                  </a:moveTo>
                  <a:cubicBezTo>
                    <a:pt x="32" y="64"/>
                    <a:pt x="32" y="64"/>
                    <a:pt x="32" y="64"/>
                  </a:cubicBezTo>
                  <a:lnTo>
                    <a:pt x="32" y="1"/>
                  </a:lnTo>
                  <a:cubicBezTo>
                    <a:pt x="32" y="1"/>
                    <a:pt x="32" y="1"/>
                    <a:pt x="32" y="1"/>
                  </a:cubicBezTo>
                  <a:cubicBezTo>
                    <a:pt x="63" y="1"/>
                    <a:pt x="63" y="1"/>
                    <a:pt x="63" y="1"/>
                  </a:cubicBezTo>
                  <a:cubicBezTo>
                    <a:pt x="32" y="32"/>
                    <a:pt x="32" y="32"/>
                    <a:pt x="32" y="64"/>
                  </a:cubicBezTo>
                  <a:lnTo>
                    <a:pt x="32" y="64"/>
                  </a:lnTo>
                  <a:lnTo>
                    <a:pt x="0" y="64"/>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4"/>
            <p:cNvSpPr/>
            <p:nvPr/>
          </p:nvSpPr>
          <p:spPr>
            <a:xfrm>
              <a:off x="903129" y="3944668"/>
              <a:ext cx="2029" cy="3044"/>
            </a:xfrm>
            <a:custGeom>
              <a:rect b="b" l="l" r="r" t="t"/>
              <a:pathLst>
                <a:path extrusionOk="0" h="96" w="64">
                  <a:moveTo>
                    <a:pt x="32" y="1"/>
                  </a:moveTo>
                  <a:cubicBezTo>
                    <a:pt x="32" y="1"/>
                    <a:pt x="32" y="1"/>
                    <a:pt x="32" y="1"/>
                  </a:cubicBezTo>
                  <a:cubicBezTo>
                    <a:pt x="63" y="1"/>
                    <a:pt x="63" y="1"/>
                    <a:pt x="63" y="1"/>
                  </a:cubicBezTo>
                  <a:cubicBezTo>
                    <a:pt x="63" y="32"/>
                    <a:pt x="63" y="64"/>
                    <a:pt x="63" y="96"/>
                  </a:cubicBezTo>
                  <a:cubicBezTo>
                    <a:pt x="63" y="96"/>
                    <a:pt x="32" y="96"/>
                    <a:pt x="32" y="96"/>
                  </a:cubicBezTo>
                  <a:cubicBezTo>
                    <a:pt x="32" y="96"/>
                    <a:pt x="32" y="96"/>
                    <a:pt x="0" y="96"/>
                  </a:cubicBezTo>
                  <a:cubicBezTo>
                    <a:pt x="0" y="64"/>
                    <a:pt x="0" y="32"/>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4"/>
            <p:cNvSpPr/>
            <p:nvPr/>
          </p:nvSpPr>
          <p:spPr>
            <a:xfrm>
              <a:off x="897105" y="3935632"/>
              <a:ext cx="1015" cy="32"/>
            </a:xfrm>
            <a:custGeom>
              <a:rect b="b" l="l" r="r" t="t"/>
              <a:pathLst>
                <a:path extrusionOk="0" h="1" w="32">
                  <a:moveTo>
                    <a:pt x="32" y="1"/>
                  </a:moveTo>
                  <a:lnTo>
                    <a:pt x="32"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4"/>
            <p:cNvSpPr/>
            <p:nvPr/>
          </p:nvSpPr>
          <p:spPr>
            <a:xfrm>
              <a:off x="894093" y="3835222"/>
              <a:ext cx="2029" cy="3044"/>
            </a:xfrm>
            <a:custGeom>
              <a:rect b="b" l="l" r="r" t="t"/>
              <a:pathLst>
                <a:path extrusionOk="0" h="96" w="64">
                  <a:moveTo>
                    <a:pt x="0" y="32"/>
                  </a:moveTo>
                  <a:cubicBezTo>
                    <a:pt x="32" y="1"/>
                    <a:pt x="32" y="1"/>
                    <a:pt x="32" y="1"/>
                  </a:cubicBezTo>
                  <a:cubicBezTo>
                    <a:pt x="63" y="1"/>
                    <a:pt x="63" y="32"/>
                    <a:pt x="63" y="32"/>
                  </a:cubicBezTo>
                  <a:cubicBezTo>
                    <a:pt x="63" y="32"/>
                    <a:pt x="63" y="64"/>
                    <a:pt x="63" y="96"/>
                  </a:cubicBezTo>
                  <a:cubicBezTo>
                    <a:pt x="63" y="96"/>
                    <a:pt x="63" y="96"/>
                    <a:pt x="32" y="96"/>
                  </a:cubicBezTo>
                  <a:cubicBezTo>
                    <a:pt x="32" y="96"/>
                    <a:pt x="32" y="64"/>
                    <a:pt x="0" y="64"/>
                  </a:cubicBezTo>
                  <a:cubicBezTo>
                    <a:pt x="0" y="32"/>
                    <a:pt x="0"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4"/>
            <p:cNvSpPr/>
            <p:nvPr/>
          </p:nvSpPr>
          <p:spPr>
            <a:xfrm>
              <a:off x="890067" y="3832210"/>
              <a:ext cx="32" cy="1046"/>
            </a:xfrm>
            <a:custGeom>
              <a:rect b="b" l="l" r="r" t="t"/>
              <a:pathLst>
                <a:path extrusionOk="0" h="33" w="1">
                  <a:moveTo>
                    <a:pt x="0" y="1"/>
                  </a:moveTo>
                  <a:cubicBezTo>
                    <a:pt x="0" y="1"/>
                    <a:pt x="0" y="1"/>
                    <a:pt x="0" y="1"/>
                  </a:cubicBezTo>
                  <a:cubicBezTo>
                    <a:pt x="0" y="1"/>
                    <a:pt x="0" y="32"/>
                    <a:pt x="0" y="32"/>
                  </a:cubicBezTo>
                  <a:cubicBezTo>
                    <a:pt x="0" y="32"/>
                    <a:pt x="0" y="1"/>
                    <a:pt x="0" y="1"/>
                  </a:cubicBez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4"/>
            <p:cNvSpPr/>
            <p:nvPr/>
          </p:nvSpPr>
          <p:spPr>
            <a:xfrm>
              <a:off x="888038" y="3906527"/>
              <a:ext cx="1046" cy="32"/>
            </a:xfrm>
            <a:custGeom>
              <a:rect b="b" l="l" r="r" t="t"/>
              <a:pathLst>
                <a:path extrusionOk="0" h="1" w="33">
                  <a:moveTo>
                    <a:pt x="1" y="0"/>
                  </a:moveTo>
                  <a:cubicBezTo>
                    <a:pt x="1" y="0"/>
                    <a:pt x="33" y="0"/>
                    <a:pt x="33" y="0"/>
                  </a:cubicBezTo>
                  <a:cubicBezTo>
                    <a:pt x="33" y="0"/>
                    <a:pt x="33" y="0"/>
                    <a:pt x="33" y="0"/>
                  </a:cubicBezTo>
                  <a:cubicBezTo>
                    <a:pt x="33" y="0"/>
                    <a:pt x="1" y="0"/>
                    <a:pt x="1"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4"/>
            <p:cNvSpPr/>
            <p:nvPr/>
          </p:nvSpPr>
          <p:spPr>
            <a:xfrm>
              <a:off x="886040" y="3939658"/>
              <a:ext cx="4058" cy="2029"/>
            </a:xfrm>
            <a:custGeom>
              <a:rect b="b" l="l" r="r" t="t"/>
              <a:pathLst>
                <a:path extrusionOk="0" h="64" w="128">
                  <a:moveTo>
                    <a:pt x="1" y="0"/>
                  </a:moveTo>
                  <a:cubicBezTo>
                    <a:pt x="1" y="0"/>
                    <a:pt x="1" y="0"/>
                    <a:pt x="1" y="0"/>
                  </a:cubicBezTo>
                  <a:cubicBezTo>
                    <a:pt x="1" y="0"/>
                    <a:pt x="1" y="0"/>
                    <a:pt x="1" y="0"/>
                  </a:cubicBezTo>
                  <a:cubicBezTo>
                    <a:pt x="32" y="32"/>
                    <a:pt x="96" y="32"/>
                    <a:pt x="127" y="32"/>
                  </a:cubicBezTo>
                  <a:cubicBezTo>
                    <a:pt x="127" y="32"/>
                    <a:pt x="127" y="32"/>
                    <a:pt x="127" y="64"/>
                  </a:cubicBezTo>
                  <a:cubicBezTo>
                    <a:pt x="127" y="64"/>
                    <a:pt x="96" y="64"/>
                    <a:pt x="96" y="64"/>
                  </a:cubicBezTo>
                  <a:cubicBezTo>
                    <a:pt x="64" y="64"/>
                    <a:pt x="32" y="32"/>
                    <a:pt x="1" y="0"/>
                  </a:cubicBezTo>
                  <a:lnTo>
                    <a:pt x="1" y="0"/>
                  </a:ln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4"/>
            <p:cNvSpPr/>
            <p:nvPr/>
          </p:nvSpPr>
          <p:spPr>
            <a:xfrm>
              <a:off x="884043" y="3953704"/>
              <a:ext cx="33163" cy="16106"/>
            </a:xfrm>
            <a:custGeom>
              <a:rect b="b" l="l" r="r" t="t"/>
              <a:pathLst>
                <a:path extrusionOk="0" h="508" w="1046">
                  <a:moveTo>
                    <a:pt x="222" y="222"/>
                  </a:moveTo>
                  <a:cubicBezTo>
                    <a:pt x="285" y="191"/>
                    <a:pt x="380" y="191"/>
                    <a:pt x="444" y="127"/>
                  </a:cubicBezTo>
                  <a:cubicBezTo>
                    <a:pt x="507" y="64"/>
                    <a:pt x="570" y="64"/>
                    <a:pt x="634" y="1"/>
                  </a:cubicBezTo>
                  <a:cubicBezTo>
                    <a:pt x="665" y="1"/>
                    <a:pt x="697" y="1"/>
                    <a:pt x="697" y="1"/>
                  </a:cubicBezTo>
                  <a:cubicBezTo>
                    <a:pt x="729" y="1"/>
                    <a:pt x="760" y="32"/>
                    <a:pt x="760" y="32"/>
                  </a:cubicBezTo>
                  <a:cubicBezTo>
                    <a:pt x="824" y="32"/>
                    <a:pt x="887" y="64"/>
                    <a:pt x="887" y="159"/>
                  </a:cubicBezTo>
                  <a:cubicBezTo>
                    <a:pt x="919" y="191"/>
                    <a:pt x="950" y="222"/>
                    <a:pt x="982" y="222"/>
                  </a:cubicBezTo>
                  <a:cubicBezTo>
                    <a:pt x="1014" y="222"/>
                    <a:pt x="1045" y="254"/>
                    <a:pt x="1045" y="286"/>
                  </a:cubicBezTo>
                  <a:cubicBezTo>
                    <a:pt x="1045" y="349"/>
                    <a:pt x="1045" y="412"/>
                    <a:pt x="1045" y="476"/>
                  </a:cubicBezTo>
                  <a:cubicBezTo>
                    <a:pt x="1045" y="507"/>
                    <a:pt x="1014" y="507"/>
                    <a:pt x="1014" y="507"/>
                  </a:cubicBezTo>
                  <a:cubicBezTo>
                    <a:pt x="982" y="476"/>
                    <a:pt x="950" y="476"/>
                    <a:pt x="919" y="476"/>
                  </a:cubicBezTo>
                  <a:cubicBezTo>
                    <a:pt x="887" y="476"/>
                    <a:pt x="824" y="476"/>
                    <a:pt x="792" y="476"/>
                  </a:cubicBezTo>
                  <a:cubicBezTo>
                    <a:pt x="729" y="507"/>
                    <a:pt x="665" y="476"/>
                    <a:pt x="634" y="444"/>
                  </a:cubicBezTo>
                  <a:cubicBezTo>
                    <a:pt x="634" y="412"/>
                    <a:pt x="602" y="412"/>
                    <a:pt x="602" y="412"/>
                  </a:cubicBezTo>
                  <a:cubicBezTo>
                    <a:pt x="602" y="412"/>
                    <a:pt x="570" y="412"/>
                    <a:pt x="570" y="381"/>
                  </a:cubicBezTo>
                  <a:cubicBezTo>
                    <a:pt x="570" y="381"/>
                    <a:pt x="602" y="349"/>
                    <a:pt x="602" y="349"/>
                  </a:cubicBezTo>
                  <a:cubicBezTo>
                    <a:pt x="602" y="317"/>
                    <a:pt x="602" y="317"/>
                    <a:pt x="602" y="317"/>
                  </a:cubicBezTo>
                  <a:cubicBezTo>
                    <a:pt x="602" y="317"/>
                    <a:pt x="570" y="286"/>
                    <a:pt x="570" y="286"/>
                  </a:cubicBezTo>
                  <a:lnTo>
                    <a:pt x="539" y="286"/>
                  </a:lnTo>
                  <a:cubicBezTo>
                    <a:pt x="539" y="317"/>
                    <a:pt x="507" y="317"/>
                    <a:pt x="507" y="317"/>
                  </a:cubicBezTo>
                  <a:cubicBezTo>
                    <a:pt x="444" y="381"/>
                    <a:pt x="349" y="412"/>
                    <a:pt x="254" y="412"/>
                  </a:cubicBezTo>
                  <a:cubicBezTo>
                    <a:pt x="222" y="444"/>
                    <a:pt x="159" y="444"/>
                    <a:pt x="127" y="412"/>
                  </a:cubicBezTo>
                  <a:cubicBezTo>
                    <a:pt x="95" y="381"/>
                    <a:pt x="64" y="381"/>
                    <a:pt x="32" y="381"/>
                  </a:cubicBezTo>
                  <a:lnTo>
                    <a:pt x="32" y="381"/>
                  </a:lnTo>
                  <a:lnTo>
                    <a:pt x="32" y="381"/>
                  </a:lnTo>
                  <a:cubicBezTo>
                    <a:pt x="32" y="381"/>
                    <a:pt x="32" y="381"/>
                    <a:pt x="0" y="381"/>
                  </a:cubicBezTo>
                  <a:cubicBezTo>
                    <a:pt x="0" y="381"/>
                    <a:pt x="0" y="381"/>
                    <a:pt x="32" y="381"/>
                  </a:cubicBezTo>
                  <a:lnTo>
                    <a:pt x="32" y="381"/>
                  </a:lnTo>
                  <a:lnTo>
                    <a:pt x="32" y="381"/>
                  </a:lnTo>
                  <a:lnTo>
                    <a:pt x="32" y="381"/>
                  </a:lnTo>
                  <a:cubicBezTo>
                    <a:pt x="64" y="286"/>
                    <a:pt x="159" y="254"/>
                    <a:pt x="222" y="22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4"/>
            <p:cNvSpPr/>
            <p:nvPr/>
          </p:nvSpPr>
          <p:spPr>
            <a:xfrm>
              <a:off x="884043" y="3913533"/>
              <a:ext cx="1015" cy="1046"/>
            </a:xfrm>
            <a:custGeom>
              <a:rect b="b" l="l" r="r" t="t"/>
              <a:pathLst>
                <a:path extrusionOk="0" h="33" w="32">
                  <a:moveTo>
                    <a:pt x="0" y="33"/>
                  </a:moveTo>
                  <a:cubicBezTo>
                    <a:pt x="0" y="33"/>
                    <a:pt x="0" y="1"/>
                    <a:pt x="0" y="1"/>
                  </a:cubicBezTo>
                  <a:cubicBezTo>
                    <a:pt x="0" y="1"/>
                    <a:pt x="0" y="1"/>
                    <a:pt x="0" y="1"/>
                  </a:cubicBezTo>
                  <a:cubicBezTo>
                    <a:pt x="32" y="1"/>
                    <a:pt x="32" y="1"/>
                    <a:pt x="32" y="33"/>
                  </a:cubicBezTo>
                  <a:cubicBezTo>
                    <a:pt x="32" y="1"/>
                    <a:pt x="32" y="33"/>
                    <a:pt x="0"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4"/>
            <p:cNvSpPr/>
            <p:nvPr/>
          </p:nvSpPr>
          <p:spPr>
            <a:xfrm>
              <a:off x="879002" y="3827201"/>
              <a:ext cx="6056" cy="7070"/>
            </a:xfrm>
            <a:custGeom>
              <a:rect b="b" l="l" r="r" t="t"/>
              <a:pathLst>
                <a:path extrusionOk="0" h="223" w="191">
                  <a:moveTo>
                    <a:pt x="64" y="32"/>
                  </a:moveTo>
                  <a:cubicBezTo>
                    <a:pt x="96" y="0"/>
                    <a:pt x="128" y="0"/>
                    <a:pt x="159" y="0"/>
                  </a:cubicBezTo>
                  <a:cubicBezTo>
                    <a:pt x="159" y="0"/>
                    <a:pt x="159" y="32"/>
                    <a:pt x="191" y="32"/>
                  </a:cubicBezTo>
                  <a:cubicBezTo>
                    <a:pt x="128" y="64"/>
                    <a:pt x="159" y="127"/>
                    <a:pt x="128" y="159"/>
                  </a:cubicBezTo>
                  <a:cubicBezTo>
                    <a:pt x="128" y="190"/>
                    <a:pt x="96" y="222"/>
                    <a:pt x="64" y="190"/>
                  </a:cubicBezTo>
                  <a:cubicBezTo>
                    <a:pt x="1" y="127"/>
                    <a:pt x="1" y="64"/>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4"/>
            <p:cNvSpPr/>
            <p:nvPr/>
          </p:nvSpPr>
          <p:spPr>
            <a:xfrm>
              <a:off x="878019" y="3856306"/>
              <a:ext cx="2029" cy="3044"/>
            </a:xfrm>
            <a:custGeom>
              <a:rect b="b" l="l" r="r" t="t"/>
              <a:pathLst>
                <a:path extrusionOk="0" h="96" w="64">
                  <a:moveTo>
                    <a:pt x="64" y="32"/>
                  </a:moveTo>
                  <a:lnTo>
                    <a:pt x="64" y="32"/>
                  </a:lnTo>
                  <a:cubicBezTo>
                    <a:pt x="64" y="32"/>
                    <a:pt x="64" y="1"/>
                    <a:pt x="64" y="1"/>
                  </a:cubicBezTo>
                  <a:cubicBezTo>
                    <a:pt x="64" y="1"/>
                    <a:pt x="64" y="1"/>
                    <a:pt x="64" y="1"/>
                  </a:cubicBezTo>
                  <a:lnTo>
                    <a:pt x="64" y="32"/>
                  </a:lnTo>
                  <a:cubicBezTo>
                    <a:pt x="64" y="32"/>
                    <a:pt x="64" y="32"/>
                    <a:pt x="64" y="32"/>
                  </a:cubicBezTo>
                  <a:cubicBezTo>
                    <a:pt x="32" y="64"/>
                    <a:pt x="32" y="64"/>
                    <a:pt x="32" y="96"/>
                  </a:cubicBezTo>
                  <a:lnTo>
                    <a:pt x="0" y="96"/>
                  </a:lnTo>
                  <a:cubicBezTo>
                    <a:pt x="0" y="96"/>
                    <a:pt x="0" y="96"/>
                    <a:pt x="0" y="64"/>
                  </a:cubicBezTo>
                  <a:cubicBezTo>
                    <a:pt x="32" y="64"/>
                    <a:pt x="32" y="64"/>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4"/>
            <p:cNvSpPr/>
            <p:nvPr/>
          </p:nvSpPr>
          <p:spPr>
            <a:xfrm>
              <a:off x="878019" y="3837251"/>
              <a:ext cx="1015" cy="1015"/>
            </a:xfrm>
            <a:custGeom>
              <a:rect b="b" l="l" r="r" t="t"/>
              <a:pathLst>
                <a:path extrusionOk="0" h="32" w="32">
                  <a:moveTo>
                    <a:pt x="32" y="0"/>
                  </a:moveTo>
                  <a:lnTo>
                    <a:pt x="32" y="32"/>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4"/>
            <p:cNvSpPr/>
            <p:nvPr/>
          </p:nvSpPr>
          <p:spPr>
            <a:xfrm>
              <a:off x="875990" y="3884428"/>
              <a:ext cx="32" cy="32"/>
            </a:xfrm>
            <a:custGeom>
              <a:rect b="b" l="l" r="r" t="t"/>
              <a:pathLst>
                <a:path extrusionOk="0" h="1" w="1">
                  <a:moveTo>
                    <a:pt x="1" y="0"/>
                  </a:move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4"/>
            <p:cNvSpPr/>
            <p:nvPr/>
          </p:nvSpPr>
          <p:spPr>
            <a:xfrm>
              <a:off x="872978" y="3945682"/>
              <a:ext cx="3044" cy="4027"/>
            </a:xfrm>
            <a:custGeom>
              <a:rect b="b" l="l" r="r" t="t"/>
              <a:pathLst>
                <a:path extrusionOk="0" h="127" w="96">
                  <a:moveTo>
                    <a:pt x="33" y="95"/>
                  </a:moveTo>
                  <a:cubicBezTo>
                    <a:pt x="33" y="64"/>
                    <a:pt x="33" y="32"/>
                    <a:pt x="64" y="32"/>
                  </a:cubicBezTo>
                  <a:lnTo>
                    <a:pt x="64" y="0"/>
                  </a:lnTo>
                  <a:cubicBezTo>
                    <a:pt x="64" y="0"/>
                    <a:pt x="64" y="0"/>
                    <a:pt x="64" y="0"/>
                  </a:cubicBezTo>
                  <a:cubicBezTo>
                    <a:pt x="64" y="0"/>
                    <a:pt x="64" y="0"/>
                    <a:pt x="64" y="32"/>
                  </a:cubicBezTo>
                  <a:lnTo>
                    <a:pt x="64" y="32"/>
                  </a:lnTo>
                  <a:cubicBezTo>
                    <a:pt x="64" y="32"/>
                    <a:pt x="64" y="64"/>
                    <a:pt x="96" y="95"/>
                  </a:cubicBezTo>
                  <a:cubicBezTo>
                    <a:pt x="96" y="95"/>
                    <a:pt x="96" y="95"/>
                    <a:pt x="96" y="95"/>
                  </a:cubicBezTo>
                  <a:cubicBezTo>
                    <a:pt x="64" y="95"/>
                    <a:pt x="64" y="127"/>
                    <a:pt x="64" y="127"/>
                  </a:cubicBezTo>
                  <a:cubicBezTo>
                    <a:pt x="64" y="127"/>
                    <a:pt x="33" y="127"/>
                    <a:pt x="33" y="127"/>
                  </a:cubicBezTo>
                  <a:cubicBezTo>
                    <a:pt x="33" y="127"/>
                    <a:pt x="1" y="95"/>
                    <a:pt x="33"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4"/>
            <p:cNvSpPr/>
            <p:nvPr/>
          </p:nvSpPr>
          <p:spPr>
            <a:xfrm>
              <a:off x="872978" y="3905512"/>
              <a:ext cx="32" cy="32"/>
            </a:xfrm>
            <a:custGeom>
              <a:rect b="b" l="l" r="r" t="t"/>
              <a:pathLst>
                <a:path extrusionOk="0" h="1" w="1">
                  <a:moveTo>
                    <a:pt x="1" y="1"/>
                  </a:move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4"/>
            <p:cNvSpPr/>
            <p:nvPr/>
          </p:nvSpPr>
          <p:spPr>
            <a:xfrm>
              <a:off x="869966" y="3886426"/>
              <a:ext cx="2061" cy="1046"/>
            </a:xfrm>
            <a:custGeom>
              <a:rect b="b" l="l" r="r" t="t"/>
              <a:pathLst>
                <a:path extrusionOk="0" h="33" w="65">
                  <a:moveTo>
                    <a:pt x="33" y="1"/>
                  </a:moveTo>
                  <a:cubicBezTo>
                    <a:pt x="33" y="1"/>
                    <a:pt x="64" y="1"/>
                    <a:pt x="64" y="1"/>
                  </a:cubicBezTo>
                  <a:cubicBezTo>
                    <a:pt x="64" y="32"/>
                    <a:pt x="64" y="32"/>
                    <a:pt x="33" y="32"/>
                  </a:cubicBezTo>
                  <a:cubicBezTo>
                    <a:pt x="33" y="32"/>
                    <a:pt x="1" y="32"/>
                    <a:pt x="1" y="32"/>
                  </a:cubicBezTo>
                  <a:cubicBezTo>
                    <a:pt x="1" y="1"/>
                    <a:pt x="33" y="1"/>
                    <a:pt x="33"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4"/>
            <p:cNvSpPr/>
            <p:nvPr/>
          </p:nvSpPr>
          <p:spPr>
            <a:xfrm>
              <a:off x="867968" y="3931605"/>
              <a:ext cx="2029" cy="6056"/>
            </a:xfrm>
            <a:custGeom>
              <a:rect b="b" l="l" r="r" t="t"/>
              <a:pathLst>
                <a:path extrusionOk="0" h="191" w="64">
                  <a:moveTo>
                    <a:pt x="64" y="33"/>
                  </a:moveTo>
                  <a:cubicBezTo>
                    <a:pt x="64" y="96"/>
                    <a:pt x="64" y="159"/>
                    <a:pt x="1" y="191"/>
                  </a:cubicBezTo>
                  <a:lnTo>
                    <a:pt x="1" y="191"/>
                  </a:lnTo>
                  <a:lnTo>
                    <a:pt x="1" y="191"/>
                  </a:lnTo>
                  <a:lnTo>
                    <a:pt x="1" y="191"/>
                  </a:lnTo>
                  <a:lnTo>
                    <a:pt x="1" y="191"/>
                  </a:lnTo>
                  <a:cubicBezTo>
                    <a:pt x="1" y="128"/>
                    <a:pt x="1" y="64"/>
                    <a:pt x="32" y="1"/>
                  </a:cubicBezTo>
                  <a:cubicBezTo>
                    <a:pt x="32" y="1"/>
                    <a:pt x="64" y="1"/>
                    <a:pt x="64" y="1"/>
                  </a:cubicBezTo>
                  <a:cubicBezTo>
                    <a:pt x="64" y="1"/>
                    <a:pt x="64" y="33"/>
                    <a:pt x="64"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4"/>
            <p:cNvSpPr/>
            <p:nvPr/>
          </p:nvSpPr>
          <p:spPr>
            <a:xfrm>
              <a:off x="868983" y="3908524"/>
              <a:ext cx="1015" cy="32"/>
            </a:xfrm>
            <a:custGeom>
              <a:rect b="b" l="l" r="r" t="t"/>
              <a:pathLst>
                <a:path extrusionOk="0" h="1" w="32">
                  <a:moveTo>
                    <a:pt x="0" y="1"/>
                  </a:moveTo>
                  <a:cubicBezTo>
                    <a:pt x="32" y="1"/>
                    <a:pt x="32" y="1"/>
                    <a:pt x="32" y="1"/>
                  </a:cubicBezTo>
                  <a:cubicBezTo>
                    <a:pt x="32" y="1"/>
                    <a:pt x="32" y="1"/>
                    <a:pt x="32" y="1"/>
                  </a:cubicBezTo>
                  <a:cubicBezTo>
                    <a:pt x="0" y="1"/>
                    <a:pt x="0" y="1"/>
                    <a:pt x="0" y="1"/>
                  </a:cubicBez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4"/>
            <p:cNvSpPr/>
            <p:nvPr/>
          </p:nvSpPr>
          <p:spPr>
            <a:xfrm>
              <a:off x="862959" y="3912551"/>
              <a:ext cx="7039" cy="16074"/>
            </a:xfrm>
            <a:custGeom>
              <a:rect b="b" l="l" r="r" t="t"/>
              <a:pathLst>
                <a:path extrusionOk="0" h="507" w="222">
                  <a:moveTo>
                    <a:pt x="64" y="0"/>
                  </a:moveTo>
                  <a:cubicBezTo>
                    <a:pt x="64" y="0"/>
                    <a:pt x="95" y="0"/>
                    <a:pt x="95" y="0"/>
                  </a:cubicBezTo>
                  <a:cubicBezTo>
                    <a:pt x="159" y="0"/>
                    <a:pt x="190" y="32"/>
                    <a:pt x="190" y="64"/>
                  </a:cubicBezTo>
                  <a:cubicBezTo>
                    <a:pt x="190" y="127"/>
                    <a:pt x="222" y="159"/>
                    <a:pt x="222" y="190"/>
                  </a:cubicBezTo>
                  <a:cubicBezTo>
                    <a:pt x="190" y="254"/>
                    <a:pt x="190" y="317"/>
                    <a:pt x="190" y="380"/>
                  </a:cubicBezTo>
                  <a:cubicBezTo>
                    <a:pt x="222" y="412"/>
                    <a:pt x="222" y="444"/>
                    <a:pt x="222" y="444"/>
                  </a:cubicBezTo>
                  <a:cubicBezTo>
                    <a:pt x="222" y="475"/>
                    <a:pt x="222" y="475"/>
                    <a:pt x="190" y="507"/>
                  </a:cubicBezTo>
                  <a:cubicBezTo>
                    <a:pt x="190" y="507"/>
                    <a:pt x="190" y="475"/>
                    <a:pt x="159" y="475"/>
                  </a:cubicBezTo>
                  <a:cubicBezTo>
                    <a:pt x="159" y="444"/>
                    <a:pt x="127" y="444"/>
                    <a:pt x="127" y="444"/>
                  </a:cubicBezTo>
                  <a:cubicBezTo>
                    <a:pt x="95" y="412"/>
                    <a:pt x="64" y="412"/>
                    <a:pt x="64" y="380"/>
                  </a:cubicBezTo>
                  <a:cubicBezTo>
                    <a:pt x="64" y="349"/>
                    <a:pt x="64" y="317"/>
                    <a:pt x="64" y="317"/>
                  </a:cubicBezTo>
                  <a:cubicBezTo>
                    <a:pt x="32" y="254"/>
                    <a:pt x="32" y="222"/>
                    <a:pt x="64" y="159"/>
                  </a:cubicBezTo>
                  <a:cubicBezTo>
                    <a:pt x="32" y="159"/>
                    <a:pt x="32" y="127"/>
                    <a:pt x="0" y="95"/>
                  </a:cubicBezTo>
                  <a:cubicBezTo>
                    <a:pt x="32" y="95"/>
                    <a:pt x="64" y="32"/>
                    <a:pt x="64"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4"/>
            <p:cNvSpPr/>
            <p:nvPr/>
          </p:nvSpPr>
          <p:spPr>
            <a:xfrm>
              <a:off x="853923" y="3908524"/>
              <a:ext cx="7039" cy="16106"/>
            </a:xfrm>
            <a:custGeom>
              <a:rect b="b" l="l" r="r" t="t"/>
              <a:pathLst>
                <a:path extrusionOk="0" h="508" w="222">
                  <a:moveTo>
                    <a:pt x="159" y="412"/>
                  </a:moveTo>
                  <a:cubicBezTo>
                    <a:pt x="127" y="444"/>
                    <a:pt x="127" y="476"/>
                    <a:pt x="95" y="476"/>
                  </a:cubicBezTo>
                  <a:cubicBezTo>
                    <a:pt x="95" y="507"/>
                    <a:pt x="64" y="507"/>
                    <a:pt x="64" y="507"/>
                  </a:cubicBezTo>
                  <a:cubicBezTo>
                    <a:pt x="64" y="507"/>
                    <a:pt x="64" y="476"/>
                    <a:pt x="64" y="476"/>
                  </a:cubicBezTo>
                  <a:cubicBezTo>
                    <a:pt x="64" y="476"/>
                    <a:pt x="64" y="476"/>
                    <a:pt x="64" y="444"/>
                  </a:cubicBezTo>
                  <a:cubicBezTo>
                    <a:pt x="95" y="412"/>
                    <a:pt x="95" y="381"/>
                    <a:pt x="95" y="349"/>
                  </a:cubicBezTo>
                  <a:cubicBezTo>
                    <a:pt x="95" y="317"/>
                    <a:pt x="32" y="317"/>
                    <a:pt x="0" y="286"/>
                  </a:cubicBezTo>
                  <a:cubicBezTo>
                    <a:pt x="0" y="286"/>
                    <a:pt x="0" y="286"/>
                    <a:pt x="0" y="286"/>
                  </a:cubicBezTo>
                  <a:cubicBezTo>
                    <a:pt x="0" y="286"/>
                    <a:pt x="32" y="254"/>
                    <a:pt x="32" y="254"/>
                  </a:cubicBezTo>
                  <a:cubicBezTo>
                    <a:pt x="32" y="254"/>
                    <a:pt x="64" y="254"/>
                    <a:pt x="64" y="254"/>
                  </a:cubicBezTo>
                  <a:cubicBezTo>
                    <a:pt x="95" y="254"/>
                    <a:pt x="95" y="286"/>
                    <a:pt x="127" y="286"/>
                  </a:cubicBezTo>
                  <a:cubicBezTo>
                    <a:pt x="127" y="286"/>
                    <a:pt x="127" y="286"/>
                    <a:pt x="127" y="286"/>
                  </a:cubicBezTo>
                  <a:lnTo>
                    <a:pt x="127" y="286"/>
                  </a:lnTo>
                  <a:cubicBezTo>
                    <a:pt x="95" y="254"/>
                    <a:pt x="95" y="222"/>
                    <a:pt x="64" y="191"/>
                  </a:cubicBezTo>
                  <a:cubicBezTo>
                    <a:pt x="32" y="127"/>
                    <a:pt x="64" y="96"/>
                    <a:pt x="64" y="32"/>
                  </a:cubicBezTo>
                  <a:cubicBezTo>
                    <a:pt x="64" y="32"/>
                    <a:pt x="95" y="1"/>
                    <a:pt x="95" y="1"/>
                  </a:cubicBezTo>
                  <a:cubicBezTo>
                    <a:pt x="127" y="1"/>
                    <a:pt x="159" y="1"/>
                    <a:pt x="159" y="32"/>
                  </a:cubicBezTo>
                  <a:cubicBezTo>
                    <a:pt x="190" y="32"/>
                    <a:pt x="190" y="64"/>
                    <a:pt x="222" y="96"/>
                  </a:cubicBezTo>
                  <a:lnTo>
                    <a:pt x="222" y="96"/>
                  </a:lnTo>
                  <a:lnTo>
                    <a:pt x="222" y="96"/>
                  </a:lnTo>
                  <a:lnTo>
                    <a:pt x="222" y="96"/>
                  </a:lnTo>
                  <a:lnTo>
                    <a:pt x="222" y="96"/>
                  </a:lnTo>
                  <a:cubicBezTo>
                    <a:pt x="159" y="159"/>
                    <a:pt x="159" y="191"/>
                    <a:pt x="222" y="222"/>
                  </a:cubicBezTo>
                  <a:cubicBezTo>
                    <a:pt x="222" y="254"/>
                    <a:pt x="222" y="254"/>
                    <a:pt x="190" y="254"/>
                  </a:cubicBezTo>
                  <a:cubicBezTo>
                    <a:pt x="190" y="254"/>
                    <a:pt x="159" y="286"/>
                    <a:pt x="127" y="286"/>
                  </a:cubicBezTo>
                  <a:cubicBezTo>
                    <a:pt x="127" y="286"/>
                    <a:pt x="127" y="286"/>
                    <a:pt x="127" y="286"/>
                  </a:cubicBezTo>
                  <a:lnTo>
                    <a:pt x="127" y="286"/>
                  </a:lnTo>
                  <a:cubicBezTo>
                    <a:pt x="127" y="317"/>
                    <a:pt x="159" y="317"/>
                    <a:pt x="159" y="349"/>
                  </a:cubicBezTo>
                  <a:cubicBezTo>
                    <a:pt x="159" y="349"/>
                    <a:pt x="159" y="381"/>
                    <a:pt x="159" y="41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4"/>
            <p:cNvSpPr/>
            <p:nvPr/>
          </p:nvSpPr>
          <p:spPr>
            <a:xfrm>
              <a:off x="858932" y="3931605"/>
              <a:ext cx="2029" cy="7070"/>
            </a:xfrm>
            <a:custGeom>
              <a:rect b="b" l="l" r="r" t="t"/>
              <a:pathLst>
                <a:path extrusionOk="0" h="223" w="64">
                  <a:moveTo>
                    <a:pt x="64" y="191"/>
                  </a:moveTo>
                  <a:cubicBezTo>
                    <a:pt x="64" y="191"/>
                    <a:pt x="64" y="223"/>
                    <a:pt x="64" y="223"/>
                  </a:cubicBezTo>
                  <a:cubicBezTo>
                    <a:pt x="64" y="223"/>
                    <a:pt x="32" y="223"/>
                    <a:pt x="32" y="191"/>
                  </a:cubicBezTo>
                  <a:cubicBezTo>
                    <a:pt x="32" y="159"/>
                    <a:pt x="1" y="128"/>
                    <a:pt x="1" y="96"/>
                  </a:cubicBezTo>
                  <a:cubicBezTo>
                    <a:pt x="1" y="64"/>
                    <a:pt x="1" y="64"/>
                    <a:pt x="32" y="64"/>
                  </a:cubicBezTo>
                  <a:cubicBezTo>
                    <a:pt x="32" y="64"/>
                    <a:pt x="32" y="33"/>
                    <a:pt x="1" y="33"/>
                  </a:cubicBezTo>
                  <a:cubicBezTo>
                    <a:pt x="32" y="33"/>
                    <a:pt x="32" y="33"/>
                    <a:pt x="32" y="33"/>
                  </a:cubicBezTo>
                  <a:lnTo>
                    <a:pt x="32" y="33"/>
                  </a:lnTo>
                  <a:cubicBezTo>
                    <a:pt x="32" y="1"/>
                    <a:pt x="32" y="1"/>
                    <a:pt x="32" y="1"/>
                  </a:cubicBezTo>
                  <a:cubicBezTo>
                    <a:pt x="32" y="1"/>
                    <a:pt x="32" y="1"/>
                    <a:pt x="32" y="33"/>
                  </a:cubicBezTo>
                  <a:cubicBezTo>
                    <a:pt x="32" y="33"/>
                    <a:pt x="1" y="33"/>
                    <a:pt x="1" y="64"/>
                  </a:cubicBezTo>
                  <a:lnTo>
                    <a:pt x="1" y="64"/>
                  </a:lnTo>
                  <a:cubicBezTo>
                    <a:pt x="32" y="96"/>
                    <a:pt x="64" y="128"/>
                    <a:pt x="64" y="159"/>
                  </a:cubicBezTo>
                  <a:cubicBezTo>
                    <a:pt x="64" y="159"/>
                    <a:pt x="64" y="191"/>
                    <a:pt x="64" y="19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4"/>
            <p:cNvSpPr/>
            <p:nvPr/>
          </p:nvSpPr>
          <p:spPr>
            <a:xfrm>
              <a:off x="858932" y="3816136"/>
              <a:ext cx="1046" cy="1046"/>
            </a:xfrm>
            <a:custGeom>
              <a:rect b="b" l="l" r="r" t="t"/>
              <a:pathLst>
                <a:path extrusionOk="0" h="33" w="33">
                  <a:moveTo>
                    <a:pt x="1" y="1"/>
                  </a:moveTo>
                  <a:cubicBezTo>
                    <a:pt x="1" y="1"/>
                    <a:pt x="32" y="1"/>
                    <a:pt x="32" y="1"/>
                  </a:cubicBezTo>
                  <a:cubicBezTo>
                    <a:pt x="32" y="1"/>
                    <a:pt x="32" y="1"/>
                    <a:pt x="32" y="33"/>
                  </a:cubicBezTo>
                  <a:cubicBezTo>
                    <a:pt x="32" y="33"/>
                    <a:pt x="32" y="33"/>
                    <a:pt x="32" y="33"/>
                  </a:cubicBezTo>
                  <a:cubicBezTo>
                    <a:pt x="1" y="33"/>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4"/>
            <p:cNvSpPr/>
            <p:nvPr/>
          </p:nvSpPr>
          <p:spPr>
            <a:xfrm>
              <a:off x="854906" y="3870383"/>
              <a:ext cx="4058" cy="5041"/>
            </a:xfrm>
            <a:custGeom>
              <a:rect b="b" l="l" r="r" t="t"/>
              <a:pathLst>
                <a:path extrusionOk="0" h="159" w="128">
                  <a:moveTo>
                    <a:pt x="33" y="63"/>
                  </a:moveTo>
                  <a:cubicBezTo>
                    <a:pt x="33" y="32"/>
                    <a:pt x="64" y="32"/>
                    <a:pt x="96" y="0"/>
                  </a:cubicBezTo>
                  <a:cubicBezTo>
                    <a:pt x="96" y="0"/>
                    <a:pt x="96" y="32"/>
                    <a:pt x="128" y="32"/>
                  </a:cubicBezTo>
                  <a:cubicBezTo>
                    <a:pt x="128" y="32"/>
                    <a:pt x="128" y="32"/>
                    <a:pt x="128" y="32"/>
                  </a:cubicBezTo>
                  <a:cubicBezTo>
                    <a:pt x="96" y="63"/>
                    <a:pt x="64" y="127"/>
                    <a:pt x="33" y="127"/>
                  </a:cubicBezTo>
                  <a:lnTo>
                    <a:pt x="33" y="127"/>
                  </a:lnTo>
                  <a:lnTo>
                    <a:pt x="33" y="127"/>
                  </a:lnTo>
                  <a:cubicBezTo>
                    <a:pt x="1" y="127"/>
                    <a:pt x="1" y="127"/>
                    <a:pt x="1" y="158"/>
                  </a:cubicBezTo>
                  <a:cubicBezTo>
                    <a:pt x="1" y="127"/>
                    <a:pt x="1" y="127"/>
                    <a:pt x="1" y="127"/>
                  </a:cubicBezTo>
                  <a:lnTo>
                    <a:pt x="1" y="127"/>
                  </a:lnTo>
                  <a:cubicBezTo>
                    <a:pt x="1" y="127"/>
                    <a:pt x="33" y="127"/>
                    <a:pt x="33" y="127"/>
                  </a:cubicBezTo>
                  <a:lnTo>
                    <a:pt x="33" y="127"/>
                  </a:lnTo>
                  <a:cubicBezTo>
                    <a:pt x="33" y="95"/>
                    <a:pt x="33" y="95"/>
                    <a:pt x="33" y="6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4"/>
            <p:cNvSpPr/>
            <p:nvPr/>
          </p:nvSpPr>
          <p:spPr>
            <a:xfrm>
              <a:off x="854906" y="3814138"/>
              <a:ext cx="1046" cy="1046"/>
            </a:xfrm>
            <a:custGeom>
              <a:rect b="b" l="l" r="r" t="t"/>
              <a:pathLst>
                <a:path extrusionOk="0" h="33" w="33">
                  <a:moveTo>
                    <a:pt x="1" y="1"/>
                  </a:moveTo>
                  <a:cubicBezTo>
                    <a:pt x="33" y="1"/>
                    <a:pt x="33" y="1"/>
                    <a:pt x="33" y="32"/>
                  </a:cubicBezTo>
                  <a:cubicBezTo>
                    <a:pt x="1" y="32"/>
                    <a:pt x="1" y="32"/>
                    <a:pt x="1" y="32"/>
                  </a:cubicBezTo>
                  <a:cubicBezTo>
                    <a:pt x="1" y="32"/>
                    <a:pt x="1" y="1"/>
                    <a:pt x="1" y="1"/>
                  </a:cubicBez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4"/>
            <p:cNvSpPr/>
            <p:nvPr/>
          </p:nvSpPr>
          <p:spPr>
            <a:xfrm>
              <a:off x="852908" y="3876407"/>
              <a:ext cx="9068" cy="12080"/>
            </a:xfrm>
            <a:custGeom>
              <a:rect b="b" l="l" r="r" t="t"/>
              <a:pathLst>
                <a:path extrusionOk="0" h="381" w="286">
                  <a:moveTo>
                    <a:pt x="1" y="348"/>
                  </a:moveTo>
                  <a:lnTo>
                    <a:pt x="64" y="348"/>
                  </a:lnTo>
                  <a:cubicBezTo>
                    <a:pt x="64" y="348"/>
                    <a:pt x="96" y="348"/>
                    <a:pt x="96" y="317"/>
                  </a:cubicBezTo>
                  <a:lnTo>
                    <a:pt x="127" y="285"/>
                  </a:lnTo>
                  <a:lnTo>
                    <a:pt x="127" y="285"/>
                  </a:lnTo>
                  <a:cubicBezTo>
                    <a:pt x="127" y="285"/>
                    <a:pt x="127" y="285"/>
                    <a:pt x="127" y="285"/>
                  </a:cubicBezTo>
                  <a:cubicBezTo>
                    <a:pt x="96" y="127"/>
                    <a:pt x="64" y="95"/>
                    <a:pt x="254" y="0"/>
                  </a:cubicBezTo>
                  <a:cubicBezTo>
                    <a:pt x="254" y="0"/>
                    <a:pt x="286" y="0"/>
                    <a:pt x="286" y="0"/>
                  </a:cubicBezTo>
                  <a:cubicBezTo>
                    <a:pt x="286" y="32"/>
                    <a:pt x="286" y="32"/>
                    <a:pt x="286" y="32"/>
                  </a:cubicBezTo>
                  <a:cubicBezTo>
                    <a:pt x="286" y="63"/>
                    <a:pt x="286" y="63"/>
                    <a:pt x="286" y="63"/>
                  </a:cubicBezTo>
                  <a:cubicBezTo>
                    <a:pt x="254" y="95"/>
                    <a:pt x="222" y="127"/>
                    <a:pt x="191" y="158"/>
                  </a:cubicBezTo>
                  <a:cubicBezTo>
                    <a:pt x="191" y="190"/>
                    <a:pt x="159" y="222"/>
                    <a:pt x="159" y="253"/>
                  </a:cubicBezTo>
                  <a:cubicBezTo>
                    <a:pt x="159" y="285"/>
                    <a:pt x="127" y="285"/>
                    <a:pt x="127" y="285"/>
                  </a:cubicBezTo>
                  <a:lnTo>
                    <a:pt x="127" y="285"/>
                  </a:lnTo>
                  <a:lnTo>
                    <a:pt x="96" y="348"/>
                  </a:lnTo>
                  <a:cubicBezTo>
                    <a:pt x="96" y="348"/>
                    <a:pt x="64" y="348"/>
                    <a:pt x="64" y="348"/>
                  </a:cubicBezTo>
                  <a:cubicBezTo>
                    <a:pt x="64" y="348"/>
                    <a:pt x="32" y="348"/>
                    <a:pt x="1" y="380"/>
                  </a:cubicBezTo>
                  <a:cubicBezTo>
                    <a:pt x="1" y="380"/>
                    <a:pt x="1" y="380"/>
                    <a:pt x="1" y="348"/>
                  </a:cubicBezTo>
                  <a:cubicBezTo>
                    <a:pt x="1" y="348"/>
                    <a:pt x="1" y="348"/>
                    <a:pt x="1" y="348"/>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4"/>
            <p:cNvSpPr/>
            <p:nvPr/>
          </p:nvSpPr>
          <p:spPr>
            <a:xfrm>
              <a:off x="852908" y="3796066"/>
              <a:ext cx="32" cy="32"/>
            </a:xfrm>
            <a:custGeom>
              <a:rect b="b" l="l" r="r" t="t"/>
              <a:pathLst>
                <a:path extrusionOk="0" h="1" w="1">
                  <a:moveTo>
                    <a:pt x="1" y="1"/>
                  </a:move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4"/>
            <p:cNvSpPr/>
            <p:nvPr/>
          </p:nvSpPr>
          <p:spPr>
            <a:xfrm>
              <a:off x="848882" y="3807100"/>
              <a:ext cx="1046" cy="2061"/>
            </a:xfrm>
            <a:custGeom>
              <a:rect b="b" l="l" r="r" t="t"/>
              <a:pathLst>
                <a:path extrusionOk="0" h="65" w="33">
                  <a:moveTo>
                    <a:pt x="1" y="33"/>
                  </a:moveTo>
                  <a:cubicBezTo>
                    <a:pt x="1" y="1"/>
                    <a:pt x="1" y="33"/>
                    <a:pt x="33" y="33"/>
                  </a:cubicBezTo>
                  <a:cubicBezTo>
                    <a:pt x="33" y="33"/>
                    <a:pt x="33" y="33"/>
                    <a:pt x="33" y="33"/>
                  </a:cubicBezTo>
                  <a:cubicBezTo>
                    <a:pt x="33" y="64"/>
                    <a:pt x="1" y="64"/>
                    <a:pt x="1" y="64"/>
                  </a:cubicBezTo>
                  <a:cubicBezTo>
                    <a:pt x="1" y="33"/>
                    <a:pt x="1" y="33"/>
                    <a:pt x="1"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4"/>
            <p:cNvSpPr/>
            <p:nvPr/>
          </p:nvSpPr>
          <p:spPr>
            <a:xfrm>
              <a:off x="713343" y="3857320"/>
              <a:ext cx="1046" cy="1046"/>
            </a:xfrm>
            <a:custGeom>
              <a:rect b="b" l="l" r="r" t="t"/>
              <a:pathLst>
                <a:path extrusionOk="0" h="33" w="33">
                  <a:moveTo>
                    <a:pt x="32" y="32"/>
                  </a:moveTo>
                  <a:lnTo>
                    <a:pt x="1" y="32"/>
                  </a:lnTo>
                  <a:lnTo>
                    <a:pt x="1" y="32"/>
                  </a:lnTo>
                  <a:cubicBezTo>
                    <a:pt x="1" y="32"/>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4"/>
            <p:cNvSpPr/>
            <p:nvPr/>
          </p:nvSpPr>
          <p:spPr>
            <a:xfrm>
              <a:off x="716355" y="3848285"/>
              <a:ext cx="1046" cy="1046"/>
            </a:xfrm>
            <a:custGeom>
              <a:rect b="b" l="l" r="r" t="t"/>
              <a:pathLst>
                <a:path extrusionOk="0" h="33" w="33">
                  <a:moveTo>
                    <a:pt x="32" y="32"/>
                  </a:moveTo>
                  <a:lnTo>
                    <a:pt x="32" y="32"/>
                  </a:lnTo>
                  <a:cubicBezTo>
                    <a:pt x="32" y="32"/>
                    <a:pt x="32" y="32"/>
                    <a:pt x="1" y="0"/>
                  </a:cubicBezTo>
                  <a:cubicBezTo>
                    <a:pt x="1" y="0"/>
                    <a:pt x="32" y="0"/>
                    <a:pt x="32" y="0"/>
                  </a:cubicBezTo>
                  <a:cubicBezTo>
                    <a:pt x="32" y="0"/>
                    <a:pt x="32" y="0"/>
                    <a:pt x="32" y="32"/>
                  </a:cubicBezTo>
                  <a:lnTo>
                    <a:pt x="32" y="32"/>
                  </a:lnTo>
                  <a:cubicBezTo>
                    <a:pt x="32" y="32"/>
                    <a:pt x="32" y="32"/>
                    <a:pt x="32" y="32"/>
                  </a:cubicBezTo>
                  <a:cubicBezTo>
                    <a:pt x="32" y="32"/>
                    <a:pt x="32"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4"/>
            <p:cNvSpPr/>
            <p:nvPr/>
          </p:nvSpPr>
          <p:spPr>
            <a:xfrm>
              <a:off x="718352" y="3841246"/>
              <a:ext cx="32" cy="1046"/>
            </a:xfrm>
            <a:custGeom>
              <a:rect b="b" l="l" r="r" t="t"/>
              <a:pathLst>
                <a:path extrusionOk="0" h="33" w="1">
                  <a:moveTo>
                    <a:pt x="1" y="1"/>
                  </a:moveTo>
                  <a:cubicBezTo>
                    <a:pt x="1" y="1"/>
                    <a:pt x="1" y="32"/>
                    <a:pt x="1" y="32"/>
                  </a:cubicBezTo>
                  <a:cubicBezTo>
                    <a:pt x="1" y="1"/>
                    <a:pt x="1" y="1"/>
                    <a:pt x="1" y="1"/>
                  </a:cubicBezTo>
                  <a:cubicBezTo>
                    <a:pt x="1" y="1"/>
                    <a:pt x="1" y="1"/>
                    <a:pt x="1" y="1"/>
                  </a:cubicBez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4"/>
            <p:cNvSpPr/>
            <p:nvPr/>
          </p:nvSpPr>
          <p:spPr>
            <a:xfrm>
              <a:off x="716355" y="3867371"/>
              <a:ext cx="3044" cy="7039"/>
            </a:xfrm>
            <a:custGeom>
              <a:rect b="b" l="l" r="r" t="t"/>
              <a:pathLst>
                <a:path extrusionOk="0" h="222" w="96">
                  <a:moveTo>
                    <a:pt x="96" y="190"/>
                  </a:moveTo>
                  <a:cubicBezTo>
                    <a:pt x="64" y="222"/>
                    <a:pt x="64" y="222"/>
                    <a:pt x="64" y="190"/>
                  </a:cubicBezTo>
                  <a:cubicBezTo>
                    <a:pt x="32" y="158"/>
                    <a:pt x="32" y="158"/>
                    <a:pt x="32" y="127"/>
                  </a:cubicBezTo>
                  <a:cubicBezTo>
                    <a:pt x="1" y="95"/>
                    <a:pt x="1" y="63"/>
                    <a:pt x="32" y="63"/>
                  </a:cubicBezTo>
                  <a:cubicBezTo>
                    <a:pt x="32" y="63"/>
                    <a:pt x="32" y="63"/>
                    <a:pt x="32" y="32"/>
                  </a:cubicBezTo>
                  <a:lnTo>
                    <a:pt x="32" y="32"/>
                  </a:lnTo>
                  <a:cubicBezTo>
                    <a:pt x="32" y="32"/>
                    <a:pt x="32" y="32"/>
                    <a:pt x="64" y="0"/>
                  </a:cubicBezTo>
                  <a:cubicBezTo>
                    <a:pt x="64" y="0"/>
                    <a:pt x="64" y="32"/>
                    <a:pt x="64" y="32"/>
                  </a:cubicBezTo>
                  <a:cubicBezTo>
                    <a:pt x="64" y="32"/>
                    <a:pt x="32" y="32"/>
                    <a:pt x="32" y="32"/>
                  </a:cubicBezTo>
                  <a:lnTo>
                    <a:pt x="32" y="63"/>
                  </a:lnTo>
                  <a:lnTo>
                    <a:pt x="32" y="63"/>
                  </a:lnTo>
                  <a:cubicBezTo>
                    <a:pt x="64" y="95"/>
                    <a:pt x="64" y="158"/>
                    <a:pt x="96" y="190"/>
                  </a:cubicBezTo>
                  <a:cubicBezTo>
                    <a:pt x="96" y="190"/>
                    <a:pt x="96" y="190"/>
                    <a:pt x="96" y="19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4"/>
            <p:cNvSpPr/>
            <p:nvPr/>
          </p:nvSpPr>
          <p:spPr>
            <a:xfrm>
              <a:off x="720381" y="3868354"/>
              <a:ext cx="1015" cy="1046"/>
            </a:xfrm>
            <a:custGeom>
              <a:rect b="b" l="l" r="r" t="t"/>
              <a:pathLst>
                <a:path extrusionOk="0" h="33" w="32">
                  <a:moveTo>
                    <a:pt x="0" y="32"/>
                  </a:moveTo>
                  <a:cubicBezTo>
                    <a:pt x="0" y="32"/>
                    <a:pt x="0" y="32"/>
                    <a:pt x="0" y="32"/>
                  </a:cubicBezTo>
                  <a:cubicBezTo>
                    <a:pt x="0" y="32"/>
                    <a:pt x="0" y="1"/>
                    <a:pt x="0" y="1"/>
                  </a:cubicBezTo>
                  <a:cubicBezTo>
                    <a:pt x="32" y="1"/>
                    <a:pt x="32" y="1"/>
                    <a:pt x="32" y="32"/>
                  </a:cubicBezTo>
                  <a:cubicBezTo>
                    <a:pt x="32" y="32"/>
                    <a:pt x="32"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4"/>
            <p:cNvSpPr/>
            <p:nvPr/>
          </p:nvSpPr>
          <p:spPr>
            <a:xfrm>
              <a:off x="774597" y="3737824"/>
              <a:ext cx="1046" cy="4058"/>
            </a:xfrm>
            <a:custGeom>
              <a:rect b="b" l="l" r="r" t="t"/>
              <a:pathLst>
                <a:path extrusionOk="0" h="128" w="33">
                  <a:moveTo>
                    <a:pt x="0" y="127"/>
                  </a:moveTo>
                  <a:cubicBezTo>
                    <a:pt x="0" y="127"/>
                    <a:pt x="0" y="127"/>
                    <a:pt x="0" y="96"/>
                  </a:cubicBezTo>
                  <a:lnTo>
                    <a:pt x="0" y="96"/>
                  </a:lnTo>
                  <a:cubicBezTo>
                    <a:pt x="0" y="32"/>
                    <a:pt x="0" y="32"/>
                    <a:pt x="0" y="32"/>
                  </a:cubicBezTo>
                  <a:cubicBezTo>
                    <a:pt x="0" y="32"/>
                    <a:pt x="0" y="1"/>
                    <a:pt x="0" y="1"/>
                  </a:cubicBezTo>
                  <a:lnTo>
                    <a:pt x="0" y="1"/>
                  </a:lnTo>
                  <a:cubicBezTo>
                    <a:pt x="0" y="32"/>
                    <a:pt x="32" y="64"/>
                    <a:pt x="32" y="96"/>
                  </a:cubicBezTo>
                  <a:cubicBezTo>
                    <a:pt x="32" y="127"/>
                    <a:pt x="0" y="127"/>
                    <a:pt x="0"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4"/>
            <p:cNvSpPr/>
            <p:nvPr/>
          </p:nvSpPr>
          <p:spPr>
            <a:xfrm>
              <a:off x="782618" y="3738839"/>
              <a:ext cx="1046" cy="32"/>
            </a:xfrm>
            <a:custGeom>
              <a:rect b="b" l="l" r="r" t="t"/>
              <a:pathLst>
                <a:path extrusionOk="0" h="1" w="33">
                  <a:moveTo>
                    <a:pt x="1" y="0"/>
                  </a:moveTo>
                  <a:lnTo>
                    <a:pt x="1" y="0"/>
                  </a:lnTo>
                  <a:cubicBezTo>
                    <a:pt x="1" y="0"/>
                    <a:pt x="1" y="0"/>
                    <a:pt x="1" y="0"/>
                  </a:cubicBezTo>
                  <a:lnTo>
                    <a:pt x="32"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4"/>
            <p:cNvSpPr/>
            <p:nvPr/>
          </p:nvSpPr>
          <p:spPr>
            <a:xfrm>
              <a:off x="785630" y="3839249"/>
              <a:ext cx="32" cy="1046"/>
            </a:xfrm>
            <a:custGeom>
              <a:rect b="b" l="l" r="r" t="t"/>
              <a:pathLst>
                <a:path extrusionOk="0" h="33" w="1">
                  <a:moveTo>
                    <a:pt x="1" y="0"/>
                  </a:moveTo>
                  <a:lnTo>
                    <a:pt x="1" y="32"/>
                  </a:ln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4"/>
            <p:cNvSpPr/>
            <p:nvPr/>
          </p:nvSpPr>
          <p:spPr>
            <a:xfrm>
              <a:off x="793683" y="3888455"/>
              <a:ext cx="1015" cy="32"/>
            </a:xfrm>
            <a:custGeom>
              <a:rect b="b" l="l" r="r" t="t"/>
              <a:pathLst>
                <a:path extrusionOk="0" h="1" w="32">
                  <a:moveTo>
                    <a:pt x="32" y="0"/>
                  </a:moveTo>
                  <a:cubicBezTo>
                    <a:pt x="32" y="0"/>
                    <a:pt x="32" y="0"/>
                    <a:pt x="0" y="0"/>
                  </a:cubicBezTo>
                  <a:cubicBezTo>
                    <a:pt x="32" y="0"/>
                    <a:pt x="32" y="0"/>
                    <a:pt x="32" y="0"/>
                  </a:cubicBezTo>
                  <a:cubicBezTo>
                    <a:pt x="32" y="0"/>
                    <a:pt x="32" y="0"/>
                    <a:pt x="32" y="0"/>
                  </a:cubicBezTo>
                  <a:cubicBezTo>
                    <a:pt x="32" y="0"/>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4"/>
            <p:cNvSpPr/>
            <p:nvPr/>
          </p:nvSpPr>
          <p:spPr>
            <a:xfrm>
              <a:off x="786645" y="3733829"/>
              <a:ext cx="9068" cy="4027"/>
            </a:xfrm>
            <a:custGeom>
              <a:rect b="b" l="l" r="r" t="t"/>
              <a:pathLst>
                <a:path extrusionOk="0" h="127" w="286">
                  <a:moveTo>
                    <a:pt x="285" y="32"/>
                  </a:moveTo>
                  <a:cubicBezTo>
                    <a:pt x="285" y="32"/>
                    <a:pt x="285" y="32"/>
                    <a:pt x="285" y="32"/>
                  </a:cubicBezTo>
                  <a:lnTo>
                    <a:pt x="95" y="32"/>
                  </a:lnTo>
                  <a:cubicBezTo>
                    <a:pt x="95" y="32"/>
                    <a:pt x="64" y="32"/>
                    <a:pt x="64" y="32"/>
                  </a:cubicBezTo>
                  <a:cubicBezTo>
                    <a:pt x="64" y="63"/>
                    <a:pt x="32" y="63"/>
                    <a:pt x="32" y="95"/>
                  </a:cubicBezTo>
                  <a:lnTo>
                    <a:pt x="32" y="95"/>
                  </a:lnTo>
                  <a:cubicBezTo>
                    <a:pt x="32" y="95"/>
                    <a:pt x="0" y="95"/>
                    <a:pt x="0" y="127"/>
                  </a:cubicBezTo>
                  <a:cubicBezTo>
                    <a:pt x="0" y="127"/>
                    <a:pt x="0" y="95"/>
                    <a:pt x="0" y="95"/>
                  </a:cubicBezTo>
                  <a:cubicBezTo>
                    <a:pt x="0" y="95"/>
                    <a:pt x="0" y="95"/>
                    <a:pt x="32" y="95"/>
                  </a:cubicBezTo>
                  <a:lnTo>
                    <a:pt x="32" y="95"/>
                  </a:lnTo>
                  <a:cubicBezTo>
                    <a:pt x="32" y="63"/>
                    <a:pt x="64" y="63"/>
                    <a:pt x="64" y="32"/>
                  </a:cubicBezTo>
                  <a:lnTo>
                    <a:pt x="95" y="32"/>
                  </a:lnTo>
                  <a:cubicBezTo>
                    <a:pt x="159" y="0"/>
                    <a:pt x="222" y="32"/>
                    <a:pt x="285" y="32"/>
                  </a:cubicBezTo>
                  <a:cubicBezTo>
                    <a:pt x="285" y="32"/>
                    <a:pt x="285" y="32"/>
                    <a:pt x="285"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4"/>
            <p:cNvSpPr/>
            <p:nvPr/>
          </p:nvSpPr>
          <p:spPr>
            <a:xfrm>
              <a:off x="839846" y="3896476"/>
              <a:ext cx="2061" cy="2029"/>
            </a:xfrm>
            <a:custGeom>
              <a:rect b="b" l="l" r="r" t="t"/>
              <a:pathLst>
                <a:path extrusionOk="0" h="64" w="65">
                  <a:moveTo>
                    <a:pt x="1" y="64"/>
                  </a:moveTo>
                  <a:cubicBezTo>
                    <a:pt x="1" y="64"/>
                    <a:pt x="1" y="64"/>
                    <a:pt x="1" y="64"/>
                  </a:cubicBezTo>
                  <a:cubicBezTo>
                    <a:pt x="1" y="32"/>
                    <a:pt x="1" y="32"/>
                    <a:pt x="1" y="32"/>
                  </a:cubicBezTo>
                  <a:cubicBezTo>
                    <a:pt x="1" y="1"/>
                    <a:pt x="33" y="1"/>
                    <a:pt x="64" y="32"/>
                  </a:cubicBezTo>
                  <a:cubicBezTo>
                    <a:pt x="64" y="32"/>
                    <a:pt x="64" y="32"/>
                    <a:pt x="64" y="32"/>
                  </a:cubicBezTo>
                  <a:cubicBezTo>
                    <a:pt x="64" y="64"/>
                    <a:pt x="33" y="64"/>
                    <a:pt x="1"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4"/>
            <p:cNvSpPr/>
            <p:nvPr/>
          </p:nvSpPr>
          <p:spPr>
            <a:xfrm>
              <a:off x="838863" y="3877390"/>
              <a:ext cx="3044" cy="2061"/>
            </a:xfrm>
            <a:custGeom>
              <a:rect b="b" l="l" r="r" t="t"/>
              <a:pathLst>
                <a:path extrusionOk="0" h="65" w="96">
                  <a:moveTo>
                    <a:pt x="32" y="64"/>
                  </a:moveTo>
                  <a:cubicBezTo>
                    <a:pt x="0" y="64"/>
                    <a:pt x="0" y="32"/>
                    <a:pt x="0" y="32"/>
                  </a:cubicBezTo>
                  <a:cubicBezTo>
                    <a:pt x="0" y="32"/>
                    <a:pt x="0" y="32"/>
                    <a:pt x="0" y="32"/>
                  </a:cubicBezTo>
                  <a:cubicBezTo>
                    <a:pt x="32" y="1"/>
                    <a:pt x="64" y="1"/>
                    <a:pt x="95" y="1"/>
                  </a:cubicBezTo>
                  <a:cubicBezTo>
                    <a:pt x="95" y="1"/>
                    <a:pt x="95" y="1"/>
                    <a:pt x="95" y="1"/>
                  </a:cubicBezTo>
                  <a:cubicBezTo>
                    <a:pt x="64" y="32"/>
                    <a:pt x="64"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4"/>
            <p:cNvSpPr/>
            <p:nvPr/>
          </p:nvSpPr>
          <p:spPr>
            <a:xfrm>
              <a:off x="841875" y="3837251"/>
              <a:ext cx="32" cy="32"/>
            </a:xfrm>
            <a:custGeom>
              <a:rect b="b" l="l" r="r" t="t"/>
              <a:pathLst>
                <a:path extrusionOk="0" h="1" w="1">
                  <a:moveTo>
                    <a:pt x="0" y="0"/>
                  </a:move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4"/>
            <p:cNvSpPr/>
            <p:nvPr/>
          </p:nvSpPr>
          <p:spPr>
            <a:xfrm>
              <a:off x="843872" y="3789028"/>
              <a:ext cx="2029" cy="1046"/>
            </a:xfrm>
            <a:custGeom>
              <a:rect b="b" l="l" r="r" t="t"/>
              <a:pathLst>
                <a:path extrusionOk="0" h="33" w="64">
                  <a:moveTo>
                    <a:pt x="32" y="1"/>
                  </a:moveTo>
                  <a:cubicBezTo>
                    <a:pt x="32" y="1"/>
                    <a:pt x="64" y="1"/>
                    <a:pt x="64" y="1"/>
                  </a:cubicBezTo>
                  <a:cubicBezTo>
                    <a:pt x="64" y="1"/>
                    <a:pt x="64" y="1"/>
                    <a:pt x="64" y="33"/>
                  </a:cubicBezTo>
                  <a:cubicBezTo>
                    <a:pt x="64" y="33"/>
                    <a:pt x="64" y="33"/>
                    <a:pt x="64" y="33"/>
                  </a:cubicBezTo>
                  <a:cubicBezTo>
                    <a:pt x="64" y="33"/>
                    <a:pt x="32" y="33"/>
                    <a:pt x="32" y="33"/>
                  </a:cubicBezTo>
                  <a:cubicBezTo>
                    <a:pt x="32" y="33"/>
                    <a:pt x="1"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4"/>
            <p:cNvSpPr/>
            <p:nvPr/>
          </p:nvSpPr>
          <p:spPr>
            <a:xfrm>
              <a:off x="798693" y="3765947"/>
              <a:ext cx="32" cy="1046"/>
            </a:xfrm>
            <a:custGeom>
              <a:rect b="b" l="l" r="r" t="t"/>
              <a:pathLst>
                <a:path extrusionOk="0" h="33" w="1">
                  <a:moveTo>
                    <a:pt x="0" y="32"/>
                  </a:moveTo>
                  <a:cubicBezTo>
                    <a:pt x="0" y="32"/>
                    <a:pt x="0" y="32"/>
                    <a:pt x="0" y="32"/>
                  </a:cubicBezTo>
                  <a:lnTo>
                    <a:pt x="0" y="1"/>
                  </a:lnTo>
                  <a:cubicBezTo>
                    <a:pt x="0" y="32"/>
                    <a:pt x="0" y="32"/>
                    <a:pt x="0" y="32"/>
                  </a:cubicBezTo>
                  <a:lnTo>
                    <a:pt x="0" y="32"/>
                  </a:lnTo>
                  <a:lnTo>
                    <a:pt x="0"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4"/>
            <p:cNvSpPr/>
            <p:nvPr/>
          </p:nvSpPr>
          <p:spPr>
            <a:xfrm>
              <a:off x="803702" y="3833225"/>
              <a:ext cx="32" cy="1046"/>
            </a:xfrm>
            <a:custGeom>
              <a:rect b="b" l="l" r="r" t="t"/>
              <a:pathLst>
                <a:path extrusionOk="0" h="33" w="1">
                  <a:moveTo>
                    <a:pt x="1" y="0"/>
                  </a:moveTo>
                  <a:cubicBezTo>
                    <a:pt x="1" y="0"/>
                    <a:pt x="1" y="0"/>
                    <a:pt x="1" y="0"/>
                  </a:cubicBezTo>
                  <a:cubicBezTo>
                    <a:pt x="1" y="0"/>
                    <a:pt x="1" y="0"/>
                    <a:pt x="1" y="0"/>
                  </a:cubicBezTo>
                  <a:lnTo>
                    <a:pt x="1"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4"/>
            <p:cNvSpPr/>
            <p:nvPr/>
          </p:nvSpPr>
          <p:spPr>
            <a:xfrm>
              <a:off x="797678" y="3774983"/>
              <a:ext cx="30151" cy="21116"/>
            </a:xfrm>
            <a:custGeom>
              <a:rect b="b" l="l" r="r" t="t"/>
              <a:pathLst>
                <a:path extrusionOk="0" h="666" w="951">
                  <a:moveTo>
                    <a:pt x="222" y="539"/>
                  </a:moveTo>
                  <a:cubicBezTo>
                    <a:pt x="159" y="602"/>
                    <a:pt x="127" y="602"/>
                    <a:pt x="64" y="539"/>
                  </a:cubicBezTo>
                  <a:cubicBezTo>
                    <a:pt x="32" y="539"/>
                    <a:pt x="32" y="539"/>
                    <a:pt x="64" y="507"/>
                  </a:cubicBezTo>
                  <a:cubicBezTo>
                    <a:pt x="64" y="507"/>
                    <a:pt x="96" y="476"/>
                    <a:pt x="127" y="444"/>
                  </a:cubicBezTo>
                  <a:cubicBezTo>
                    <a:pt x="159" y="412"/>
                    <a:pt x="191" y="381"/>
                    <a:pt x="222" y="381"/>
                  </a:cubicBezTo>
                  <a:cubicBezTo>
                    <a:pt x="254" y="381"/>
                    <a:pt x="286" y="349"/>
                    <a:pt x="286" y="317"/>
                  </a:cubicBezTo>
                  <a:cubicBezTo>
                    <a:pt x="286" y="317"/>
                    <a:pt x="286" y="286"/>
                    <a:pt x="317" y="286"/>
                  </a:cubicBezTo>
                  <a:cubicBezTo>
                    <a:pt x="349" y="286"/>
                    <a:pt x="381" y="317"/>
                    <a:pt x="412" y="317"/>
                  </a:cubicBezTo>
                  <a:cubicBezTo>
                    <a:pt x="412" y="317"/>
                    <a:pt x="444" y="254"/>
                    <a:pt x="412" y="254"/>
                  </a:cubicBezTo>
                  <a:cubicBezTo>
                    <a:pt x="412" y="222"/>
                    <a:pt x="381" y="222"/>
                    <a:pt x="381" y="191"/>
                  </a:cubicBezTo>
                  <a:cubicBezTo>
                    <a:pt x="317" y="191"/>
                    <a:pt x="286" y="159"/>
                    <a:pt x="254" y="159"/>
                  </a:cubicBezTo>
                  <a:cubicBezTo>
                    <a:pt x="159" y="159"/>
                    <a:pt x="96" y="159"/>
                    <a:pt x="1" y="159"/>
                  </a:cubicBezTo>
                  <a:cubicBezTo>
                    <a:pt x="1" y="159"/>
                    <a:pt x="1" y="159"/>
                    <a:pt x="1" y="159"/>
                  </a:cubicBezTo>
                  <a:cubicBezTo>
                    <a:pt x="1" y="127"/>
                    <a:pt x="1" y="127"/>
                    <a:pt x="1" y="127"/>
                  </a:cubicBezTo>
                  <a:cubicBezTo>
                    <a:pt x="1" y="96"/>
                    <a:pt x="32" y="96"/>
                    <a:pt x="32" y="96"/>
                  </a:cubicBezTo>
                  <a:lnTo>
                    <a:pt x="317" y="96"/>
                  </a:lnTo>
                  <a:cubicBezTo>
                    <a:pt x="381" y="96"/>
                    <a:pt x="476" y="96"/>
                    <a:pt x="539" y="64"/>
                  </a:cubicBezTo>
                  <a:cubicBezTo>
                    <a:pt x="602" y="32"/>
                    <a:pt x="666" y="32"/>
                    <a:pt x="729" y="32"/>
                  </a:cubicBezTo>
                  <a:cubicBezTo>
                    <a:pt x="729" y="1"/>
                    <a:pt x="761" y="32"/>
                    <a:pt x="761" y="32"/>
                  </a:cubicBezTo>
                  <a:cubicBezTo>
                    <a:pt x="793" y="32"/>
                    <a:pt x="793" y="32"/>
                    <a:pt x="793" y="32"/>
                  </a:cubicBezTo>
                  <a:cubicBezTo>
                    <a:pt x="793" y="64"/>
                    <a:pt x="793" y="64"/>
                    <a:pt x="793" y="64"/>
                  </a:cubicBezTo>
                  <a:cubicBezTo>
                    <a:pt x="729" y="96"/>
                    <a:pt x="666" y="127"/>
                    <a:pt x="634" y="127"/>
                  </a:cubicBezTo>
                  <a:cubicBezTo>
                    <a:pt x="602" y="127"/>
                    <a:pt x="602" y="191"/>
                    <a:pt x="634" y="191"/>
                  </a:cubicBezTo>
                  <a:cubicBezTo>
                    <a:pt x="634" y="191"/>
                    <a:pt x="634" y="191"/>
                    <a:pt x="634" y="191"/>
                  </a:cubicBezTo>
                  <a:cubicBezTo>
                    <a:pt x="634" y="222"/>
                    <a:pt x="634" y="222"/>
                    <a:pt x="666" y="222"/>
                  </a:cubicBezTo>
                  <a:cubicBezTo>
                    <a:pt x="761" y="286"/>
                    <a:pt x="824" y="317"/>
                    <a:pt x="919" y="222"/>
                  </a:cubicBezTo>
                  <a:cubicBezTo>
                    <a:pt x="919" y="222"/>
                    <a:pt x="919" y="222"/>
                    <a:pt x="919" y="222"/>
                  </a:cubicBezTo>
                  <a:cubicBezTo>
                    <a:pt x="951" y="254"/>
                    <a:pt x="951" y="254"/>
                    <a:pt x="951" y="254"/>
                  </a:cubicBezTo>
                  <a:cubicBezTo>
                    <a:pt x="919" y="286"/>
                    <a:pt x="919" y="317"/>
                    <a:pt x="919" y="349"/>
                  </a:cubicBezTo>
                  <a:cubicBezTo>
                    <a:pt x="888" y="349"/>
                    <a:pt x="856" y="381"/>
                    <a:pt x="824" y="381"/>
                  </a:cubicBezTo>
                  <a:cubicBezTo>
                    <a:pt x="824" y="412"/>
                    <a:pt x="824" y="412"/>
                    <a:pt x="793" y="444"/>
                  </a:cubicBezTo>
                  <a:cubicBezTo>
                    <a:pt x="761" y="507"/>
                    <a:pt x="761" y="507"/>
                    <a:pt x="729" y="476"/>
                  </a:cubicBezTo>
                  <a:cubicBezTo>
                    <a:pt x="666" y="444"/>
                    <a:pt x="602" y="412"/>
                    <a:pt x="571" y="444"/>
                  </a:cubicBezTo>
                  <a:cubicBezTo>
                    <a:pt x="539" y="476"/>
                    <a:pt x="507" y="476"/>
                    <a:pt x="507" y="507"/>
                  </a:cubicBezTo>
                  <a:cubicBezTo>
                    <a:pt x="507" y="571"/>
                    <a:pt x="476" y="602"/>
                    <a:pt x="412" y="602"/>
                  </a:cubicBezTo>
                  <a:cubicBezTo>
                    <a:pt x="412" y="602"/>
                    <a:pt x="412" y="602"/>
                    <a:pt x="412" y="602"/>
                  </a:cubicBezTo>
                  <a:lnTo>
                    <a:pt x="381" y="602"/>
                  </a:lnTo>
                  <a:cubicBezTo>
                    <a:pt x="381" y="634"/>
                    <a:pt x="349" y="634"/>
                    <a:pt x="349" y="634"/>
                  </a:cubicBezTo>
                  <a:lnTo>
                    <a:pt x="317" y="634"/>
                  </a:lnTo>
                  <a:lnTo>
                    <a:pt x="317" y="634"/>
                  </a:lnTo>
                  <a:cubicBezTo>
                    <a:pt x="317" y="666"/>
                    <a:pt x="317" y="666"/>
                    <a:pt x="286" y="666"/>
                  </a:cubicBezTo>
                  <a:cubicBezTo>
                    <a:pt x="286" y="666"/>
                    <a:pt x="286" y="666"/>
                    <a:pt x="286" y="666"/>
                  </a:cubicBezTo>
                  <a:cubicBezTo>
                    <a:pt x="286" y="634"/>
                    <a:pt x="317" y="634"/>
                    <a:pt x="317" y="634"/>
                  </a:cubicBezTo>
                  <a:cubicBezTo>
                    <a:pt x="317" y="634"/>
                    <a:pt x="317" y="634"/>
                    <a:pt x="317" y="634"/>
                  </a:cubicBezTo>
                  <a:cubicBezTo>
                    <a:pt x="317" y="634"/>
                    <a:pt x="317" y="634"/>
                    <a:pt x="317" y="634"/>
                  </a:cubicBezTo>
                  <a:cubicBezTo>
                    <a:pt x="349" y="602"/>
                    <a:pt x="381" y="602"/>
                    <a:pt x="381" y="602"/>
                  </a:cubicBezTo>
                  <a:cubicBezTo>
                    <a:pt x="381" y="602"/>
                    <a:pt x="381" y="602"/>
                    <a:pt x="412" y="602"/>
                  </a:cubicBezTo>
                  <a:lnTo>
                    <a:pt x="412" y="602"/>
                  </a:lnTo>
                  <a:cubicBezTo>
                    <a:pt x="412" y="571"/>
                    <a:pt x="412" y="539"/>
                    <a:pt x="444" y="507"/>
                  </a:cubicBezTo>
                  <a:cubicBezTo>
                    <a:pt x="444" y="476"/>
                    <a:pt x="412" y="444"/>
                    <a:pt x="381" y="476"/>
                  </a:cubicBezTo>
                  <a:cubicBezTo>
                    <a:pt x="349" y="476"/>
                    <a:pt x="317" y="476"/>
                    <a:pt x="286" y="507"/>
                  </a:cubicBezTo>
                  <a:cubicBezTo>
                    <a:pt x="254" y="507"/>
                    <a:pt x="254" y="539"/>
                    <a:pt x="222" y="53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4"/>
            <p:cNvSpPr/>
            <p:nvPr/>
          </p:nvSpPr>
          <p:spPr>
            <a:xfrm>
              <a:off x="817779" y="3796066"/>
              <a:ext cx="1015" cy="2029"/>
            </a:xfrm>
            <a:custGeom>
              <a:rect b="b" l="l" r="r" t="t"/>
              <a:pathLst>
                <a:path extrusionOk="0" h="64" w="32">
                  <a:moveTo>
                    <a:pt x="32" y="1"/>
                  </a:moveTo>
                  <a:cubicBezTo>
                    <a:pt x="32" y="1"/>
                    <a:pt x="32" y="1"/>
                    <a:pt x="0" y="32"/>
                  </a:cubicBezTo>
                  <a:cubicBezTo>
                    <a:pt x="0" y="32"/>
                    <a:pt x="0" y="32"/>
                    <a:pt x="0" y="32"/>
                  </a:cubicBezTo>
                  <a:cubicBezTo>
                    <a:pt x="0" y="32"/>
                    <a:pt x="0" y="32"/>
                    <a:pt x="0" y="32"/>
                  </a:cubicBezTo>
                  <a:lnTo>
                    <a:pt x="0" y="64"/>
                  </a:lnTo>
                  <a:cubicBezTo>
                    <a:pt x="0" y="32"/>
                    <a:pt x="0" y="32"/>
                    <a:pt x="0" y="32"/>
                  </a:cubicBezTo>
                  <a:lnTo>
                    <a:pt x="0" y="32"/>
                  </a:lnTo>
                  <a:cubicBezTo>
                    <a:pt x="0" y="32"/>
                    <a:pt x="0" y="32"/>
                    <a:pt x="0" y="32"/>
                  </a:cubicBezTo>
                  <a:cubicBezTo>
                    <a:pt x="0" y="1"/>
                    <a:pt x="0" y="1"/>
                    <a:pt x="32"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4"/>
            <p:cNvSpPr/>
            <p:nvPr/>
          </p:nvSpPr>
          <p:spPr>
            <a:xfrm>
              <a:off x="810741" y="3812141"/>
              <a:ext cx="3044" cy="3044"/>
            </a:xfrm>
            <a:custGeom>
              <a:rect b="b" l="l" r="r" t="t"/>
              <a:pathLst>
                <a:path extrusionOk="0" h="96" w="96">
                  <a:moveTo>
                    <a:pt x="95" y="95"/>
                  </a:moveTo>
                  <a:lnTo>
                    <a:pt x="95" y="95"/>
                  </a:lnTo>
                  <a:cubicBezTo>
                    <a:pt x="32" y="95"/>
                    <a:pt x="0" y="64"/>
                    <a:pt x="0" y="32"/>
                  </a:cubicBezTo>
                  <a:cubicBezTo>
                    <a:pt x="0" y="0"/>
                    <a:pt x="0" y="0"/>
                    <a:pt x="32" y="0"/>
                  </a:cubicBezTo>
                  <a:cubicBezTo>
                    <a:pt x="32" y="0"/>
                    <a:pt x="64" y="0"/>
                    <a:pt x="64" y="0"/>
                  </a:cubicBezTo>
                  <a:cubicBezTo>
                    <a:pt x="64" y="32"/>
                    <a:pt x="95" y="64"/>
                    <a:pt x="95"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4"/>
            <p:cNvSpPr/>
            <p:nvPr/>
          </p:nvSpPr>
          <p:spPr>
            <a:xfrm>
              <a:off x="809726" y="3846287"/>
              <a:ext cx="32" cy="32"/>
            </a:xfrm>
            <a:custGeom>
              <a:rect b="b" l="l" r="r" t="t"/>
              <a:pathLst>
                <a:path extrusionOk="0" h="1" w="1">
                  <a:moveTo>
                    <a:pt x="1" y="0"/>
                  </a:move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4"/>
            <p:cNvSpPr/>
            <p:nvPr/>
          </p:nvSpPr>
          <p:spPr>
            <a:xfrm>
              <a:off x="818762" y="3863344"/>
              <a:ext cx="32" cy="1046"/>
            </a:xfrm>
            <a:custGeom>
              <a:rect b="b" l="l" r="r" t="t"/>
              <a:pathLst>
                <a:path extrusionOk="0" h="33" w="1">
                  <a:moveTo>
                    <a:pt x="1" y="32"/>
                  </a:moveTo>
                  <a:cubicBezTo>
                    <a:pt x="1" y="32"/>
                    <a:pt x="1" y="32"/>
                    <a:pt x="1" y="32"/>
                  </a:cubicBezTo>
                  <a:cubicBezTo>
                    <a:pt x="1" y="32"/>
                    <a:pt x="1" y="32"/>
                    <a:pt x="1" y="0"/>
                  </a:cubicBezTo>
                  <a:cubicBezTo>
                    <a:pt x="1" y="0"/>
                    <a:pt x="1" y="0"/>
                    <a:pt x="1" y="0"/>
                  </a:cubicBezTo>
                  <a:cubicBezTo>
                    <a:pt x="1" y="0"/>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4"/>
            <p:cNvSpPr/>
            <p:nvPr/>
          </p:nvSpPr>
          <p:spPr>
            <a:xfrm>
              <a:off x="807729" y="3824189"/>
              <a:ext cx="36175" cy="16106"/>
            </a:xfrm>
            <a:custGeom>
              <a:rect b="b" l="l" r="r" t="t"/>
              <a:pathLst>
                <a:path extrusionOk="0" h="508" w="1141">
                  <a:moveTo>
                    <a:pt x="444" y="444"/>
                  </a:moveTo>
                  <a:cubicBezTo>
                    <a:pt x="412" y="475"/>
                    <a:pt x="381" y="475"/>
                    <a:pt x="317" y="475"/>
                  </a:cubicBezTo>
                  <a:cubicBezTo>
                    <a:pt x="285" y="507"/>
                    <a:pt x="222" y="507"/>
                    <a:pt x="159" y="507"/>
                  </a:cubicBezTo>
                  <a:cubicBezTo>
                    <a:pt x="127" y="507"/>
                    <a:pt x="64" y="507"/>
                    <a:pt x="32" y="475"/>
                  </a:cubicBezTo>
                  <a:lnTo>
                    <a:pt x="0" y="380"/>
                  </a:lnTo>
                  <a:cubicBezTo>
                    <a:pt x="0" y="380"/>
                    <a:pt x="0" y="380"/>
                    <a:pt x="0" y="380"/>
                  </a:cubicBezTo>
                  <a:cubicBezTo>
                    <a:pt x="0" y="380"/>
                    <a:pt x="0" y="380"/>
                    <a:pt x="0" y="380"/>
                  </a:cubicBezTo>
                  <a:cubicBezTo>
                    <a:pt x="32" y="380"/>
                    <a:pt x="64" y="412"/>
                    <a:pt x="64" y="412"/>
                  </a:cubicBezTo>
                  <a:cubicBezTo>
                    <a:pt x="95" y="412"/>
                    <a:pt x="127" y="412"/>
                    <a:pt x="127" y="380"/>
                  </a:cubicBezTo>
                  <a:cubicBezTo>
                    <a:pt x="159" y="380"/>
                    <a:pt x="190" y="349"/>
                    <a:pt x="222" y="317"/>
                  </a:cubicBezTo>
                  <a:cubicBezTo>
                    <a:pt x="222" y="285"/>
                    <a:pt x="254" y="254"/>
                    <a:pt x="317" y="254"/>
                  </a:cubicBezTo>
                  <a:cubicBezTo>
                    <a:pt x="317" y="254"/>
                    <a:pt x="317" y="254"/>
                    <a:pt x="349" y="254"/>
                  </a:cubicBezTo>
                  <a:cubicBezTo>
                    <a:pt x="381" y="254"/>
                    <a:pt x="381" y="222"/>
                    <a:pt x="381" y="222"/>
                  </a:cubicBezTo>
                  <a:cubicBezTo>
                    <a:pt x="381" y="190"/>
                    <a:pt x="381" y="159"/>
                    <a:pt x="381" y="159"/>
                  </a:cubicBezTo>
                  <a:cubicBezTo>
                    <a:pt x="381" y="127"/>
                    <a:pt x="349" y="64"/>
                    <a:pt x="349" y="32"/>
                  </a:cubicBezTo>
                  <a:cubicBezTo>
                    <a:pt x="349" y="32"/>
                    <a:pt x="349" y="32"/>
                    <a:pt x="381" y="0"/>
                  </a:cubicBezTo>
                  <a:cubicBezTo>
                    <a:pt x="381" y="0"/>
                    <a:pt x="381" y="32"/>
                    <a:pt x="381" y="32"/>
                  </a:cubicBezTo>
                  <a:cubicBezTo>
                    <a:pt x="444" y="64"/>
                    <a:pt x="476" y="127"/>
                    <a:pt x="507" y="190"/>
                  </a:cubicBezTo>
                  <a:cubicBezTo>
                    <a:pt x="539" y="222"/>
                    <a:pt x="571" y="222"/>
                    <a:pt x="602" y="222"/>
                  </a:cubicBezTo>
                  <a:cubicBezTo>
                    <a:pt x="666" y="254"/>
                    <a:pt x="761" y="222"/>
                    <a:pt x="824" y="159"/>
                  </a:cubicBezTo>
                  <a:cubicBezTo>
                    <a:pt x="887" y="95"/>
                    <a:pt x="951" y="95"/>
                    <a:pt x="1014" y="64"/>
                  </a:cubicBezTo>
                  <a:cubicBezTo>
                    <a:pt x="1046" y="64"/>
                    <a:pt x="1077" y="64"/>
                    <a:pt x="1109" y="64"/>
                  </a:cubicBezTo>
                  <a:lnTo>
                    <a:pt x="1109" y="64"/>
                  </a:lnTo>
                  <a:cubicBezTo>
                    <a:pt x="1109" y="64"/>
                    <a:pt x="1109" y="64"/>
                    <a:pt x="1141" y="64"/>
                  </a:cubicBezTo>
                  <a:lnTo>
                    <a:pt x="1109" y="64"/>
                  </a:lnTo>
                  <a:lnTo>
                    <a:pt x="1109" y="64"/>
                  </a:lnTo>
                  <a:cubicBezTo>
                    <a:pt x="1109" y="95"/>
                    <a:pt x="1077" y="127"/>
                    <a:pt x="1077" y="127"/>
                  </a:cubicBezTo>
                  <a:cubicBezTo>
                    <a:pt x="1046" y="159"/>
                    <a:pt x="1014" y="159"/>
                    <a:pt x="982" y="159"/>
                  </a:cubicBezTo>
                  <a:cubicBezTo>
                    <a:pt x="919" y="190"/>
                    <a:pt x="856" y="222"/>
                    <a:pt x="792" y="285"/>
                  </a:cubicBezTo>
                  <a:cubicBezTo>
                    <a:pt x="729" y="317"/>
                    <a:pt x="666" y="349"/>
                    <a:pt x="602" y="380"/>
                  </a:cubicBezTo>
                  <a:cubicBezTo>
                    <a:pt x="571" y="412"/>
                    <a:pt x="571" y="412"/>
                    <a:pt x="539" y="380"/>
                  </a:cubicBezTo>
                  <a:cubicBezTo>
                    <a:pt x="507" y="380"/>
                    <a:pt x="476" y="380"/>
                    <a:pt x="444" y="44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4"/>
            <p:cNvSpPr/>
            <p:nvPr/>
          </p:nvSpPr>
          <p:spPr>
            <a:xfrm>
              <a:off x="824786" y="3888455"/>
              <a:ext cx="1046" cy="1015"/>
            </a:xfrm>
            <a:custGeom>
              <a:rect b="b" l="l" r="r" t="t"/>
              <a:pathLst>
                <a:path extrusionOk="0" h="32" w="33">
                  <a:moveTo>
                    <a:pt x="33" y="32"/>
                  </a:moveTo>
                  <a:cubicBezTo>
                    <a:pt x="33" y="32"/>
                    <a:pt x="33" y="32"/>
                    <a:pt x="1" y="32"/>
                  </a:cubicBezTo>
                  <a:cubicBezTo>
                    <a:pt x="1" y="32"/>
                    <a:pt x="1" y="0"/>
                    <a:pt x="1" y="0"/>
                  </a:cubicBezTo>
                  <a:cubicBezTo>
                    <a:pt x="1" y="0"/>
                    <a:pt x="1" y="32"/>
                    <a:pt x="33" y="32"/>
                  </a:cubicBezTo>
                  <a:cubicBezTo>
                    <a:pt x="33" y="32"/>
                    <a:pt x="33" y="32"/>
                    <a:pt x="33"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4"/>
            <p:cNvSpPr/>
            <p:nvPr/>
          </p:nvSpPr>
          <p:spPr>
            <a:xfrm>
              <a:off x="825801" y="3858335"/>
              <a:ext cx="13094" cy="6056"/>
            </a:xfrm>
            <a:custGeom>
              <a:rect b="b" l="l" r="r" t="t"/>
              <a:pathLst>
                <a:path extrusionOk="0" h="191" w="413">
                  <a:moveTo>
                    <a:pt x="32" y="190"/>
                  </a:moveTo>
                  <a:cubicBezTo>
                    <a:pt x="1" y="190"/>
                    <a:pt x="1" y="190"/>
                    <a:pt x="1" y="190"/>
                  </a:cubicBezTo>
                  <a:lnTo>
                    <a:pt x="1" y="158"/>
                  </a:lnTo>
                  <a:cubicBezTo>
                    <a:pt x="1" y="158"/>
                    <a:pt x="32" y="127"/>
                    <a:pt x="32" y="95"/>
                  </a:cubicBezTo>
                  <a:cubicBezTo>
                    <a:pt x="96" y="63"/>
                    <a:pt x="191" y="32"/>
                    <a:pt x="254" y="0"/>
                  </a:cubicBezTo>
                  <a:cubicBezTo>
                    <a:pt x="254" y="0"/>
                    <a:pt x="286" y="0"/>
                    <a:pt x="286" y="0"/>
                  </a:cubicBezTo>
                  <a:cubicBezTo>
                    <a:pt x="317" y="32"/>
                    <a:pt x="349" y="32"/>
                    <a:pt x="412" y="32"/>
                  </a:cubicBezTo>
                  <a:cubicBezTo>
                    <a:pt x="412" y="32"/>
                    <a:pt x="412" y="63"/>
                    <a:pt x="412" y="63"/>
                  </a:cubicBezTo>
                  <a:cubicBezTo>
                    <a:pt x="412" y="63"/>
                    <a:pt x="412" y="95"/>
                    <a:pt x="412" y="95"/>
                  </a:cubicBezTo>
                  <a:cubicBezTo>
                    <a:pt x="349" y="95"/>
                    <a:pt x="317" y="95"/>
                    <a:pt x="254" y="95"/>
                  </a:cubicBezTo>
                  <a:lnTo>
                    <a:pt x="254" y="95"/>
                  </a:lnTo>
                  <a:lnTo>
                    <a:pt x="222" y="95"/>
                  </a:lnTo>
                  <a:cubicBezTo>
                    <a:pt x="159" y="95"/>
                    <a:pt x="96" y="127"/>
                    <a:pt x="64" y="158"/>
                  </a:cubicBezTo>
                  <a:cubicBezTo>
                    <a:pt x="64" y="158"/>
                    <a:pt x="32" y="190"/>
                    <a:pt x="32" y="19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4"/>
            <p:cNvSpPr/>
            <p:nvPr/>
          </p:nvSpPr>
          <p:spPr>
            <a:xfrm>
              <a:off x="887055" y="4174592"/>
              <a:ext cx="2029" cy="3044"/>
            </a:xfrm>
            <a:custGeom>
              <a:rect b="b" l="l" r="r" t="t"/>
              <a:pathLst>
                <a:path extrusionOk="0" h="96" w="64">
                  <a:moveTo>
                    <a:pt x="64" y="64"/>
                  </a:moveTo>
                  <a:cubicBezTo>
                    <a:pt x="64" y="64"/>
                    <a:pt x="64" y="64"/>
                    <a:pt x="64" y="64"/>
                  </a:cubicBezTo>
                  <a:cubicBezTo>
                    <a:pt x="32" y="96"/>
                    <a:pt x="0" y="64"/>
                    <a:pt x="0" y="32"/>
                  </a:cubicBezTo>
                  <a:cubicBezTo>
                    <a:pt x="0" y="1"/>
                    <a:pt x="0" y="1"/>
                    <a:pt x="0" y="1"/>
                  </a:cubicBezTo>
                  <a:cubicBezTo>
                    <a:pt x="32" y="1"/>
                    <a:pt x="64" y="32"/>
                    <a:pt x="64" y="64"/>
                  </a:cubicBezTo>
                  <a:cubicBezTo>
                    <a:pt x="64" y="64"/>
                    <a:pt x="64" y="64"/>
                    <a:pt x="64"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4"/>
            <p:cNvSpPr/>
            <p:nvPr/>
          </p:nvSpPr>
          <p:spPr>
            <a:xfrm>
              <a:off x="954333" y="4182645"/>
              <a:ext cx="3044" cy="5041"/>
            </a:xfrm>
            <a:custGeom>
              <a:rect b="b" l="l" r="r" t="t"/>
              <a:pathLst>
                <a:path extrusionOk="0" h="159" w="96">
                  <a:moveTo>
                    <a:pt x="95" y="127"/>
                  </a:moveTo>
                  <a:cubicBezTo>
                    <a:pt x="95" y="127"/>
                    <a:pt x="63" y="158"/>
                    <a:pt x="63" y="158"/>
                  </a:cubicBezTo>
                  <a:cubicBezTo>
                    <a:pt x="63" y="158"/>
                    <a:pt x="32" y="158"/>
                    <a:pt x="32" y="127"/>
                  </a:cubicBezTo>
                  <a:cubicBezTo>
                    <a:pt x="0" y="95"/>
                    <a:pt x="0" y="63"/>
                    <a:pt x="63" y="0"/>
                  </a:cubicBezTo>
                  <a:cubicBezTo>
                    <a:pt x="63" y="0"/>
                    <a:pt x="63" y="0"/>
                    <a:pt x="95" y="0"/>
                  </a:cubicBezTo>
                  <a:cubicBezTo>
                    <a:pt x="95" y="0"/>
                    <a:pt x="95" y="0"/>
                    <a:pt x="95" y="32"/>
                  </a:cubicBezTo>
                  <a:cubicBezTo>
                    <a:pt x="95" y="32"/>
                    <a:pt x="95" y="63"/>
                    <a:pt x="95" y="63"/>
                  </a:cubicBezTo>
                  <a:cubicBezTo>
                    <a:pt x="95" y="95"/>
                    <a:pt x="95" y="127"/>
                    <a:pt x="95"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4"/>
            <p:cNvSpPr/>
            <p:nvPr/>
          </p:nvSpPr>
          <p:spPr>
            <a:xfrm>
              <a:off x="969393" y="4509968"/>
              <a:ext cx="1015" cy="1015"/>
            </a:xfrm>
            <a:custGeom>
              <a:rect b="b" l="l" r="r" t="t"/>
              <a:pathLst>
                <a:path extrusionOk="0" h="32" w="32">
                  <a:moveTo>
                    <a:pt x="0" y="32"/>
                  </a:moveTo>
                  <a:cubicBezTo>
                    <a:pt x="0" y="32"/>
                    <a:pt x="0" y="32"/>
                    <a:pt x="0" y="32"/>
                  </a:cubicBezTo>
                  <a:lnTo>
                    <a:pt x="0" y="0"/>
                  </a:lnTo>
                  <a:cubicBezTo>
                    <a:pt x="0" y="0"/>
                    <a:pt x="0" y="0"/>
                    <a:pt x="0" y="0"/>
                  </a:cubicBezTo>
                  <a:cubicBezTo>
                    <a:pt x="32" y="0"/>
                    <a:pt x="0"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4"/>
            <p:cNvSpPr/>
            <p:nvPr/>
          </p:nvSpPr>
          <p:spPr>
            <a:xfrm>
              <a:off x="966381" y="4314158"/>
              <a:ext cx="5041" cy="4058"/>
            </a:xfrm>
            <a:custGeom>
              <a:rect b="b" l="l" r="r" t="t"/>
              <a:pathLst>
                <a:path extrusionOk="0" h="128" w="159">
                  <a:moveTo>
                    <a:pt x="159" y="127"/>
                  </a:moveTo>
                  <a:cubicBezTo>
                    <a:pt x="159" y="127"/>
                    <a:pt x="159" y="127"/>
                    <a:pt x="159" y="127"/>
                  </a:cubicBezTo>
                  <a:cubicBezTo>
                    <a:pt x="95" y="127"/>
                    <a:pt x="64" y="96"/>
                    <a:pt x="32" y="32"/>
                  </a:cubicBezTo>
                  <a:cubicBezTo>
                    <a:pt x="0" y="32"/>
                    <a:pt x="32" y="32"/>
                    <a:pt x="32" y="1"/>
                  </a:cubicBezTo>
                  <a:cubicBezTo>
                    <a:pt x="32" y="1"/>
                    <a:pt x="32" y="1"/>
                    <a:pt x="32" y="1"/>
                  </a:cubicBezTo>
                  <a:cubicBezTo>
                    <a:pt x="95" y="32"/>
                    <a:pt x="127" y="64"/>
                    <a:pt x="159" y="127"/>
                  </a:cubicBezTo>
                  <a:lnTo>
                    <a:pt x="159" y="127"/>
                  </a:lnTo>
                  <a:cubicBezTo>
                    <a:pt x="159" y="127"/>
                    <a:pt x="159" y="127"/>
                    <a:pt x="159" y="127"/>
                  </a:cubicBezTo>
                  <a:cubicBezTo>
                    <a:pt x="159" y="127"/>
                    <a:pt x="159" y="127"/>
                    <a:pt x="159"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4"/>
            <p:cNvSpPr/>
            <p:nvPr/>
          </p:nvSpPr>
          <p:spPr>
            <a:xfrm>
              <a:off x="982423" y="4533049"/>
              <a:ext cx="32" cy="1046"/>
            </a:xfrm>
            <a:custGeom>
              <a:rect b="b" l="l" r="r" t="t"/>
              <a:pathLst>
                <a:path extrusionOk="0" h="33" w="1">
                  <a:moveTo>
                    <a:pt x="1" y="32"/>
                  </a:moveTo>
                  <a:lnTo>
                    <a:pt x="1" y="32"/>
                  </a:lnTo>
                  <a:lnTo>
                    <a:pt x="1" y="32"/>
                  </a:lnTo>
                  <a:lnTo>
                    <a:pt x="1" y="32"/>
                  </a:lnTo>
                  <a:cubicBezTo>
                    <a:pt x="1" y="32"/>
                    <a:pt x="1" y="32"/>
                    <a:pt x="1" y="32"/>
                  </a:cubicBezTo>
                  <a:lnTo>
                    <a:pt x="1" y="1"/>
                  </a:lnTo>
                  <a:cubicBezTo>
                    <a:pt x="1" y="1"/>
                    <a:pt x="1" y="1"/>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4"/>
            <p:cNvSpPr/>
            <p:nvPr/>
          </p:nvSpPr>
          <p:spPr>
            <a:xfrm>
              <a:off x="984452" y="4539073"/>
              <a:ext cx="1015" cy="1046"/>
            </a:xfrm>
            <a:custGeom>
              <a:rect b="b" l="l" r="r" t="t"/>
              <a:pathLst>
                <a:path extrusionOk="0" h="33" w="32">
                  <a:moveTo>
                    <a:pt x="32" y="32"/>
                  </a:moveTo>
                  <a:cubicBezTo>
                    <a:pt x="32" y="32"/>
                    <a:pt x="32" y="32"/>
                    <a:pt x="0" y="32"/>
                  </a:cubicBezTo>
                  <a:cubicBezTo>
                    <a:pt x="0" y="32"/>
                    <a:pt x="0" y="32"/>
                    <a:pt x="0" y="32"/>
                  </a:cubicBezTo>
                  <a:cubicBezTo>
                    <a:pt x="0" y="1"/>
                    <a:pt x="0" y="1"/>
                    <a:pt x="0"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4"/>
            <p:cNvSpPr/>
            <p:nvPr/>
          </p:nvSpPr>
          <p:spPr>
            <a:xfrm>
              <a:off x="986450" y="4546112"/>
              <a:ext cx="1046" cy="1015"/>
            </a:xfrm>
            <a:custGeom>
              <a:rect b="b" l="l" r="r" t="t"/>
              <a:pathLst>
                <a:path extrusionOk="0" h="32" w="33">
                  <a:moveTo>
                    <a:pt x="1" y="32"/>
                  </a:moveTo>
                  <a:lnTo>
                    <a:pt x="1" y="0"/>
                  </a:lnTo>
                  <a:cubicBezTo>
                    <a:pt x="1" y="0"/>
                    <a:pt x="1" y="0"/>
                    <a:pt x="32" y="0"/>
                  </a:cubicBezTo>
                  <a:cubicBezTo>
                    <a:pt x="32" y="0"/>
                    <a:pt x="32" y="32"/>
                    <a:pt x="32" y="32"/>
                  </a:cubicBezTo>
                  <a:cubicBezTo>
                    <a:pt x="32" y="32"/>
                    <a:pt x="32"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4"/>
            <p:cNvSpPr/>
            <p:nvPr/>
          </p:nvSpPr>
          <p:spPr>
            <a:xfrm>
              <a:off x="988447" y="4542085"/>
              <a:ext cx="2061" cy="2029"/>
            </a:xfrm>
            <a:custGeom>
              <a:rect b="b" l="l" r="r" t="t"/>
              <a:pathLst>
                <a:path extrusionOk="0" h="64" w="65">
                  <a:moveTo>
                    <a:pt x="33" y="1"/>
                  </a:moveTo>
                  <a:cubicBezTo>
                    <a:pt x="33" y="1"/>
                    <a:pt x="33" y="1"/>
                    <a:pt x="33" y="1"/>
                  </a:cubicBezTo>
                  <a:cubicBezTo>
                    <a:pt x="33" y="1"/>
                    <a:pt x="33" y="1"/>
                    <a:pt x="33" y="1"/>
                  </a:cubicBezTo>
                  <a:cubicBezTo>
                    <a:pt x="33" y="32"/>
                    <a:pt x="33" y="32"/>
                    <a:pt x="1" y="32"/>
                  </a:cubicBezTo>
                  <a:cubicBezTo>
                    <a:pt x="1" y="32"/>
                    <a:pt x="1" y="32"/>
                    <a:pt x="1" y="32"/>
                  </a:cubicBezTo>
                  <a:lnTo>
                    <a:pt x="1" y="64"/>
                  </a:lnTo>
                  <a:lnTo>
                    <a:pt x="1" y="32"/>
                  </a:lnTo>
                  <a:cubicBezTo>
                    <a:pt x="1" y="32"/>
                    <a:pt x="1" y="32"/>
                    <a:pt x="1" y="32"/>
                  </a:cubicBezTo>
                  <a:cubicBezTo>
                    <a:pt x="1" y="32"/>
                    <a:pt x="33" y="1"/>
                    <a:pt x="33" y="1"/>
                  </a:cubicBezTo>
                  <a:cubicBezTo>
                    <a:pt x="33" y="1"/>
                    <a:pt x="33" y="1"/>
                    <a:pt x="33" y="1"/>
                  </a:cubicBezTo>
                  <a:cubicBezTo>
                    <a:pt x="33" y="1"/>
                    <a:pt x="33" y="1"/>
                    <a:pt x="33" y="1"/>
                  </a:cubicBezTo>
                  <a:cubicBezTo>
                    <a:pt x="33" y="1"/>
                    <a:pt x="33" y="1"/>
                    <a:pt x="33" y="1"/>
                  </a:cubicBezTo>
                  <a:cubicBezTo>
                    <a:pt x="64" y="1"/>
                    <a:pt x="64" y="1"/>
                    <a:pt x="33"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4"/>
            <p:cNvSpPr/>
            <p:nvPr/>
          </p:nvSpPr>
          <p:spPr>
            <a:xfrm>
              <a:off x="997483" y="4545097"/>
              <a:ext cx="2061" cy="1046"/>
            </a:xfrm>
            <a:custGeom>
              <a:rect b="b" l="l" r="r" t="t"/>
              <a:pathLst>
                <a:path extrusionOk="0" h="33" w="65">
                  <a:moveTo>
                    <a:pt x="33" y="1"/>
                  </a:moveTo>
                  <a:cubicBezTo>
                    <a:pt x="33" y="1"/>
                    <a:pt x="64" y="1"/>
                    <a:pt x="64" y="1"/>
                  </a:cubicBezTo>
                  <a:cubicBezTo>
                    <a:pt x="64" y="1"/>
                    <a:pt x="64" y="32"/>
                    <a:pt x="64" y="32"/>
                  </a:cubicBezTo>
                  <a:cubicBezTo>
                    <a:pt x="64" y="32"/>
                    <a:pt x="33" y="32"/>
                    <a:pt x="33" y="32"/>
                  </a:cubicBezTo>
                  <a:cubicBezTo>
                    <a:pt x="33" y="32"/>
                    <a:pt x="33" y="32"/>
                    <a:pt x="1" y="32"/>
                  </a:cubicBezTo>
                  <a:cubicBezTo>
                    <a:pt x="1" y="32"/>
                    <a:pt x="1" y="1"/>
                    <a:pt x="33"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4"/>
            <p:cNvSpPr/>
            <p:nvPr/>
          </p:nvSpPr>
          <p:spPr>
            <a:xfrm>
              <a:off x="993488" y="4549124"/>
              <a:ext cx="5041" cy="2029"/>
            </a:xfrm>
            <a:custGeom>
              <a:rect b="b" l="l" r="r" t="t"/>
              <a:pathLst>
                <a:path extrusionOk="0" h="64" w="159">
                  <a:moveTo>
                    <a:pt x="32" y="0"/>
                  </a:moveTo>
                  <a:lnTo>
                    <a:pt x="32" y="32"/>
                  </a:lnTo>
                  <a:cubicBezTo>
                    <a:pt x="64" y="32"/>
                    <a:pt x="95" y="32"/>
                    <a:pt x="95" y="64"/>
                  </a:cubicBezTo>
                  <a:lnTo>
                    <a:pt x="95" y="64"/>
                  </a:lnTo>
                  <a:lnTo>
                    <a:pt x="127" y="64"/>
                  </a:lnTo>
                  <a:lnTo>
                    <a:pt x="127" y="32"/>
                  </a:lnTo>
                  <a:cubicBezTo>
                    <a:pt x="127" y="32"/>
                    <a:pt x="127" y="0"/>
                    <a:pt x="127" y="32"/>
                  </a:cubicBezTo>
                  <a:cubicBezTo>
                    <a:pt x="127" y="32"/>
                    <a:pt x="159" y="32"/>
                    <a:pt x="159" y="32"/>
                  </a:cubicBezTo>
                  <a:cubicBezTo>
                    <a:pt x="159" y="32"/>
                    <a:pt x="159" y="32"/>
                    <a:pt x="159" y="64"/>
                  </a:cubicBezTo>
                  <a:cubicBezTo>
                    <a:pt x="127" y="64"/>
                    <a:pt x="127" y="64"/>
                    <a:pt x="127" y="64"/>
                  </a:cubicBezTo>
                  <a:lnTo>
                    <a:pt x="127" y="64"/>
                  </a:lnTo>
                  <a:cubicBezTo>
                    <a:pt x="127" y="64"/>
                    <a:pt x="127" y="64"/>
                    <a:pt x="95" y="64"/>
                  </a:cubicBezTo>
                  <a:cubicBezTo>
                    <a:pt x="95" y="64"/>
                    <a:pt x="95" y="64"/>
                    <a:pt x="95" y="64"/>
                  </a:cubicBezTo>
                  <a:cubicBezTo>
                    <a:pt x="64" y="64"/>
                    <a:pt x="64" y="64"/>
                    <a:pt x="32" y="64"/>
                  </a:cubicBezTo>
                  <a:cubicBezTo>
                    <a:pt x="32" y="32"/>
                    <a:pt x="32" y="32"/>
                    <a:pt x="32" y="32"/>
                  </a:cubicBezTo>
                  <a:cubicBezTo>
                    <a:pt x="32" y="32"/>
                    <a:pt x="32" y="32"/>
                    <a:pt x="32" y="32"/>
                  </a:cubicBezTo>
                  <a:cubicBezTo>
                    <a:pt x="32" y="32"/>
                    <a:pt x="32" y="32"/>
                    <a:pt x="32" y="0"/>
                  </a:cubicBezTo>
                  <a:cubicBezTo>
                    <a:pt x="32" y="0"/>
                    <a:pt x="0" y="0"/>
                    <a:pt x="0" y="0"/>
                  </a:cubicBezTo>
                  <a:lnTo>
                    <a:pt x="0" y="0"/>
                  </a:lnTo>
                  <a:cubicBezTo>
                    <a:pt x="32" y="0"/>
                    <a:pt x="32" y="0"/>
                    <a:pt x="32" y="0"/>
                  </a:cubicBezTo>
                  <a:cubicBezTo>
                    <a:pt x="32" y="0"/>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4"/>
            <p:cNvSpPr/>
            <p:nvPr/>
          </p:nvSpPr>
          <p:spPr>
            <a:xfrm>
              <a:off x="999512" y="4197705"/>
              <a:ext cx="32" cy="1015"/>
            </a:xfrm>
            <a:custGeom>
              <a:rect b="b" l="l" r="r" t="t"/>
              <a:pathLst>
                <a:path extrusionOk="0" h="32" w="1">
                  <a:moveTo>
                    <a:pt x="0" y="32"/>
                  </a:moveTo>
                  <a:lnTo>
                    <a:pt x="0" y="0"/>
                  </a:lnTo>
                  <a:lnTo>
                    <a:pt x="0"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4"/>
            <p:cNvSpPr/>
            <p:nvPr/>
          </p:nvSpPr>
          <p:spPr>
            <a:xfrm>
              <a:off x="1007534" y="4395481"/>
              <a:ext cx="2029" cy="1046"/>
            </a:xfrm>
            <a:custGeom>
              <a:rect b="b" l="l" r="r" t="t"/>
              <a:pathLst>
                <a:path extrusionOk="0" h="33" w="64">
                  <a:moveTo>
                    <a:pt x="32" y="33"/>
                  </a:moveTo>
                  <a:cubicBezTo>
                    <a:pt x="32" y="33"/>
                    <a:pt x="32" y="33"/>
                    <a:pt x="1" y="33"/>
                  </a:cubicBezTo>
                  <a:cubicBezTo>
                    <a:pt x="1" y="33"/>
                    <a:pt x="1" y="1"/>
                    <a:pt x="32" y="1"/>
                  </a:cubicBezTo>
                  <a:lnTo>
                    <a:pt x="32" y="1"/>
                  </a:lnTo>
                  <a:cubicBezTo>
                    <a:pt x="32" y="1"/>
                    <a:pt x="32" y="33"/>
                    <a:pt x="64" y="33"/>
                  </a:cubicBezTo>
                  <a:cubicBezTo>
                    <a:pt x="32" y="33"/>
                    <a:pt x="32" y="33"/>
                    <a:pt x="32"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4"/>
            <p:cNvSpPr/>
            <p:nvPr/>
          </p:nvSpPr>
          <p:spPr>
            <a:xfrm>
              <a:off x="1036671" y="4208739"/>
              <a:ext cx="1015" cy="1046"/>
            </a:xfrm>
            <a:custGeom>
              <a:rect b="b" l="l" r="r" t="t"/>
              <a:pathLst>
                <a:path extrusionOk="0" h="33" w="32">
                  <a:moveTo>
                    <a:pt x="0" y="32"/>
                  </a:moveTo>
                  <a:cubicBezTo>
                    <a:pt x="0" y="32"/>
                    <a:pt x="0" y="32"/>
                    <a:pt x="0" y="32"/>
                  </a:cubicBezTo>
                  <a:cubicBezTo>
                    <a:pt x="0" y="32"/>
                    <a:pt x="0" y="1"/>
                    <a:pt x="0" y="1"/>
                  </a:cubicBezTo>
                  <a:cubicBezTo>
                    <a:pt x="0" y="1"/>
                    <a:pt x="32" y="32"/>
                    <a:pt x="32" y="32"/>
                  </a:cubicBezTo>
                  <a:cubicBezTo>
                    <a:pt x="0" y="32"/>
                    <a:pt x="0"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4"/>
            <p:cNvSpPr/>
            <p:nvPr/>
          </p:nvSpPr>
          <p:spPr>
            <a:xfrm>
              <a:off x="1057754" y="4235846"/>
              <a:ext cx="3044" cy="3044"/>
            </a:xfrm>
            <a:custGeom>
              <a:rect b="b" l="l" r="r" t="t"/>
              <a:pathLst>
                <a:path extrusionOk="0" h="96" w="96">
                  <a:moveTo>
                    <a:pt x="63" y="64"/>
                  </a:moveTo>
                  <a:cubicBezTo>
                    <a:pt x="63" y="96"/>
                    <a:pt x="32" y="96"/>
                    <a:pt x="0" y="96"/>
                  </a:cubicBezTo>
                  <a:cubicBezTo>
                    <a:pt x="0" y="64"/>
                    <a:pt x="0" y="64"/>
                    <a:pt x="0" y="32"/>
                  </a:cubicBezTo>
                  <a:cubicBezTo>
                    <a:pt x="0" y="32"/>
                    <a:pt x="0" y="1"/>
                    <a:pt x="32" y="1"/>
                  </a:cubicBezTo>
                  <a:cubicBezTo>
                    <a:pt x="32" y="1"/>
                    <a:pt x="32" y="32"/>
                    <a:pt x="32" y="32"/>
                  </a:cubicBezTo>
                  <a:cubicBezTo>
                    <a:pt x="32" y="32"/>
                    <a:pt x="63" y="64"/>
                    <a:pt x="63" y="32"/>
                  </a:cubicBezTo>
                  <a:lnTo>
                    <a:pt x="95" y="32"/>
                  </a:lnTo>
                  <a:cubicBezTo>
                    <a:pt x="95" y="64"/>
                    <a:pt x="95" y="64"/>
                    <a:pt x="63"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4"/>
            <p:cNvSpPr/>
            <p:nvPr/>
          </p:nvSpPr>
          <p:spPr>
            <a:xfrm>
              <a:off x="1065776" y="4243868"/>
              <a:ext cx="1046" cy="1046"/>
            </a:xfrm>
            <a:custGeom>
              <a:rect b="b" l="l" r="r" t="t"/>
              <a:pathLst>
                <a:path extrusionOk="0" h="33" w="33">
                  <a:moveTo>
                    <a:pt x="0" y="33"/>
                  </a:moveTo>
                  <a:lnTo>
                    <a:pt x="0" y="33"/>
                  </a:lnTo>
                  <a:cubicBezTo>
                    <a:pt x="32" y="1"/>
                    <a:pt x="32" y="1"/>
                    <a:pt x="32" y="1"/>
                  </a:cubicBezTo>
                  <a:cubicBezTo>
                    <a:pt x="32" y="1"/>
                    <a:pt x="32" y="1"/>
                    <a:pt x="32" y="33"/>
                  </a:cubicBezTo>
                  <a:cubicBezTo>
                    <a:pt x="32" y="33"/>
                    <a:pt x="32" y="33"/>
                    <a:pt x="32"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4"/>
            <p:cNvSpPr/>
            <p:nvPr/>
          </p:nvSpPr>
          <p:spPr>
            <a:xfrm>
              <a:off x="1065776" y="4255916"/>
              <a:ext cx="2029" cy="2061"/>
            </a:xfrm>
            <a:custGeom>
              <a:rect b="b" l="l" r="r" t="t"/>
              <a:pathLst>
                <a:path extrusionOk="0" h="65" w="64">
                  <a:moveTo>
                    <a:pt x="64" y="64"/>
                  </a:moveTo>
                  <a:lnTo>
                    <a:pt x="32" y="64"/>
                  </a:lnTo>
                  <a:cubicBezTo>
                    <a:pt x="32" y="64"/>
                    <a:pt x="32" y="33"/>
                    <a:pt x="32" y="33"/>
                  </a:cubicBezTo>
                  <a:cubicBezTo>
                    <a:pt x="0" y="33"/>
                    <a:pt x="0" y="1"/>
                    <a:pt x="32" y="1"/>
                  </a:cubicBezTo>
                  <a:cubicBezTo>
                    <a:pt x="32" y="1"/>
                    <a:pt x="32" y="1"/>
                    <a:pt x="32" y="1"/>
                  </a:cubicBezTo>
                  <a:cubicBezTo>
                    <a:pt x="64" y="33"/>
                    <a:pt x="64" y="33"/>
                    <a:pt x="64" y="64"/>
                  </a:cubicBezTo>
                  <a:cubicBezTo>
                    <a:pt x="64" y="64"/>
                    <a:pt x="64" y="64"/>
                    <a:pt x="64"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4"/>
            <p:cNvSpPr/>
            <p:nvPr/>
          </p:nvSpPr>
          <p:spPr>
            <a:xfrm>
              <a:off x="1071800" y="4328235"/>
              <a:ext cx="32" cy="32"/>
            </a:xfrm>
            <a:custGeom>
              <a:rect b="b" l="l" r="r" t="t"/>
              <a:pathLst>
                <a:path extrusionOk="0" h="1" w="1">
                  <a:moveTo>
                    <a:pt x="0" y="0"/>
                  </a:move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4"/>
            <p:cNvSpPr/>
            <p:nvPr/>
          </p:nvSpPr>
          <p:spPr>
            <a:xfrm>
              <a:off x="737439" y="3932620"/>
              <a:ext cx="32" cy="32"/>
            </a:xfrm>
            <a:custGeom>
              <a:rect b="b" l="l" r="r" t="t"/>
              <a:pathLst>
                <a:path extrusionOk="0" h="1" w="1">
                  <a:moveTo>
                    <a:pt x="1" y="1"/>
                  </a:moveTo>
                  <a:lnTo>
                    <a:pt x="1" y="1"/>
                  </a:ln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4"/>
            <p:cNvSpPr/>
            <p:nvPr/>
          </p:nvSpPr>
          <p:spPr>
            <a:xfrm>
              <a:off x="1098907" y="3805102"/>
              <a:ext cx="32" cy="32"/>
            </a:xfrm>
            <a:custGeom>
              <a:rect b="b" l="l" r="r" t="t"/>
              <a:pathLst>
                <a:path extrusionOk="0" h="1" w="1">
                  <a:moveTo>
                    <a:pt x="1" y="1"/>
                  </a:move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4"/>
            <p:cNvSpPr/>
            <p:nvPr/>
          </p:nvSpPr>
          <p:spPr>
            <a:xfrm>
              <a:off x="1062764" y="3613319"/>
              <a:ext cx="209887" cy="269144"/>
            </a:xfrm>
            <a:custGeom>
              <a:rect b="b" l="l" r="r" t="t"/>
              <a:pathLst>
                <a:path extrusionOk="0" h="8489" w="6620">
                  <a:moveTo>
                    <a:pt x="5004" y="5923"/>
                  </a:moveTo>
                  <a:cubicBezTo>
                    <a:pt x="5004" y="5923"/>
                    <a:pt x="5004" y="5891"/>
                    <a:pt x="5004" y="5891"/>
                  </a:cubicBezTo>
                  <a:cubicBezTo>
                    <a:pt x="5004" y="5891"/>
                    <a:pt x="5004" y="5891"/>
                    <a:pt x="5004" y="5891"/>
                  </a:cubicBezTo>
                  <a:cubicBezTo>
                    <a:pt x="4941" y="5860"/>
                    <a:pt x="4846" y="5860"/>
                    <a:pt x="4782" y="5828"/>
                  </a:cubicBezTo>
                  <a:cubicBezTo>
                    <a:pt x="4719" y="5796"/>
                    <a:pt x="4656" y="5796"/>
                    <a:pt x="4624" y="5828"/>
                  </a:cubicBezTo>
                  <a:cubicBezTo>
                    <a:pt x="4592" y="5828"/>
                    <a:pt x="4592" y="5828"/>
                    <a:pt x="4592" y="5828"/>
                  </a:cubicBezTo>
                  <a:cubicBezTo>
                    <a:pt x="4561" y="5828"/>
                    <a:pt x="4561" y="5796"/>
                    <a:pt x="4561" y="5796"/>
                  </a:cubicBezTo>
                  <a:cubicBezTo>
                    <a:pt x="4561" y="5796"/>
                    <a:pt x="4561" y="5765"/>
                    <a:pt x="4561" y="5765"/>
                  </a:cubicBezTo>
                  <a:cubicBezTo>
                    <a:pt x="4592" y="5765"/>
                    <a:pt x="4624" y="5765"/>
                    <a:pt x="4656" y="5733"/>
                  </a:cubicBezTo>
                  <a:cubicBezTo>
                    <a:pt x="4687" y="5733"/>
                    <a:pt x="4719" y="5701"/>
                    <a:pt x="4719" y="5638"/>
                  </a:cubicBezTo>
                  <a:cubicBezTo>
                    <a:pt x="4719" y="5606"/>
                    <a:pt x="4719" y="5575"/>
                    <a:pt x="4687" y="5543"/>
                  </a:cubicBezTo>
                  <a:cubicBezTo>
                    <a:pt x="4687" y="5511"/>
                    <a:pt x="4719" y="5511"/>
                    <a:pt x="4751" y="5511"/>
                  </a:cubicBezTo>
                  <a:cubicBezTo>
                    <a:pt x="4751" y="5511"/>
                    <a:pt x="4782" y="5511"/>
                    <a:pt x="4782" y="5511"/>
                  </a:cubicBezTo>
                  <a:cubicBezTo>
                    <a:pt x="4782" y="5606"/>
                    <a:pt x="4814" y="5670"/>
                    <a:pt x="4846" y="5733"/>
                  </a:cubicBezTo>
                  <a:cubicBezTo>
                    <a:pt x="4877" y="5765"/>
                    <a:pt x="4941" y="5796"/>
                    <a:pt x="4972" y="5796"/>
                  </a:cubicBezTo>
                  <a:cubicBezTo>
                    <a:pt x="5004" y="5796"/>
                    <a:pt x="5036" y="5796"/>
                    <a:pt x="5067" y="5796"/>
                  </a:cubicBezTo>
                  <a:cubicBezTo>
                    <a:pt x="5131" y="5796"/>
                    <a:pt x="5131" y="5796"/>
                    <a:pt x="5131" y="5733"/>
                  </a:cubicBezTo>
                  <a:cubicBezTo>
                    <a:pt x="5162" y="5670"/>
                    <a:pt x="5131" y="5606"/>
                    <a:pt x="5162" y="5543"/>
                  </a:cubicBezTo>
                  <a:cubicBezTo>
                    <a:pt x="5162" y="5511"/>
                    <a:pt x="5099" y="5448"/>
                    <a:pt x="5131" y="5385"/>
                  </a:cubicBezTo>
                  <a:cubicBezTo>
                    <a:pt x="5131" y="5385"/>
                    <a:pt x="5099" y="5353"/>
                    <a:pt x="5099" y="5353"/>
                  </a:cubicBezTo>
                  <a:cubicBezTo>
                    <a:pt x="5067" y="5290"/>
                    <a:pt x="5004" y="5226"/>
                    <a:pt x="4941" y="5163"/>
                  </a:cubicBezTo>
                  <a:cubicBezTo>
                    <a:pt x="4909" y="5163"/>
                    <a:pt x="4877" y="5131"/>
                    <a:pt x="4877" y="5131"/>
                  </a:cubicBezTo>
                  <a:cubicBezTo>
                    <a:pt x="4846" y="5100"/>
                    <a:pt x="4846" y="5100"/>
                    <a:pt x="4846" y="5068"/>
                  </a:cubicBezTo>
                  <a:cubicBezTo>
                    <a:pt x="4814" y="5036"/>
                    <a:pt x="4814" y="4973"/>
                    <a:pt x="4814" y="4941"/>
                  </a:cubicBezTo>
                  <a:cubicBezTo>
                    <a:pt x="4814" y="4941"/>
                    <a:pt x="4814" y="4910"/>
                    <a:pt x="4846" y="4910"/>
                  </a:cubicBezTo>
                  <a:cubicBezTo>
                    <a:pt x="4846" y="4910"/>
                    <a:pt x="4846" y="4910"/>
                    <a:pt x="4877" y="4910"/>
                  </a:cubicBezTo>
                  <a:cubicBezTo>
                    <a:pt x="4877" y="4941"/>
                    <a:pt x="4877" y="4941"/>
                    <a:pt x="4877" y="4973"/>
                  </a:cubicBezTo>
                  <a:cubicBezTo>
                    <a:pt x="4877" y="5036"/>
                    <a:pt x="4909" y="5100"/>
                    <a:pt x="4972" y="5131"/>
                  </a:cubicBezTo>
                  <a:cubicBezTo>
                    <a:pt x="5004" y="5131"/>
                    <a:pt x="5036" y="5195"/>
                    <a:pt x="5067" y="5195"/>
                  </a:cubicBezTo>
                  <a:cubicBezTo>
                    <a:pt x="5099" y="5195"/>
                    <a:pt x="5131" y="5195"/>
                    <a:pt x="5131" y="5163"/>
                  </a:cubicBezTo>
                  <a:cubicBezTo>
                    <a:pt x="5131" y="5131"/>
                    <a:pt x="5131" y="5100"/>
                    <a:pt x="5162" y="5100"/>
                  </a:cubicBezTo>
                  <a:cubicBezTo>
                    <a:pt x="5131" y="5036"/>
                    <a:pt x="5162" y="5036"/>
                    <a:pt x="5162" y="5005"/>
                  </a:cubicBezTo>
                  <a:cubicBezTo>
                    <a:pt x="5194" y="4973"/>
                    <a:pt x="5194" y="4941"/>
                    <a:pt x="5162" y="4941"/>
                  </a:cubicBezTo>
                  <a:cubicBezTo>
                    <a:pt x="5131" y="4910"/>
                    <a:pt x="5067" y="4878"/>
                    <a:pt x="5036" y="4846"/>
                  </a:cubicBezTo>
                  <a:cubicBezTo>
                    <a:pt x="5036" y="4846"/>
                    <a:pt x="5036" y="4815"/>
                    <a:pt x="5036" y="4815"/>
                  </a:cubicBezTo>
                  <a:cubicBezTo>
                    <a:pt x="5004" y="4815"/>
                    <a:pt x="5004" y="4783"/>
                    <a:pt x="5004" y="4783"/>
                  </a:cubicBezTo>
                  <a:cubicBezTo>
                    <a:pt x="5004" y="4783"/>
                    <a:pt x="5004" y="4783"/>
                    <a:pt x="5004" y="4783"/>
                  </a:cubicBezTo>
                  <a:cubicBezTo>
                    <a:pt x="4972" y="4783"/>
                    <a:pt x="4941" y="4751"/>
                    <a:pt x="4909" y="4751"/>
                  </a:cubicBezTo>
                  <a:lnTo>
                    <a:pt x="4909" y="4720"/>
                  </a:lnTo>
                  <a:cubicBezTo>
                    <a:pt x="4909" y="4720"/>
                    <a:pt x="4909" y="4720"/>
                    <a:pt x="4909" y="4720"/>
                  </a:cubicBezTo>
                  <a:cubicBezTo>
                    <a:pt x="4941" y="4720"/>
                    <a:pt x="4941" y="4720"/>
                    <a:pt x="4941" y="4720"/>
                  </a:cubicBezTo>
                  <a:cubicBezTo>
                    <a:pt x="4972" y="4751"/>
                    <a:pt x="5004" y="4783"/>
                    <a:pt x="5004" y="4783"/>
                  </a:cubicBezTo>
                  <a:lnTo>
                    <a:pt x="5036" y="4783"/>
                  </a:lnTo>
                  <a:lnTo>
                    <a:pt x="5036" y="4783"/>
                  </a:lnTo>
                  <a:cubicBezTo>
                    <a:pt x="5036" y="4815"/>
                    <a:pt x="5067" y="4815"/>
                    <a:pt x="5067" y="4815"/>
                  </a:cubicBezTo>
                  <a:cubicBezTo>
                    <a:pt x="5099" y="4846"/>
                    <a:pt x="5162" y="4846"/>
                    <a:pt x="5194" y="4815"/>
                  </a:cubicBezTo>
                  <a:cubicBezTo>
                    <a:pt x="5226" y="4783"/>
                    <a:pt x="5289" y="4783"/>
                    <a:pt x="5321" y="4783"/>
                  </a:cubicBezTo>
                  <a:cubicBezTo>
                    <a:pt x="5352" y="4751"/>
                    <a:pt x="5352" y="4751"/>
                    <a:pt x="5384" y="4720"/>
                  </a:cubicBezTo>
                  <a:cubicBezTo>
                    <a:pt x="5384" y="4720"/>
                    <a:pt x="5384" y="4688"/>
                    <a:pt x="5384" y="4656"/>
                  </a:cubicBezTo>
                  <a:cubicBezTo>
                    <a:pt x="5416" y="4625"/>
                    <a:pt x="5384" y="4593"/>
                    <a:pt x="5352" y="4593"/>
                  </a:cubicBezTo>
                  <a:cubicBezTo>
                    <a:pt x="5321" y="4593"/>
                    <a:pt x="5257" y="4561"/>
                    <a:pt x="5226" y="4530"/>
                  </a:cubicBezTo>
                  <a:cubicBezTo>
                    <a:pt x="5226" y="4530"/>
                    <a:pt x="5226" y="4530"/>
                    <a:pt x="5226" y="4530"/>
                  </a:cubicBezTo>
                  <a:cubicBezTo>
                    <a:pt x="5226" y="4498"/>
                    <a:pt x="5226" y="4498"/>
                    <a:pt x="5257" y="4530"/>
                  </a:cubicBezTo>
                  <a:cubicBezTo>
                    <a:pt x="5321" y="4561"/>
                    <a:pt x="5384" y="4561"/>
                    <a:pt x="5416" y="4498"/>
                  </a:cubicBezTo>
                  <a:cubicBezTo>
                    <a:pt x="5447" y="4498"/>
                    <a:pt x="5447" y="4498"/>
                    <a:pt x="5479" y="4498"/>
                  </a:cubicBezTo>
                  <a:cubicBezTo>
                    <a:pt x="5543" y="4498"/>
                    <a:pt x="5574" y="4403"/>
                    <a:pt x="5543" y="4371"/>
                  </a:cubicBezTo>
                  <a:cubicBezTo>
                    <a:pt x="5511" y="4340"/>
                    <a:pt x="5479" y="4308"/>
                    <a:pt x="5479" y="4276"/>
                  </a:cubicBezTo>
                  <a:cubicBezTo>
                    <a:pt x="5479" y="4245"/>
                    <a:pt x="5447" y="4245"/>
                    <a:pt x="5447" y="4213"/>
                  </a:cubicBezTo>
                  <a:cubicBezTo>
                    <a:pt x="5447" y="4213"/>
                    <a:pt x="5416" y="4213"/>
                    <a:pt x="5416" y="4181"/>
                  </a:cubicBezTo>
                  <a:cubicBezTo>
                    <a:pt x="5447" y="4181"/>
                    <a:pt x="5447" y="4181"/>
                    <a:pt x="5447" y="4181"/>
                  </a:cubicBezTo>
                  <a:cubicBezTo>
                    <a:pt x="5479" y="4181"/>
                    <a:pt x="5511" y="4181"/>
                    <a:pt x="5511" y="4181"/>
                  </a:cubicBezTo>
                  <a:cubicBezTo>
                    <a:pt x="5543" y="4181"/>
                    <a:pt x="5543" y="4150"/>
                    <a:pt x="5543" y="4118"/>
                  </a:cubicBezTo>
                  <a:cubicBezTo>
                    <a:pt x="5543" y="4054"/>
                    <a:pt x="5574" y="4023"/>
                    <a:pt x="5574" y="3991"/>
                  </a:cubicBezTo>
                  <a:cubicBezTo>
                    <a:pt x="5574" y="3959"/>
                    <a:pt x="5543" y="3928"/>
                    <a:pt x="5543" y="3896"/>
                  </a:cubicBezTo>
                  <a:cubicBezTo>
                    <a:pt x="5479" y="3864"/>
                    <a:pt x="5511" y="3833"/>
                    <a:pt x="5543" y="3833"/>
                  </a:cubicBezTo>
                  <a:cubicBezTo>
                    <a:pt x="5543" y="3801"/>
                    <a:pt x="5543" y="3769"/>
                    <a:pt x="5543" y="3769"/>
                  </a:cubicBezTo>
                  <a:cubicBezTo>
                    <a:pt x="5511" y="3738"/>
                    <a:pt x="5447" y="3769"/>
                    <a:pt x="5416" y="3738"/>
                  </a:cubicBezTo>
                  <a:cubicBezTo>
                    <a:pt x="5416" y="3706"/>
                    <a:pt x="5416" y="3706"/>
                    <a:pt x="5384" y="3706"/>
                  </a:cubicBezTo>
                  <a:cubicBezTo>
                    <a:pt x="5384" y="3706"/>
                    <a:pt x="5352" y="3674"/>
                    <a:pt x="5352" y="3674"/>
                  </a:cubicBezTo>
                  <a:cubicBezTo>
                    <a:pt x="5352" y="3643"/>
                    <a:pt x="5384" y="3611"/>
                    <a:pt x="5384" y="3611"/>
                  </a:cubicBezTo>
                  <a:lnTo>
                    <a:pt x="5416" y="3643"/>
                  </a:lnTo>
                  <a:lnTo>
                    <a:pt x="5447" y="3643"/>
                  </a:lnTo>
                  <a:lnTo>
                    <a:pt x="5447" y="3643"/>
                  </a:lnTo>
                  <a:lnTo>
                    <a:pt x="5384" y="3611"/>
                  </a:lnTo>
                  <a:lnTo>
                    <a:pt x="5384" y="3611"/>
                  </a:lnTo>
                  <a:lnTo>
                    <a:pt x="5479" y="3516"/>
                  </a:lnTo>
                  <a:cubicBezTo>
                    <a:pt x="5511" y="3516"/>
                    <a:pt x="5543" y="3484"/>
                    <a:pt x="5543" y="3516"/>
                  </a:cubicBezTo>
                  <a:cubicBezTo>
                    <a:pt x="5543" y="3516"/>
                    <a:pt x="5574" y="3516"/>
                    <a:pt x="5574" y="3516"/>
                  </a:cubicBezTo>
                  <a:cubicBezTo>
                    <a:pt x="5606" y="3579"/>
                    <a:pt x="5669" y="3579"/>
                    <a:pt x="5638" y="3674"/>
                  </a:cubicBezTo>
                  <a:cubicBezTo>
                    <a:pt x="5638" y="3706"/>
                    <a:pt x="5669" y="3769"/>
                    <a:pt x="5669" y="3833"/>
                  </a:cubicBezTo>
                  <a:cubicBezTo>
                    <a:pt x="5669" y="3833"/>
                    <a:pt x="5701" y="3833"/>
                    <a:pt x="5701" y="3833"/>
                  </a:cubicBezTo>
                  <a:cubicBezTo>
                    <a:pt x="5701" y="3801"/>
                    <a:pt x="5701" y="3801"/>
                    <a:pt x="5701" y="3769"/>
                  </a:cubicBezTo>
                  <a:cubicBezTo>
                    <a:pt x="5701" y="3706"/>
                    <a:pt x="5701" y="3643"/>
                    <a:pt x="5733" y="3579"/>
                  </a:cubicBezTo>
                  <a:cubicBezTo>
                    <a:pt x="5764" y="3516"/>
                    <a:pt x="5796" y="3453"/>
                    <a:pt x="5796" y="3421"/>
                  </a:cubicBezTo>
                  <a:cubicBezTo>
                    <a:pt x="5796" y="3389"/>
                    <a:pt x="5764" y="3326"/>
                    <a:pt x="5733" y="3326"/>
                  </a:cubicBezTo>
                  <a:cubicBezTo>
                    <a:pt x="5701" y="3326"/>
                    <a:pt x="5669" y="3326"/>
                    <a:pt x="5669" y="3326"/>
                  </a:cubicBezTo>
                  <a:cubicBezTo>
                    <a:pt x="5638" y="3326"/>
                    <a:pt x="5638" y="3294"/>
                    <a:pt x="5606" y="3294"/>
                  </a:cubicBezTo>
                  <a:cubicBezTo>
                    <a:pt x="5606" y="3294"/>
                    <a:pt x="5606" y="3294"/>
                    <a:pt x="5606" y="3263"/>
                  </a:cubicBezTo>
                  <a:cubicBezTo>
                    <a:pt x="5606" y="3263"/>
                    <a:pt x="5606" y="3263"/>
                    <a:pt x="5638" y="3263"/>
                  </a:cubicBezTo>
                  <a:cubicBezTo>
                    <a:pt x="5701" y="3231"/>
                    <a:pt x="5701" y="3231"/>
                    <a:pt x="5669" y="3168"/>
                  </a:cubicBezTo>
                  <a:cubicBezTo>
                    <a:pt x="5669" y="3136"/>
                    <a:pt x="5638" y="3136"/>
                    <a:pt x="5606" y="3104"/>
                  </a:cubicBezTo>
                  <a:cubicBezTo>
                    <a:pt x="5606" y="3073"/>
                    <a:pt x="5574" y="3073"/>
                    <a:pt x="5574" y="3041"/>
                  </a:cubicBezTo>
                  <a:cubicBezTo>
                    <a:pt x="5543" y="3041"/>
                    <a:pt x="5574" y="3041"/>
                    <a:pt x="5574" y="3041"/>
                  </a:cubicBezTo>
                  <a:cubicBezTo>
                    <a:pt x="5574" y="3041"/>
                    <a:pt x="5574" y="3009"/>
                    <a:pt x="5574" y="3009"/>
                  </a:cubicBezTo>
                  <a:cubicBezTo>
                    <a:pt x="5638" y="3041"/>
                    <a:pt x="5669" y="3041"/>
                    <a:pt x="5669" y="2978"/>
                  </a:cubicBezTo>
                  <a:cubicBezTo>
                    <a:pt x="5701" y="2914"/>
                    <a:pt x="5733" y="2851"/>
                    <a:pt x="5733" y="2788"/>
                  </a:cubicBezTo>
                  <a:cubicBezTo>
                    <a:pt x="5733" y="2598"/>
                    <a:pt x="5796" y="2439"/>
                    <a:pt x="5923" y="2313"/>
                  </a:cubicBezTo>
                  <a:cubicBezTo>
                    <a:pt x="5954" y="2281"/>
                    <a:pt x="5986" y="2249"/>
                    <a:pt x="6018" y="2186"/>
                  </a:cubicBezTo>
                  <a:cubicBezTo>
                    <a:pt x="6018" y="2186"/>
                    <a:pt x="6018" y="2154"/>
                    <a:pt x="6018" y="2154"/>
                  </a:cubicBezTo>
                  <a:cubicBezTo>
                    <a:pt x="6018" y="2091"/>
                    <a:pt x="6018" y="2091"/>
                    <a:pt x="6049" y="2091"/>
                  </a:cubicBezTo>
                  <a:cubicBezTo>
                    <a:pt x="6113" y="2091"/>
                    <a:pt x="6144" y="2028"/>
                    <a:pt x="6176" y="1996"/>
                  </a:cubicBezTo>
                  <a:cubicBezTo>
                    <a:pt x="6176" y="1996"/>
                    <a:pt x="6176" y="1933"/>
                    <a:pt x="6144" y="1933"/>
                  </a:cubicBezTo>
                  <a:cubicBezTo>
                    <a:pt x="6144" y="1933"/>
                    <a:pt x="6113" y="1901"/>
                    <a:pt x="6081" y="1901"/>
                  </a:cubicBezTo>
                  <a:cubicBezTo>
                    <a:pt x="6081" y="1901"/>
                    <a:pt x="6049" y="1901"/>
                    <a:pt x="6018" y="1901"/>
                  </a:cubicBezTo>
                  <a:cubicBezTo>
                    <a:pt x="6018" y="1901"/>
                    <a:pt x="6018" y="1901"/>
                    <a:pt x="6018" y="1901"/>
                  </a:cubicBezTo>
                  <a:cubicBezTo>
                    <a:pt x="6018" y="1869"/>
                    <a:pt x="6018" y="1869"/>
                    <a:pt x="6018" y="1869"/>
                  </a:cubicBezTo>
                  <a:cubicBezTo>
                    <a:pt x="6049" y="1838"/>
                    <a:pt x="6081" y="1869"/>
                    <a:pt x="6113" y="1869"/>
                  </a:cubicBezTo>
                  <a:cubicBezTo>
                    <a:pt x="6176" y="1901"/>
                    <a:pt x="6208" y="1901"/>
                    <a:pt x="6271" y="1869"/>
                  </a:cubicBezTo>
                  <a:cubicBezTo>
                    <a:pt x="6271" y="1838"/>
                    <a:pt x="6303" y="1838"/>
                    <a:pt x="6303" y="1838"/>
                  </a:cubicBezTo>
                  <a:cubicBezTo>
                    <a:pt x="6334" y="1806"/>
                    <a:pt x="6334" y="1806"/>
                    <a:pt x="6334" y="1774"/>
                  </a:cubicBezTo>
                  <a:cubicBezTo>
                    <a:pt x="6334" y="1774"/>
                    <a:pt x="6334" y="1743"/>
                    <a:pt x="6334" y="1743"/>
                  </a:cubicBezTo>
                  <a:cubicBezTo>
                    <a:pt x="6334" y="1711"/>
                    <a:pt x="6334" y="1711"/>
                    <a:pt x="6366" y="1711"/>
                  </a:cubicBezTo>
                  <a:cubicBezTo>
                    <a:pt x="6398" y="1711"/>
                    <a:pt x="6461" y="1711"/>
                    <a:pt x="6493" y="1679"/>
                  </a:cubicBezTo>
                  <a:cubicBezTo>
                    <a:pt x="6493" y="1648"/>
                    <a:pt x="6524" y="1616"/>
                    <a:pt x="6524" y="1616"/>
                  </a:cubicBezTo>
                  <a:cubicBezTo>
                    <a:pt x="6619" y="1553"/>
                    <a:pt x="6619" y="1489"/>
                    <a:pt x="6556" y="1426"/>
                  </a:cubicBezTo>
                  <a:cubicBezTo>
                    <a:pt x="6556" y="1394"/>
                    <a:pt x="6524" y="1394"/>
                    <a:pt x="6524" y="1394"/>
                  </a:cubicBezTo>
                  <a:cubicBezTo>
                    <a:pt x="6461" y="1299"/>
                    <a:pt x="6366" y="1268"/>
                    <a:pt x="6239" y="1268"/>
                  </a:cubicBezTo>
                  <a:cubicBezTo>
                    <a:pt x="6176" y="1268"/>
                    <a:pt x="6113" y="1268"/>
                    <a:pt x="6049" y="1299"/>
                  </a:cubicBezTo>
                  <a:cubicBezTo>
                    <a:pt x="6049" y="1299"/>
                    <a:pt x="6049" y="1299"/>
                    <a:pt x="6018" y="1331"/>
                  </a:cubicBezTo>
                  <a:cubicBezTo>
                    <a:pt x="6018" y="1331"/>
                    <a:pt x="6018" y="1363"/>
                    <a:pt x="6018" y="1394"/>
                  </a:cubicBezTo>
                  <a:cubicBezTo>
                    <a:pt x="6018" y="1394"/>
                    <a:pt x="5986" y="1426"/>
                    <a:pt x="5954" y="1394"/>
                  </a:cubicBezTo>
                  <a:cubicBezTo>
                    <a:pt x="5923" y="1394"/>
                    <a:pt x="5891" y="1394"/>
                    <a:pt x="5891" y="1363"/>
                  </a:cubicBezTo>
                  <a:cubicBezTo>
                    <a:pt x="5859" y="1363"/>
                    <a:pt x="5859" y="1363"/>
                    <a:pt x="5828" y="1394"/>
                  </a:cubicBezTo>
                  <a:cubicBezTo>
                    <a:pt x="5764" y="1489"/>
                    <a:pt x="5669" y="1553"/>
                    <a:pt x="5574" y="1584"/>
                  </a:cubicBezTo>
                  <a:cubicBezTo>
                    <a:pt x="5511" y="1584"/>
                    <a:pt x="5447" y="1616"/>
                    <a:pt x="5384" y="1648"/>
                  </a:cubicBezTo>
                  <a:lnTo>
                    <a:pt x="5384" y="1648"/>
                  </a:lnTo>
                  <a:cubicBezTo>
                    <a:pt x="5384" y="1679"/>
                    <a:pt x="5352" y="1679"/>
                    <a:pt x="5352" y="1679"/>
                  </a:cubicBezTo>
                  <a:cubicBezTo>
                    <a:pt x="5352" y="1711"/>
                    <a:pt x="5321" y="1711"/>
                    <a:pt x="5321" y="1743"/>
                  </a:cubicBezTo>
                  <a:lnTo>
                    <a:pt x="5289" y="1743"/>
                  </a:lnTo>
                  <a:lnTo>
                    <a:pt x="5321" y="1743"/>
                  </a:lnTo>
                  <a:cubicBezTo>
                    <a:pt x="5321" y="1711"/>
                    <a:pt x="5321" y="1711"/>
                    <a:pt x="5352" y="1679"/>
                  </a:cubicBezTo>
                  <a:cubicBezTo>
                    <a:pt x="5352" y="1679"/>
                    <a:pt x="5384" y="1679"/>
                    <a:pt x="5384" y="1648"/>
                  </a:cubicBezTo>
                  <a:lnTo>
                    <a:pt x="5384" y="1648"/>
                  </a:lnTo>
                  <a:cubicBezTo>
                    <a:pt x="5384" y="1648"/>
                    <a:pt x="5384" y="1616"/>
                    <a:pt x="5416" y="1616"/>
                  </a:cubicBezTo>
                  <a:cubicBezTo>
                    <a:pt x="5447" y="1553"/>
                    <a:pt x="5479" y="1521"/>
                    <a:pt x="5543" y="1489"/>
                  </a:cubicBezTo>
                  <a:cubicBezTo>
                    <a:pt x="5638" y="1458"/>
                    <a:pt x="5669" y="1394"/>
                    <a:pt x="5701" y="1331"/>
                  </a:cubicBezTo>
                  <a:cubicBezTo>
                    <a:pt x="5701" y="1331"/>
                    <a:pt x="5701" y="1299"/>
                    <a:pt x="5733" y="1299"/>
                  </a:cubicBezTo>
                  <a:cubicBezTo>
                    <a:pt x="5764" y="1141"/>
                    <a:pt x="5701" y="1109"/>
                    <a:pt x="5606" y="1109"/>
                  </a:cubicBezTo>
                  <a:cubicBezTo>
                    <a:pt x="5574" y="1109"/>
                    <a:pt x="5574" y="1109"/>
                    <a:pt x="5574" y="1109"/>
                  </a:cubicBezTo>
                  <a:cubicBezTo>
                    <a:pt x="5574" y="1141"/>
                    <a:pt x="5543" y="1141"/>
                    <a:pt x="5543" y="1141"/>
                  </a:cubicBezTo>
                  <a:cubicBezTo>
                    <a:pt x="5543" y="1173"/>
                    <a:pt x="5511" y="1204"/>
                    <a:pt x="5511" y="1236"/>
                  </a:cubicBezTo>
                  <a:cubicBezTo>
                    <a:pt x="5511" y="1268"/>
                    <a:pt x="5447" y="1299"/>
                    <a:pt x="5416" y="1299"/>
                  </a:cubicBezTo>
                  <a:cubicBezTo>
                    <a:pt x="5416" y="1299"/>
                    <a:pt x="5416" y="1299"/>
                    <a:pt x="5416" y="1299"/>
                  </a:cubicBezTo>
                  <a:cubicBezTo>
                    <a:pt x="5352" y="1268"/>
                    <a:pt x="5257" y="1299"/>
                    <a:pt x="5194" y="1299"/>
                  </a:cubicBezTo>
                  <a:cubicBezTo>
                    <a:pt x="5194" y="1299"/>
                    <a:pt x="5194" y="1299"/>
                    <a:pt x="5194" y="1268"/>
                  </a:cubicBezTo>
                  <a:cubicBezTo>
                    <a:pt x="5194" y="1268"/>
                    <a:pt x="5194" y="1268"/>
                    <a:pt x="5194" y="1268"/>
                  </a:cubicBezTo>
                  <a:cubicBezTo>
                    <a:pt x="5226" y="1268"/>
                    <a:pt x="5257" y="1236"/>
                    <a:pt x="5289" y="1236"/>
                  </a:cubicBezTo>
                  <a:cubicBezTo>
                    <a:pt x="5321" y="1204"/>
                    <a:pt x="5352" y="1204"/>
                    <a:pt x="5352" y="1141"/>
                  </a:cubicBezTo>
                  <a:cubicBezTo>
                    <a:pt x="5384" y="1141"/>
                    <a:pt x="5352" y="1109"/>
                    <a:pt x="5321" y="1078"/>
                  </a:cubicBezTo>
                  <a:cubicBezTo>
                    <a:pt x="5289" y="1078"/>
                    <a:pt x="5257" y="1078"/>
                    <a:pt x="5194" y="1078"/>
                  </a:cubicBezTo>
                  <a:cubicBezTo>
                    <a:pt x="5004" y="1014"/>
                    <a:pt x="4941" y="1046"/>
                    <a:pt x="4751" y="1109"/>
                  </a:cubicBezTo>
                  <a:cubicBezTo>
                    <a:pt x="4751" y="1109"/>
                    <a:pt x="4719" y="1141"/>
                    <a:pt x="4687" y="1141"/>
                  </a:cubicBezTo>
                  <a:cubicBezTo>
                    <a:pt x="4656" y="1141"/>
                    <a:pt x="4624" y="1173"/>
                    <a:pt x="4592" y="1173"/>
                  </a:cubicBezTo>
                  <a:cubicBezTo>
                    <a:pt x="4561" y="1173"/>
                    <a:pt x="4561" y="1173"/>
                    <a:pt x="4561" y="1141"/>
                  </a:cubicBezTo>
                  <a:cubicBezTo>
                    <a:pt x="4561" y="1141"/>
                    <a:pt x="4561" y="1141"/>
                    <a:pt x="4561" y="1141"/>
                  </a:cubicBezTo>
                  <a:cubicBezTo>
                    <a:pt x="4592" y="1109"/>
                    <a:pt x="4592" y="1109"/>
                    <a:pt x="4624" y="1109"/>
                  </a:cubicBezTo>
                  <a:cubicBezTo>
                    <a:pt x="4687" y="1078"/>
                    <a:pt x="4751" y="1046"/>
                    <a:pt x="4814" y="1014"/>
                  </a:cubicBezTo>
                  <a:cubicBezTo>
                    <a:pt x="4941" y="951"/>
                    <a:pt x="5067" y="951"/>
                    <a:pt x="5162" y="983"/>
                  </a:cubicBezTo>
                  <a:cubicBezTo>
                    <a:pt x="5257" y="1014"/>
                    <a:pt x="5321" y="1014"/>
                    <a:pt x="5416" y="1014"/>
                  </a:cubicBezTo>
                  <a:cubicBezTo>
                    <a:pt x="5479" y="1014"/>
                    <a:pt x="5574" y="983"/>
                    <a:pt x="5638" y="983"/>
                  </a:cubicBezTo>
                  <a:cubicBezTo>
                    <a:pt x="5733" y="983"/>
                    <a:pt x="5796" y="919"/>
                    <a:pt x="5859" y="888"/>
                  </a:cubicBezTo>
                  <a:cubicBezTo>
                    <a:pt x="5891" y="856"/>
                    <a:pt x="5891" y="793"/>
                    <a:pt x="5859" y="761"/>
                  </a:cubicBezTo>
                  <a:cubicBezTo>
                    <a:pt x="5828" y="729"/>
                    <a:pt x="5764" y="698"/>
                    <a:pt x="5733" y="666"/>
                  </a:cubicBezTo>
                  <a:cubicBezTo>
                    <a:pt x="5638" y="603"/>
                    <a:pt x="5574" y="571"/>
                    <a:pt x="5479" y="603"/>
                  </a:cubicBezTo>
                  <a:cubicBezTo>
                    <a:pt x="5479" y="634"/>
                    <a:pt x="5447" y="634"/>
                    <a:pt x="5447" y="634"/>
                  </a:cubicBezTo>
                  <a:cubicBezTo>
                    <a:pt x="5447" y="634"/>
                    <a:pt x="5416" y="603"/>
                    <a:pt x="5416" y="603"/>
                  </a:cubicBezTo>
                  <a:cubicBezTo>
                    <a:pt x="5416" y="603"/>
                    <a:pt x="5416" y="603"/>
                    <a:pt x="5416" y="603"/>
                  </a:cubicBezTo>
                  <a:cubicBezTo>
                    <a:pt x="5447" y="603"/>
                    <a:pt x="5479" y="603"/>
                    <a:pt x="5479" y="571"/>
                  </a:cubicBezTo>
                  <a:cubicBezTo>
                    <a:pt x="5543" y="539"/>
                    <a:pt x="5543" y="508"/>
                    <a:pt x="5511" y="444"/>
                  </a:cubicBezTo>
                  <a:cubicBezTo>
                    <a:pt x="5511" y="413"/>
                    <a:pt x="5479" y="413"/>
                    <a:pt x="5447" y="413"/>
                  </a:cubicBezTo>
                  <a:cubicBezTo>
                    <a:pt x="5321" y="444"/>
                    <a:pt x="5194" y="444"/>
                    <a:pt x="5099" y="413"/>
                  </a:cubicBezTo>
                  <a:cubicBezTo>
                    <a:pt x="5067" y="381"/>
                    <a:pt x="5004" y="381"/>
                    <a:pt x="4972" y="381"/>
                  </a:cubicBezTo>
                  <a:cubicBezTo>
                    <a:pt x="4941" y="381"/>
                    <a:pt x="4909" y="413"/>
                    <a:pt x="4846" y="413"/>
                  </a:cubicBezTo>
                  <a:cubicBezTo>
                    <a:pt x="4782" y="413"/>
                    <a:pt x="4719" y="444"/>
                    <a:pt x="4656" y="413"/>
                  </a:cubicBezTo>
                  <a:cubicBezTo>
                    <a:pt x="4624" y="413"/>
                    <a:pt x="4592" y="444"/>
                    <a:pt x="4529" y="444"/>
                  </a:cubicBezTo>
                  <a:cubicBezTo>
                    <a:pt x="4529" y="476"/>
                    <a:pt x="4497" y="476"/>
                    <a:pt x="4497" y="476"/>
                  </a:cubicBezTo>
                  <a:cubicBezTo>
                    <a:pt x="4466" y="476"/>
                    <a:pt x="4466" y="476"/>
                    <a:pt x="4466" y="444"/>
                  </a:cubicBezTo>
                  <a:cubicBezTo>
                    <a:pt x="4466" y="444"/>
                    <a:pt x="4466" y="444"/>
                    <a:pt x="4466" y="444"/>
                  </a:cubicBezTo>
                  <a:cubicBezTo>
                    <a:pt x="4497" y="444"/>
                    <a:pt x="4529" y="413"/>
                    <a:pt x="4529" y="413"/>
                  </a:cubicBezTo>
                  <a:cubicBezTo>
                    <a:pt x="4592" y="413"/>
                    <a:pt x="4656" y="413"/>
                    <a:pt x="4687" y="413"/>
                  </a:cubicBezTo>
                  <a:cubicBezTo>
                    <a:pt x="4782" y="381"/>
                    <a:pt x="4877" y="381"/>
                    <a:pt x="4972" y="349"/>
                  </a:cubicBezTo>
                  <a:cubicBezTo>
                    <a:pt x="5036" y="349"/>
                    <a:pt x="5131" y="349"/>
                    <a:pt x="5194" y="381"/>
                  </a:cubicBezTo>
                  <a:cubicBezTo>
                    <a:pt x="5257" y="413"/>
                    <a:pt x="5321" y="381"/>
                    <a:pt x="5384" y="349"/>
                  </a:cubicBezTo>
                  <a:cubicBezTo>
                    <a:pt x="5416" y="349"/>
                    <a:pt x="5416" y="318"/>
                    <a:pt x="5416" y="318"/>
                  </a:cubicBezTo>
                  <a:cubicBezTo>
                    <a:pt x="5352" y="223"/>
                    <a:pt x="5289" y="191"/>
                    <a:pt x="5226" y="191"/>
                  </a:cubicBezTo>
                  <a:cubicBezTo>
                    <a:pt x="5099" y="159"/>
                    <a:pt x="4972" y="96"/>
                    <a:pt x="4814" y="64"/>
                  </a:cubicBezTo>
                  <a:cubicBezTo>
                    <a:pt x="4751" y="33"/>
                    <a:pt x="4687" y="33"/>
                    <a:pt x="4624" y="1"/>
                  </a:cubicBezTo>
                  <a:cubicBezTo>
                    <a:pt x="4561" y="1"/>
                    <a:pt x="4497" y="33"/>
                    <a:pt x="4434" y="33"/>
                  </a:cubicBezTo>
                  <a:cubicBezTo>
                    <a:pt x="4371" y="64"/>
                    <a:pt x="4339" y="128"/>
                    <a:pt x="4307" y="159"/>
                  </a:cubicBezTo>
                  <a:cubicBezTo>
                    <a:pt x="4307" y="159"/>
                    <a:pt x="4307" y="159"/>
                    <a:pt x="4307" y="159"/>
                  </a:cubicBezTo>
                  <a:lnTo>
                    <a:pt x="4307" y="159"/>
                  </a:lnTo>
                  <a:lnTo>
                    <a:pt x="4307" y="159"/>
                  </a:lnTo>
                  <a:lnTo>
                    <a:pt x="4307" y="159"/>
                  </a:lnTo>
                  <a:cubicBezTo>
                    <a:pt x="4307" y="191"/>
                    <a:pt x="4307" y="191"/>
                    <a:pt x="4307" y="191"/>
                  </a:cubicBezTo>
                  <a:lnTo>
                    <a:pt x="4307" y="191"/>
                  </a:lnTo>
                  <a:lnTo>
                    <a:pt x="4307" y="223"/>
                  </a:lnTo>
                  <a:lnTo>
                    <a:pt x="4307" y="223"/>
                  </a:lnTo>
                  <a:lnTo>
                    <a:pt x="4307" y="191"/>
                  </a:lnTo>
                  <a:cubicBezTo>
                    <a:pt x="4244" y="223"/>
                    <a:pt x="4212" y="191"/>
                    <a:pt x="4181" y="159"/>
                  </a:cubicBezTo>
                  <a:cubicBezTo>
                    <a:pt x="4181" y="159"/>
                    <a:pt x="4181" y="159"/>
                    <a:pt x="4149" y="159"/>
                  </a:cubicBezTo>
                  <a:cubicBezTo>
                    <a:pt x="4149" y="159"/>
                    <a:pt x="4149" y="191"/>
                    <a:pt x="4149" y="191"/>
                  </a:cubicBezTo>
                  <a:cubicBezTo>
                    <a:pt x="4149" y="191"/>
                    <a:pt x="4149" y="223"/>
                    <a:pt x="4181" y="223"/>
                  </a:cubicBezTo>
                  <a:cubicBezTo>
                    <a:pt x="4181" y="254"/>
                    <a:pt x="4181" y="254"/>
                    <a:pt x="4149" y="254"/>
                  </a:cubicBezTo>
                  <a:cubicBezTo>
                    <a:pt x="4149" y="286"/>
                    <a:pt x="4149" y="286"/>
                    <a:pt x="4117" y="286"/>
                  </a:cubicBezTo>
                  <a:cubicBezTo>
                    <a:pt x="4086" y="254"/>
                    <a:pt x="4022" y="223"/>
                    <a:pt x="3991" y="191"/>
                  </a:cubicBezTo>
                  <a:cubicBezTo>
                    <a:pt x="3959" y="159"/>
                    <a:pt x="3896" y="159"/>
                    <a:pt x="3864" y="191"/>
                  </a:cubicBezTo>
                  <a:cubicBezTo>
                    <a:pt x="3832" y="223"/>
                    <a:pt x="3801" y="223"/>
                    <a:pt x="3769" y="223"/>
                  </a:cubicBezTo>
                  <a:cubicBezTo>
                    <a:pt x="3737" y="223"/>
                    <a:pt x="3737" y="254"/>
                    <a:pt x="3737" y="254"/>
                  </a:cubicBezTo>
                  <a:cubicBezTo>
                    <a:pt x="3737" y="318"/>
                    <a:pt x="3737" y="349"/>
                    <a:pt x="3737" y="413"/>
                  </a:cubicBezTo>
                  <a:cubicBezTo>
                    <a:pt x="3737" y="444"/>
                    <a:pt x="3706" y="444"/>
                    <a:pt x="3674" y="476"/>
                  </a:cubicBezTo>
                  <a:cubicBezTo>
                    <a:pt x="3674" y="476"/>
                    <a:pt x="3642" y="508"/>
                    <a:pt x="3642" y="508"/>
                  </a:cubicBezTo>
                  <a:cubicBezTo>
                    <a:pt x="3642" y="539"/>
                    <a:pt x="3611" y="539"/>
                    <a:pt x="3611" y="539"/>
                  </a:cubicBezTo>
                  <a:cubicBezTo>
                    <a:pt x="3579" y="508"/>
                    <a:pt x="3516" y="476"/>
                    <a:pt x="3484" y="476"/>
                  </a:cubicBezTo>
                  <a:cubicBezTo>
                    <a:pt x="3484" y="476"/>
                    <a:pt x="3452" y="508"/>
                    <a:pt x="3452" y="508"/>
                  </a:cubicBezTo>
                  <a:cubicBezTo>
                    <a:pt x="3452" y="539"/>
                    <a:pt x="3452" y="539"/>
                    <a:pt x="3452" y="571"/>
                  </a:cubicBezTo>
                  <a:cubicBezTo>
                    <a:pt x="3452" y="634"/>
                    <a:pt x="3452" y="698"/>
                    <a:pt x="3484" y="761"/>
                  </a:cubicBezTo>
                  <a:cubicBezTo>
                    <a:pt x="3516" y="856"/>
                    <a:pt x="3516" y="951"/>
                    <a:pt x="3547" y="1014"/>
                  </a:cubicBezTo>
                  <a:cubicBezTo>
                    <a:pt x="3547" y="1046"/>
                    <a:pt x="3547" y="1078"/>
                    <a:pt x="3516" y="1046"/>
                  </a:cubicBezTo>
                  <a:cubicBezTo>
                    <a:pt x="3484" y="1046"/>
                    <a:pt x="3452" y="1078"/>
                    <a:pt x="3421" y="1014"/>
                  </a:cubicBezTo>
                  <a:cubicBezTo>
                    <a:pt x="3421" y="983"/>
                    <a:pt x="3389" y="951"/>
                    <a:pt x="3357" y="951"/>
                  </a:cubicBezTo>
                  <a:cubicBezTo>
                    <a:pt x="3357" y="951"/>
                    <a:pt x="3357" y="951"/>
                    <a:pt x="3389" y="919"/>
                  </a:cubicBezTo>
                  <a:cubicBezTo>
                    <a:pt x="3421" y="919"/>
                    <a:pt x="3421" y="888"/>
                    <a:pt x="3389" y="856"/>
                  </a:cubicBezTo>
                  <a:cubicBezTo>
                    <a:pt x="3357" y="824"/>
                    <a:pt x="3326" y="824"/>
                    <a:pt x="3326" y="761"/>
                  </a:cubicBezTo>
                  <a:cubicBezTo>
                    <a:pt x="3294" y="729"/>
                    <a:pt x="3262" y="666"/>
                    <a:pt x="3231" y="603"/>
                  </a:cubicBezTo>
                  <a:cubicBezTo>
                    <a:pt x="3231" y="571"/>
                    <a:pt x="3199" y="539"/>
                    <a:pt x="3167" y="508"/>
                  </a:cubicBezTo>
                  <a:cubicBezTo>
                    <a:pt x="3136" y="508"/>
                    <a:pt x="3072" y="508"/>
                    <a:pt x="3072" y="539"/>
                  </a:cubicBezTo>
                  <a:lnTo>
                    <a:pt x="3072" y="571"/>
                  </a:lnTo>
                  <a:cubicBezTo>
                    <a:pt x="3041" y="666"/>
                    <a:pt x="3041" y="729"/>
                    <a:pt x="3041" y="793"/>
                  </a:cubicBezTo>
                  <a:cubicBezTo>
                    <a:pt x="3041" y="824"/>
                    <a:pt x="3041" y="888"/>
                    <a:pt x="3041" y="888"/>
                  </a:cubicBezTo>
                  <a:cubicBezTo>
                    <a:pt x="3009" y="919"/>
                    <a:pt x="2977" y="919"/>
                    <a:pt x="2946" y="919"/>
                  </a:cubicBezTo>
                  <a:lnTo>
                    <a:pt x="2914" y="919"/>
                  </a:lnTo>
                  <a:cubicBezTo>
                    <a:pt x="2914" y="919"/>
                    <a:pt x="2914" y="919"/>
                    <a:pt x="2882" y="919"/>
                  </a:cubicBezTo>
                  <a:cubicBezTo>
                    <a:pt x="2882" y="951"/>
                    <a:pt x="2851" y="919"/>
                    <a:pt x="2851" y="888"/>
                  </a:cubicBezTo>
                  <a:cubicBezTo>
                    <a:pt x="2851" y="856"/>
                    <a:pt x="2882" y="856"/>
                    <a:pt x="2882" y="824"/>
                  </a:cubicBezTo>
                  <a:cubicBezTo>
                    <a:pt x="2851" y="761"/>
                    <a:pt x="2882" y="698"/>
                    <a:pt x="2851" y="634"/>
                  </a:cubicBezTo>
                  <a:cubicBezTo>
                    <a:pt x="2851" y="603"/>
                    <a:pt x="2851" y="603"/>
                    <a:pt x="2851" y="571"/>
                  </a:cubicBezTo>
                  <a:cubicBezTo>
                    <a:pt x="2851" y="571"/>
                    <a:pt x="2851" y="571"/>
                    <a:pt x="2819" y="571"/>
                  </a:cubicBezTo>
                  <a:cubicBezTo>
                    <a:pt x="2819" y="571"/>
                    <a:pt x="2819" y="571"/>
                    <a:pt x="2787" y="571"/>
                  </a:cubicBezTo>
                  <a:cubicBezTo>
                    <a:pt x="2787" y="603"/>
                    <a:pt x="2787" y="634"/>
                    <a:pt x="2787" y="666"/>
                  </a:cubicBezTo>
                  <a:cubicBezTo>
                    <a:pt x="2787" y="698"/>
                    <a:pt x="2787" y="729"/>
                    <a:pt x="2787" y="761"/>
                  </a:cubicBezTo>
                  <a:cubicBezTo>
                    <a:pt x="2787" y="793"/>
                    <a:pt x="2756" y="824"/>
                    <a:pt x="2724" y="824"/>
                  </a:cubicBezTo>
                  <a:lnTo>
                    <a:pt x="2692" y="856"/>
                  </a:lnTo>
                  <a:cubicBezTo>
                    <a:pt x="2692" y="856"/>
                    <a:pt x="2724" y="856"/>
                    <a:pt x="2724" y="856"/>
                  </a:cubicBezTo>
                  <a:cubicBezTo>
                    <a:pt x="2692" y="856"/>
                    <a:pt x="2692" y="888"/>
                    <a:pt x="2661" y="888"/>
                  </a:cubicBezTo>
                  <a:cubicBezTo>
                    <a:pt x="2661" y="888"/>
                    <a:pt x="2629" y="919"/>
                    <a:pt x="2629" y="919"/>
                  </a:cubicBezTo>
                  <a:cubicBezTo>
                    <a:pt x="2629" y="919"/>
                    <a:pt x="2629" y="951"/>
                    <a:pt x="2629" y="951"/>
                  </a:cubicBezTo>
                  <a:lnTo>
                    <a:pt x="2629" y="951"/>
                  </a:lnTo>
                  <a:cubicBezTo>
                    <a:pt x="2597" y="951"/>
                    <a:pt x="2629" y="951"/>
                    <a:pt x="2629" y="951"/>
                  </a:cubicBezTo>
                  <a:lnTo>
                    <a:pt x="2629" y="919"/>
                  </a:lnTo>
                  <a:cubicBezTo>
                    <a:pt x="2629" y="919"/>
                    <a:pt x="2661" y="888"/>
                    <a:pt x="2661" y="888"/>
                  </a:cubicBezTo>
                  <a:cubicBezTo>
                    <a:pt x="2692" y="856"/>
                    <a:pt x="2692" y="856"/>
                    <a:pt x="2692" y="856"/>
                  </a:cubicBezTo>
                  <a:lnTo>
                    <a:pt x="2692" y="856"/>
                  </a:lnTo>
                  <a:cubicBezTo>
                    <a:pt x="2692" y="824"/>
                    <a:pt x="2692" y="793"/>
                    <a:pt x="2692" y="793"/>
                  </a:cubicBezTo>
                  <a:cubicBezTo>
                    <a:pt x="2692" y="729"/>
                    <a:pt x="2724" y="698"/>
                    <a:pt x="2724" y="666"/>
                  </a:cubicBezTo>
                  <a:cubicBezTo>
                    <a:pt x="2756" y="603"/>
                    <a:pt x="2756" y="571"/>
                    <a:pt x="2756" y="539"/>
                  </a:cubicBezTo>
                  <a:cubicBezTo>
                    <a:pt x="2756" y="508"/>
                    <a:pt x="2724" y="476"/>
                    <a:pt x="2692" y="476"/>
                  </a:cubicBezTo>
                  <a:cubicBezTo>
                    <a:pt x="2661" y="508"/>
                    <a:pt x="2629" y="508"/>
                    <a:pt x="2597" y="508"/>
                  </a:cubicBezTo>
                  <a:cubicBezTo>
                    <a:pt x="2534" y="539"/>
                    <a:pt x="2471" y="539"/>
                    <a:pt x="2407" y="539"/>
                  </a:cubicBezTo>
                  <a:cubicBezTo>
                    <a:pt x="2344" y="571"/>
                    <a:pt x="2249" y="571"/>
                    <a:pt x="2154" y="571"/>
                  </a:cubicBezTo>
                  <a:cubicBezTo>
                    <a:pt x="2122" y="571"/>
                    <a:pt x="2091" y="603"/>
                    <a:pt x="2091" y="634"/>
                  </a:cubicBezTo>
                  <a:cubicBezTo>
                    <a:pt x="2091" y="666"/>
                    <a:pt x="2091" y="698"/>
                    <a:pt x="2091" y="698"/>
                  </a:cubicBezTo>
                  <a:cubicBezTo>
                    <a:pt x="2091" y="698"/>
                    <a:pt x="2091" y="698"/>
                    <a:pt x="2091" y="698"/>
                  </a:cubicBezTo>
                  <a:cubicBezTo>
                    <a:pt x="2091" y="698"/>
                    <a:pt x="2091" y="698"/>
                    <a:pt x="2059" y="698"/>
                  </a:cubicBezTo>
                  <a:cubicBezTo>
                    <a:pt x="2059" y="698"/>
                    <a:pt x="2059" y="666"/>
                    <a:pt x="2027" y="666"/>
                  </a:cubicBezTo>
                  <a:cubicBezTo>
                    <a:pt x="1996" y="634"/>
                    <a:pt x="1964" y="666"/>
                    <a:pt x="1932" y="666"/>
                  </a:cubicBezTo>
                  <a:cubicBezTo>
                    <a:pt x="1901" y="666"/>
                    <a:pt x="1869" y="698"/>
                    <a:pt x="1869" y="729"/>
                  </a:cubicBezTo>
                  <a:cubicBezTo>
                    <a:pt x="1869" y="761"/>
                    <a:pt x="1869" y="761"/>
                    <a:pt x="1869" y="793"/>
                  </a:cubicBezTo>
                  <a:cubicBezTo>
                    <a:pt x="1869" y="824"/>
                    <a:pt x="1869" y="856"/>
                    <a:pt x="1837" y="888"/>
                  </a:cubicBezTo>
                  <a:cubicBezTo>
                    <a:pt x="1837" y="919"/>
                    <a:pt x="1806" y="951"/>
                    <a:pt x="1774" y="983"/>
                  </a:cubicBezTo>
                  <a:cubicBezTo>
                    <a:pt x="1774" y="983"/>
                    <a:pt x="1742" y="1014"/>
                    <a:pt x="1742" y="1014"/>
                  </a:cubicBezTo>
                  <a:cubicBezTo>
                    <a:pt x="1742" y="1046"/>
                    <a:pt x="1711" y="1046"/>
                    <a:pt x="1679" y="1014"/>
                  </a:cubicBezTo>
                  <a:cubicBezTo>
                    <a:pt x="1647" y="983"/>
                    <a:pt x="1584" y="983"/>
                    <a:pt x="1552" y="983"/>
                  </a:cubicBezTo>
                  <a:cubicBezTo>
                    <a:pt x="1489" y="1014"/>
                    <a:pt x="1426" y="1014"/>
                    <a:pt x="1394" y="1078"/>
                  </a:cubicBezTo>
                  <a:cubicBezTo>
                    <a:pt x="1331" y="1141"/>
                    <a:pt x="1267" y="1141"/>
                    <a:pt x="1204" y="1173"/>
                  </a:cubicBezTo>
                  <a:lnTo>
                    <a:pt x="1172" y="1204"/>
                  </a:lnTo>
                  <a:cubicBezTo>
                    <a:pt x="1109" y="1236"/>
                    <a:pt x="1077" y="1299"/>
                    <a:pt x="1045" y="1363"/>
                  </a:cubicBezTo>
                  <a:cubicBezTo>
                    <a:pt x="1014" y="1394"/>
                    <a:pt x="1014" y="1458"/>
                    <a:pt x="1077" y="1458"/>
                  </a:cubicBezTo>
                  <a:cubicBezTo>
                    <a:pt x="1109" y="1489"/>
                    <a:pt x="1172" y="1489"/>
                    <a:pt x="1204" y="1521"/>
                  </a:cubicBezTo>
                  <a:lnTo>
                    <a:pt x="1204" y="1521"/>
                  </a:lnTo>
                  <a:lnTo>
                    <a:pt x="1236" y="1489"/>
                  </a:lnTo>
                  <a:lnTo>
                    <a:pt x="1204" y="1521"/>
                  </a:lnTo>
                  <a:lnTo>
                    <a:pt x="1204" y="1521"/>
                  </a:lnTo>
                  <a:cubicBezTo>
                    <a:pt x="1236" y="1521"/>
                    <a:pt x="1236" y="1521"/>
                    <a:pt x="1236" y="1553"/>
                  </a:cubicBezTo>
                  <a:cubicBezTo>
                    <a:pt x="1236" y="1553"/>
                    <a:pt x="1236" y="1584"/>
                    <a:pt x="1204" y="1584"/>
                  </a:cubicBezTo>
                  <a:cubicBezTo>
                    <a:pt x="1172" y="1616"/>
                    <a:pt x="1172" y="1616"/>
                    <a:pt x="1172" y="1679"/>
                  </a:cubicBezTo>
                  <a:cubicBezTo>
                    <a:pt x="1141" y="1679"/>
                    <a:pt x="1141" y="1711"/>
                    <a:pt x="1109" y="1743"/>
                  </a:cubicBezTo>
                  <a:cubicBezTo>
                    <a:pt x="1077" y="1774"/>
                    <a:pt x="1045" y="1806"/>
                    <a:pt x="1014" y="1869"/>
                  </a:cubicBezTo>
                  <a:cubicBezTo>
                    <a:pt x="982" y="1869"/>
                    <a:pt x="950" y="1901"/>
                    <a:pt x="950" y="1869"/>
                  </a:cubicBezTo>
                  <a:cubicBezTo>
                    <a:pt x="855" y="1838"/>
                    <a:pt x="760" y="1838"/>
                    <a:pt x="697" y="1838"/>
                  </a:cubicBezTo>
                  <a:cubicBezTo>
                    <a:pt x="665" y="1838"/>
                    <a:pt x="634" y="1869"/>
                    <a:pt x="602" y="1869"/>
                  </a:cubicBezTo>
                  <a:cubicBezTo>
                    <a:pt x="570" y="1901"/>
                    <a:pt x="539" y="1901"/>
                    <a:pt x="475" y="1933"/>
                  </a:cubicBezTo>
                  <a:cubicBezTo>
                    <a:pt x="380" y="1933"/>
                    <a:pt x="317" y="1964"/>
                    <a:pt x="222" y="1964"/>
                  </a:cubicBezTo>
                  <a:cubicBezTo>
                    <a:pt x="159" y="1996"/>
                    <a:pt x="95" y="2028"/>
                    <a:pt x="64" y="2091"/>
                  </a:cubicBezTo>
                  <a:cubicBezTo>
                    <a:pt x="32" y="2123"/>
                    <a:pt x="32" y="2186"/>
                    <a:pt x="64" y="2218"/>
                  </a:cubicBezTo>
                  <a:cubicBezTo>
                    <a:pt x="127" y="2249"/>
                    <a:pt x="127" y="2344"/>
                    <a:pt x="190" y="2376"/>
                  </a:cubicBezTo>
                  <a:cubicBezTo>
                    <a:pt x="190" y="2376"/>
                    <a:pt x="190" y="2376"/>
                    <a:pt x="190" y="2376"/>
                  </a:cubicBezTo>
                  <a:cubicBezTo>
                    <a:pt x="190" y="2376"/>
                    <a:pt x="190" y="2376"/>
                    <a:pt x="190" y="2376"/>
                  </a:cubicBezTo>
                  <a:cubicBezTo>
                    <a:pt x="190" y="2376"/>
                    <a:pt x="190" y="2376"/>
                    <a:pt x="190" y="2376"/>
                  </a:cubicBezTo>
                  <a:lnTo>
                    <a:pt x="190" y="2376"/>
                  </a:lnTo>
                  <a:lnTo>
                    <a:pt x="190" y="2376"/>
                  </a:lnTo>
                  <a:lnTo>
                    <a:pt x="190" y="2376"/>
                  </a:lnTo>
                  <a:cubicBezTo>
                    <a:pt x="190" y="2408"/>
                    <a:pt x="190" y="2439"/>
                    <a:pt x="222" y="2471"/>
                  </a:cubicBezTo>
                  <a:cubicBezTo>
                    <a:pt x="254" y="2534"/>
                    <a:pt x="285" y="2534"/>
                    <a:pt x="317" y="2534"/>
                  </a:cubicBezTo>
                  <a:cubicBezTo>
                    <a:pt x="349" y="2534"/>
                    <a:pt x="380" y="2503"/>
                    <a:pt x="412" y="2534"/>
                  </a:cubicBezTo>
                  <a:cubicBezTo>
                    <a:pt x="444" y="2534"/>
                    <a:pt x="475" y="2534"/>
                    <a:pt x="507" y="2534"/>
                  </a:cubicBezTo>
                  <a:cubicBezTo>
                    <a:pt x="539" y="2534"/>
                    <a:pt x="539" y="2534"/>
                    <a:pt x="570" y="2534"/>
                  </a:cubicBezTo>
                  <a:cubicBezTo>
                    <a:pt x="570" y="2534"/>
                    <a:pt x="570" y="2566"/>
                    <a:pt x="570" y="2566"/>
                  </a:cubicBezTo>
                  <a:cubicBezTo>
                    <a:pt x="570" y="2566"/>
                    <a:pt x="570" y="2598"/>
                    <a:pt x="539" y="2598"/>
                  </a:cubicBezTo>
                  <a:cubicBezTo>
                    <a:pt x="539" y="2598"/>
                    <a:pt x="507" y="2598"/>
                    <a:pt x="507" y="2598"/>
                  </a:cubicBezTo>
                  <a:cubicBezTo>
                    <a:pt x="412" y="2566"/>
                    <a:pt x="349" y="2566"/>
                    <a:pt x="285" y="2598"/>
                  </a:cubicBezTo>
                  <a:cubicBezTo>
                    <a:pt x="254" y="2629"/>
                    <a:pt x="222" y="2598"/>
                    <a:pt x="190" y="2598"/>
                  </a:cubicBezTo>
                  <a:cubicBezTo>
                    <a:pt x="127" y="2598"/>
                    <a:pt x="95" y="2598"/>
                    <a:pt x="64" y="2629"/>
                  </a:cubicBezTo>
                  <a:cubicBezTo>
                    <a:pt x="32" y="2661"/>
                    <a:pt x="0" y="2724"/>
                    <a:pt x="32" y="2788"/>
                  </a:cubicBezTo>
                  <a:cubicBezTo>
                    <a:pt x="64" y="2819"/>
                    <a:pt x="95" y="2851"/>
                    <a:pt x="159" y="2883"/>
                  </a:cubicBezTo>
                  <a:cubicBezTo>
                    <a:pt x="190" y="2914"/>
                    <a:pt x="190" y="2914"/>
                    <a:pt x="159" y="2914"/>
                  </a:cubicBezTo>
                  <a:cubicBezTo>
                    <a:pt x="127" y="2946"/>
                    <a:pt x="95" y="2946"/>
                    <a:pt x="95" y="2978"/>
                  </a:cubicBezTo>
                  <a:cubicBezTo>
                    <a:pt x="64" y="2978"/>
                    <a:pt x="64" y="3009"/>
                    <a:pt x="64" y="3009"/>
                  </a:cubicBezTo>
                  <a:cubicBezTo>
                    <a:pt x="95" y="3104"/>
                    <a:pt x="159" y="3168"/>
                    <a:pt x="222" y="3199"/>
                  </a:cubicBezTo>
                  <a:cubicBezTo>
                    <a:pt x="285" y="3231"/>
                    <a:pt x="285" y="3231"/>
                    <a:pt x="317" y="3168"/>
                  </a:cubicBezTo>
                  <a:cubicBezTo>
                    <a:pt x="349" y="3136"/>
                    <a:pt x="349" y="3136"/>
                    <a:pt x="380" y="3168"/>
                  </a:cubicBezTo>
                  <a:cubicBezTo>
                    <a:pt x="412" y="3168"/>
                    <a:pt x="444" y="3168"/>
                    <a:pt x="444" y="3199"/>
                  </a:cubicBezTo>
                  <a:cubicBezTo>
                    <a:pt x="444" y="3199"/>
                    <a:pt x="475" y="3199"/>
                    <a:pt x="475" y="3199"/>
                  </a:cubicBezTo>
                  <a:cubicBezTo>
                    <a:pt x="570" y="3168"/>
                    <a:pt x="634" y="3231"/>
                    <a:pt x="729" y="3199"/>
                  </a:cubicBezTo>
                  <a:cubicBezTo>
                    <a:pt x="729" y="3168"/>
                    <a:pt x="729" y="3168"/>
                    <a:pt x="729" y="3168"/>
                  </a:cubicBezTo>
                  <a:cubicBezTo>
                    <a:pt x="824" y="3199"/>
                    <a:pt x="887" y="3263"/>
                    <a:pt x="950" y="3294"/>
                  </a:cubicBezTo>
                  <a:cubicBezTo>
                    <a:pt x="1014" y="3326"/>
                    <a:pt x="1077" y="3389"/>
                    <a:pt x="1109" y="3421"/>
                  </a:cubicBezTo>
                  <a:cubicBezTo>
                    <a:pt x="1141" y="3453"/>
                    <a:pt x="1172" y="3453"/>
                    <a:pt x="1172" y="3484"/>
                  </a:cubicBezTo>
                  <a:cubicBezTo>
                    <a:pt x="1172" y="3484"/>
                    <a:pt x="1204" y="3516"/>
                    <a:pt x="1172" y="3516"/>
                  </a:cubicBezTo>
                  <a:cubicBezTo>
                    <a:pt x="1172" y="3548"/>
                    <a:pt x="1172" y="3579"/>
                    <a:pt x="1172" y="3611"/>
                  </a:cubicBezTo>
                  <a:cubicBezTo>
                    <a:pt x="1109" y="3674"/>
                    <a:pt x="1141" y="3706"/>
                    <a:pt x="1172" y="3769"/>
                  </a:cubicBezTo>
                  <a:cubicBezTo>
                    <a:pt x="1204" y="3769"/>
                    <a:pt x="1204" y="3801"/>
                    <a:pt x="1204" y="3833"/>
                  </a:cubicBezTo>
                  <a:cubicBezTo>
                    <a:pt x="1204" y="3864"/>
                    <a:pt x="1204" y="3896"/>
                    <a:pt x="1172" y="3896"/>
                  </a:cubicBezTo>
                  <a:cubicBezTo>
                    <a:pt x="1172" y="3928"/>
                    <a:pt x="1172" y="3928"/>
                    <a:pt x="1172" y="3928"/>
                  </a:cubicBezTo>
                  <a:cubicBezTo>
                    <a:pt x="1204" y="3959"/>
                    <a:pt x="1204" y="3959"/>
                    <a:pt x="1236" y="3959"/>
                  </a:cubicBezTo>
                  <a:cubicBezTo>
                    <a:pt x="1267" y="3959"/>
                    <a:pt x="1267" y="3991"/>
                    <a:pt x="1267" y="3991"/>
                  </a:cubicBezTo>
                  <a:cubicBezTo>
                    <a:pt x="1236" y="4023"/>
                    <a:pt x="1236" y="4023"/>
                    <a:pt x="1236" y="4023"/>
                  </a:cubicBezTo>
                  <a:cubicBezTo>
                    <a:pt x="1204" y="4054"/>
                    <a:pt x="1204" y="4086"/>
                    <a:pt x="1236" y="4118"/>
                  </a:cubicBezTo>
                  <a:cubicBezTo>
                    <a:pt x="1236" y="4118"/>
                    <a:pt x="1236" y="4150"/>
                    <a:pt x="1236" y="4150"/>
                  </a:cubicBezTo>
                  <a:cubicBezTo>
                    <a:pt x="1236" y="4150"/>
                    <a:pt x="1204" y="4181"/>
                    <a:pt x="1204" y="4213"/>
                  </a:cubicBezTo>
                  <a:cubicBezTo>
                    <a:pt x="1236" y="4213"/>
                    <a:pt x="1236" y="4245"/>
                    <a:pt x="1236" y="4276"/>
                  </a:cubicBezTo>
                  <a:cubicBezTo>
                    <a:pt x="1267" y="4308"/>
                    <a:pt x="1236" y="4340"/>
                    <a:pt x="1267" y="4371"/>
                  </a:cubicBezTo>
                  <a:cubicBezTo>
                    <a:pt x="1267" y="4435"/>
                    <a:pt x="1267" y="4466"/>
                    <a:pt x="1236" y="4498"/>
                  </a:cubicBezTo>
                  <a:cubicBezTo>
                    <a:pt x="1236" y="4498"/>
                    <a:pt x="1236" y="4498"/>
                    <a:pt x="1236" y="4530"/>
                  </a:cubicBezTo>
                  <a:cubicBezTo>
                    <a:pt x="1236" y="4530"/>
                    <a:pt x="1267" y="4530"/>
                    <a:pt x="1267" y="4561"/>
                  </a:cubicBezTo>
                  <a:cubicBezTo>
                    <a:pt x="1299" y="4593"/>
                    <a:pt x="1299" y="4593"/>
                    <a:pt x="1236" y="4625"/>
                  </a:cubicBezTo>
                  <a:cubicBezTo>
                    <a:pt x="1204" y="4625"/>
                    <a:pt x="1204" y="4625"/>
                    <a:pt x="1172" y="4625"/>
                  </a:cubicBezTo>
                  <a:cubicBezTo>
                    <a:pt x="1172" y="4656"/>
                    <a:pt x="1172" y="4656"/>
                    <a:pt x="1172" y="4656"/>
                  </a:cubicBezTo>
                  <a:cubicBezTo>
                    <a:pt x="1204" y="4688"/>
                    <a:pt x="1236" y="4688"/>
                    <a:pt x="1204" y="4720"/>
                  </a:cubicBezTo>
                  <a:cubicBezTo>
                    <a:pt x="1141" y="4720"/>
                    <a:pt x="1141" y="4783"/>
                    <a:pt x="1141" y="4815"/>
                  </a:cubicBezTo>
                  <a:cubicBezTo>
                    <a:pt x="1141" y="4815"/>
                    <a:pt x="1172" y="4815"/>
                    <a:pt x="1172" y="4846"/>
                  </a:cubicBezTo>
                  <a:cubicBezTo>
                    <a:pt x="1172" y="4846"/>
                    <a:pt x="1172" y="4846"/>
                    <a:pt x="1172" y="4815"/>
                  </a:cubicBezTo>
                  <a:lnTo>
                    <a:pt x="1204" y="4815"/>
                  </a:lnTo>
                  <a:lnTo>
                    <a:pt x="1204" y="4846"/>
                  </a:lnTo>
                  <a:lnTo>
                    <a:pt x="1172" y="4846"/>
                  </a:lnTo>
                  <a:cubicBezTo>
                    <a:pt x="1172" y="4846"/>
                    <a:pt x="1172" y="4846"/>
                    <a:pt x="1141" y="4878"/>
                  </a:cubicBezTo>
                  <a:cubicBezTo>
                    <a:pt x="1141" y="4878"/>
                    <a:pt x="1141" y="4878"/>
                    <a:pt x="1141" y="4846"/>
                  </a:cubicBezTo>
                  <a:lnTo>
                    <a:pt x="1141" y="4878"/>
                  </a:lnTo>
                  <a:lnTo>
                    <a:pt x="1141" y="4846"/>
                  </a:lnTo>
                  <a:cubicBezTo>
                    <a:pt x="1141" y="4910"/>
                    <a:pt x="1109" y="4941"/>
                    <a:pt x="1077" y="5005"/>
                  </a:cubicBezTo>
                  <a:cubicBezTo>
                    <a:pt x="1045" y="5005"/>
                    <a:pt x="1077" y="5068"/>
                    <a:pt x="1077" y="5068"/>
                  </a:cubicBezTo>
                  <a:cubicBezTo>
                    <a:pt x="1141" y="5163"/>
                    <a:pt x="1204" y="5163"/>
                    <a:pt x="1267" y="5100"/>
                  </a:cubicBezTo>
                  <a:cubicBezTo>
                    <a:pt x="1299" y="5068"/>
                    <a:pt x="1299" y="5068"/>
                    <a:pt x="1299" y="5036"/>
                  </a:cubicBezTo>
                  <a:cubicBezTo>
                    <a:pt x="1331" y="5036"/>
                    <a:pt x="1362" y="5036"/>
                    <a:pt x="1362" y="5036"/>
                  </a:cubicBezTo>
                  <a:cubicBezTo>
                    <a:pt x="1394" y="5036"/>
                    <a:pt x="1394" y="5036"/>
                    <a:pt x="1394" y="5036"/>
                  </a:cubicBezTo>
                  <a:lnTo>
                    <a:pt x="1394" y="5036"/>
                  </a:lnTo>
                  <a:lnTo>
                    <a:pt x="1394" y="5036"/>
                  </a:lnTo>
                  <a:lnTo>
                    <a:pt x="1394" y="5036"/>
                  </a:lnTo>
                  <a:cubicBezTo>
                    <a:pt x="1426" y="5036"/>
                    <a:pt x="1426" y="5068"/>
                    <a:pt x="1426" y="5068"/>
                  </a:cubicBezTo>
                  <a:cubicBezTo>
                    <a:pt x="1457" y="5100"/>
                    <a:pt x="1426" y="5068"/>
                    <a:pt x="1394" y="5100"/>
                  </a:cubicBezTo>
                  <a:cubicBezTo>
                    <a:pt x="1394" y="5131"/>
                    <a:pt x="1362" y="5163"/>
                    <a:pt x="1362" y="5163"/>
                  </a:cubicBezTo>
                  <a:cubicBezTo>
                    <a:pt x="1331" y="5195"/>
                    <a:pt x="1331" y="5226"/>
                    <a:pt x="1362" y="5226"/>
                  </a:cubicBezTo>
                  <a:cubicBezTo>
                    <a:pt x="1362" y="5226"/>
                    <a:pt x="1394" y="5226"/>
                    <a:pt x="1394" y="5258"/>
                  </a:cubicBezTo>
                  <a:cubicBezTo>
                    <a:pt x="1426" y="5258"/>
                    <a:pt x="1426" y="5290"/>
                    <a:pt x="1426" y="5321"/>
                  </a:cubicBezTo>
                  <a:cubicBezTo>
                    <a:pt x="1426" y="5321"/>
                    <a:pt x="1394" y="5353"/>
                    <a:pt x="1394" y="5353"/>
                  </a:cubicBezTo>
                  <a:lnTo>
                    <a:pt x="1394" y="5353"/>
                  </a:lnTo>
                  <a:lnTo>
                    <a:pt x="1394" y="5353"/>
                  </a:lnTo>
                  <a:cubicBezTo>
                    <a:pt x="1457" y="5353"/>
                    <a:pt x="1489" y="5385"/>
                    <a:pt x="1489" y="5416"/>
                  </a:cubicBezTo>
                  <a:cubicBezTo>
                    <a:pt x="1489" y="5448"/>
                    <a:pt x="1489" y="5448"/>
                    <a:pt x="1489" y="5448"/>
                  </a:cubicBezTo>
                  <a:cubicBezTo>
                    <a:pt x="1489" y="5448"/>
                    <a:pt x="1457" y="5448"/>
                    <a:pt x="1457" y="5448"/>
                  </a:cubicBezTo>
                  <a:cubicBezTo>
                    <a:pt x="1457" y="5416"/>
                    <a:pt x="1426" y="5385"/>
                    <a:pt x="1426" y="5353"/>
                  </a:cubicBezTo>
                  <a:lnTo>
                    <a:pt x="1394" y="5353"/>
                  </a:lnTo>
                  <a:cubicBezTo>
                    <a:pt x="1394" y="5353"/>
                    <a:pt x="1394" y="5353"/>
                    <a:pt x="1394" y="5353"/>
                  </a:cubicBezTo>
                  <a:cubicBezTo>
                    <a:pt x="1362" y="5353"/>
                    <a:pt x="1299" y="5353"/>
                    <a:pt x="1267" y="5321"/>
                  </a:cubicBezTo>
                  <a:cubicBezTo>
                    <a:pt x="1236" y="5321"/>
                    <a:pt x="1204" y="5321"/>
                    <a:pt x="1172" y="5290"/>
                  </a:cubicBezTo>
                  <a:cubicBezTo>
                    <a:pt x="1141" y="5290"/>
                    <a:pt x="1109" y="5321"/>
                    <a:pt x="1109" y="5385"/>
                  </a:cubicBezTo>
                  <a:cubicBezTo>
                    <a:pt x="1109" y="5385"/>
                    <a:pt x="1109" y="5385"/>
                    <a:pt x="1109" y="5385"/>
                  </a:cubicBezTo>
                  <a:cubicBezTo>
                    <a:pt x="1109" y="5416"/>
                    <a:pt x="1141" y="5416"/>
                    <a:pt x="1109" y="5448"/>
                  </a:cubicBezTo>
                  <a:cubicBezTo>
                    <a:pt x="1109" y="5448"/>
                    <a:pt x="1077" y="5480"/>
                    <a:pt x="1077" y="5480"/>
                  </a:cubicBezTo>
                  <a:cubicBezTo>
                    <a:pt x="1045" y="5480"/>
                    <a:pt x="1014" y="5511"/>
                    <a:pt x="1014" y="5543"/>
                  </a:cubicBezTo>
                  <a:cubicBezTo>
                    <a:pt x="1014" y="5575"/>
                    <a:pt x="1014" y="5606"/>
                    <a:pt x="1014" y="5638"/>
                  </a:cubicBezTo>
                  <a:cubicBezTo>
                    <a:pt x="1014" y="5701"/>
                    <a:pt x="1045" y="5765"/>
                    <a:pt x="1109" y="5828"/>
                  </a:cubicBezTo>
                  <a:cubicBezTo>
                    <a:pt x="1109" y="5828"/>
                    <a:pt x="1109" y="5828"/>
                    <a:pt x="1109" y="5828"/>
                  </a:cubicBezTo>
                  <a:cubicBezTo>
                    <a:pt x="1172" y="5828"/>
                    <a:pt x="1267" y="5828"/>
                    <a:pt x="1331" y="5796"/>
                  </a:cubicBezTo>
                  <a:cubicBezTo>
                    <a:pt x="1362" y="5765"/>
                    <a:pt x="1362" y="5733"/>
                    <a:pt x="1331" y="5701"/>
                  </a:cubicBezTo>
                  <a:cubicBezTo>
                    <a:pt x="1331" y="5670"/>
                    <a:pt x="1331" y="5670"/>
                    <a:pt x="1299" y="5670"/>
                  </a:cubicBezTo>
                  <a:cubicBezTo>
                    <a:pt x="1267" y="5638"/>
                    <a:pt x="1267" y="5606"/>
                    <a:pt x="1267" y="5575"/>
                  </a:cubicBezTo>
                  <a:cubicBezTo>
                    <a:pt x="1267" y="5575"/>
                    <a:pt x="1267" y="5575"/>
                    <a:pt x="1267" y="5575"/>
                  </a:cubicBezTo>
                  <a:lnTo>
                    <a:pt x="1267" y="5543"/>
                  </a:lnTo>
                  <a:lnTo>
                    <a:pt x="1267" y="5543"/>
                  </a:lnTo>
                  <a:lnTo>
                    <a:pt x="1267" y="5575"/>
                  </a:lnTo>
                  <a:cubicBezTo>
                    <a:pt x="1331" y="5606"/>
                    <a:pt x="1426" y="5638"/>
                    <a:pt x="1521" y="5670"/>
                  </a:cubicBezTo>
                  <a:cubicBezTo>
                    <a:pt x="1552" y="5670"/>
                    <a:pt x="1552" y="5670"/>
                    <a:pt x="1521" y="5701"/>
                  </a:cubicBezTo>
                  <a:lnTo>
                    <a:pt x="1489" y="5733"/>
                  </a:lnTo>
                  <a:cubicBezTo>
                    <a:pt x="1489" y="5733"/>
                    <a:pt x="1489" y="5733"/>
                    <a:pt x="1489" y="5733"/>
                  </a:cubicBezTo>
                  <a:lnTo>
                    <a:pt x="1489" y="5733"/>
                  </a:lnTo>
                  <a:lnTo>
                    <a:pt x="1489" y="5733"/>
                  </a:lnTo>
                  <a:cubicBezTo>
                    <a:pt x="1489" y="5765"/>
                    <a:pt x="1457" y="5796"/>
                    <a:pt x="1457" y="5796"/>
                  </a:cubicBezTo>
                  <a:cubicBezTo>
                    <a:pt x="1457" y="5828"/>
                    <a:pt x="1457" y="5860"/>
                    <a:pt x="1457" y="5860"/>
                  </a:cubicBezTo>
                  <a:cubicBezTo>
                    <a:pt x="1457" y="5891"/>
                    <a:pt x="1457" y="5891"/>
                    <a:pt x="1426" y="5923"/>
                  </a:cubicBezTo>
                  <a:cubicBezTo>
                    <a:pt x="1394" y="5923"/>
                    <a:pt x="1394" y="5923"/>
                    <a:pt x="1394" y="5923"/>
                  </a:cubicBezTo>
                  <a:cubicBezTo>
                    <a:pt x="1362" y="6018"/>
                    <a:pt x="1331" y="6050"/>
                    <a:pt x="1236" y="6050"/>
                  </a:cubicBezTo>
                  <a:cubicBezTo>
                    <a:pt x="1204" y="6050"/>
                    <a:pt x="1172" y="6050"/>
                    <a:pt x="1141" y="6050"/>
                  </a:cubicBezTo>
                  <a:cubicBezTo>
                    <a:pt x="1141" y="6081"/>
                    <a:pt x="1172" y="6113"/>
                    <a:pt x="1172" y="6145"/>
                  </a:cubicBezTo>
                  <a:lnTo>
                    <a:pt x="1172" y="6145"/>
                  </a:lnTo>
                  <a:lnTo>
                    <a:pt x="1172" y="6176"/>
                  </a:lnTo>
                  <a:lnTo>
                    <a:pt x="1172" y="6176"/>
                  </a:lnTo>
                  <a:cubicBezTo>
                    <a:pt x="1172" y="6176"/>
                    <a:pt x="1172" y="6145"/>
                    <a:pt x="1172" y="6145"/>
                  </a:cubicBezTo>
                  <a:cubicBezTo>
                    <a:pt x="1172" y="6145"/>
                    <a:pt x="1141" y="6145"/>
                    <a:pt x="1141" y="6145"/>
                  </a:cubicBezTo>
                  <a:cubicBezTo>
                    <a:pt x="1077" y="6145"/>
                    <a:pt x="1077" y="6145"/>
                    <a:pt x="1077" y="6176"/>
                  </a:cubicBezTo>
                  <a:cubicBezTo>
                    <a:pt x="1077" y="6208"/>
                    <a:pt x="1045" y="6208"/>
                    <a:pt x="1045" y="6240"/>
                  </a:cubicBezTo>
                  <a:cubicBezTo>
                    <a:pt x="1014" y="6271"/>
                    <a:pt x="982" y="6271"/>
                    <a:pt x="982" y="6303"/>
                  </a:cubicBezTo>
                  <a:cubicBezTo>
                    <a:pt x="950" y="6335"/>
                    <a:pt x="950" y="6398"/>
                    <a:pt x="950" y="6430"/>
                  </a:cubicBezTo>
                  <a:cubicBezTo>
                    <a:pt x="919" y="6430"/>
                    <a:pt x="919" y="6461"/>
                    <a:pt x="919" y="6493"/>
                  </a:cubicBezTo>
                  <a:cubicBezTo>
                    <a:pt x="919" y="6525"/>
                    <a:pt x="919" y="6525"/>
                    <a:pt x="950" y="6556"/>
                  </a:cubicBezTo>
                  <a:cubicBezTo>
                    <a:pt x="950" y="6556"/>
                    <a:pt x="982" y="6588"/>
                    <a:pt x="982" y="6588"/>
                  </a:cubicBezTo>
                  <a:lnTo>
                    <a:pt x="982" y="6588"/>
                  </a:lnTo>
                  <a:cubicBezTo>
                    <a:pt x="982" y="6588"/>
                    <a:pt x="982" y="6588"/>
                    <a:pt x="1014" y="6588"/>
                  </a:cubicBezTo>
                  <a:lnTo>
                    <a:pt x="1014" y="6556"/>
                  </a:lnTo>
                  <a:cubicBezTo>
                    <a:pt x="1014" y="6556"/>
                    <a:pt x="1014" y="6556"/>
                    <a:pt x="1014" y="6556"/>
                  </a:cubicBezTo>
                  <a:cubicBezTo>
                    <a:pt x="1014" y="6588"/>
                    <a:pt x="1014" y="6588"/>
                    <a:pt x="1014" y="6588"/>
                  </a:cubicBezTo>
                  <a:lnTo>
                    <a:pt x="982" y="6588"/>
                  </a:lnTo>
                  <a:lnTo>
                    <a:pt x="982" y="6588"/>
                  </a:lnTo>
                  <a:cubicBezTo>
                    <a:pt x="950" y="6620"/>
                    <a:pt x="919" y="6651"/>
                    <a:pt x="919" y="6651"/>
                  </a:cubicBezTo>
                  <a:cubicBezTo>
                    <a:pt x="887" y="6715"/>
                    <a:pt x="855" y="6746"/>
                    <a:pt x="887" y="6778"/>
                  </a:cubicBezTo>
                  <a:cubicBezTo>
                    <a:pt x="919" y="6810"/>
                    <a:pt x="950" y="6841"/>
                    <a:pt x="919" y="6873"/>
                  </a:cubicBezTo>
                  <a:cubicBezTo>
                    <a:pt x="919" y="6905"/>
                    <a:pt x="919" y="6936"/>
                    <a:pt x="950" y="6936"/>
                  </a:cubicBezTo>
                  <a:cubicBezTo>
                    <a:pt x="982" y="7031"/>
                    <a:pt x="982" y="7126"/>
                    <a:pt x="982" y="7221"/>
                  </a:cubicBezTo>
                  <a:cubicBezTo>
                    <a:pt x="982" y="7221"/>
                    <a:pt x="982" y="7221"/>
                    <a:pt x="982" y="7253"/>
                  </a:cubicBezTo>
                  <a:cubicBezTo>
                    <a:pt x="982" y="7285"/>
                    <a:pt x="1014" y="7285"/>
                    <a:pt x="1014" y="7285"/>
                  </a:cubicBezTo>
                  <a:lnTo>
                    <a:pt x="1141" y="7253"/>
                  </a:lnTo>
                  <a:cubicBezTo>
                    <a:pt x="1141" y="7253"/>
                    <a:pt x="1141" y="7253"/>
                    <a:pt x="1141" y="7253"/>
                  </a:cubicBezTo>
                  <a:cubicBezTo>
                    <a:pt x="1141" y="7221"/>
                    <a:pt x="1141" y="7221"/>
                    <a:pt x="1141" y="7221"/>
                  </a:cubicBezTo>
                  <a:cubicBezTo>
                    <a:pt x="1172" y="7221"/>
                    <a:pt x="1172" y="7221"/>
                    <a:pt x="1172" y="7221"/>
                  </a:cubicBezTo>
                  <a:cubicBezTo>
                    <a:pt x="1172" y="7253"/>
                    <a:pt x="1172" y="7253"/>
                    <a:pt x="1141" y="7221"/>
                  </a:cubicBezTo>
                  <a:lnTo>
                    <a:pt x="1141" y="7253"/>
                  </a:lnTo>
                  <a:cubicBezTo>
                    <a:pt x="1141" y="7253"/>
                    <a:pt x="1141" y="7253"/>
                    <a:pt x="1141" y="7253"/>
                  </a:cubicBezTo>
                  <a:cubicBezTo>
                    <a:pt x="1109" y="7285"/>
                    <a:pt x="1077" y="7316"/>
                    <a:pt x="1045" y="7316"/>
                  </a:cubicBezTo>
                  <a:cubicBezTo>
                    <a:pt x="1014" y="7348"/>
                    <a:pt x="1014" y="7411"/>
                    <a:pt x="1014" y="7443"/>
                  </a:cubicBezTo>
                  <a:cubicBezTo>
                    <a:pt x="1014" y="7506"/>
                    <a:pt x="1045" y="7570"/>
                    <a:pt x="1077" y="7633"/>
                  </a:cubicBezTo>
                  <a:lnTo>
                    <a:pt x="1077" y="7633"/>
                  </a:lnTo>
                  <a:lnTo>
                    <a:pt x="1077" y="7633"/>
                  </a:lnTo>
                  <a:lnTo>
                    <a:pt x="1077" y="7633"/>
                  </a:lnTo>
                  <a:lnTo>
                    <a:pt x="1077" y="7633"/>
                  </a:lnTo>
                  <a:cubicBezTo>
                    <a:pt x="1077" y="7633"/>
                    <a:pt x="1077" y="7665"/>
                    <a:pt x="1109" y="7665"/>
                  </a:cubicBezTo>
                  <a:cubicBezTo>
                    <a:pt x="1141" y="7696"/>
                    <a:pt x="1141" y="7728"/>
                    <a:pt x="1141" y="7760"/>
                  </a:cubicBezTo>
                  <a:cubicBezTo>
                    <a:pt x="1109" y="7760"/>
                    <a:pt x="1109" y="7791"/>
                    <a:pt x="1141" y="7823"/>
                  </a:cubicBezTo>
                  <a:cubicBezTo>
                    <a:pt x="1172" y="7855"/>
                    <a:pt x="1172" y="7886"/>
                    <a:pt x="1172" y="7950"/>
                  </a:cubicBezTo>
                  <a:cubicBezTo>
                    <a:pt x="1204" y="7981"/>
                    <a:pt x="1204" y="8013"/>
                    <a:pt x="1172" y="8045"/>
                  </a:cubicBezTo>
                  <a:cubicBezTo>
                    <a:pt x="1172" y="8045"/>
                    <a:pt x="1172" y="8076"/>
                    <a:pt x="1172" y="8076"/>
                  </a:cubicBezTo>
                  <a:cubicBezTo>
                    <a:pt x="1204" y="8108"/>
                    <a:pt x="1236" y="8140"/>
                    <a:pt x="1267" y="8171"/>
                  </a:cubicBezTo>
                  <a:cubicBezTo>
                    <a:pt x="1331" y="8171"/>
                    <a:pt x="1331" y="8203"/>
                    <a:pt x="1331" y="8266"/>
                  </a:cubicBezTo>
                  <a:cubicBezTo>
                    <a:pt x="1331" y="8266"/>
                    <a:pt x="1362" y="8266"/>
                    <a:pt x="1362" y="8266"/>
                  </a:cubicBezTo>
                  <a:cubicBezTo>
                    <a:pt x="1394" y="8266"/>
                    <a:pt x="1457" y="8266"/>
                    <a:pt x="1489" y="8235"/>
                  </a:cubicBezTo>
                  <a:cubicBezTo>
                    <a:pt x="1489" y="8235"/>
                    <a:pt x="1521" y="8235"/>
                    <a:pt x="1552" y="8235"/>
                  </a:cubicBezTo>
                  <a:cubicBezTo>
                    <a:pt x="1584" y="8203"/>
                    <a:pt x="1616" y="8235"/>
                    <a:pt x="1616" y="8266"/>
                  </a:cubicBezTo>
                  <a:cubicBezTo>
                    <a:pt x="1616" y="8330"/>
                    <a:pt x="1616" y="8361"/>
                    <a:pt x="1679" y="8393"/>
                  </a:cubicBezTo>
                  <a:cubicBezTo>
                    <a:pt x="1679" y="8393"/>
                    <a:pt x="1679" y="8425"/>
                    <a:pt x="1711" y="8456"/>
                  </a:cubicBezTo>
                  <a:cubicBezTo>
                    <a:pt x="1711" y="8456"/>
                    <a:pt x="1742" y="8488"/>
                    <a:pt x="1742" y="8456"/>
                  </a:cubicBezTo>
                  <a:cubicBezTo>
                    <a:pt x="1774" y="8456"/>
                    <a:pt x="1837" y="8488"/>
                    <a:pt x="1869" y="8488"/>
                  </a:cubicBezTo>
                  <a:cubicBezTo>
                    <a:pt x="1901" y="8488"/>
                    <a:pt x="1932" y="8488"/>
                    <a:pt x="1964" y="8456"/>
                  </a:cubicBezTo>
                  <a:cubicBezTo>
                    <a:pt x="1996" y="8393"/>
                    <a:pt x="1996" y="8298"/>
                    <a:pt x="2027" y="8235"/>
                  </a:cubicBezTo>
                  <a:cubicBezTo>
                    <a:pt x="2027" y="8171"/>
                    <a:pt x="2059" y="8108"/>
                    <a:pt x="2091" y="8076"/>
                  </a:cubicBezTo>
                  <a:cubicBezTo>
                    <a:pt x="2122" y="8045"/>
                    <a:pt x="2154" y="7981"/>
                    <a:pt x="2154" y="7950"/>
                  </a:cubicBezTo>
                  <a:cubicBezTo>
                    <a:pt x="2154" y="7918"/>
                    <a:pt x="2186" y="7886"/>
                    <a:pt x="2186" y="7855"/>
                  </a:cubicBezTo>
                  <a:cubicBezTo>
                    <a:pt x="2186" y="7855"/>
                    <a:pt x="2186" y="7855"/>
                    <a:pt x="2186" y="7855"/>
                  </a:cubicBezTo>
                  <a:cubicBezTo>
                    <a:pt x="2186" y="7855"/>
                    <a:pt x="2186" y="7855"/>
                    <a:pt x="2186" y="7855"/>
                  </a:cubicBezTo>
                  <a:cubicBezTo>
                    <a:pt x="2186" y="7823"/>
                    <a:pt x="2154" y="7823"/>
                    <a:pt x="2154" y="7823"/>
                  </a:cubicBezTo>
                  <a:cubicBezTo>
                    <a:pt x="2154" y="7823"/>
                    <a:pt x="2154" y="7823"/>
                    <a:pt x="2154" y="7823"/>
                  </a:cubicBezTo>
                  <a:cubicBezTo>
                    <a:pt x="2154" y="7791"/>
                    <a:pt x="2154" y="7791"/>
                    <a:pt x="2154" y="7823"/>
                  </a:cubicBezTo>
                  <a:lnTo>
                    <a:pt x="2186" y="7855"/>
                  </a:lnTo>
                  <a:cubicBezTo>
                    <a:pt x="2186" y="7855"/>
                    <a:pt x="2186" y="7855"/>
                    <a:pt x="2186" y="7855"/>
                  </a:cubicBezTo>
                  <a:lnTo>
                    <a:pt x="2186" y="7855"/>
                  </a:lnTo>
                  <a:cubicBezTo>
                    <a:pt x="2217" y="7823"/>
                    <a:pt x="2249" y="7823"/>
                    <a:pt x="2281" y="7760"/>
                  </a:cubicBezTo>
                  <a:cubicBezTo>
                    <a:pt x="2281" y="7696"/>
                    <a:pt x="2344" y="7665"/>
                    <a:pt x="2376" y="7601"/>
                  </a:cubicBezTo>
                  <a:cubicBezTo>
                    <a:pt x="2439" y="7570"/>
                    <a:pt x="2471" y="7506"/>
                    <a:pt x="2439" y="7411"/>
                  </a:cubicBezTo>
                  <a:cubicBezTo>
                    <a:pt x="2439" y="7380"/>
                    <a:pt x="2439" y="7380"/>
                    <a:pt x="2471" y="7348"/>
                  </a:cubicBezTo>
                  <a:cubicBezTo>
                    <a:pt x="2471" y="7348"/>
                    <a:pt x="2471" y="7348"/>
                    <a:pt x="2502" y="7348"/>
                  </a:cubicBezTo>
                  <a:cubicBezTo>
                    <a:pt x="2502" y="7316"/>
                    <a:pt x="2502" y="7316"/>
                    <a:pt x="2502" y="7285"/>
                  </a:cubicBezTo>
                  <a:cubicBezTo>
                    <a:pt x="2502" y="7285"/>
                    <a:pt x="2502" y="7253"/>
                    <a:pt x="2502" y="7253"/>
                  </a:cubicBezTo>
                  <a:cubicBezTo>
                    <a:pt x="2471" y="7221"/>
                    <a:pt x="2471" y="7221"/>
                    <a:pt x="2534" y="7190"/>
                  </a:cubicBezTo>
                  <a:cubicBezTo>
                    <a:pt x="2566" y="7190"/>
                    <a:pt x="2597" y="7190"/>
                    <a:pt x="2597" y="7158"/>
                  </a:cubicBezTo>
                  <a:cubicBezTo>
                    <a:pt x="2629" y="7095"/>
                    <a:pt x="2661" y="7095"/>
                    <a:pt x="2692" y="7095"/>
                  </a:cubicBezTo>
                  <a:cubicBezTo>
                    <a:pt x="2756" y="7095"/>
                    <a:pt x="2819" y="7063"/>
                    <a:pt x="2914" y="7063"/>
                  </a:cubicBezTo>
                  <a:cubicBezTo>
                    <a:pt x="2914" y="7095"/>
                    <a:pt x="2946" y="7063"/>
                    <a:pt x="2946" y="7063"/>
                  </a:cubicBezTo>
                  <a:cubicBezTo>
                    <a:pt x="2977" y="7031"/>
                    <a:pt x="2977" y="7031"/>
                    <a:pt x="3009" y="7031"/>
                  </a:cubicBezTo>
                  <a:cubicBezTo>
                    <a:pt x="3104" y="7000"/>
                    <a:pt x="3167" y="6968"/>
                    <a:pt x="3262" y="6905"/>
                  </a:cubicBezTo>
                  <a:cubicBezTo>
                    <a:pt x="3262" y="6905"/>
                    <a:pt x="3262" y="6905"/>
                    <a:pt x="3294" y="6905"/>
                  </a:cubicBezTo>
                  <a:cubicBezTo>
                    <a:pt x="3357" y="6873"/>
                    <a:pt x="3389" y="6841"/>
                    <a:pt x="3421" y="6810"/>
                  </a:cubicBezTo>
                  <a:cubicBezTo>
                    <a:pt x="3452" y="6715"/>
                    <a:pt x="3516" y="6683"/>
                    <a:pt x="3579" y="6588"/>
                  </a:cubicBezTo>
                  <a:cubicBezTo>
                    <a:pt x="3611" y="6525"/>
                    <a:pt x="3706" y="6525"/>
                    <a:pt x="3769" y="6430"/>
                  </a:cubicBezTo>
                  <a:cubicBezTo>
                    <a:pt x="3801" y="6430"/>
                    <a:pt x="3832" y="6430"/>
                    <a:pt x="3896" y="6430"/>
                  </a:cubicBezTo>
                  <a:cubicBezTo>
                    <a:pt x="3896" y="6430"/>
                    <a:pt x="3927" y="6430"/>
                    <a:pt x="3959" y="6398"/>
                  </a:cubicBezTo>
                  <a:cubicBezTo>
                    <a:pt x="3959" y="6398"/>
                    <a:pt x="3991" y="6398"/>
                    <a:pt x="4022" y="6398"/>
                  </a:cubicBezTo>
                  <a:cubicBezTo>
                    <a:pt x="4054" y="6398"/>
                    <a:pt x="4086" y="6398"/>
                    <a:pt x="4117" y="6398"/>
                  </a:cubicBezTo>
                  <a:cubicBezTo>
                    <a:pt x="4181" y="6366"/>
                    <a:pt x="4244" y="6335"/>
                    <a:pt x="4307" y="6335"/>
                  </a:cubicBezTo>
                  <a:cubicBezTo>
                    <a:pt x="4434" y="6303"/>
                    <a:pt x="4529" y="6271"/>
                    <a:pt x="4624" y="6176"/>
                  </a:cubicBezTo>
                  <a:cubicBezTo>
                    <a:pt x="4751" y="6113"/>
                    <a:pt x="4877" y="6018"/>
                    <a:pt x="5004" y="5923"/>
                  </a:cubicBezTo>
                  <a:close/>
                  <a:moveTo>
                    <a:pt x="5859" y="2091"/>
                  </a:moveTo>
                  <a:cubicBezTo>
                    <a:pt x="5859" y="2091"/>
                    <a:pt x="5859" y="2091"/>
                    <a:pt x="5891" y="2091"/>
                  </a:cubicBezTo>
                  <a:cubicBezTo>
                    <a:pt x="5891" y="2091"/>
                    <a:pt x="5891" y="2091"/>
                    <a:pt x="5891" y="2091"/>
                  </a:cubicBezTo>
                  <a:cubicBezTo>
                    <a:pt x="5891" y="2091"/>
                    <a:pt x="5891" y="2123"/>
                    <a:pt x="5891" y="2123"/>
                  </a:cubicBezTo>
                  <a:cubicBezTo>
                    <a:pt x="5891" y="2123"/>
                    <a:pt x="5859" y="2091"/>
                    <a:pt x="5859" y="2091"/>
                  </a:cubicBezTo>
                  <a:cubicBezTo>
                    <a:pt x="5859" y="2091"/>
                    <a:pt x="5859" y="2091"/>
                    <a:pt x="5859" y="2091"/>
                  </a:cubicBezTo>
                  <a:close/>
                  <a:moveTo>
                    <a:pt x="5733" y="2123"/>
                  </a:moveTo>
                  <a:cubicBezTo>
                    <a:pt x="5733" y="2123"/>
                    <a:pt x="5733" y="2123"/>
                    <a:pt x="5764" y="2123"/>
                  </a:cubicBezTo>
                  <a:cubicBezTo>
                    <a:pt x="5764" y="2123"/>
                    <a:pt x="5764" y="2123"/>
                    <a:pt x="5764" y="2123"/>
                  </a:cubicBezTo>
                  <a:cubicBezTo>
                    <a:pt x="5796" y="2123"/>
                    <a:pt x="5796" y="2154"/>
                    <a:pt x="5764" y="2154"/>
                  </a:cubicBezTo>
                  <a:cubicBezTo>
                    <a:pt x="5764" y="2154"/>
                    <a:pt x="5764" y="2154"/>
                    <a:pt x="5764" y="2186"/>
                  </a:cubicBezTo>
                  <a:cubicBezTo>
                    <a:pt x="5733" y="2186"/>
                    <a:pt x="5733" y="2154"/>
                    <a:pt x="5733" y="2123"/>
                  </a:cubicBezTo>
                  <a:close/>
                  <a:moveTo>
                    <a:pt x="2882" y="7000"/>
                  </a:moveTo>
                  <a:cubicBezTo>
                    <a:pt x="2882" y="7000"/>
                    <a:pt x="2851" y="7000"/>
                    <a:pt x="2851" y="7000"/>
                  </a:cubicBezTo>
                  <a:cubicBezTo>
                    <a:pt x="2851" y="7000"/>
                    <a:pt x="2882" y="7000"/>
                    <a:pt x="2882" y="7000"/>
                  </a:cubicBezTo>
                  <a:cubicBezTo>
                    <a:pt x="2882" y="7000"/>
                    <a:pt x="2882" y="7000"/>
                    <a:pt x="2882" y="7000"/>
                  </a:cubicBezTo>
                  <a:cubicBezTo>
                    <a:pt x="2882" y="7000"/>
                    <a:pt x="2882" y="7000"/>
                    <a:pt x="2882" y="7000"/>
                  </a:cubicBezTo>
                  <a:close/>
                  <a:moveTo>
                    <a:pt x="3864" y="476"/>
                  </a:moveTo>
                  <a:cubicBezTo>
                    <a:pt x="3864" y="476"/>
                    <a:pt x="3832" y="444"/>
                    <a:pt x="3864" y="476"/>
                  </a:cubicBezTo>
                  <a:cubicBezTo>
                    <a:pt x="3864" y="476"/>
                    <a:pt x="3864" y="476"/>
                    <a:pt x="3864" y="476"/>
                  </a:cubicBezTo>
                  <a:cubicBezTo>
                    <a:pt x="3864" y="476"/>
                    <a:pt x="3864" y="476"/>
                    <a:pt x="3864" y="476"/>
                  </a:cubicBezTo>
                  <a:close/>
                  <a:moveTo>
                    <a:pt x="3927" y="539"/>
                  </a:moveTo>
                  <a:cubicBezTo>
                    <a:pt x="3896" y="539"/>
                    <a:pt x="3896" y="539"/>
                    <a:pt x="3896" y="508"/>
                  </a:cubicBezTo>
                  <a:lnTo>
                    <a:pt x="3896" y="508"/>
                  </a:lnTo>
                  <a:cubicBezTo>
                    <a:pt x="3896" y="508"/>
                    <a:pt x="3896" y="508"/>
                    <a:pt x="3864" y="508"/>
                  </a:cubicBezTo>
                  <a:cubicBezTo>
                    <a:pt x="3896" y="508"/>
                    <a:pt x="3896" y="508"/>
                    <a:pt x="3896" y="508"/>
                  </a:cubicBezTo>
                  <a:lnTo>
                    <a:pt x="3896" y="508"/>
                  </a:lnTo>
                  <a:cubicBezTo>
                    <a:pt x="3896" y="539"/>
                    <a:pt x="3896" y="539"/>
                    <a:pt x="3927" y="539"/>
                  </a:cubicBezTo>
                  <a:cubicBezTo>
                    <a:pt x="3927" y="539"/>
                    <a:pt x="3927" y="539"/>
                    <a:pt x="3927" y="539"/>
                  </a:cubicBezTo>
                  <a:close/>
                  <a:moveTo>
                    <a:pt x="4402" y="5638"/>
                  </a:moveTo>
                  <a:lnTo>
                    <a:pt x="4402" y="5638"/>
                  </a:lnTo>
                  <a:lnTo>
                    <a:pt x="4402" y="5638"/>
                  </a:lnTo>
                  <a:close/>
                  <a:moveTo>
                    <a:pt x="4466" y="5321"/>
                  </a:moveTo>
                  <a:lnTo>
                    <a:pt x="4466" y="5321"/>
                  </a:lnTo>
                  <a:lnTo>
                    <a:pt x="4466" y="5321"/>
                  </a:lnTo>
                  <a:lnTo>
                    <a:pt x="4466" y="532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4"/>
            <p:cNvSpPr/>
            <p:nvPr/>
          </p:nvSpPr>
          <p:spPr>
            <a:xfrm>
              <a:off x="1098907" y="3766961"/>
              <a:ext cx="32" cy="32"/>
            </a:xfrm>
            <a:custGeom>
              <a:rect b="b" l="l" r="r" t="t"/>
              <a:pathLst>
                <a:path extrusionOk="0" h="1" w="1">
                  <a:moveTo>
                    <a:pt x="1" y="0"/>
                  </a:moveTo>
                  <a:lnTo>
                    <a:pt x="1" y="0"/>
                  </a:lnTo>
                  <a:lnTo>
                    <a:pt x="1" y="0"/>
                  </a:lnTo>
                  <a:cubicBezTo>
                    <a:pt x="1" y="0"/>
                    <a:pt x="1" y="0"/>
                    <a:pt x="1"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4"/>
            <p:cNvSpPr/>
            <p:nvPr/>
          </p:nvSpPr>
          <p:spPr>
            <a:xfrm>
              <a:off x="1234446" y="3730818"/>
              <a:ext cx="1046" cy="1015"/>
            </a:xfrm>
            <a:custGeom>
              <a:rect b="b" l="l" r="r" t="t"/>
              <a:pathLst>
                <a:path extrusionOk="0" h="32" w="33">
                  <a:moveTo>
                    <a:pt x="1" y="32"/>
                  </a:moveTo>
                  <a:lnTo>
                    <a:pt x="1" y="32"/>
                  </a:lnTo>
                  <a:cubicBezTo>
                    <a:pt x="32" y="32"/>
                    <a:pt x="32" y="32"/>
                    <a:pt x="32" y="0"/>
                  </a:cubicBezTo>
                  <a:cubicBezTo>
                    <a:pt x="1" y="0"/>
                    <a:pt x="1" y="0"/>
                    <a:pt x="1" y="32"/>
                  </a:cubicBezTo>
                  <a:cubicBezTo>
                    <a:pt x="1" y="0"/>
                    <a:pt x="1" y="0"/>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4"/>
            <p:cNvSpPr/>
            <p:nvPr/>
          </p:nvSpPr>
          <p:spPr>
            <a:xfrm>
              <a:off x="1870036" y="4376426"/>
              <a:ext cx="1046" cy="32"/>
            </a:xfrm>
            <a:custGeom>
              <a:rect b="b" l="l" r="r" t="t"/>
              <a:pathLst>
                <a:path extrusionOk="0" h="1" w="33">
                  <a:moveTo>
                    <a:pt x="32" y="0"/>
                  </a:moveTo>
                  <a:lnTo>
                    <a:pt x="32" y="0"/>
                  </a:ln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4"/>
            <p:cNvSpPr/>
            <p:nvPr/>
          </p:nvSpPr>
          <p:spPr>
            <a:xfrm>
              <a:off x="1867025" y="4292091"/>
              <a:ext cx="201834" cy="177738"/>
            </a:xfrm>
            <a:custGeom>
              <a:rect b="b" l="l" r="r" t="t"/>
              <a:pathLst>
                <a:path extrusionOk="0" h="5606" w="6366">
                  <a:moveTo>
                    <a:pt x="6334" y="2565"/>
                  </a:moveTo>
                  <a:cubicBezTo>
                    <a:pt x="6271" y="2629"/>
                    <a:pt x="6271" y="2629"/>
                    <a:pt x="6239" y="2565"/>
                  </a:cubicBezTo>
                  <a:cubicBezTo>
                    <a:pt x="6239" y="2534"/>
                    <a:pt x="6239" y="2534"/>
                    <a:pt x="6207" y="2534"/>
                  </a:cubicBezTo>
                  <a:cubicBezTo>
                    <a:pt x="6176" y="2470"/>
                    <a:pt x="6176" y="2407"/>
                    <a:pt x="6112" y="2375"/>
                  </a:cubicBezTo>
                  <a:cubicBezTo>
                    <a:pt x="6081" y="2312"/>
                    <a:pt x="6017" y="2249"/>
                    <a:pt x="6049" y="2154"/>
                  </a:cubicBezTo>
                  <a:cubicBezTo>
                    <a:pt x="6049" y="2090"/>
                    <a:pt x="6017" y="2090"/>
                    <a:pt x="5986" y="2059"/>
                  </a:cubicBezTo>
                  <a:cubicBezTo>
                    <a:pt x="5954" y="2059"/>
                    <a:pt x="5922" y="2027"/>
                    <a:pt x="5891" y="2027"/>
                  </a:cubicBezTo>
                  <a:cubicBezTo>
                    <a:pt x="5859" y="2027"/>
                    <a:pt x="5859" y="1995"/>
                    <a:pt x="5859" y="1995"/>
                  </a:cubicBezTo>
                  <a:cubicBezTo>
                    <a:pt x="5859" y="1932"/>
                    <a:pt x="5859" y="1869"/>
                    <a:pt x="5827" y="1837"/>
                  </a:cubicBezTo>
                  <a:cubicBezTo>
                    <a:pt x="5796" y="1774"/>
                    <a:pt x="5764" y="1742"/>
                    <a:pt x="5764" y="1678"/>
                  </a:cubicBezTo>
                  <a:cubicBezTo>
                    <a:pt x="5764" y="1678"/>
                    <a:pt x="5764" y="1647"/>
                    <a:pt x="5732" y="1647"/>
                  </a:cubicBezTo>
                  <a:cubicBezTo>
                    <a:pt x="5637" y="1583"/>
                    <a:pt x="5574" y="1488"/>
                    <a:pt x="5479" y="1457"/>
                  </a:cubicBezTo>
                  <a:cubicBezTo>
                    <a:pt x="5447" y="1457"/>
                    <a:pt x="5447" y="1425"/>
                    <a:pt x="5416" y="1393"/>
                  </a:cubicBezTo>
                  <a:cubicBezTo>
                    <a:pt x="5416" y="1362"/>
                    <a:pt x="5416" y="1298"/>
                    <a:pt x="5416" y="1235"/>
                  </a:cubicBezTo>
                  <a:cubicBezTo>
                    <a:pt x="5416" y="1172"/>
                    <a:pt x="5384" y="1108"/>
                    <a:pt x="5352" y="1045"/>
                  </a:cubicBezTo>
                  <a:cubicBezTo>
                    <a:pt x="5321" y="982"/>
                    <a:pt x="5321" y="950"/>
                    <a:pt x="5321" y="887"/>
                  </a:cubicBezTo>
                  <a:cubicBezTo>
                    <a:pt x="5321" y="855"/>
                    <a:pt x="5321" y="792"/>
                    <a:pt x="5321" y="760"/>
                  </a:cubicBezTo>
                  <a:cubicBezTo>
                    <a:pt x="5321" y="697"/>
                    <a:pt x="5289" y="633"/>
                    <a:pt x="5257" y="602"/>
                  </a:cubicBezTo>
                  <a:cubicBezTo>
                    <a:pt x="5226" y="570"/>
                    <a:pt x="5194" y="570"/>
                    <a:pt x="5131" y="570"/>
                  </a:cubicBezTo>
                  <a:cubicBezTo>
                    <a:pt x="5131" y="570"/>
                    <a:pt x="5099" y="538"/>
                    <a:pt x="5099" y="538"/>
                  </a:cubicBezTo>
                  <a:cubicBezTo>
                    <a:pt x="5099" y="507"/>
                    <a:pt x="5067" y="507"/>
                    <a:pt x="5067" y="475"/>
                  </a:cubicBezTo>
                  <a:cubicBezTo>
                    <a:pt x="5099" y="412"/>
                    <a:pt x="5067" y="348"/>
                    <a:pt x="5036" y="285"/>
                  </a:cubicBezTo>
                  <a:cubicBezTo>
                    <a:pt x="5036" y="190"/>
                    <a:pt x="4972" y="127"/>
                    <a:pt x="4972" y="32"/>
                  </a:cubicBezTo>
                  <a:cubicBezTo>
                    <a:pt x="4972" y="32"/>
                    <a:pt x="4941" y="0"/>
                    <a:pt x="4909" y="0"/>
                  </a:cubicBezTo>
                  <a:cubicBezTo>
                    <a:pt x="4909" y="0"/>
                    <a:pt x="4909" y="0"/>
                    <a:pt x="4877" y="0"/>
                  </a:cubicBezTo>
                  <a:cubicBezTo>
                    <a:pt x="4877" y="32"/>
                    <a:pt x="4877" y="32"/>
                    <a:pt x="4877" y="32"/>
                  </a:cubicBezTo>
                  <a:cubicBezTo>
                    <a:pt x="4846" y="95"/>
                    <a:pt x="4846" y="158"/>
                    <a:pt x="4814" y="190"/>
                  </a:cubicBezTo>
                  <a:cubicBezTo>
                    <a:pt x="4782" y="253"/>
                    <a:pt x="4782" y="317"/>
                    <a:pt x="4751" y="380"/>
                  </a:cubicBezTo>
                  <a:cubicBezTo>
                    <a:pt x="4751" y="443"/>
                    <a:pt x="4719" y="538"/>
                    <a:pt x="4719" y="633"/>
                  </a:cubicBezTo>
                  <a:cubicBezTo>
                    <a:pt x="4719" y="665"/>
                    <a:pt x="4719" y="697"/>
                    <a:pt x="4719" y="728"/>
                  </a:cubicBezTo>
                  <a:cubicBezTo>
                    <a:pt x="4687" y="823"/>
                    <a:pt x="4656" y="887"/>
                    <a:pt x="4656" y="950"/>
                  </a:cubicBezTo>
                  <a:cubicBezTo>
                    <a:pt x="4624" y="1013"/>
                    <a:pt x="4624" y="1045"/>
                    <a:pt x="4592" y="1108"/>
                  </a:cubicBezTo>
                  <a:cubicBezTo>
                    <a:pt x="4592" y="1140"/>
                    <a:pt x="4561" y="1172"/>
                    <a:pt x="4497" y="1172"/>
                  </a:cubicBezTo>
                  <a:cubicBezTo>
                    <a:pt x="4466" y="1172"/>
                    <a:pt x="4402" y="1172"/>
                    <a:pt x="4371" y="1108"/>
                  </a:cubicBezTo>
                  <a:cubicBezTo>
                    <a:pt x="4339" y="1077"/>
                    <a:pt x="4307" y="1045"/>
                    <a:pt x="4307" y="1013"/>
                  </a:cubicBezTo>
                  <a:lnTo>
                    <a:pt x="4276" y="1013"/>
                  </a:lnTo>
                  <a:cubicBezTo>
                    <a:pt x="4212" y="1013"/>
                    <a:pt x="4181" y="1013"/>
                    <a:pt x="4149" y="950"/>
                  </a:cubicBezTo>
                  <a:cubicBezTo>
                    <a:pt x="4086" y="918"/>
                    <a:pt x="4022" y="887"/>
                    <a:pt x="3991" y="855"/>
                  </a:cubicBezTo>
                  <a:cubicBezTo>
                    <a:pt x="3927" y="855"/>
                    <a:pt x="3927" y="823"/>
                    <a:pt x="3896" y="792"/>
                  </a:cubicBezTo>
                  <a:cubicBezTo>
                    <a:pt x="3864" y="760"/>
                    <a:pt x="3832" y="760"/>
                    <a:pt x="3832" y="728"/>
                  </a:cubicBezTo>
                  <a:cubicBezTo>
                    <a:pt x="3801" y="697"/>
                    <a:pt x="3801" y="665"/>
                    <a:pt x="3801" y="633"/>
                  </a:cubicBezTo>
                  <a:cubicBezTo>
                    <a:pt x="3832" y="570"/>
                    <a:pt x="3864" y="538"/>
                    <a:pt x="3864" y="475"/>
                  </a:cubicBezTo>
                  <a:cubicBezTo>
                    <a:pt x="3864" y="443"/>
                    <a:pt x="3896" y="443"/>
                    <a:pt x="3896" y="412"/>
                  </a:cubicBezTo>
                  <a:cubicBezTo>
                    <a:pt x="3927" y="412"/>
                    <a:pt x="3927" y="412"/>
                    <a:pt x="3959" y="412"/>
                  </a:cubicBezTo>
                  <a:cubicBezTo>
                    <a:pt x="3991" y="348"/>
                    <a:pt x="3991" y="285"/>
                    <a:pt x="4022" y="253"/>
                  </a:cubicBezTo>
                  <a:cubicBezTo>
                    <a:pt x="4022" y="253"/>
                    <a:pt x="4022" y="222"/>
                    <a:pt x="4022" y="222"/>
                  </a:cubicBezTo>
                  <a:cubicBezTo>
                    <a:pt x="3991" y="190"/>
                    <a:pt x="3959" y="190"/>
                    <a:pt x="3927" y="190"/>
                  </a:cubicBezTo>
                  <a:cubicBezTo>
                    <a:pt x="3896" y="222"/>
                    <a:pt x="3864" y="222"/>
                    <a:pt x="3832" y="190"/>
                  </a:cubicBezTo>
                  <a:cubicBezTo>
                    <a:pt x="3832" y="158"/>
                    <a:pt x="3801" y="190"/>
                    <a:pt x="3801" y="190"/>
                  </a:cubicBezTo>
                  <a:cubicBezTo>
                    <a:pt x="3769" y="190"/>
                    <a:pt x="3737" y="222"/>
                    <a:pt x="3737" y="190"/>
                  </a:cubicBezTo>
                  <a:cubicBezTo>
                    <a:pt x="3642" y="158"/>
                    <a:pt x="3547" y="158"/>
                    <a:pt x="3452" y="95"/>
                  </a:cubicBezTo>
                  <a:cubicBezTo>
                    <a:pt x="3389" y="63"/>
                    <a:pt x="3357" y="63"/>
                    <a:pt x="3294" y="63"/>
                  </a:cubicBezTo>
                  <a:cubicBezTo>
                    <a:pt x="3294" y="32"/>
                    <a:pt x="3294" y="63"/>
                    <a:pt x="3262" y="63"/>
                  </a:cubicBezTo>
                  <a:cubicBezTo>
                    <a:pt x="3262" y="63"/>
                    <a:pt x="3262" y="63"/>
                    <a:pt x="3262" y="63"/>
                  </a:cubicBezTo>
                  <a:cubicBezTo>
                    <a:pt x="3262" y="63"/>
                    <a:pt x="3262" y="95"/>
                    <a:pt x="3262" y="95"/>
                  </a:cubicBezTo>
                  <a:cubicBezTo>
                    <a:pt x="3262" y="95"/>
                    <a:pt x="3294" y="127"/>
                    <a:pt x="3326" y="127"/>
                  </a:cubicBezTo>
                  <a:cubicBezTo>
                    <a:pt x="3326" y="158"/>
                    <a:pt x="3326" y="190"/>
                    <a:pt x="3294" y="190"/>
                  </a:cubicBezTo>
                  <a:cubicBezTo>
                    <a:pt x="3262" y="222"/>
                    <a:pt x="3231" y="222"/>
                    <a:pt x="3167" y="222"/>
                  </a:cubicBezTo>
                  <a:cubicBezTo>
                    <a:pt x="3136" y="222"/>
                    <a:pt x="3104" y="222"/>
                    <a:pt x="3104" y="222"/>
                  </a:cubicBezTo>
                  <a:cubicBezTo>
                    <a:pt x="3041" y="253"/>
                    <a:pt x="3009" y="285"/>
                    <a:pt x="2946" y="348"/>
                  </a:cubicBezTo>
                  <a:cubicBezTo>
                    <a:pt x="2914" y="412"/>
                    <a:pt x="2851" y="475"/>
                    <a:pt x="2819" y="538"/>
                  </a:cubicBezTo>
                  <a:cubicBezTo>
                    <a:pt x="2787" y="570"/>
                    <a:pt x="2787" y="602"/>
                    <a:pt x="2787" y="633"/>
                  </a:cubicBezTo>
                  <a:cubicBezTo>
                    <a:pt x="2819" y="665"/>
                    <a:pt x="2787" y="697"/>
                    <a:pt x="2756" y="697"/>
                  </a:cubicBezTo>
                  <a:cubicBezTo>
                    <a:pt x="2724" y="665"/>
                    <a:pt x="2692" y="665"/>
                    <a:pt x="2629" y="665"/>
                  </a:cubicBezTo>
                  <a:cubicBezTo>
                    <a:pt x="2629" y="665"/>
                    <a:pt x="2597" y="665"/>
                    <a:pt x="2566" y="633"/>
                  </a:cubicBezTo>
                  <a:cubicBezTo>
                    <a:pt x="2534" y="602"/>
                    <a:pt x="2534" y="570"/>
                    <a:pt x="2502" y="538"/>
                  </a:cubicBezTo>
                  <a:cubicBezTo>
                    <a:pt x="2471" y="507"/>
                    <a:pt x="2439" y="507"/>
                    <a:pt x="2376" y="507"/>
                  </a:cubicBezTo>
                  <a:cubicBezTo>
                    <a:pt x="2344" y="538"/>
                    <a:pt x="2312" y="538"/>
                    <a:pt x="2281" y="570"/>
                  </a:cubicBezTo>
                  <a:cubicBezTo>
                    <a:pt x="2249" y="570"/>
                    <a:pt x="2217" y="602"/>
                    <a:pt x="2154" y="602"/>
                  </a:cubicBezTo>
                  <a:cubicBezTo>
                    <a:pt x="2122" y="602"/>
                    <a:pt x="2122" y="665"/>
                    <a:pt x="2090" y="697"/>
                  </a:cubicBezTo>
                  <a:cubicBezTo>
                    <a:pt x="2059" y="728"/>
                    <a:pt x="2059" y="728"/>
                    <a:pt x="2059" y="728"/>
                  </a:cubicBezTo>
                  <a:cubicBezTo>
                    <a:pt x="1995" y="760"/>
                    <a:pt x="1964" y="792"/>
                    <a:pt x="1964" y="855"/>
                  </a:cubicBezTo>
                  <a:cubicBezTo>
                    <a:pt x="1964" y="887"/>
                    <a:pt x="1964" y="887"/>
                    <a:pt x="1964" y="887"/>
                  </a:cubicBezTo>
                  <a:cubicBezTo>
                    <a:pt x="1964" y="918"/>
                    <a:pt x="1964" y="918"/>
                    <a:pt x="1932" y="918"/>
                  </a:cubicBezTo>
                  <a:cubicBezTo>
                    <a:pt x="1900" y="918"/>
                    <a:pt x="1900" y="918"/>
                    <a:pt x="1869" y="918"/>
                  </a:cubicBezTo>
                  <a:cubicBezTo>
                    <a:pt x="1869" y="918"/>
                    <a:pt x="1837" y="950"/>
                    <a:pt x="1837" y="982"/>
                  </a:cubicBezTo>
                  <a:cubicBezTo>
                    <a:pt x="1837" y="1013"/>
                    <a:pt x="1837" y="1013"/>
                    <a:pt x="1837" y="1045"/>
                  </a:cubicBezTo>
                  <a:cubicBezTo>
                    <a:pt x="1837" y="1045"/>
                    <a:pt x="1837" y="1077"/>
                    <a:pt x="1837" y="1077"/>
                  </a:cubicBezTo>
                  <a:cubicBezTo>
                    <a:pt x="1837" y="1077"/>
                    <a:pt x="1805" y="1077"/>
                    <a:pt x="1805" y="1077"/>
                  </a:cubicBezTo>
                  <a:cubicBezTo>
                    <a:pt x="1774" y="1045"/>
                    <a:pt x="1774" y="1013"/>
                    <a:pt x="1742" y="982"/>
                  </a:cubicBezTo>
                  <a:cubicBezTo>
                    <a:pt x="1742" y="982"/>
                    <a:pt x="1710" y="982"/>
                    <a:pt x="1710" y="982"/>
                  </a:cubicBezTo>
                  <a:cubicBezTo>
                    <a:pt x="1679" y="1013"/>
                    <a:pt x="1647" y="1013"/>
                    <a:pt x="1615" y="1045"/>
                  </a:cubicBezTo>
                  <a:cubicBezTo>
                    <a:pt x="1584" y="1077"/>
                    <a:pt x="1584" y="1108"/>
                    <a:pt x="1584" y="1108"/>
                  </a:cubicBezTo>
                  <a:cubicBezTo>
                    <a:pt x="1584" y="1203"/>
                    <a:pt x="1552" y="1267"/>
                    <a:pt x="1489" y="1330"/>
                  </a:cubicBezTo>
                  <a:cubicBezTo>
                    <a:pt x="1489" y="1362"/>
                    <a:pt x="1457" y="1393"/>
                    <a:pt x="1457" y="1393"/>
                  </a:cubicBezTo>
                  <a:cubicBezTo>
                    <a:pt x="1394" y="1488"/>
                    <a:pt x="1330" y="1520"/>
                    <a:pt x="1267" y="1520"/>
                  </a:cubicBezTo>
                  <a:cubicBezTo>
                    <a:pt x="1204" y="1520"/>
                    <a:pt x="1140" y="1552"/>
                    <a:pt x="1077" y="1552"/>
                  </a:cubicBezTo>
                  <a:cubicBezTo>
                    <a:pt x="1014" y="1615"/>
                    <a:pt x="887" y="1583"/>
                    <a:pt x="824" y="1647"/>
                  </a:cubicBezTo>
                  <a:cubicBezTo>
                    <a:pt x="824" y="1678"/>
                    <a:pt x="792" y="1678"/>
                    <a:pt x="760" y="1678"/>
                  </a:cubicBezTo>
                  <a:cubicBezTo>
                    <a:pt x="697" y="1647"/>
                    <a:pt x="634" y="1678"/>
                    <a:pt x="602" y="1710"/>
                  </a:cubicBezTo>
                  <a:cubicBezTo>
                    <a:pt x="507" y="1742"/>
                    <a:pt x="444" y="1805"/>
                    <a:pt x="380" y="1805"/>
                  </a:cubicBezTo>
                  <a:cubicBezTo>
                    <a:pt x="349" y="1837"/>
                    <a:pt x="317" y="1869"/>
                    <a:pt x="285" y="1900"/>
                  </a:cubicBezTo>
                  <a:cubicBezTo>
                    <a:pt x="254" y="1932"/>
                    <a:pt x="254" y="1900"/>
                    <a:pt x="254" y="1900"/>
                  </a:cubicBezTo>
                  <a:cubicBezTo>
                    <a:pt x="222" y="1900"/>
                    <a:pt x="222" y="1900"/>
                    <a:pt x="222" y="1900"/>
                  </a:cubicBezTo>
                  <a:cubicBezTo>
                    <a:pt x="190" y="1932"/>
                    <a:pt x="190" y="1932"/>
                    <a:pt x="190" y="1964"/>
                  </a:cubicBezTo>
                  <a:cubicBezTo>
                    <a:pt x="159" y="1995"/>
                    <a:pt x="159" y="2027"/>
                    <a:pt x="159" y="2059"/>
                  </a:cubicBezTo>
                  <a:cubicBezTo>
                    <a:pt x="159" y="2122"/>
                    <a:pt x="159" y="2154"/>
                    <a:pt x="127" y="2217"/>
                  </a:cubicBezTo>
                  <a:cubicBezTo>
                    <a:pt x="95" y="2249"/>
                    <a:pt x="95" y="2312"/>
                    <a:pt x="95" y="2344"/>
                  </a:cubicBezTo>
                  <a:cubicBezTo>
                    <a:pt x="95" y="2439"/>
                    <a:pt x="95" y="2502"/>
                    <a:pt x="127" y="2565"/>
                  </a:cubicBezTo>
                  <a:cubicBezTo>
                    <a:pt x="127" y="2565"/>
                    <a:pt x="159" y="2597"/>
                    <a:pt x="159" y="2597"/>
                  </a:cubicBezTo>
                  <a:cubicBezTo>
                    <a:pt x="159" y="2629"/>
                    <a:pt x="159" y="2660"/>
                    <a:pt x="127" y="2660"/>
                  </a:cubicBezTo>
                  <a:cubicBezTo>
                    <a:pt x="127" y="2660"/>
                    <a:pt x="127" y="2692"/>
                    <a:pt x="95" y="2692"/>
                  </a:cubicBezTo>
                  <a:cubicBezTo>
                    <a:pt x="95" y="2724"/>
                    <a:pt x="64" y="2724"/>
                    <a:pt x="64" y="2755"/>
                  </a:cubicBezTo>
                  <a:lnTo>
                    <a:pt x="64" y="2755"/>
                  </a:lnTo>
                  <a:lnTo>
                    <a:pt x="64" y="2755"/>
                  </a:lnTo>
                  <a:lnTo>
                    <a:pt x="64" y="2755"/>
                  </a:lnTo>
                  <a:cubicBezTo>
                    <a:pt x="64" y="2787"/>
                    <a:pt x="64" y="2787"/>
                    <a:pt x="64" y="2819"/>
                  </a:cubicBezTo>
                  <a:cubicBezTo>
                    <a:pt x="95" y="2850"/>
                    <a:pt x="95" y="2914"/>
                    <a:pt x="95" y="2945"/>
                  </a:cubicBezTo>
                  <a:cubicBezTo>
                    <a:pt x="95" y="3040"/>
                    <a:pt x="127" y="3104"/>
                    <a:pt x="127" y="3167"/>
                  </a:cubicBezTo>
                  <a:cubicBezTo>
                    <a:pt x="159" y="3262"/>
                    <a:pt x="159" y="3325"/>
                    <a:pt x="159" y="3420"/>
                  </a:cubicBezTo>
                  <a:cubicBezTo>
                    <a:pt x="159" y="3515"/>
                    <a:pt x="159" y="3610"/>
                    <a:pt x="190" y="3705"/>
                  </a:cubicBezTo>
                  <a:cubicBezTo>
                    <a:pt x="222" y="3737"/>
                    <a:pt x="222" y="3737"/>
                    <a:pt x="190" y="3769"/>
                  </a:cubicBezTo>
                  <a:cubicBezTo>
                    <a:pt x="190" y="3832"/>
                    <a:pt x="190" y="3864"/>
                    <a:pt x="159" y="3927"/>
                  </a:cubicBezTo>
                  <a:cubicBezTo>
                    <a:pt x="159" y="3990"/>
                    <a:pt x="127" y="4054"/>
                    <a:pt x="64" y="4085"/>
                  </a:cubicBezTo>
                  <a:cubicBezTo>
                    <a:pt x="0" y="4149"/>
                    <a:pt x="0" y="4212"/>
                    <a:pt x="64" y="4244"/>
                  </a:cubicBezTo>
                  <a:cubicBezTo>
                    <a:pt x="64" y="4275"/>
                    <a:pt x="95" y="4307"/>
                    <a:pt x="127" y="4339"/>
                  </a:cubicBezTo>
                  <a:cubicBezTo>
                    <a:pt x="159" y="4370"/>
                    <a:pt x="222" y="4402"/>
                    <a:pt x="285" y="4402"/>
                  </a:cubicBezTo>
                  <a:cubicBezTo>
                    <a:pt x="317" y="4434"/>
                    <a:pt x="349" y="4434"/>
                    <a:pt x="412" y="4434"/>
                  </a:cubicBezTo>
                  <a:cubicBezTo>
                    <a:pt x="444" y="4434"/>
                    <a:pt x="475" y="4402"/>
                    <a:pt x="475" y="4402"/>
                  </a:cubicBezTo>
                  <a:cubicBezTo>
                    <a:pt x="570" y="4339"/>
                    <a:pt x="697" y="4339"/>
                    <a:pt x="760" y="4244"/>
                  </a:cubicBezTo>
                  <a:cubicBezTo>
                    <a:pt x="760" y="4244"/>
                    <a:pt x="792" y="4244"/>
                    <a:pt x="792" y="4244"/>
                  </a:cubicBezTo>
                  <a:cubicBezTo>
                    <a:pt x="887" y="4212"/>
                    <a:pt x="982" y="4180"/>
                    <a:pt x="1077" y="4212"/>
                  </a:cubicBezTo>
                  <a:cubicBezTo>
                    <a:pt x="1140" y="4244"/>
                    <a:pt x="1204" y="4244"/>
                    <a:pt x="1299" y="4212"/>
                  </a:cubicBezTo>
                  <a:cubicBezTo>
                    <a:pt x="1330" y="4212"/>
                    <a:pt x="1362" y="4212"/>
                    <a:pt x="1394" y="4180"/>
                  </a:cubicBezTo>
                  <a:cubicBezTo>
                    <a:pt x="1489" y="4085"/>
                    <a:pt x="1552" y="4054"/>
                    <a:pt x="1647" y="3990"/>
                  </a:cubicBezTo>
                  <a:cubicBezTo>
                    <a:pt x="1679" y="3990"/>
                    <a:pt x="1710" y="3959"/>
                    <a:pt x="1742" y="3959"/>
                  </a:cubicBezTo>
                  <a:cubicBezTo>
                    <a:pt x="1774" y="3927"/>
                    <a:pt x="1805" y="3895"/>
                    <a:pt x="1869" y="3927"/>
                  </a:cubicBezTo>
                  <a:cubicBezTo>
                    <a:pt x="1964" y="3927"/>
                    <a:pt x="2090" y="3895"/>
                    <a:pt x="2186" y="3864"/>
                  </a:cubicBezTo>
                  <a:cubicBezTo>
                    <a:pt x="2281" y="3800"/>
                    <a:pt x="2344" y="3800"/>
                    <a:pt x="2439" y="3800"/>
                  </a:cubicBezTo>
                  <a:cubicBezTo>
                    <a:pt x="2502" y="3800"/>
                    <a:pt x="2566" y="3800"/>
                    <a:pt x="2629" y="3800"/>
                  </a:cubicBezTo>
                  <a:cubicBezTo>
                    <a:pt x="2661" y="3800"/>
                    <a:pt x="2692" y="3832"/>
                    <a:pt x="2724" y="3832"/>
                  </a:cubicBezTo>
                  <a:cubicBezTo>
                    <a:pt x="2756" y="3895"/>
                    <a:pt x="2787" y="3895"/>
                    <a:pt x="2851" y="3895"/>
                  </a:cubicBezTo>
                  <a:cubicBezTo>
                    <a:pt x="2914" y="3927"/>
                    <a:pt x="2946" y="3959"/>
                    <a:pt x="3009" y="3959"/>
                  </a:cubicBezTo>
                  <a:cubicBezTo>
                    <a:pt x="3041" y="3990"/>
                    <a:pt x="3072" y="4022"/>
                    <a:pt x="3072" y="4054"/>
                  </a:cubicBezTo>
                  <a:cubicBezTo>
                    <a:pt x="3072" y="4085"/>
                    <a:pt x="3072" y="4117"/>
                    <a:pt x="3104" y="4149"/>
                  </a:cubicBezTo>
                  <a:cubicBezTo>
                    <a:pt x="3136" y="4180"/>
                    <a:pt x="3136" y="4212"/>
                    <a:pt x="3167" y="4275"/>
                  </a:cubicBezTo>
                  <a:cubicBezTo>
                    <a:pt x="3167" y="4307"/>
                    <a:pt x="3167" y="4339"/>
                    <a:pt x="3167" y="4402"/>
                  </a:cubicBezTo>
                  <a:lnTo>
                    <a:pt x="3167" y="4465"/>
                  </a:lnTo>
                  <a:cubicBezTo>
                    <a:pt x="3167" y="4465"/>
                    <a:pt x="3167" y="4465"/>
                    <a:pt x="3167" y="4465"/>
                  </a:cubicBezTo>
                  <a:cubicBezTo>
                    <a:pt x="3167" y="4497"/>
                    <a:pt x="3199" y="4497"/>
                    <a:pt x="3199" y="4497"/>
                  </a:cubicBezTo>
                  <a:cubicBezTo>
                    <a:pt x="3231" y="4529"/>
                    <a:pt x="3231" y="4497"/>
                    <a:pt x="3262" y="4497"/>
                  </a:cubicBezTo>
                  <a:cubicBezTo>
                    <a:pt x="3294" y="4434"/>
                    <a:pt x="3357" y="4402"/>
                    <a:pt x="3389" y="4339"/>
                  </a:cubicBezTo>
                  <a:cubicBezTo>
                    <a:pt x="3421" y="4307"/>
                    <a:pt x="3452" y="4307"/>
                    <a:pt x="3484" y="4275"/>
                  </a:cubicBezTo>
                  <a:cubicBezTo>
                    <a:pt x="3516" y="4244"/>
                    <a:pt x="3547" y="4212"/>
                    <a:pt x="3579" y="4180"/>
                  </a:cubicBezTo>
                  <a:cubicBezTo>
                    <a:pt x="3579" y="4180"/>
                    <a:pt x="3579" y="4180"/>
                    <a:pt x="3611" y="4180"/>
                  </a:cubicBezTo>
                  <a:cubicBezTo>
                    <a:pt x="3611" y="4180"/>
                    <a:pt x="3611" y="4180"/>
                    <a:pt x="3611" y="4180"/>
                  </a:cubicBezTo>
                  <a:cubicBezTo>
                    <a:pt x="3611" y="4212"/>
                    <a:pt x="3611" y="4244"/>
                    <a:pt x="3579" y="4244"/>
                  </a:cubicBezTo>
                  <a:cubicBezTo>
                    <a:pt x="3547" y="4307"/>
                    <a:pt x="3516" y="4370"/>
                    <a:pt x="3516" y="4434"/>
                  </a:cubicBezTo>
                  <a:cubicBezTo>
                    <a:pt x="3484" y="4465"/>
                    <a:pt x="3452" y="4529"/>
                    <a:pt x="3389" y="4560"/>
                  </a:cubicBezTo>
                  <a:cubicBezTo>
                    <a:pt x="3389" y="4560"/>
                    <a:pt x="3389" y="4560"/>
                    <a:pt x="3389" y="4592"/>
                  </a:cubicBezTo>
                  <a:cubicBezTo>
                    <a:pt x="3389" y="4592"/>
                    <a:pt x="3389" y="4624"/>
                    <a:pt x="3389" y="4624"/>
                  </a:cubicBezTo>
                  <a:cubicBezTo>
                    <a:pt x="3421" y="4624"/>
                    <a:pt x="3421" y="4624"/>
                    <a:pt x="3452" y="4624"/>
                  </a:cubicBezTo>
                  <a:cubicBezTo>
                    <a:pt x="3516" y="4624"/>
                    <a:pt x="3547" y="4592"/>
                    <a:pt x="3579" y="4529"/>
                  </a:cubicBezTo>
                  <a:cubicBezTo>
                    <a:pt x="3579" y="4529"/>
                    <a:pt x="3579" y="4497"/>
                    <a:pt x="3579" y="4497"/>
                  </a:cubicBezTo>
                  <a:cubicBezTo>
                    <a:pt x="3579" y="4497"/>
                    <a:pt x="3579" y="4497"/>
                    <a:pt x="3611" y="4497"/>
                  </a:cubicBezTo>
                  <a:cubicBezTo>
                    <a:pt x="3611" y="4497"/>
                    <a:pt x="3611" y="4497"/>
                    <a:pt x="3611" y="4497"/>
                  </a:cubicBezTo>
                  <a:cubicBezTo>
                    <a:pt x="3642" y="4560"/>
                    <a:pt x="3642" y="4624"/>
                    <a:pt x="3579" y="4687"/>
                  </a:cubicBezTo>
                  <a:cubicBezTo>
                    <a:pt x="3579" y="4687"/>
                    <a:pt x="3579" y="4719"/>
                    <a:pt x="3611" y="4719"/>
                  </a:cubicBezTo>
                  <a:cubicBezTo>
                    <a:pt x="3642" y="4719"/>
                    <a:pt x="3674" y="4719"/>
                    <a:pt x="3706" y="4719"/>
                  </a:cubicBezTo>
                  <a:lnTo>
                    <a:pt x="3706" y="4719"/>
                  </a:lnTo>
                  <a:lnTo>
                    <a:pt x="3706" y="4719"/>
                  </a:lnTo>
                  <a:lnTo>
                    <a:pt x="3706" y="4719"/>
                  </a:lnTo>
                  <a:lnTo>
                    <a:pt x="3706" y="4719"/>
                  </a:lnTo>
                  <a:cubicBezTo>
                    <a:pt x="3706" y="4719"/>
                    <a:pt x="3706" y="4719"/>
                    <a:pt x="3706" y="4719"/>
                  </a:cubicBezTo>
                  <a:cubicBezTo>
                    <a:pt x="3737" y="4845"/>
                    <a:pt x="3769" y="4940"/>
                    <a:pt x="3706" y="5035"/>
                  </a:cubicBezTo>
                  <a:cubicBezTo>
                    <a:pt x="3706" y="5067"/>
                    <a:pt x="3706" y="5099"/>
                    <a:pt x="3737" y="5130"/>
                  </a:cubicBezTo>
                  <a:cubicBezTo>
                    <a:pt x="3737" y="5162"/>
                    <a:pt x="3737" y="5194"/>
                    <a:pt x="3769" y="5225"/>
                  </a:cubicBezTo>
                  <a:cubicBezTo>
                    <a:pt x="3801" y="5289"/>
                    <a:pt x="3864" y="5352"/>
                    <a:pt x="3959" y="5384"/>
                  </a:cubicBezTo>
                  <a:cubicBezTo>
                    <a:pt x="4022" y="5384"/>
                    <a:pt x="4054" y="5415"/>
                    <a:pt x="4086" y="5447"/>
                  </a:cubicBezTo>
                  <a:cubicBezTo>
                    <a:pt x="4117" y="5447"/>
                    <a:pt x="4149" y="5479"/>
                    <a:pt x="4181" y="5510"/>
                  </a:cubicBezTo>
                  <a:cubicBezTo>
                    <a:pt x="4181" y="5510"/>
                    <a:pt x="4212" y="5542"/>
                    <a:pt x="4244" y="5510"/>
                  </a:cubicBezTo>
                  <a:cubicBezTo>
                    <a:pt x="4307" y="5479"/>
                    <a:pt x="4402" y="5447"/>
                    <a:pt x="4434" y="5352"/>
                  </a:cubicBezTo>
                  <a:cubicBezTo>
                    <a:pt x="4466" y="5352"/>
                    <a:pt x="4466" y="5352"/>
                    <a:pt x="4466" y="5352"/>
                  </a:cubicBezTo>
                  <a:cubicBezTo>
                    <a:pt x="4497" y="5352"/>
                    <a:pt x="4497" y="5384"/>
                    <a:pt x="4497" y="5384"/>
                  </a:cubicBezTo>
                  <a:cubicBezTo>
                    <a:pt x="4497" y="5384"/>
                    <a:pt x="4466" y="5415"/>
                    <a:pt x="4466" y="5415"/>
                  </a:cubicBezTo>
                  <a:cubicBezTo>
                    <a:pt x="4529" y="5479"/>
                    <a:pt x="4529" y="5542"/>
                    <a:pt x="4592" y="5605"/>
                  </a:cubicBezTo>
                  <a:cubicBezTo>
                    <a:pt x="4624" y="5605"/>
                    <a:pt x="4624" y="5605"/>
                    <a:pt x="4656" y="5605"/>
                  </a:cubicBezTo>
                  <a:cubicBezTo>
                    <a:pt x="4719" y="5542"/>
                    <a:pt x="4782" y="5510"/>
                    <a:pt x="4846" y="5447"/>
                  </a:cubicBezTo>
                  <a:cubicBezTo>
                    <a:pt x="4941" y="5384"/>
                    <a:pt x="5004" y="5352"/>
                    <a:pt x="5099" y="5352"/>
                  </a:cubicBezTo>
                  <a:cubicBezTo>
                    <a:pt x="5131" y="5352"/>
                    <a:pt x="5162" y="5352"/>
                    <a:pt x="5194" y="5352"/>
                  </a:cubicBezTo>
                  <a:cubicBezTo>
                    <a:pt x="5226" y="5352"/>
                    <a:pt x="5321" y="5289"/>
                    <a:pt x="5321" y="5225"/>
                  </a:cubicBezTo>
                  <a:cubicBezTo>
                    <a:pt x="5321" y="5162"/>
                    <a:pt x="5352" y="5067"/>
                    <a:pt x="5384" y="5004"/>
                  </a:cubicBezTo>
                  <a:cubicBezTo>
                    <a:pt x="5384" y="4909"/>
                    <a:pt x="5447" y="4845"/>
                    <a:pt x="5511" y="4782"/>
                  </a:cubicBezTo>
                  <a:cubicBezTo>
                    <a:pt x="5542" y="4719"/>
                    <a:pt x="5574" y="4687"/>
                    <a:pt x="5606" y="4624"/>
                  </a:cubicBezTo>
                  <a:cubicBezTo>
                    <a:pt x="5637" y="4560"/>
                    <a:pt x="5669" y="4497"/>
                    <a:pt x="5701" y="4434"/>
                  </a:cubicBezTo>
                  <a:cubicBezTo>
                    <a:pt x="5764" y="4339"/>
                    <a:pt x="5827" y="4244"/>
                    <a:pt x="5922" y="4180"/>
                  </a:cubicBezTo>
                  <a:cubicBezTo>
                    <a:pt x="5954" y="4180"/>
                    <a:pt x="5954" y="4149"/>
                    <a:pt x="5954" y="4117"/>
                  </a:cubicBezTo>
                  <a:cubicBezTo>
                    <a:pt x="5986" y="4054"/>
                    <a:pt x="6081" y="3990"/>
                    <a:pt x="6112" y="3927"/>
                  </a:cubicBezTo>
                  <a:cubicBezTo>
                    <a:pt x="6112" y="3832"/>
                    <a:pt x="6112" y="3769"/>
                    <a:pt x="6176" y="3674"/>
                  </a:cubicBezTo>
                  <a:cubicBezTo>
                    <a:pt x="6207" y="3579"/>
                    <a:pt x="6239" y="3484"/>
                    <a:pt x="6271" y="3389"/>
                  </a:cubicBezTo>
                  <a:cubicBezTo>
                    <a:pt x="6302" y="3389"/>
                    <a:pt x="6302" y="3325"/>
                    <a:pt x="6302" y="3294"/>
                  </a:cubicBezTo>
                  <a:cubicBezTo>
                    <a:pt x="6302" y="3230"/>
                    <a:pt x="6302" y="3167"/>
                    <a:pt x="6302" y="3104"/>
                  </a:cubicBezTo>
                  <a:cubicBezTo>
                    <a:pt x="6271" y="3072"/>
                    <a:pt x="6271" y="3040"/>
                    <a:pt x="6302" y="2977"/>
                  </a:cubicBezTo>
                  <a:cubicBezTo>
                    <a:pt x="6302" y="2945"/>
                    <a:pt x="6302" y="2914"/>
                    <a:pt x="6302" y="2882"/>
                  </a:cubicBezTo>
                  <a:cubicBezTo>
                    <a:pt x="6302" y="2819"/>
                    <a:pt x="6334" y="2724"/>
                    <a:pt x="6366" y="2629"/>
                  </a:cubicBezTo>
                  <a:cubicBezTo>
                    <a:pt x="6366" y="2629"/>
                    <a:pt x="6366" y="2629"/>
                    <a:pt x="6366" y="2597"/>
                  </a:cubicBezTo>
                  <a:cubicBezTo>
                    <a:pt x="6366" y="2597"/>
                    <a:pt x="6366" y="2597"/>
                    <a:pt x="6366" y="2565"/>
                  </a:cubicBezTo>
                  <a:cubicBezTo>
                    <a:pt x="6334" y="2565"/>
                    <a:pt x="6334" y="2565"/>
                    <a:pt x="6334" y="256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4"/>
            <p:cNvSpPr/>
            <p:nvPr/>
          </p:nvSpPr>
          <p:spPr>
            <a:xfrm>
              <a:off x="1027603" y="3661510"/>
              <a:ext cx="32" cy="32"/>
            </a:xfrm>
            <a:custGeom>
              <a:rect b="b" l="l" r="r" t="t"/>
              <a:pathLst>
                <a:path extrusionOk="0" h="1" w="1">
                  <a:moveTo>
                    <a:pt x="1" y="1"/>
                  </a:moveTo>
                  <a:cubicBezTo>
                    <a:pt x="1" y="1"/>
                    <a:pt x="1" y="1"/>
                    <a:pt x="1" y="1"/>
                  </a:cubicBezTo>
                  <a:lnTo>
                    <a:pt x="1" y="1"/>
                  </a:ln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4"/>
            <p:cNvSpPr/>
            <p:nvPr/>
          </p:nvSpPr>
          <p:spPr>
            <a:xfrm>
              <a:off x="1033659" y="3643439"/>
              <a:ext cx="32" cy="32"/>
            </a:xfrm>
            <a:custGeom>
              <a:rect b="b" l="l" r="r" t="t"/>
              <a:pathLst>
                <a:path extrusionOk="0" h="1" w="1">
                  <a:moveTo>
                    <a:pt x="0" y="1"/>
                  </a:moveTo>
                  <a:lnTo>
                    <a:pt x="0" y="1"/>
                  </a:lnTo>
                  <a:cubicBezTo>
                    <a:pt x="0" y="1"/>
                    <a:pt x="0" y="1"/>
                    <a:pt x="0" y="1"/>
                  </a:cubicBezTo>
                  <a:lnTo>
                    <a:pt x="0" y="1"/>
                  </a:ln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4"/>
            <p:cNvSpPr/>
            <p:nvPr/>
          </p:nvSpPr>
          <p:spPr>
            <a:xfrm>
              <a:off x="994471" y="3599273"/>
              <a:ext cx="136585" cy="105451"/>
            </a:xfrm>
            <a:custGeom>
              <a:rect b="b" l="l" r="r" t="t"/>
              <a:pathLst>
                <a:path extrusionOk="0" h="3326" w="4308">
                  <a:moveTo>
                    <a:pt x="1236" y="1457"/>
                  </a:moveTo>
                  <a:cubicBezTo>
                    <a:pt x="1236" y="1489"/>
                    <a:pt x="1236" y="1521"/>
                    <a:pt x="1236" y="1552"/>
                  </a:cubicBezTo>
                  <a:cubicBezTo>
                    <a:pt x="1268" y="1616"/>
                    <a:pt x="1268" y="1647"/>
                    <a:pt x="1236" y="1711"/>
                  </a:cubicBezTo>
                  <a:cubicBezTo>
                    <a:pt x="1236" y="1742"/>
                    <a:pt x="1236" y="1806"/>
                    <a:pt x="1236" y="1837"/>
                  </a:cubicBezTo>
                  <a:cubicBezTo>
                    <a:pt x="1204" y="1837"/>
                    <a:pt x="1204" y="1869"/>
                    <a:pt x="1204" y="1869"/>
                  </a:cubicBezTo>
                  <a:cubicBezTo>
                    <a:pt x="1141" y="1869"/>
                    <a:pt x="1173" y="1901"/>
                    <a:pt x="1173" y="1964"/>
                  </a:cubicBezTo>
                  <a:lnTo>
                    <a:pt x="1173" y="1964"/>
                  </a:lnTo>
                  <a:lnTo>
                    <a:pt x="1204" y="1996"/>
                  </a:lnTo>
                  <a:lnTo>
                    <a:pt x="1204" y="1996"/>
                  </a:lnTo>
                  <a:cubicBezTo>
                    <a:pt x="1236" y="1996"/>
                    <a:pt x="1236" y="2027"/>
                    <a:pt x="1268" y="2027"/>
                  </a:cubicBezTo>
                  <a:lnTo>
                    <a:pt x="1299" y="2027"/>
                  </a:lnTo>
                  <a:lnTo>
                    <a:pt x="1299" y="2027"/>
                  </a:lnTo>
                  <a:cubicBezTo>
                    <a:pt x="1299" y="2027"/>
                    <a:pt x="1299" y="2027"/>
                    <a:pt x="1299" y="2027"/>
                  </a:cubicBezTo>
                  <a:cubicBezTo>
                    <a:pt x="1331" y="2059"/>
                    <a:pt x="1331" y="2059"/>
                    <a:pt x="1331" y="2059"/>
                  </a:cubicBezTo>
                  <a:cubicBezTo>
                    <a:pt x="1331" y="2059"/>
                    <a:pt x="1331" y="2059"/>
                    <a:pt x="1299" y="2059"/>
                  </a:cubicBezTo>
                  <a:cubicBezTo>
                    <a:pt x="1299" y="2091"/>
                    <a:pt x="1299" y="2059"/>
                    <a:pt x="1299" y="2059"/>
                  </a:cubicBezTo>
                  <a:lnTo>
                    <a:pt x="1299" y="2027"/>
                  </a:lnTo>
                  <a:cubicBezTo>
                    <a:pt x="1299" y="2027"/>
                    <a:pt x="1268" y="2027"/>
                    <a:pt x="1268" y="2027"/>
                  </a:cubicBezTo>
                  <a:cubicBezTo>
                    <a:pt x="1268" y="2027"/>
                    <a:pt x="1268" y="2027"/>
                    <a:pt x="1268" y="2027"/>
                  </a:cubicBezTo>
                  <a:cubicBezTo>
                    <a:pt x="1268" y="2027"/>
                    <a:pt x="1236" y="2027"/>
                    <a:pt x="1236" y="1996"/>
                  </a:cubicBezTo>
                  <a:cubicBezTo>
                    <a:pt x="1204" y="1996"/>
                    <a:pt x="1204" y="1996"/>
                    <a:pt x="1204" y="1996"/>
                  </a:cubicBezTo>
                  <a:lnTo>
                    <a:pt x="1173" y="1964"/>
                  </a:lnTo>
                  <a:lnTo>
                    <a:pt x="1173" y="1964"/>
                  </a:lnTo>
                  <a:cubicBezTo>
                    <a:pt x="1109" y="1964"/>
                    <a:pt x="1078" y="1964"/>
                    <a:pt x="1046" y="1964"/>
                  </a:cubicBezTo>
                  <a:cubicBezTo>
                    <a:pt x="1046" y="1964"/>
                    <a:pt x="1014" y="1964"/>
                    <a:pt x="983" y="1996"/>
                  </a:cubicBezTo>
                  <a:cubicBezTo>
                    <a:pt x="951" y="1996"/>
                    <a:pt x="888" y="1996"/>
                    <a:pt x="856" y="1996"/>
                  </a:cubicBezTo>
                  <a:cubicBezTo>
                    <a:pt x="824" y="2059"/>
                    <a:pt x="793" y="2122"/>
                    <a:pt x="729" y="2154"/>
                  </a:cubicBezTo>
                  <a:cubicBezTo>
                    <a:pt x="698" y="2186"/>
                    <a:pt x="698" y="2217"/>
                    <a:pt x="698" y="2281"/>
                  </a:cubicBezTo>
                  <a:cubicBezTo>
                    <a:pt x="666" y="2281"/>
                    <a:pt x="698" y="2312"/>
                    <a:pt x="729" y="2312"/>
                  </a:cubicBezTo>
                  <a:cubicBezTo>
                    <a:pt x="729" y="2344"/>
                    <a:pt x="761" y="2312"/>
                    <a:pt x="761" y="2344"/>
                  </a:cubicBezTo>
                  <a:cubicBezTo>
                    <a:pt x="824" y="2344"/>
                    <a:pt x="824" y="2344"/>
                    <a:pt x="824" y="2407"/>
                  </a:cubicBezTo>
                  <a:cubicBezTo>
                    <a:pt x="824" y="2439"/>
                    <a:pt x="824" y="2471"/>
                    <a:pt x="824" y="2471"/>
                  </a:cubicBezTo>
                  <a:cubicBezTo>
                    <a:pt x="824" y="2502"/>
                    <a:pt x="824" y="2566"/>
                    <a:pt x="793" y="2566"/>
                  </a:cubicBezTo>
                  <a:cubicBezTo>
                    <a:pt x="793" y="2566"/>
                    <a:pt x="793" y="2566"/>
                    <a:pt x="793" y="2566"/>
                  </a:cubicBezTo>
                  <a:cubicBezTo>
                    <a:pt x="761" y="2566"/>
                    <a:pt x="761" y="2566"/>
                    <a:pt x="761" y="2566"/>
                  </a:cubicBezTo>
                  <a:cubicBezTo>
                    <a:pt x="761" y="2534"/>
                    <a:pt x="761" y="2471"/>
                    <a:pt x="729" y="2439"/>
                  </a:cubicBezTo>
                  <a:cubicBezTo>
                    <a:pt x="729" y="2407"/>
                    <a:pt x="698" y="2407"/>
                    <a:pt x="698" y="2376"/>
                  </a:cubicBezTo>
                  <a:cubicBezTo>
                    <a:pt x="634" y="2376"/>
                    <a:pt x="603" y="2376"/>
                    <a:pt x="571" y="2376"/>
                  </a:cubicBezTo>
                  <a:cubicBezTo>
                    <a:pt x="539" y="2407"/>
                    <a:pt x="539" y="2407"/>
                    <a:pt x="539" y="2407"/>
                  </a:cubicBezTo>
                  <a:cubicBezTo>
                    <a:pt x="539" y="2439"/>
                    <a:pt x="508" y="2439"/>
                    <a:pt x="508" y="2471"/>
                  </a:cubicBezTo>
                  <a:cubicBezTo>
                    <a:pt x="508" y="2534"/>
                    <a:pt x="539" y="2629"/>
                    <a:pt x="539" y="2692"/>
                  </a:cubicBezTo>
                  <a:lnTo>
                    <a:pt x="539" y="2692"/>
                  </a:lnTo>
                  <a:lnTo>
                    <a:pt x="539" y="2692"/>
                  </a:lnTo>
                  <a:lnTo>
                    <a:pt x="539" y="2692"/>
                  </a:lnTo>
                  <a:cubicBezTo>
                    <a:pt x="539" y="2692"/>
                    <a:pt x="508" y="2692"/>
                    <a:pt x="508" y="2692"/>
                  </a:cubicBezTo>
                  <a:cubicBezTo>
                    <a:pt x="381" y="2661"/>
                    <a:pt x="286" y="2692"/>
                    <a:pt x="191" y="2756"/>
                  </a:cubicBezTo>
                  <a:cubicBezTo>
                    <a:pt x="191" y="2756"/>
                    <a:pt x="191" y="2756"/>
                    <a:pt x="159" y="2756"/>
                  </a:cubicBezTo>
                  <a:cubicBezTo>
                    <a:pt x="159" y="2787"/>
                    <a:pt x="128" y="2787"/>
                    <a:pt x="128" y="2819"/>
                  </a:cubicBezTo>
                  <a:cubicBezTo>
                    <a:pt x="96" y="2819"/>
                    <a:pt x="96" y="2787"/>
                    <a:pt x="96" y="2787"/>
                  </a:cubicBezTo>
                  <a:cubicBezTo>
                    <a:pt x="64" y="2756"/>
                    <a:pt x="33" y="2756"/>
                    <a:pt x="33" y="2787"/>
                  </a:cubicBezTo>
                  <a:cubicBezTo>
                    <a:pt x="1" y="2819"/>
                    <a:pt x="1" y="2882"/>
                    <a:pt x="33" y="2914"/>
                  </a:cubicBezTo>
                  <a:cubicBezTo>
                    <a:pt x="96" y="2946"/>
                    <a:pt x="159" y="3009"/>
                    <a:pt x="223" y="3041"/>
                  </a:cubicBezTo>
                  <a:cubicBezTo>
                    <a:pt x="286" y="3041"/>
                    <a:pt x="381" y="3104"/>
                    <a:pt x="444" y="3136"/>
                  </a:cubicBezTo>
                  <a:cubicBezTo>
                    <a:pt x="444" y="3136"/>
                    <a:pt x="476" y="3167"/>
                    <a:pt x="508" y="3167"/>
                  </a:cubicBezTo>
                  <a:cubicBezTo>
                    <a:pt x="508" y="3167"/>
                    <a:pt x="571" y="3167"/>
                    <a:pt x="571" y="3136"/>
                  </a:cubicBezTo>
                  <a:cubicBezTo>
                    <a:pt x="571" y="3136"/>
                    <a:pt x="603" y="3104"/>
                    <a:pt x="603" y="3104"/>
                  </a:cubicBezTo>
                  <a:lnTo>
                    <a:pt x="603" y="3104"/>
                  </a:lnTo>
                  <a:lnTo>
                    <a:pt x="603" y="3104"/>
                  </a:lnTo>
                  <a:lnTo>
                    <a:pt x="603" y="3104"/>
                  </a:lnTo>
                  <a:cubicBezTo>
                    <a:pt x="603" y="3104"/>
                    <a:pt x="603" y="3104"/>
                    <a:pt x="603" y="3104"/>
                  </a:cubicBezTo>
                  <a:cubicBezTo>
                    <a:pt x="634" y="3104"/>
                    <a:pt x="666" y="3104"/>
                    <a:pt x="666" y="3104"/>
                  </a:cubicBezTo>
                  <a:cubicBezTo>
                    <a:pt x="729" y="3167"/>
                    <a:pt x="824" y="3199"/>
                    <a:pt x="888" y="3167"/>
                  </a:cubicBezTo>
                  <a:cubicBezTo>
                    <a:pt x="888" y="3167"/>
                    <a:pt x="919" y="3167"/>
                    <a:pt x="919" y="3167"/>
                  </a:cubicBezTo>
                  <a:cubicBezTo>
                    <a:pt x="951" y="3199"/>
                    <a:pt x="983" y="3199"/>
                    <a:pt x="983" y="3231"/>
                  </a:cubicBezTo>
                  <a:cubicBezTo>
                    <a:pt x="983" y="3262"/>
                    <a:pt x="983" y="3262"/>
                    <a:pt x="983" y="3262"/>
                  </a:cubicBezTo>
                  <a:cubicBezTo>
                    <a:pt x="983" y="3294"/>
                    <a:pt x="1014" y="3326"/>
                    <a:pt x="1014" y="3294"/>
                  </a:cubicBezTo>
                  <a:cubicBezTo>
                    <a:pt x="1078" y="3294"/>
                    <a:pt x="1109" y="3294"/>
                    <a:pt x="1141" y="3262"/>
                  </a:cubicBezTo>
                  <a:cubicBezTo>
                    <a:pt x="1173" y="3262"/>
                    <a:pt x="1204" y="3231"/>
                    <a:pt x="1236" y="3231"/>
                  </a:cubicBezTo>
                  <a:cubicBezTo>
                    <a:pt x="1299" y="3262"/>
                    <a:pt x="1363" y="3199"/>
                    <a:pt x="1394" y="3167"/>
                  </a:cubicBezTo>
                  <a:cubicBezTo>
                    <a:pt x="1394" y="3136"/>
                    <a:pt x="1394" y="3136"/>
                    <a:pt x="1394" y="3136"/>
                  </a:cubicBezTo>
                  <a:cubicBezTo>
                    <a:pt x="1426" y="3072"/>
                    <a:pt x="1426" y="3041"/>
                    <a:pt x="1363" y="3009"/>
                  </a:cubicBezTo>
                  <a:cubicBezTo>
                    <a:pt x="1331" y="3009"/>
                    <a:pt x="1331" y="3009"/>
                    <a:pt x="1331" y="2977"/>
                  </a:cubicBezTo>
                  <a:cubicBezTo>
                    <a:pt x="1299" y="2946"/>
                    <a:pt x="1331" y="2946"/>
                    <a:pt x="1331" y="2914"/>
                  </a:cubicBezTo>
                  <a:cubicBezTo>
                    <a:pt x="1363" y="2914"/>
                    <a:pt x="1363" y="2882"/>
                    <a:pt x="1394" y="2882"/>
                  </a:cubicBezTo>
                  <a:lnTo>
                    <a:pt x="1489" y="2819"/>
                  </a:lnTo>
                  <a:cubicBezTo>
                    <a:pt x="1553" y="2787"/>
                    <a:pt x="1584" y="2756"/>
                    <a:pt x="1616" y="2724"/>
                  </a:cubicBezTo>
                  <a:lnTo>
                    <a:pt x="1616" y="2692"/>
                  </a:lnTo>
                  <a:cubicBezTo>
                    <a:pt x="1616" y="2661"/>
                    <a:pt x="1616" y="2661"/>
                    <a:pt x="1616" y="2661"/>
                  </a:cubicBezTo>
                  <a:cubicBezTo>
                    <a:pt x="1648" y="2629"/>
                    <a:pt x="1648" y="2629"/>
                    <a:pt x="1679" y="2629"/>
                  </a:cubicBezTo>
                  <a:cubicBezTo>
                    <a:pt x="1743" y="2661"/>
                    <a:pt x="1806" y="2629"/>
                    <a:pt x="1869" y="2629"/>
                  </a:cubicBezTo>
                  <a:cubicBezTo>
                    <a:pt x="1901" y="2629"/>
                    <a:pt x="1901" y="2597"/>
                    <a:pt x="1901" y="2566"/>
                  </a:cubicBezTo>
                  <a:cubicBezTo>
                    <a:pt x="1901" y="2566"/>
                    <a:pt x="1901" y="2534"/>
                    <a:pt x="1901" y="2534"/>
                  </a:cubicBezTo>
                  <a:lnTo>
                    <a:pt x="1869" y="2534"/>
                  </a:lnTo>
                  <a:cubicBezTo>
                    <a:pt x="1869" y="2534"/>
                    <a:pt x="1869" y="2534"/>
                    <a:pt x="1869" y="2534"/>
                  </a:cubicBezTo>
                  <a:cubicBezTo>
                    <a:pt x="1869" y="2534"/>
                    <a:pt x="1869" y="2534"/>
                    <a:pt x="1838" y="2534"/>
                  </a:cubicBezTo>
                  <a:cubicBezTo>
                    <a:pt x="1869" y="2502"/>
                    <a:pt x="1869" y="2534"/>
                    <a:pt x="1869" y="2534"/>
                  </a:cubicBezTo>
                  <a:lnTo>
                    <a:pt x="1869" y="2534"/>
                  </a:lnTo>
                  <a:cubicBezTo>
                    <a:pt x="1869" y="2534"/>
                    <a:pt x="1869" y="2534"/>
                    <a:pt x="1901" y="2534"/>
                  </a:cubicBezTo>
                  <a:cubicBezTo>
                    <a:pt x="1933" y="2534"/>
                    <a:pt x="1996" y="2534"/>
                    <a:pt x="2028" y="2471"/>
                  </a:cubicBezTo>
                  <a:cubicBezTo>
                    <a:pt x="2028" y="2439"/>
                    <a:pt x="2059" y="2439"/>
                    <a:pt x="2091" y="2407"/>
                  </a:cubicBezTo>
                  <a:cubicBezTo>
                    <a:pt x="2123" y="2376"/>
                    <a:pt x="2123" y="2344"/>
                    <a:pt x="2154" y="2344"/>
                  </a:cubicBezTo>
                  <a:cubicBezTo>
                    <a:pt x="2186" y="2312"/>
                    <a:pt x="2154" y="2249"/>
                    <a:pt x="2154" y="2217"/>
                  </a:cubicBezTo>
                  <a:cubicBezTo>
                    <a:pt x="2123" y="2217"/>
                    <a:pt x="2123" y="2186"/>
                    <a:pt x="2123" y="2154"/>
                  </a:cubicBezTo>
                  <a:lnTo>
                    <a:pt x="2123" y="2154"/>
                  </a:lnTo>
                  <a:cubicBezTo>
                    <a:pt x="2123" y="2154"/>
                    <a:pt x="2091" y="2154"/>
                    <a:pt x="2091" y="2154"/>
                  </a:cubicBezTo>
                  <a:cubicBezTo>
                    <a:pt x="2091" y="2154"/>
                    <a:pt x="2123" y="2154"/>
                    <a:pt x="2123" y="2154"/>
                  </a:cubicBezTo>
                  <a:lnTo>
                    <a:pt x="2123" y="2154"/>
                  </a:lnTo>
                  <a:cubicBezTo>
                    <a:pt x="2154" y="2154"/>
                    <a:pt x="2186" y="2186"/>
                    <a:pt x="2186" y="2186"/>
                  </a:cubicBezTo>
                  <a:cubicBezTo>
                    <a:pt x="2249" y="2186"/>
                    <a:pt x="2249" y="2186"/>
                    <a:pt x="2281" y="2154"/>
                  </a:cubicBezTo>
                  <a:cubicBezTo>
                    <a:pt x="2281" y="2122"/>
                    <a:pt x="2249" y="2091"/>
                    <a:pt x="2249" y="2059"/>
                  </a:cubicBezTo>
                  <a:cubicBezTo>
                    <a:pt x="2218" y="2059"/>
                    <a:pt x="2186" y="2027"/>
                    <a:pt x="2154" y="2027"/>
                  </a:cubicBezTo>
                  <a:cubicBezTo>
                    <a:pt x="2154" y="2027"/>
                    <a:pt x="2154" y="2027"/>
                    <a:pt x="2154" y="2027"/>
                  </a:cubicBezTo>
                  <a:cubicBezTo>
                    <a:pt x="2154" y="2027"/>
                    <a:pt x="2154" y="1996"/>
                    <a:pt x="2186" y="1996"/>
                  </a:cubicBezTo>
                  <a:cubicBezTo>
                    <a:pt x="2186" y="1996"/>
                    <a:pt x="2218" y="1964"/>
                    <a:pt x="2218" y="1996"/>
                  </a:cubicBezTo>
                  <a:cubicBezTo>
                    <a:pt x="2281" y="1996"/>
                    <a:pt x="2344" y="1996"/>
                    <a:pt x="2408" y="1996"/>
                  </a:cubicBezTo>
                  <a:cubicBezTo>
                    <a:pt x="2439" y="1996"/>
                    <a:pt x="2439" y="1964"/>
                    <a:pt x="2471" y="1932"/>
                  </a:cubicBezTo>
                  <a:lnTo>
                    <a:pt x="2471" y="1901"/>
                  </a:lnTo>
                  <a:cubicBezTo>
                    <a:pt x="2471" y="1901"/>
                    <a:pt x="2503" y="1901"/>
                    <a:pt x="2503" y="1901"/>
                  </a:cubicBezTo>
                  <a:cubicBezTo>
                    <a:pt x="2503" y="1932"/>
                    <a:pt x="2534" y="1932"/>
                    <a:pt x="2534" y="1932"/>
                  </a:cubicBezTo>
                  <a:cubicBezTo>
                    <a:pt x="2629" y="1964"/>
                    <a:pt x="2661" y="1964"/>
                    <a:pt x="2724" y="1901"/>
                  </a:cubicBezTo>
                  <a:cubicBezTo>
                    <a:pt x="2788" y="1806"/>
                    <a:pt x="2851" y="1742"/>
                    <a:pt x="2946" y="1711"/>
                  </a:cubicBezTo>
                  <a:cubicBezTo>
                    <a:pt x="3009" y="1679"/>
                    <a:pt x="3041" y="1647"/>
                    <a:pt x="3073" y="1616"/>
                  </a:cubicBezTo>
                  <a:cubicBezTo>
                    <a:pt x="3104" y="1584"/>
                    <a:pt x="3136" y="1584"/>
                    <a:pt x="3168" y="1552"/>
                  </a:cubicBezTo>
                  <a:cubicBezTo>
                    <a:pt x="3263" y="1521"/>
                    <a:pt x="3326" y="1457"/>
                    <a:pt x="3421" y="1457"/>
                  </a:cubicBezTo>
                  <a:cubicBezTo>
                    <a:pt x="3516" y="1394"/>
                    <a:pt x="3611" y="1362"/>
                    <a:pt x="3706" y="1299"/>
                  </a:cubicBezTo>
                  <a:cubicBezTo>
                    <a:pt x="3706" y="1299"/>
                    <a:pt x="3706" y="1267"/>
                    <a:pt x="3706" y="1267"/>
                  </a:cubicBezTo>
                  <a:cubicBezTo>
                    <a:pt x="3738" y="1236"/>
                    <a:pt x="3706" y="1236"/>
                    <a:pt x="3675" y="1204"/>
                  </a:cubicBezTo>
                  <a:cubicBezTo>
                    <a:pt x="3643" y="1204"/>
                    <a:pt x="3611" y="1204"/>
                    <a:pt x="3611" y="1172"/>
                  </a:cubicBezTo>
                  <a:lnTo>
                    <a:pt x="3611" y="1204"/>
                  </a:lnTo>
                  <a:lnTo>
                    <a:pt x="3611" y="1204"/>
                  </a:lnTo>
                  <a:lnTo>
                    <a:pt x="3611" y="1172"/>
                  </a:lnTo>
                  <a:lnTo>
                    <a:pt x="3611" y="1172"/>
                  </a:lnTo>
                  <a:cubicBezTo>
                    <a:pt x="3611" y="1172"/>
                    <a:pt x="3611" y="1141"/>
                    <a:pt x="3643" y="1141"/>
                  </a:cubicBezTo>
                  <a:cubicBezTo>
                    <a:pt x="3738" y="1141"/>
                    <a:pt x="3833" y="1141"/>
                    <a:pt x="3928" y="1109"/>
                  </a:cubicBezTo>
                  <a:cubicBezTo>
                    <a:pt x="4023" y="1077"/>
                    <a:pt x="4118" y="1014"/>
                    <a:pt x="4213" y="982"/>
                  </a:cubicBezTo>
                  <a:cubicBezTo>
                    <a:pt x="4213" y="982"/>
                    <a:pt x="4245" y="982"/>
                    <a:pt x="4245" y="951"/>
                  </a:cubicBezTo>
                  <a:cubicBezTo>
                    <a:pt x="4245" y="951"/>
                    <a:pt x="4276" y="919"/>
                    <a:pt x="4308" y="887"/>
                  </a:cubicBezTo>
                  <a:cubicBezTo>
                    <a:pt x="4308" y="856"/>
                    <a:pt x="4308" y="824"/>
                    <a:pt x="4308" y="761"/>
                  </a:cubicBezTo>
                  <a:cubicBezTo>
                    <a:pt x="4308" y="729"/>
                    <a:pt x="4276" y="697"/>
                    <a:pt x="4245" y="697"/>
                  </a:cubicBezTo>
                  <a:cubicBezTo>
                    <a:pt x="4213" y="666"/>
                    <a:pt x="4213" y="666"/>
                    <a:pt x="4213" y="634"/>
                  </a:cubicBezTo>
                  <a:cubicBezTo>
                    <a:pt x="4213" y="602"/>
                    <a:pt x="4213" y="539"/>
                    <a:pt x="4213" y="507"/>
                  </a:cubicBezTo>
                  <a:cubicBezTo>
                    <a:pt x="4213" y="476"/>
                    <a:pt x="4213" y="476"/>
                    <a:pt x="4213" y="476"/>
                  </a:cubicBezTo>
                  <a:cubicBezTo>
                    <a:pt x="4150" y="444"/>
                    <a:pt x="4118" y="444"/>
                    <a:pt x="4086" y="444"/>
                  </a:cubicBezTo>
                  <a:cubicBezTo>
                    <a:pt x="4023" y="412"/>
                    <a:pt x="3991" y="412"/>
                    <a:pt x="3960" y="444"/>
                  </a:cubicBezTo>
                  <a:cubicBezTo>
                    <a:pt x="3960" y="444"/>
                    <a:pt x="3928" y="444"/>
                    <a:pt x="3928" y="444"/>
                  </a:cubicBezTo>
                  <a:lnTo>
                    <a:pt x="3928" y="476"/>
                  </a:lnTo>
                  <a:lnTo>
                    <a:pt x="3896" y="476"/>
                  </a:lnTo>
                  <a:cubicBezTo>
                    <a:pt x="3896" y="476"/>
                    <a:pt x="3896" y="476"/>
                    <a:pt x="3896" y="476"/>
                  </a:cubicBezTo>
                  <a:cubicBezTo>
                    <a:pt x="3896" y="476"/>
                    <a:pt x="3896" y="476"/>
                    <a:pt x="3896" y="476"/>
                  </a:cubicBezTo>
                  <a:cubicBezTo>
                    <a:pt x="3896" y="476"/>
                    <a:pt x="3896" y="476"/>
                    <a:pt x="3896" y="476"/>
                  </a:cubicBezTo>
                  <a:cubicBezTo>
                    <a:pt x="3896" y="476"/>
                    <a:pt x="3896" y="476"/>
                    <a:pt x="3896" y="444"/>
                  </a:cubicBezTo>
                  <a:cubicBezTo>
                    <a:pt x="3928" y="444"/>
                    <a:pt x="3928" y="444"/>
                    <a:pt x="3928" y="444"/>
                  </a:cubicBezTo>
                  <a:cubicBezTo>
                    <a:pt x="3928" y="444"/>
                    <a:pt x="3960" y="412"/>
                    <a:pt x="3991" y="381"/>
                  </a:cubicBezTo>
                  <a:cubicBezTo>
                    <a:pt x="3991" y="381"/>
                    <a:pt x="4023" y="349"/>
                    <a:pt x="3991" y="349"/>
                  </a:cubicBezTo>
                  <a:cubicBezTo>
                    <a:pt x="3960" y="317"/>
                    <a:pt x="3960" y="317"/>
                    <a:pt x="3960" y="317"/>
                  </a:cubicBezTo>
                  <a:cubicBezTo>
                    <a:pt x="3928" y="317"/>
                    <a:pt x="3928" y="317"/>
                    <a:pt x="3928" y="317"/>
                  </a:cubicBezTo>
                  <a:cubicBezTo>
                    <a:pt x="3896" y="286"/>
                    <a:pt x="3833" y="254"/>
                    <a:pt x="3801" y="254"/>
                  </a:cubicBezTo>
                  <a:cubicBezTo>
                    <a:pt x="3770" y="254"/>
                    <a:pt x="3738" y="222"/>
                    <a:pt x="3738" y="191"/>
                  </a:cubicBezTo>
                  <a:cubicBezTo>
                    <a:pt x="3706" y="159"/>
                    <a:pt x="3706" y="159"/>
                    <a:pt x="3675" y="159"/>
                  </a:cubicBezTo>
                  <a:cubicBezTo>
                    <a:pt x="3611" y="127"/>
                    <a:pt x="3580" y="127"/>
                    <a:pt x="3516" y="127"/>
                  </a:cubicBezTo>
                  <a:cubicBezTo>
                    <a:pt x="3453" y="96"/>
                    <a:pt x="3421" y="96"/>
                    <a:pt x="3390" y="127"/>
                  </a:cubicBezTo>
                  <a:cubicBezTo>
                    <a:pt x="3358" y="159"/>
                    <a:pt x="3326" y="127"/>
                    <a:pt x="3326" y="96"/>
                  </a:cubicBezTo>
                  <a:cubicBezTo>
                    <a:pt x="3326" y="64"/>
                    <a:pt x="3326" y="64"/>
                    <a:pt x="3326" y="64"/>
                  </a:cubicBezTo>
                  <a:cubicBezTo>
                    <a:pt x="3263" y="32"/>
                    <a:pt x="3168" y="32"/>
                    <a:pt x="3104" y="1"/>
                  </a:cubicBezTo>
                  <a:cubicBezTo>
                    <a:pt x="3104" y="1"/>
                    <a:pt x="3073" y="1"/>
                    <a:pt x="3041" y="1"/>
                  </a:cubicBezTo>
                  <a:cubicBezTo>
                    <a:pt x="3009" y="1"/>
                    <a:pt x="2978" y="32"/>
                    <a:pt x="2978" y="64"/>
                  </a:cubicBezTo>
                  <a:cubicBezTo>
                    <a:pt x="2978" y="96"/>
                    <a:pt x="2978" y="127"/>
                    <a:pt x="2978" y="191"/>
                  </a:cubicBezTo>
                  <a:cubicBezTo>
                    <a:pt x="2978" y="191"/>
                    <a:pt x="2978" y="191"/>
                    <a:pt x="2946" y="191"/>
                  </a:cubicBezTo>
                  <a:cubicBezTo>
                    <a:pt x="2946" y="191"/>
                    <a:pt x="2946" y="191"/>
                    <a:pt x="2946" y="191"/>
                  </a:cubicBezTo>
                  <a:cubicBezTo>
                    <a:pt x="2914" y="159"/>
                    <a:pt x="2914" y="127"/>
                    <a:pt x="2914" y="127"/>
                  </a:cubicBezTo>
                  <a:cubicBezTo>
                    <a:pt x="2914" y="127"/>
                    <a:pt x="2914" y="96"/>
                    <a:pt x="2914" y="96"/>
                  </a:cubicBezTo>
                  <a:cubicBezTo>
                    <a:pt x="2914" y="96"/>
                    <a:pt x="2914" y="96"/>
                    <a:pt x="2883" y="96"/>
                  </a:cubicBezTo>
                  <a:cubicBezTo>
                    <a:pt x="2851" y="96"/>
                    <a:pt x="2819" y="64"/>
                    <a:pt x="2788" y="32"/>
                  </a:cubicBezTo>
                  <a:cubicBezTo>
                    <a:pt x="2756" y="1"/>
                    <a:pt x="2724" y="1"/>
                    <a:pt x="2693" y="1"/>
                  </a:cubicBezTo>
                  <a:cubicBezTo>
                    <a:pt x="2661" y="32"/>
                    <a:pt x="2661" y="32"/>
                    <a:pt x="2661" y="96"/>
                  </a:cubicBezTo>
                  <a:cubicBezTo>
                    <a:pt x="2661" y="96"/>
                    <a:pt x="2661" y="127"/>
                    <a:pt x="2661" y="159"/>
                  </a:cubicBezTo>
                  <a:cubicBezTo>
                    <a:pt x="2661" y="159"/>
                    <a:pt x="2661" y="159"/>
                    <a:pt x="2661" y="159"/>
                  </a:cubicBezTo>
                  <a:cubicBezTo>
                    <a:pt x="2661" y="159"/>
                    <a:pt x="2629" y="159"/>
                    <a:pt x="2629" y="159"/>
                  </a:cubicBezTo>
                  <a:cubicBezTo>
                    <a:pt x="2629" y="127"/>
                    <a:pt x="2598" y="96"/>
                    <a:pt x="2598" y="64"/>
                  </a:cubicBezTo>
                  <a:cubicBezTo>
                    <a:pt x="2566" y="32"/>
                    <a:pt x="2534" y="32"/>
                    <a:pt x="2503" y="64"/>
                  </a:cubicBezTo>
                  <a:cubicBezTo>
                    <a:pt x="2471" y="127"/>
                    <a:pt x="2471" y="127"/>
                    <a:pt x="2439" y="96"/>
                  </a:cubicBezTo>
                  <a:cubicBezTo>
                    <a:pt x="2439" y="96"/>
                    <a:pt x="2439" y="96"/>
                    <a:pt x="2439" y="96"/>
                  </a:cubicBezTo>
                  <a:cubicBezTo>
                    <a:pt x="2408" y="96"/>
                    <a:pt x="2376" y="127"/>
                    <a:pt x="2376" y="159"/>
                  </a:cubicBezTo>
                  <a:cubicBezTo>
                    <a:pt x="2376" y="191"/>
                    <a:pt x="2376" y="222"/>
                    <a:pt x="2313" y="254"/>
                  </a:cubicBezTo>
                  <a:cubicBezTo>
                    <a:pt x="2313" y="254"/>
                    <a:pt x="2313" y="286"/>
                    <a:pt x="2281" y="317"/>
                  </a:cubicBezTo>
                  <a:cubicBezTo>
                    <a:pt x="2281" y="349"/>
                    <a:pt x="2218" y="349"/>
                    <a:pt x="2218" y="317"/>
                  </a:cubicBezTo>
                  <a:cubicBezTo>
                    <a:pt x="2186" y="254"/>
                    <a:pt x="2154" y="222"/>
                    <a:pt x="2123" y="159"/>
                  </a:cubicBezTo>
                  <a:cubicBezTo>
                    <a:pt x="2123" y="159"/>
                    <a:pt x="2091" y="127"/>
                    <a:pt x="2059" y="127"/>
                  </a:cubicBezTo>
                  <a:cubicBezTo>
                    <a:pt x="2059" y="127"/>
                    <a:pt x="2028" y="159"/>
                    <a:pt x="2028" y="191"/>
                  </a:cubicBezTo>
                  <a:cubicBezTo>
                    <a:pt x="1996" y="222"/>
                    <a:pt x="1996" y="222"/>
                    <a:pt x="1964" y="254"/>
                  </a:cubicBezTo>
                  <a:cubicBezTo>
                    <a:pt x="1933" y="254"/>
                    <a:pt x="1933" y="254"/>
                    <a:pt x="1933" y="254"/>
                  </a:cubicBezTo>
                  <a:cubicBezTo>
                    <a:pt x="1901" y="254"/>
                    <a:pt x="1901" y="286"/>
                    <a:pt x="1901" y="286"/>
                  </a:cubicBezTo>
                  <a:cubicBezTo>
                    <a:pt x="1933" y="317"/>
                    <a:pt x="1933" y="381"/>
                    <a:pt x="1964" y="412"/>
                  </a:cubicBezTo>
                  <a:lnTo>
                    <a:pt x="1964" y="412"/>
                  </a:lnTo>
                  <a:lnTo>
                    <a:pt x="1964" y="444"/>
                  </a:lnTo>
                  <a:lnTo>
                    <a:pt x="1964" y="444"/>
                  </a:lnTo>
                  <a:lnTo>
                    <a:pt x="1964" y="412"/>
                  </a:lnTo>
                  <a:cubicBezTo>
                    <a:pt x="1933" y="444"/>
                    <a:pt x="1901" y="412"/>
                    <a:pt x="1901" y="381"/>
                  </a:cubicBezTo>
                  <a:cubicBezTo>
                    <a:pt x="1869" y="381"/>
                    <a:pt x="1838" y="349"/>
                    <a:pt x="1806" y="381"/>
                  </a:cubicBezTo>
                  <a:cubicBezTo>
                    <a:pt x="1806" y="381"/>
                    <a:pt x="1774" y="381"/>
                    <a:pt x="1774" y="349"/>
                  </a:cubicBezTo>
                  <a:cubicBezTo>
                    <a:pt x="1743" y="349"/>
                    <a:pt x="1743" y="317"/>
                    <a:pt x="1743" y="317"/>
                  </a:cubicBezTo>
                  <a:cubicBezTo>
                    <a:pt x="1711" y="286"/>
                    <a:pt x="1679" y="286"/>
                    <a:pt x="1679" y="317"/>
                  </a:cubicBezTo>
                  <a:cubicBezTo>
                    <a:pt x="1648" y="317"/>
                    <a:pt x="1648" y="349"/>
                    <a:pt x="1616" y="349"/>
                  </a:cubicBezTo>
                  <a:cubicBezTo>
                    <a:pt x="1616" y="381"/>
                    <a:pt x="1584" y="381"/>
                    <a:pt x="1584" y="349"/>
                  </a:cubicBezTo>
                  <a:cubicBezTo>
                    <a:pt x="1553" y="317"/>
                    <a:pt x="1521" y="317"/>
                    <a:pt x="1489" y="317"/>
                  </a:cubicBezTo>
                  <a:cubicBezTo>
                    <a:pt x="1426" y="349"/>
                    <a:pt x="1363" y="381"/>
                    <a:pt x="1299" y="412"/>
                  </a:cubicBezTo>
                  <a:cubicBezTo>
                    <a:pt x="1299" y="412"/>
                    <a:pt x="1299" y="444"/>
                    <a:pt x="1268" y="444"/>
                  </a:cubicBezTo>
                  <a:cubicBezTo>
                    <a:pt x="1236" y="476"/>
                    <a:pt x="1236" y="507"/>
                    <a:pt x="1299" y="539"/>
                  </a:cubicBezTo>
                  <a:cubicBezTo>
                    <a:pt x="1299" y="539"/>
                    <a:pt x="1299" y="539"/>
                    <a:pt x="1331" y="571"/>
                  </a:cubicBezTo>
                  <a:lnTo>
                    <a:pt x="1331" y="539"/>
                  </a:lnTo>
                  <a:lnTo>
                    <a:pt x="1331" y="539"/>
                  </a:lnTo>
                  <a:cubicBezTo>
                    <a:pt x="1331" y="539"/>
                    <a:pt x="1331" y="539"/>
                    <a:pt x="1363" y="507"/>
                  </a:cubicBezTo>
                  <a:cubicBezTo>
                    <a:pt x="1363" y="507"/>
                    <a:pt x="1363" y="507"/>
                    <a:pt x="1363" y="507"/>
                  </a:cubicBezTo>
                  <a:cubicBezTo>
                    <a:pt x="1394" y="539"/>
                    <a:pt x="1394" y="539"/>
                    <a:pt x="1363" y="539"/>
                  </a:cubicBezTo>
                  <a:cubicBezTo>
                    <a:pt x="1363" y="539"/>
                    <a:pt x="1331" y="571"/>
                    <a:pt x="1331" y="571"/>
                  </a:cubicBezTo>
                  <a:cubicBezTo>
                    <a:pt x="1331" y="571"/>
                    <a:pt x="1331" y="571"/>
                    <a:pt x="1331" y="571"/>
                  </a:cubicBezTo>
                  <a:lnTo>
                    <a:pt x="1331" y="571"/>
                  </a:lnTo>
                  <a:cubicBezTo>
                    <a:pt x="1331" y="602"/>
                    <a:pt x="1331" y="602"/>
                    <a:pt x="1331" y="634"/>
                  </a:cubicBezTo>
                  <a:cubicBezTo>
                    <a:pt x="1363" y="666"/>
                    <a:pt x="1363" y="666"/>
                    <a:pt x="1331" y="697"/>
                  </a:cubicBezTo>
                  <a:cubicBezTo>
                    <a:pt x="1331" y="697"/>
                    <a:pt x="1299" y="729"/>
                    <a:pt x="1299" y="729"/>
                  </a:cubicBezTo>
                  <a:cubicBezTo>
                    <a:pt x="1268" y="761"/>
                    <a:pt x="1268" y="824"/>
                    <a:pt x="1331" y="824"/>
                  </a:cubicBezTo>
                  <a:cubicBezTo>
                    <a:pt x="1331" y="824"/>
                    <a:pt x="1331" y="856"/>
                    <a:pt x="1363" y="856"/>
                  </a:cubicBezTo>
                  <a:cubicBezTo>
                    <a:pt x="1331" y="856"/>
                    <a:pt x="1331" y="856"/>
                    <a:pt x="1331" y="856"/>
                  </a:cubicBezTo>
                  <a:cubicBezTo>
                    <a:pt x="1331" y="856"/>
                    <a:pt x="1299" y="856"/>
                    <a:pt x="1299" y="856"/>
                  </a:cubicBezTo>
                  <a:cubicBezTo>
                    <a:pt x="1268" y="887"/>
                    <a:pt x="1236" y="887"/>
                    <a:pt x="1236" y="919"/>
                  </a:cubicBezTo>
                  <a:cubicBezTo>
                    <a:pt x="1268" y="982"/>
                    <a:pt x="1268" y="1014"/>
                    <a:pt x="1331" y="1077"/>
                  </a:cubicBezTo>
                  <a:cubicBezTo>
                    <a:pt x="1363" y="1109"/>
                    <a:pt x="1394" y="1109"/>
                    <a:pt x="1426" y="1109"/>
                  </a:cubicBezTo>
                  <a:lnTo>
                    <a:pt x="1426" y="1109"/>
                  </a:lnTo>
                  <a:cubicBezTo>
                    <a:pt x="1426" y="1109"/>
                    <a:pt x="1426" y="1109"/>
                    <a:pt x="1458" y="1077"/>
                  </a:cubicBezTo>
                  <a:cubicBezTo>
                    <a:pt x="1426" y="1109"/>
                    <a:pt x="1426" y="1109"/>
                    <a:pt x="1426" y="1109"/>
                  </a:cubicBezTo>
                  <a:lnTo>
                    <a:pt x="1426" y="1109"/>
                  </a:lnTo>
                  <a:cubicBezTo>
                    <a:pt x="1426" y="1109"/>
                    <a:pt x="1458" y="1141"/>
                    <a:pt x="1458" y="1172"/>
                  </a:cubicBezTo>
                  <a:cubicBezTo>
                    <a:pt x="1521" y="1204"/>
                    <a:pt x="1584" y="1236"/>
                    <a:pt x="1648" y="1267"/>
                  </a:cubicBezTo>
                  <a:cubicBezTo>
                    <a:pt x="1679" y="1267"/>
                    <a:pt x="1743" y="1236"/>
                    <a:pt x="1774" y="1236"/>
                  </a:cubicBezTo>
                  <a:lnTo>
                    <a:pt x="1774" y="1204"/>
                  </a:lnTo>
                  <a:cubicBezTo>
                    <a:pt x="1774" y="1204"/>
                    <a:pt x="1806" y="1204"/>
                    <a:pt x="1774" y="1204"/>
                  </a:cubicBezTo>
                  <a:lnTo>
                    <a:pt x="1774" y="1204"/>
                  </a:lnTo>
                  <a:cubicBezTo>
                    <a:pt x="1774" y="1236"/>
                    <a:pt x="1774" y="1267"/>
                    <a:pt x="1806" y="1267"/>
                  </a:cubicBezTo>
                  <a:cubicBezTo>
                    <a:pt x="1869" y="1331"/>
                    <a:pt x="1964" y="1362"/>
                    <a:pt x="2028" y="1331"/>
                  </a:cubicBezTo>
                  <a:cubicBezTo>
                    <a:pt x="2123" y="1299"/>
                    <a:pt x="2218" y="1299"/>
                    <a:pt x="2249" y="1204"/>
                  </a:cubicBezTo>
                  <a:cubicBezTo>
                    <a:pt x="2281" y="1204"/>
                    <a:pt x="2281" y="1204"/>
                    <a:pt x="2313" y="1172"/>
                  </a:cubicBezTo>
                  <a:cubicBezTo>
                    <a:pt x="2313" y="1172"/>
                    <a:pt x="2313" y="1172"/>
                    <a:pt x="2313" y="1172"/>
                  </a:cubicBezTo>
                  <a:lnTo>
                    <a:pt x="2313" y="1172"/>
                  </a:lnTo>
                  <a:lnTo>
                    <a:pt x="2313" y="1172"/>
                  </a:lnTo>
                  <a:cubicBezTo>
                    <a:pt x="2313" y="1204"/>
                    <a:pt x="2313" y="1204"/>
                    <a:pt x="2313" y="1204"/>
                  </a:cubicBezTo>
                  <a:cubicBezTo>
                    <a:pt x="2281" y="1204"/>
                    <a:pt x="2281" y="1236"/>
                    <a:pt x="2281" y="1236"/>
                  </a:cubicBezTo>
                  <a:cubicBezTo>
                    <a:pt x="2281" y="1236"/>
                    <a:pt x="2313" y="1267"/>
                    <a:pt x="2313" y="1299"/>
                  </a:cubicBezTo>
                  <a:cubicBezTo>
                    <a:pt x="2344" y="1299"/>
                    <a:pt x="2408" y="1299"/>
                    <a:pt x="2439" y="1331"/>
                  </a:cubicBezTo>
                  <a:lnTo>
                    <a:pt x="2439" y="1331"/>
                  </a:lnTo>
                  <a:lnTo>
                    <a:pt x="2439" y="1331"/>
                  </a:lnTo>
                  <a:lnTo>
                    <a:pt x="2439" y="1331"/>
                  </a:lnTo>
                  <a:cubicBezTo>
                    <a:pt x="2439" y="1331"/>
                    <a:pt x="2439" y="1331"/>
                    <a:pt x="2439" y="1331"/>
                  </a:cubicBezTo>
                  <a:cubicBezTo>
                    <a:pt x="2313" y="1331"/>
                    <a:pt x="2154" y="1331"/>
                    <a:pt x="2059" y="1394"/>
                  </a:cubicBezTo>
                  <a:cubicBezTo>
                    <a:pt x="1996" y="1394"/>
                    <a:pt x="1933" y="1394"/>
                    <a:pt x="1869" y="1394"/>
                  </a:cubicBezTo>
                  <a:cubicBezTo>
                    <a:pt x="1838" y="1362"/>
                    <a:pt x="1806" y="1362"/>
                    <a:pt x="1774" y="1362"/>
                  </a:cubicBezTo>
                  <a:cubicBezTo>
                    <a:pt x="1743" y="1362"/>
                    <a:pt x="1711" y="1394"/>
                    <a:pt x="1711" y="1394"/>
                  </a:cubicBezTo>
                  <a:cubicBezTo>
                    <a:pt x="1711" y="1457"/>
                    <a:pt x="1711" y="1521"/>
                    <a:pt x="1711" y="1552"/>
                  </a:cubicBezTo>
                  <a:cubicBezTo>
                    <a:pt x="1711" y="1584"/>
                    <a:pt x="1711" y="1584"/>
                    <a:pt x="1679" y="1584"/>
                  </a:cubicBezTo>
                  <a:cubicBezTo>
                    <a:pt x="1679" y="1584"/>
                    <a:pt x="1679" y="1584"/>
                    <a:pt x="1679" y="1552"/>
                  </a:cubicBezTo>
                  <a:cubicBezTo>
                    <a:pt x="1648" y="1426"/>
                    <a:pt x="1584" y="1331"/>
                    <a:pt x="1489" y="1299"/>
                  </a:cubicBezTo>
                  <a:cubicBezTo>
                    <a:pt x="1458" y="1267"/>
                    <a:pt x="1458" y="1267"/>
                    <a:pt x="1458" y="1267"/>
                  </a:cubicBezTo>
                  <a:cubicBezTo>
                    <a:pt x="1426" y="1267"/>
                    <a:pt x="1394" y="1267"/>
                    <a:pt x="1363" y="1299"/>
                  </a:cubicBezTo>
                  <a:cubicBezTo>
                    <a:pt x="1331" y="1331"/>
                    <a:pt x="1299" y="1362"/>
                    <a:pt x="1268" y="1394"/>
                  </a:cubicBezTo>
                  <a:cubicBezTo>
                    <a:pt x="1236" y="1394"/>
                    <a:pt x="1268" y="1426"/>
                    <a:pt x="1236" y="1457"/>
                  </a:cubicBezTo>
                  <a:close/>
                  <a:moveTo>
                    <a:pt x="856" y="2661"/>
                  </a:moveTo>
                  <a:cubicBezTo>
                    <a:pt x="856" y="2629"/>
                    <a:pt x="856" y="2629"/>
                    <a:pt x="856" y="2629"/>
                  </a:cubicBezTo>
                  <a:cubicBezTo>
                    <a:pt x="856" y="2629"/>
                    <a:pt x="856" y="2629"/>
                    <a:pt x="856" y="2629"/>
                  </a:cubicBezTo>
                  <a:lnTo>
                    <a:pt x="856" y="2661"/>
                  </a:lnTo>
                  <a:close/>
                  <a:moveTo>
                    <a:pt x="919" y="2344"/>
                  </a:moveTo>
                  <a:lnTo>
                    <a:pt x="919" y="2344"/>
                  </a:lnTo>
                  <a:lnTo>
                    <a:pt x="919" y="2344"/>
                  </a:lnTo>
                  <a:lnTo>
                    <a:pt x="951" y="2344"/>
                  </a:lnTo>
                  <a:close/>
                  <a:moveTo>
                    <a:pt x="1141" y="2787"/>
                  </a:moveTo>
                  <a:cubicBezTo>
                    <a:pt x="1141" y="2787"/>
                    <a:pt x="1141" y="2787"/>
                    <a:pt x="1141" y="2787"/>
                  </a:cubicBezTo>
                  <a:cubicBezTo>
                    <a:pt x="1141" y="2787"/>
                    <a:pt x="1141" y="2787"/>
                    <a:pt x="1141" y="2787"/>
                  </a:cubicBezTo>
                  <a:cubicBezTo>
                    <a:pt x="1141" y="2787"/>
                    <a:pt x="1109" y="2787"/>
                    <a:pt x="1109" y="2787"/>
                  </a:cubicBezTo>
                  <a:cubicBezTo>
                    <a:pt x="1109" y="2819"/>
                    <a:pt x="1109" y="2819"/>
                    <a:pt x="1109" y="2819"/>
                  </a:cubicBezTo>
                  <a:cubicBezTo>
                    <a:pt x="1109" y="2787"/>
                    <a:pt x="1109" y="2787"/>
                    <a:pt x="1109" y="2787"/>
                  </a:cubicBezTo>
                  <a:lnTo>
                    <a:pt x="1141" y="2787"/>
                  </a:lnTo>
                  <a:cubicBezTo>
                    <a:pt x="1141" y="2787"/>
                    <a:pt x="1141" y="2756"/>
                    <a:pt x="1141" y="2756"/>
                  </a:cubicBezTo>
                  <a:cubicBezTo>
                    <a:pt x="1141" y="2756"/>
                    <a:pt x="1141" y="2787"/>
                    <a:pt x="1141" y="2787"/>
                  </a:cubicBezTo>
                  <a:close/>
                  <a:moveTo>
                    <a:pt x="3485" y="1236"/>
                  </a:moveTo>
                  <a:cubicBezTo>
                    <a:pt x="3485" y="1236"/>
                    <a:pt x="3485" y="1236"/>
                    <a:pt x="3516" y="1236"/>
                  </a:cubicBezTo>
                  <a:cubicBezTo>
                    <a:pt x="3516" y="1236"/>
                    <a:pt x="3516" y="1236"/>
                    <a:pt x="3516" y="1236"/>
                  </a:cubicBezTo>
                  <a:cubicBezTo>
                    <a:pt x="3485" y="1236"/>
                    <a:pt x="3485" y="1236"/>
                    <a:pt x="3485" y="1236"/>
                  </a:cubicBezTo>
                  <a:cubicBezTo>
                    <a:pt x="3485" y="1236"/>
                    <a:pt x="3485" y="1236"/>
                    <a:pt x="3485" y="1236"/>
                  </a:cubicBezTo>
                  <a:close/>
                  <a:moveTo>
                    <a:pt x="1458" y="1046"/>
                  </a:moveTo>
                  <a:cubicBezTo>
                    <a:pt x="1458" y="1046"/>
                    <a:pt x="1458" y="1046"/>
                    <a:pt x="1458" y="1046"/>
                  </a:cubicBezTo>
                  <a:cubicBezTo>
                    <a:pt x="1458" y="1046"/>
                    <a:pt x="1458" y="1046"/>
                    <a:pt x="1458" y="1046"/>
                  </a:cubicBezTo>
                  <a:lnTo>
                    <a:pt x="1458" y="1046"/>
                  </a:lnTo>
                  <a:close/>
                  <a:moveTo>
                    <a:pt x="2059" y="1964"/>
                  </a:moveTo>
                  <a:lnTo>
                    <a:pt x="2028" y="1964"/>
                  </a:lnTo>
                  <a:lnTo>
                    <a:pt x="2028" y="1964"/>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4"/>
            <p:cNvSpPr/>
            <p:nvPr/>
          </p:nvSpPr>
          <p:spPr>
            <a:xfrm>
              <a:off x="963369" y="3726791"/>
              <a:ext cx="97429" cy="133573"/>
            </a:xfrm>
            <a:custGeom>
              <a:rect b="b" l="l" r="r" t="t"/>
              <a:pathLst>
                <a:path extrusionOk="0" h="4213" w="3073">
                  <a:moveTo>
                    <a:pt x="634" y="1521"/>
                  </a:moveTo>
                  <a:cubicBezTo>
                    <a:pt x="697" y="1521"/>
                    <a:pt x="760" y="1584"/>
                    <a:pt x="855" y="1584"/>
                  </a:cubicBezTo>
                  <a:cubicBezTo>
                    <a:pt x="855" y="1584"/>
                    <a:pt x="855" y="1584"/>
                    <a:pt x="855" y="1584"/>
                  </a:cubicBezTo>
                  <a:cubicBezTo>
                    <a:pt x="887" y="1584"/>
                    <a:pt x="887" y="1584"/>
                    <a:pt x="887" y="1616"/>
                  </a:cubicBezTo>
                  <a:cubicBezTo>
                    <a:pt x="919" y="1616"/>
                    <a:pt x="950" y="1647"/>
                    <a:pt x="982" y="1679"/>
                  </a:cubicBezTo>
                  <a:cubicBezTo>
                    <a:pt x="982" y="1679"/>
                    <a:pt x="1014" y="1679"/>
                    <a:pt x="1045" y="1679"/>
                  </a:cubicBezTo>
                  <a:cubicBezTo>
                    <a:pt x="1045" y="1679"/>
                    <a:pt x="1045" y="1647"/>
                    <a:pt x="1077" y="1647"/>
                  </a:cubicBezTo>
                  <a:cubicBezTo>
                    <a:pt x="1045" y="1647"/>
                    <a:pt x="1045" y="1616"/>
                    <a:pt x="1014" y="1616"/>
                  </a:cubicBezTo>
                  <a:cubicBezTo>
                    <a:pt x="1014" y="1616"/>
                    <a:pt x="1014" y="1616"/>
                    <a:pt x="1014" y="1616"/>
                  </a:cubicBezTo>
                  <a:cubicBezTo>
                    <a:pt x="982" y="1616"/>
                    <a:pt x="982" y="1616"/>
                    <a:pt x="950" y="1584"/>
                  </a:cubicBezTo>
                  <a:lnTo>
                    <a:pt x="950" y="1584"/>
                  </a:lnTo>
                  <a:lnTo>
                    <a:pt x="950" y="1552"/>
                  </a:lnTo>
                  <a:lnTo>
                    <a:pt x="950" y="1552"/>
                  </a:lnTo>
                  <a:cubicBezTo>
                    <a:pt x="950" y="1584"/>
                    <a:pt x="950" y="1584"/>
                    <a:pt x="950" y="1584"/>
                  </a:cubicBezTo>
                  <a:cubicBezTo>
                    <a:pt x="982" y="1584"/>
                    <a:pt x="1014" y="1584"/>
                    <a:pt x="1014" y="1616"/>
                  </a:cubicBezTo>
                  <a:lnTo>
                    <a:pt x="1045" y="1616"/>
                  </a:lnTo>
                  <a:cubicBezTo>
                    <a:pt x="1045" y="1616"/>
                    <a:pt x="1045" y="1616"/>
                    <a:pt x="1077" y="1647"/>
                  </a:cubicBezTo>
                  <a:lnTo>
                    <a:pt x="1077" y="1647"/>
                  </a:lnTo>
                  <a:cubicBezTo>
                    <a:pt x="1077" y="1647"/>
                    <a:pt x="1140" y="1647"/>
                    <a:pt x="1140" y="1647"/>
                  </a:cubicBezTo>
                  <a:cubicBezTo>
                    <a:pt x="1204" y="1616"/>
                    <a:pt x="1235" y="1584"/>
                    <a:pt x="1235" y="1521"/>
                  </a:cubicBezTo>
                  <a:cubicBezTo>
                    <a:pt x="1235" y="1521"/>
                    <a:pt x="1235" y="1489"/>
                    <a:pt x="1235" y="1457"/>
                  </a:cubicBezTo>
                  <a:cubicBezTo>
                    <a:pt x="1235" y="1457"/>
                    <a:pt x="1204" y="1457"/>
                    <a:pt x="1204" y="1457"/>
                  </a:cubicBezTo>
                  <a:lnTo>
                    <a:pt x="1204" y="1457"/>
                  </a:lnTo>
                  <a:cubicBezTo>
                    <a:pt x="1172" y="1426"/>
                    <a:pt x="1172" y="1426"/>
                    <a:pt x="1235" y="1394"/>
                  </a:cubicBezTo>
                  <a:lnTo>
                    <a:pt x="1235" y="1394"/>
                  </a:lnTo>
                  <a:cubicBezTo>
                    <a:pt x="1204" y="1362"/>
                    <a:pt x="1235" y="1362"/>
                    <a:pt x="1235" y="1362"/>
                  </a:cubicBezTo>
                  <a:lnTo>
                    <a:pt x="1235" y="1394"/>
                  </a:lnTo>
                  <a:lnTo>
                    <a:pt x="1235" y="1394"/>
                  </a:lnTo>
                  <a:cubicBezTo>
                    <a:pt x="1235" y="1394"/>
                    <a:pt x="1204" y="1426"/>
                    <a:pt x="1204" y="1457"/>
                  </a:cubicBezTo>
                  <a:lnTo>
                    <a:pt x="1235" y="1457"/>
                  </a:lnTo>
                  <a:lnTo>
                    <a:pt x="1235" y="1457"/>
                  </a:lnTo>
                  <a:cubicBezTo>
                    <a:pt x="1267" y="1489"/>
                    <a:pt x="1299" y="1489"/>
                    <a:pt x="1330" y="1521"/>
                  </a:cubicBezTo>
                  <a:cubicBezTo>
                    <a:pt x="1330" y="1521"/>
                    <a:pt x="1362" y="1521"/>
                    <a:pt x="1362" y="1552"/>
                  </a:cubicBezTo>
                  <a:cubicBezTo>
                    <a:pt x="1362" y="1552"/>
                    <a:pt x="1362" y="1552"/>
                    <a:pt x="1362" y="1552"/>
                  </a:cubicBezTo>
                  <a:cubicBezTo>
                    <a:pt x="1330" y="1584"/>
                    <a:pt x="1330" y="1616"/>
                    <a:pt x="1330" y="1647"/>
                  </a:cubicBezTo>
                  <a:cubicBezTo>
                    <a:pt x="1330" y="1679"/>
                    <a:pt x="1362" y="1711"/>
                    <a:pt x="1362" y="1742"/>
                  </a:cubicBezTo>
                  <a:cubicBezTo>
                    <a:pt x="1394" y="1806"/>
                    <a:pt x="1394" y="1869"/>
                    <a:pt x="1457" y="1901"/>
                  </a:cubicBezTo>
                  <a:cubicBezTo>
                    <a:pt x="1457" y="1932"/>
                    <a:pt x="1457" y="1932"/>
                    <a:pt x="1425" y="1964"/>
                  </a:cubicBezTo>
                  <a:cubicBezTo>
                    <a:pt x="1425" y="1964"/>
                    <a:pt x="1394" y="1964"/>
                    <a:pt x="1394" y="1964"/>
                  </a:cubicBezTo>
                  <a:cubicBezTo>
                    <a:pt x="1362" y="1996"/>
                    <a:pt x="1362" y="1996"/>
                    <a:pt x="1362" y="2027"/>
                  </a:cubicBezTo>
                  <a:cubicBezTo>
                    <a:pt x="1362" y="2027"/>
                    <a:pt x="1362" y="2059"/>
                    <a:pt x="1394" y="2059"/>
                  </a:cubicBezTo>
                  <a:cubicBezTo>
                    <a:pt x="1425" y="2059"/>
                    <a:pt x="1489" y="2027"/>
                    <a:pt x="1520" y="2059"/>
                  </a:cubicBezTo>
                  <a:cubicBezTo>
                    <a:pt x="1520" y="2059"/>
                    <a:pt x="1552" y="2059"/>
                    <a:pt x="1552" y="2059"/>
                  </a:cubicBezTo>
                  <a:cubicBezTo>
                    <a:pt x="1552" y="2059"/>
                    <a:pt x="1552" y="2091"/>
                    <a:pt x="1552" y="2091"/>
                  </a:cubicBezTo>
                  <a:cubicBezTo>
                    <a:pt x="1520" y="2091"/>
                    <a:pt x="1489" y="2091"/>
                    <a:pt x="1489" y="2122"/>
                  </a:cubicBezTo>
                  <a:cubicBezTo>
                    <a:pt x="1457" y="2122"/>
                    <a:pt x="1457" y="2154"/>
                    <a:pt x="1489" y="2154"/>
                  </a:cubicBezTo>
                  <a:cubicBezTo>
                    <a:pt x="1489" y="2186"/>
                    <a:pt x="1489" y="2186"/>
                    <a:pt x="1520" y="2186"/>
                  </a:cubicBezTo>
                  <a:cubicBezTo>
                    <a:pt x="1520" y="2186"/>
                    <a:pt x="1552" y="2186"/>
                    <a:pt x="1552" y="2186"/>
                  </a:cubicBezTo>
                  <a:cubicBezTo>
                    <a:pt x="1615" y="2154"/>
                    <a:pt x="1647" y="2154"/>
                    <a:pt x="1647" y="2217"/>
                  </a:cubicBezTo>
                  <a:cubicBezTo>
                    <a:pt x="1647" y="2249"/>
                    <a:pt x="1679" y="2249"/>
                    <a:pt x="1679" y="2249"/>
                  </a:cubicBezTo>
                  <a:cubicBezTo>
                    <a:pt x="1742" y="2281"/>
                    <a:pt x="1742" y="2344"/>
                    <a:pt x="1742" y="2376"/>
                  </a:cubicBezTo>
                  <a:cubicBezTo>
                    <a:pt x="1710" y="2439"/>
                    <a:pt x="1710" y="2502"/>
                    <a:pt x="1710" y="2566"/>
                  </a:cubicBezTo>
                  <a:cubicBezTo>
                    <a:pt x="1710" y="2597"/>
                    <a:pt x="1710" y="2629"/>
                    <a:pt x="1679" y="2629"/>
                  </a:cubicBezTo>
                  <a:cubicBezTo>
                    <a:pt x="1615" y="2661"/>
                    <a:pt x="1584" y="2661"/>
                    <a:pt x="1584" y="2692"/>
                  </a:cubicBezTo>
                  <a:cubicBezTo>
                    <a:pt x="1552" y="2756"/>
                    <a:pt x="1489" y="2787"/>
                    <a:pt x="1425" y="2819"/>
                  </a:cubicBezTo>
                  <a:cubicBezTo>
                    <a:pt x="1330" y="2882"/>
                    <a:pt x="1299" y="2882"/>
                    <a:pt x="1362" y="3041"/>
                  </a:cubicBezTo>
                  <a:cubicBezTo>
                    <a:pt x="1362" y="3072"/>
                    <a:pt x="1362" y="3072"/>
                    <a:pt x="1362" y="3072"/>
                  </a:cubicBezTo>
                  <a:cubicBezTo>
                    <a:pt x="1299" y="3072"/>
                    <a:pt x="1235" y="3104"/>
                    <a:pt x="1172" y="3136"/>
                  </a:cubicBezTo>
                  <a:cubicBezTo>
                    <a:pt x="1109" y="3136"/>
                    <a:pt x="1045" y="3136"/>
                    <a:pt x="982" y="3104"/>
                  </a:cubicBezTo>
                  <a:cubicBezTo>
                    <a:pt x="950" y="3072"/>
                    <a:pt x="919" y="3072"/>
                    <a:pt x="887" y="3041"/>
                  </a:cubicBezTo>
                  <a:cubicBezTo>
                    <a:pt x="887" y="3041"/>
                    <a:pt x="855" y="3041"/>
                    <a:pt x="855" y="3072"/>
                  </a:cubicBezTo>
                  <a:cubicBezTo>
                    <a:pt x="824" y="3104"/>
                    <a:pt x="792" y="3136"/>
                    <a:pt x="729" y="3167"/>
                  </a:cubicBezTo>
                  <a:cubicBezTo>
                    <a:pt x="729" y="3199"/>
                    <a:pt x="697" y="3199"/>
                    <a:pt x="697" y="3231"/>
                  </a:cubicBezTo>
                  <a:cubicBezTo>
                    <a:pt x="697" y="3262"/>
                    <a:pt x="697" y="3326"/>
                    <a:pt x="729" y="3326"/>
                  </a:cubicBezTo>
                  <a:cubicBezTo>
                    <a:pt x="760" y="3421"/>
                    <a:pt x="855" y="3452"/>
                    <a:pt x="919" y="3389"/>
                  </a:cubicBezTo>
                  <a:cubicBezTo>
                    <a:pt x="950" y="3389"/>
                    <a:pt x="982" y="3389"/>
                    <a:pt x="1014" y="3389"/>
                  </a:cubicBezTo>
                  <a:cubicBezTo>
                    <a:pt x="1014" y="3357"/>
                    <a:pt x="1045" y="3357"/>
                    <a:pt x="1045" y="3389"/>
                  </a:cubicBezTo>
                  <a:cubicBezTo>
                    <a:pt x="1109" y="3421"/>
                    <a:pt x="1172" y="3389"/>
                    <a:pt x="1235" y="3389"/>
                  </a:cubicBezTo>
                  <a:cubicBezTo>
                    <a:pt x="1267" y="3421"/>
                    <a:pt x="1299" y="3421"/>
                    <a:pt x="1330" y="3452"/>
                  </a:cubicBezTo>
                  <a:cubicBezTo>
                    <a:pt x="1362" y="3516"/>
                    <a:pt x="1362" y="3579"/>
                    <a:pt x="1394" y="3611"/>
                  </a:cubicBezTo>
                  <a:cubicBezTo>
                    <a:pt x="1425" y="3642"/>
                    <a:pt x="1457" y="3674"/>
                    <a:pt x="1425" y="3706"/>
                  </a:cubicBezTo>
                  <a:cubicBezTo>
                    <a:pt x="1425" y="3737"/>
                    <a:pt x="1425" y="3769"/>
                    <a:pt x="1425" y="3801"/>
                  </a:cubicBezTo>
                  <a:cubicBezTo>
                    <a:pt x="1489" y="3832"/>
                    <a:pt x="1520" y="3896"/>
                    <a:pt x="1584" y="3927"/>
                  </a:cubicBezTo>
                  <a:lnTo>
                    <a:pt x="1584" y="3927"/>
                  </a:lnTo>
                  <a:lnTo>
                    <a:pt x="1584" y="3927"/>
                  </a:lnTo>
                  <a:lnTo>
                    <a:pt x="1584" y="3896"/>
                  </a:lnTo>
                  <a:cubicBezTo>
                    <a:pt x="1615" y="3927"/>
                    <a:pt x="1647" y="3959"/>
                    <a:pt x="1679" y="3991"/>
                  </a:cubicBezTo>
                  <a:cubicBezTo>
                    <a:pt x="1742" y="4054"/>
                    <a:pt x="1774" y="4086"/>
                    <a:pt x="1869" y="4117"/>
                  </a:cubicBezTo>
                  <a:cubicBezTo>
                    <a:pt x="1900" y="4117"/>
                    <a:pt x="1932" y="4149"/>
                    <a:pt x="1964" y="4181"/>
                  </a:cubicBezTo>
                  <a:cubicBezTo>
                    <a:pt x="1995" y="4181"/>
                    <a:pt x="2027" y="4212"/>
                    <a:pt x="2059" y="4212"/>
                  </a:cubicBezTo>
                  <a:cubicBezTo>
                    <a:pt x="2090" y="4212"/>
                    <a:pt x="2090" y="4212"/>
                    <a:pt x="2090" y="4181"/>
                  </a:cubicBezTo>
                  <a:cubicBezTo>
                    <a:pt x="2122" y="4149"/>
                    <a:pt x="2122" y="4117"/>
                    <a:pt x="2090" y="4086"/>
                  </a:cubicBezTo>
                  <a:cubicBezTo>
                    <a:pt x="2059" y="3991"/>
                    <a:pt x="1995" y="3896"/>
                    <a:pt x="1932" y="3832"/>
                  </a:cubicBezTo>
                  <a:cubicBezTo>
                    <a:pt x="1900" y="3801"/>
                    <a:pt x="1869" y="3769"/>
                    <a:pt x="1900" y="3737"/>
                  </a:cubicBezTo>
                  <a:lnTo>
                    <a:pt x="1869" y="3737"/>
                  </a:lnTo>
                  <a:cubicBezTo>
                    <a:pt x="1869" y="3706"/>
                    <a:pt x="1869" y="3706"/>
                    <a:pt x="1869" y="3706"/>
                  </a:cubicBezTo>
                  <a:cubicBezTo>
                    <a:pt x="1869" y="3706"/>
                    <a:pt x="1869" y="3706"/>
                    <a:pt x="1869" y="3706"/>
                  </a:cubicBezTo>
                  <a:cubicBezTo>
                    <a:pt x="1869" y="3706"/>
                    <a:pt x="1869" y="3706"/>
                    <a:pt x="1869" y="3706"/>
                  </a:cubicBezTo>
                  <a:lnTo>
                    <a:pt x="1869" y="3706"/>
                  </a:lnTo>
                  <a:cubicBezTo>
                    <a:pt x="1869" y="3706"/>
                    <a:pt x="1869" y="3706"/>
                    <a:pt x="1900" y="3706"/>
                  </a:cubicBezTo>
                  <a:lnTo>
                    <a:pt x="1900" y="3737"/>
                  </a:lnTo>
                  <a:cubicBezTo>
                    <a:pt x="1932" y="3737"/>
                    <a:pt x="1995" y="3769"/>
                    <a:pt x="2027" y="3832"/>
                  </a:cubicBezTo>
                  <a:cubicBezTo>
                    <a:pt x="2059" y="3864"/>
                    <a:pt x="2122" y="3896"/>
                    <a:pt x="2154" y="3927"/>
                  </a:cubicBezTo>
                  <a:cubicBezTo>
                    <a:pt x="2185" y="3927"/>
                    <a:pt x="2217" y="3959"/>
                    <a:pt x="2249" y="3991"/>
                  </a:cubicBezTo>
                  <a:cubicBezTo>
                    <a:pt x="2249" y="4022"/>
                    <a:pt x="2280" y="4054"/>
                    <a:pt x="2280" y="4086"/>
                  </a:cubicBezTo>
                  <a:cubicBezTo>
                    <a:pt x="2280" y="4117"/>
                    <a:pt x="2312" y="4117"/>
                    <a:pt x="2312" y="4117"/>
                  </a:cubicBezTo>
                  <a:cubicBezTo>
                    <a:pt x="2344" y="4117"/>
                    <a:pt x="2344" y="4086"/>
                    <a:pt x="2344" y="4086"/>
                  </a:cubicBezTo>
                  <a:cubicBezTo>
                    <a:pt x="2312" y="4022"/>
                    <a:pt x="2312" y="3991"/>
                    <a:pt x="2344" y="3927"/>
                  </a:cubicBezTo>
                  <a:cubicBezTo>
                    <a:pt x="2375" y="3896"/>
                    <a:pt x="2375" y="3864"/>
                    <a:pt x="2407" y="3864"/>
                  </a:cubicBezTo>
                  <a:cubicBezTo>
                    <a:pt x="2439" y="3832"/>
                    <a:pt x="2439" y="3801"/>
                    <a:pt x="2439" y="3769"/>
                  </a:cubicBezTo>
                  <a:cubicBezTo>
                    <a:pt x="2439" y="3737"/>
                    <a:pt x="2439" y="3737"/>
                    <a:pt x="2407" y="3706"/>
                  </a:cubicBezTo>
                  <a:cubicBezTo>
                    <a:pt x="2407" y="3642"/>
                    <a:pt x="2375" y="3579"/>
                    <a:pt x="2375" y="3516"/>
                  </a:cubicBezTo>
                  <a:cubicBezTo>
                    <a:pt x="2375" y="3452"/>
                    <a:pt x="2375" y="3452"/>
                    <a:pt x="2344" y="3421"/>
                  </a:cubicBezTo>
                  <a:cubicBezTo>
                    <a:pt x="2312" y="3389"/>
                    <a:pt x="2280" y="3357"/>
                    <a:pt x="2249" y="3326"/>
                  </a:cubicBezTo>
                  <a:cubicBezTo>
                    <a:pt x="2217" y="3326"/>
                    <a:pt x="2217" y="3294"/>
                    <a:pt x="2217" y="3262"/>
                  </a:cubicBezTo>
                  <a:cubicBezTo>
                    <a:pt x="2217" y="3199"/>
                    <a:pt x="2185" y="3167"/>
                    <a:pt x="2154" y="3104"/>
                  </a:cubicBezTo>
                  <a:cubicBezTo>
                    <a:pt x="2154" y="3104"/>
                    <a:pt x="2154" y="3072"/>
                    <a:pt x="2154" y="3072"/>
                  </a:cubicBezTo>
                  <a:lnTo>
                    <a:pt x="2154" y="3072"/>
                  </a:lnTo>
                  <a:lnTo>
                    <a:pt x="2154" y="3072"/>
                  </a:lnTo>
                  <a:lnTo>
                    <a:pt x="2154" y="3072"/>
                  </a:lnTo>
                  <a:lnTo>
                    <a:pt x="2154" y="3072"/>
                  </a:lnTo>
                  <a:cubicBezTo>
                    <a:pt x="2154" y="3072"/>
                    <a:pt x="2185" y="3072"/>
                    <a:pt x="2185" y="3072"/>
                  </a:cubicBezTo>
                  <a:cubicBezTo>
                    <a:pt x="2249" y="3072"/>
                    <a:pt x="2249" y="3072"/>
                    <a:pt x="2249" y="3009"/>
                  </a:cubicBezTo>
                  <a:cubicBezTo>
                    <a:pt x="2249" y="3009"/>
                    <a:pt x="2280" y="2977"/>
                    <a:pt x="2280" y="2977"/>
                  </a:cubicBezTo>
                  <a:cubicBezTo>
                    <a:pt x="2280" y="2946"/>
                    <a:pt x="2312" y="2946"/>
                    <a:pt x="2312" y="2977"/>
                  </a:cubicBezTo>
                  <a:cubicBezTo>
                    <a:pt x="2344" y="3009"/>
                    <a:pt x="2375" y="3041"/>
                    <a:pt x="2407" y="3072"/>
                  </a:cubicBezTo>
                  <a:cubicBezTo>
                    <a:pt x="2439" y="3104"/>
                    <a:pt x="2470" y="3167"/>
                    <a:pt x="2470" y="3231"/>
                  </a:cubicBezTo>
                  <a:cubicBezTo>
                    <a:pt x="2470" y="3262"/>
                    <a:pt x="2470" y="3262"/>
                    <a:pt x="2502" y="3294"/>
                  </a:cubicBezTo>
                  <a:cubicBezTo>
                    <a:pt x="2502" y="3326"/>
                    <a:pt x="2502" y="3326"/>
                    <a:pt x="2502" y="3326"/>
                  </a:cubicBezTo>
                  <a:cubicBezTo>
                    <a:pt x="2534" y="3357"/>
                    <a:pt x="2565" y="3389"/>
                    <a:pt x="2629" y="3421"/>
                  </a:cubicBezTo>
                  <a:cubicBezTo>
                    <a:pt x="2629" y="3421"/>
                    <a:pt x="2660" y="3389"/>
                    <a:pt x="2660" y="3389"/>
                  </a:cubicBezTo>
                  <a:cubicBezTo>
                    <a:pt x="2660" y="3357"/>
                    <a:pt x="2692" y="3326"/>
                    <a:pt x="2692" y="3294"/>
                  </a:cubicBezTo>
                  <a:cubicBezTo>
                    <a:pt x="2692" y="3262"/>
                    <a:pt x="2724" y="3231"/>
                    <a:pt x="2755" y="3231"/>
                  </a:cubicBezTo>
                  <a:cubicBezTo>
                    <a:pt x="2755" y="3231"/>
                    <a:pt x="2787" y="3231"/>
                    <a:pt x="2787" y="3231"/>
                  </a:cubicBezTo>
                  <a:cubicBezTo>
                    <a:pt x="2882" y="3199"/>
                    <a:pt x="2914" y="3104"/>
                    <a:pt x="3009" y="3041"/>
                  </a:cubicBezTo>
                  <a:cubicBezTo>
                    <a:pt x="3009" y="3041"/>
                    <a:pt x="3040" y="3009"/>
                    <a:pt x="3040" y="2977"/>
                  </a:cubicBezTo>
                  <a:cubicBezTo>
                    <a:pt x="3072" y="2977"/>
                    <a:pt x="3072" y="2946"/>
                    <a:pt x="3072" y="2914"/>
                  </a:cubicBezTo>
                  <a:cubicBezTo>
                    <a:pt x="3040" y="2882"/>
                    <a:pt x="3009" y="2851"/>
                    <a:pt x="2977" y="2851"/>
                  </a:cubicBezTo>
                  <a:cubicBezTo>
                    <a:pt x="2945" y="2819"/>
                    <a:pt x="2914" y="2819"/>
                    <a:pt x="2914" y="2819"/>
                  </a:cubicBezTo>
                  <a:lnTo>
                    <a:pt x="2914" y="2819"/>
                  </a:lnTo>
                  <a:lnTo>
                    <a:pt x="2914" y="2787"/>
                  </a:lnTo>
                  <a:lnTo>
                    <a:pt x="2914" y="2819"/>
                  </a:lnTo>
                  <a:cubicBezTo>
                    <a:pt x="2882" y="2787"/>
                    <a:pt x="2882" y="2787"/>
                    <a:pt x="2914" y="2756"/>
                  </a:cubicBezTo>
                  <a:lnTo>
                    <a:pt x="2914" y="2756"/>
                  </a:lnTo>
                  <a:lnTo>
                    <a:pt x="2914" y="2756"/>
                  </a:lnTo>
                  <a:lnTo>
                    <a:pt x="2914" y="2756"/>
                  </a:lnTo>
                  <a:cubicBezTo>
                    <a:pt x="2882" y="2756"/>
                    <a:pt x="2882" y="2756"/>
                    <a:pt x="2882" y="2756"/>
                  </a:cubicBezTo>
                  <a:cubicBezTo>
                    <a:pt x="2850" y="2724"/>
                    <a:pt x="2850" y="2724"/>
                    <a:pt x="2850" y="2724"/>
                  </a:cubicBezTo>
                  <a:lnTo>
                    <a:pt x="2819" y="2724"/>
                  </a:lnTo>
                  <a:cubicBezTo>
                    <a:pt x="2787" y="2724"/>
                    <a:pt x="2755" y="2692"/>
                    <a:pt x="2787" y="2692"/>
                  </a:cubicBezTo>
                  <a:cubicBezTo>
                    <a:pt x="2787" y="2629"/>
                    <a:pt x="2787" y="2629"/>
                    <a:pt x="2755" y="2597"/>
                  </a:cubicBezTo>
                  <a:cubicBezTo>
                    <a:pt x="2724" y="2566"/>
                    <a:pt x="2692" y="2566"/>
                    <a:pt x="2692" y="2502"/>
                  </a:cubicBezTo>
                  <a:cubicBezTo>
                    <a:pt x="2660" y="2502"/>
                    <a:pt x="2629" y="2502"/>
                    <a:pt x="2597" y="2471"/>
                  </a:cubicBezTo>
                  <a:cubicBezTo>
                    <a:pt x="2565" y="2471"/>
                    <a:pt x="2534" y="2439"/>
                    <a:pt x="2534" y="2407"/>
                  </a:cubicBezTo>
                  <a:cubicBezTo>
                    <a:pt x="2534" y="2344"/>
                    <a:pt x="2470" y="2312"/>
                    <a:pt x="2407" y="2281"/>
                  </a:cubicBezTo>
                  <a:cubicBezTo>
                    <a:pt x="2407" y="2281"/>
                    <a:pt x="2407" y="2249"/>
                    <a:pt x="2407" y="2249"/>
                  </a:cubicBezTo>
                  <a:cubicBezTo>
                    <a:pt x="2439" y="2217"/>
                    <a:pt x="2502" y="2154"/>
                    <a:pt x="2470" y="2091"/>
                  </a:cubicBezTo>
                  <a:cubicBezTo>
                    <a:pt x="2470" y="2091"/>
                    <a:pt x="2470" y="2091"/>
                    <a:pt x="2502" y="2091"/>
                  </a:cubicBezTo>
                  <a:cubicBezTo>
                    <a:pt x="2534" y="2091"/>
                    <a:pt x="2565" y="2091"/>
                    <a:pt x="2597" y="2122"/>
                  </a:cubicBezTo>
                  <a:cubicBezTo>
                    <a:pt x="2597" y="2122"/>
                    <a:pt x="2629" y="2091"/>
                    <a:pt x="2629" y="2091"/>
                  </a:cubicBezTo>
                  <a:cubicBezTo>
                    <a:pt x="2629" y="2091"/>
                    <a:pt x="2629" y="2059"/>
                    <a:pt x="2629" y="2027"/>
                  </a:cubicBezTo>
                  <a:cubicBezTo>
                    <a:pt x="2629" y="2027"/>
                    <a:pt x="2629" y="2027"/>
                    <a:pt x="2629" y="2027"/>
                  </a:cubicBezTo>
                  <a:cubicBezTo>
                    <a:pt x="2597" y="1996"/>
                    <a:pt x="2597" y="1964"/>
                    <a:pt x="2629" y="1932"/>
                  </a:cubicBezTo>
                  <a:cubicBezTo>
                    <a:pt x="2629" y="1901"/>
                    <a:pt x="2660" y="1869"/>
                    <a:pt x="2629" y="1806"/>
                  </a:cubicBezTo>
                  <a:cubicBezTo>
                    <a:pt x="2629" y="1774"/>
                    <a:pt x="2597" y="1711"/>
                    <a:pt x="2565" y="1647"/>
                  </a:cubicBezTo>
                  <a:cubicBezTo>
                    <a:pt x="2565" y="1584"/>
                    <a:pt x="2502" y="1521"/>
                    <a:pt x="2407" y="1489"/>
                  </a:cubicBezTo>
                  <a:cubicBezTo>
                    <a:pt x="2375" y="1489"/>
                    <a:pt x="2344" y="1457"/>
                    <a:pt x="2344" y="1426"/>
                  </a:cubicBezTo>
                  <a:cubicBezTo>
                    <a:pt x="2344" y="1426"/>
                    <a:pt x="2312" y="1394"/>
                    <a:pt x="2312" y="1394"/>
                  </a:cubicBezTo>
                  <a:lnTo>
                    <a:pt x="2312" y="1394"/>
                  </a:lnTo>
                  <a:lnTo>
                    <a:pt x="2280" y="1394"/>
                  </a:lnTo>
                  <a:lnTo>
                    <a:pt x="2312" y="1394"/>
                  </a:lnTo>
                  <a:lnTo>
                    <a:pt x="2312" y="1394"/>
                  </a:lnTo>
                  <a:cubicBezTo>
                    <a:pt x="2312" y="1331"/>
                    <a:pt x="2312" y="1299"/>
                    <a:pt x="2312" y="1267"/>
                  </a:cubicBezTo>
                  <a:cubicBezTo>
                    <a:pt x="2280" y="1236"/>
                    <a:pt x="2280" y="1204"/>
                    <a:pt x="2249" y="1172"/>
                  </a:cubicBezTo>
                  <a:cubicBezTo>
                    <a:pt x="2217" y="1141"/>
                    <a:pt x="2185" y="1141"/>
                    <a:pt x="2154" y="1172"/>
                  </a:cubicBezTo>
                  <a:cubicBezTo>
                    <a:pt x="2122" y="1172"/>
                    <a:pt x="2090" y="1172"/>
                    <a:pt x="2090" y="1141"/>
                  </a:cubicBezTo>
                  <a:cubicBezTo>
                    <a:pt x="2059" y="1109"/>
                    <a:pt x="2027" y="1109"/>
                    <a:pt x="1995" y="1109"/>
                  </a:cubicBezTo>
                  <a:cubicBezTo>
                    <a:pt x="1995" y="1109"/>
                    <a:pt x="1995" y="1109"/>
                    <a:pt x="1964" y="1109"/>
                  </a:cubicBezTo>
                  <a:cubicBezTo>
                    <a:pt x="1964" y="1109"/>
                    <a:pt x="1964" y="1109"/>
                    <a:pt x="1964" y="1077"/>
                  </a:cubicBezTo>
                  <a:cubicBezTo>
                    <a:pt x="1995" y="1077"/>
                    <a:pt x="1995" y="1046"/>
                    <a:pt x="2027" y="1014"/>
                  </a:cubicBezTo>
                  <a:cubicBezTo>
                    <a:pt x="2027" y="1014"/>
                    <a:pt x="2027" y="1014"/>
                    <a:pt x="2027" y="982"/>
                  </a:cubicBezTo>
                  <a:cubicBezTo>
                    <a:pt x="1995" y="982"/>
                    <a:pt x="1995" y="982"/>
                    <a:pt x="1964" y="951"/>
                  </a:cubicBezTo>
                  <a:cubicBezTo>
                    <a:pt x="1964" y="919"/>
                    <a:pt x="1995" y="919"/>
                    <a:pt x="1995" y="887"/>
                  </a:cubicBezTo>
                  <a:cubicBezTo>
                    <a:pt x="1995" y="856"/>
                    <a:pt x="1964" y="824"/>
                    <a:pt x="1964" y="792"/>
                  </a:cubicBezTo>
                  <a:cubicBezTo>
                    <a:pt x="1900" y="761"/>
                    <a:pt x="1837" y="697"/>
                    <a:pt x="1774" y="666"/>
                  </a:cubicBezTo>
                  <a:lnTo>
                    <a:pt x="1774" y="666"/>
                  </a:lnTo>
                  <a:lnTo>
                    <a:pt x="1774" y="666"/>
                  </a:lnTo>
                  <a:lnTo>
                    <a:pt x="1774" y="666"/>
                  </a:lnTo>
                  <a:cubicBezTo>
                    <a:pt x="1710" y="666"/>
                    <a:pt x="1647" y="666"/>
                    <a:pt x="1615" y="697"/>
                  </a:cubicBezTo>
                  <a:cubicBezTo>
                    <a:pt x="1552" y="729"/>
                    <a:pt x="1520" y="729"/>
                    <a:pt x="1457" y="729"/>
                  </a:cubicBezTo>
                  <a:cubicBezTo>
                    <a:pt x="1425" y="697"/>
                    <a:pt x="1394" y="697"/>
                    <a:pt x="1362" y="729"/>
                  </a:cubicBezTo>
                  <a:cubicBezTo>
                    <a:pt x="1362" y="729"/>
                    <a:pt x="1362" y="729"/>
                    <a:pt x="1362" y="729"/>
                  </a:cubicBezTo>
                  <a:cubicBezTo>
                    <a:pt x="1330" y="729"/>
                    <a:pt x="1330" y="761"/>
                    <a:pt x="1330" y="761"/>
                  </a:cubicBezTo>
                  <a:cubicBezTo>
                    <a:pt x="1330" y="729"/>
                    <a:pt x="1330" y="729"/>
                    <a:pt x="1330" y="729"/>
                  </a:cubicBezTo>
                  <a:cubicBezTo>
                    <a:pt x="1362" y="729"/>
                    <a:pt x="1362" y="729"/>
                    <a:pt x="1362" y="729"/>
                  </a:cubicBezTo>
                  <a:cubicBezTo>
                    <a:pt x="1362" y="697"/>
                    <a:pt x="1362" y="666"/>
                    <a:pt x="1362" y="634"/>
                  </a:cubicBezTo>
                  <a:cubicBezTo>
                    <a:pt x="1394" y="539"/>
                    <a:pt x="1425" y="475"/>
                    <a:pt x="1425" y="380"/>
                  </a:cubicBezTo>
                  <a:cubicBezTo>
                    <a:pt x="1425" y="349"/>
                    <a:pt x="1457" y="349"/>
                    <a:pt x="1457" y="317"/>
                  </a:cubicBezTo>
                  <a:lnTo>
                    <a:pt x="1457" y="285"/>
                  </a:lnTo>
                  <a:cubicBezTo>
                    <a:pt x="1457" y="190"/>
                    <a:pt x="1425" y="190"/>
                    <a:pt x="1362" y="190"/>
                  </a:cubicBezTo>
                  <a:cubicBezTo>
                    <a:pt x="1330" y="159"/>
                    <a:pt x="1299" y="159"/>
                    <a:pt x="1267" y="190"/>
                  </a:cubicBezTo>
                  <a:cubicBezTo>
                    <a:pt x="1204" y="190"/>
                    <a:pt x="1140" y="222"/>
                    <a:pt x="1045" y="222"/>
                  </a:cubicBezTo>
                  <a:cubicBezTo>
                    <a:pt x="982" y="222"/>
                    <a:pt x="950" y="254"/>
                    <a:pt x="887" y="317"/>
                  </a:cubicBezTo>
                  <a:cubicBezTo>
                    <a:pt x="887" y="349"/>
                    <a:pt x="855" y="349"/>
                    <a:pt x="824" y="380"/>
                  </a:cubicBezTo>
                  <a:cubicBezTo>
                    <a:pt x="760" y="444"/>
                    <a:pt x="729" y="507"/>
                    <a:pt x="760" y="602"/>
                  </a:cubicBezTo>
                  <a:cubicBezTo>
                    <a:pt x="760" y="634"/>
                    <a:pt x="792" y="634"/>
                    <a:pt x="760" y="634"/>
                  </a:cubicBezTo>
                  <a:cubicBezTo>
                    <a:pt x="729" y="666"/>
                    <a:pt x="697" y="666"/>
                    <a:pt x="665" y="697"/>
                  </a:cubicBezTo>
                  <a:cubicBezTo>
                    <a:pt x="634" y="729"/>
                    <a:pt x="634" y="729"/>
                    <a:pt x="634" y="761"/>
                  </a:cubicBezTo>
                  <a:lnTo>
                    <a:pt x="665" y="887"/>
                  </a:lnTo>
                  <a:cubicBezTo>
                    <a:pt x="665" y="887"/>
                    <a:pt x="665" y="919"/>
                    <a:pt x="697" y="919"/>
                  </a:cubicBezTo>
                  <a:cubicBezTo>
                    <a:pt x="697" y="919"/>
                    <a:pt x="665" y="919"/>
                    <a:pt x="665" y="919"/>
                  </a:cubicBezTo>
                  <a:cubicBezTo>
                    <a:pt x="665" y="951"/>
                    <a:pt x="634" y="951"/>
                    <a:pt x="634" y="951"/>
                  </a:cubicBezTo>
                  <a:cubicBezTo>
                    <a:pt x="602" y="887"/>
                    <a:pt x="570" y="761"/>
                    <a:pt x="570" y="697"/>
                  </a:cubicBezTo>
                  <a:cubicBezTo>
                    <a:pt x="602" y="697"/>
                    <a:pt x="602" y="697"/>
                    <a:pt x="602" y="697"/>
                  </a:cubicBezTo>
                  <a:cubicBezTo>
                    <a:pt x="602" y="666"/>
                    <a:pt x="602" y="634"/>
                    <a:pt x="634" y="634"/>
                  </a:cubicBezTo>
                  <a:cubicBezTo>
                    <a:pt x="665" y="571"/>
                    <a:pt x="665" y="539"/>
                    <a:pt x="665" y="475"/>
                  </a:cubicBezTo>
                  <a:cubicBezTo>
                    <a:pt x="665" y="444"/>
                    <a:pt x="665" y="412"/>
                    <a:pt x="697" y="412"/>
                  </a:cubicBezTo>
                  <a:cubicBezTo>
                    <a:pt x="729" y="380"/>
                    <a:pt x="729" y="380"/>
                    <a:pt x="760" y="349"/>
                  </a:cubicBezTo>
                  <a:cubicBezTo>
                    <a:pt x="824" y="254"/>
                    <a:pt x="919" y="190"/>
                    <a:pt x="1014" y="159"/>
                  </a:cubicBezTo>
                  <a:cubicBezTo>
                    <a:pt x="1014" y="159"/>
                    <a:pt x="1014" y="127"/>
                    <a:pt x="1045" y="127"/>
                  </a:cubicBezTo>
                  <a:cubicBezTo>
                    <a:pt x="1045" y="127"/>
                    <a:pt x="1045" y="95"/>
                    <a:pt x="1045" y="95"/>
                  </a:cubicBezTo>
                  <a:cubicBezTo>
                    <a:pt x="1014" y="64"/>
                    <a:pt x="982" y="64"/>
                    <a:pt x="982" y="32"/>
                  </a:cubicBezTo>
                  <a:cubicBezTo>
                    <a:pt x="855" y="0"/>
                    <a:pt x="729" y="0"/>
                    <a:pt x="602" y="95"/>
                  </a:cubicBezTo>
                  <a:cubicBezTo>
                    <a:pt x="570" y="127"/>
                    <a:pt x="507" y="159"/>
                    <a:pt x="475" y="190"/>
                  </a:cubicBezTo>
                  <a:cubicBezTo>
                    <a:pt x="380" y="254"/>
                    <a:pt x="349" y="349"/>
                    <a:pt x="254" y="412"/>
                  </a:cubicBezTo>
                  <a:cubicBezTo>
                    <a:pt x="254" y="412"/>
                    <a:pt x="254" y="412"/>
                    <a:pt x="254" y="444"/>
                  </a:cubicBezTo>
                  <a:cubicBezTo>
                    <a:pt x="222" y="444"/>
                    <a:pt x="222" y="475"/>
                    <a:pt x="190" y="507"/>
                  </a:cubicBezTo>
                  <a:cubicBezTo>
                    <a:pt x="190" y="507"/>
                    <a:pt x="190" y="539"/>
                    <a:pt x="159" y="571"/>
                  </a:cubicBezTo>
                  <a:cubicBezTo>
                    <a:pt x="95" y="634"/>
                    <a:pt x="64" y="729"/>
                    <a:pt x="32" y="824"/>
                  </a:cubicBezTo>
                  <a:cubicBezTo>
                    <a:pt x="0" y="856"/>
                    <a:pt x="32" y="887"/>
                    <a:pt x="64" y="919"/>
                  </a:cubicBezTo>
                  <a:cubicBezTo>
                    <a:pt x="127" y="951"/>
                    <a:pt x="159" y="951"/>
                    <a:pt x="222" y="982"/>
                  </a:cubicBezTo>
                  <a:cubicBezTo>
                    <a:pt x="222" y="982"/>
                    <a:pt x="254" y="1014"/>
                    <a:pt x="254" y="1014"/>
                  </a:cubicBezTo>
                  <a:cubicBezTo>
                    <a:pt x="254" y="1014"/>
                    <a:pt x="254" y="1046"/>
                    <a:pt x="254" y="1046"/>
                  </a:cubicBezTo>
                  <a:cubicBezTo>
                    <a:pt x="254" y="1046"/>
                    <a:pt x="222" y="1077"/>
                    <a:pt x="222" y="1046"/>
                  </a:cubicBezTo>
                  <a:cubicBezTo>
                    <a:pt x="190" y="1046"/>
                    <a:pt x="159" y="1014"/>
                    <a:pt x="127" y="1014"/>
                  </a:cubicBezTo>
                  <a:cubicBezTo>
                    <a:pt x="64" y="982"/>
                    <a:pt x="32" y="1014"/>
                    <a:pt x="0" y="1077"/>
                  </a:cubicBezTo>
                  <a:cubicBezTo>
                    <a:pt x="0" y="1109"/>
                    <a:pt x="0" y="1141"/>
                    <a:pt x="32" y="1172"/>
                  </a:cubicBezTo>
                  <a:cubicBezTo>
                    <a:pt x="32" y="1204"/>
                    <a:pt x="64" y="1236"/>
                    <a:pt x="95" y="1267"/>
                  </a:cubicBezTo>
                  <a:cubicBezTo>
                    <a:pt x="95" y="1299"/>
                    <a:pt x="127" y="1299"/>
                    <a:pt x="159" y="1299"/>
                  </a:cubicBezTo>
                  <a:cubicBezTo>
                    <a:pt x="190" y="1331"/>
                    <a:pt x="222" y="1331"/>
                    <a:pt x="222" y="1331"/>
                  </a:cubicBezTo>
                  <a:cubicBezTo>
                    <a:pt x="254" y="1331"/>
                    <a:pt x="285" y="1362"/>
                    <a:pt x="285" y="1394"/>
                  </a:cubicBezTo>
                  <a:cubicBezTo>
                    <a:pt x="317" y="1426"/>
                    <a:pt x="349" y="1457"/>
                    <a:pt x="412" y="1426"/>
                  </a:cubicBezTo>
                  <a:cubicBezTo>
                    <a:pt x="444" y="1426"/>
                    <a:pt x="475" y="1457"/>
                    <a:pt x="475" y="1489"/>
                  </a:cubicBezTo>
                  <a:cubicBezTo>
                    <a:pt x="507" y="1489"/>
                    <a:pt x="539" y="1489"/>
                    <a:pt x="570" y="1521"/>
                  </a:cubicBezTo>
                  <a:cubicBezTo>
                    <a:pt x="602" y="1521"/>
                    <a:pt x="602" y="1521"/>
                    <a:pt x="634" y="1521"/>
                  </a:cubicBezTo>
                  <a:close/>
                  <a:moveTo>
                    <a:pt x="1615" y="3357"/>
                  </a:moveTo>
                  <a:cubicBezTo>
                    <a:pt x="1584" y="3357"/>
                    <a:pt x="1584" y="3357"/>
                    <a:pt x="1584" y="3357"/>
                  </a:cubicBezTo>
                  <a:cubicBezTo>
                    <a:pt x="1584" y="3357"/>
                    <a:pt x="1584" y="3326"/>
                    <a:pt x="1584" y="3326"/>
                  </a:cubicBezTo>
                  <a:cubicBezTo>
                    <a:pt x="1584" y="3294"/>
                    <a:pt x="1615" y="3262"/>
                    <a:pt x="1615" y="3231"/>
                  </a:cubicBezTo>
                  <a:cubicBezTo>
                    <a:pt x="1615" y="3199"/>
                    <a:pt x="1647" y="3199"/>
                    <a:pt x="1647" y="3231"/>
                  </a:cubicBezTo>
                  <a:cubicBezTo>
                    <a:pt x="1647" y="3231"/>
                    <a:pt x="1647" y="3231"/>
                    <a:pt x="1647" y="3231"/>
                  </a:cubicBezTo>
                  <a:cubicBezTo>
                    <a:pt x="1679" y="3231"/>
                    <a:pt x="1679" y="3262"/>
                    <a:pt x="1679" y="3262"/>
                  </a:cubicBezTo>
                  <a:cubicBezTo>
                    <a:pt x="1679" y="3326"/>
                    <a:pt x="1647" y="3357"/>
                    <a:pt x="1615" y="3357"/>
                  </a:cubicBezTo>
                  <a:close/>
                  <a:moveTo>
                    <a:pt x="2502" y="1679"/>
                  </a:moveTo>
                  <a:cubicBezTo>
                    <a:pt x="2502" y="1679"/>
                    <a:pt x="2502" y="1711"/>
                    <a:pt x="2502" y="1711"/>
                  </a:cubicBezTo>
                  <a:cubicBezTo>
                    <a:pt x="2502" y="1742"/>
                    <a:pt x="2502" y="1742"/>
                    <a:pt x="2502" y="1742"/>
                  </a:cubicBezTo>
                  <a:lnTo>
                    <a:pt x="2502" y="1774"/>
                  </a:lnTo>
                  <a:lnTo>
                    <a:pt x="2470" y="1774"/>
                  </a:lnTo>
                  <a:lnTo>
                    <a:pt x="2470" y="1742"/>
                  </a:lnTo>
                  <a:lnTo>
                    <a:pt x="2502" y="1742"/>
                  </a:lnTo>
                  <a:lnTo>
                    <a:pt x="2470" y="1711"/>
                  </a:lnTo>
                  <a:cubicBezTo>
                    <a:pt x="2470" y="1711"/>
                    <a:pt x="2502" y="1679"/>
                    <a:pt x="2502" y="1679"/>
                  </a:cubicBezTo>
                  <a:close/>
                  <a:moveTo>
                    <a:pt x="1299" y="761"/>
                  </a:moveTo>
                  <a:cubicBezTo>
                    <a:pt x="1299" y="761"/>
                    <a:pt x="1330" y="761"/>
                    <a:pt x="1330" y="729"/>
                  </a:cubicBezTo>
                  <a:cubicBezTo>
                    <a:pt x="1330" y="729"/>
                    <a:pt x="1299" y="761"/>
                    <a:pt x="1299" y="761"/>
                  </a:cubicBezTo>
                  <a:cubicBezTo>
                    <a:pt x="1299" y="761"/>
                    <a:pt x="1299" y="792"/>
                    <a:pt x="1299" y="761"/>
                  </a:cubicBezTo>
                  <a:close/>
                  <a:moveTo>
                    <a:pt x="602" y="1014"/>
                  </a:moveTo>
                  <a:lnTo>
                    <a:pt x="634" y="1014"/>
                  </a:lnTo>
                  <a:lnTo>
                    <a:pt x="602" y="1014"/>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4"/>
            <p:cNvSpPr/>
            <p:nvPr/>
          </p:nvSpPr>
          <p:spPr>
            <a:xfrm>
              <a:off x="878019" y="3707705"/>
              <a:ext cx="1015" cy="32"/>
            </a:xfrm>
            <a:custGeom>
              <a:rect b="b" l="l" r="r" t="t"/>
              <a:pathLst>
                <a:path extrusionOk="0" h="1" w="32">
                  <a:moveTo>
                    <a:pt x="32" y="1"/>
                  </a:moveTo>
                  <a:lnTo>
                    <a:pt x="32" y="1"/>
                  </a:lnTo>
                  <a:lnTo>
                    <a:pt x="32"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4"/>
            <p:cNvSpPr/>
            <p:nvPr/>
          </p:nvSpPr>
          <p:spPr>
            <a:xfrm>
              <a:off x="848882" y="3706722"/>
              <a:ext cx="75363" cy="64266"/>
            </a:xfrm>
            <a:custGeom>
              <a:rect b="b" l="l" r="r" t="t"/>
              <a:pathLst>
                <a:path extrusionOk="0" h="2027" w="2377">
                  <a:moveTo>
                    <a:pt x="951" y="32"/>
                  </a:moveTo>
                  <a:cubicBezTo>
                    <a:pt x="919" y="32"/>
                    <a:pt x="888" y="63"/>
                    <a:pt x="856" y="63"/>
                  </a:cubicBezTo>
                  <a:cubicBezTo>
                    <a:pt x="824" y="63"/>
                    <a:pt x="793" y="63"/>
                    <a:pt x="729" y="63"/>
                  </a:cubicBezTo>
                  <a:cubicBezTo>
                    <a:pt x="729" y="63"/>
                    <a:pt x="729" y="95"/>
                    <a:pt x="729" y="95"/>
                  </a:cubicBezTo>
                  <a:cubicBezTo>
                    <a:pt x="634" y="127"/>
                    <a:pt x="539" y="158"/>
                    <a:pt x="476" y="190"/>
                  </a:cubicBezTo>
                  <a:cubicBezTo>
                    <a:pt x="413" y="222"/>
                    <a:pt x="381" y="253"/>
                    <a:pt x="381" y="285"/>
                  </a:cubicBezTo>
                  <a:cubicBezTo>
                    <a:pt x="381" y="317"/>
                    <a:pt x="349" y="317"/>
                    <a:pt x="349" y="348"/>
                  </a:cubicBezTo>
                  <a:cubicBezTo>
                    <a:pt x="318" y="348"/>
                    <a:pt x="286" y="380"/>
                    <a:pt x="254" y="380"/>
                  </a:cubicBezTo>
                  <a:cubicBezTo>
                    <a:pt x="223" y="412"/>
                    <a:pt x="191" y="443"/>
                    <a:pt x="191" y="475"/>
                  </a:cubicBezTo>
                  <a:cubicBezTo>
                    <a:pt x="191" y="507"/>
                    <a:pt x="191" y="538"/>
                    <a:pt x="191" y="570"/>
                  </a:cubicBezTo>
                  <a:cubicBezTo>
                    <a:pt x="223" y="570"/>
                    <a:pt x="223" y="602"/>
                    <a:pt x="223" y="602"/>
                  </a:cubicBezTo>
                  <a:cubicBezTo>
                    <a:pt x="223" y="633"/>
                    <a:pt x="254" y="633"/>
                    <a:pt x="254" y="633"/>
                  </a:cubicBezTo>
                  <a:cubicBezTo>
                    <a:pt x="318" y="665"/>
                    <a:pt x="381" y="665"/>
                    <a:pt x="444" y="665"/>
                  </a:cubicBezTo>
                  <a:cubicBezTo>
                    <a:pt x="444" y="665"/>
                    <a:pt x="444" y="665"/>
                    <a:pt x="444" y="665"/>
                  </a:cubicBezTo>
                  <a:cubicBezTo>
                    <a:pt x="444" y="697"/>
                    <a:pt x="444" y="697"/>
                    <a:pt x="444" y="697"/>
                  </a:cubicBezTo>
                  <a:cubicBezTo>
                    <a:pt x="381" y="697"/>
                    <a:pt x="318" y="697"/>
                    <a:pt x="254" y="728"/>
                  </a:cubicBezTo>
                  <a:cubicBezTo>
                    <a:pt x="191" y="728"/>
                    <a:pt x="159" y="728"/>
                    <a:pt x="128" y="760"/>
                  </a:cubicBezTo>
                  <a:cubicBezTo>
                    <a:pt x="128" y="760"/>
                    <a:pt x="96" y="792"/>
                    <a:pt x="96" y="792"/>
                  </a:cubicBezTo>
                  <a:cubicBezTo>
                    <a:pt x="96" y="823"/>
                    <a:pt x="96" y="855"/>
                    <a:pt x="96" y="887"/>
                  </a:cubicBezTo>
                  <a:cubicBezTo>
                    <a:pt x="128" y="950"/>
                    <a:pt x="128" y="950"/>
                    <a:pt x="223" y="982"/>
                  </a:cubicBezTo>
                  <a:cubicBezTo>
                    <a:pt x="318" y="1013"/>
                    <a:pt x="413" y="1045"/>
                    <a:pt x="539" y="1045"/>
                  </a:cubicBezTo>
                  <a:cubicBezTo>
                    <a:pt x="539" y="1045"/>
                    <a:pt x="571" y="1045"/>
                    <a:pt x="571" y="1045"/>
                  </a:cubicBezTo>
                  <a:cubicBezTo>
                    <a:pt x="666" y="1108"/>
                    <a:pt x="729" y="1140"/>
                    <a:pt x="761" y="1235"/>
                  </a:cubicBezTo>
                  <a:cubicBezTo>
                    <a:pt x="793" y="1235"/>
                    <a:pt x="793" y="1267"/>
                    <a:pt x="761" y="1267"/>
                  </a:cubicBezTo>
                  <a:cubicBezTo>
                    <a:pt x="761" y="1267"/>
                    <a:pt x="761" y="1267"/>
                    <a:pt x="761" y="1267"/>
                  </a:cubicBezTo>
                  <a:cubicBezTo>
                    <a:pt x="666" y="1267"/>
                    <a:pt x="571" y="1235"/>
                    <a:pt x="476" y="1172"/>
                  </a:cubicBezTo>
                  <a:cubicBezTo>
                    <a:pt x="444" y="1172"/>
                    <a:pt x="413" y="1140"/>
                    <a:pt x="381" y="1140"/>
                  </a:cubicBezTo>
                  <a:cubicBezTo>
                    <a:pt x="286" y="1140"/>
                    <a:pt x="191" y="1140"/>
                    <a:pt x="128" y="1140"/>
                  </a:cubicBezTo>
                  <a:cubicBezTo>
                    <a:pt x="64" y="1140"/>
                    <a:pt x="33" y="1172"/>
                    <a:pt x="33" y="1204"/>
                  </a:cubicBezTo>
                  <a:cubicBezTo>
                    <a:pt x="1" y="1267"/>
                    <a:pt x="1" y="1299"/>
                    <a:pt x="1" y="1362"/>
                  </a:cubicBezTo>
                  <a:cubicBezTo>
                    <a:pt x="33" y="1457"/>
                    <a:pt x="64" y="1520"/>
                    <a:pt x="159" y="1552"/>
                  </a:cubicBezTo>
                  <a:cubicBezTo>
                    <a:pt x="191" y="1552"/>
                    <a:pt x="254" y="1552"/>
                    <a:pt x="286" y="1584"/>
                  </a:cubicBezTo>
                  <a:cubicBezTo>
                    <a:pt x="286" y="1584"/>
                    <a:pt x="318" y="1615"/>
                    <a:pt x="318" y="1615"/>
                  </a:cubicBezTo>
                  <a:cubicBezTo>
                    <a:pt x="286" y="1647"/>
                    <a:pt x="286" y="1679"/>
                    <a:pt x="254" y="1710"/>
                  </a:cubicBezTo>
                  <a:cubicBezTo>
                    <a:pt x="254" y="1742"/>
                    <a:pt x="254" y="1742"/>
                    <a:pt x="254" y="1774"/>
                  </a:cubicBezTo>
                  <a:cubicBezTo>
                    <a:pt x="254" y="1805"/>
                    <a:pt x="254" y="1837"/>
                    <a:pt x="286" y="1869"/>
                  </a:cubicBezTo>
                  <a:cubicBezTo>
                    <a:pt x="286" y="1900"/>
                    <a:pt x="286" y="1900"/>
                    <a:pt x="318" y="1900"/>
                  </a:cubicBezTo>
                  <a:cubicBezTo>
                    <a:pt x="318" y="1900"/>
                    <a:pt x="349" y="1900"/>
                    <a:pt x="349" y="1900"/>
                  </a:cubicBezTo>
                  <a:cubicBezTo>
                    <a:pt x="444" y="1900"/>
                    <a:pt x="539" y="1900"/>
                    <a:pt x="634" y="1932"/>
                  </a:cubicBezTo>
                  <a:cubicBezTo>
                    <a:pt x="698" y="1932"/>
                    <a:pt x="729" y="1932"/>
                    <a:pt x="761" y="1900"/>
                  </a:cubicBezTo>
                  <a:cubicBezTo>
                    <a:pt x="793" y="1900"/>
                    <a:pt x="824" y="1869"/>
                    <a:pt x="856" y="1869"/>
                  </a:cubicBezTo>
                  <a:cubicBezTo>
                    <a:pt x="888" y="1837"/>
                    <a:pt x="951" y="1837"/>
                    <a:pt x="983" y="1837"/>
                  </a:cubicBezTo>
                  <a:cubicBezTo>
                    <a:pt x="1046" y="1869"/>
                    <a:pt x="1078" y="1837"/>
                    <a:pt x="1141" y="1805"/>
                  </a:cubicBezTo>
                  <a:cubicBezTo>
                    <a:pt x="1141" y="1805"/>
                    <a:pt x="1173" y="1774"/>
                    <a:pt x="1204" y="1774"/>
                  </a:cubicBezTo>
                  <a:cubicBezTo>
                    <a:pt x="1204" y="1774"/>
                    <a:pt x="1236" y="1774"/>
                    <a:pt x="1236" y="1774"/>
                  </a:cubicBezTo>
                  <a:cubicBezTo>
                    <a:pt x="1236" y="1774"/>
                    <a:pt x="1236" y="1805"/>
                    <a:pt x="1236" y="1805"/>
                  </a:cubicBezTo>
                  <a:cubicBezTo>
                    <a:pt x="1236" y="1837"/>
                    <a:pt x="1268" y="1837"/>
                    <a:pt x="1299" y="1869"/>
                  </a:cubicBezTo>
                  <a:cubicBezTo>
                    <a:pt x="1363" y="1869"/>
                    <a:pt x="1331" y="1932"/>
                    <a:pt x="1363" y="1964"/>
                  </a:cubicBezTo>
                  <a:cubicBezTo>
                    <a:pt x="1363" y="1964"/>
                    <a:pt x="1363" y="1964"/>
                    <a:pt x="1363" y="1964"/>
                  </a:cubicBezTo>
                  <a:cubicBezTo>
                    <a:pt x="1426" y="1995"/>
                    <a:pt x="1489" y="1995"/>
                    <a:pt x="1553" y="2027"/>
                  </a:cubicBezTo>
                  <a:cubicBezTo>
                    <a:pt x="1616" y="2027"/>
                    <a:pt x="1679" y="2027"/>
                    <a:pt x="1743" y="2027"/>
                  </a:cubicBezTo>
                  <a:cubicBezTo>
                    <a:pt x="1774" y="1995"/>
                    <a:pt x="1806" y="1995"/>
                    <a:pt x="1806" y="1964"/>
                  </a:cubicBezTo>
                  <a:cubicBezTo>
                    <a:pt x="1838" y="1900"/>
                    <a:pt x="1838" y="1837"/>
                    <a:pt x="1774" y="1774"/>
                  </a:cubicBezTo>
                  <a:lnTo>
                    <a:pt x="1774" y="1774"/>
                  </a:lnTo>
                  <a:cubicBezTo>
                    <a:pt x="1774" y="1805"/>
                    <a:pt x="1774" y="1805"/>
                    <a:pt x="1743" y="1805"/>
                  </a:cubicBezTo>
                  <a:lnTo>
                    <a:pt x="1711" y="1805"/>
                  </a:lnTo>
                  <a:cubicBezTo>
                    <a:pt x="1711" y="1805"/>
                    <a:pt x="1711" y="1805"/>
                    <a:pt x="1743" y="1805"/>
                  </a:cubicBezTo>
                  <a:cubicBezTo>
                    <a:pt x="1743" y="1805"/>
                    <a:pt x="1774" y="1805"/>
                    <a:pt x="1774" y="1805"/>
                  </a:cubicBezTo>
                  <a:cubicBezTo>
                    <a:pt x="1774" y="1774"/>
                    <a:pt x="1774" y="1774"/>
                    <a:pt x="1774" y="1774"/>
                  </a:cubicBezTo>
                  <a:lnTo>
                    <a:pt x="1774" y="1774"/>
                  </a:lnTo>
                  <a:lnTo>
                    <a:pt x="1774" y="1774"/>
                  </a:lnTo>
                  <a:cubicBezTo>
                    <a:pt x="1806" y="1774"/>
                    <a:pt x="1806" y="1742"/>
                    <a:pt x="1806" y="1742"/>
                  </a:cubicBezTo>
                  <a:cubicBezTo>
                    <a:pt x="1838" y="1742"/>
                    <a:pt x="1869" y="1710"/>
                    <a:pt x="1869" y="1742"/>
                  </a:cubicBezTo>
                  <a:cubicBezTo>
                    <a:pt x="1901" y="1774"/>
                    <a:pt x="1933" y="1774"/>
                    <a:pt x="1964" y="1805"/>
                  </a:cubicBezTo>
                  <a:cubicBezTo>
                    <a:pt x="2028" y="1805"/>
                    <a:pt x="2059" y="1774"/>
                    <a:pt x="2091" y="1710"/>
                  </a:cubicBezTo>
                  <a:cubicBezTo>
                    <a:pt x="2091" y="1679"/>
                    <a:pt x="2091" y="1647"/>
                    <a:pt x="2059" y="1615"/>
                  </a:cubicBezTo>
                  <a:cubicBezTo>
                    <a:pt x="2059" y="1584"/>
                    <a:pt x="2059" y="1584"/>
                    <a:pt x="2028" y="1552"/>
                  </a:cubicBezTo>
                  <a:cubicBezTo>
                    <a:pt x="1996" y="1520"/>
                    <a:pt x="1964" y="1489"/>
                    <a:pt x="1964" y="1457"/>
                  </a:cubicBezTo>
                  <a:cubicBezTo>
                    <a:pt x="1964" y="1394"/>
                    <a:pt x="1933" y="1362"/>
                    <a:pt x="1901" y="1362"/>
                  </a:cubicBezTo>
                  <a:cubicBezTo>
                    <a:pt x="1869" y="1330"/>
                    <a:pt x="1869" y="1267"/>
                    <a:pt x="1838" y="1204"/>
                  </a:cubicBezTo>
                  <a:cubicBezTo>
                    <a:pt x="1838" y="1172"/>
                    <a:pt x="1838" y="1140"/>
                    <a:pt x="1869" y="1140"/>
                  </a:cubicBezTo>
                  <a:cubicBezTo>
                    <a:pt x="1933" y="1077"/>
                    <a:pt x="1933" y="1013"/>
                    <a:pt x="1933" y="918"/>
                  </a:cubicBezTo>
                  <a:cubicBezTo>
                    <a:pt x="1933" y="887"/>
                    <a:pt x="1933" y="855"/>
                    <a:pt x="1964" y="823"/>
                  </a:cubicBezTo>
                  <a:cubicBezTo>
                    <a:pt x="1996" y="728"/>
                    <a:pt x="2028" y="665"/>
                    <a:pt x="2059" y="570"/>
                  </a:cubicBezTo>
                  <a:cubicBezTo>
                    <a:pt x="2059" y="538"/>
                    <a:pt x="2091" y="507"/>
                    <a:pt x="2123" y="507"/>
                  </a:cubicBezTo>
                  <a:cubicBezTo>
                    <a:pt x="2186" y="443"/>
                    <a:pt x="2249" y="380"/>
                    <a:pt x="2344" y="317"/>
                  </a:cubicBezTo>
                  <a:cubicBezTo>
                    <a:pt x="2344" y="317"/>
                    <a:pt x="2344" y="285"/>
                    <a:pt x="2376" y="253"/>
                  </a:cubicBezTo>
                  <a:cubicBezTo>
                    <a:pt x="2376" y="190"/>
                    <a:pt x="2344" y="158"/>
                    <a:pt x="2281" y="127"/>
                  </a:cubicBezTo>
                  <a:cubicBezTo>
                    <a:pt x="2249" y="127"/>
                    <a:pt x="2218" y="127"/>
                    <a:pt x="2154" y="95"/>
                  </a:cubicBezTo>
                  <a:cubicBezTo>
                    <a:pt x="2123" y="95"/>
                    <a:pt x="2091" y="127"/>
                    <a:pt x="2059" y="158"/>
                  </a:cubicBezTo>
                  <a:cubicBezTo>
                    <a:pt x="2028" y="190"/>
                    <a:pt x="2028" y="222"/>
                    <a:pt x="2028" y="253"/>
                  </a:cubicBezTo>
                  <a:cubicBezTo>
                    <a:pt x="2028" y="285"/>
                    <a:pt x="2028" y="317"/>
                    <a:pt x="2059" y="380"/>
                  </a:cubicBezTo>
                  <a:cubicBezTo>
                    <a:pt x="2059" y="380"/>
                    <a:pt x="2059" y="380"/>
                    <a:pt x="2059" y="380"/>
                  </a:cubicBezTo>
                  <a:lnTo>
                    <a:pt x="2059" y="380"/>
                  </a:lnTo>
                  <a:lnTo>
                    <a:pt x="2059" y="380"/>
                  </a:lnTo>
                  <a:lnTo>
                    <a:pt x="2059" y="380"/>
                  </a:lnTo>
                  <a:cubicBezTo>
                    <a:pt x="2028" y="348"/>
                    <a:pt x="2028" y="348"/>
                    <a:pt x="2028" y="348"/>
                  </a:cubicBezTo>
                  <a:cubicBezTo>
                    <a:pt x="2028" y="317"/>
                    <a:pt x="1996" y="285"/>
                    <a:pt x="1964" y="285"/>
                  </a:cubicBezTo>
                  <a:cubicBezTo>
                    <a:pt x="1933" y="253"/>
                    <a:pt x="1933" y="253"/>
                    <a:pt x="1901" y="253"/>
                  </a:cubicBezTo>
                  <a:cubicBezTo>
                    <a:pt x="1869" y="222"/>
                    <a:pt x="1838" y="253"/>
                    <a:pt x="1806" y="285"/>
                  </a:cubicBezTo>
                  <a:cubicBezTo>
                    <a:pt x="1774" y="317"/>
                    <a:pt x="1774" y="348"/>
                    <a:pt x="1774" y="380"/>
                  </a:cubicBezTo>
                  <a:cubicBezTo>
                    <a:pt x="1743" y="443"/>
                    <a:pt x="1711" y="538"/>
                    <a:pt x="1679" y="602"/>
                  </a:cubicBezTo>
                  <a:cubicBezTo>
                    <a:pt x="1616" y="665"/>
                    <a:pt x="1616" y="760"/>
                    <a:pt x="1584" y="823"/>
                  </a:cubicBezTo>
                  <a:cubicBezTo>
                    <a:pt x="1584" y="823"/>
                    <a:pt x="1584" y="855"/>
                    <a:pt x="1584" y="855"/>
                  </a:cubicBezTo>
                  <a:cubicBezTo>
                    <a:pt x="1584" y="855"/>
                    <a:pt x="1584" y="855"/>
                    <a:pt x="1584" y="855"/>
                  </a:cubicBezTo>
                  <a:cubicBezTo>
                    <a:pt x="1584" y="887"/>
                    <a:pt x="1553" y="887"/>
                    <a:pt x="1521" y="887"/>
                  </a:cubicBezTo>
                  <a:cubicBezTo>
                    <a:pt x="1521" y="887"/>
                    <a:pt x="1489" y="855"/>
                    <a:pt x="1489" y="855"/>
                  </a:cubicBezTo>
                  <a:cubicBezTo>
                    <a:pt x="1521" y="760"/>
                    <a:pt x="1553" y="697"/>
                    <a:pt x="1553" y="633"/>
                  </a:cubicBezTo>
                  <a:cubicBezTo>
                    <a:pt x="1616" y="538"/>
                    <a:pt x="1616" y="443"/>
                    <a:pt x="1584" y="380"/>
                  </a:cubicBezTo>
                  <a:cubicBezTo>
                    <a:pt x="1584" y="348"/>
                    <a:pt x="1553" y="348"/>
                    <a:pt x="1553" y="317"/>
                  </a:cubicBezTo>
                  <a:cubicBezTo>
                    <a:pt x="1521" y="317"/>
                    <a:pt x="1489" y="317"/>
                    <a:pt x="1489" y="348"/>
                  </a:cubicBezTo>
                  <a:lnTo>
                    <a:pt x="1458" y="475"/>
                  </a:lnTo>
                  <a:cubicBezTo>
                    <a:pt x="1458" y="475"/>
                    <a:pt x="1426" y="507"/>
                    <a:pt x="1426" y="507"/>
                  </a:cubicBezTo>
                  <a:cubicBezTo>
                    <a:pt x="1363" y="475"/>
                    <a:pt x="1299" y="475"/>
                    <a:pt x="1236" y="475"/>
                  </a:cubicBezTo>
                  <a:cubicBezTo>
                    <a:pt x="1236" y="475"/>
                    <a:pt x="1236" y="475"/>
                    <a:pt x="1236" y="475"/>
                  </a:cubicBezTo>
                  <a:cubicBezTo>
                    <a:pt x="1236" y="475"/>
                    <a:pt x="1236" y="475"/>
                    <a:pt x="1236" y="475"/>
                  </a:cubicBezTo>
                  <a:cubicBezTo>
                    <a:pt x="1268" y="443"/>
                    <a:pt x="1299" y="443"/>
                    <a:pt x="1331" y="412"/>
                  </a:cubicBezTo>
                  <a:cubicBezTo>
                    <a:pt x="1363" y="412"/>
                    <a:pt x="1363" y="380"/>
                    <a:pt x="1331" y="348"/>
                  </a:cubicBezTo>
                  <a:cubicBezTo>
                    <a:pt x="1331" y="317"/>
                    <a:pt x="1299" y="253"/>
                    <a:pt x="1236" y="222"/>
                  </a:cubicBezTo>
                  <a:cubicBezTo>
                    <a:pt x="1204" y="190"/>
                    <a:pt x="1173" y="190"/>
                    <a:pt x="1141" y="222"/>
                  </a:cubicBezTo>
                  <a:cubicBezTo>
                    <a:pt x="1109" y="222"/>
                    <a:pt x="1109" y="253"/>
                    <a:pt x="1078" y="285"/>
                  </a:cubicBezTo>
                  <a:cubicBezTo>
                    <a:pt x="1046" y="285"/>
                    <a:pt x="1046" y="285"/>
                    <a:pt x="1014" y="285"/>
                  </a:cubicBezTo>
                  <a:cubicBezTo>
                    <a:pt x="1014" y="285"/>
                    <a:pt x="1014" y="285"/>
                    <a:pt x="1046" y="253"/>
                  </a:cubicBezTo>
                  <a:cubicBezTo>
                    <a:pt x="1046" y="190"/>
                    <a:pt x="1078" y="158"/>
                    <a:pt x="1109" y="127"/>
                  </a:cubicBezTo>
                  <a:cubicBezTo>
                    <a:pt x="1141" y="95"/>
                    <a:pt x="1109" y="32"/>
                    <a:pt x="1078" y="32"/>
                  </a:cubicBezTo>
                  <a:cubicBezTo>
                    <a:pt x="1078" y="0"/>
                    <a:pt x="1078" y="0"/>
                    <a:pt x="1046" y="0"/>
                  </a:cubicBezTo>
                  <a:lnTo>
                    <a:pt x="1078" y="0"/>
                  </a:lnTo>
                  <a:lnTo>
                    <a:pt x="1078" y="0"/>
                  </a:lnTo>
                  <a:lnTo>
                    <a:pt x="1078" y="0"/>
                  </a:lnTo>
                  <a:cubicBezTo>
                    <a:pt x="1014" y="32"/>
                    <a:pt x="983" y="0"/>
                    <a:pt x="95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4"/>
            <p:cNvSpPr/>
            <p:nvPr/>
          </p:nvSpPr>
          <p:spPr>
            <a:xfrm>
              <a:off x="1965405" y="4235846"/>
              <a:ext cx="98444" cy="54247"/>
            </a:xfrm>
            <a:custGeom>
              <a:rect b="b" l="l" r="r" t="t"/>
              <a:pathLst>
                <a:path extrusionOk="0" h="1711" w="3105">
                  <a:moveTo>
                    <a:pt x="2914" y="1489"/>
                  </a:moveTo>
                  <a:cubicBezTo>
                    <a:pt x="2914" y="1489"/>
                    <a:pt x="2914" y="1457"/>
                    <a:pt x="2914" y="1457"/>
                  </a:cubicBezTo>
                  <a:cubicBezTo>
                    <a:pt x="2883" y="1426"/>
                    <a:pt x="2851" y="1426"/>
                    <a:pt x="2819" y="1394"/>
                  </a:cubicBezTo>
                  <a:cubicBezTo>
                    <a:pt x="2788" y="1362"/>
                    <a:pt x="2788" y="1331"/>
                    <a:pt x="2756" y="1299"/>
                  </a:cubicBezTo>
                  <a:cubicBezTo>
                    <a:pt x="2724" y="1267"/>
                    <a:pt x="2724" y="1267"/>
                    <a:pt x="2693" y="1236"/>
                  </a:cubicBezTo>
                  <a:cubicBezTo>
                    <a:pt x="2661" y="1204"/>
                    <a:pt x="2629" y="1172"/>
                    <a:pt x="2629" y="1141"/>
                  </a:cubicBezTo>
                  <a:cubicBezTo>
                    <a:pt x="2598" y="1109"/>
                    <a:pt x="2598" y="1109"/>
                    <a:pt x="2629" y="1077"/>
                  </a:cubicBezTo>
                  <a:cubicBezTo>
                    <a:pt x="2661" y="1077"/>
                    <a:pt x="2661" y="1077"/>
                    <a:pt x="2693" y="1046"/>
                  </a:cubicBezTo>
                  <a:cubicBezTo>
                    <a:pt x="2724" y="1014"/>
                    <a:pt x="2693" y="982"/>
                    <a:pt x="2661" y="951"/>
                  </a:cubicBezTo>
                  <a:cubicBezTo>
                    <a:pt x="2661" y="951"/>
                    <a:pt x="2629" y="919"/>
                    <a:pt x="2629" y="919"/>
                  </a:cubicBezTo>
                  <a:cubicBezTo>
                    <a:pt x="2566" y="919"/>
                    <a:pt x="2534" y="887"/>
                    <a:pt x="2503" y="887"/>
                  </a:cubicBezTo>
                  <a:cubicBezTo>
                    <a:pt x="2439" y="856"/>
                    <a:pt x="2408" y="824"/>
                    <a:pt x="2408" y="761"/>
                  </a:cubicBezTo>
                  <a:cubicBezTo>
                    <a:pt x="2408" y="729"/>
                    <a:pt x="2376" y="697"/>
                    <a:pt x="2344" y="697"/>
                  </a:cubicBezTo>
                  <a:cubicBezTo>
                    <a:pt x="2249" y="602"/>
                    <a:pt x="2091" y="539"/>
                    <a:pt x="1933" y="476"/>
                  </a:cubicBezTo>
                  <a:cubicBezTo>
                    <a:pt x="1869" y="476"/>
                    <a:pt x="1806" y="444"/>
                    <a:pt x="1743" y="412"/>
                  </a:cubicBezTo>
                  <a:cubicBezTo>
                    <a:pt x="1679" y="381"/>
                    <a:pt x="1616" y="349"/>
                    <a:pt x="1521" y="349"/>
                  </a:cubicBezTo>
                  <a:cubicBezTo>
                    <a:pt x="1426" y="317"/>
                    <a:pt x="1331" y="286"/>
                    <a:pt x="1236" y="222"/>
                  </a:cubicBezTo>
                  <a:cubicBezTo>
                    <a:pt x="1141" y="191"/>
                    <a:pt x="1046" y="159"/>
                    <a:pt x="1014" y="286"/>
                  </a:cubicBezTo>
                  <a:cubicBezTo>
                    <a:pt x="983" y="286"/>
                    <a:pt x="983" y="286"/>
                    <a:pt x="983" y="286"/>
                  </a:cubicBezTo>
                  <a:cubicBezTo>
                    <a:pt x="888" y="317"/>
                    <a:pt x="824" y="381"/>
                    <a:pt x="761" y="476"/>
                  </a:cubicBezTo>
                  <a:cubicBezTo>
                    <a:pt x="761" y="476"/>
                    <a:pt x="729" y="507"/>
                    <a:pt x="698" y="476"/>
                  </a:cubicBezTo>
                  <a:cubicBezTo>
                    <a:pt x="666" y="444"/>
                    <a:pt x="634" y="412"/>
                    <a:pt x="603" y="381"/>
                  </a:cubicBezTo>
                  <a:cubicBezTo>
                    <a:pt x="571" y="349"/>
                    <a:pt x="571" y="317"/>
                    <a:pt x="571" y="317"/>
                  </a:cubicBezTo>
                  <a:cubicBezTo>
                    <a:pt x="571" y="286"/>
                    <a:pt x="571" y="254"/>
                    <a:pt x="571" y="222"/>
                  </a:cubicBezTo>
                  <a:cubicBezTo>
                    <a:pt x="571" y="191"/>
                    <a:pt x="571" y="127"/>
                    <a:pt x="539" y="96"/>
                  </a:cubicBezTo>
                  <a:cubicBezTo>
                    <a:pt x="539" y="64"/>
                    <a:pt x="476" y="64"/>
                    <a:pt x="444" y="64"/>
                  </a:cubicBezTo>
                  <a:cubicBezTo>
                    <a:pt x="413" y="64"/>
                    <a:pt x="381" y="32"/>
                    <a:pt x="349" y="32"/>
                  </a:cubicBezTo>
                  <a:cubicBezTo>
                    <a:pt x="318" y="1"/>
                    <a:pt x="286" y="1"/>
                    <a:pt x="223" y="32"/>
                  </a:cubicBezTo>
                  <a:cubicBezTo>
                    <a:pt x="159" y="64"/>
                    <a:pt x="96" y="127"/>
                    <a:pt x="33" y="127"/>
                  </a:cubicBezTo>
                  <a:cubicBezTo>
                    <a:pt x="33" y="127"/>
                    <a:pt x="1" y="159"/>
                    <a:pt x="1" y="159"/>
                  </a:cubicBezTo>
                  <a:cubicBezTo>
                    <a:pt x="1" y="159"/>
                    <a:pt x="33" y="191"/>
                    <a:pt x="33" y="191"/>
                  </a:cubicBezTo>
                  <a:cubicBezTo>
                    <a:pt x="64" y="191"/>
                    <a:pt x="64" y="222"/>
                    <a:pt x="96" y="222"/>
                  </a:cubicBezTo>
                  <a:cubicBezTo>
                    <a:pt x="128" y="222"/>
                    <a:pt x="159" y="254"/>
                    <a:pt x="159" y="286"/>
                  </a:cubicBezTo>
                  <a:cubicBezTo>
                    <a:pt x="191" y="317"/>
                    <a:pt x="254" y="349"/>
                    <a:pt x="318" y="349"/>
                  </a:cubicBezTo>
                  <a:cubicBezTo>
                    <a:pt x="349" y="349"/>
                    <a:pt x="381" y="349"/>
                    <a:pt x="444" y="349"/>
                  </a:cubicBezTo>
                  <a:cubicBezTo>
                    <a:pt x="444" y="349"/>
                    <a:pt x="444" y="349"/>
                    <a:pt x="444" y="349"/>
                  </a:cubicBezTo>
                  <a:cubicBezTo>
                    <a:pt x="444" y="349"/>
                    <a:pt x="444" y="381"/>
                    <a:pt x="444" y="381"/>
                  </a:cubicBezTo>
                  <a:cubicBezTo>
                    <a:pt x="381" y="381"/>
                    <a:pt x="318" y="412"/>
                    <a:pt x="254" y="412"/>
                  </a:cubicBezTo>
                  <a:cubicBezTo>
                    <a:pt x="223" y="412"/>
                    <a:pt x="223" y="444"/>
                    <a:pt x="223" y="444"/>
                  </a:cubicBezTo>
                  <a:cubicBezTo>
                    <a:pt x="286" y="476"/>
                    <a:pt x="286" y="539"/>
                    <a:pt x="318" y="602"/>
                  </a:cubicBezTo>
                  <a:cubicBezTo>
                    <a:pt x="318" y="634"/>
                    <a:pt x="381" y="634"/>
                    <a:pt x="381" y="634"/>
                  </a:cubicBezTo>
                  <a:cubicBezTo>
                    <a:pt x="413" y="602"/>
                    <a:pt x="413" y="602"/>
                    <a:pt x="444" y="571"/>
                  </a:cubicBezTo>
                  <a:cubicBezTo>
                    <a:pt x="444" y="571"/>
                    <a:pt x="444" y="539"/>
                    <a:pt x="476" y="571"/>
                  </a:cubicBezTo>
                  <a:cubicBezTo>
                    <a:pt x="539" y="602"/>
                    <a:pt x="571" y="602"/>
                    <a:pt x="634" y="634"/>
                  </a:cubicBezTo>
                  <a:cubicBezTo>
                    <a:pt x="666" y="666"/>
                    <a:pt x="698" y="697"/>
                    <a:pt x="729" y="697"/>
                  </a:cubicBezTo>
                  <a:cubicBezTo>
                    <a:pt x="793" y="729"/>
                    <a:pt x="856" y="729"/>
                    <a:pt x="919" y="761"/>
                  </a:cubicBezTo>
                  <a:cubicBezTo>
                    <a:pt x="951" y="761"/>
                    <a:pt x="983" y="792"/>
                    <a:pt x="1014" y="792"/>
                  </a:cubicBezTo>
                  <a:cubicBezTo>
                    <a:pt x="1078" y="824"/>
                    <a:pt x="1141" y="856"/>
                    <a:pt x="1173" y="951"/>
                  </a:cubicBezTo>
                  <a:cubicBezTo>
                    <a:pt x="1173" y="982"/>
                    <a:pt x="1204" y="1014"/>
                    <a:pt x="1204" y="1046"/>
                  </a:cubicBezTo>
                  <a:cubicBezTo>
                    <a:pt x="1236" y="1046"/>
                    <a:pt x="1236" y="1077"/>
                    <a:pt x="1236" y="1109"/>
                  </a:cubicBezTo>
                  <a:cubicBezTo>
                    <a:pt x="1236" y="1141"/>
                    <a:pt x="1236" y="1141"/>
                    <a:pt x="1236" y="1141"/>
                  </a:cubicBezTo>
                  <a:cubicBezTo>
                    <a:pt x="1173" y="1172"/>
                    <a:pt x="1141" y="1204"/>
                    <a:pt x="1109" y="1267"/>
                  </a:cubicBezTo>
                  <a:cubicBezTo>
                    <a:pt x="1078" y="1299"/>
                    <a:pt x="1109" y="1331"/>
                    <a:pt x="1141" y="1331"/>
                  </a:cubicBezTo>
                  <a:cubicBezTo>
                    <a:pt x="1204" y="1331"/>
                    <a:pt x="1236" y="1331"/>
                    <a:pt x="1299" y="1299"/>
                  </a:cubicBezTo>
                  <a:cubicBezTo>
                    <a:pt x="1363" y="1299"/>
                    <a:pt x="1426" y="1299"/>
                    <a:pt x="1489" y="1362"/>
                  </a:cubicBezTo>
                  <a:cubicBezTo>
                    <a:pt x="1489" y="1362"/>
                    <a:pt x="1489" y="1394"/>
                    <a:pt x="1521" y="1394"/>
                  </a:cubicBezTo>
                  <a:cubicBezTo>
                    <a:pt x="1553" y="1426"/>
                    <a:pt x="1584" y="1457"/>
                    <a:pt x="1616" y="1457"/>
                  </a:cubicBezTo>
                  <a:cubicBezTo>
                    <a:pt x="1679" y="1457"/>
                    <a:pt x="1774" y="1457"/>
                    <a:pt x="1838" y="1489"/>
                  </a:cubicBezTo>
                  <a:cubicBezTo>
                    <a:pt x="1869" y="1489"/>
                    <a:pt x="1901" y="1489"/>
                    <a:pt x="1933" y="1457"/>
                  </a:cubicBezTo>
                  <a:cubicBezTo>
                    <a:pt x="1964" y="1457"/>
                    <a:pt x="1964" y="1426"/>
                    <a:pt x="1964" y="1362"/>
                  </a:cubicBezTo>
                  <a:cubicBezTo>
                    <a:pt x="1964" y="1362"/>
                    <a:pt x="1964" y="1331"/>
                    <a:pt x="1964" y="1331"/>
                  </a:cubicBezTo>
                  <a:cubicBezTo>
                    <a:pt x="1996" y="1299"/>
                    <a:pt x="2059" y="1267"/>
                    <a:pt x="2091" y="1236"/>
                  </a:cubicBezTo>
                  <a:cubicBezTo>
                    <a:pt x="2123" y="1204"/>
                    <a:pt x="2186" y="1204"/>
                    <a:pt x="2218" y="1236"/>
                  </a:cubicBezTo>
                  <a:cubicBezTo>
                    <a:pt x="2249" y="1236"/>
                    <a:pt x="2313" y="1267"/>
                    <a:pt x="2344" y="1267"/>
                  </a:cubicBezTo>
                  <a:cubicBezTo>
                    <a:pt x="2376" y="1299"/>
                    <a:pt x="2408" y="1331"/>
                    <a:pt x="2439" y="1362"/>
                  </a:cubicBezTo>
                  <a:cubicBezTo>
                    <a:pt x="2471" y="1426"/>
                    <a:pt x="2534" y="1489"/>
                    <a:pt x="2598" y="1552"/>
                  </a:cubicBezTo>
                  <a:cubicBezTo>
                    <a:pt x="2629" y="1616"/>
                    <a:pt x="2693" y="1647"/>
                    <a:pt x="2756" y="1647"/>
                  </a:cubicBezTo>
                  <a:cubicBezTo>
                    <a:pt x="2851" y="1647"/>
                    <a:pt x="2946" y="1647"/>
                    <a:pt x="3041" y="1711"/>
                  </a:cubicBezTo>
                  <a:cubicBezTo>
                    <a:pt x="3041" y="1711"/>
                    <a:pt x="3041" y="1711"/>
                    <a:pt x="3041" y="1711"/>
                  </a:cubicBezTo>
                  <a:cubicBezTo>
                    <a:pt x="3073" y="1711"/>
                    <a:pt x="3073" y="1711"/>
                    <a:pt x="3073" y="1711"/>
                  </a:cubicBezTo>
                  <a:cubicBezTo>
                    <a:pt x="3104" y="1679"/>
                    <a:pt x="3104" y="1679"/>
                    <a:pt x="3104" y="1679"/>
                  </a:cubicBezTo>
                  <a:cubicBezTo>
                    <a:pt x="3104" y="1647"/>
                    <a:pt x="3073" y="1616"/>
                    <a:pt x="3073" y="1616"/>
                  </a:cubicBezTo>
                  <a:cubicBezTo>
                    <a:pt x="3009" y="1584"/>
                    <a:pt x="3009" y="1552"/>
                    <a:pt x="3009" y="1521"/>
                  </a:cubicBezTo>
                  <a:cubicBezTo>
                    <a:pt x="2978" y="1521"/>
                    <a:pt x="2946" y="1521"/>
                    <a:pt x="2914" y="148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4"/>
            <p:cNvSpPr/>
            <p:nvPr/>
          </p:nvSpPr>
          <p:spPr>
            <a:xfrm>
              <a:off x="1855959" y="4198688"/>
              <a:ext cx="51267" cy="58274"/>
            </a:xfrm>
            <a:custGeom>
              <a:rect b="b" l="l" r="r" t="t"/>
              <a:pathLst>
                <a:path extrusionOk="0" h="1838" w="1617">
                  <a:moveTo>
                    <a:pt x="33" y="1109"/>
                  </a:moveTo>
                  <a:cubicBezTo>
                    <a:pt x="64" y="1173"/>
                    <a:pt x="64" y="1236"/>
                    <a:pt x="64" y="1299"/>
                  </a:cubicBezTo>
                  <a:cubicBezTo>
                    <a:pt x="96" y="1331"/>
                    <a:pt x="96" y="1394"/>
                    <a:pt x="159" y="1394"/>
                  </a:cubicBezTo>
                  <a:cubicBezTo>
                    <a:pt x="159" y="1394"/>
                    <a:pt x="191" y="1426"/>
                    <a:pt x="191" y="1426"/>
                  </a:cubicBezTo>
                  <a:cubicBezTo>
                    <a:pt x="159" y="1458"/>
                    <a:pt x="191" y="1521"/>
                    <a:pt x="223" y="1584"/>
                  </a:cubicBezTo>
                  <a:cubicBezTo>
                    <a:pt x="223" y="1616"/>
                    <a:pt x="254" y="1648"/>
                    <a:pt x="286" y="1648"/>
                  </a:cubicBezTo>
                  <a:cubicBezTo>
                    <a:pt x="318" y="1648"/>
                    <a:pt x="349" y="1648"/>
                    <a:pt x="381" y="1648"/>
                  </a:cubicBezTo>
                  <a:cubicBezTo>
                    <a:pt x="444" y="1648"/>
                    <a:pt x="444" y="1679"/>
                    <a:pt x="476" y="1711"/>
                  </a:cubicBezTo>
                  <a:cubicBezTo>
                    <a:pt x="476" y="1743"/>
                    <a:pt x="508" y="1743"/>
                    <a:pt x="539" y="1743"/>
                  </a:cubicBezTo>
                  <a:cubicBezTo>
                    <a:pt x="571" y="1711"/>
                    <a:pt x="603" y="1711"/>
                    <a:pt x="666" y="1711"/>
                  </a:cubicBezTo>
                  <a:cubicBezTo>
                    <a:pt x="666" y="1679"/>
                    <a:pt x="698" y="1679"/>
                    <a:pt x="698" y="1679"/>
                  </a:cubicBezTo>
                  <a:cubicBezTo>
                    <a:pt x="729" y="1711"/>
                    <a:pt x="793" y="1743"/>
                    <a:pt x="856" y="1743"/>
                  </a:cubicBezTo>
                  <a:cubicBezTo>
                    <a:pt x="856" y="1774"/>
                    <a:pt x="856" y="1774"/>
                    <a:pt x="888" y="1806"/>
                  </a:cubicBezTo>
                  <a:cubicBezTo>
                    <a:pt x="888" y="1806"/>
                    <a:pt x="919" y="1838"/>
                    <a:pt x="951" y="1838"/>
                  </a:cubicBezTo>
                  <a:cubicBezTo>
                    <a:pt x="983" y="1806"/>
                    <a:pt x="1014" y="1806"/>
                    <a:pt x="1046" y="1806"/>
                  </a:cubicBezTo>
                  <a:cubicBezTo>
                    <a:pt x="1078" y="1774"/>
                    <a:pt x="1109" y="1806"/>
                    <a:pt x="1109" y="1806"/>
                  </a:cubicBezTo>
                  <a:cubicBezTo>
                    <a:pt x="1141" y="1806"/>
                    <a:pt x="1173" y="1774"/>
                    <a:pt x="1173" y="1774"/>
                  </a:cubicBezTo>
                  <a:cubicBezTo>
                    <a:pt x="1173" y="1743"/>
                    <a:pt x="1173" y="1743"/>
                    <a:pt x="1173" y="1743"/>
                  </a:cubicBezTo>
                  <a:cubicBezTo>
                    <a:pt x="1141" y="1711"/>
                    <a:pt x="1141" y="1648"/>
                    <a:pt x="1173" y="1616"/>
                  </a:cubicBezTo>
                  <a:cubicBezTo>
                    <a:pt x="1204" y="1584"/>
                    <a:pt x="1204" y="1553"/>
                    <a:pt x="1204" y="1521"/>
                  </a:cubicBezTo>
                  <a:cubicBezTo>
                    <a:pt x="1173" y="1458"/>
                    <a:pt x="1204" y="1426"/>
                    <a:pt x="1236" y="1394"/>
                  </a:cubicBezTo>
                  <a:cubicBezTo>
                    <a:pt x="1299" y="1331"/>
                    <a:pt x="1331" y="1268"/>
                    <a:pt x="1331" y="1173"/>
                  </a:cubicBezTo>
                  <a:cubicBezTo>
                    <a:pt x="1363" y="1141"/>
                    <a:pt x="1363" y="1109"/>
                    <a:pt x="1394" y="1078"/>
                  </a:cubicBezTo>
                  <a:cubicBezTo>
                    <a:pt x="1394" y="1046"/>
                    <a:pt x="1426" y="1046"/>
                    <a:pt x="1458" y="1046"/>
                  </a:cubicBezTo>
                  <a:cubicBezTo>
                    <a:pt x="1458" y="1046"/>
                    <a:pt x="1489" y="1046"/>
                    <a:pt x="1489" y="1046"/>
                  </a:cubicBezTo>
                  <a:cubicBezTo>
                    <a:pt x="1521" y="1046"/>
                    <a:pt x="1521" y="1014"/>
                    <a:pt x="1521" y="1014"/>
                  </a:cubicBezTo>
                  <a:cubicBezTo>
                    <a:pt x="1553" y="1014"/>
                    <a:pt x="1553" y="983"/>
                    <a:pt x="1553" y="983"/>
                  </a:cubicBezTo>
                  <a:cubicBezTo>
                    <a:pt x="1521" y="919"/>
                    <a:pt x="1458" y="919"/>
                    <a:pt x="1426" y="888"/>
                  </a:cubicBezTo>
                  <a:cubicBezTo>
                    <a:pt x="1426" y="856"/>
                    <a:pt x="1426" y="824"/>
                    <a:pt x="1426" y="793"/>
                  </a:cubicBezTo>
                  <a:cubicBezTo>
                    <a:pt x="1426" y="793"/>
                    <a:pt x="1426" y="761"/>
                    <a:pt x="1426" y="729"/>
                  </a:cubicBezTo>
                  <a:cubicBezTo>
                    <a:pt x="1363" y="666"/>
                    <a:pt x="1363" y="603"/>
                    <a:pt x="1394" y="508"/>
                  </a:cubicBezTo>
                  <a:cubicBezTo>
                    <a:pt x="1394" y="508"/>
                    <a:pt x="1426" y="476"/>
                    <a:pt x="1458" y="476"/>
                  </a:cubicBezTo>
                  <a:cubicBezTo>
                    <a:pt x="1458" y="444"/>
                    <a:pt x="1489" y="444"/>
                    <a:pt x="1489" y="413"/>
                  </a:cubicBezTo>
                  <a:cubicBezTo>
                    <a:pt x="1489" y="381"/>
                    <a:pt x="1521" y="349"/>
                    <a:pt x="1521" y="349"/>
                  </a:cubicBezTo>
                  <a:cubicBezTo>
                    <a:pt x="1553" y="349"/>
                    <a:pt x="1584" y="349"/>
                    <a:pt x="1584" y="318"/>
                  </a:cubicBezTo>
                  <a:cubicBezTo>
                    <a:pt x="1616" y="318"/>
                    <a:pt x="1616" y="318"/>
                    <a:pt x="1616" y="286"/>
                  </a:cubicBezTo>
                  <a:cubicBezTo>
                    <a:pt x="1616" y="286"/>
                    <a:pt x="1616" y="286"/>
                    <a:pt x="1616" y="286"/>
                  </a:cubicBezTo>
                  <a:cubicBezTo>
                    <a:pt x="1553" y="254"/>
                    <a:pt x="1521" y="223"/>
                    <a:pt x="1489" y="223"/>
                  </a:cubicBezTo>
                  <a:cubicBezTo>
                    <a:pt x="1426" y="191"/>
                    <a:pt x="1363" y="159"/>
                    <a:pt x="1363" y="96"/>
                  </a:cubicBezTo>
                  <a:cubicBezTo>
                    <a:pt x="1363" y="64"/>
                    <a:pt x="1331" y="33"/>
                    <a:pt x="1299" y="33"/>
                  </a:cubicBezTo>
                  <a:cubicBezTo>
                    <a:pt x="1299" y="1"/>
                    <a:pt x="1268" y="1"/>
                    <a:pt x="1236" y="33"/>
                  </a:cubicBezTo>
                  <a:cubicBezTo>
                    <a:pt x="1204" y="33"/>
                    <a:pt x="1173" y="33"/>
                    <a:pt x="1173" y="64"/>
                  </a:cubicBezTo>
                  <a:cubicBezTo>
                    <a:pt x="1141" y="96"/>
                    <a:pt x="1141" y="128"/>
                    <a:pt x="1109" y="159"/>
                  </a:cubicBezTo>
                  <a:cubicBezTo>
                    <a:pt x="1109" y="191"/>
                    <a:pt x="1078" y="223"/>
                    <a:pt x="1078" y="223"/>
                  </a:cubicBezTo>
                  <a:cubicBezTo>
                    <a:pt x="1014" y="254"/>
                    <a:pt x="983" y="318"/>
                    <a:pt x="919" y="318"/>
                  </a:cubicBezTo>
                  <a:cubicBezTo>
                    <a:pt x="856" y="349"/>
                    <a:pt x="793" y="413"/>
                    <a:pt x="761" y="476"/>
                  </a:cubicBezTo>
                  <a:cubicBezTo>
                    <a:pt x="761" y="508"/>
                    <a:pt x="729" y="539"/>
                    <a:pt x="698" y="571"/>
                  </a:cubicBezTo>
                  <a:cubicBezTo>
                    <a:pt x="666" y="634"/>
                    <a:pt x="603" y="666"/>
                    <a:pt x="539" y="666"/>
                  </a:cubicBezTo>
                  <a:cubicBezTo>
                    <a:pt x="476" y="698"/>
                    <a:pt x="413" y="729"/>
                    <a:pt x="413" y="793"/>
                  </a:cubicBezTo>
                  <a:cubicBezTo>
                    <a:pt x="381" y="824"/>
                    <a:pt x="381" y="856"/>
                    <a:pt x="381" y="888"/>
                  </a:cubicBezTo>
                  <a:cubicBezTo>
                    <a:pt x="349" y="888"/>
                    <a:pt x="318" y="919"/>
                    <a:pt x="318" y="888"/>
                  </a:cubicBezTo>
                  <a:cubicBezTo>
                    <a:pt x="254" y="888"/>
                    <a:pt x="223" y="856"/>
                    <a:pt x="191" y="856"/>
                  </a:cubicBezTo>
                  <a:cubicBezTo>
                    <a:pt x="128" y="856"/>
                    <a:pt x="96" y="856"/>
                    <a:pt x="96" y="888"/>
                  </a:cubicBezTo>
                  <a:cubicBezTo>
                    <a:pt x="64" y="919"/>
                    <a:pt x="64" y="919"/>
                    <a:pt x="64" y="951"/>
                  </a:cubicBezTo>
                  <a:cubicBezTo>
                    <a:pt x="33" y="983"/>
                    <a:pt x="1" y="1046"/>
                    <a:pt x="33" y="110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4"/>
            <p:cNvSpPr/>
            <p:nvPr/>
          </p:nvSpPr>
          <p:spPr>
            <a:xfrm>
              <a:off x="1520616" y="4295103"/>
              <a:ext cx="39187" cy="71305"/>
            </a:xfrm>
            <a:custGeom>
              <a:rect b="b" l="l" r="r" t="t"/>
              <a:pathLst>
                <a:path extrusionOk="0" h="2249" w="1236">
                  <a:moveTo>
                    <a:pt x="1077" y="32"/>
                  </a:moveTo>
                  <a:cubicBezTo>
                    <a:pt x="1077" y="0"/>
                    <a:pt x="1077" y="0"/>
                    <a:pt x="1046" y="32"/>
                  </a:cubicBezTo>
                  <a:cubicBezTo>
                    <a:pt x="1046" y="63"/>
                    <a:pt x="1014" y="95"/>
                    <a:pt x="1014" y="127"/>
                  </a:cubicBezTo>
                  <a:cubicBezTo>
                    <a:pt x="1014" y="158"/>
                    <a:pt x="982" y="190"/>
                    <a:pt x="951" y="222"/>
                  </a:cubicBezTo>
                  <a:cubicBezTo>
                    <a:pt x="951" y="222"/>
                    <a:pt x="951" y="253"/>
                    <a:pt x="919" y="253"/>
                  </a:cubicBezTo>
                  <a:cubicBezTo>
                    <a:pt x="887" y="253"/>
                    <a:pt x="856" y="285"/>
                    <a:pt x="856" y="348"/>
                  </a:cubicBezTo>
                  <a:cubicBezTo>
                    <a:pt x="856" y="380"/>
                    <a:pt x="792" y="443"/>
                    <a:pt x="761" y="475"/>
                  </a:cubicBezTo>
                  <a:cubicBezTo>
                    <a:pt x="697" y="475"/>
                    <a:pt x="666" y="538"/>
                    <a:pt x="602" y="570"/>
                  </a:cubicBezTo>
                  <a:cubicBezTo>
                    <a:pt x="571" y="602"/>
                    <a:pt x="507" y="602"/>
                    <a:pt x="444" y="602"/>
                  </a:cubicBezTo>
                  <a:cubicBezTo>
                    <a:pt x="444" y="633"/>
                    <a:pt x="444" y="633"/>
                    <a:pt x="444" y="633"/>
                  </a:cubicBezTo>
                  <a:cubicBezTo>
                    <a:pt x="381" y="633"/>
                    <a:pt x="317" y="665"/>
                    <a:pt x="286" y="697"/>
                  </a:cubicBezTo>
                  <a:cubicBezTo>
                    <a:pt x="254" y="728"/>
                    <a:pt x="254" y="760"/>
                    <a:pt x="222" y="792"/>
                  </a:cubicBezTo>
                  <a:cubicBezTo>
                    <a:pt x="159" y="887"/>
                    <a:pt x="159" y="950"/>
                    <a:pt x="191" y="1045"/>
                  </a:cubicBezTo>
                  <a:cubicBezTo>
                    <a:pt x="191" y="1077"/>
                    <a:pt x="222" y="1077"/>
                    <a:pt x="222" y="1108"/>
                  </a:cubicBezTo>
                  <a:cubicBezTo>
                    <a:pt x="254" y="1172"/>
                    <a:pt x="254" y="1267"/>
                    <a:pt x="191" y="1298"/>
                  </a:cubicBezTo>
                  <a:cubicBezTo>
                    <a:pt x="159" y="1362"/>
                    <a:pt x="127" y="1457"/>
                    <a:pt x="64" y="1520"/>
                  </a:cubicBezTo>
                  <a:cubicBezTo>
                    <a:pt x="32" y="1583"/>
                    <a:pt x="1" y="1679"/>
                    <a:pt x="32" y="1774"/>
                  </a:cubicBezTo>
                  <a:cubicBezTo>
                    <a:pt x="64" y="1805"/>
                    <a:pt x="64" y="1837"/>
                    <a:pt x="64" y="1900"/>
                  </a:cubicBezTo>
                  <a:cubicBezTo>
                    <a:pt x="64" y="1932"/>
                    <a:pt x="64" y="1964"/>
                    <a:pt x="64" y="1995"/>
                  </a:cubicBezTo>
                  <a:cubicBezTo>
                    <a:pt x="64" y="2027"/>
                    <a:pt x="64" y="2059"/>
                    <a:pt x="96" y="2090"/>
                  </a:cubicBezTo>
                  <a:cubicBezTo>
                    <a:pt x="127" y="2154"/>
                    <a:pt x="222" y="2185"/>
                    <a:pt x="286" y="2217"/>
                  </a:cubicBezTo>
                  <a:cubicBezTo>
                    <a:pt x="317" y="2249"/>
                    <a:pt x="381" y="2185"/>
                    <a:pt x="412" y="2185"/>
                  </a:cubicBezTo>
                  <a:cubicBezTo>
                    <a:pt x="444" y="2185"/>
                    <a:pt x="476" y="2154"/>
                    <a:pt x="507" y="2154"/>
                  </a:cubicBezTo>
                  <a:cubicBezTo>
                    <a:pt x="571" y="2154"/>
                    <a:pt x="634" y="2122"/>
                    <a:pt x="634" y="2059"/>
                  </a:cubicBezTo>
                  <a:cubicBezTo>
                    <a:pt x="666" y="2027"/>
                    <a:pt x="697" y="1964"/>
                    <a:pt x="697" y="1932"/>
                  </a:cubicBezTo>
                  <a:cubicBezTo>
                    <a:pt x="761" y="1805"/>
                    <a:pt x="792" y="1679"/>
                    <a:pt x="824" y="1583"/>
                  </a:cubicBezTo>
                  <a:cubicBezTo>
                    <a:pt x="919" y="1425"/>
                    <a:pt x="951" y="1235"/>
                    <a:pt x="1014" y="1077"/>
                  </a:cubicBezTo>
                  <a:cubicBezTo>
                    <a:pt x="1046" y="1045"/>
                    <a:pt x="1046" y="982"/>
                    <a:pt x="1077" y="950"/>
                  </a:cubicBezTo>
                  <a:cubicBezTo>
                    <a:pt x="1077" y="887"/>
                    <a:pt x="1077" y="823"/>
                    <a:pt x="1109" y="760"/>
                  </a:cubicBezTo>
                  <a:cubicBezTo>
                    <a:pt x="1141" y="697"/>
                    <a:pt x="1141" y="633"/>
                    <a:pt x="1204" y="602"/>
                  </a:cubicBezTo>
                  <a:cubicBezTo>
                    <a:pt x="1204" y="602"/>
                    <a:pt x="1236" y="570"/>
                    <a:pt x="1236" y="538"/>
                  </a:cubicBezTo>
                  <a:cubicBezTo>
                    <a:pt x="1204" y="475"/>
                    <a:pt x="1204" y="412"/>
                    <a:pt x="1204" y="348"/>
                  </a:cubicBezTo>
                  <a:cubicBezTo>
                    <a:pt x="1204" y="222"/>
                    <a:pt x="1172" y="127"/>
                    <a:pt x="1077"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4"/>
            <p:cNvSpPr/>
            <p:nvPr/>
          </p:nvSpPr>
          <p:spPr>
            <a:xfrm>
              <a:off x="1501529" y="3701681"/>
              <a:ext cx="45211" cy="84367"/>
            </a:xfrm>
            <a:custGeom>
              <a:rect b="b" l="l" r="r" t="t"/>
              <a:pathLst>
                <a:path extrusionOk="0" h="2661" w="1426">
                  <a:moveTo>
                    <a:pt x="127" y="1711"/>
                  </a:moveTo>
                  <a:cubicBezTo>
                    <a:pt x="64" y="1743"/>
                    <a:pt x="96" y="1838"/>
                    <a:pt x="32" y="1901"/>
                  </a:cubicBezTo>
                  <a:cubicBezTo>
                    <a:pt x="32" y="1933"/>
                    <a:pt x="32" y="1933"/>
                    <a:pt x="64" y="1964"/>
                  </a:cubicBezTo>
                  <a:cubicBezTo>
                    <a:pt x="64" y="1996"/>
                    <a:pt x="96" y="1996"/>
                    <a:pt x="96" y="2028"/>
                  </a:cubicBezTo>
                  <a:cubicBezTo>
                    <a:pt x="127" y="2059"/>
                    <a:pt x="96" y="2123"/>
                    <a:pt x="64" y="2123"/>
                  </a:cubicBezTo>
                  <a:cubicBezTo>
                    <a:pt x="32" y="2154"/>
                    <a:pt x="1" y="2154"/>
                    <a:pt x="1" y="2186"/>
                  </a:cubicBezTo>
                  <a:cubicBezTo>
                    <a:pt x="1" y="2218"/>
                    <a:pt x="1" y="2281"/>
                    <a:pt x="1" y="2313"/>
                  </a:cubicBezTo>
                  <a:cubicBezTo>
                    <a:pt x="32" y="2344"/>
                    <a:pt x="32" y="2376"/>
                    <a:pt x="96" y="2376"/>
                  </a:cubicBezTo>
                  <a:cubicBezTo>
                    <a:pt x="96" y="2408"/>
                    <a:pt x="127" y="2408"/>
                    <a:pt x="127" y="2408"/>
                  </a:cubicBezTo>
                  <a:cubicBezTo>
                    <a:pt x="159" y="2408"/>
                    <a:pt x="191" y="2376"/>
                    <a:pt x="222" y="2376"/>
                  </a:cubicBezTo>
                  <a:cubicBezTo>
                    <a:pt x="254" y="2376"/>
                    <a:pt x="286" y="2408"/>
                    <a:pt x="317" y="2439"/>
                  </a:cubicBezTo>
                  <a:cubicBezTo>
                    <a:pt x="317" y="2439"/>
                    <a:pt x="349" y="2471"/>
                    <a:pt x="349" y="2503"/>
                  </a:cubicBezTo>
                  <a:cubicBezTo>
                    <a:pt x="349" y="2566"/>
                    <a:pt x="381" y="2598"/>
                    <a:pt x="444" y="2598"/>
                  </a:cubicBezTo>
                  <a:cubicBezTo>
                    <a:pt x="476" y="2598"/>
                    <a:pt x="508" y="2598"/>
                    <a:pt x="539" y="2629"/>
                  </a:cubicBezTo>
                  <a:cubicBezTo>
                    <a:pt x="571" y="2629"/>
                    <a:pt x="603" y="2661"/>
                    <a:pt x="634" y="2629"/>
                  </a:cubicBezTo>
                  <a:cubicBezTo>
                    <a:pt x="634" y="2629"/>
                    <a:pt x="666" y="2629"/>
                    <a:pt x="698" y="2629"/>
                  </a:cubicBezTo>
                  <a:lnTo>
                    <a:pt x="698" y="2661"/>
                  </a:lnTo>
                  <a:lnTo>
                    <a:pt x="824" y="2661"/>
                  </a:lnTo>
                  <a:cubicBezTo>
                    <a:pt x="824" y="2661"/>
                    <a:pt x="824" y="2629"/>
                    <a:pt x="824" y="2629"/>
                  </a:cubicBezTo>
                  <a:cubicBezTo>
                    <a:pt x="856" y="2598"/>
                    <a:pt x="856" y="2598"/>
                    <a:pt x="856" y="2566"/>
                  </a:cubicBezTo>
                  <a:cubicBezTo>
                    <a:pt x="856" y="2534"/>
                    <a:pt x="856" y="2534"/>
                    <a:pt x="824" y="2503"/>
                  </a:cubicBezTo>
                  <a:cubicBezTo>
                    <a:pt x="793" y="2471"/>
                    <a:pt x="761" y="2471"/>
                    <a:pt x="729" y="2439"/>
                  </a:cubicBezTo>
                  <a:cubicBezTo>
                    <a:pt x="603" y="2376"/>
                    <a:pt x="539" y="2281"/>
                    <a:pt x="508" y="2154"/>
                  </a:cubicBezTo>
                  <a:cubicBezTo>
                    <a:pt x="476" y="2091"/>
                    <a:pt x="476" y="2028"/>
                    <a:pt x="476" y="1996"/>
                  </a:cubicBezTo>
                  <a:cubicBezTo>
                    <a:pt x="444" y="1901"/>
                    <a:pt x="476" y="1806"/>
                    <a:pt x="476" y="1743"/>
                  </a:cubicBezTo>
                  <a:cubicBezTo>
                    <a:pt x="476" y="1711"/>
                    <a:pt x="508" y="1679"/>
                    <a:pt x="508" y="1648"/>
                  </a:cubicBezTo>
                  <a:cubicBezTo>
                    <a:pt x="539" y="1616"/>
                    <a:pt x="539" y="1584"/>
                    <a:pt x="539" y="1553"/>
                  </a:cubicBezTo>
                  <a:cubicBezTo>
                    <a:pt x="571" y="1458"/>
                    <a:pt x="571" y="1363"/>
                    <a:pt x="571" y="1236"/>
                  </a:cubicBezTo>
                  <a:cubicBezTo>
                    <a:pt x="603" y="1204"/>
                    <a:pt x="603" y="1141"/>
                    <a:pt x="634" y="1141"/>
                  </a:cubicBezTo>
                  <a:cubicBezTo>
                    <a:pt x="698" y="1077"/>
                    <a:pt x="729" y="1046"/>
                    <a:pt x="761" y="982"/>
                  </a:cubicBezTo>
                  <a:cubicBezTo>
                    <a:pt x="793" y="887"/>
                    <a:pt x="856" y="824"/>
                    <a:pt x="888" y="761"/>
                  </a:cubicBezTo>
                  <a:cubicBezTo>
                    <a:pt x="919" y="697"/>
                    <a:pt x="983" y="634"/>
                    <a:pt x="1046" y="602"/>
                  </a:cubicBezTo>
                  <a:cubicBezTo>
                    <a:pt x="1109" y="539"/>
                    <a:pt x="1173" y="476"/>
                    <a:pt x="1236" y="444"/>
                  </a:cubicBezTo>
                  <a:cubicBezTo>
                    <a:pt x="1268" y="412"/>
                    <a:pt x="1299" y="381"/>
                    <a:pt x="1331" y="381"/>
                  </a:cubicBezTo>
                  <a:cubicBezTo>
                    <a:pt x="1394" y="317"/>
                    <a:pt x="1426" y="254"/>
                    <a:pt x="1394" y="191"/>
                  </a:cubicBezTo>
                  <a:cubicBezTo>
                    <a:pt x="1394" y="159"/>
                    <a:pt x="1394" y="159"/>
                    <a:pt x="1363" y="127"/>
                  </a:cubicBezTo>
                  <a:cubicBezTo>
                    <a:pt x="1363" y="96"/>
                    <a:pt x="1363" y="96"/>
                    <a:pt x="1331" y="64"/>
                  </a:cubicBezTo>
                  <a:cubicBezTo>
                    <a:pt x="1331" y="64"/>
                    <a:pt x="1299" y="32"/>
                    <a:pt x="1299" y="32"/>
                  </a:cubicBezTo>
                  <a:cubicBezTo>
                    <a:pt x="1236" y="1"/>
                    <a:pt x="1204" y="1"/>
                    <a:pt x="1141" y="32"/>
                  </a:cubicBezTo>
                  <a:cubicBezTo>
                    <a:pt x="1078" y="64"/>
                    <a:pt x="1014" y="96"/>
                    <a:pt x="1014" y="191"/>
                  </a:cubicBezTo>
                  <a:cubicBezTo>
                    <a:pt x="1014" y="254"/>
                    <a:pt x="951" y="286"/>
                    <a:pt x="919" y="317"/>
                  </a:cubicBezTo>
                  <a:cubicBezTo>
                    <a:pt x="856" y="349"/>
                    <a:pt x="793" y="381"/>
                    <a:pt x="729" y="381"/>
                  </a:cubicBezTo>
                  <a:cubicBezTo>
                    <a:pt x="603" y="381"/>
                    <a:pt x="539" y="476"/>
                    <a:pt x="476" y="539"/>
                  </a:cubicBezTo>
                  <a:cubicBezTo>
                    <a:pt x="476" y="539"/>
                    <a:pt x="476" y="571"/>
                    <a:pt x="476" y="571"/>
                  </a:cubicBezTo>
                  <a:cubicBezTo>
                    <a:pt x="444" y="602"/>
                    <a:pt x="444" y="602"/>
                    <a:pt x="412" y="634"/>
                  </a:cubicBezTo>
                  <a:cubicBezTo>
                    <a:pt x="381" y="634"/>
                    <a:pt x="349" y="634"/>
                    <a:pt x="349" y="666"/>
                  </a:cubicBezTo>
                  <a:cubicBezTo>
                    <a:pt x="349" y="697"/>
                    <a:pt x="349" y="729"/>
                    <a:pt x="317" y="761"/>
                  </a:cubicBezTo>
                  <a:cubicBezTo>
                    <a:pt x="317" y="792"/>
                    <a:pt x="286" y="824"/>
                    <a:pt x="317" y="856"/>
                  </a:cubicBezTo>
                  <a:cubicBezTo>
                    <a:pt x="317" y="856"/>
                    <a:pt x="286" y="856"/>
                    <a:pt x="286" y="887"/>
                  </a:cubicBezTo>
                  <a:cubicBezTo>
                    <a:pt x="286" y="887"/>
                    <a:pt x="286" y="887"/>
                    <a:pt x="286" y="887"/>
                  </a:cubicBezTo>
                  <a:cubicBezTo>
                    <a:pt x="254" y="887"/>
                    <a:pt x="222" y="919"/>
                    <a:pt x="222" y="951"/>
                  </a:cubicBezTo>
                  <a:cubicBezTo>
                    <a:pt x="191" y="982"/>
                    <a:pt x="159" y="982"/>
                    <a:pt x="127" y="982"/>
                  </a:cubicBezTo>
                  <a:cubicBezTo>
                    <a:pt x="127" y="982"/>
                    <a:pt x="127" y="1014"/>
                    <a:pt x="127" y="1014"/>
                  </a:cubicBezTo>
                  <a:cubicBezTo>
                    <a:pt x="127" y="1077"/>
                    <a:pt x="191" y="1109"/>
                    <a:pt x="191" y="1141"/>
                  </a:cubicBezTo>
                  <a:cubicBezTo>
                    <a:pt x="191" y="1172"/>
                    <a:pt x="159" y="1236"/>
                    <a:pt x="159" y="1299"/>
                  </a:cubicBezTo>
                  <a:cubicBezTo>
                    <a:pt x="159" y="1331"/>
                    <a:pt x="159" y="1363"/>
                    <a:pt x="159" y="1394"/>
                  </a:cubicBezTo>
                  <a:cubicBezTo>
                    <a:pt x="127" y="1426"/>
                    <a:pt x="96" y="1458"/>
                    <a:pt x="96" y="1489"/>
                  </a:cubicBezTo>
                  <a:cubicBezTo>
                    <a:pt x="64" y="1521"/>
                    <a:pt x="64" y="1553"/>
                    <a:pt x="96" y="1584"/>
                  </a:cubicBezTo>
                  <a:cubicBezTo>
                    <a:pt x="159" y="1648"/>
                    <a:pt x="159" y="1648"/>
                    <a:pt x="127" y="171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4"/>
            <p:cNvSpPr/>
            <p:nvPr/>
          </p:nvSpPr>
          <p:spPr>
            <a:xfrm>
              <a:off x="1941309" y="3982841"/>
              <a:ext cx="51235" cy="77328"/>
            </a:xfrm>
            <a:custGeom>
              <a:rect b="b" l="l" r="r" t="t"/>
              <a:pathLst>
                <a:path extrusionOk="0" h="2439" w="1616">
                  <a:moveTo>
                    <a:pt x="286" y="2407"/>
                  </a:moveTo>
                  <a:cubicBezTo>
                    <a:pt x="286" y="2407"/>
                    <a:pt x="286" y="2407"/>
                    <a:pt x="286" y="2407"/>
                  </a:cubicBezTo>
                  <a:cubicBezTo>
                    <a:pt x="318" y="2375"/>
                    <a:pt x="349" y="2344"/>
                    <a:pt x="349" y="2312"/>
                  </a:cubicBezTo>
                  <a:cubicBezTo>
                    <a:pt x="349" y="2217"/>
                    <a:pt x="349" y="2122"/>
                    <a:pt x="381" y="2027"/>
                  </a:cubicBezTo>
                  <a:cubicBezTo>
                    <a:pt x="349" y="1964"/>
                    <a:pt x="349" y="1868"/>
                    <a:pt x="254" y="1837"/>
                  </a:cubicBezTo>
                  <a:cubicBezTo>
                    <a:pt x="254" y="1837"/>
                    <a:pt x="223" y="1837"/>
                    <a:pt x="223" y="1837"/>
                  </a:cubicBezTo>
                  <a:cubicBezTo>
                    <a:pt x="223" y="1837"/>
                    <a:pt x="254" y="1837"/>
                    <a:pt x="254" y="1805"/>
                  </a:cubicBezTo>
                  <a:cubicBezTo>
                    <a:pt x="254" y="1805"/>
                    <a:pt x="254" y="1805"/>
                    <a:pt x="286" y="1805"/>
                  </a:cubicBezTo>
                  <a:cubicBezTo>
                    <a:pt x="318" y="1805"/>
                    <a:pt x="349" y="1805"/>
                    <a:pt x="381" y="1773"/>
                  </a:cubicBezTo>
                  <a:cubicBezTo>
                    <a:pt x="381" y="1742"/>
                    <a:pt x="413" y="1742"/>
                    <a:pt x="413" y="1742"/>
                  </a:cubicBezTo>
                  <a:cubicBezTo>
                    <a:pt x="476" y="1710"/>
                    <a:pt x="539" y="1710"/>
                    <a:pt x="571" y="1710"/>
                  </a:cubicBezTo>
                  <a:cubicBezTo>
                    <a:pt x="571" y="1710"/>
                    <a:pt x="571" y="1710"/>
                    <a:pt x="603" y="1710"/>
                  </a:cubicBezTo>
                  <a:lnTo>
                    <a:pt x="603" y="1710"/>
                  </a:lnTo>
                  <a:lnTo>
                    <a:pt x="603" y="1710"/>
                  </a:lnTo>
                  <a:lnTo>
                    <a:pt x="571" y="1710"/>
                  </a:lnTo>
                  <a:cubicBezTo>
                    <a:pt x="571" y="1742"/>
                    <a:pt x="539" y="1773"/>
                    <a:pt x="508" y="1773"/>
                  </a:cubicBezTo>
                  <a:cubicBezTo>
                    <a:pt x="476" y="1773"/>
                    <a:pt x="476" y="1773"/>
                    <a:pt x="444" y="1773"/>
                  </a:cubicBezTo>
                  <a:cubicBezTo>
                    <a:pt x="413" y="1805"/>
                    <a:pt x="381" y="1868"/>
                    <a:pt x="413" y="1900"/>
                  </a:cubicBezTo>
                  <a:cubicBezTo>
                    <a:pt x="413" y="1932"/>
                    <a:pt x="413" y="1964"/>
                    <a:pt x="444" y="1995"/>
                  </a:cubicBezTo>
                  <a:cubicBezTo>
                    <a:pt x="444" y="1995"/>
                    <a:pt x="444" y="1995"/>
                    <a:pt x="444" y="1995"/>
                  </a:cubicBezTo>
                  <a:cubicBezTo>
                    <a:pt x="476" y="2027"/>
                    <a:pt x="539" y="2027"/>
                    <a:pt x="539" y="1995"/>
                  </a:cubicBezTo>
                  <a:cubicBezTo>
                    <a:pt x="539" y="1964"/>
                    <a:pt x="539" y="1932"/>
                    <a:pt x="571" y="1900"/>
                  </a:cubicBezTo>
                  <a:cubicBezTo>
                    <a:pt x="603" y="1868"/>
                    <a:pt x="634" y="1900"/>
                    <a:pt x="666" y="1900"/>
                  </a:cubicBezTo>
                  <a:lnTo>
                    <a:pt x="698" y="1900"/>
                  </a:lnTo>
                  <a:cubicBezTo>
                    <a:pt x="729" y="1900"/>
                    <a:pt x="761" y="1805"/>
                    <a:pt x="729" y="1773"/>
                  </a:cubicBezTo>
                  <a:cubicBezTo>
                    <a:pt x="698" y="1742"/>
                    <a:pt x="698" y="1710"/>
                    <a:pt x="666" y="1678"/>
                  </a:cubicBezTo>
                  <a:cubicBezTo>
                    <a:pt x="666" y="1678"/>
                    <a:pt x="666" y="1647"/>
                    <a:pt x="698" y="1647"/>
                  </a:cubicBezTo>
                  <a:cubicBezTo>
                    <a:pt x="698" y="1615"/>
                    <a:pt x="729" y="1615"/>
                    <a:pt x="729" y="1615"/>
                  </a:cubicBezTo>
                  <a:lnTo>
                    <a:pt x="761" y="1615"/>
                  </a:lnTo>
                  <a:cubicBezTo>
                    <a:pt x="761" y="1615"/>
                    <a:pt x="761" y="1647"/>
                    <a:pt x="761" y="1647"/>
                  </a:cubicBezTo>
                  <a:cubicBezTo>
                    <a:pt x="761" y="1678"/>
                    <a:pt x="729" y="1678"/>
                    <a:pt x="729" y="1710"/>
                  </a:cubicBezTo>
                  <a:cubicBezTo>
                    <a:pt x="761" y="1742"/>
                    <a:pt x="761" y="1773"/>
                    <a:pt x="793" y="1805"/>
                  </a:cubicBezTo>
                  <a:cubicBezTo>
                    <a:pt x="824" y="1837"/>
                    <a:pt x="856" y="1837"/>
                    <a:pt x="856" y="1868"/>
                  </a:cubicBezTo>
                  <a:cubicBezTo>
                    <a:pt x="888" y="1868"/>
                    <a:pt x="919" y="1868"/>
                    <a:pt x="951" y="1837"/>
                  </a:cubicBezTo>
                  <a:cubicBezTo>
                    <a:pt x="983" y="1773"/>
                    <a:pt x="1014" y="1710"/>
                    <a:pt x="1046" y="1647"/>
                  </a:cubicBezTo>
                  <a:cubicBezTo>
                    <a:pt x="1078" y="1615"/>
                    <a:pt x="1078" y="1615"/>
                    <a:pt x="1109" y="1615"/>
                  </a:cubicBezTo>
                  <a:cubicBezTo>
                    <a:pt x="1141" y="1615"/>
                    <a:pt x="1173" y="1615"/>
                    <a:pt x="1204" y="1615"/>
                  </a:cubicBezTo>
                  <a:cubicBezTo>
                    <a:pt x="1236" y="1615"/>
                    <a:pt x="1268" y="1583"/>
                    <a:pt x="1299" y="1552"/>
                  </a:cubicBezTo>
                  <a:cubicBezTo>
                    <a:pt x="1299" y="1552"/>
                    <a:pt x="1299" y="1552"/>
                    <a:pt x="1331" y="1552"/>
                  </a:cubicBezTo>
                  <a:cubicBezTo>
                    <a:pt x="1331" y="1583"/>
                    <a:pt x="1363" y="1552"/>
                    <a:pt x="1363" y="1552"/>
                  </a:cubicBezTo>
                  <a:cubicBezTo>
                    <a:pt x="1363" y="1520"/>
                    <a:pt x="1363" y="1457"/>
                    <a:pt x="1426" y="1425"/>
                  </a:cubicBezTo>
                  <a:lnTo>
                    <a:pt x="1426" y="1425"/>
                  </a:lnTo>
                  <a:cubicBezTo>
                    <a:pt x="1426" y="1425"/>
                    <a:pt x="1426" y="1425"/>
                    <a:pt x="1426" y="1425"/>
                  </a:cubicBezTo>
                  <a:cubicBezTo>
                    <a:pt x="1458" y="1457"/>
                    <a:pt x="1458" y="1457"/>
                    <a:pt x="1458" y="1488"/>
                  </a:cubicBezTo>
                  <a:cubicBezTo>
                    <a:pt x="1458" y="1520"/>
                    <a:pt x="1489" y="1520"/>
                    <a:pt x="1489" y="1520"/>
                  </a:cubicBezTo>
                  <a:cubicBezTo>
                    <a:pt x="1584" y="1457"/>
                    <a:pt x="1616" y="1362"/>
                    <a:pt x="1584" y="1298"/>
                  </a:cubicBezTo>
                  <a:cubicBezTo>
                    <a:pt x="1553" y="1235"/>
                    <a:pt x="1521" y="1172"/>
                    <a:pt x="1521" y="1108"/>
                  </a:cubicBezTo>
                  <a:cubicBezTo>
                    <a:pt x="1553" y="1013"/>
                    <a:pt x="1521" y="918"/>
                    <a:pt x="1489" y="823"/>
                  </a:cubicBezTo>
                  <a:cubicBezTo>
                    <a:pt x="1489" y="792"/>
                    <a:pt x="1489" y="760"/>
                    <a:pt x="1521" y="760"/>
                  </a:cubicBezTo>
                  <a:cubicBezTo>
                    <a:pt x="1553" y="728"/>
                    <a:pt x="1553" y="697"/>
                    <a:pt x="1553" y="665"/>
                  </a:cubicBezTo>
                  <a:cubicBezTo>
                    <a:pt x="1553" y="633"/>
                    <a:pt x="1553" y="602"/>
                    <a:pt x="1553" y="570"/>
                  </a:cubicBezTo>
                  <a:cubicBezTo>
                    <a:pt x="1553" y="475"/>
                    <a:pt x="1553" y="380"/>
                    <a:pt x="1489" y="317"/>
                  </a:cubicBezTo>
                  <a:cubicBezTo>
                    <a:pt x="1426" y="222"/>
                    <a:pt x="1363" y="127"/>
                    <a:pt x="1331" y="32"/>
                  </a:cubicBezTo>
                  <a:cubicBezTo>
                    <a:pt x="1299" y="0"/>
                    <a:pt x="1268" y="0"/>
                    <a:pt x="1268" y="32"/>
                  </a:cubicBezTo>
                  <a:cubicBezTo>
                    <a:pt x="1173" y="95"/>
                    <a:pt x="1141" y="190"/>
                    <a:pt x="1173" y="285"/>
                  </a:cubicBezTo>
                  <a:cubicBezTo>
                    <a:pt x="1173" y="348"/>
                    <a:pt x="1141" y="380"/>
                    <a:pt x="1204" y="412"/>
                  </a:cubicBezTo>
                  <a:cubicBezTo>
                    <a:pt x="1204" y="443"/>
                    <a:pt x="1204" y="443"/>
                    <a:pt x="1204" y="475"/>
                  </a:cubicBezTo>
                  <a:cubicBezTo>
                    <a:pt x="1236" y="602"/>
                    <a:pt x="1236" y="728"/>
                    <a:pt x="1173" y="855"/>
                  </a:cubicBezTo>
                  <a:cubicBezTo>
                    <a:pt x="1141" y="887"/>
                    <a:pt x="1141" y="918"/>
                    <a:pt x="1141" y="950"/>
                  </a:cubicBezTo>
                  <a:cubicBezTo>
                    <a:pt x="1109" y="1013"/>
                    <a:pt x="1046" y="1077"/>
                    <a:pt x="983" y="1077"/>
                  </a:cubicBezTo>
                  <a:cubicBezTo>
                    <a:pt x="983" y="1108"/>
                    <a:pt x="951" y="1077"/>
                    <a:pt x="919" y="1077"/>
                  </a:cubicBezTo>
                  <a:cubicBezTo>
                    <a:pt x="919" y="1045"/>
                    <a:pt x="919" y="1045"/>
                    <a:pt x="919" y="1045"/>
                  </a:cubicBezTo>
                  <a:cubicBezTo>
                    <a:pt x="919" y="1013"/>
                    <a:pt x="919" y="982"/>
                    <a:pt x="888" y="982"/>
                  </a:cubicBezTo>
                  <a:cubicBezTo>
                    <a:pt x="888" y="1013"/>
                    <a:pt x="856" y="1013"/>
                    <a:pt x="856" y="1013"/>
                  </a:cubicBezTo>
                  <a:cubicBezTo>
                    <a:pt x="824" y="1045"/>
                    <a:pt x="856" y="1077"/>
                    <a:pt x="856" y="1108"/>
                  </a:cubicBezTo>
                  <a:cubicBezTo>
                    <a:pt x="856" y="1140"/>
                    <a:pt x="856" y="1172"/>
                    <a:pt x="856" y="1172"/>
                  </a:cubicBezTo>
                  <a:cubicBezTo>
                    <a:pt x="824" y="1235"/>
                    <a:pt x="793" y="1298"/>
                    <a:pt x="793" y="1362"/>
                  </a:cubicBezTo>
                  <a:cubicBezTo>
                    <a:pt x="793" y="1393"/>
                    <a:pt x="761" y="1393"/>
                    <a:pt x="761" y="1393"/>
                  </a:cubicBezTo>
                  <a:cubicBezTo>
                    <a:pt x="698" y="1393"/>
                    <a:pt x="666" y="1393"/>
                    <a:pt x="603" y="1393"/>
                  </a:cubicBezTo>
                  <a:cubicBezTo>
                    <a:pt x="539" y="1425"/>
                    <a:pt x="476" y="1457"/>
                    <a:pt x="413" y="1457"/>
                  </a:cubicBezTo>
                  <a:cubicBezTo>
                    <a:pt x="381" y="1457"/>
                    <a:pt x="381" y="1488"/>
                    <a:pt x="349" y="1488"/>
                  </a:cubicBezTo>
                  <a:cubicBezTo>
                    <a:pt x="286" y="1583"/>
                    <a:pt x="223" y="1647"/>
                    <a:pt x="159" y="1710"/>
                  </a:cubicBezTo>
                  <a:cubicBezTo>
                    <a:pt x="128" y="1742"/>
                    <a:pt x="128" y="1773"/>
                    <a:pt x="128" y="1773"/>
                  </a:cubicBezTo>
                  <a:cubicBezTo>
                    <a:pt x="128" y="1805"/>
                    <a:pt x="128" y="1805"/>
                    <a:pt x="128" y="1837"/>
                  </a:cubicBezTo>
                  <a:cubicBezTo>
                    <a:pt x="96" y="1868"/>
                    <a:pt x="64" y="1900"/>
                    <a:pt x="33" y="1932"/>
                  </a:cubicBezTo>
                  <a:cubicBezTo>
                    <a:pt x="1" y="1964"/>
                    <a:pt x="1" y="1995"/>
                    <a:pt x="1" y="2027"/>
                  </a:cubicBezTo>
                  <a:cubicBezTo>
                    <a:pt x="1" y="2059"/>
                    <a:pt x="1" y="2059"/>
                    <a:pt x="33" y="2090"/>
                  </a:cubicBezTo>
                  <a:lnTo>
                    <a:pt x="33" y="2090"/>
                  </a:lnTo>
                  <a:cubicBezTo>
                    <a:pt x="33" y="2090"/>
                    <a:pt x="33" y="2090"/>
                    <a:pt x="33" y="2090"/>
                  </a:cubicBezTo>
                  <a:lnTo>
                    <a:pt x="33" y="2090"/>
                  </a:lnTo>
                  <a:cubicBezTo>
                    <a:pt x="33" y="2090"/>
                    <a:pt x="64" y="2090"/>
                    <a:pt x="64" y="2090"/>
                  </a:cubicBezTo>
                  <a:cubicBezTo>
                    <a:pt x="96" y="2059"/>
                    <a:pt x="96" y="2090"/>
                    <a:pt x="96" y="2122"/>
                  </a:cubicBezTo>
                  <a:cubicBezTo>
                    <a:pt x="96" y="2122"/>
                    <a:pt x="96" y="2154"/>
                    <a:pt x="64" y="2185"/>
                  </a:cubicBezTo>
                  <a:lnTo>
                    <a:pt x="64" y="2154"/>
                  </a:lnTo>
                  <a:lnTo>
                    <a:pt x="64" y="2185"/>
                  </a:lnTo>
                  <a:lnTo>
                    <a:pt x="64" y="2185"/>
                  </a:lnTo>
                  <a:cubicBezTo>
                    <a:pt x="96" y="2249"/>
                    <a:pt x="128" y="2312"/>
                    <a:pt x="159" y="2375"/>
                  </a:cubicBezTo>
                  <a:cubicBezTo>
                    <a:pt x="159" y="2407"/>
                    <a:pt x="254" y="2439"/>
                    <a:pt x="286" y="2407"/>
                  </a:cubicBezTo>
                  <a:close/>
                  <a:moveTo>
                    <a:pt x="1268" y="95"/>
                  </a:moveTo>
                  <a:lnTo>
                    <a:pt x="1268" y="95"/>
                  </a:lnTo>
                  <a:lnTo>
                    <a:pt x="1268" y="95"/>
                  </a:lnTo>
                  <a:lnTo>
                    <a:pt x="1268" y="127"/>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4"/>
            <p:cNvSpPr/>
            <p:nvPr/>
          </p:nvSpPr>
          <p:spPr>
            <a:xfrm>
              <a:off x="1000495" y="3615348"/>
              <a:ext cx="33195" cy="54247"/>
            </a:xfrm>
            <a:custGeom>
              <a:rect b="b" l="l" r="r" t="t"/>
              <a:pathLst>
                <a:path extrusionOk="0" h="1711" w="1047">
                  <a:moveTo>
                    <a:pt x="128" y="1647"/>
                  </a:moveTo>
                  <a:cubicBezTo>
                    <a:pt x="128" y="1647"/>
                    <a:pt x="159" y="1679"/>
                    <a:pt x="191" y="1679"/>
                  </a:cubicBezTo>
                  <a:cubicBezTo>
                    <a:pt x="223" y="1647"/>
                    <a:pt x="254" y="1679"/>
                    <a:pt x="318" y="1679"/>
                  </a:cubicBezTo>
                  <a:cubicBezTo>
                    <a:pt x="318" y="1710"/>
                    <a:pt x="349" y="1710"/>
                    <a:pt x="381" y="1679"/>
                  </a:cubicBezTo>
                  <a:lnTo>
                    <a:pt x="444" y="1647"/>
                  </a:lnTo>
                  <a:lnTo>
                    <a:pt x="444" y="1647"/>
                  </a:lnTo>
                  <a:cubicBezTo>
                    <a:pt x="444" y="1647"/>
                    <a:pt x="444" y="1647"/>
                    <a:pt x="444" y="1647"/>
                  </a:cubicBezTo>
                  <a:lnTo>
                    <a:pt x="444" y="1647"/>
                  </a:lnTo>
                  <a:cubicBezTo>
                    <a:pt x="476" y="1615"/>
                    <a:pt x="508" y="1584"/>
                    <a:pt x="539" y="1552"/>
                  </a:cubicBezTo>
                  <a:cubicBezTo>
                    <a:pt x="571" y="1520"/>
                    <a:pt x="634" y="1520"/>
                    <a:pt x="666" y="1489"/>
                  </a:cubicBezTo>
                  <a:cubicBezTo>
                    <a:pt x="666" y="1457"/>
                    <a:pt x="666" y="1457"/>
                    <a:pt x="698" y="1425"/>
                  </a:cubicBezTo>
                  <a:cubicBezTo>
                    <a:pt x="698" y="1394"/>
                    <a:pt x="729" y="1394"/>
                    <a:pt x="761" y="1394"/>
                  </a:cubicBezTo>
                  <a:lnTo>
                    <a:pt x="761" y="1394"/>
                  </a:lnTo>
                  <a:lnTo>
                    <a:pt x="761" y="1362"/>
                  </a:lnTo>
                  <a:cubicBezTo>
                    <a:pt x="761" y="1362"/>
                    <a:pt x="761" y="1362"/>
                    <a:pt x="793" y="1362"/>
                  </a:cubicBezTo>
                  <a:cubicBezTo>
                    <a:pt x="793" y="1362"/>
                    <a:pt x="761" y="1362"/>
                    <a:pt x="761" y="1394"/>
                  </a:cubicBezTo>
                  <a:cubicBezTo>
                    <a:pt x="761" y="1425"/>
                    <a:pt x="761" y="1425"/>
                    <a:pt x="824" y="1457"/>
                  </a:cubicBezTo>
                  <a:cubicBezTo>
                    <a:pt x="824" y="1457"/>
                    <a:pt x="824" y="1457"/>
                    <a:pt x="856" y="1457"/>
                  </a:cubicBezTo>
                  <a:cubicBezTo>
                    <a:pt x="888" y="1425"/>
                    <a:pt x="888" y="1362"/>
                    <a:pt x="919" y="1330"/>
                  </a:cubicBezTo>
                  <a:cubicBezTo>
                    <a:pt x="951" y="1299"/>
                    <a:pt x="1014" y="1267"/>
                    <a:pt x="1014" y="1235"/>
                  </a:cubicBezTo>
                  <a:cubicBezTo>
                    <a:pt x="1014" y="1172"/>
                    <a:pt x="1014" y="1109"/>
                    <a:pt x="983" y="1045"/>
                  </a:cubicBezTo>
                  <a:cubicBezTo>
                    <a:pt x="951" y="1045"/>
                    <a:pt x="951" y="1045"/>
                    <a:pt x="951" y="1014"/>
                  </a:cubicBezTo>
                  <a:cubicBezTo>
                    <a:pt x="951" y="1014"/>
                    <a:pt x="951" y="982"/>
                    <a:pt x="951" y="982"/>
                  </a:cubicBezTo>
                  <a:cubicBezTo>
                    <a:pt x="983" y="950"/>
                    <a:pt x="1014" y="887"/>
                    <a:pt x="1046" y="887"/>
                  </a:cubicBezTo>
                  <a:cubicBezTo>
                    <a:pt x="1046" y="824"/>
                    <a:pt x="1014" y="792"/>
                    <a:pt x="1046" y="760"/>
                  </a:cubicBezTo>
                  <a:cubicBezTo>
                    <a:pt x="1046" y="729"/>
                    <a:pt x="1046" y="697"/>
                    <a:pt x="1046" y="665"/>
                  </a:cubicBezTo>
                  <a:cubicBezTo>
                    <a:pt x="1046" y="602"/>
                    <a:pt x="983" y="602"/>
                    <a:pt x="983" y="570"/>
                  </a:cubicBezTo>
                  <a:cubicBezTo>
                    <a:pt x="951" y="539"/>
                    <a:pt x="919" y="539"/>
                    <a:pt x="888" y="507"/>
                  </a:cubicBezTo>
                  <a:cubicBezTo>
                    <a:pt x="856" y="507"/>
                    <a:pt x="856" y="475"/>
                    <a:pt x="856" y="475"/>
                  </a:cubicBezTo>
                  <a:cubicBezTo>
                    <a:pt x="856" y="412"/>
                    <a:pt x="856" y="380"/>
                    <a:pt x="856" y="317"/>
                  </a:cubicBezTo>
                  <a:cubicBezTo>
                    <a:pt x="856" y="285"/>
                    <a:pt x="888" y="222"/>
                    <a:pt x="888" y="190"/>
                  </a:cubicBezTo>
                  <a:cubicBezTo>
                    <a:pt x="888" y="127"/>
                    <a:pt x="856" y="64"/>
                    <a:pt x="824" y="32"/>
                  </a:cubicBezTo>
                  <a:cubicBezTo>
                    <a:pt x="761" y="0"/>
                    <a:pt x="729" y="0"/>
                    <a:pt x="698" y="0"/>
                  </a:cubicBezTo>
                  <a:cubicBezTo>
                    <a:pt x="666" y="0"/>
                    <a:pt x="634" y="32"/>
                    <a:pt x="634" y="64"/>
                  </a:cubicBezTo>
                  <a:cubicBezTo>
                    <a:pt x="634" y="64"/>
                    <a:pt x="634" y="95"/>
                    <a:pt x="666" y="95"/>
                  </a:cubicBezTo>
                  <a:cubicBezTo>
                    <a:pt x="698" y="95"/>
                    <a:pt x="729" y="95"/>
                    <a:pt x="729" y="127"/>
                  </a:cubicBezTo>
                  <a:cubicBezTo>
                    <a:pt x="761" y="127"/>
                    <a:pt x="761" y="127"/>
                    <a:pt x="729" y="159"/>
                  </a:cubicBezTo>
                  <a:cubicBezTo>
                    <a:pt x="729" y="159"/>
                    <a:pt x="729" y="159"/>
                    <a:pt x="729" y="159"/>
                  </a:cubicBezTo>
                  <a:cubicBezTo>
                    <a:pt x="698" y="159"/>
                    <a:pt x="666" y="159"/>
                    <a:pt x="634" y="159"/>
                  </a:cubicBezTo>
                  <a:cubicBezTo>
                    <a:pt x="603" y="159"/>
                    <a:pt x="571" y="190"/>
                    <a:pt x="539" y="190"/>
                  </a:cubicBezTo>
                  <a:cubicBezTo>
                    <a:pt x="508" y="190"/>
                    <a:pt x="476" y="254"/>
                    <a:pt x="476" y="285"/>
                  </a:cubicBezTo>
                  <a:cubicBezTo>
                    <a:pt x="508" y="317"/>
                    <a:pt x="508" y="317"/>
                    <a:pt x="508" y="349"/>
                  </a:cubicBezTo>
                  <a:cubicBezTo>
                    <a:pt x="508" y="349"/>
                    <a:pt x="508" y="380"/>
                    <a:pt x="508" y="380"/>
                  </a:cubicBezTo>
                  <a:cubicBezTo>
                    <a:pt x="508" y="380"/>
                    <a:pt x="508" y="380"/>
                    <a:pt x="476" y="380"/>
                  </a:cubicBezTo>
                  <a:cubicBezTo>
                    <a:pt x="476" y="380"/>
                    <a:pt x="444" y="349"/>
                    <a:pt x="413" y="380"/>
                  </a:cubicBezTo>
                  <a:cubicBezTo>
                    <a:pt x="381" y="412"/>
                    <a:pt x="349" y="412"/>
                    <a:pt x="286" y="412"/>
                  </a:cubicBezTo>
                  <a:cubicBezTo>
                    <a:pt x="254" y="412"/>
                    <a:pt x="254" y="444"/>
                    <a:pt x="254" y="475"/>
                  </a:cubicBezTo>
                  <a:cubicBezTo>
                    <a:pt x="254" y="507"/>
                    <a:pt x="286" y="539"/>
                    <a:pt x="286" y="570"/>
                  </a:cubicBezTo>
                  <a:cubicBezTo>
                    <a:pt x="318" y="570"/>
                    <a:pt x="349" y="602"/>
                    <a:pt x="349" y="665"/>
                  </a:cubicBezTo>
                  <a:lnTo>
                    <a:pt x="349" y="665"/>
                  </a:lnTo>
                  <a:cubicBezTo>
                    <a:pt x="349" y="665"/>
                    <a:pt x="349" y="665"/>
                    <a:pt x="349" y="665"/>
                  </a:cubicBezTo>
                  <a:cubicBezTo>
                    <a:pt x="381" y="665"/>
                    <a:pt x="381" y="665"/>
                    <a:pt x="381" y="665"/>
                  </a:cubicBezTo>
                  <a:cubicBezTo>
                    <a:pt x="381" y="665"/>
                    <a:pt x="381" y="665"/>
                    <a:pt x="349" y="665"/>
                  </a:cubicBezTo>
                  <a:cubicBezTo>
                    <a:pt x="349" y="665"/>
                    <a:pt x="349" y="665"/>
                    <a:pt x="349" y="665"/>
                  </a:cubicBezTo>
                  <a:lnTo>
                    <a:pt x="349" y="665"/>
                  </a:lnTo>
                  <a:cubicBezTo>
                    <a:pt x="318" y="634"/>
                    <a:pt x="286" y="634"/>
                    <a:pt x="254" y="602"/>
                  </a:cubicBezTo>
                  <a:cubicBezTo>
                    <a:pt x="223" y="602"/>
                    <a:pt x="191" y="602"/>
                    <a:pt x="191" y="602"/>
                  </a:cubicBezTo>
                  <a:cubicBezTo>
                    <a:pt x="128" y="729"/>
                    <a:pt x="128" y="824"/>
                    <a:pt x="64" y="919"/>
                  </a:cubicBezTo>
                  <a:cubicBezTo>
                    <a:pt x="64" y="982"/>
                    <a:pt x="64" y="1014"/>
                    <a:pt x="96" y="1045"/>
                  </a:cubicBezTo>
                  <a:cubicBezTo>
                    <a:pt x="128" y="1045"/>
                    <a:pt x="159" y="1077"/>
                    <a:pt x="191" y="1077"/>
                  </a:cubicBezTo>
                  <a:cubicBezTo>
                    <a:pt x="223" y="1077"/>
                    <a:pt x="254" y="1077"/>
                    <a:pt x="254" y="1109"/>
                  </a:cubicBezTo>
                  <a:cubicBezTo>
                    <a:pt x="254" y="1109"/>
                    <a:pt x="254" y="1140"/>
                    <a:pt x="254" y="1140"/>
                  </a:cubicBezTo>
                  <a:cubicBezTo>
                    <a:pt x="254" y="1140"/>
                    <a:pt x="254" y="1172"/>
                    <a:pt x="254" y="1172"/>
                  </a:cubicBezTo>
                  <a:cubicBezTo>
                    <a:pt x="223" y="1172"/>
                    <a:pt x="223" y="1172"/>
                    <a:pt x="223" y="1172"/>
                  </a:cubicBezTo>
                  <a:cubicBezTo>
                    <a:pt x="128" y="1140"/>
                    <a:pt x="64" y="1172"/>
                    <a:pt x="33" y="1267"/>
                  </a:cubicBezTo>
                  <a:cubicBezTo>
                    <a:pt x="33" y="1299"/>
                    <a:pt x="1" y="1394"/>
                    <a:pt x="1" y="1457"/>
                  </a:cubicBezTo>
                  <a:cubicBezTo>
                    <a:pt x="1" y="1520"/>
                    <a:pt x="33" y="1584"/>
                    <a:pt x="128" y="164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4"/>
            <p:cNvSpPr/>
            <p:nvPr/>
          </p:nvSpPr>
          <p:spPr>
            <a:xfrm>
              <a:off x="1021579" y="3662525"/>
              <a:ext cx="32" cy="32"/>
            </a:xfrm>
            <a:custGeom>
              <a:rect b="b" l="l" r="r" t="t"/>
              <a:pathLst>
                <a:path extrusionOk="0" h="1" w="1">
                  <a:moveTo>
                    <a:pt x="1" y="1"/>
                  </a:moveTo>
                  <a:cubicBezTo>
                    <a:pt x="1" y="1"/>
                    <a:pt x="1" y="1"/>
                    <a:pt x="1" y="1"/>
                  </a:cubicBezTo>
                  <a:lnTo>
                    <a:pt x="1" y="1"/>
                  </a:lnTo>
                  <a:cubicBezTo>
                    <a:pt x="1" y="1"/>
                    <a:pt x="1" y="1"/>
                    <a:pt x="1" y="1"/>
                  </a:cubicBez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4"/>
            <p:cNvSpPr/>
            <p:nvPr/>
          </p:nvSpPr>
          <p:spPr>
            <a:xfrm>
              <a:off x="1786684" y="4205727"/>
              <a:ext cx="59288" cy="59257"/>
            </a:xfrm>
            <a:custGeom>
              <a:rect b="b" l="l" r="r" t="t"/>
              <a:pathLst>
                <a:path extrusionOk="0" h="1869" w="1870">
                  <a:moveTo>
                    <a:pt x="1774" y="1426"/>
                  </a:moveTo>
                  <a:lnTo>
                    <a:pt x="1774" y="1426"/>
                  </a:lnTo>
                  <a:cubicBezTo>
                    <a:pt x="1743" y="1394"/>
                    <a:pt x="1743" y="1394"/>
                    <a:pt x="1711" y="1394"/>
                  </a:cubicBezTo>
                  <a:cubicBezTo>
                    <a:pt x="1711" y="1362"/>
                    <a:pt x="1711" y="1362"/>
                    <a:pt x="1711" y="1362"/>
                  </a:cubicBezTo>
                  <a:cubicBezTo>
                    <a:pt x="1711" y="1362"/>
                    <a:pt x="1711" y="1362"/>
                    <a:pt x="1711" y="1362"/>
                  </a:cubicBezTo>
                  <a:cubicBezTo>
                    <a:pt x="1711" y="1362"/>
                    <a:pt x="1711" y="1362"/>
                    <a:pt x="1711" y="1362"/>
                  </a:cubicBezTo>
                  <a:cubicBezTo>
                    <a:pt x="1711" y="1362"/>
                    <a:pt x="1711" y="1362"/>
                    <a:pt x="1711" y="1362"/>
                  </a:cubicBezTo>
                  <a:cubicBezTo>
                    <a:pt x="1711" y="1362"/>
                    <a:pt x="1711" y="1362"/>
                    <a:pt x="1711" y="1362"/>
                  </a:cubicBezTo>
                  <a:lnTo>
                    <a:pt x="1774" y="1426"/>
                  </a:lnTo>
                  <a:cubicBezTo>
                    <a:pt x="1774" y="1426"/>
                    <a:pt x="1774" y="1426"/>
                    <a:pt x="1774" y="1426"/>
                  </a:cubicBezTo>
                  <a:cubicBezTo>
                    <a:pt x="1774" y="1426"/>
                    <a:pt x="1806" y="1426"/>
                    <a:pt x="1806" y="1426"/>
                  </a:cubicBezTo>
                  <a:cubicBezTo>
                    <a:pt x="1806" y="1426"/>
                    <a:pt x="1838" y="1426"/>
                    <a:pt x="1838" y="1426"/>
                  </a:cubicBezTo>
                  <a:cubicBezTo>
                    <a:pt x="1838" y="1426"/>
                    <a:pt x="1869" y="1394"/>
                    <a:pt x="1869" y="1394"/>
                  </a:cubicBezTo>
                  <a:cubicBezTo>
                    <a:pt x="1838" y="1331"/>
                    <a:pt x="1774" y="1267"/>
                    <a:pt x="1743" y="1204"/>
                  </a:cubicBezTo>
                  <a:cubicBezTo>
                    <a:pt x="1743" y="1204"/>
                    <a:pt x="1711" y="1204"/>
                    <a:pt x="1711" y="1204"/>
                  </a:cubicBezTo>
                  <a:cubicBezTo>
                    <a:pt x="1679" y="1204"/>
                    <a:pt x="1679" y="1204"/>
                    <a:pt x="1648" y="1236"/>
                  </a:cubicBezTo>
                  <a:cubicBezTo>
                    <a:pt x="1648" y="1236"/>
                    <a:pt x="1648" y="1267"/>
                    <a:pt x="1616" y="1267"/>
                  </a:cubicBezTo>
                  <a:cubicBezTo>
                    <a:pt x="1616" y="1299"/>
                    <a:pt x="1584" y="1299"/>
                    <a:pt x="1553" y="1267"/>
                  </a:cubicBezTo>
                  <a:cubicBezTo>
                    <a:pt x="1553" y="1236"/>
                    <a:pt x="1553" y="1204"/>
                    <a:pt x="1521" y="1172"/>
                  </a:cubicBezTo>
                  <a:cubicBezTo>
                    <a:pt x="1521" y="1141"/>
                    <a:pt x="1489" y="1109"/>
                    <a:pt x="1458" y="1109"/>
                  </a:cubicBezTo>
                  <a:cubicBezTo>
                    <a:pt x="1458" y="1109"/>
                    <a:pt x="1426" y="1109"/>
                    <a:pt x="1394" y="1077"/>
                  </a:cubicBezTo>
                  <a:cubicBezTo>
                    <a:pt x="1394" y="1077"/>
                    <a:pt x="1363" y="1077"/>
                    <a:pt x="1363" y="1046"/>
                  </a:cubicBezTo>
                  <a:cubicBezTo>
                    <a:pt x="1394" y="1014"/>
                    <a:pt x="1363" y="982"/>
                    <a:pt x="1394" y="951"/>
                  </a:cubicBezTo>
                  <a:cubicBezTo>
                    <a:pt x="1394" y="951"/>
                    <a:pt x="1394" y="919"/>
                    <a:pt x="1394" y="919"/>
                  </a:cubicBezTo>
                  <a:cubicBezTo>
                    <a:pt x="1363" y="856"/>
                    <a:pt x="1299" y="824"/>
                    <a:pt x="1299" y="761"/>
                  </a:cubicBezTo>
                  <a:cubicBezTo>
                    <a:pt x="1299" y="761"/>
                    <a:pt x="1268" y="761"/>
                    <a:pt x="1236" y="729"/>
                  </a:cubicBezTo>
                  <a:cubicBezTo>
                    <a:pt x="1204" y="729"/>
                    <a:pt x="1173" y="697"/>
                    <a:pt x="1141" y="697"/>
                  </a:cubicBezTo>
                  <a:cubicBezTo>
                    <a:pt x="1109" y="697"/>
                    <a:pt x="1109" y="666"/>
                    <a:pt x="1078" y="666"/>
                  </a:cubicBezTo>
                  <a:cubicBezTo>
                    <a:pt x="1078" y="602"/>
                    <a:pt x="1014" y="602"/>
                    <a:pt x="983" y="571"/>
                  </a:cubicBezTo>
                  <a:cubicBezTo>
                    <a:pt x="951" y="539"/>
                    <a:pt x="919" y="507"/>
                    <a:pt x="856" y="507"/>
                  </a:cubicBezTo>
                  <a:cubicBezTo>
                    <a:pt x="824" y="476"/>
                    <a:pt x="793" y="476"/>
                    <a:pt x="793" y="444"/>
                  </a:cubicBezTo>
                  <a:cubicBezTo>
                    <a:pt x="761" y="412"/>
                    <a:pt x="729" y="381"/>
                    <a:pt x="698" y="349"/>
                  </a:cubicBezTo>
                  <a:cubicBezTo>
                    <a:pt x="603" y="286"/>
                    <a:pt x="508" y="222"/>
                    <a:pt x="444" y="96"/>
                  </a:cubicBezTo>
                  <a:cubicBezTo>
                    <a:pt x="413" y="64"/>
                    <a:pt x="381" y="64"/>
                    <a:pt x="349" y="64"/>
                  </a:cubicBezTo>
                  <a:cubicBezTo>
                    <a:pt x="254" y="32"/>
                    <a:pt x="159" y="32"/>
                    <a:pt x="96" y="1"/>
                  </a:cubicBezTo>
                  <a:cubicBezTo>
                    <a:pt x="64" y="1"/>
                    <a:pt x="64" y="1"/>
                    <a:pt x="32" y="1"/>
                  </a:cubicBezTo>
                  <a:cubicBezTo>
                    <a:pt x="32" y="1"/>
                    <a:pt x="1" y="64"/>
                    <a:pt x="32" y="64"/>
                  </a:cubicBezTo>
                  <a:cubicBezTo>
                    <a:pt x="32" y="96"/>
                    <a:pt x="32" y="127"/>
                    <a:pt x="64" y="159"/>
                  </a:cubicBezTo>
                  <a:cubicBezTo>
                    <a:pt x="127" y="222"/>
                    <a:pt x="159" y="254"/>
                    <a:pt x="254" y="317"/>
                  </a:cubicBezTo>
                  <a:cubicBezTo>
                    <a:pt x="286" y="317"/>
                    <a:pt x="318" y="349"/>
                    <a:pt x="349" y="381"/>
                  </a:cubicBezTo>
                  <a:cubicBezTo>
                    <a:pt x="349" y="412"/>
                    <a:pt x="381" y="444"/>
                    <a:pt x="413" y="476"/>
                  </a:cubicBezTo>
                  <a:cubicBezTo>
                    <a:pt x="444" y="539"/>
                    <a:pt x="508" y="602"/>
                    <a:pt x="571" y="666"/>
                  </a:cubicBezTo>
                  <a:cubicBezTo>
                    <a:pt x="571" y="666"/>
                    <a:pt x="603" y="697"/>
                    <a:pt x="603" y="729"/>
                  </a:cubicBezTo>
                  <a:cubicBezTo>
                    <a:pt x="603" y="761"/>
                    <a:pt x="634" y="792"/>
                    <a:pt x="634" y="856"/>
                  </a:cubicBezTo>
                  <a:cubicBezTo>
                    <a:pt x="666" y="856"/>
                    <a:pt x="666" y="887"/>
                    <a:pt x="698" y="919"/>
                  </a:cubicBezTo>
                  <a:cubicBezTo>
                    <a:pt x="761" y="982"/>
                    <a:pt x="824" y="1046"/>
                    <a:pt x="824" y="1141"/>
                  </a:cubicBezTo>
                  <a:cubicBezTo>
                    <a:pt x="856" y="1172"/>
                    <a:pt x="888" y="1236"/>
                    <a:pt x="888" y="1267"/>
                  </a:cubicBezTo>
                  <a:cubicBezTo>
                    <a:pt x="888" y="1299"/>
                    <a:pt x="919" y="1331"/>
                    <a:pt x="951" y="1394"/>
                  </a:cubicBezTo>
                  <a:cubicBezTo>
                    <a:pt x="1014" y="1457"/>
                    <a:pt x="1078" y="1489"/>
                    <a:pt x="1109" y="1552"/>
                  </a:cubicBezTo>
                  <a:cubicBezTo>
                    <a:pt x="1173" y="1616"/>
                    <a:pt x="1236" y="1679"/>
                    <a:pt x="1299" y="1711"/>
                  </a:cubicBezTo>
                  <a:cubicBezTo>
                    <a:pt x="1363" y="1774"/>
                    <a:pt x="1394" y="1806"/>
                    <a:pt x="1458" y="1837"/>
                  </a:cubicBezTo>
                  <a:cubicBezTo>
                    <a:pt x="1458" y="1869"/>
                    <a:pt x="1489" y="1869"/>
                    <a:pt x="1521" y="1869"/>
                  </a:cubicBezTo>
                  <a:cubicBezTo>
                    <a:pt x="1584" y="1869"/>
                    <a:pt x="1648" y="1837"/>
                    <a:pt x="1711" y="1869"/>
                  </a:cubicBezTo>
                  <a:cubicBezTo>
                    <a:pt x="1711" y="1806"/>
                    <a:pt x="1743" y="1711"/>
                    <a:pt x="1711" y="1647"/>
                  </a:cubicBezTo>
                  <a:cubicBezTo>
                    <a:pt x="1711" y="1584"/>
                    <a:pt x="1774" y="1489"/>
                    <a:pt x="1774" y="142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4"/>
            <p:cNvSpPr/>
            <p:nvPr/>
          </p:nvSpPr>
          <p:spPr>
            <a:xfrm>
              <a:off x="1840900" y="4264952"/>
              <a:ext cx="32" cy="32"/>
            </a:xfrm>
            <a:custGeom>
              <a:rect b="b" l="l" r="r" t="t"/>
              <a:pathLst>
                <a:path extrusionOk="0" h="1" w="1">
                  <a:moveTo>
                    <a:pt x="1" y="1"/>
                  </a:moveTo>
                  <a:lnTo>
                    <a:pt x="1" y="1"/>
                  </a:ln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4"/>
            <p:cNvSpPr/>
            <p:nvPr/>
          </p:nvSpPr>
          <p:spPr>
            <a:xfrm>
              <a:off x="832839" y="3684623"/>
              <a:ext cx="50221" cy="39187"/>
            </a:xfrm>
            <a:custGeom>
              <a:rect b="b" l="l" r="r" t="t"/>
              <a:pathLst>
                <a:path extrusionOk="0" h="1236" w="1584">
                  <a:moveTo>
                    <a:pt x="95" y="1045"/>
                  </a:moveTo>
                  <a:cubicBezTo>
                    <a:pt x="95" y="1109"/>
                    <a:pt x="95" y="1172"/>
                    <a:pt x="95" y="1204"/>
                  </a:cubicBezTo>
                  <a:cubicBezTo>
                    <a:pt x="95" y="1235"/>
                    <a:pt x="127" y="1235"/>
                    <a:pt x="127" y="1235"/>
                  </a:cubicBezTo>
                  <a:cubicBezTo>
                    <a:pt x="190" y="1235"/>
                    <a:pt x="254" y="1204"/>
                    <a:pt x="317" y="1172"/>
                  </a:cubicBezTo>
                  <a:cubicBezTo>
                    <a:pt x="317" y="1172"/>
                    <a:pt x="317" y="1172"/>
                    <a:pt x="317" y="1172"/>
                  </a:cubicBezTo>
                  <a:lnTo>
                    <a:pt x="349" y="1172"/>
                  </a:lnTo>
                  <a:lnTo>
                    <a:pt x="317" y="1172"/>
                  </a:lnTo>
                  <a:lnTo>
                    <a:pt x="317" y="1172"/>
                  </a:lnTo>
                  <a:cubicBezTo>
                    <a:pt x="349" y="1204"/>
                    <a:pt x="380" y="1235"/>
                    <a:pt x="412" y="1235"/>
                  </a:cubicBezTo>
                  <a:cubicBezTo>
                    <a:pt x="444" y="1235"/>
                    <a:pt x="475" y="1204"/>
                    <a:pt x="507" y="1204"/>
                  </a:cubicBezTo>
                  <a:cubicBezTo>
                    <a:pt x="507" y="1172"/>
                    <a:pt x="539" y="1172"/>
                    <a:pt x="539" y="1140"/>
                  </a:cubicBezTo>
                  <a:cubicBezTo>
                    <a:pt x="570" y="1109"/>
                    <a:pt x="570" y="1077"/>
                    <a:pt x="602" y="1045"/>
                  </a:cubicBezTo>
                  <a:cubicBezTo>
                    <a:pt x="634" y="1014"/>
                    <a:pt x="665" y="950"/>
                    <a:pt x="760" y="950"/>
                  </a:cubicBezTo>
                  <a:cubicBezTo>
                    <a:pt x="760" y="950"/>
                    <a:pt x="792" y="950"/>
                    <a:pt x="824" y="919"/>
                  </a:cubicBezTo>
                  <a:cubicBezTo>
                    <a:pt x="855" y="887"/>
                    <a:pt x="887" y="855"/>
                    <a:pt x="919" y="855"/>
                  </a:cubicBezTo>
                  <a:cubicBezTo>
                    <a:pt x="919" y="824"/>
                    <a:pt x="950" y="824"/>
                    <a:pt x="982" y="824"/>
                  </a:cubicBezTo>
                  <a:cubicBezTo>
                    <a:pt x="1045" y="792"/>
                    <a:pt x="1109" y="792"/>
                    <a:pt x="1172" y="760"/>
                  </a:cubicBezTo>
                  <a:cubicBezTo>
                    <a:pt x="1204" y="760"/>
                    <a:pt x="1235" y="760"/>
                    <a:pt x="1235" y="760"/>
                  </a:cubicBezTo>
                  <a:lnTo>
                    <a:pt x="1235" y="760"/>
                  </a:lnTo>
                  <a:lnTo>
                    <a:pt x="1235" y="760"/>
                  </a:lnTo>
                  <a:cubicBezTo>
                    <a:pt x="1235" y="760"/>
                    <a:pt x="1235" y="760"/>
                    <a:pt x="1267" y="760"/>
                  </a:cubicBezTo>
                  <a:cubicBezTo>
                    <a:pt x="1299" y="729"/>
                    <a:pt x="1330" y="729"/>
                    <a:pt x="1362" y="697"/>
                  </a:cubicBezTo>
                  <a:lnTo>
                    <a:pt x="1457" y="697"/>
                  </a:lnTo>
                  <a:cubicBezTo>
                    <a:pt x="1489" y="665"/>
                    <a:pt x="1520" y="665"/>
                    <a:pt x="1552" y="665"/>
                  </a:cubicBezTo>
                  <a:cubicBezTo>
                    <a:pt x="1584" y="570"/>
                    <a:pt x="1552" y="475"/>
                    <a:pt x="1552" y="380"/>
                  </a:cubicBezTo>
                  <a:cubicBezTo>
                    <a:pt x="1552" y="317"/>
                    <a:pt x="1520" y="285"/>
                    <a:pt x="1489" y="254"/>
                  </a:cubicBezTo>
                  <a:cubicBezTo>
                    <a:pt x="1457" y="222"/>
                    <a:pt x="1425" y="222"/>
                    <a:pt x="1394" y="222"/>
                  </a:cubicBezTo>
                  <a:cubicBezTo>
                    <a:pt x="1330" y="222"/>
                    <a:pt x="1299" y="190"/>
                    <a:pt x="1267" y="159"/>
                  </a:cubicBezTo>
                  <a:cubicBezTo>
                    <a:pt x="1235" y="127"/>
                    <a:pt x="1204" y="127"/>
                    <a:pt x="1172" y="95"/>
                  </a:cubicBezTo>
                  <a:cubicBezTo>
                    <a:pt x="1140" y="32"/>
                    <a:pt x="1077" y="0"/>
                    <a:pt x="1014" y="32"/>
                  </a:cubicBezTo>
                  <a:cubicBezTo>
                    <a:pt x="950" y="32"/>
                    <a:pt x="887" y="32"/>
                    <a:pt x="824" y="32"/>
                  </a:cubicBezTo>
                  <a:cubicBezTo>
                    <a:pt x="792" y="32"/>
                    <a:pt x="760" y="32"/>
                    <a:pt x="729" y="32"/>
                  </a:cubicBezTo>
                  <a:cubicBezTo>
                    <a:pt x="697" y="32"/>
                    <a:pt x="697" y="64"/>
                    <a:pt x="697" y="95"/>
                  </a:cubicBezTo>
                  <a:cubicBezTo>
                    <a:pt x="665" y="127"/>
                    <a:pt x="665" y="159"/>
                    <a:pt x="665" y="190"/>
                  </a:cubicBezTo>
                  <a:cubicBezTo>
                    <a:pt x="665" y="222"/>
                    <a:pt x="665" y="254"/>
                    <a:pt x="634" y="285"/>
                  </a:cubicBezTo>
                  <a:cubicBezTo>
                    <a:pt x="570" y="349"/>
                    <a:pt x="507" y="380"/>
                    <a:pt x="444" y="444"/>
                  </a:cubicBezTo>
                  <a:cubicBezTo>
                    <a:pt x="412" y="475"/>
                    <a:pt x="380" y="475"/>
                    <a:pt x="380" y="539"/>
                  </a:cubicBezTo>
                  <a:cubicBezTo>
                    <a:pt x="380" y="539"/>
                    <a:pt x="380" y="570"/>
                    <a:pt x="380" y="570"/>
                  </a:cubicBezTo>
                  <a:cubicBezTo>
                    <a:pt x="254" y="634"/>
                    <a:pt x="190" y="729"/>
                    <a:pt x="95" y="792"/>
                  </a:cubicBezTo>
                  <a:cubicBezTo>
                    <a:pt x="64" y="792"/>
                    <a:pt x="32" y="824"/>
                    <a:pt x="32" y="824"/>
                  </a:cubicBezTo>
                  <a:cubicBezTo>
                    <a:pt x="0" y="887"/>
                    <a:pt x="64" y="887"/>
                    <a:pt x="64" y="919"/>
                  </a:cubicBezTo>
                  <a:cubicBezTo>
                    <a:pt x="95" y="982"/>
                    <a:pt x="95" y="1014"/>
                    <a:pt x="95" y="104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4"/>
            <p:cNvSpPr/>
            <p:nvPr/>
          </p:nvSpPr>
          <p:spPr>
            <a:xfrm>
              <a:off x="1279626" y="3901486"/>
              <a:ext cx="38205" cy="59288"/>
            </a:xfrm>
            <a:custGeom>
              <a:rect b="b" l="l" r="r" t="t"/>
              <a:pathLst>
                <a:path extrusionOk="0" h="1870" w="1205">
                  <a:moveTo>
                    <a:pt x="33" y="286"/>
                  </a:moveTo>
                  <a:cubicBezTo>
                    <a:pt x="96" y="318"/>
                    <a:pt x="96" y="381"/>
                    <a:pt x="96" y="444"/>
                  </a:cubicBezTo>
                  <a:cubicBezTo>
                    <a:pt x="64" y="444"/>
                    <a:pt x="96" y="476"/>
                    <a:pt x="96" y="476"/>
                  </a:cubicBezTo>
                  <a:cubicBezTo>
                    <a:pt x="128" y="508"/>
                    <a:pt x="128" y="539"/>
                    <a:pt x="128" y="539"/>
                  </a:cubicBezTo>
                  <a:cubicBezTo>
                    <a:pt x="96" y="571"/>
                    <a:pt x="96" y="571"/>
                    <a:pt x="96" y="603"/>
                  </a:cubicBezTo>
                  <a:lnTo>
                    <a:pt x="128" y="634"/>
                  </a:lnTo>
                  <a:cubicBezTo>
                    <a:pt x="128" y="634"/>
                    <a:pt x="128" y="634"/>
                    <a:pt x="128" y="666"/>
                  </a:cubicBezTo>
                  <a:cubicBezTo>
                    <a:pt x="159" y="698"/>
                    <a:pt x="159" y="698"/>
                    <a:pt x="223" y="666"/>
                  </a:cubicBezTo>
                  <a:lnTo>
                    <a:pt x="223" y="666"/>
                  </a:lnTo>
                  <a:cubicBezTo>
                    <a:pt x="223" y="666"/>
                    <a:pt x="223" y="666"/>
                    <a:pt x="223" y="698"/>
                  </a:cubicBezTo>
                  <a:cubicBezTo>
                    <a:pt x="223" y="729"/>
                    <a:pt x="223" y="761"/>
                    <a:pt x="223" y="793"/>
                  </a:cubicBezTo>
                  <a:cubicBezTo>
                    <a:pt x="191" y="824"/>
                    <a:pt x="223" y="856"/>
                    <a:pt x="254" y="856"/>
                  </a:cubicBezTo>
                  <a:cubicBezTo>
                    <a:pt x="254" y="856"/>
                    <a:pt x="286" y="856"/>
                    <a:pt x="286" y="856"/>
                  </a:cubicBezTo>
                  <a:cubicBezTo>
                    <a:pt x="318" y="856"/>
                    <a:pt x="349" y="824"/>
                    <a:pt x="381" y="856"/>
                  </a:cubicBezTo>
                  <a:cubicBezTo>
                    <a:pt x="413" y="856"/>
                    <a:pt x="381" y="919"/>
                    <a:pt x="413" y="919"/>
                  </a:cubicBezTo>
                  <a:cubicBezTo>
                    <a:pt x="413" y="951"/>
                    <a:pt x="444" y="951"/>
                    <a:pt x="444" y="983"/>
                  </a:cubicBezTo>
                  <a:cubicBezTo>
                    <a:pt x="476" y="1014"/>
                    <a:pt x="476" y="1014"/>
                    <a:pt x="476" y="1046"/>
                  </a:cubicBezTo>
                  <a:cubicBezTo>
                    <a:pt x="444" y="1141"/>
                    <a:pt x="444" y="1173"/>
                    <a:pt x="318" y="1141"/>
                  </a:cubicBezTo>
                  <a:cubicBezTo>
                    <a:pt x="318" y="1141"/>
                    <a:pt x="318" y="1141"/>
                    <a:pt x="318" y="1141"/>
                  </a:cubicBezTo>
                  <a:cubicBezTo>
                    <a:pt x="286" y="1141"/>
                    <a:pt x="286" y="1173"/>
                    <a:pt x="286" y="1173"/>
                  </a:cubicBezTo>
                  <a:cubicBezTo>
                    <a:pt x="286" y="1204"/>
                    <a:pt x="286" y="1268"/>
                    <a:pt x="318" y="1299"/>
                  </a:cubicBezTo>
                  <a:cubicBezTo>
                    <a:pt x="349" y="1331"/>
                    <a:pt x="318" y="1363"/>
                    <a:pt x="318" y="1394"/>
                  </a:cubicBezTo>
                  <a:lnTo>
                    <a:pt x="254" y="1426"/>
                  </a:lnTo>
                  <a:cubicBezTo>
                    <a:pt x="254" y="1426"/>
                    <a:pt x="223" y="1458"/>
                    <a:pt x="223" y="1458"/>
                  </a:cubicBezTo>
                  <a:cubicBezTo>
                    <a:pt x="191" y="1458"/>
                    <a:pt x="191" y="1489"/>
                    <a:pt x="191" y="1489"/>
                  </a:cubicBezTo>
                  <a:cubicBezTo>
                    <a:pt x="223" y="1521"/>
                    <a:pt x="223" y="1521"/>
                    <a:pt x="223" y="1521"/>
                  </a:cubicBezTo>
                  <a:cubicBezTo>
                    <a:pt x="318" y="1521"/>
                    <a:pt x="381" y="1553"/>
                    <a:pt x="444" y="1616"/>
                  </a:cubicBezTo>
                  <a:lnTo>
                    <a:pt x="444" y="1616"/>
                  </a:lnTo>
                  <a:cubicBezTo>
                    <a:pt x="444" y="1616"/>
                    <a:pt x="444" y="1616"/>
                    <a:pt x="444" y="1616"/>
                  </a:cubicBezTo>
                  <a:cubicBezTo>
                    <a:pt x="381" y="1616"/>
                    <a:pt x="318" y="1648"/>
                    <a:pt x="286" y="1679"/>
                  </a:cubicBezTo>
                  <a:cubicBezTo>
                    <a:pt x="254" y="1743"/>
                    <a:pt x="191" y="1774"/>
                    <a:pt x="159" y="1838"/>
                  </a:cubicBezTo>
                  <a:cubicBezTo>
                    <a:pt x="159" y="1838"/>
                    <a:pt x="159" y="1838"/>
                    <a:pt x="159" y="1869"/>
                  </a:cubicBezTo>
                  <a:cubicBezTo>
                    <a:pt x="159" y="1869"/>
                    <a:pt x="159" y="1869"/>
                    <a:pt x="159" y="1869"/>
                  </a:cubicBezTo>
                  <a:cubicBezTo>
                    <a:pt x="191" y="1869"/>
                    <a:pt x="191" y="1869"/>
                    <a:pt x="223" y="1869"/>
                  </a:cubicBezTo>
                  <a:cubicBezTo>
                    <a:pt x="254" y="1838"/>
                    <a:pt x="286" y="1838"/>
                    <a:pt x="318" y="1838"/>
                  </a:cubicBezTo>
                  <a:cubicBezTo>
                    <a:pt x="381" y="1838"/>
                    <a:pt x="444" y="1838"/>
                    <a:pt x="476" y="1774"/>
                  </a:cubicBezTo>
                  <a:cubicBezTo>
                    <a:pt x="476" y="1774"/>
                    <a:pt x="508" y="1743"/>
                    <a:pt x="539" y="1743"/>
                  </a:cubicBezTo>
                  <a:cubicBezTo>
                    <a:pt x="603" y="1774"/>
                    <a:pt x="666" y="1774"/>
                    <a:pt x="729" y="1743"/>
                  </a:cubicBezTo>
                  <a:cubicBezTo>
                    <a:pt x="793" y="1743"/>
                    <a:pt x="888" y="1711"/>
                    <a:pt x="951" y="1711"/>
                  </a:cubicBezTo>
                  <a:cubicBezTo>
                    <a:pt x="1014" y="1711"/>
                    <a:pt x="1078" y="1679"/>
                    <a:pt x="1141" y="1616"/>
                  </a:cubicBezTo>
                  <a:cubicBezTo>
                    <a:pt x="1141" y="1616"/>
                    <a:pt x="1141" y="1584"/>
                    <a:pt x="1141" y="1584"/>
                  </a:cubicBezTo>
                  <a:cubicBezTo>
                    <a:pt x="1109" y="1553"/>
                    <a:pt x="1109" y="1553"/>
                    <a:pt x="1109" y="1553"/>
                  </a:cubicBezTo>
                  <a:cubicBezTo>
                    <a:pt x="1078" y="1521"/>
                    <a:pt x="1078" y="1521"/>
                    <a:pt x="1078" y="1489"/>
                  </a:cubicBezTo>
                  <a:cubicBezTo>
                    <a:pt x="1109" y="1458"/>
                    <a:pt x="1141" y="1426"/>
                    <a:pt x="1141" y="1394"/>
                  </a:cubicBezTo>
                  <a:cubicBezTo>
                    <a:pt x="1204" y="1299"/>
                    <a:pt x="1141" y="1204"/>
                    <a:pt x="1046" y="1204"/>
                  </a:cubicBezTo>
                  <a:cubicBezTo>
                    <a:pt x="1014" y="1204"/>
                    <a:pt x="983" y="1204"/>
                    <a:pt x="951" y="1204"/>
                  </a:cubicBezTo>
                  <a:lnTo>
                    <a:pt x="951" y="1204"/>
                  </a:lnTo>
                  <a:lnTo>
                    <a:pt x="951" y="1204"/>
                  </a:lnTo>
                  <a:lnTo>
                    <a:pt x="951" y="1204"/>
                  </a:lnTo>
                  <a:lnTo>
                    <a:pt x="983" y="1204"/>
                  </a:lnTo>
                  <a:cubicBezTo>
                    <a:pt x="983" y="1173"/>
                    <a:pt x="983" y="1173"/>
                    <a:pt x="951" y="1141"/>
                  </a:cubicBezTo>
                  <a:cubicBezTo>
                    <a:pt x="919" y="1109"/>
                    <a:pt x="888" y="1046"/>
                    <a:pt x="888" y="983"/>
                  </a:cubicBezTo>
                  <a:cubicBezTo>
                    <a:pt x="856" y="951"/>
                    <a:pt x="856" y="919"/>
                    <a:pt x="824" y="888"/>
                  </a:cubicBezTo>
                  <a:cubicBezTo>
                    <a:pt x="761" y="856"/>
                    <a:pt x="729" y="793"/>
                    <a:pt x="698" y="729"/>
                  </a:cubicBezTo>
                  <a:cubicBezTo>
                    <a:pt x="666" y="634"/>
                    <a:pt x="603" y="571"/>
                    <a:pt x="539" y="539"/>
                  </a:cubicBezTo>
                  <a:cubicBezTo>
                    <a:pt x="508" y="539"/>
                    <a:pt x="508" y="539"/>
                    <a:pt x="508" y="508"/>
                  </a:cubicBezTo>
                  <a:cubicBezTo>
                    <a:pt x="539" y="508"/>
                    <a:pt x="539" y="476"/>
                    <a:pt x="539" y="444"/>
                  </a:cubicBezTo>
                  <a:cubicBezTo>
                    <a:pt x="571" y="381"/>
                    <a:pt x="603" y="318"/>
                    <a:pt x="634" y="254"/>
                  </a:cubicBezTo>
                  <a:cubicBezTo>
                    <a:pt x="634" y="223"/>
                    <a:pt x="603" y="191"/>
                    <a:pt x="571" y="191"/>
                  </a:cubicBezTo>
                  <a:cubicBezTo>
                    <a:pt x="571" y="191"/>
                    <a:pt x="539" y="191"/>
                    <a:pt x="539" y="191"/>
                  </a:cubicBezTo>
                  <a:lnTo>
                    <a:pt x="413" y="191"/>
                  </a:lnTo>
                  <a:cubicBezTo>
                    <a:pt x="381" y="191"/>
                    <a:pt x="381" y="159"/>
                    <a:pt x="381" y="159"/>
                  </a:cubicBezTo>
                  <a:cubicBezTo>
                    <a:pt x="381" y="159"/>
                    <a:pt x="381" y="159"/>
                    <a:pt x="381" y="159"/>
                  </a:cubicBezTo>
                  <a:cubicBezTo>
                    <a:pt x="413" y="128"/>
                    <a:pt x="444" y="96"/>
                    <a:pt x="444" y="64"/>
                  </a:cubicBezTo>
                  <a:cubicBezTo>
                    <a:pt x="476" y="33"/>
                    <a:pt x="444" y="33"/>
                    <a:pt x="444" y="33"/>
                  </a:cubicBezTo>
                  <a:cubicBezTo>
                    <a:pt x="444" y="1"/>
                    <a:pt x="444" y="1"/>
                    <a:pt x="413" y="1"/>
                  </a:cubicBezTo>
                  <a:cubicBezTo>
                    <a:pt x="381" y="1"/>
                    <a:pt x="318" y="1"/>
                    <a:pt x="286" y="1"/>
                  </a:cubicBezTo>
                  <a:cubicBezTo>
                    <a:pt x="254" y="1"/>
                    <a:pt x="223" y="33"/>
                    <a:pt x="223" y="33"/>
                  </a:cubicBezTo>
                  <a:cubicBezTo>
                    <a:pt x="191" y="96"/>
                    <a:pt x="159" y="159"/>
                    <a:pt x="128" y="223"/>
                  </a:cubicBezTo>
                  <a:cubicBezTo>
                    <a:pt x="128" y="223"/>
                    <a:pt x="96" y="223"/>
                    <a:pt x="96" y="223"/>
                  </a:cubicBezTo>
                  <a:cubicBezTo>
                    <a:pt x="33" y="223"/>
                    <a:pt x="1" y="254"/>
                    <a:pt x="33" y="28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4"/>
            <p:cNvSpPr/>
            <p:nvPr/>
          </p:nvSpPr>
          <p:spPr>
            <a:xfrm>
              <a:off x="1340880" y="3681611"/>
              <a:ext cx="47240" cy="49238"/>
            </a:xfrm>
            <a:custGeom>
              <a:rect b="b" l="l" r="r" t="t"/>
              <a:pathLst>
                <a:path extrusionOk="0" h="1553" w="1490">
                  <a:moveTo>
                    <a:pt x="96" y="507"/>
                  </a:moveTo>
                  <a:cubicBezTo>
                    <a:pt x="96" y="539"/>
                    <a:pt x="96" y="602"/>
                    <a:pt x="127" y="634"/>
                  </a:cubicBezTo>
                  <a:cubicBezTo>
                    <a:pt x="159" y="665"/>
                    <a:pt x="191" y="697"/>
                    <a:pt x="222" y="729"/>
                  </a:cubicBezTo>
                  <a:cubicBezTo>
                    <a:pt x="254" y="792"/>
                    <a:pt x="286" y="855"/>
                    <a:pt x="349" y="887"/>
                  </a:cubicBezTo>
                  <a:lnTo>
                    <a:pt x="349" y="887"/>
                  </a:lnTo>
                  <a:lnTo>
                    <a:pt x="381" y="887"/>
                  </a:lnTo>
                  <a:cubicBezTo>
                    <a:pt x="381" y="855"/>
                    <a:pt x="412" y="824"/>
                    <a:pt x="444" y="792"/>
                  </a:cubicBezTo>
                  <a:cubicBezTo>
                    <a:pt x="444" y="760"/>
                    <a:pt x="444" y="729"/>
                    <a:pt x="444" y="697"/>
                  </a:cubicBezTo>
                  <a:cubicBezTo>
                    <a:pt x="444" y="697"/>
                    <a:pt x="476" y="697"/>
                    <a:pt x="476" y="665"/>
                  </a:cubicBezTo>
                  <a:cubicBezTo>
                    <a:pt x="476" y="665"/>
                    <a:pt x="507" y="665"/>
                    <a:pt x="507" y="697"/>
                  </a:cubicBezTo>
                  <a:cubicBezTo>
                    <a:pt x="507" y="729"/>
                    <a:pt x="539" y="729"/>
                    <a:pt x="602" y="729"/>
                  </a:cubicBezTo>
                  <a:cubicBezTo>
                    <a:pt x="602" y="729"/>
                    <a:pt x="602" y="729"/>
                    <a:pt x="602" y="729"/>
                  </a:cubicBezTo>
                  <a:cubicBezTo>
                    <a:pt x="602" y="729"/>
                    <a:pt x="602" y="760"/>
                    <a:pt x="602" y="760"/>
                  </a:cubicBezTo>
                  <a:cubicBezTo>
                    <a:pt x="571" y="760"/>
                    <a:pt x="539" y="792"/>
                    <a:pt x="507" y="855"/>
                  </a:cubicBezTo>
                  <a:cubicBezTo>
                    <a:pt x="444" y="887"/>
                    <a:pt x="412" y="887"/>
                    <a:pt x="349" y="887"/>
                  </a:cubicBezTo>
                  <a:lnTo>
                    <a:pt x="349" y="887"/>
                  </a:lnTo>
                  <a:cubicBezTo>
                    <a:pt x="349" y="887"/>
                    <a:pt x="349" y="887"/>
                    <a:pt x="349" y="887"/>
                  </a:cubicBezTo>
                  <a:lnTo>
                    <a:pt x="349" y="982"/>
                  </a:lnTo>
                  <a:cubicBezTo>
                    <a:pt x="349" y="1014"/>
                    <a:pt x="381" y="1014"/>
                    <a:pt x="381" y="1014"/>
                  </a:cubicBezTo>
                  <a:cubicBezTo>
                    <a:pt x="412" y="1045"/>
                    <a:pt x="444" y="1045"/>
                    <a:pt x="476" y="1077"/>
                  </a:cubicBezTo>
                  <a:lnTo>
                    <a:pt x="476" y="1077"/>
                  </a:lnTo>
                  <a:cubicBezTo>
                    <a:pt x="476" y="1077"/>
                    <a:pt x="476" y="1077"/>
                    <a:pt x="476" y="1077"/>
                  </a:cubicBezTo>
                  <a:lnTo>
                    <a:pt x="507" y="1077"/>
                  </a:lnTo>
                  <a:cubicBezTo>
                    <a:pt x="539" y="1077"/>
                    <a:pt x="539" y="1077"/>
                    <a:pt x="539" y="1109"/>
                  </a:cubicBezTo>
                  <a:cubicBezTo>
                    <a:pt x="539" y="1109"/>
                    <a:pt x="507" y="1109"/>
                    <a:pt x="507" y="1109"/>
                  </a:cubicBezTo>
                  <a:cubicBezTo>
                    <a:pt x="507" y="1109"/>
                    <a:pt x="476" y="1077"/>
                    <a:pt x="476" y="1077"/>
                  </a:cubicBezTo>
                  <a:lnTo>
                    <a:pt x="476" y="1077"/>
                  </a:lnTo>
                  <a:lnTo>
                    <a:pt x="476" y="1077"/>
                  </a:lnTo>
                  <a:cubicBezTo>
                    <a:pt x="444" y="1077"/>
                    <a:pt x="412" y="1077"/>
                    <a:pt x="412" y="1109"/>
                  </a:cubicBezTo>
                  <a:cubicBezTo>
                    <a:pt x="381" y="1140"/>
                    <a:pt x="381" y="1172"/>
                    <a:pt x="412" y="1204"/>
                  </a:cubicBezTo>
                  <a:cubicBezTo>
                    <a:pt x="476" y="1267"/>
                    <a:pt x="539" y="1330"/>
                    <a:pt x="634" y="1394"/>
                  </a:cubicBezTo>
                  <a:lnTo>
                    <a:pt x="634" y="1394"/>
                  </a:lnTo>
                  <a:lnTo>
                    <a:pt x="634" y="1362"/>
                  </a:lnTo>
                  <a:lnTo>
                    <a:pt x="634" y="1394"/>
                  </a:lnTo>
                  <a:lnTo>
                    <a:pt x="634" y="1394"/>
                  </a:lnTo>
                  <a:cubicBezTo>
                    <a:pt x="634" y="1394"/>
                    <a:pt x="634" y="1425"/>
                    <a:pt x="634" y="1425"/>
                  </a:cubicBezTo>
                  <a:cubicBezTo>
                    <a:pt x="634" y="1457"/>
                    <a:pt x="666" y="1520"/>
                    <a:pt x="697" y="1552"/>
                  </a:cubicBezTo>
                  <a:cubicBezTo>
                    <a:pt x="729" y="1552"/>
                    <a:pt x="761" y="1552"/>
                    <a:pt x="792" y="1520"/>
                  </a:cubicBezTo>
                  <a:cubicBezTo>
                    <a:pt x="792" y="1520"/>
                    <a:pt x="792" y="1520"/>
                    <a:pt x="792" y="1489"/>
                  </a:cubicBezTo>
                  <a:cubicBezTo>
                    <a:pt x="792" y="1425"/>
                    <a:pt x="824" y="1330"/>
                    <a:pt x="824" y="1235"/>
                  </a:cubicBezTo>
                  <a:cubicBezTo>
                    <a:pt x="824" y="1204"/>
                    <a:pt x="824" y="1172"/>
                    <a:pt x="856" y="1140"/>
                  </a:cubicBezTo>
                  <a:cubicBezTo>
                    <a:pt x="887" y="1109"/>
                    <a:pt x="887" y="1077"/>
                    <a:pt x="887" y="1045"/>
                  </a:cubicBezTo>
                  <a:cubicBezTo>
                    <a:pt x="887" y="950"/>
                    <a:pt x="951" y="855"/>
                    <a:pt x="919" y="760"/>
                  </a:cubicBezTo>
                  <a:cubicBezTo>
                    <a:pt x="919" y="760"/>
                    <a:pt x="919" y="729"/>
                    <a:pt x="951" y="729"/>
                  </a:cubicBezTo>
                  <a:cubicBezTo>
                    <a:pt x="951" y="665"/>
                    <a:pt x="982" y="634"/>
                    <a:pt x="1014" y="634"/>
                  </a:cubicBezTo>
                  <a:cubicBezTo>
                    <a:pt x="1046" y="634"/>
                    <a:pt x="1046" y="634"/>
                    <a:pt x="1046" y="634"/>
                  </a:cubicBezTo>
                  <a:cubicBezTo>
                    <a:pt x="1046" y="665"/>
                    <a:pt x="1046" y="697"/>
                    <a:pt x="1046" y="697"/>
                  </a:cubicBezTo>
                  <a:cubicBezTo>
                    <a:pt x="1109" y="760"/>
                    <a:pt x="1109" y="855"/>
                    <a:pt x="1141" y="919"/>
                  </a:cubicBezTo>
                  <a:cubicBezTo>
                    <a:pt x="1141" y="950"/>
                    <a:pt x="1173" y="982"/>
                    <a:pt x="1141" y="1014"/>
                  </a:cubicBezTo>
                  <a:cubicBezTo>
                    <a:pt x="1141" y="1045"/>
                    <a:pt x="1141" y="1077"/>
                    <a:pt x="1141" y="1109"/>
                  </a:cubicBezTo>
                  <a:cubicBezTo>
                    <a:pt x="1109" y="1109"/>
                    <a:pt x="1141" y="1140"/>
                    <a:pt x="1173" y="1140"/>
                  </a:cubicBezTo>
                  <a:cubicBezTo>
                    <a:pt x="1204" y="1140"/>
                    <a:pt x="1236" y="1109"/>
                    <a:pt x="1268" y="1109"/>
                  </a:cubicBezTo>
                  <a:cubicBezTo>
                    <a:pt x="1299" y="1109"/>
                    <a:pt x="1299" y="1109"/>
                    <a:pt x="1299" y="1140"/>
                  </a:cubicBezTo>
                  <a:cubicBezTo>
                    <a:pt x="1299" y="1140"/>
                    <a:pt x="1299" y="1140"/>
                    <a:pt x="1331" y="1172"/>
                  </a:cubicBezTo>
                  <a:cubicBezTo>
                    <a:pt x="1331" y="1204"/>
                    <a:pt x="1363" y="1204"/>
                    <a:pt x="1363" y="1172"/>
                  </a:cubicBezTo>
                  <a:cubicBezTo>
                    <a:pt x="1458" y="1109"/>
                    <a:pt x="1489" y="1045"/>
                    <a:pt x="1489" y="950"/>
                  </a:cubicBezTo>
                  <a:cubicBezTo>
                    <a:pt x="1489" y="950"/>
                    <a:pt x="1489" y="919"/>
                    <a:pt x="1489" y="919"/>
                  </a:cubicBezTo>
                  <a:cubicBezTo>
                    <a:pt x="1489" y="919"/>
                    <a:pt x="1458" y="919"/>
                    <a:pt x="1458" y="919"/>
                  </a:cubicBezTo>
                  <a:cubicBezTo>
                    <a:pt x="1394" y="919"/>
                    <a:pt x="1363" y="887"/>
                    <a:pt x="1363" y="824"/>
                  </a:cubicBezTo>
                  <a:cubicBezTo>
                    <a:pt x="1363" y="760"/>
                    <a:pt x="1331" y="760"/>
                    <a:pt x="1268" y="760"/>
                  </a:cubicBezTo>
                  <a:cubicBezTo>
                    <a:pt x="1236" y="792"/>
                    <a:pt x="1236" y="792"/>
                    <a:pt x="1236" y="760"/>
                  </a:cubicBezTo>
                  <a:cubicBezTo>
                    <a:pt x="1236" y="729"/>
                    <a:pt x="1236" y="697"/>
                    <a:pt x="1236" y="697"/>
                  </a:cubicBezTo>
                  <a:cubicBezTo>
                    <a:pt x="1268" y="665"/>
                    <a:pt x="1236" y="634"/>
                    <a:pt x="1204" y="602"/>
                  </a:cubicBezTo>
                  <a:cubicBezTo>
                    <a:pt x="1173" y="602"/>
                    <a:pt x="1141" y="602"/>
                    <a:pt x="1109" y="570"/>
                  </a:cubicBezTo>
                  <a:cubicBezTo>
                    <a:pt x="1109" y="507"/>
                    <a:pt x="1046" y="507"/>
                    <a:pt x="1046" y="444"/>
                  </a:cubicBezTo>
                  <a:cubicBezTo>
                    <a:pt x="1046" y="444"/>
                    <a:pt x="1014" y="412"/>
                    <a:pt x="1014" y="412"/>
                  </a:cubicBezTo>
                  <a:cubicBezTo>
                    <a:pt x="982" y="412"/>
                    <a:pt x="951" y="412"/>
                    <a:pt x="919" y="412"/>
                  </a:cubicBezTo>
                  <a:cubicBezTo>
                    <a:pt x="887" y="380"/>
                    <a:pt x="856" y="349"/>
                    <a:pt x="824" y="285"/>
                  </a:cubicBezTo>
                  <a:cubicBezTo>
                    <a:pt x="824" y="254"/>
                    <a:pt x="792" y="190"/>
                    <a:pt x="761" y="190"/>
                  </a:cubicBezTo>
                  <a:cubicBezTo>
                    <a:pt x="729" y="159"/>
                    <a:pt x="729" y="159"/>
                    <a:pt x="697" y="127"/>
                  </a:cubicBezTo>
                  <a:cubicBezTo>
                    <a:pt x="697" y="95"/>
                    <a:pt x="666" y="64"/>
                    <a:pt x="634" y="64"/>
                  </a:cubicBezTo>
                  <a:cubicBezTo>
                    <a:pt x="602" y="64"/>
                    <a:pt x="571" y="32"/>
                    <a:pt x="571" y="32"/>
                  </a:cubicBezTo>
                  <a:cubicBezTo>
                    <a:pt x="539" y="0"/>
                    <a:pt x="507" y="32"/>
                    <a:pt x="507" y="64"/>
                  </a:cubicBezTo>
                  <a:cubicBezTo>
                    <a:pt x="507" y="95"/>
                    <a:pt x="476" y="127"/>
                    <a:pt x="476" y="190"/>
                  </a:cubicBezTo>
                  <a:lnTo>
                    <a:pt x="476" y="190"/>
                  </a:lnTo>
                  <a:lnTo>
                    <a:pt x="476" y="190"/>
                  </a:lnTo>
                  <a:cubicBezTo>
                    <a:pt x="507" y="222"/>
                    <a:pt x="507" y="254"/>
                    <a:pt x="507" y="285"/>
                  </a:cubicBezTo>
                  <a:cubicBezTo>
                    <a:pt x="507" y="285"/>
                    <a:pt x="507" y="285"/>
                    <a:pt x="507" y="285"/>
                  </a:cubicBezTo>
                  <a:cubicBezTo>
                    <a:pt x="507" y="285"/>
                    <a:pt x="476" y="285"/>
                    <a:pt x="476" y="285"/>
                  </a:cubicBezTo>
                  <a:lnTo>
                    <a:pt x="476" y="190"/>
                  </a:lnTo>
                  <a:cubicBezTo>
                    <a:pt x="476" y="190"/>
                    <a:pt x="476" y="190"/>
                    <a:pt x="476" y="190"/>
                  </a:cubicBezTo>
                  <a:lnTo>
                    <a:pt x="476" y="190"/>
                  </a:lnTo>
                  <a:cubicBezTo>
                    <a:pt x="476" y="190"/>
                    <a:pt x="444" y="190"/>
                    <a:pt x="444" y="190"/>
                  </a:cubicBezTo>
                  <a:cubicBezTo>
                    <a:pt x="412" y="159"/>
                    <a:pt x="381" y="159"/>
                    <a:pt x="317" y="190"/>
                  </a:cubicBezTo>
                  <a:lnTo>
                    <a:pt x="317" y="190"/>
                  </a:lnTo>
                  <a:lnTo>
                    <a:pt x="317" y="190"/>
                  </a:lnTo>
                  <a:lnTo>
                    <a:pt x="317" y="222"/>
                  </a:lnTo>
                  <a:cubicBezTo>
                    <a:pt x="317" y="222"/>
                    <a:pt x="317" y="254"/>
                    <a:pt x="286" y="222"/>
                  </a:cubicBezTo>
                  <a:cubicBezTo>
                    <a:pt x="286" y="222"/>
                    <a:pt x="286" y="222"/>
                    <a:pt x="286" y="222"/>
                  </a:cubicBezTo>
                  <a:cubicBezTo>
                    <a:pt x="286" y="222"/>
                    <a:pt x="286" y="190"/>
                    <a:pt x="286" y="190"/>
                  </a:cubicBezTo>
                  <a:cubicBezTo>
                    <a:pt x="317" y="190"/>
                    <a:pt x="317" y="190"/>
                    <a:pt x="317" y="190"/>
                  </a:cubicBezTo>
                  <a:lnTo>
                    <a:pt x="317" y="190"/>
                  </a:lnTo>
                  <a:lnTo>
                    <a:pt x="317" y="190"/>
                  </a:lnTo>
                  <a:lnTo>
                    <a:pt x="317" y="159"/>
                  </a:lnTo>
                  <a:cubicBezTo>
                    <a:pt x="317" y="127"/>
                    <a:pt x="286" y="95"/>
                    <a:pt x="254" y="127"/>
                  </a:cubicBezTo>
                  <a:cubicBezTo>
                    <a:pt x="191" y="127"/>
                    <a:pt x="159" y="159"/>
                    <a:pt x="96" y="159"/>
                  </a:cubicBezTo>
                  <a:cubicBezTo>
                    <a:pt x="64" y="159"/>
                    <a:pt x="64" y="190"/>
                    <a:pt x="32" y="222"/>
                  </a:cubicBezTo>
                  <a:cubicBezTo>
                    <a:pt x="32" y="222"/>
                    <a:pt x="32" y="254"/>
                    <a:pt x="32" y="254"/>
                  </a:cubicBezTo>
                  <a:cubicBezTo>
                    <a:pt x="1" y="349"/>
                    <a:pt x="1" y="412"/>
                    <a:pt x="64" y="444"/>
                  </a:cubicBezTo>
                  <a:cubicBezTo>
                    <a:pt x="64" y="475"/>
                    <a:pt x="96" y="475"/>
                    <a:pt x="96" y="507"/>
                  </a:cubicBezTo>
                  <a:close/>
                  <a:moveTo>
                    <a:pt x="571" y="1014"/>
                  </a:moveTo>
                  <a:lnTo>
                    <a:pt x="539" y="1014"/>
                  </a:lnTo>
                  <a:lnTo>
                    <a:pt x="571" y="1014"/>
                  </a:lnTo>
                  <a:close/>
                  <a:moveTo>
                    <a:pt x="507" y="412"/>
                  </a:moveTo>
                  <a:lnTo>
                    <a:pt x="507" y="412"/>
                  </a:lnTo>
                  <a:lnTo>
                    <a:pt x="507" y="412"/>
                  </a:lnTo>
                  <a:lnTo>
                    <a:pt x="507" y="41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4"/>
            <p:cNvSpPr/>
            <p:nvPr/>
          </p:nvSpPr>
          <p:spPr>
            <a:xfrm>
              <a:off x="974402" y="3677585"/>
              <a:ext cx="50221" cy="46226"/>
            </a:xfrm>
            <a:custGeom>
              <a:rect b="b" l="l" r="r" t="t"/>
              <a:pathLst>
                <a:path extrusionOk="0" h="1458" w="1584">
                  <a:moveTo>
                    <a:pt x="1521" y="1014"/>
                  </a:moveTo>
                  <a:cubicBezTo>
                    <a:pt x="1489" y="982"/>
                    <a:pt x="1489" y="982"/>
                    <a:pt x="1457" y="951"/>
                  </a:cubicBezTo>
                  <a:cubicBezTo>
                    <a:pt x="1457" y="919"/>
                    <a:pt x="1426" y="887"/>
                    <a:pt x="1362" y="887"/>
                  </a:cubicBezTo>
                  <a:cubicBezTo>
                    <a:pt x="1299" y="887"/>
                    <a:pt x="1267" y="887"/>
                    <a:pt x="1204" y="856"/>
                  </a:cubicBezTo>
                  <a:cubicBezTo>
                    <a:pt x="1172" y="856"/>
                    <a:pt x="1172" y="856"/>
                    <a:pt x="1141" y="856"/>
                  </a:cubicBezTo>
                  <a:cubicBezTo>
                    <a:pt x="1077" y="887"/>
                    <a:pt x="982" y="887"/>
                    <a:pt x="887" y="887"/>
                  </a:cubicBezTo>
                  <a:cubicBezTo>
                    <a:pt x="856" y="887"/>
                    <a:pt x="792" y="919"/>
                    <a:pt x="761" y="856"/>
                  </a:cubicBezTo>
                  <a:cubicBezTo>
                    <a:pt x="761" y="824"/>
                    <a:pt x="729" y="824"/>
                    <a:pt x="697" y="824"/>
                  </a:cubicBezTo>
                  <a:cubicBezTo>
                    <a:pt x="634" y="792"/>
                    <a:pt x="571" y="761"/>
                    <a:pt x="539" y="697"/>
                  </a:cubicBezTo>
                  <a:cubicBezTo>
                    <a:pt x="539" y="634"/>
                    <a:pt x="507" y="634"/>
                    <a:pt x="476" y="634"/>
                  </a:cubicBezTo>
                  <a:cubicBezTo>
                    <a:pt x="444" y="634"/>
                    <a:pt x="444" y="634"/>
                    <a:pt x="476" y="602"/>
                  </a:cubicBezTo>
                  <a:cubicBezTo>
                    <a:pt x="507" y="602"/>
                    <a:pt x="507" y="571"/>
                    <a:pt x="539" y="571"/>
                  </a:cubicBezTo>
                  <a:lnTo>
                    <a:pt x="539" y="571"/>
                  </a:lnTo>
                  <a:lnTo>
                    <a:pt x="539" y="571"/>
                  </a:lnTo>
                  <a:lnTo>
                    <a:pt x="539" y="571"/>
                  </a:lnTo>
                  <a:lnTo>
                    <a:pt x="539" y="571"/>
                  </a:lnTo>
                  <a:cubicBezTo>
                    <a:pt x="571" y="571"/>
                    <a:pt x="602" y="571"/>
                    <a:pt x="634" y="571"/>
                  </a:cubicBezTo>
                  <a:cubicBezTo>
                    <a:pt x="666" y="571"/>
                    <a:pt x="666" y="539"/>
                    <a:pt x="666" y="507"/>
                  </a:cubicBezTo>
                  <a:cubicBezTo>
                    <a:pt x="666" y="507"/>
                    <a:pt x="666" y="507"/>
                    <a:pt x="634" y="476"/>
                  </a:cubicBezTo>
                  <a:cubicBezTo>
                    <a:pt x="602" y="444"/>
                    <a:pt x="602" y="412"/>
                    <a:pt x="602" y="381"/>
                  </a:cubicBezTo>
                  <a:cubicBezTo>
                    <a:pt x="602" y="349"/>
                    <a:pt x="571" y="286"/>
                    <a:pt x="539" y="286"/>
                  </a:cubicBezTo>
                  <a:cubicBezTo>
                    <a:pt x="507" y="286"/>
                    <a:pt x="476" y="286"/>
                    <a:pt x="444" y="286"/>
                  </a:cubicBezTo>
                  <a:cubicBezTo>
                    <a:pt x="412" y="286"/>
                    <a:pt x="381" y="286"/>
                    <a:pt x="381" y="254"/>
                  </a:cubicBezTo>
                  <a:cubicBezTo>
                    <a:pt x="381" y="222"/>
                    <a:pt x="349" y="191"/>
                    <a:pt x="349" y="191"/>
                  </a:cubicBezTo>
                  <a:cubicBezTo>
                    <a:pt x="349" y="159"/>
                    <a:pt x="349" y="127"/>
                    <a:pt x="317" y="127"/>
                  </a:cubicBezTo>
                  <a:cubicBezTo>
                    <a:pt x="286" y="96"/>
                    <a:pt x="222" y="32"/>
                    <a:pt x="191" y="1"/>
                  </a:cubicBezTo>
                  <a:cubicBezTo>
                    <a:pt x="127" y="1"/>
                    <a:pt x="64" y="1"/>
                    <a:pt x="32" y="32"/>
                  </a:cubicBezTo>
                  <a:cubicBezTo>
                    <a:pt x="1" y="64"/>
                    <a:pt x="1" y="96"/>
                    <a:pt x="1" y="127"/>
                  </a:cubicBezTo>
                  <a:cubicBezTo>
                    <a:pt x="32" y="191"/>
                    <a:pt x="32" y="254"/>
                    <a:pt x="32" y="349"/>
                  </a:cubicBezTo>
                  <a:cubicBezTo>
                    <a:pt x="32" y="349"/>
                    <a:pt x="64" y="349"/>
                    <a:pt x="64" y="349"/>
                  </a:cubicBezTo>
                  <a:cubicBezTo>
                    <a:pt x="127" y="381"/>
                    <a:pt x="159" y="412"/>
                    <a:pt x="222" y="412"/>
                  </a:cubicBezTo>
                  <a:cubicBezTo>
                    <a:pt x="286" y="444"/>
                    <a:pt x="286" y="444"/>
                    <a:pt x="286" y="476"/>
                  </a:cubicBezTo>
                  <a:cubicBezTo>
                    <a:pt x="286" y="539"/>
                    <a:pt x="286" y="571"/>
                    <a:pt x="286" y="602"/>
                  </a:cubicBezTo>
                  <a:cubicBezTo>
                    <a:pt x="286" y="666"/>
                    <a:pt x="254" y="697"/>
                    <a:pt x="222" y="729"/>
                  </a:cubicBezTo>
                  <a:cubicBezTo>
                    <a:pt x="191" y="729"/>
                    <a:pt x="159" y="761"/>
                    <a:pt x="159" y="792"/>
                  </a:cubicBezTo>
                  <a:cubicBezTo>
                    <a:pt x="96" y="887"/>
                    <a:pt x="96" y="982"/>
                    <a:pt x="96" y="1046"/>
                  </a:cubicBezTo>
                  <a:cubicBezTo>
                    <a:pt x="96" y="1109"/>
                    <a:pt x="159" y="1109"/>
                    <a:pt x="191" y="1141"/>
                  </a:cubicBezTo>
                  <a:cubicBezTo>
                    <a:pt x="191" y="1172"/>
                    <a:pt x="191" y="1172"/>
                    <a:pt x="222" y="1172"/>
                  </a:cubicBezTo>
                  <a:cubicBezTo>
                    <a:pt x="254" y="1204"/>
                    <a:pt x="286" y="1204"/>
                    <a:pt x="349" y="1172"/>
                  </a:cubicBezTo>
                  <a:cubicBezTo>
                    <a:pt x="349" y="1172"/>
                    <a:pt x="381" y="1172"/>
                    <a:pt x="381" y="1172"/>
                  </a:cubicBezTo>
                  <a:cubicBezTo>
                    <a:pt x="412" y="1172"/>
                    <a:pt x="412" y="1172"/>
                    <a:pt x="412" y="1204"/>
                  </a:cubicBezTo>
                  <a:cubicBezTo>
                    <a:pt x="412" y="1204"/>
                    <a:pt x="381" y="1236"/>
                    <a:pt x="412" y="1236"/>
                  </a:cubicBezTo>
                  <a:cubicBezTo>
                    <a:pt x="412" y="1267"/>
                    <a:pt x="444" y="1299"/>
                    <a:pt x="444" y="1299"/>
                  </a:cubicBezTo>
                  <a:cubicBezTo>
                    <a:pt x="507" y="1299"/>
                    <a:pt x="571" y="1331"/>
                    <a:pt x="634" y="1331"/>
                  </a:cubicBezTo>
                  <a:cubicBezTo>
                    <a:pt x="761" y="1331"/>
                    <a:pt x="887" y="1394"/>
                    <a:pt x="982" y="1394"/>
                  </a:cubicBezTo>
                  <a:cubicBezTo>
                    <a:pt x="1014" y="1394"/>
                    <a:pt x="1046" y="1426"/>
                    <a:pt x="1077" y="1426"/>
                  </a:cubicBezTo>
                  <a:cubicBezTo>
                    <a:pt x="1109" y="1457"/>
                    <a:pt x="1141" y="1457"/>
                    <a:pt x="1204" y="1457"/>
                  </a:cubicBezTo>
                  <a:cubicBezTo>
                    <a:pt x="1236" y="1457"/>
                    <a:pt x="1299" y="1457"/>
                    <a:pt x="1331" y="1457"/>
                  </a:cubicBezTo>
                  <a:cubicBezTo>
                    <a:pt x="1331" y="1457"/>
                    <a:pt x="1362" y="1426"/>
                    <a:pt x="1362" y="1426"/>
                  </a:cubicBezTo>
                  <a:cubicBezTo>
                    <a:pt x="1394" y="1394"/>
                    <a:pt x="1457" y="1362"/>
                    <a:pt x="1489" y="1362"/>
                  </a:cubicBezTo>
                  <a:cubicBezTo>
                    <a:pt x="1521" y="1331"/>
                    <a:pt x="1521" y="1331"/>
                    <a:pt x="1521" y="1299"/>
                  </a:cubicBezTo>
                  <a:cubicBezTo>
                    <a:pt x="1521" y="1267"/>
                    <a:pt x="1521" y="1236"/>
                    <a:pt x="1552" y="1236"/>
                  </a:cubicBezTo>
                  <a:cubicBezTo>
                    <a:pt x="1584" y="1109"/>
                    <a:pt x="1584" y="1077"/>
                    <a:pt x="1521" y="101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4"/>
            <p:cNvSpPr/>
            <p:nvPr/>
          </p:nvSpPr>
          <p:spPr>
            <a:xfrm>
              <a:off x="888038" y="3664522"/>
              <a:ext cx="50252" cy="31166"/>
            </a:xfrm>
            <a:custGeom>
              <a:rect b="b" l="l" r="r" t="t"/>
              <a:pathLst>
                <a:path extrusionOk="0" h="983" w="1585">
                  <a:moveTo>
                    <a:pt x="1014" y="603"/>
                  </a:moveTo>
                  <a:lnTo>
                    <a:pt x="856" y="571"/>
                  </a:lnTo>
                  <a:cubicBezTo>
                    <a:pt x="856" y="571"/>
                    <a:pt x="824" y="539"/>
                    <a:pt x="824" y="539"/>
                  </a:cubicBezTo>
                  <a:cubicBezTo>
                    <a:pt x="856" y="476"/>
                    <a:pt x="824" y="413"/>
                    <a:pt x="856" y="381"/>
                  </a:cubicBezTo>
                  <a:cubicBezTo>
                    <a:pt x="824" y="318"/>
                    <a:pt x="824" y="286"/>
                    <a:pt x="824" y="223"/>
                  </a:cubicBezTo>
                  <a:cubicBezTo>
                    <a:pt x="824" y="191"/>
                    <a:pt x="793" y="159"/>
                    <a:pt x="761" y="159"/>
                  </a:cubicBezTo>
                  <a:cubicBezTo>
                    <a:pt x="729" y="159"/>
                    <a:pt x="729" y="159"/>
                    <a:pt x="729" y="96"/>
                  </a:cubicBezTo>
                  <a:cubicBezTo>
                    <a:pt x="729" y="64"/>
                    <a:pt x="698" y="33"/>
                    <a:pt x="666" y="1"/>
                  </a:cubicBezTo>
                  <a:cubicBezTo>
                    <a:pt x="603" y="1"/>
                    <a:pt x="571" y="1"/>
                    <a:pt x="539" y="33"/>
                  </a:cubicBezTo>
                  <a:cubicBezTo>
                    <a:pt x="508" y="64"/>
                    <a:pt x="413" y="96"/>
                    <a:pt x="381" y="128"/>
                  </a:cubicBezTo>
                  <a:cubicBezTo>
                    <a:pt x="349" y="128"/>
                    <a:pt x="349" y="159"/>
                    <a:pt x="318" y="159"/>
                  </a:cubicBezTo>
                  <a:cubicBezTo>
                    <a:pt x="318" y="223"/>
                    <a:pt x="286" y="223"/>
                    <a:pt x="254" y="254"/>
                  </a:cubicBezTo>
                  <a:cubicBezTo>
                    <a:pt x="223" y="254"/>
                    <a:pt x="223" y="286"/>
                    <a:pt x="191" y="318"/>
                  </a:cubicBezTo>
                  <a:cubicBezTo>
                    <a:pt x="191" y="318"/>
                    <a:pt x="191" y="349"/>
                    <a:pt x="191" y="349"/>
                  </a:cubicBezTo>
                  <a:cubicBezTo>
                    <a:pt x="223" y="381"/>
                    <a:pt x="223" y="381"/>
                    <a:pt x="254" y="381"/>
                  </a:cubicBezTo>
                  <a:cubicBezTo>
                    <a:pt x="254" y="413"/>
                    <a:pt x="286" y="413"/>
                    <a:pt x="254" y="413"/>
                  </a:cubicBezTo>
                  <a:cubicBezTo>
                    <a:pt x="254" y="413"/>
                    <a:pt x="254" y="413"/>
                    <a:pt x="254" y="413"/>
                  </a:cubicBezTo>
                  <a:cubicBezTo>
                    <a:pt x="191" y="413"/>
                    <a:pt x="159" y="413"/>
                    <a:pt x="128" y="413"/>
                  </a:cubicBezTo>
                  <a:cubicBezTo>
                    <a:pt x="64" y="413"/>
                    <a:pt x="33" y="444"/>
                    <a:pt x="33" y="476"/>
                  </a:cubicBezTo>
                  <a:cubicBezTo>
                    <a:pt x="1" y="539"/>
                    <a:pt x="33" y="539"/>
                    <a:pt x="64" y="571"/>
                  </a:cubicBezTo>
                  <a:cubicBezTo>
                    <a:pt x="64" y="603"/>
                    <a:pt x="96" y="603"/>
                    <a:pt x="128" y="634"/>
                  </a:cubicBezTo>
                  <a:cubicBezTo>
                    <a:pt x="191" y="666"/>
                    <a:pt x="254" y="729"/>
                    <a:pt x="349" y="666"/>
                  </a:cubicBezTo>
                  <a:cubicBezTo>
                    <a:pt x="349" y="666"/>
                    <a:pt x="349" y="666"/>
                    <a:pt x="381" y="666"/>
                  </a:cubicBezTo>
                  <a:cubicBezTo>
                    <a:pt x="413" y="698"/>
                    <a:pt x="476" y="698"/>
                    <a:pt x="508" y="698"/>
                  </a:cubicBezTo>
                  <a:cubicBezTo>
                    <a:pt x="508" y="698"/>
                    <a:pt x="539" y="729"/>
                    <a:pt x="539" y="729"/>
                  </a:cubicBezTo>
                  <a:cubicBezTo>
                    <a:pt x="539" y="729"/>
                    <a:pt x="508" y="729"/>
                    <a:pt x="508" y="729"/>
                  </a:cubicBezTo>
                  <a:cubicBezTo>
                    <a:pt x="444" y="729"/>
                    <a:pt x="349" y="761"/>
                    <a:pt x="286" y="761"/>
                  </a:cubicBezTo>
                  <a:cubicBezTo>
                    <a:pt x="254" y="761"/>
                    <a:pt x="223" y="793"/>
                    <a:pt x="223" y="824"/>
                  </a:cubicBezTo>
                  <a:cubicBezTo>
                    <a:pt x="223" y="888"/>
                    <a:pt x="254" y="919"/>
                    <a:pt x="286" y="951"/>
                  </a:cubicBezTo>
                  <a:cubicBezTo>
                    <a:pt x="318" y="951"/>
                    <a:pt x="349" y="983"/>
                    <a:pt x="349" y="983"/>
                  </a:cubicBezTo>
                  <a:cubicBezTo>
                    <a:pt x="413" y="983"/>
                    <a:pt x="444" y="983"/>
                    <a:pt x="476" y="983"/>
                  </a:cubicBezTo>
                  <a:cubicBezTo>
                    <a:pt x="539" y="983"/>
                    <a:pt x="603" y="983"/>
                    <a:pt x="666" y="919"/>
                  </a:cubicBezTo>
                  <a:cubicBezTo>
                    <a:pt x="698" y="919"/>
                    <a:pt x="729" y="919"/>
                    <a:pt x="761" y="919"/>
                  </a:cubicBezTo>
                  <a:cubicBezTo>
                    <a:pt x="793" y="888"/>
                    <a:pt x="856" y="888"/>
                    <a:pt x="919" y="888"/>
                  </a:cubicBezTo>
                  <a:cubicBezTo>
                    <a:pt x="919" y="888"/>
                    <a:pt x="951" y="888"/>
                    <a:pt x="951" y="888"/>
                  </a:cubicBezTo>
                  <a:cubicBezTo>
                    <a:pt x="983" y="888"/>
                    <a:pt x="1046" y="919"/>
                    <a:pt x="1078" y="919"/>
                  </a:cubicBezTo>
                  <a:cubicBezTo>
                    <a:pt x="1109" y="951"/>
                    <a:pt x="1141" y="951"/>
                    <a:pt x="1173" y="951"/>
                  </a:cubicBezTo>
                  <a:cubicBezTo>
                    <a:pt x="1204" y="951"/>
                    <a:pt x="1204" y="919"/>
                    <a:pt x="1236" y="919"/>
                  </a:cubicBezTo>
                  <a:cubicBezTo>
                    <a:pt x="1268" y="919"/>
                    <a:pt x="1299" y="919"/>
                    <a:pt x="1331" y="888"/>
                  </a:cubicBezTo>
                  <a:cubicBezTo>
                    <a:pt x="1394" y="824"/>
                    <a:pt x="1458" y="761"/>
                    <a:pt x="1521" y="698"/>
                  </a:cubicBezTo>
                  <a:cubicBezTo>
                    <a:pt x="1521" y="698"/>
                    <a:pt x="1553" y="666"/>
                    <a:pt x="1553" y="634"/>
                  </a:cubicBezTo>
                  <a:cubicBezTo>
                    <a:pt x="1584" y="603"/>
                    <a:pt x="1553" y="539"/>
                    <a:pt x="1521" y="508"/>
                  </a:cubicBezTo>
                  <a:cubicBezTo>
                    <a:pt x="1489" y="476"/>
                    <a:pt x="1489" y="476"/>
                    <a:pt x="1458" y="476"/>
                  </a:cubicBezTo>
                  <a:cubicBezTo>
                    <a:pt x="1458" y="508"/>
                    <a:pt x="1426" y="508"/>
                    <a:pt x="1426" y="539"/>
                  </a:cubicBezTo>
                  <a:cubicBezTo>
                    <a:pt x="1394" y="539"/>
                    <a:pt x="1394" y="539"/>
                    <a:pt x="1394" y="539"/>
                  </a:cubicBezTo>
                  <a:cubicBezTo>
                    <a:pt x="1363" y="508"/>
                    <a:pt x="1299" y="508"/>
                    <a:pt x="1331" y="444"/>
                  </a:cubicBezTo>
                  <a:cubicBezTo>
                    <a:pt x="1299" y="444"/>
                    <a:pt x="1299" y="413"/>
                    <a:pt x="1331" y="381"/>
                  </a:cubicBezTo>
                  <a:cubicBezTo>
                    <a:pt x="1331" y="349"/>
                    <a:pt x="1331" y="318"/>
                    <a:pt x="1331" y="286"/>
                  </a:cubicBezTo>
                  <a:cubicBezTo>
                    <a:pt x="1331" y="254"/>
                    <a:pt x="1363" y="191"/>
                    <a:pt x="1363" y="128"/>
                  </a:cubicBezTo>
                  <a:cubicBezTo>
                    <a:pt x="1394" y="128"/>
                    <a:pt x="1363" y="96"/>
                    <a:pt x="1363" y="96"/>
                  </a:cubicBezTo>
                  <a:cubicBezTo>
                    <a:pt x="1331" y="64"/>
                    <a:pt x="1331" y="64"/>
                    <a:pt x="1299" y="64"/>
                  </a:cubicBezTo>
                  <a:cubicBezTo>
                    <a:pt x="1236" y="128"/>
                    <a:pt x="1173" y="159"/>
                    <a:pt x="1141" y="191"/>
                  </a:cubicBezTo>
                  <a:cubicBezTo>
                    <a:pt x="1109" y="223"/>
                    <a:pt x="1109" y="254"/>
                    <a:pt x="1109" y="286"/>
                  </a:cubicBezTo>
                  <a:cubicBezTo>
                    <a:pt x="1109" y="286"/>
                    <a:pt x="1109" y="318"/>
                    <a:pt x="1109" y="318"/>
                  </a:cubicBezTo>
                  <a:cubicBezTo>
                    <a:pt x="1141" y="381"/>
                    <a:pt x="1109" y="381"/>
                    <a:pt x="1078" y="413"/>
                  </a:cubicBezTo>
                  <a:cubicBezTo>
                    <a:pt x="1078" y="413"/>
                    <a:pt x="1078" y="413"/>
                    <a:pt x="1046" y="413"/>
                  </a:cubicBezTo>
                  <a:cubicBezTo>
                    <a:pt x="1014" y="444"/>
                    <a:pt x="1014" y="476"/>
                    <a:pt x="1046" y="508"/>
                  </a:cubicBezTo>
                  <a:lnTo>
                    <a:pt x="1046" y="539"/>
                  </a:lnTo>
                  <a:cubicBezTo>
                    <a:pt x="1078" y="571"/>
                    <a:pt x="1046" y="603"/>
                    <a:pt x="1014" y="60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4"/>
            <p:cNvSpPr/>
            <p:nvPr/>
          </p:nvSpPr>
          <p:spPr>
            <a:xfrm>
              <a:off x="2093937" y="4493893"/>
              <a:ext cx="50221" cy="50221"/>
            </a:xfrm>
            <a:custGeom>
              <a:rect b="b" l="l" r="r" t="t"/>
              <a:pathLst>
                <a:path extrusionOk="0" h="1584" w="1584">
                  <a:moveTo>
                    <a:pt x="1521" y="127"/>
                  </a:moveTo>
                  <a:cubicBezTo>
                    <a:pt x="1521" y="127"/>
                    <a:pt x="1489" y="159"/>
                    <a:pt x="1457" y="159"/>
                  </a:cubicBezTo>
                  <a:cubicBezTo>
                    <a:pt x="1426" y="127"/>
                    <a:pt x="1426" y="96"/>
                    <a:pt x="1426" y="64"/>
                  </a:cubicBezTo>
                  <a:cubicBezTo>
                    <a:pt x="1394" y="64"/>
                    <a:pt x="1394" y="64"/>
                    <a:pt x="1394" y="32"/>
                  </a:cubicBezTo>
                  <a:cubicBezTo>
                    <a:pt x="1394" y="32"/>
                    <a:pt x="1362" y="0"/>
                    <a:pt x="1331" y="32"/>
                  </a:cubicBezTo>
                  <a:cubicBezTo>
                    <a:pt x="1299" y="32"/>
                    <a:pt x="1299" y="64"/>
                    <a:pt x="1299" y="64"/>
                  </a:cubicBezTo>
                  <a:cubicBezTo>
                    <a:pt x="1236" y="159"/>
                    <a:pt x="1172" y="254"/>
                    <a:pt x="1109" y="286"/>
                  </a:cubicBezTo>
                  <a:cubicBezTo>
                    <a:pt x="1077" y="317"/>
                    <a:pt x="1077" y="349"/>
                    <a:pt x="1046" y="349"/>
                  </a:cubicBezTo>
                  <a:cubicBezTo>
                    <a:pt x="1046" y="381"/>
                    <a:pt x="1014" y="412"/>
                    <a:pt x="1014" y="444"/>
                  </a:cubicBezTo>
                  <a:cubicBezTo>
                    <a:pt x="982" y="507"/>
                    <a:pt x="919" y="571"/>
                    <a:pt x="856" y="602"/>
                  </a:cubicBezTo>
                  <a:cubicBezTo>
                    <a:pt x="792" y="634"/>
                    <a:pt x="729" y="666"/>
                    <a:pt x="666" y="729"/>
                  </a:cubicBezTo>
                  <a:cubicBezTo>
                    <a:pt x="602" y="761"/>
                    <a:pt x="539" y="824"/>
                    <a:pt x="476" y="824"/>
                  </a:cubicBezTo>
                  <a:cubicBezTo>
                    <a:pt x="444" y="824"/>
                    <a:pt x="444" y="824"/>
                    <a:pt x="412" y="856"/>
                  </a:cubicBezTo>
                  <a:cubicBezTo>
                    <a:pt x="317" y="919"/>
                    <a:pt x="254" y="982"/>
                    <a:pt x="159" y="1077"/>
                  </a:cubicBezTo>
                  <a:cubicBezTo>
                    <a:pt x="96" y="1141"/>
                    <a:pt x="32" y="1236"/>
                    <a:pt x="1" y="1331"/>
                  </a:cubicBezTo>
                  <a:cubicBezTo>
                    <a:pt x="1" y="1362"/>
                    <a:pt x="1" y="1394"/>
                    <a:pt x="32" y="1394"/>
                  </a:cubicBezTo>
                  <a:cubicBezTo>
                    <a:pt x="96" y="1426"/>
                    <a:pt x="159" y="1457"/>
                    <a:pt x="191" y="1489"/>
                  </a:cubicBezTo>
                  <a:cubicBezTo>
                    <a:pt x="191" y="1521"/>
                    <a:pt x="191" y="1521"/>
                    <a:pt x="222" y="1521"/>
                  </a:cubicBezTo>
                  <a:cubicBezTo>
                    <a:pt x="254" y="1584"/>
                    <a:pt x="317" y="1584"/>
                    <a:pt x="381" y="1552"/>
                  </a:cubicBezTo>
                  <a:cubicBezTo>
                    <a:pt x="476" y="1521"/>
                    <a:pt x="539" y="1426"/>
                    <a:pt x="634" y="1362"/>
                  </a:cubicBezTo>
                  <a:cubicBezTo>
                    <a:pt x="634" y="1331"/>
                    <a:pt x="666" y="1299"/>
                    <a:pt x="697" y="1236"/>
                  </a:cubicBezTo>
                  <a:cubicBezTo>
                    <a:pt x="729" y="1236"/>
                    <a:pt x="729" y="1204"/>
                    <a:pt x="761" y="1172"/>
                  </a:cubicBezTo>
                  <a:cubicBezTo>
                    <a:pt x="792" y="1141"/>
                    <a:pt x="824" y="1109"/>
                    <a:pt x="824" y="1077"/>
                  </a:cubicBezTo>
                  <a:cubicBezTo>
                    <a:pt x="919" y="919"/>
                    <a:pt x="887" y="951"/>
                    <a:pt x="1014" y="887"/>
                  </a:cubicBezTo>
                  <a:cubicBezTo>
                    <a:pt x="1046" y="856"/>
                    <a:pt x="1077" y="856"/>
                    <a:pt x="1141" y="856"/>
                  </a:cubicBezTo>
                  <a:cubicBezTo>
                    <a:pt x="1172" y="856"/>
                    <a:pt x="1204" y="856"/>
                    <a:pt x="1204" y="824"/>
                  </a:cubicBezTo>
                  <a:cubicBezTo>
                    <a:pt x="1172" y="729"/>
                    <a:pt x="1204" y="697"/>
                    <a:pt x="1267" y="666"/>
                  </a:cubicBezTo>
                  <a:cubicBezTo>
                    <a:pt x="1267" y="666"/>
                    <a:pt x="1299" y="634"/>
                    <a:pt x="1299" y="602"/>
                  </a:cubicBezTo>
                  <a:cubicBezTo>
                    <a:pt x="1362" y="539"/>
                    <a:pt x="1457" y="444"/>
                    <a:pt x="1521" y="381"/>
                  </a:cubicBezTo>
                  <a:cubicBezTo>
                    <a:pt x="1521" y="349"/>
                    <a:pt x="1552" y="317"/>
                    <a:pt x="1552" y="317"/>
                  </a:cubicBezTo>
                  <a:cubicBezTo>
                    <a:pt x="1552" y="286"/>
                    <a:pt x="1552" y="254"/>
                    <a:pt x="1552" y="254"/>
                  </a:cubicBezTo>
                  <a:cubicBezTo>
                    <a:pt x="1552" y="222"/>
                    <a:pt x="1552" y="222"/>
                    <a:pt x="1552" y="222"/>
                  </a:cubicBezTo>
                  <a:cubicBezTo>
                    <a:pt x="1552" y="191"/>
                    <a:pt x="1584" y="191"/>
                    <a:pt x="1584" y="191"/>
                  </a:cubicBezTo>
                  <a:lnTo>
                    <a:pt x="1584" y="159"/>
                  </a:lnTo>
                  <a:cubicBezTo>
                    <a:pt x="1584" y="159"/>
                    <a:pt x="1552" y="127"/>
                    <a:pt x="1521"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4"/>
            <p:cNvSpPr/>
            <p:nvPr/>
          </p:nvSpPr>
          <p:spPr>
            <a:xfrm>
              <a:off x="1209368" y="3833225"/>
              <a:ext cx="43182" cy="28154"/>
            </a:xfrm>
            <a:custGeom>
              <a:rect b="b" l="l" r="r" t="t"/>
              <a:pathLst>
                <a:path extrusionOk="0" h="888" w="1362">
                  <a:moveTo>
                    <a:pt x="697" y="887"/>
                  </a:moveTo>
                  <a:cubicBezTo>
                    <a:pt x="792" y="824"/>
                    <a:pt x="887" y="792"/>
                    <a:pt x="982" y="760"/>
                  </a:cubicBezTo>
                  <a:cubicBezTo>
                    <a:pt x="1014" y="760"/>
                    <a:pt x="1014" y="729"/>
                    <a:pt x="1045" y="729"/>
                  </a:cubicBezTo>
                  <a:cubicBezTo>
                    <a:pt x="1077" y="665"/>
                    <a:pt x="1140" y="634"/>
                    <a:pt x="1204" y="634"/>
                  </a:cubicBezTo>
                  <a:cubicBezTo>
                    <a:pt x="1235" y="634"/>
                    <a:pt x="1235" y="602"/>
                    <a:pt x="1267" y="570"/>
                  </a:cubicBezTo>
                  <a:cubicBezTo>
                    <a:pt x="1267" y="570"/>
                    <a:pt x="1299" y="539"/>
                    <a:pt x="1330" y="507"/>
                  </a:cubicBezTo>
                  <a:cubicBezTo>
                    <a:pt x="1330" y="507"/>
                    <a:pt x="1330" y="475"/>
                    <a:pt x="1330" y="475"/>
                  </a:cubicBezTo>
                  <a:cubicBezTo>
                    <a:pt x="1299" y="412"/>
                    <a:pt x="1330" y="380"/>
                    <a:pt x="1362" y="349"/>
                  </a:cubicBezTo>
                  <a:cubicBezTo>
                    <a:pt x="1362" y="317"/>
                    <a:pt x="1362" y="317"/>
                    <a:pt x="1362" y="317"/>
                  </a:cubicBezTo>
                  <a:cubicBezTo>
                    <a:pt x="1362" y="317"/>
                    <a:pt x="1362" y="317"/>
                    <a:pt x="1362" y="285"/>
                  </a:cubicBezTo>
                  <a:cubicBezTo>
                    <a:pt x="1330" y="285"/>
                    <a:pt x="1299" y="285"/>
                    <a:pt x="1299" y="254"/>
                  </a:cubicBezTo>
                  <a:cubicBezTo>
                    <a:pt x="1267" y="222"/>
                    <a:pt x="1267" y="190"/>
                    <a:pt x="1267" y="159"/>
                  </a:cubicBezTo>
                  <a:cubicBezTo>
                    <a:pt x="1267" y="159"/>
                    <a:pt x="1235" y="127"/>
                    <a:pt x="1235" y="95"/>
                  </a:cubicBezTo>
                  <a:cubicBezTo>
                    <a:pt x="1204" y="64"/>
                    <a:pt x="1204" y="64"/>
                    <a:pt x="1204" y="64"/>
                  </a:cubicBezTo>
                  <a:cubicBezTo>
                    <a:pt x="1172" y="95"/>
                    <a:pt x="1140" y="95"/>
                    <a:pt x="1109" y="64"/>
                  </a:cubicBezTo>
                  <a:cubicBezTo>
                    <a:pt x="1077" y="32"/>
                    <a:pt x="1045" y="32"/>
                    <a:pt x="1014" y="64"/>
                  </a:cubicBezTo>
                  <a:cubicBezTo>
                    <a:pt x="950" y="127"/>
                    <a:pt x="919" y="127"/>
                    <a:pt x="823" y="95"/>
                  </a:cubicBezTo>
                  <a:cubicBezTo>
                    <a:pt x="792" y="95"/>
                    <a:pt x="792" y="127"/>
                    <a:pt x="760" y="95"/>
                  </a:cubicBezTo>
                  <a:cubicBezTo>
                    <a:pt x="697" y="95"/>
                    <a:pt x="665" y="127"/>
                    <a:pt x="633" y="159"/>
                  </a:cubicBezTo>
                  <a:cubicBezTo>
                    <a:pt x="633" y="159"/>
                    <a:pt x="602" y="159"/>
                    <a:pt x="602" y="159"/>
                  </a:cubicBezTo>
                  <a:cubicBezTo>
                    <a:pt x="602" y="159"/>
                    <a:pt x="570" y="127"/>
                    <a:pt x="570" y="127"/>
                  </a:cubicBezTo>
                  <a:cubicBezTo>
                    <a:pt x="538" y="95"/>
                    <a:pt x="538" y="127"/>
                    <a:pt x="507" y="127"/>
                  </a:cubicBezTo>
                  <a:cubicBezTo>
                    <a:pt x="507" y="159"/>
                    <a:pt x="507" y="190"/>
                    <a:pt x="507" y="190"/>
                  </a:cubicBezTo>
                  <a:cubicBezTo>
                    <a:pt x="507" y="254"/>
                    <a:pt x="475" y="254"/>
                    <a:pt x="443" y="285"/>
                  </a:cubicBezTo>
                  <a:cubicBezTo>
                    <a:pt x="443" y="285"/>
                    <a:pt x="443" y="285"/>
                    <a:pt x="412" y="285"/>
                  </a:cubicBezTo>
                  <a:lnTo>
                    <a:pt x="412" y="285"/>
                  </a:lnTo>
                  <a:cubicBezTo>
                    <a:pt x="412" y="285"/>
                    <a:pt x="412" y="285"/>
                    <a:pt x="412" y="285"/>
                  </a:cubicBezTo>
                  <a:cubicBezTo>
                    <a:pt x="412" y="285"/>
                    <a:pt x="412" y="285"/>
                    <a:pt x="412" y="285"/>
                  </a:cubicBezTo>
                  <a:lnTo>
                    <a:pt x="412" y="285"/>
                  </a:lnTo>
                  <a:cubicBezTo>
                    <a:pt x="380" y="254"/>
                    <a:pt x="380" y="222"/>
                    <a:pt x="380" y="190"/>
                  </a:cubicBezTo>
                  <a:cubicBezTo>
                    <a:pt x="380" y="159"/>
                    <a:pt x="380" y="127"/>
                    <a:pt x="348" y="95"/>
                  </a:cubicBezTo>
                  <a:cubicBezTo>
                    <a:pt x="317" y="64"/>
                    <a:pt x="317" y="64"/>
                    <a:pt x="317" y="32"/>
                  </a:cubicBezTo>
                  <a:cubicBezTo>
                    <a:pt x="253" y="0"/>
                    <a:pt x="253" y="0"/>
                    <a:pt x="190" y="64"/>
                  </a:cubicBezTo>
                  <a:lnTo>
                    <a:pt x="190" y="64"/>
                  </a:lnTo>
                  <a:lnTo>
                    <a:pt x="190" y="64"/>
                  </a:lnTo>
                  <a:cubicBezTo>
                    <a:pt x="190" y="64"/>
                    <a:pt x="190" y="64"/>
                    <a:pt x="190" y="64"/>
                  </a:cubicBezTo>
                  <a:lnTo>
                    <a:pt x="190" y="64"/>
                  </a:lnTo>
                  <a:cubicBezTo>
                    <a:pt x="158" y="64"/>
                    <a:pt x="127" y="64"/>
                    <a:pt x="95" y="95"/>
                  </a:cubicBezTo>
                  <a:cubicBezTo>
                    <a:pt x="63" y="127"/>
                    <a:pt x="32" y="190"/>
                    <a:pt x="0" y="222"/>
                  </a:cubicBezTo>
                  <a:cubicBezTo>
                    <a:pt x="0" y="254"/>
                    <a:pt x="32" y="285"/>
                    <a:pt x="63" y="285"/>
                  </a:cubicBezTo>
                  <a:cubicBezTo>
                    <a:pt x="63" y="285"/>
                    <a:pt x="95" y="285"/>
                    <a:pt x="95" y="285"/>
                  </a:cubicBezTo>
                  <a:cubicBezTo>
                    <a:pt x="158" y="254"/>
                    <a:pt x="190" y="285"/>
                    <a:pt x="222" y="285"/>
                  </a:cubicBezTo>
                  <a:cubicBezTo>
                    <a:pt x="253" y="285"/>
                    <a:pt x="253" y="317"/>
                    <a:pt x="253" y="317"/>
                  </a:cubicBezTo>
                  <a:cubicBezTo>
                    <a:pt x="222" y="349"/>
                    <a:pt x="222" y="380"/>
                    <a:pt x="190" y="380"/>
                  </a:cubicBezTo>
                  <a:cubicBezTo>
                    <a:pt x="127" y="380"/>
                    <a:pt x="95" y="380"/>
                    <a:pt x="32" y="412"/>
                  </a:cubicBezTo>
                  <a:cubicBezTo>
                    <a:pt x="32" y="412"/>
                    <a:pt x="32" y="412"/>
                    <a:pt x="32" y="444"/>
                  </a:cubicBezTo>
                  <a:cubicBezTo>
                    <a:pt x="32" y="444"/>
                    <a:pt x="32" y="475"/>
                    <a:pt x="63" y="475"/>
                  </a:cubicBezTo>
                  <a:cubicBezTo>
                    <a:pt x="95" y="475"/>
                    <a:pt x="127" y="475"/>
                    <a:pt x="158" y="475"/>
                  </a:cubicBezTo>
                  <a:cubicBezTo>
                    <a:pt x="158" y="475"/>
                    <a:pt x="190" y="507"/>
                    <a:pt x="190" y="507"/>
                  </a:cubicBezTo>
                  <a:cubicBezTo>
                    <a:pt x="222" y="539"/>
                    <a:pt x="222" y="570"/>
                    <a:pt x="253" y="602"/>
                  </a:cubicBezTo>
                  <a:cubicBezTo>
                    <a:pt x="253" y="602"/>
                    <a:pt x="222" y="602"/>
                    <a:pt x="222" y="634"/>
                  </a:cubicBezTo>
                  <a:cubicBezTo>
                    <a:pt x="222" y="634"/>
                    <a:pt x="222" y="634"/>
                    <a:pt x="190" y="634"/>
                  </a:cubicBezTo>
                  <a:cubicBezTo>
                    <a:pt x="158" y="634"/>
                    <a:pt x="158" y="665"/>
                    <a:pt x="158" y="697"/>
                  </a:cubicBezTo>
                  <a:cubicBezTo>
                    <a:pt x="158" y="729"/>
                    <a:pt x="158" y="729"/>
                    <a:pt x="222" y="760"/>
                  </a:cubicBezTo>
                  <a:cubicBezTo>
                    <a:pt x="222" y="760"/>
                    <a:pt x="253" y="760"/>
                    <a:pt x="253" y="760"/>
                  </a:cubicBezTo>
                  <a:cubicBezTo>
                    <a:pt x="317" y="760"/>
                    <a:pt x="380" y="760"/>
                    <a:pt x="443" y="792"/>
                  </a:cubicBezTo>
                  <a:cubicBezTo>
                    <a:pt x="507" y="824"/>
                    <a:pt x="570" y="824"/>
                    <a:pt x="633" y="855"/>
                  </a:cubicBezTo>
                  <a:cubicBezTo>
                    <a:pt x="665" y="887"/>
                    <a:pt x="697" y="887"/>
                    <a:pt x="697" y="88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4"/>
            <p:cNvSpPr/>
            <p:nvPr/>
          </p:nvSpPr>
          <p:spPr>
            <a:xfrm>
              <a:off x="1588908" y="3616331"/>
              <a:ext cx="41185" cy="36175"/>
            </a:xfrm>
            <a:custGeom>
              <a:rect b="b" l="l" r="r" t="t"/>
              <a:pathLst>
                <a:path extrusionOk="0" h="1141" w="1299">
                  <a:moveTo>
                    <a:pt x="63" y="603"/>
                  </a:moveTo>
                  <a:cubicBezTo>
                    <a:pt x="63" y="603"/>
                    <a:pt x="63" y="634"/>
                    <a:pt x="95" y="634"/>
                  </a:cubicBezTo>
                  <a:cubicBezTo>
                    <a:pt x="95" y="634"/>
                    <a:pt x="127" y="634"/>
                    <a:pt x="127" y="634"/>
                  </a:cubicBezTo>
                  <a:cubicBezTo>
                    <a:pt x="190" y="666"/>
                    <a:pt x="222" y="666"/>
                    <a:pt x="253" y="666"/>
                  </a:cubicBezTo>
                  <a:cubicBezTo>
                    <a:pt x="285" y="666"/>
                    <a:pt x="285" y="666"/>
                    <a:pt x="285" y="698"/>
                  </a:cubicBezTo>
                  <a:cubicBezTo>
                    <a:pt x="285" y="698"/>
                    <a:pt x="285" y="698"/>
                    <a:pt x="253" y="698"/>
                  </a:cubicBezTo>
                  <a:cubicBezTo>
                    <a:pt x="253" y="698"/>
                    <a:pt x="222" y="698"/>
                    <a:pt x="190" y="698"/>
                  </a:cubicBezTo>
                  <a:cubicBezTo>
                    <a:pt x="158" y="729"/>
                    <a:pt x="127" y="729"/>
                    <a:pt x="127" y="761"/>
                  </a:cubicBezTo>
                  <a:cubicBezTo>
                    <a:pt x="127" y="761"/>
                    <a:pt x="127" y="793"/>
                    <a:pt x="158" y="824"/>
                  </a:cubicBezTo>
                  <a:cubicBezTo>
                    <a:pt x="190" y="856"/>
                    <a:pt x="222" y="888"/>
                    <a:pt x="253" y="919"/>
                  </a:cubicBezTo>
                  <a:cubicBezTo>
                    <a:pt x="285" y="919"/>
                    <a:pt x="285" y="919"/>
                    <a:pt x="285" y="919"/>
                  </a:cubicBezTo>
                  <a:cubicBezTo>
                    <a:pt x="380" y="919"/>
                    <a:pt x="412" y="824"/>
                    <a:pt x="412" y="761"/>
                  </a:cubicBezTo>
                  <a:cubicBezTo>
                    <a:pt x="412" y="729"/>
                    <a:pt x="380" y="729"/>
                    <a:pt x="380" y="698"/>
                  </a:cubicBezTo>
                  <a:cubicBezTo>
                    <a:pt x="412" y="698"/>
                    <a:pt x="412" y="698"/>
                    <a:pt x="412" y="698"/>
                  </a:cubicBezTo>
                  <a:cubicBezTo>
                    <a:pt x="412" y="698"/>
                    <a:pt x="412" y="698"/>
                    <a:pt x="412" y="698"/>
                  </a:cubicBezTo>
                  <a:cubicBezTo>
                    <a:pt x="443" y="729"/>
                    <a:pt x="475" y="761"/>
                    <a:pt x="475" y="824"/>
                  </a:cubicBezTo>
                  <a:cubicBezTo>
                    <a:pt x="475" y="824"/>
                    <a:pt x="475" y="856"/>
                    <a:pt x="475" y="888"/>
                  </a:cubicBezTo>
                  <a:cubicBezTo>
                    <a:pt x="443" y="951"/>
                    <a:pt x="443" y="951"/>
                    <a:pt x="507" y="951"/>
                  </a:cubicBezTo>
                  <a:cubicBezTo>
                    <a:pt x="570" y="951"/>
                    <a:pt x="602" y="983"/>
                    <a:pt x="633" y="1014"/>
                  </a:cubicBezTo>
                  <a:cubicBezTo>
                    <a:pt x="665" y="1078"/>
                    <a:pt x="728" y="1109"/>
                    <a:pt x="792" y="1109"/>
                  </a:cubicBezTo>
                  <a:cubicBezTo>
                    <a:pt x="887" y="1109"/>
                    <a:pt x="982" y="1109"/>
                    <a:pt x="1108" y="1141"/>
                  </a:cubicBezTo>
                  <a:cubicBezTo>
                    <a:pt x="1108" y="1141"/>
                    <a:pt x="1140" y="1141"/>
                    <a:pt x="1140" y="1141"/>
                  </a:cubicBezTo>
                  <a:cubicBezTo>
                    <a:pt x="1203" y="1109"/>
                    <a:pt x="1235" y="1078"/>
                    <a:pt x="1267" y="1046"/>
                  </a:cubicBezTo>
                  <a:cubicBezTo>
                    <a:pt x="1298" y="1046"/>
                    <a:pt x="1298" y="983"/>
                    <a:pt x="1267" y="983"/>
                  </a:cubicBezTo>
                  <a:cubicBezTo>
                    <a:pt x="1267" y="983"/>
                    <a:pt x="1267" y="951"/>
                    <a:pt x="1267" y="951"/>
                  </a:cubicBezTo>
                  <a:lnTo>
                    <a:pt x="1203" y="888"/>
                  </a:lnTo>
                  <a:cubicBezTo>
                    <a:pt x="1172" y="888"/>
                    <a:pt x="1172" y="856"/>
                    <a:pt x="1172" y="824"/>
                  </a:cubicBezTo>
                  <a:cubicBezTo>
                    <a:pt x="1172" y="793"/>
                    <a:pt x="1140" y="761"/>
                    <a:pt x="1108" y="698"/>
                  </a:cubicBezTo>
                  <a:cubicBezTo>
                    <a:pt x="1108" y="603"/>
                    <a:pt x="1013" y="539"/>
                    <a:pt x="950" y="508"/>
                  </a:cubicBezTo>
                  <a:cubicBezTo>
                    <a:pt x="918" y="476"/>
                    <a:pt x="887" y="476"/>
                    <a:pt x="855" y="508"/>
                  </a:cubicBezTo>
                  <a:cubicBezTo>
                    <a:pt x="823" y="508"/>
                    <a:pt x="792" y="508"/>
                    <a:pt x="760" y="508"/>
                  </a:cubicBezTo>
                  <a:cubicBezTo>
                    <a:pt x="728" y="476"/>
                    <a:pt x="665" y="476"/>
                    <a:pt x="633" y="508"/>
                  </a:cubicBezTo>
                  <a:cubicBezTo>
                    <a:pt x="633" y="508"/>
                    <a:pt x="602" y="508"/>
                    <a:pt x="602" y="508"/>
                  </a:cubicBezTo>
                  <a:lnTo>
                    <a:pt x="602" y="508"/>
                  </a:lnTo>
                  <a:lnTo>
                    <a:pt x="602" y="508"/>
                  </a:lnTo>
                  <a:lnTo>
                    <a:pt x="507" y="603"/>
                  </a:lnTo>
                  <a:cubicBezTo>
                    <a:pt x="507" y="603"/>
                    <a:pt x="507" y="603"/>
                    <a:pt x="475" y="603"/>
                  </a:cubicBezTo>
                  <a:cubicBezTo>
                    <a:pt x="475" y="603"/>
                    <a:pt x="475" y="603"/>
                    <a:pt x="475" y="571"/>
                  </a:cubicBezTo>
                  <a:cubicBezTo>
                    <a:pt x="507" y="539"/>
                    <a:pt x="538" y="508"/>
                    <a:pt x="602" y="508"/>
                  </a:cubicBezTo>
                  <a:lnTo>
                    <a:pt x="602" y="508"/>
                  </a:lnTo>
                  <a:cubicBezTo>
                    <a:pt x="602" y="508"/>
                    <a:pt x="602" y="508"/>
                    <a:pt x="602" y="508"/>
                  </a:cubicBezTo>
                  <a:cubicBezTo>
                    <a:pt x="602" y="444"/>
                    <a:pt x="602" y="413"/>
                    <a:pt x="538" y="381"/>
                  </a:cubicBezTo>
                  <a:cubicBezTo>
                    <a:pt x="507" y="349"/>
                    <a:pt x="507" y="286"/>
                    <a:pt x="507" y="223"/>
                  </a:cubicBezTo>
                  <a:cubicBezTo>
                    <a:pt x="507" y="223"/>
                    <a:pt x="475" y="191"/>
                    <a:pt x="443" y="191"/>
                  </a:cubicBezTo>
                  <a:cubicBezTo>
                    <a:pt x="348" y="191"/>
                    <a:pt x="317" y="128"/>
                    <a:pt x="253" y="64"/>
                  </a:cubicBezTo>
                  <a:cubicBezTo>
                    <a:pt x="222" y="33"/>
                    <a:pt x="190" y="33"/>
                    <a:pt x="190" y="33"/>
                  </a:cubicBezTo>
                  <a:cubicBezTo>
                    <a:pt x="158" y="1"/>
                    <a:pt x="127" y="33"/>
                    <a:pt x="127" y="33"/>
                  </a:cubicBezTo>
                  <a:cubicBezTo>
                    <a:pt x="95" y="96"/>
                    <a:pt x="95" y="128"/>
                    <a:pt x="63" y="191"/>
                  </a:cubicBezTo>
                  <a:cubicBezTo>
                    <a:pt x="0" y="254"/>
                    <a:pt x="0" y="318"/>
                    <a:pt x="32" y="413"/>
                  </a:cubicBezTo>
                  <a:cubicBezTo>
                    <a:pt x="63" y="476"/>
                    <a:pt x="63" y="539"/>
                    <a:pt x="63" y="60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4"/>
            <p:cNvSpPr/>
            <p:nvPr/>
          </p:nvSpPr>
          <p:spPr>
            <a:xfrm>
              <a:off x="2145141" y="4444687"/>
              <a:ext cx="28154" cy="58274"/>
            </a:xfrm>
            <a:custGeom>
              <a:rect b="b" l="l" r="r" t="t"/>
              <a:pathLst>
                <a:path extrusionOk="0" h="1838" w="888">
                  <a:moveTo>
                    <a:pt x="856" y="887"/>
                  </a:moveTo>
                  <a:cubicBezTo>
                    <a:pt x="824" y="856"/>
                    <a:pt x="824" y="856"/>
                    <a:pt x="792" y="887"/>
                  </a:cubicBezTo>
                  <a:cubicBezTo>
                    <a:pt x="792" y="887"/>
                    <a:pt x="761" y="887"/>
                    <a:pt x="761" y="887"/>
                  </a:cubicBezTo>
                  <a:cubicBezTo>
                    <a:pt x="697" y="951"/>
                    <a:pt x="666" y="951"/>
                    <a:pt x="602" y="887"/>
                  </a:cubicBezTo>
                  <a:cubicBezTo>
                    <a:pt x="571" y="856"/>
                    <a:pt x="571" y="856"/>
                    <a:pt x="571" y="792"/>
                  </a:cubicBezTo>
                  <a:cubicBezTo>
                    <a:pt x="539" y="761"/>
                    <a:pt x="539" y="697"/>
                    <a:pt x="539" y="666"/>
                  </a:cubicBezTo>
                  <a:cubicBezTo>
                    <a:pt x="539" y="634"/>
                    <a:pt x="539" y="634"/>
                    <a:pt x="507" y="602"/>
                  </a:cubicBezTo>
                  <a:cubicBezTo>
                    <a:pt x="507" y="602"/>
                    <a:pt x="507" y="602"/>
                    <a:pt x="476" y="602"/>
                  </a:cubicBezTo>
                  <a:cubicBezTo>
                    <a:pt x="476" y="602"/>
                    <a:pt x="476" y="602"/>
                    <a:pt x="476" y="602"/>
                  </a:cubicBezTo>
                  <a:lnTo>
                    <a:pt x="476" y="634"/>
                  </a:lnTo>
                  <a:cubicBezTo>
                    <a:pt x="476" y="666"/>
                    <a:pt x="444" y="666"/>
                    <a:pt x="444" y="666"/>
                  </a:cubicBezTo>
                  <a:cubicBezTo>
                    <a:pt x="444" y="666"/>
                    <a:pt x="412" y="634"/>
                    <a:pt x="412" y="634"/>
                  </a:cubicBezTo>
                  <a:cubicBezTo>
                    <a:pt x="412" y="539"/>
                    <a:pt x="412" y="444"/>
                    <a:pt x="444" y="381"/>
                  </a:cubicBezTo>
                  <a:cubicBezTo>
                    <a:pt x="444" y="317"/>
                    <a:pt x="444" y="286"/>
                    <a:pt x="412" y="222"/>
                  </a:cubicBezTo>
                  <a:cubicBezTo>
                    <a:pt x="349" y="159"/>
                    <a:pt x="349" y="96"/>
                    <a:pt x="286" y="64"/>
                  </a:cubicBezTo>
                  <a:cubicBezTo>
                    <a:pt x="254" y="64"/>
                    <a:pt x="254" y="32"/>
                    <a:pt x="254" y="32"/>
                  </a:cubicBezTo>
                  <a:cubicBezTo>
                    <a:pt x="254" y="1"/>
                    <a:pt x="222" y="1"/>
                    <a:pt x="222" y="1"/>
                  </a:cubicBezTo>
                  <a:cubicBezTo>
                    <a:pt x="222" y="1"/>
                    <a:pt x="222" y="1"/>
                    <a:pt x="191" y="1"/>
                  </a:cubicBezTo>
                  <a:cubicBezTo>
                    <a:pt x="191" y="1"/>
                    <a:pt x="191" y="1"/>
                    <a:pt x="191" y="32"/>
                  </a:cubicBezTo>
                  <a:cubicBezTo>
                    <a:pt x="191" y="64"/>
                    <a:pt x="222" y="127"/>
                    <a:pt x="222" y="159"/>
                  </a:cubicBezTo>
                  <a:cubicBezTo>
                    <a:pt x="191" y="191"/>
                    <a:pt x="191" y="222"/>
                    <a:pt x="222" y="286"/>
                  </a:cubicBezTo>
                  <a:cubicBezTo>
                    <a:pt x="222" y="317"/>
                    <a:pt x="254" y="381"/>
                    <a:pt x="254" y="444"/>
                  </a:cubicBezTo>
                  <a:cubicBezTo>
                    <a:pt x="286" y="507"/>
                    <a:pt x="317" y="539"/>
                    <a:pt x="286" y="602"/>
                  </a:cubicBezTo>
                  <a:cubicBezTo>
                    <a:pt x="286" y="634"/>
                    <a:pt x="286" y="634"/>
                    <a:pt x="286" y="666"/>
                  </a:cubicBezTo>
                  <a:cubicBezTo>
                    <a:pt x="286" y="697"/>
                    <a:pt x="317" y="697"/>
                    <a:pt x="317" y="729"/>
                  </a:cubicBezTo>
                  <a:cubicBezTo>
                    <a:pt x="317" y="792"/>
                    <a:pt x="286" y="856"/>
                    <a:pt x="286" y="919"/>
                  </a:cubicBezTo>
                  <a:lnTo>
                    <a:pt x="191" y="1077"/>
                  </a:lnTo>
                  <a:cubicBezTo>
                    <a:pt x="191" y="1109"/>
                    <a:pt x="159" y="1141"/>
                    <a:pt x="127" y="1141"/>
                  </a:cubicBezTo>
                  <a:cubicBezTo>
                    <a:pt x="96" y="1172"/>
                    <a:pt x="96" y="1172"/>
                    <a:pt x="64" y="1172"/>
                  </a:cubicBezTo>
                  <a:cubicBezTo>
                    <a:pt x="1" y="1204"/>
                    <a:pt x="1" y="1267"/>
                    <a:pt x="32" y="1331"/>
                  </a:cubicBezTo>
                  <a:lnTo>
                    <a:pt x="127" y="1426"/>
                  </a:lnTo>
                  <a:cubicBezTo>
                    <a:pt x="159" y="1426"/>
                    <a:pt x="159" y="1489"/>
                    <a:pt x="159" y="1521"/>
                  </a:cubicBezTo>
                  <a:cubicBezTo>
                    <a:pt x="159" y="1552"/>
                    <a:pt x="159" y="1584"/>
                    <a:pt x="127" y="1616"/>
                  </a:cubicBezTo>
                  <a:cubicBezTo>
                    <a:pt x="96" y="1648"/>
                    <a:pt x="64" y="1679"/>
                    <a:pt x="32" y="1743"/>
                  </a:cubicBezTo>
                  <a:cubicBezTo>
                    <a:pt x="1" y="1743"/>
                    <a:pt x="1" y="1774"/>
                    <a:pt x="32" y="1774"/>
                  </a:cubicBezTo>
                  <a:cubicBezTo>
                    <a:pt x="32" y="1806"/>
                    <a:pt x="64" y="1806"/>
                    <a:pt x="96" y="1838"/>
                  </a:cubicBezTo>
                  <a:cubicBezTo>
                    <a:pt x="96" y="1838"/>
                    <a:pt x="96" y="1838"/>
                    <a:pt x="127" y="1838"/>
                  </a:cubicBezTo>
                  <a:cubicBezTo>
                    <a:pt x="159" y="1838"/>
                    <a:pt x="222" y="1806"/>
                    <a:pt x="254" y="1743"/>
                  </a:cubicBezTo>
                  <a:cubicBezTo>
                    <a:pt x="317" y="1679"/>
                    <a:pt x="381" y="1616"/>
                    <a:pt x="412" y="1552"/>
                  </a:cubicBezTo>
                  <a:cubicBezTo>
                    <a:pt x="476" y="1489"/>
                    <a:pt x="539" y="1426"/>
                    <a:pt x="539" y="1331"/>
                  </a:cubicBezTo>
                  <a:cubicBezTo>
                    <a:pt x="539" y="1299"/>
                    <a:pt x="571" y="1267"/>
                    <a:pt x="634" y="1267"/>
                  </a:cubicBezTo>
                  <a:cubicBezTo>
                    <a:pt x="634" y="1267"/>
                    <a:pt x="634" y="1267"/>
                    <a:pt x="666" y="1267"/>
                  </a:cubicBezTo>
                  <a:cubicBezTo>
                    <a:pt x="666" y="1267"/>
                    <a:pt x="697" y="1267"/>
                    <a:pt x="697" y="1236"/>
                  </a:cubicBezTo>
                  <a:cubicBezTo>
                    <a:pt x="697" y="1172"/>
                    <a:pt x="761" y="1141"/>
                    <a:pt x="792" y="1109"/>
                  </a:cubicBezTo>
                  <a:cubicBezTo>
                    <a:pt x="824" y="1109"/>
                    <a:pt x="824" y="1077"/>
                    <a:pt x="824" y="1046"/>
                  </a:cubicBezTo>
                  <a:cubicBezTo>
                    <a:pt x="856" y="1014"/>
                    <a:pt x="856" y="982"/>
                    <a:pt x="887" y="951"/>
                  </a:cubicBezTo>
                  <a:cubicBezTo>
                    <a:pt x="887" y="919"/>
                    <a:pt x="887" y="887"/>
                    <a:pt x="856" y="88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4"/>
            <p:cNvSpPr/>
            <p:nvPr/>
          </p:nvSpPr>
          <p:spPr>
            <a:xfrm>
              <a:off x="1783672" y="3636432"/>
              <a:ext cx="35193" cy="24128"/>
            </a:xfrm>
            <a:custGeom>
              <a:rect b="b" l="l" r="r" t="t"/>
              <a:pathLst>
                <a:path extrusionOk="0" h="761" w="1110">
                  <a:moveTo>
                    <a:pt x="127" y="444"/>
                  </a:moveTo>
                  <a:cubicBezTo>
                    <a:pt x="159" y="475"/>
                    <a:pt x="191" y="507"/>
                    <a:pt x="191" y="570"/>
                  </a:cubicBezTo>
                  <a:cubicBezTo>
                    <a:pt x="191" y="570"/>
                    <a:pt x="191" y="602"/>
                    <a:pt x="222" y="602"/>
                  </a:cubicBezTo>
                  <a:cubicBezTo>
                    <a:pt x="254" y="634"/>
                    <a:pt x="286" y="634"/>
                    <a:pt x="317" y="665"/>
                  </a:cubicBezTo>
                  <a:cubicBezTo>
                    <a:pt x="349" y="665"/>
                    <a:pt x="413" y="697"/>
                    <a:pt x="444" y="729"/>
                  </a:cubicBezTo>
                  <a:cubicBezTo>
                    <a:pt x="444" y="760"/>
                    <a:pt x="508" y="760"/>
                    <a:pt x="539" y="760"/>
                  </a:cubicBezTo>
                  <a:cubicBezTo>
                    <a:pt x="571" y="760"/>
                    <a:pt x="603" y="760"/>
                    <a:pt x="634" y="760"/>
                  </a:cubicBezTo>
                  <a:cubicBezTo>
                    <a:pt x="634" y="760"/>
                    <a:pt x="666" y="729"/>
                    <a:pt x="666" y="729"/>
                  </a:cubicBezTo>
                  <a:cubicBezTo>
                    <a:pt x="698" y="697"/>
                    <a:pt x="698" y="665"/>
                    <a:pt x="729" y="665"/>
                  </a:cubicBezTo>
                  <a:cubicBezTo>
                    <a:pt x="761" y="634"/>
                    <a:pt x="761" y="602"/>
                    <a:pt x="793" y="570"/>
                  </a:cubicBezTo>
                  <a:cubicBezTo>
                    <a:pt x="824" y="539"/>
                    <a:pt x="856" y="507"/>
                    <a:pt x="919" y="507"/>
                  </a:cubicBezTo>
                  <a:cubicBezTo>
                    <a:pt x="951" y="507"/>
                    <a:pt x="951" y="507"/>
                    <a:pt x="983" y="507"/>
                  </a:cubicBezTo>
                  <a:cubicBezTo>
                    <a:pt x="983" y="507"/>
                    <a:pt x="1014" y="475"/>
                    <a:pt x="1014" y="475"/>
                  </a:cubicBezTo>
                  <a:cubicBezTo>
                    <a:pt x="1014" y="444"/>
                    <a:pt x="1046" y="444"/>
                    <a:pt x="1046" y="444"/>
                  </a:cubicBezTo>
                  <a:cubicBezTo>
                    <a:pt x="1046" y="412"/>
                    <a:pt x="1046" y="412"/>
                    <a:pt x="1046" y="380"/>
                  </a:cubicBezTo>
                  <a:cubicBezTo>
                    <a:pt x="1078" y="380"/>
                    <a:pt x="1078" y="380"/>
                    <a:pt x="1078" y="349"/>
                  </a:cubicBezTo>
                  <a:cubicBezTo>
                    <a:pt x="1109" y="349"/>
                    <a:pt x="1109" y="317"/>
                    <a:pt x="1109" y="317"/>
                  </a:cubicBezTo>
                  <a:cubicBezTo>
                    <a:pt x="1109" y="285"/>
                    <a:pt x="1109" y="254"/>
                    <a:pt x="1109" y="222"/>
                  </a:cubicBezTo>
                  <a:cubicBezTo>
                    <a:pt x="1109" y="190"/>
                    <a:pt x="1078" y="190"/>
                    <a:pt x="1078" y="159"/>
                  </a:cubicBezTo>
                  <a:cubicBezTo>
                    <a:pt x="1109" y="95"/>
                    <a:pt x="1046" y="64"/>
                    <a:pt x="1014" y="64"/>
                  </a:cubicBezTo>
                  <a:cubicBezTo>
                    <a:pt x="919" y="32"/>
                    <a:pt x="856" y="32"/>
                    <a:pt x="761" y="0"/>
                  </a:cubicBezTo>
                  <a:cubicBezTo>
                    <a:pt x="761" y="0"/>
                    <a:pt x="761" y="0"/>
                    <a:pt x="729" y="0"/>
                  </a:cubicBezTo>
                  <a:cubicBezTo>
                    <a:pt x="729" y="0"/>
                    <a:pt x="698" y="32"/>
                    <a:pt x="698" y="32"/>
                  </a:cubicBezTo>
                  <a:cubicBezTo>
                    <a:pt x="698" y="32"/>
                    <a:pt x="698" y="64"/>
                    <a:pt x="698" y="64"/>
                  </a:cubicBezTo>
                  <a:cubicBezTo>
                    <a:pt x="729" y="127"/>
                    <a:pt x="761" y="190"/>
                    <a:pt x="761" y="254"/>
                  </a:cubicBezTo>
                  <a:cubicBezTo>
                    <a:pt x="761" y="254"/>
                    <a:pt x="761" y="285"/>
                    <a:pt x="761" y="285"/>
                  </a:cubicBezTo>
                  <a:cubicBezTo>
                    <a:pt x="761" y="285"/>
                    <a:pt x="761" y="285"/>
                    <a:pt x="761" y="285"/>
                  </a:cubicBezTo>
                  <a:cubicBezTo>
                    <a:pt x="761" y="317"/>
                    <a:pt x="761" y="317"/>
                    <a:pt x="761" y="317"/>
                  </a:cubicBezTo>
                  <a:cubicBezTo>
                    <a:pt x="761" y="317"/>
                    <a:pt x="761" y="317"/>
                    <a:pt x="761" y="317"/>
                  </a:cubicBezTo>
                  <a:lnTo>
                    <a:pt x="761" y="285"/>
                  </a:lnTo>
                  <a:cubicBezTo>
                    <a:pt x="761" y="285"/>
                    <a:pt x="729" y="285"/>
                    <a:pt x="729" y="285"/>
                  </a:cubicBezTo>
                  <a:cubicBezTo>
                    <a:pt x="698" y="222"/>
                    <a:pt x="666" y="159"/>
                    <a:pt x="666" y="95"/>
                  </a:cubicBezTo>
                  <a:cubicBezTo>
                    <a:pt x="634" y="32"/>
                    <a:pt x="603" y="32"/>
                    <a:pt x="571" y="0"/>
                  </a:cubicBezTo>
                  <a:cubicBezTo>
                    <a:pt x="539" y="0"/>
                    <a:pt x="508" y="0"/>
                    <a:pt x="476" y="0"/>
                  </a:cubicBezTo>
                  <a:cubicBezTo>
                    <a:pt x="476" y="0"/>
                    <a:pt x="444" y="0"/>
                    <a:pt x="444" y="0"/>
                  </a:cubicBezTo>
                  <a:cubicBezTo>
                    <a:pt x="413" y="32"/>
                    <a:pt x="413" y="64"/>
                    <a:pt x="413" y="64"/>
                  </a:cubicBezTo>
                  <a:cubicBezTo>
                    <a:pt x="413" y="127"/>
                    <a:pt x="413" y="159"/>
                    <a:pt x="413" y="190"/>
                  </a:cubicBezTo>
                  <a:lnTo>
                    <a:pt x="413" y="190"/>
                  </a:lnTo>
                  <a:cubicBezTo>
                    <a:pt x="413" y="190"/>
                    <a:pt x="413" y="190"/>
                    <a:pt x="444" y="190"/>
                  </a:cubicBezTo>
                  <a:cubicBezTo>
                    <a:pt x="413" y="190"/>
                    <a:pt x="413" y="190"/>
                    <a:pt x="413" y="190"/>
                  </a:cubicBezTo>
                  <a:lnTo>
                    <a:pt x="413" y="190"/>
                  </a:lnTo>
                  <a:cubicBezTo>
                    <a:pt x="349" y="159"/>
                    <a:pt x="286" y="159"/>
                    <a:pt x="254" y="95"/>
                  </a:cubicBezTo>
                  <a:cubicBezTo>
                    <a:pt x="222" y="64"/>
                    <a:pt x="159" y="64"/>
                    <a:pt x="127" y="32"/>
                  </a:cubicBezTo>
                  <a:cubicBezTo>
                    <a:pt x="96" y="32"/>
                    <a:pt x="64" y="64"/>
                    <a:pt x="64" y="64"/>
                  </a:cubicBezTo>
                  <a:lnTo>
                    <a:pt x="32" y="222"/>
                  </a:lnTo>
                  <a:cubicBezTo>
                    <a:pt x="1" y="254"/>
                    <a:pt x="1" y="254"/>
                    <a:pt x="32" y="285"/>
                  </a:cubicBezTo>
                  <a:cubicBezTo>
                    <a:pt x="64" y="349"/>
                    <a:pt x="96" y="380"/>
                    <a:pt x="127" y="444"/>
                  </a:cubicBezTo>
                  <a:close/>
                  <a:moveTo>
                    <a:pt x="793" y="349"/>
                  </a:moveTo>
                  <a:lnTo>
                    <a:pt x="824" y="349"/>
                  </a:lnTo>
                  <a:lnTo>
                    <a:pt x="793" y="349"/>
                  </a:lnTo>
                  <a:cubicBezTo>
                    <a:pt x="793" y="349"/>
                    <a:pt x="793" y="349"/>
                    <a:pt x="793" y="317"/>
                  </a:cubicBezTo>
                  <a:cubicBezTo>
                    <a:pt x="793" y="349"/>
                    <a:pt x="793" y="349"/>
                    <a:pt x="793" y="349"/>
                  </a:cubicBezTo>
                  <a:close/>
                  <a:moveTo>
                    <a:pt x="476" y="222"/>
                  </a:moveTo>
                  <a:lnTo>
                    <a:pt x="476" y="222"/>
                  </a:lnTo>
                  <a:lnTo>
                    <a:pt x="476" y="222"/>
                  </a:lnTo>
                  <a:cubicBezTo>
                    <a:pt x="444" y="222"/>
                    <a:pt x="444" y="222"/>
                    <a:pt x="444" y="190"/>
                  </a:cubicBezTo>
                  <a:cubicBezTo>
                    <a:pt x="444" y="222"/>
                    <a:pt x="444" y="222"/>
                    <a:pt x="476" y="22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4"/>
            <p:cNvSpPr/>
            <p:nvPr/>
          </p:nvSpPr>
          <p:spPr>
            <a:xfrm>
              <a:off x="924213" y="3713729"/>
              <a:ext cx="28122" cy="34178"/>
            </a:xfrm>
            <a:custGeom>
              <a:rect b="b" l="l" r="r" t="t"/>
              <a:pathLst>
                <a:path extrusionOk="0" h="1078" w="887">
                  <a:moveTo>
                    <a:pt x="855" y="222"/>
                  </a:moveTo>
                  <a:cubicBezTo>
                    <a:pt x="887" y="191"/>
                    <a:pt x="887" y="159"/>
                    <a:pt x="887" y="159"/>
                  </a:cubicBezTo>
                  <a:cubicBezTo>
                    <a:pt x="887" y="127"/>
                    <a:pt x="855" y="96"/>
                    <a:pt x="823" y="96"/>
                  </a:cubicBezTo>
                  <a:cubicBezTo>
                    <a:pt x="792" y="96"/>
                    <a:pt x="728" y="96"/>
                    <a:pt x="697" y="96"/>
                  </a:cubicBezTo>
                  <a:cubicBezTo>
                    <a:pt x="665" y="96"/>
                    <a:pt x="665" y="64"/>
                    <a:pt x="633" y="64"/>
                  </a:cubicBezTo>
                  <a:lnTo>
                    <a:pt x="633" y="64"/>
                  </a:lnTo>
                  <a:lnTo>
                    <a:pt x="633" y="64"/>
                  </a:lnTo>
                  <a:lnTo>
                    <a:pt x="633" y="64"/>
                  </a:lnTo>
                  <a:cubicBezTo>
                    <a:pt x="633" y="64"/>
                    <a:pt x="602" y="32"/>
                    <a:pt x="602" y="32"/>
                  </a:cubicBezTo>
                  <a:cubicBezTo>
                    <a:pt x="570" y="32"/>
                    <a:pt x="570" y="1"/>
                    <a:pt x="538" y="1"/>
                  </a:cubicBezTo>
                  <a:cubicBezTo>
                    <a:pt x="507" y="1"/>
                    <a:pt x="475" y="32"/>
                    <a:pt x="443" y="32"/>
                  </a:cubicBezTo>
                  <a:cubicBezTo>
                    <a:pt x="443" y="32"/>
                    <a:pt x="412" y="32"/>
                    <a:pt x="412" y="64"/>
                  </a:cubicBezTo>
                  <a:cubicBezTo>
                    <a:pt x="380" y="96"/>
                    <a:pt x="348" y="127"/>
                    <a:pt x="317" y="159"/>
                  </a:cubicBezTo>
                  <a:cubicBezTo>
                    <a:pt x="317" y="159"/>
                    <a:pt x="285" y="191"/>
                    <a:pt x="317" y="191"/>
                  </a:cubicBezTo>
                  <a:cubicBezTo>
                    <a:pt x="317" y="222"/>
                    <a:pt x="317" y="254"/>
                    <a:pt x="317" y="254"/>
                  </a:cubicBezTo>
                  <a:cubicBezTo>
                    <a:pt x="380" y="317"/>
                    <a:pt x="348" y="381"/>
                    <a:pt x="317" y="444"/>
                  </a:cubicBezTo>
                  <a:cubicBezTo>
                    <a:pt x="317" y="444"/>
                    <a:pt x="285" y="444"/>
                    <a:pt x="253" y="444"/>
                  </a:cubicBezTo>
                  <a:cubicBezTo>
                    <a:pt x="222" y="412"/>
                    <a:pt x="222" y="381"/>
                    <a:pt x="190" y="317"/>
                  </a:cubicBezTo>
                  <a:cubicBezTo>
                    <a:pt x="190" y="286"/>
                    <a:pt x="158" y="286"/>
                    <a:pt x="127" y="286"/>
                  </a:cubicBezTo>
                  <a:cubicBezTo>
                    <a:pt x="63" y="286"/>
                    <a:pt x="32" y="317"/>
                    <a:pt x="0" y="412"/>
                  </a:cubicBezTo>
                  <a:cubicBezTo>
                    <a:pt x="0" y="444"/>
                    <a:pt x="0" y="507"/>
                    <a:pt x="0" y="539"/>
                  </a:cubicBezTo>
                  <a:cubicBezTo>
                    <a:pt x="0" y="571"/>
                    <a:pt x="0" y="602"/>
                    <a:pt x="32" y="602"/>
                  </a:cubicBezTo>
                  <a:cubicBezTo>
                    <a:pt x="63" y="634"/>
                    <a:pt x="95" y="666"/>
                    <a:pt x="95" y="697"/>
                  </a:cubicBezTo>
                  <a:cubicBezTo>
                    <a:pt x="127" y="761"/>
                    <a:pt x="158" y="856"/>
                    <a:pt x="158" y="951"/>
                  </a:cubicBezTo>
                  <a:cubicBezTo>
                    <a:pt x="158" y="983"/>
                    <a:pt x="190" y="1014"/>
                    <a:pt x="222" y="1046"/>
                  </a:cubicBezTo>
                  <a:cubicBezTo>
                    <a:pt x="253" y="1078"/>
                    <a:pt x="253" y="1078"/>
                    <a:pt x="285" y="1078"/>
                  </a:cubicBezTo>
                  <a:cubicBezTo>
                    <a:pt x="317" y="1046"/>
                    <a:pt x="348" y="1014"/>
                    <a:pt x="380" y="983"/>
                  </a:cubicBezTo>
                  <a:cubicBezTo>
                    <a:pt x="412" y="983"/>
                    <a:pt x="443" y="951"/>
                    <a:pt x="475" y="951"/>
                  </a:cubicBezTo>
                  <a:cubicBezTo>
                    <a:pt x="507" y="951"/>
                    <a:pt x="538" y="919"/>
                    <a:pt x="570" y="887"/>
                  </a:cubicBezTo>
                  <a:cubicBezTo>
                    <a:pt x="602" y="887"/>
                    <a:pt x="602" y="887"/>
                    <a:pt x="633" y="856"/>
                  </a:cubicBezTo>
                  <a:cubicBezTo>
                    <a:pt x="633" y="792"/>
                    <a:pt x="665" y="729"/>
                    <a:pt x="728" y="697"/>
                  </a:cubicBezTo>
                  <a:cubicBezTo>
                    <a:pt x="760" y="666"/>
                    <a:pt x="760" y="602"/>
                    <a:pt x="728" y="571"/>
                  </a:cubicBezTo>
                  <a:cubicBezTo>
                    <a:pt x="728" y="539"/>
                    <a:pt x="728" y="507"/>
                    <a:pt x="728" y="476"/>
                  </a:cubicBezTo>
                  <a:cubicBezTo>
                    <a:pt x="697" y="444"/>
                    <a:pt x="665" y="412"/>
                    <a:pt x="633" y="381"/>
                  </a:cubicBezTo>
                  <a:cubicBezTo>
                    <a:pt x="633" y="381"/>
                    <a:pt x="633" y="381"/>
                    <a:pt x="665" y="381"/>
                  </a:cubicBezTo>
                  <a:cubicBezTo>
                    <a:pt x="697" y="349"/>
                    <a:pt x="728" y="349"/>
                    <a:pt x="760" y="317"/>
                  </a:cubicBezTo>
                  <a:cubicBezTo>
                    <a:pt x="792" y="317"/>
                    <a:pt x="792" y="286"/>
                    <a:pt x="792" y="254"/>
                  </a:cubicBezTo>
                  <a:cubicBezTo>
                    <a:pt x="792" y="254"/>
                    <a:pt x="823" y="222"/>
                    <a:pt x="855" y="22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4"/>
            <p:cNvSpPr/>
            <p:nvPr/>
          </p:nvSpPr>
          <p:spPr>
            <a:xfrm>
              <a:off x="1905166" y="4226811"/>
              <a:ext cx="33163" cy="38173"/>
            </a:xfrm>
            <a:custGeom>
              <a:rect b="b" l="l" r="r" t="t"/>
              <a:pathLst>
                <a:path extrusionOk="0" h="1204" w="1046">
                  <a:moveTo>
                    <a:pt x="317" y="222"/>
                  </a:moveTo>
                  <a:cubicBezTo>
                    <a:pt x="444" y="222"/>
                    <a:pt x="602" y="222"/>
                    <a:pt x="729" y="222"/>
                  </a:cubicBezTo>
                  <a:cubicBezTo>
                    <a:pt x="856" y="254"/>
                    <a:pt x="951" y="191"/>
                    <a:pt x="1046" y="64"/>
                  </a:cubicBezTo>
                  <a:cubicBezTo>
                    <a:pt x="1046" y="64"/>
                    <a:pt x="1046" y="32"/>
                    <a:pt x="1014" y="32"/>
                  </a:cubicBezTo>
                  <a:cubicBezTo>
                    <a:pt x="1014" y="1"/>
                    <a:pt x="983" y="1"/>
                    <a:pt x="983" y="1"/>
                  </a:cubicBezTo>
                  <a:cubicBezTo>
                    <a:pt x="951" y="32"/>
                    <a:pt x="919" y="64"/>
                    <a:pt x="887" y="64"/>
                  </a:cubicBezTo>
                  <a:cubicBezTo>
                    <a:pt x="856" y="96"/>
                    <a:pt x="824" y="127"/>
                    <a:pt x="761" y="127"/>
                  </a:cubicBezTo>
                  <a:cubicBezTo>
                    <a:pt x="697" y="96"/>
                    <a:pt x="602" y="96"/>
                    <a:pt x="539" y="96"/>
                  </a:cubicBezTo>
                  <a:cubicBezTo>
                    <a:pt x="476" y="96"/>
                    <a:pt x="444" y="64"/>
                    <a:pt x="381" y="64"/>
                  </a:cubicBezTo>
                  <a:cubicBezTo>
                    <a:pt x="317" y="64"/>
                    <a:pt x="317" y="127"/>
                    <a:pt x="254" y="127"/>
                  </a:cubicBezTo>
                  <a:cubicBezTo>
                    <a:pt x="222" y="127"/>
                    <a:pt x="222" y="159"/>
                    <a:pt x="222" y="159"/>
                  </a:cubicBezTo>
                  <a:cubicBezTo>
                    <a:pt x="191" y="159"/>
                    <a:pt x="159" y="191"/>
                    <a:pt x="159" y="254"/>
                  </a:cubicBezTo>
                  <a:cubicBezTo>
                    <a:pt x="159" y="254"/>
                    <a:pt x="159" y="286"/>
                    <a:pt x="159" y="317"/>
                  </a:cubicBezTo>
                  <a:cubicBezTo>
                    <a:pt x="159" y="349"/>
                    <a:pt x="159" y="381"/>
                    <a:pt x="127" y="381"/>
                  </a:cubicBezTo>
                  <a:cubicBezTo>
                    <a:pt x="96" y="412"/>
                    <a:pt x="96" y="476"/>
                    <a:pt x="96" y="539"/>
                  </a:cubicBezTo>
                  <a:cubicBezTo>
                    <a:pt x="96" y="571"/>
                    <a:pt x="64" y="602"/>
                    <a:pt x="64" y="666"/>
                  </a:cubicBezTo>
                  <a:cubicBezTo>
                    <a:pt x="32" y="666"/>
                    <a:pt x="32" y="697"/>
                    <a:pt x="1" y="729"/>
                  </a:cubicBezTo>
                  <a:cubicBezTo>
                    <a:pt x="1" y="792"/>
                    <a:pt x="1" y="824"/>
                    <a:pt x="32" y="856"/>
                  </a:cubicBezTo>
                  <a:cubicBezTo>
                    <a:pt x="64" y="856"/>
                    <a:pt x="64" y="856"/>
                    <a:pt x="96" y="887"/>
                  </a:cubicBezTo>
                  <a:cubicBezTo>
                    <a:pt x="127" y="887"/>
                    <a:pt x="127" y="951"/>
                    <a:pt x="127" y="982"/>
                  </a:cubicBezTo>
                  <a:cubicBezTo>
                    <a:pt x="96" y="1014"/>
                    <a:pt x="96" y="1046"/>
                    <a:pt x="96" y="1109"/>
                  </a:cubicBezTo>
                  <a:cubicBezTo>
                    <a:pt x="96" y="1109"/>
                    <a:pt x="96" y="1141"/>
                    <a:pt x="127" y="1141"/>
                  </a:cubicBezTo>
                  <a:cubicBezTo>
                    <a:pt x="159" y="1204"/>
                    <a:pt x="191" y="1172"/>
                    <a:pt x="254" y="1172"/>
                  </a:cubicBezTo>
                  <a:cubicBezTo>
                    <a:pt x="286" y="1141"/>
                    <a:pt x="254" y="1109"/>
                    <a:pt x="254" y="1109"/>
                  </a:cubicBezTo>
                  <a:cubicBezTo>
                    <a:pt x="254" y="982"/>
                    <a:pt x="286" y="856"/>
                    <a:pt x="317" y="761"/>
                  </a:cubicBezTo>
                  <a:cubicBezTo>
                    <a:pt x="317" y="761"/>
                    <a:pt x="317" y="729"/>
                    <a:pt x="317" y="729"/>
                  </a:cubicBezTo>
                  <a:cubicBezTo>
                    <a:pt x="349" y="729"/>
                    <a:pt x="349" y="761"/>
                    <a:pt x="349" y="761"/>
                  </a:cubicBezTo>
                  <a:cubicBezTo>
                    <a:pt x="349" y="824"/>
                    <a:pt x="349" y="887"/>
                    <a:pt x="412" y="919"/>
                  </a:cubicBezTo>
                  <a:cubicBezTo>
                    <a:pt x="412" y="951"/>
                    <a:pt x="412" y="982"/>
                    <a:pt x="444" y="982"/>
                  </a:cubicBezTo>
                  <a:cubicBezTo>
                    <a:pt x="444" y="1046"/>
                    <a:pt x="476" y="1046"/>
                    <a:pt x="507" y="1046"/>
                  </a:cubicBezTo>
                  <a:cubicBezTo>
                    <a:pt x="539" y="1046"/>
                    <a:pt x="539" y="1046"/>
                    <a:pt x="571" y="1046"/>
                  </a:cubicBezTo>
                  <a:lnTo>
                    <a:pt x="571" y="1046"/>
                  </a:lnTo>
                  <a:cubicBezTo>
                    <a:pt x="571" y="1046"/>
                    <a:pt x="571" y="1046"/>
                    <a:pt x="571" y="1046"/>
                  </a:cubicBezTo>
                  <a:lnTo>
                    <a:pt x="571" y="1046"/>
                  </a:lnTo>
                  <a:lnTo>
                    <a:pt x="571" y="1046"/>
                  </a:lnTo>
                  <a:cubicBezTo>
                    <a:pt x="571" y="1077"/>
                    <a:pt x="571" y="1109"/>
                    <a:pt x="602" y="1141"/>
                  </a:cubicBezTo>
                  <a:cubicBezTo>
                    <a:pt x="602" y="1141"/>
                    <a:pt x="634" y="1141"/>
                    <a:pt x="634" y="1141"/>
                  </a:cubicBezTo>
                  <a:cubicBezTo>
                    <a:pt x="666" y="1141"/>
                    <a:pt x="697" y="1141"/>
                    <a:pt x="697" y="1109"/>
                  </a:cubicBezTo>
                  <a:cubicBezTo>
                    <a:pt x="697" y="1046"/>
                    <a:pt x="729" y="1014"/>
                    <a:pt x="697" y="951"/>
                  </a:cubicBezTo>
                  <a:cubicBezTo>
                    <a:pt x="697" y="919"/>
                    <a:pt x="697" y="919"/>
                    <a:pt x="666" y="887"/>
                  </a:cubicBezTo>
                  <a:cubicBezTo>
                    <a:pt x="666" y="887"/>
                    <a:pt x="634" y="887"/>
                    <a:pt x="602" y="887"/>
                  </a:cubicBezTo>
                  <a:cubicBezTo>
                    <a:pt x="602" y="856"/>
                    <a:pt x="571" y="824"/>
                    <a:pt x="602" y="824"/>
                  </a:cubicBezTo>
                  <a:cubicBezTo>
                    <a:pt x="602" y="792"/>
                    <a:pt x="602" y="761"/>
                    <a:pt x="571" y="729"/>
                  </a:cubicBezTo>
                  <a:cubicBezTo>
                    <a:pt x="539" y="697"/>
                    <a:pt x="539" y="666"/>
                    <a:pt x="507" y="634"/>
                  </a:cubicBezTo>
                  <a:cubicBezTo>
                    <a:pt x="507" y="602"/>
                    <a:pt x="507" y="571"/>
                    <a:pt x="507" y="571"/>
                  </a:cubicBezTo>
                  <a:cubicBezTo>
                    <a:pt x="539" y="571"/>
                    <a:pt x="571" y="539"/>
                    <a:pt x="602" y="507"/>
                  </a:cubicBezTo>
                  <a:cubicBezTo>
                    <a:pt x="634" y="507"/>
                    <a:pt x="666" y="507"/>
                    <a:pt x="697" y="507"/>
                  </a:cubicBezTo>
                  <a:cubicBezTo>
                    <a:pt x="697" y="507"/>
                    <a:pt x="729" y="507"/>
                    <a:pt x="729" y="507"/>
                  </a:cubicBezTo>
                  <a:cubicBezTo>
                    <a:pt x="761" y="507"/>
                    <a:pt x="761" y="507"/>
                    <a:pt x="761" y="476"/>
                  </a:cubicBezTo>
                  <a:cubicBezTo>
                    <a:pt x="761" y="444"/>
                    <a:pt x="792" y="412"/>
                    <a:pt x="792" y="381"/>
                  </a:cubicBezTo>
                  <a:cubicBezTo>
                    <a:pt x="792" y="381"/>
                    <a:pt x="761" y="349"/>
                    <a:pt x="761" y="349"/>
                  </a:cubicBezTo>
                  <a:cubicBezTo>
                    <a:pt x="729" y="349"/>
                    <a:pt x="697" y="349"/>
                    <a:pt x="666" y="349"/>
                  </a:cubicBezTo>
                  <a:cubicBezTo>
                    <a:pt x="634" y="349"/>
                    <a:pt x="571" y="381"/>
                    <a:pt x="539" y="381"/>
                  </a:cubicBezTo>
                  <a:cubicBezTo>
                    <a:pt x="476" y="381"/>
                    <a:pt x="412" y="412"/>
                    <a:pt x="381" y="444"/>
                  </a:cubicBezTo>
                  <a:cubicBezTo>
                    <a:pt x="381" y="476"/>
                    <a:pt x="349" y="476"/>
                    <a:pt x="349" y="444"/>
                  </a:cubicBezTo>
                  <a:cubicBezTo>
                    <a:pt x="286" y="444"/>
                    <a:pt x="254" y="381"/>
                    <a:pt x="254" y="349"/>
                  </a:cubicBezTo>
                  <a:cubicBezTo>
                    <a:pt x="222" y="286"/>
                    <a:pt x="254" y="222"/>
                    <a:pt x="317" y="222"/>
                  </a:cubicBezTo>
                  <a:close/>
                  <a:moveTo>
                    <a:pt x="571" y="1014"/>
                  </a:moveTo>
                  <a:lnTo>
                    <a:pt x="602" y="1014"/>
                  </a:lnTo>
                  <a:cubicBezTo>
                    <a:pt x="602" y="1014"/>
                    <a:pt x="602" y="982"/>
                    <a:pt x="634" y="982"/>
                  </a:cubicBezTo>
                  <a:cubicBezTo>
                    <a:pt x="634" y="982"/>
                    <a:pt x="666" y="1014"/>
                    <a:pt x="634" y="1014"/>
                  </a:cubicBezTo>
                  <a:cubicBezTo>
                    <a:pt x="634" y="1014"/>
                    <a:pt x="634" y="1014"/>
                    <a:pt x="634" y="1014"/>
                  </a:cubicBezTo>
                  <a:cubicBezTo>
                    <a:pt x="634" y="1014"/>
                    <a:pt x="602" y="1014"/>
                    <a:pt x="602" y="1014"/>
                  </a:cubicBezTo>
                  <a:lnTo>
                    <a:pt x="602" y="1014"/>
                  </a:lnTo>
                  <a:cubicBezTo>
                    <a:pt x="571" y="1014"/>
                    <a:pt x="571" y="1014"/>
                    <a:pt x="571" y="1014"/>
                  </a:cubicBezTo>
                  <a:cubicBezTo>
                    <a:pt x="571" y="1014"/>
                    <a:pt x="571" y="1014"/>
                    <a:pt x="571" y="101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4"/>
            <p:cNvSpPr/>
            <p:nvPr/>
          </p:nvSpPr>
          <p:spPr>
            <a:xfrm>
              <a:off x="1066790" y="3968764"/>
              <a:ext cx="32" cy="32"/>
            </a:xfrm>
            <a:custGeom>
              <a:rect b="b" l="l" r="r" t="t"/>
              <a:pathLst>
                <a:path extrusionOk="0" h="1" w="1">
                  <a:moveTo>
                    <a:pt x="0" y="1"/>
                  </a:moveTo>
                  <a:lnTo>
                    <a:pt x="0" y="1"/>
                  </a:lnTo>
                  <a:lnTo>
                    <a:pt x="0" y="1"/>
                  </a:ln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4"/>
            <p:cNvSpPr/>
            <p:nvPr/>
          </p:nvSpPr>
          <p:spPr>
            <a:xfrm>
              <a:off x="1036671" y="3942670"/>
              <a:ext cx="31134" cy="33163"/>
            </a:xfrm>
            <a:custGeom>
              <a:rect b="b" l="l" r="r" t="t"/>
              <a:pathLst>
                <a:path extrusionOk="0" h="1046" w="982">
                  <a:moveTo>
                    <a:pt x="887" y="539"/>
                  </a:moveTo>
                  <a:cubicBezTo>
                    <a:pt x="887" y="539"/>
                    <a:pt x="887" y="507"/>
                    <a:pt x="887" y="507"/>
                  </a:cubicBezTo>
                  <a:cubicBezTo>
                    <a:pt x="887" y="475"/>
                    <a:pt x="855" y="475"/>
                    <a:pt x="855" y="444"/>
                  </a:cubicBezTo>
                  <a:cubicBezTo>
                    <a:pt x="823" y="444"/>
                    <a:pt x="823" y="444"/>
                    <a:pt x="792" y="444"/>
                  </a:cubicBezTo>
                  <a:cubicBezTo>
                    <a:pt x="792" y="444"/>
                    <a:pt x="760" y="444"/>
                    <a:pt x="728" y="475"/>
                  </a:cubicBezTo>
                  <a:cubicBezTo>
                    <a:pt x="697" y="507"/>
                    <a:pt x="665" y="475"/>
                    <a:pt x="602" y="475"/>
                  </a:cubicBezTo>
                  <a:cubicBezTo>
                    <a:pt x="602" y="475"/>
                    <a:pt x="570" y="444"/>
                    <a:pt x="570" y="412"/>
                  </a:cubicBezTo>
                  <a:cubicBezTo>
                    <a:pt x="570" y="412"/>
                    <a:pt x="602" y="412"/>
                    <a:pt x="602" y="412"/>
                  </a:cubicBezTo>
                  <a:cubicBezTo>
                    <a:pt x="602" y="349"/>
                    <a:pt x="570" y="349"/>
                    <a:pt x="538" y="317"/>
                  </a:cubicBezTo>
                  <a:cubicBezTo>
                    <a:pt x="538" y="317"/>
                    <a:pt x="507" y="317"/>
                    <a:pt x="475" y="317"/>
                  </a:cubicBezTo>
                  <a:lnTo>
                    <a:pt x="475" y="349"/>
                  </a:lnTo>
                  <a:lnTo>
                    <a:pt x="475" y="349"/>
                  </a:lnTo>
                  <a:lnTo>
                    <a:pt x="475" y="317"/>
                  </a:lnTo>
                  <a:lnTo>
                    <a:pt x="475" y="317"/>
                  </a:lnTo>
                  <a:cubicBezTo>
                    <a:pt x="507" y="285"/>
                    <a:pt x="538" y="222"/>
                    <a:pt x="570" y="190"/>
                  </a:cubicBezTo>
                  <a:cubicBezTo>
                    <a:pt x="633" y="159"/>
                    <a:pt x="633" y="95"/>
                    <a:pt x="665" y="64"/>
                  </a:cubicBezTo>
                  <a:cubicBezTo>
                    <a:pt x="665" y="64"/>
                    <a:pt x="665" y="32"/>
                    <a:pt x="665" y="32"/>
                  </a:cubicBezTo>
                  <a:cubicBezTo>
                    <a:pt x="665" y="32"/>
                    <a:pt x="633" y="0"/>
                    <a:pt x="633" y="32"/>
                  </a:cubicBezTo>
                  <a:cubicBezTo>
                    <a:pt x="570" y="32"/>
                    <a:pt x="507" y="64"/>
                    <a:pt x="475" y="127"/>
                  </a:cubicBezTo>
                  <a:cubicBezTo>
                    <a:pt x="380" y="222"/>
                    <a:pt x="285" y="349"/>
                    <a:pt x="222" y="444"/>
                  </a:cubicBezTo>
                  <a:cubicBezTo>
                    <a:pt x="190" y="507"/>
                    <a:pt x="158" y="570"/>
                    <a:pt x="95" y="602"/>
                  </a:cubicBezTo>
                  <a:cubicBezTo>
                    <a:pt x="63" y="602"/>
                    <a:pt x="63" y="634"/>
                    <a:pt x="63" y="634"/>
                  </a:cubicBezTo>
                  <a:cubicBezTo>
                    <a:pt x="95" y="665"/>
                    <a:pt x="95" y="697"/>
                    <a:pt x="63" y="697"/>
                  </a:cubicBezTo>
                  <a:cubicBezTo>
                    <a:pt x="32" y="729"/>
                    <a:pt x="32" y="760"/>
                    <a:pt x="0" y="792"/>
                  </a:cubicBezTo>
                  <a:cubicBezTo>
                    <a:pt x="0" y="792"/>
                    <a:pt x="0" y="824"/>
                    <a:pt x="32" y="824"/>
                  </a:cubicBezTo>
                  <a:cubicBezTo>
                    <a:pt x="32" y="824"/>
                    <a:pt x="63" y="824"/>
                    <a:pt x="63" y="824"/>
                  </a:cubicBezTo>
                  <a:cubicBezTo>
                    <a:pt x="127" y="824"/>
                    <a:pt x="190" y="824"/>
                    <a:pt x="253" y="855"/>
                  </a:cubicBezTo>
                  <a:cubicBezTo>
                    <a:pt x="317" y="855"/>
                    <a:pt x="380" y="855"/>
                    <a:pt x="412" y="855"/>
                  </a:cubicBezTo>
                  <a:cubicBezTo>
                    <a:pt x="475" y="824"/>
                    <a:pt x="507" y="887"/>
                    <a:pt x="570" y="887"/>
                  </a:cubicBezTo>
                  <a:lnTo>
                    <a:pt x="570" y="919"/>
                  </a:lnTo>
                  <a:cubicBezTo>
                    <a:pt x="538" y="919"/>
                    <a:pt x="538" y="950"/>
                    <a:pt x="507" y="950"/>
                  </a:cubicBezTo>
                  <a:cubicBezTo>
                    <a:pt x="507" y="982"/>
                    <a:pt x="507" y="982"/>
                    <a:pt x="507" y="982"/>
                  </a:cubicBezTo>
                  <a:cubicBezTo>
                    <a:pt x="507" y="1014"/>
                    <a:pt x="538" y="1014"/>
                    <a:pt x="538" y="1014"/>
                  </a:cubicBezTo>
                  <a:cubicBezTo>
                    <a:pt x="570" y="1014"/>
                    <a:pt x="602" y="982"/>
                    <a:pt x="602" y="982"/>
                  </a:cubicBezTo>
                  <a:cubicBezTo>
                    <a:pt x="633" y="919"/>
                    <a:pt x="697" y="919"/>
                    <a:pt x="728" y="855"/>
                  </a:cubicBezTo>
                  <a:cubicBezTo>
                    <a:pt x="728" y="855"/>
                    <a:pt x="760" y="887"/>
                    <a:pt x="760" y="887"/>
                  </a:cubicBezTo>
                  <a:cubicBezTo>
                    <a:pt x="760" y="919"/>
                    <a:pt x="728" y="950"/>
                    <a:pt x="728" y="982"/>
                  </a:cubicBezTo>
                  <a:cubicBezTo>
                    <a:pt x="728" y="982"/>
                    <a:pt x="728" y="1014"/>
                    <a:pt x="760" y="1014"/>
                  </a:cubicBezTo>
                  <a:cubicBezTo>
                    <a:pt x="792" y="1014"/>
                    <a:pt x="823" y="1045"/>
                    <a:pt x="855" y="1045"/>
                  </a:cubicBezTo>
                  <a:cubicBezTo>
                    <a:pt x="887" y="1045"/>
                    <a:pt x="918" y="1045"/>
                    <a:pt x="918" y="1014"/>
                  </a:cubicBezTo>
                  <a:cubicBezTo>
                    <a:pt x="950" y="982"/>
                    <a:pt x="950" y="950"/>
                    <a:pt x="982" y="919"/>
                  </a:cubicBezTo>
                  <a:cubicBezTo>
                    <a:pt x="982" y="855"/>
                    <a:pt x="982" y="855"/>
                    <a:pt x="950" y="824"/>
                  </a:cubicBezTo>
                  <a:cubicBezTo>
                    <a:pt x="950" y="824"/>
                    <a:pt x="950" y="824"/>
                    <a:pt x="950" y="824"/>
                  </a:cubicBezTo>
                  <a:cubicBezTo>
                    <a:pt x="950" y="824"/>
                    <a:pt x="950" y="824"/>
                    <a:pt x="950" y="855"/>
                  </a:cubicBezTo>
                  <a:cubicBezTo>
                    <a:pt x="950" y="824"/>
                    <a:pt x="950" y="824"/>
                    <a:pt x="950" y="824"/>
                  </a:cubicBezTo>
                  <a:lnTo>
                    <a:pt x="950" y="824"/>
                  </a:lnTo>
                  <a:cubicBezTo>
                    <a:pt x="950" y="824"/>
                    <a:pt x="950" y="824"/>
                    <a:pt x="950" y="824"/>
                  </a:cubicBezTo>
                  <a:cubicBezTo>
                    <a:pt x="918" y="792"/>
                    <a:pt x="887" y="792"/>
                    <a:pt x="855" y="792"/>
                  </a:cubicBezTo>
                  <a:cubicBezTo>
                    <a:pt x="855" y="792"/>
                    <a:pt x="855" y="792"/>
                    <a:pt x="855" y="792"/>
                  </a:cubicBezTo>
                  <a:cubicBezTo>
                    <a:pt x="855" y="760"/>
                    <a:pt x="855" y="729"/>
                    <a:pt x="887" y="729"/>
                  </a:cubicBezTo>
                  <a:cubicBezTo>
                    <a:pt x="887" y="697"/>
                    <a:pt x="918" y="697"/>
                    <a:pt x="918" y="665"/>
                  </a:cubicBezTo>
                  <a:cubicBezTo>
                    <a:pt x="918" y="665"/>
                    <a:pt x="918" y="665"/>
                    <a:pt x="918" y="665"/>
                  </a:cubicBezTo>
                  <a:cubicBezTo>
                    <a:pt x="918" y="634"/>
                    <a:pt x="918" y="634"/>
                    <a:pt x="887" y="634"/>
                  </a:cubicBezTo>
                  <a:cubicBezTo>
                    <a:pt x="887" y="634"/>
                    <a:pt x="855" y="665"/>
                    <a:pt x="855" y="634"/>
                  </a:cubicBezTo>
                  <a:cubicBezTo>
                    <a:pt x="823" y="634"/>
                    <a:pt x="855" y="602"/>
                    <a:pt x="855" y="602"/>
                  </a:cubicBezTo>
                  <a:cubicBezTo>
                    <a:pt x="887" y="570"/>
                    <a:pt x="887" y="570"/>
                    <a:pt x="887" y="53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4"/>
            <p:cNvSpPr/>
            <p:nvPr/>
          </p:nvSpPr>
          <p:spPr>
            <a:xfrm>
              <a:off x="878019" y="3647465"/>
              <a:ext cx="37190" cy="20101"/>
            </a:xfrm>
            <a:custGeom>
              <a:rect b="b" l="l" r="r" t="t"/>
              <a:pathLst>
                <a:path extrusionOk="0" h="634" w="1173">
                  <a:moveTo>
                    <a:pt x="32" y="507"/>
                  </a:moveTo>
                  <a:cubicBezTo>
                    <a:pt x="95" y="507"/>
                    <a:pt x="127" y="539"/>
                    <a:pt x="159" y="539"/>
                  </a:cubicBezTo>
                  <a:cubicBezTo>
                    <a:pt x="190" y="571"/>
                    <a:pt x="190" y="602"/>
                    <a:pt x="222" y="602"/>
                  </a:cubicBezTo>
                  <a:cubicBezTo>
                    <a:pt x="254" y="634"/>
                    <a:pt x="285" y="634"/>
                    <a:pt x="317" y="634"/>
                  </a:cubicBezTo>
                  <a:cubicBezTo>
                    <a:pt x="349" y="602"/>
                    <a:pt x="380" y="571"/>
                    <a:pt x="412" y="571"/>
                  </a:cubicBezTo>
                  <a:cubicBezTo>
                    <a:pt x="412" y="539"/>
                    <a:pt x="412" y="539"/>
                    <a:pt x="444" y="571"/>
                  </a:cubicBezTo>
                  <a:cubicBezTo>
                    <a:pt x="444" y="571"/>
                    <a:pt x="475" y="571"/>
                    <a:pt x="475" y="539"/>
                  </a:cubicBezTo>
                  <a:cubicBezTo>
                    <a:pt x="507" y="507"/>
                    <a:pt x="539" y="476"/>
                    <a:pt x="570" y="412"/>
                  </a:cubicBezTo>
                  <a:cubicBezTo>
                    <a:pt x="602" y="381"/>
                    <a:pt x="634" y="349"/>
                    <a:pt x="665" y="317"/>
                  </a:cubicBezTo>
                  <a:cubicBezTo>
                    <a:pt x="697" y="317"/>
                    <a:pt x="697" y="317"/>
                    <a:pt x="697" y="317"/>
                  </a:cubicBezTo>
                  <a:cubicBezTo>
                    <a:pt x="729" y="317"/>
                    <a:pt x="729" y="317"/>
                    <a:pt x="697" y="349"/>
                  </a:cubicBezTo>
                  <a:cubicBezTo>
                    <a:pt x="697" y="412"/>
                    <a:pt x="665" y="444"/>
                    <a:pt x="634" y="476"/>
                  </a:cubicBezTo>
                  <a:cubicBezTo>
                    <a:pt x="602" y="507"/>
                    <a:pt x="634" y="539"/>
                    <a:pt x="634" y="571"/>
                  </a:cubicBezTo>
                  <a:cubicBezTo>
                    <a:pt x="634" y="602"/>
                    <a:pt x="665" y="602"/>
                    <a:pt x="697" y="602"/>
                  </a:cubicBezTo>
                  <a:cubicBezTo>
                    <a:pt x="697" y="571"/>
                    <a:pt x="729" y="571"/>
                    <a:pt x="729" y="539"/>
                  </a:cubicBezTo>
                  <a:cubicBezTo>
                    <a:pt x="760" y="507"/>
                    <a:pt x="792" y="476"/>
                    <a:pt x="855" y="476"/>
                  </a:cubicBezTo>
                  <a:cubicBezTo>
                    <a:pt x="855" y="476"/>
                    <a:pt x="887" y="476"/>
                    <a:pt x="887" y="476"/>
                  </a:cubicBezTo>
                  <a:cubicBezTo>
                    <a:pt x="919" y="444"/>
                    <a:pt x="950" y="444"/>
                    <a:pt x="950" y="444"/>
                  </a:cubicBezTo>
                  <a:cubicBezTo>
                    <a:pt x="982" y="349"/>
                    <a:pt x="1045" y="317"/>
                    <a:pt x="1045" y="254"/>
                  </a:cubicBezTo>
                  <a:cubicBezTo>
                    <a:pt x="1045" y="222"/>
                    <a:pt x="1077" y="222"/>
                    <a:pt x="1109" y="191"/>
                  </a:cubicBezTo>
                  <a:cubicBezTo>
                    <a:pt x="1109" y="191"/>
                    <a:pt x="1140" y="191"/>
                    <a:pt x="1140" y="191"/>
                  </a:cubicBezTo>
                  <a:cubicBezTo>
                    <a:pt x="1172" y="159"/>
                    <a:pt x="1172" y="159"/>
                    <a:pt x="1172" y="127"/>
                  </a:cubicBezTo>
                  <a:cubicBezTo>
                    <a:pt x="1172" y="96"/>
                    <a:pt x="1172" y="64"/>
                    <a:pt x="1172" y="64"/>
                  </a:cubicBezTo>
                  <a:cubicBezTo>
                    <a:pt x="1172" y="32"/>
                    <a:pt x="1140" y="1"/>
                    <a:pt x="1140" y="1"/>
                  </a:cubicBezTo>
                  <a:cubicBezTo>
                    <a:pt x="1140" y="1"/>
                    <a:pt x="1109" y="1"/>
                    <a:pt x="1077" y="32"/>
                  </a:cubicBezTo>
                  <a:cubicBezTo>
                    <a:pt x="1077" y="32"/>
                    <a:pt x="1045" y="64"/>
                    <a:pt x="1014" y="32"/>
                  </a:cubicBezTo>
                  <a:cubicBezTo>
                    <a:pt x="982" y="1"/>
                    <a:pt x="919" y="1"/>
                    <a:pt x="855" y="1"/>
                  </a:cubicBezTo>
                  <a:cubicBezTo>
                    <a:pt x="824" y="1"/>
                    <a:pt x="792" y="1"/>
                    <a:pt x="760" y="32"/>
                  </a:cubicBezTo>
                  <a:cubicBezTo>
                    <a:pt x="634" y="96"/>
                    <a:pt x="507" y="191"/>
                    <a:pt x="349" y="222"/>
                  </a:cubicBezTo>
                  <a:cubicBezTo>
                    <a:pt x="317" y="254"/>
                    <a:pt x="285" y="286"/>
                    <a:pt x="222" y="286"/>
                  </a:cubicBezTo>
                  <a:cubicBezTo>
                    <a:pt x="159" y="286"/>
                    <a:pt x="127" y="317"/>
                    <a:pt x="64" y="349"/>
                  </a:cubicBezTo>
                  <a:cubicBezTo>
                    <a:pt x="0" y="381"/>
                    <a:pt x="0" y="444"/>
                    <a:pt x="0" y="476"/>
                  </a:cubicBezTo>
                  <a:cubicBezTo>
                    <a:pt x="0" y="476"/>
                    <a:pt x="0" y="507"/>
                    <a:pt x="32" y="50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4"/>
            <p:cNvSpPr/>
            <p:nvPr/>
          </p:nvSpPr>
          <p:spPr>
            <a:xfrm>
              <a:off x="1362978" y="3674573"/>
              <a:ext cx="30151" cy="20133"/>
            </a:xfrm>
            <a:custGeom>
              <a:rect b="b" l="l" r="r" t="t"/>
              <a:pathLst>
                <a:path extrusionOk="0" h="635" w="951">
                  <a:moveTo>
                    <a:pt x="32" y="254"/>
                  </a:moveTo>
                  <a:cubicBezTo>
                    <a:pt x="64" y="349"/>
                    <a:pt x="95" y="381"/>
                    <a:pt x="190" y="381"/>
                  </a:cubicBezTo>
                  <a:cubicBezTo>
                    <a:pt x="190" y="381"/>
                    <a:pt x="222" y="381"/>
                    <a:pt x="254" y="381"/>
                  </a:cubicBezTo>
                  <a:cubicBezTo>
                    <a:pt x="254" y="381"/>
                    <a:pt x="254" y="381"/>
                    <a:pt x="254" y="381"/>
                  </a:cubicBezTo>
                  <a:lnTo>
                    <a:pt x="285" y="381"/>
                  </a:lnTo>
                  <a:cubicBezTo>
                    <a:pt x="285" y="381"/>
                    <a:pt x="317" y="349"/>
                    <a:pt x="317" y="349"/>
                  </a:cubicBezTo>
                  <a:cubicBezTo>
                    <a:pt x="317" y="349"/>
                    <a:pt x="349" y="349"/>
                    <a:pt x="349" y="349"/>
                  </a:cubicBezTo>
                  <a:cubicBezTo>
                    <a:pt x="349" y="381"/>
                    <a:pt x="349" y="381"/>
                    <a:pt x="317" y="381"/>
                  </a:cubicBezTo>
                  <a:lnTo>
                    <a:pt x="285" y="381"/>
                  </a:lnTo>
                  <a:cubicBezTo>
                    <a:pt x="285" y="381"/>
                    <a:pt x="285" y="381"/>
                    <a:pt x="285" y="381"/>
                  </a:cubicBezTo>
                  <a:lnTo>
                    <a:pt x="254" y="381"/>
                  </a:lnTo>
                  <a:cubicBezTo>
                    <a:pt x="254" y="381"/>
                    <a:pt x="254" y="412"/>
                    <a:pt x="222" y="412"/>
                  </a:cubicBezTo>
                  <a:cubicBezTo>
                    <a:pt x="222" y="412"/>
                    <a:pt x="190" y="444"/>
                    <a:pt x="222" y="476"/>
                  </a:cubicBezTo>
                  <a:cubicBezTo>
                    <a:pt x="254" y="476"/>
                    <a:pt x="285" y="507"/>
                    <a:pt x="317" y="539"/>
                  </a:cubicBezTo>
                  <a:cubicBezTo>
                    <a:pt x="349" y="539"/>
                    <a:pt x="380" y="539"/>
                    <a:pt x="444" y="539"/>
                  </a:cubicBezTo>
                  <a:cubicBezTo>
                    <a:pt x="476" y="539"/>
                    <a:pt x="507" y="539"/>
                    <a:pt x="539" y="571"/>
                  </a:cubicBezTo>
                  <a:cubicBezTo>
                    <a:pt x="571" y="634"/>
                    <a:pt x="634" y="634"/>
                    <a:pt x="666" y="571"/>
                  </a:cubicBezTo>
                  <a:cubicBezTo>
                    <a:pt x="697" y="571"/>
                    <a:pt x="697" y="539"/>
                    <a:pt x="729" y="539"/>
                  </a:cubicBezTo>
                  <a:cubicBezTo>
                    <a:pt x="792" y="539"/>
                    <a:pt x="856" y="507"/>
                    <a:pt x="856" y="444"/>
                  </a:cubicBezTo>
                  <a:cubicBezTo>
                    <a:pt x="856" y="412"/>
                    <a:pt x="887" y="381"/>
                    <a:pt x="919" y="349"/>
                  </a:cubicBezTo>
                  <a:cubicBezTo>
                    <a:pt x="951" y="286"/>
                    <a:pt x="951" y="222"/>
                    <a:pt x="951" y="159"/>
                  </a:cubicBezTo>
                  <a:cubicBezTo>
                    <a:pt x="919" y="127"/>
                    <a:pt x="887" y="96"/>
                    <a:pt x="856" y="96"/>
                  </a:cubicBezTo>
                  <a:cubicBezTo>
                    <a:pt x="792" y="96"/>
                    <a:pt x="729" y="64"/>
                    <a:pt x="666" y="64"/>
                  </a:cubicBezTo>
                  <a:cubicBezTo>
                    <a:pt x="634" y="32"/>
                    <a:pt x="602" y="64"/>
                    <a:pt x="571" y="64"/>
                  </a:cubicBezTo>
                  <a:cubicBezTo>
                    <a:pt x="539" y="96"/>
                    <a:pt x="539" y="96"/>
                    <a:pt x="507" y="64"/>
                  </a:cubicBezTo>
                  <a:lnTo>
                    <a:pt x="507" y="32"/>
                  </a:lnTo>
                  <a:cubicBezTo>
                    <a:pt x="507" y="1"/>
                    <a:pt x="476" y="1"/>
                    <a:pt x="476" y="1"/>
                  </a:cubicBezTo>
                  <a:cubicBezTo>
                    <a:pt x="444" y="1"/>
                    <a:pt x="444" y="1"/>
                    <a:pt x="444" y="32"/>
                  </a:cubicBezTo>
                  <a:cubicBezTo>
                    <a:pt x="444" y="32"/>
                    <a:pt x="444" y="64"/>
                    <a:pt x="444" y="64"/>
                  </a:cubicBezTo>
                  <a:cubicBezTo>
                    <a:pt x="412" y="96"/>
                    <a:pt x="444" y="127"/>
                    <a:pt x="412" y="127"/>
                  </a:cubicBezTo>
                  <a:cubicBezTo>
                    <a:pt x="412" y="159"/>
                    <a:pt x="380" y="127"/>
                    <a:pt x="380" y="127"/>
                  </a:cubicBezTo>
                  <a:cubicBezTo>
                    <a:pt x="380" y="96"/>
                    <a:pt x="349" y="96"/>
                    <a:pt x="349" y="96"/>
                  </a:cubicBezTo>
                  <a:cubicBezTo>
                    <a:pt x="285" y="96"/>
                    <a:pt x="254" y="64"/>
                    <a:pt x="222" y="32"/>
                  </a:cubicBezTo>
                  <a:cubicBezTo>
                    <a:pt x="190" y="32"/>
                    <a:pt x="190" y="1"/>
                    <a:pt x="190" y="1"/>
                  </a:cubicBezTo>
                  <a:cubicBezTo>
                    <a:pt x="159" y="1"/>
                    <a:pt x="127" y="1"/>
                    <a:pt x="127" y="32"/>
                  </a:cubicBezTo>
                  <a:cubicBezTo>
                    <a:pt x="127" y="64"/>
                    <a:pt x="127" y="64"/>
                    <a:pt x="127" y="64"/>
                  </a:cubicBezTo>
                  <a:cubicBezTo>
                    <a:pt x="127" y="96"/>
                    <a:pt x="127" y="96"/>
                    <a:pt x="95" y="96"/>
                  </a:cubicBezTo>
                  <a:cubicBezTo>
                    <a:pt x="95" y="96"/>
                    <a:pt x="95" y="96"/>
                    <a:pt x="64" y="96"/>
                  </a:cubicBezTo>
                  <a:cubicBezTo>
                    <a:pt x="64" y="96"/>
                    <a:pt x="64" y="96"/>
                    <a:pt x="32" y="96"/>
                  </a:cubicBezTo>
                  <a:cubicBezTo>
                    <a:pt x="32" y="127"/>
                    <a:pt x="0" y="159"/>
                    <a:pt x="0" y="191"/>
                  </a:cubicBezTo>
                  <a:cubicBezTo>
                    <a:pt x="32" y="222"/>
                    <a:pt x="32" y="222"/>
                    <a:pt x="32" y="25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4"/>
            <p:cNvSpPr/>
            <p:nvPr/>
          </p:nvSpPr>
          <p:spPr>
            <a:xfrm>
              <a:off x="943268" y="3673590"/>
              <a:ext cx="26157" cy="28122"/>
            </a:xfrm>
            <a:custGeom>
              <a:rect b="b" l="l" r="r" t="t"/>
              <a:pathLst>
                <a:path extrusionOk="0" h="887" w="825">
                  <a:moveTo>
                    <a:pt x="96" y="32"/>
                  </a:moveTo>
                  <a:cubicBezTo>
                    <a:pt x="96" y="63"/>
                    <a:pt x="64" y="63"/>
                    <a:pt x="64" y="95"/>
                  </a:cubicBezTo>
                  <a:cubicBezTo>
                    <a:pt x="64" y="127"/>
                    <a:pt x="64" y="190"/>
                    <a:pt x="32" y="222"/>
                  </a:cubicBezTo>
                  <a:cubicBezTo>
                    <a:pt x="1" y="222"/>
                    <a:pt x="1" y="253"/>
                    <a:pt x="1" y="253"/>
                  </a:cubicBezTo>
                  <a:cubicBezTo>
                    <a:pt x="1" y="317"/>
                    <a:pt x="32" y="380"/>
                    <a:pt x="1" y="443"/>
                  </a:cubicBezTo>
                  <a:cubicBezTo>
                    <a:pt x="1" y="443"/>
                    <a:pt x="32" y="443"/>
                    <a:pt x="32" y="443"/>
                  </a:cubicBezTo>
                  <a:cubicBezTo>
                    <a:pt x="32" y="475"/>
                    <a:pt x="64" y="475"/>
                    <a:pt x="64" y="475"/>
                  </a:cubicBezTo>
                  <a:cubicBezTo>
                    <a:pt x="64" y="538"/>
                    <a:pt x="96" y="570"/>
                    <a:pt x="127" y="570"/>
                  </a:cubicBezTo>
                  <a:cubicBezTo>
                    <a:pt x="191" y="570"/>
                    <a:pt x="254" y="570"/>
                    <a:pt x="317" y="570"/>
                  </a:cubicBezTo>
                  <a:cubicBezTo>
                    <a:pt x="317" y="570"/>
                    <a:pt x="317" y="602"/>
                    <a:pt x="317" y="602"/>
                  </a:cubicBezTo>
                  <a:cubicBezTo>
                    <a:pt x="317" y="602"/>
                    <a:pt x="317" y="602"/>
                    <a:pt x="317" y="633"/>
                  </a:cubicBezTo>
                  <a:cubicBezTo>
                    <a:pt x="286" y="633"/>
                    <a:pt x="254" y="633"/>
                    <a:pt x="222" y="633"/>
                  </a:cubicBezTo>
                  <a:cubicBezTo>
                    <a:pt x="191" y="665"/>
                    <a:pt x="191" y="665"/>
                    <a:pt x="159" y="697"/>
                  </a:cubicBezTo>
                  <a:cubicBezTo>
                    <a:pt x="159" y="728"/>
                    <a:pt x="159" y="760"/>
                    <a:pt x="159" y="792"/>
                  </a:cubicBezTo>
                  <a:cubicBezTo>
                    <a:pt x="159" y="823"/>
                    <a:pt x="191" y="823"/>
                    <a:pt x="191" y="855"/>
                  </a:cubicBezTo>
                  <a:cubicBezTo>
                    <a:pt x="254" y="855"/>
                    <a:pt x="286" y="887"/>
                    <a:pt x="349" y="887"/>
                  </a:cubicBezTo>
                  <a:cubicBezTo>
                    <a:pt x="412" y="887"/>
                    <a:pt x="444" y="855"/>
                    <a:pt x="476" y="823"/>
                  </a:cubicBezTo>
                  <a:lnTo>
                    <a:pt x="476" y="792"/>
                  </a:lnTo>
                  <a:cubicBezTo>
                    <a:pt x="508" y="728"/>
                    <a:pt x="539" y="728"/>
                    <a:pt x="603" y="728"/>
                  </a:cubicBezTo>
                  <a:cubicBezTo>
                    <a:pt x="603" y="665"/>
                    <a:pt x="603" y="633"/>
                    <a:pt x="634" y="602"/>
                  </a:cubicBezTo>
                  <a:cubicBezTo>
                    <a:pt x="666" y="570"/>
                    <a:pt x="698" y="538"/>
                    <a:pt x="698" y="507"/>
                  </a:cubicBezTo>
                  <a:cubicBezTo>
                    <a:pt x="729" y="507"/>
                    <a:pt x="729" y="475"/>
                    <a:pt x="729" y="475"/>
                  </a:cubicBezTo>
                  <a:cubicBezTo>
                    <a:pt x="761" y="412"/>
                    <a:pt x="793" y="380"/>
                    <a:pt x="824" y="317"/>
                  </a:cubicBezTo>
                  <a:cubicBezTo>
                    <a:pt x="824" y="317"/>
                    <a:pt x="824" y="285"/>
                    <a:pt x="824" y="285"/>
                  </a:cubicBezTo>
                  <a:cubicBezTo>
                    <a:pt x="793" y="253"/>
                    <a:pt x="793" y="222"/>
                    <a:pt x="793" y="222"/>
                  </a:cubicBezTo>
                  <a:cubicBezTo>
                    <a:pt x="761" y="190"/>
                    <a:pt x="761" y="190"/>
                    <a:pt x="729" y="190"/>
                  </a:cubicBezTo>
                  <a:cubicBezTo>
                    <a:pt x="698" y="190"/>
                    <a:pt x="666" y="190"/>
                    <a:pt x="634" y="127"/>
                  </a:cubicBezTo>
                  <a:cubicBezTo>
                    <a:pt x="571" y="127"/>
                    <a:pt x="539" y="127"/>
                    <a:pt x="476" y="127"/>
                  </a:cubicBezTo>
                  <a:cubicBezTo>
                    <a:pt x="444" y="158"/>
                    <a:pt x="444" y="190"/>
                    <a:pt x="444" y="253"/>
                  </a:cubicBezTo>
                  <a:lnTo>
                    <a:pt x="444" y="380"/>
                  </a:lnTo>
                  <a:cubicBezTo>
                    <a:pt x="444" y="380"/>
                    <a:pt x="444" y="380"/>
                    <a:pt x="444" y="380"/>
                  </a:cubicBezTo>
                  <a:cubicBezTo>
                    <a:pt x="412" y="380"/>
                    <a:pt x="412" y="380"/>
                    <a:pt x="412" y="380"/>
                  </a:cubicBezTo>
                  <a:cubicBezTo>
                    <a:pt x="381" y="317"/>
                    <a:pt x="381" y="285"/>
                    <a:pt x="349" y="222"/>
                  </a:cubicBezTo>
                  <a:cubicBezTo>
                    <a:pt x="349" y="222"/>
                    <a:pt x="349" y="222"/>
                    <a:pt x="317" y="222"/>
                  </a:cubicBezTo>
                  <a:cubicBezTo>
                    <a:pt x="317" y="222"/>
                    <a:pt x="286" y="222"/>
                    <a:pt x="286" y="222"/>
                  </a:cubicBezTo>
                  <a:cubicBezTo>
                    <a:pt x="254" y="285"/>
                    <a:pt x="254" y="348"/>
                    <a:pt x="222" y="412"/>
                  </a:cubicBezTo>
                  <a:lnTo>
                    <a:pt x="222" y="412"/>
                  </a:lnTo>
                  <a:lnTo>
                    <a:pt x="222" y="412"/>
                  </a:lnTo>
                  <a:lnTo>
                    <a:pt x="222" y="412"/>
                  </a:lnTo>
                  <a:lnTo>
                    <a:pt x="222" y="412"/>
                  </a:lnTo>
                  <a:cubicBezTo>
                    <a:pt x="191" y="380"/>
                    <a:pt x="191" y="348"/>
                    <a:pt x="191" y="285"/>
                  </a:cubicBezTo>
                  <a:cubicBezTo>
                    <a:pt x="191" y="285"/>
                    <a:pt x="222" y="253"/>
                    <a:pt x="222" y="253"/>
                  </a:cubicBezTo>
                  <a:cubicBezTo>
                    <a:pt x="191" y="190"/>
                    <a:pt x="191" y="158"/>
                    <a:pt x="191" y="95"/>
                  </a:cubicBezTo>
                  <a:cubicBezTo>
                    <a:pt x="191" y="95"/>
                    <a:pt x="191" y="63"/>
                    <a:pt x="191" y="63"/>
                  </a:cubicBezTo>
                  <a:cubicBezTo>
                    <a:pt x="159" y="32"/>
                    <a:pt x="159" y="32"/>
                    <a:pt x="159" y="0"/>
                  </a:cubicBezTo>
                  <a:cubicBezTo>
                    <a:pt x="159" y="0"/>
                    <a:pt x="96" y="0"/>
                    <a:pt x="96"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4"/>
            <p:cNvSpPr/>
            <p:nvPr/>
          </p:nvSpPr>
          <p:spPr>
            <a:xfrm>
              <a:off x="1261554" y="3923584"/>
              <a:ext cx="23145" cy="26125"/>
            </a:xfrm>
            <a:custGeom>
              <a:rect b="b" l="l" r="r" t="t"/>
              <a:pathLst>
                <a:path extrusionOk="0" h="824" w="730">
                  <a:moveTo>
                    <a:pt x="318" y="96"/>
                  </a:moveTo>
                  <a:cubicBezTo>
                    <a:pt x="318" y="127"/>
                    <a:pt x="318" y="159"/>
                    <a:pt x="286" y="191"/>
                  </a:cubicBezTo>
                  <a:cubicBezTo>
                    <a:pt x="286" y="191"/>
                    <a:pt x="286" y="191"/>
                    <a:pt x="254" y="191"/>
                  </a:cubicBezTo>
                  <a:cubicBezTo>
                    <a:pt x="223" y="191"/>
                    <a:pt x="191" y="191"/>
                    <a:pt x="159" y="191"/>
                  </a:cubicBezTo>
                  <a:cubicBezTo>
                    <a:pt x="128" y="191"/>
                    <a:pt x="96" y="222"/>
                    <a:pt x="96" y="254"/>
                  </a:cubicBezTo>
                  <a:cubicBezTo>
                    <a:pt x="96" y="286"/>
                    <a:pt x="96" y="317"/>
                    <a:pt x="96" y="349"/>
                  </a:cubicBezTo>
                  <a:cubicBezTo>
                    <a:pt x="96" y="381"/>
                    <a:pt x="96" y="412"/>
                    <a:pt x="128" y="444"/>
                  </a:cubicBezTo>
                  <a:cubicBezTo>
                    <a:pt x="159" y="476"/>
                    <a:pt x="159" y="507"/>
                    <a:pt x="128" y="539"/>
                  </a:cubicBezTo>
                  <a:cubicBezTo>
                    <a:pt x="128" y="571"/>
                    <a:pt x="96" y="602"/>
                    <a:pt x="64" y="634"/>
                  </a:cubicBezTo>
                  <a:cubicBezTo>
                    <a:pt x="64" y="634"/>
                    <a:pt x="64" y="634"/>
                    <a:pt x="64" y="666"/>
                  </a:cubicBezTo>
                  <a:cubicBezTo>
                    <a:pt x="1" y="697"/>
                    <a:pt x="33" y="761"/>
                    <a:pt x="64" y="792"/>
                  </a:cubicBezTo>
                  <a:cubicBezTo>
                    <a:pt x="128" y="824"/>
                    <a:pt x="191" y="824"/>
                    <a:pt x="254" y="824"/>
                  </a:cubicBezTo>
                  <a:cubicBezTo>
                    <a:pt x="286" y="792"/>
                    <a:pt x="318" y="792"/>
                    <a:pt x="349" y="761"/>
                  </a:cubicBezTo>
                  <a:cubicBezTo>
                    <a:pt x="413" y="729"/>
                    <a:pt x="476" y="697"/>
                    <a:pt x="539" y="697"/>
                  </a:cubicBezTo>
                  <a:cubicBezTo>
                    <a:pt x="571" y="697"/>
                    <a:pt x="571" y="697"/>
                    <a:pt x="603" y="666"/>
                  </a:cubicBezTo>
                  <a:cubicBezTo>
                    <a:pt x="634" y="602"/>
                    <a:pt x="666" y="507"/>
                    <a:pt x="634" y="412"/>
                  </a:cubicBezTo>
                  <a:cubicBezTo>
                    <a:pt x="634" y="412"/>
                    <a:pt x="634" y="381"/>
                    <a:pt x="634" y="381"/>
                  </a:cubicBezTo>
                  <a:cubicBezTo>
                    <a:pt x="634" y="349"/>
                    <a:pt x="634" y="317"/>
                    <a:pt x="666" y="286"/>
                  </a:cubicBezTo>
                  <a:cubicBezTo>
                    <a:pt x="666" y="286"/>
                    <a:pt x="666" y="286"/>
                    <a:pt x="698" y="286"/>
                  </a:cubicBezTo>
                  <a:cubicBezTo>
                    <a:pt x="729" y="222"/>
                    <a:pt x="729" y="191"/>
                    <a:pt x="698" y="127"/>
                  </a:cubicBezTo>
                  <a:cubicBezTo>
                    <a:pt x="698" y="96"/>
                    <a:pt x="666" y="96"/>
                    <a:pt x="666" y="64"/>
                  </a:cubicBezTo>
                  <a:cubicBezTo>
                    <a:pt x="634" y="64"/>
                    <a:pt x="634" y="32"/>
                    <a:pt x="603" y="32"/>
                  </a:cubicBezTo>
                  <a:cubicBezTo>
                    <a:pt x="571" y="32"/>
                    <a:pt x="508" y="32"/>
                    <a:pt x="476" y="1"/>
                  </a:cubicBezTo>
                  <a:cubicBezTo>
                    <a:pt x="444" y="32"/>
                    <a:pt x="444" y="32"/>
                    <a:pt x="444" y="32"/>
                  </a:cubicBezTo>
                  <a:cubicBezTo>
                    <a:pt x="381" y="32"/>
                    <a:pt x="349" y="32"/>
                    <a:pt x="318"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4"/>
            <p:cNvSpPr/>
            <p:nvPr/>
          </p:nvSpPr>
          <p:spPr>
            <a:xfrm>
              <a:off x="1973458" y="3952689"/>
              <a:ext cx="26125" cy="31166"/>
            </a:xfrm>
            <a:custGeom>
              <a:rect b="b" l="l" r="r" t="t"/>
              <a:pathLst>
                <a:path extrusionOk="0" h="983" w="824">
                  <a:moveTo>
                    <a:pt x="0" y="729"/>
                  </a:moveTo>
                  <a:cubicBezTo>
                    <a:pt x="0" y="793"/>
                    <a:pt x="32" y="824"/>
                    <a:pt x="64" y="856"/>
                  </a:cubicBezTo>
                  <a:cubicBezTo>
                    <a:pt x="64" y="888"/>
                    <a:pt x="95" y="919"/>
                    <a:pt x="95" y="951"/>
                  </a:cubicBezTo>
                  <a:cubicBezTo>
                    <a:pt x="95" y="951"/>
                    <a:pt x="127" y="983"/>
                    <a:pt x="127" y="983"/>
                  </a:cubicBezTo>
                  <a:cubicBezTo>
                    <a:pt x="190" y="951"/>
                    <a:pt x="222" y="919"/>
                    <a:pt x="254" y="888"/>
                  </a:cubicBezTo>
                  <a:cubicBezTo>
                    <a:pt x="285" y="856"/>
                    <a:pt x="285" y="856"/>
                    <a:pt x="254" y="824"/>
                  </a:cubicBezTo>
                  <a:cubicBezTo>
                    <a:pt x="222" y="824"/>
                    <a:pt x="159" y="793"/>
                    <a:pt x="127" y="761"/>
                  </a:cubicBezTo>
                  <a:cubicBezTo>
                    <a:pt x="127" y="761"/>
                    <a:pt x="127" y="729"/>
                    <a:pt x="127" y="729"/>
                  </a:cubicBezTo>
                  <a:cubicBezTo>
                    <a:pt x="159" y="729"/>
                    <a:pt x="190" y="729"/>
                    <a:pt x="190" y="729"/>
                  </a:cubicBezTo>
                  <a:cubicBezTo>
                    <a:pt x="285" y="666"/>
                    <a:pt x="349" y="666"/>
                    <a:pt x="412" y="729"/>
                  </a:cubicBezTo>
                  <a:cubicBezTo>
                    <a:pt x="444" y="761"/>
                    <a:pt x="475" y="793"/>
                    <a:pt x="539" y="793"/>
                  </a:cubicBezTo>
                  <a:cubicBezTo>
                    <a:pt x="539" y="793"/>
                    <a:pt x="539" y="793"/>
                    <a:pt x="539" y="761"/>
                  </a:cubicBezTo>
                  <a:cubicBezTo>
                    <a:pt x="570" y="729"/>
                    <a:pt x="570" y="698"/>
                    <a:pt x="570" y="666"/>
                  </a:cubicBezTo>
                  <a:cubicBezTo>
                    <a:pt x="602" y="603"/>
                    <a:pt x="602" y="571"/>
                    <a:pt x="665" y="571"/>
                  </a:cubicBezTo>
                  <a:cubicBezTo>
                    <a:pt x="697" y="539"/>
                    <a:pt x="729" y="539"/>
                    <a:pt x="792" y="508"/>
                  </a:cubicBezTo>
                  <a:cubicBezTo>
                    <a:pt x="824" y="476"/>
                    <a:pt x="824" y="444"/>
                    <a:pt x="792" y="413"/>
                  </a:cubicBezTo>
                  <a:cubicBezTo>
                    <a:pt x="792" y="381"/>
                    <a:pt x="760" y="349"/>
                    <a:pt x="729" y="349"/>
                  </a:cubicBezTo>
                  <a:cubicBezTo>
                    <a:pt x="729" y="318"/>
                    <a:pt x="729" y="286"/>
                    <a:pt x="697" y="286"/>
                  </a:cubicBezTo>
                  <a:cubicBezTo>
                    <a:pt x="697" y="254"/>
                    <a:pt x="697" y="254"/>
                    <a:pt x="665" y="254"/>
                  </a:cubicBezTo>
                  <a:cubicBezTo>
                    <a:pt x="602" y="286"/>
                    <a:pt x="539" y="286"/>
                    <a:pt x="475" y="254"/>
                  </a:cubicBezTo>
                  <a:cubicBezTo>
                    <a:pt x="412" y="223"/>
                    <a:pt x="349" y="159"/>
                    <a:pt x="285" y="96"/>
                  </a:cubicBezTo>
                  <a:cubicBezTo>
                    <a:pt x="222" y="64"/>
                    <a:pt x="190" y="33"/>
                    <a:pt x="127" y="1"/>
                  </a:cubicBezTo>
                  <a:cubicBezTo>
                    <a:pt x="95" y="1"/>
                    <a:pt x="95" y="1"/>
                    <a:pt x="64" y="1"/>
                  </a:cubicBezTo>
                  <a:cubicBezTo>
                    <a:pt x="64" y="33"/>
                    <a:pt x="64" y="33"/>
                    <a:pt x="64" y="64"/>
                  </a:cubicBezTo>
                  <a:cubicBezTo>
                    <a:pt x="64" y="96"/>
                    <a:pt x="95" y="128"/>
                    <a:pt x="95" y="159"/>
                  </a:cubicBezTo>
                  <a:cubicBezTo>
                    <a:pt x="95" y="191"/>
                    <a:pt x="127" y="223"/>
                    <a:pt x="127" y="254"/>
                  </a:cubicBezTo>
                  <a:cubicBezTo>
                    <a:pt x="127" y="318"/>
                    <a:pt x="127" y="413"/>
                    <a:pt x="127" y="508"/>
                  </a:cubicBezTo>
                  <a:cubicBezTo>
                    <a:pt x="127" y="508"/>
                    <a:pt x="127" y="508"/>
                    <a:pt x="95" y="539"/>
                  </a:cubicBezTo>
                  <a:cubicBezTo>
                    <a:pt x="95" y="539"/>
                    <a:pt x="95" y="539"/>
                    <a:pt x="64" y="539"/>
                  </a:cubicBezTo>
                  <a:cubicBezTo>
                    <a:pt x="32" y="539"/>
                    <a:pt x="32" y="539"/>
                    <a:pt x="32" y="571"/>
                  </a:cubicBezTo>
                  <a:cubicBezTo>
                    <a:pt x="32" y="571"/>
                    <a:pt x="32" y="603"/>
                    <a:pt x="32" y="603"/>
                  </a:cubicBezTo>
                  <a:cubicBezTo>
                    <a:pt x="32" y="666"/>
                    <a:pt x="0" y="698"/>
                    <a:pt x="0" y="72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4"/>
            <p:cNvSpPr/>
            <p:nvPr/>
          </p:nvSpPr>
          <p:spPr>
            <a:xfrm>
              <a:off x="961339" y="3634403"/>
              <a:ext cx="22130" cy="30151"/>
            </a:xfrm>
            <a:custGeom>
              <a:rect b="b" l="l" r="r" t="t"/>
              <a:pathLst>
                <a:path extrusionOk="0" h="951" w="698">
                  <a:moveTo>
                    <a:pt x="64" y="539"/>
                  </a:moveTo>
                  <a:cubicBezTo>
                    <a:pt x="96" y="571"/>
                    <a:pt x="159" y="571"/>
                    <a:pt x="191" y="571"/>
                  </a:cubicBezTo>
                  <a:lnTo>
                    <a:pt x="191" y="571"/>
                  </a:lnTo>
                  <a:lnTo>
                    <a:pt x="191" y="571"/>
                  </a:lnTo>
                  <a:cubicBezTo>
                    <a:pt x="191" y="603"/>
                    <a:pt x="223" y="603"/>
                    <a:pt x="223" y="634"/>
                  </a:cubicBezTo>
                  <a:cubicBezTo>
                    <a:pt x="318" y="666"/>
                    <a:pt x="349" y="761"/>
                    <a:pt x="286" y="856"/>
                  </a:cubicBezTo>
                  <a:cubicBezTo>
                    <a:pt x="286" y="888"/>
                    <a:pt x="286" y="919"/>
                    <a:pt x="318" y="919"/>
                  </a:cubicBezTo>
                  <a:cubicBezTo>
                    <a:pt x="349" y="951"/>
                    <a:pt x="413" y="951"/>
                    <a:pt x="444" y="951"/>
                  </a:cubicBezTo>
                  <a:cubicBezTo>
                    <a:pt x="476" y="919"/>
                    <a:pt x="508" y="856"/>
                    <a:pt x="539" y="793"/>
                  </a:cubicBezTo>
                  <a:cubicBezTo>
                    <a:pt x="539" y="729"/>
                    <a:pt x="571" y="666"/>
                    <a:pt x="634" y="603"/>
                  </a:cubicBezTo>
                  <a:cubicBezTo>
                    <a:pt x="634" y="603"/>
                    <a:pt x="666" y="571"/>
                    <a:pt x="666" y="539"/>
                  </a:cubicBezTo>
                  <a:cubicBezTo>
                    <a:pt x="698" y="508"/>
                    <a:pt x="698" y="444"/>
                    <a:pt x="666" y="413"/>
                  </a:cubicBezTo>
                  <a:cubicBezTo>
                    <a:pt x="634" y="381"/>
                    <a:pt x="634" y="381"/>
                    <a:pt x="634" y="349"/>
                  </a:cubicBezTo>
                  <a:cubicBezTo>
                    <a:pt x="634" y="318"/>
                    <a:pt x="634" y="318"/>
                    <a:pt x="634" y="318"/>
                  </a:cubicBezTo>
                  <a:cubicBezTo>
                    <a:pt x="634" y="223"/>
                    <a:pt x="603" y="191"/>
                    <a:pt x="508" y="223"/>
                  </a:cubicBezTo>
                  <a:lnTo>
                    <a:pt x="476" y="223"/>
                  </a:lnTo>
                  <a:lnTo>
                    <a:pt x="476" y="223"/>
                  </a:lnTo>
                  <a:cubicBezTo>
                    <a:pt x="476" y="254"/>
                    <a:pt x="476" y="254"/>
                    <a:pt x="476" y="223"/>
                  </a:cubicBezTo>
                  <a:cubicBezTo>
                    <a:pt x="476" y="223"/>
                    <a:pt x="476" y="223"/>
                    <a:pt x="476" y="223"/>
                  </a:cubicBezTo>
                  <a:cubicBezTo>
                    <a:pt x="476" y="191"/>
                    <a:pt x="508" y="159"/>
                    <a:pt x="508" y="128"/>
                  </a:cubicBezTo>
                  <a:cubicBezTo>
                    <a:pt x="508" y="64"/>
                    <a:pt x="444" y="1"/>
                    <a:pt x="381" y="1"/>
                  </a:cubicBezTo>
                  <a:cubicBezTo>
                    <a:pt x="349" y="1"/>
                    <a:pt x="318" y="33"/>
                    <a:pt x="254" y="1"/>
                  </a:cubicBezTo>
                  <a:cubicBezTo>
                    <a:pt x="254" y="1"/>
                    <a:pt x="254" y="33"/>
                    <a:pt x="223" y="33"/>
                  </a:cubicBezTo>
                  <a:cubicBezTo>
                    <a:pt x="191" y="64"/>
                    <a:pt x="159" y="96"/>
                    <a:pt x="191" y="159"/>
                  </a:cubicBezTo>
                  <a:cubicBezTo>
                    <a:pt x="191" y="159"/>
                    <a:pt x="191" y="191"/>
                    <a:pt x="159" y="223"/>
                  </a:cubicBezTo>
                  <a:cubicBezTo>
                    <a:pt x="159" y="254"/>
                    <a:pt x="159" y="254"/>
                    <a:pt x="223" y="286"/>
                  </a:cubicBezTo>
                  <a:lnTo>
                    <a:pt x="223" y="254"/>
                  </a:lnTo>
                  <a:cubicBezTo>
                    <a:pt x="223" y="254"/>
                    <a:pt x="223" y="254"/>
                    <a:pt x="223" y="254"/>
                  </a:cubicBezTo>
                  <a:cubicBezTo>
                    <a:pt x="223" y="254"/>
                    <a:pt x="223" y="254"/>
                    <a:pt x="223" y="254"/>
                  </a:cubicBezTo>
                  <a:cubicBezTo>
                    <a:pt x="223" y="254"/>
                    <a:pt x="223" y="254"/>
                    <a:pt x="223" y="254"/>
                  </a:cubicBezTo>
                  <a:lnTo>
                    <a:pt x="223" y="286"/>
                  </a:lnTo>
                  <a:cubicBezTo>
                    <a:pt x="223" y="286"/>
                    <a:pt x="223" y="286"/>
                    <a:pt x="223" y="254"/>
                  </a:cubicBezTo>
                  <a:cubicBezTo>
                    <a:pt x="223" y="286"/>
                    <a:pt x="223" y="318"/>
                    <a:pt x="223" y="349"/>
                  </a:cubicBezTo>
                  <a:cubicBezTo>
                    <a:pt x="223" y="349"/>
                    <a:pt x="223" y="381"/>
                    <a:pt x="223" y="381"/>
                  </a:cubicBezTo>
                  <a:cubicBezTo>
                    <a:pt x="223" y="413"/>
                    <a:pt x="191" y="413"/>
                    <a:pt x="159" y="413"/>
                  </a:cubicBezTo>
                  <a:cubicBezTo>
                    <a:pt x="159" y="413"/>
                    <a:pt x="128" y="381"/>
                    <a:pt x="96" y="381"/>
                  </a:cubicBezTo>
                  <a:cubicBezTo>
                    <a:pt x="96" y="381"/>
                    <a:pt x="64" y="381"/>
                    <a:pt x="64" y="381"/>
                  </a:cubicBezTo>
                  <a:cubicBezTo>
                    <a:pt x="33" y="413"/>
                    <a:pt x="33" y="413"/>
                    <a:pt x="33" y="444"/>
                  </a:cubicBezTo>
                  <a:cubicBezTo>
                    <a:pt x="1" y="508"/>
                    <a:pt x="33" y="539"/>
                    <a:pt x="64" y="53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4"/>
            <p:cNvSpPr/>
            <p:nvPr/>
          </p:nvSpPr>
          <p:spPr>
            <a:xfrm>
              <a:off x="1838902" y="4264952"/>
              <a:ext cx="49238" cy="16106"/>
            </a:xfrm>
            <a:custGeom>
              <a:rect b="b" l="l" r="r" t="t"/>
              <a:pathLst>
                <a:path extrusionOk="0" h="508" w="1553">
                  <a:moveTo>
                    <a:pt x="1077" y="444"/>
                  </a:moveTo>
                  <a:cubicBezTo>
                    <a:pt x="1172" y="444"/>
                    <a:pt x="1236" y="444"/>
                    <a:pt x="1299" y="476"/>
                  </a:cubicBezTo>
                  <a:cubicBezTo>
                    <a:pt x="1331" y="508"/>
                    <a:pt x="1362" y="508"/>
                    <a:pt x="1394" y="476"/>
                  </a:cubicBezTo>
                  <a:cubicBezTo>
                    <a:pt x="1394" y="444"/>
                    <a:pt x="1426" y="444"/>
                    <a:pt x="1426" y="444"/>
                  </a:cubicBezTo>
                  <a:cubicBezTo>
                    <a:pt x="1457" y="476"/>
                    <a:pt x="1489" y="476"/>
                    <a:pt x="1521" y="476"/>
                  </a:cubicBezTo>
                  <a:cubicBezTo>
                    <a:pt x="1521" y="476"/>
                    <a:pt x="1552" y="444"/>
                    <a:pt x="1552" y="413"/>
                  </a:cubicBezTo>
                  <a:cubicBezTo>
                    <a:pt x="1552" y="413"/>
                    <a:pt x="1552" y="381"/>
                    <a:pt x="1521" y="381"/>
                  </a:cubicBezTo>
                  <a:cubicBezTo>
                    <a:pt x="1457" y="381"/>
                    <a:pt x="1394" y="381"/>
                    <a:pt x="1331" y="318"/>
                  </a:cubicBezTo>
                  <a:cubicBezTo>
                    <a:pt x="1331" y="318"/>
                    <a:pt x="1331" y="318"/>
                    <a:pt x="1299" y="318"/>
                  </a:cubicBezTo>
                  <a:cubicBezTo>
                    <a:pt x="1267" y="318"/>
                    <a:pt x="1267" y="286"/>
                    <a:pt x="1236" y="286"/>
                  </a:cubicBezTo>
                  <a:cubicBezTo>
                    <a:pt x="1204" y="286"/>
                    <a:pt x="1204" y="286"/>
                    <a:pt x="1172" y="286"/>
                  </a:cubicBezTo>
                  <a:cubicBezTo>
                    <a:pt x="1172" y="254"/>
                    <a:pt x="1204" y="254"/>
                    <a:pt x="1204" y="254"/>
                  </a:cubicBezTo>
                  <a:cubicBezTo>
                    <a:pt x="1236" y="254"/>
                    <a:pt x="1236" y="254"/>
                    <a:pt x="1267" y="254"/>
                  </a:cubicBezTo>
                  <a:cubicBezTo>
                    <a:pt x="1267" y="254"/>
                    <a:pt x="1299" y="223"/>
                    <a:pt x="1299" y="223"/>
                  </a:cubicBezTo>
                  <a:cubicBezTo>
                    <a:pt x="1299" y="223"/>
                    <a:pt x="1267" y="191"/>
                    <a:pt x="1236" y="191"/>
                  </a:cubicBezTo>
                  <a:cubicBezTo>
                    <a:pt x="1172" y="191"/>
                    <a:pt x="1109" y="191"/>
                    <a:pt x="1014" y="159"/>
                  </a:cubicBezTo>
                  <a:cubicBezTo>
                    <a:pt x="982" y="159"/>
                    <a:pt x="951" y="128"/>
                    <a:pt x="919" y="128"/>
                  </a:cubicBezTo>
                  <a:cubicBezTo>
                    <a:pt x="856" y="96"/>
                    <a:pt x="824" y="96"/>
                    <a:pt x="792" y="159"/>
                  </a:cubicBezTo>
                  <a:cubicBezTo>
                    <a:pt x="761" y="159"/>
                    <a:pt x="729" y="159"/>
                    <a:pt x="729" y="159"/>
                  </a:cubicBezTo>
                  <a:cubicBezTo>
                    <a:pt x="697" y="159"/>
                    <a:pt x="666" y="159"/>
                    <a:pt x="634" y="159"/>
                  </a:cubicBezTo>
                  <a:cubicBezTo>
                    <a:pt x="571" y="159"/>
                    <a:pt x="507" y="159"/>
                    <a:pt x="476" y="96"/>
                  </a:cubicBezTo>
                  <a:cubicBezTo>
                    <a:pt x="412" y="33"/>
                    <a:pt x="349" y="33"/>
                    <a:pt x="286" y="33"/>
                  </a:cubicBezTo>
                  <a:cubicBezTo>
                    <a:pt x="222" y="33"/>
                    <a:pt x="127" y="1"/>
                    <a:pt x="64" y="1"/>
                  </a:cubicBezTo>
                  <a:cubicBezTo>
                    <a:pt x="64" y="64"/>
                    <a:pt x="32" y="96"/>
                    <a:pt x="32" y="159"/>
                  </a:cubicBezTo>
                  <a:cubicBezTo>
                    <a:pt x="1" y="159"/>
                    <a:pt x="32" y="191"/>
                    <a:pt x="32" y="191"/>
                  </a:cubicBezTo>
                  <a:cubicBezTo>
                    <a:pt x="96" y="191"/>
                    <a:pt x="127" y="223"/>
                    <a:pt x="159" y="254"/>
                  </a:cubicBezTo>
                  <a:cubicBezTo>
                    <a:pt x="159" y="286"/>
                    <a:pt x="191" y="286"/>
                    <a:pt x="222" y="286"/>
                  </a:cubicBezTo>
                  <a:cubicBezTo>
                    <a:pt x="254" y="286"/>
                    <a:pt x="317" y="286"/>
                    <a:pt x="349" y="318"/>
                  </a:cubicBezTo>
                  <a:cubicBezTo>
                    <a:pt x="381" y="349"/>
                    <a:pt x="444" y="349"/>
                    <a:pt x="476" y="349"/>
                  </a:cubicBezTo>
                  <a:cubicBezTo>
                    <a:pt x="539" y="318"/>
                    <a:pt x="634" y="349"/>
                    <a:pt x="729" y="381"/>
                  </a:cubicBezTo>
                  <a:cubicBezTo>
                    <a:pt x="792" y="413"/>
                    <a:pt x="856" y="413"/>
                    <a:pt x="951" y="444"/>
                  </a:cubicBezTo>
                  <a:cubicBezTo>
                    <a:pt x="982" y="444"/>
                    <a:pt x="1046" y="444"/>
                    <a:pt x="1077" y="44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4"/>
            <p:cNvSpPr/>
            <p:nvPr/>
          </p:nvSpPr>
          <p:spPr>
            <a:xfrm>
              <a:off x="1906180" y="4135437"/>
              <a:ext cx="25142" cy="37190"/>
            </a:xfrm>
            <a:custGeom>
              <a:rect b="b" l="l" r="r" t="t"/>
              <a:pathLst>
                <a:path extrusionOk="0" h="1173" w="793">
                  <a:moveTo>
                    <a:pt x="349" y="32"/>
                  </a:moveTo>
                  <a:cubicBezTo>
                    <a:pt x="317" y="32"/>
                    <a:pt x="254" y="32"/>
                    <a:pt x="222" y="1"/>
                  </a:cubicBezTo>
                  <a:cubicBezTo>
                    <a:pt x="159" y="1"/>
                    <a:pt x="127" y="32"/>
                    <a:pt x="95" y="64"/>
                  </a:cubicBezTo>
                  <a:cubicBezTo>
                    <a:pt x="95" y="96"/>
                    <a:pt x="95" y="127"/>
                    <a:pt x="95" y="159"/>
                  </a:cubicBezTo>
                  <a:cubicBezTo>
                    <a:pt x="64" y="222"/>
                    <a:pt x="64" y="286"/>
                    <a:pt x="64" y="349"/>
                  </a:cubicBezTo>
                  <a:cubicBezTo>
                    <a:pt x="64" y="381"/>
                    <a:pt x="64" y="412"/>
                    <a:pt x="32" y="412"/>
                  </a:cubicBezTo>
                  <a:cubicBezTo>
                    <a:pt x="32" y="444"/>
                    <a:pt x="0" y="444"/>
                    <a:pt x="32" y="476"/>
                  </a:cubicBezTo>
                  <a:cubicBezTo>
                    <a:pt x="32" y="507"/>
                    <a:pt x="32" y="602"/>
                    <a:pt x="64" y="634"/>
                  </a:cubicBezTo>
                  <a:cubicBezTo>
                    <a:pt x="95" y="697"/>
                    <a:pt x="127" y="729"/>
                    <a:pt x="159" y="729"/>
                  </a:cubicBezTo>
                  <a:lnTo>
                    <a:pt x="159" y="729"/>
                  </a:lnTo>
                  <a:cubicBezTo>
                    <a:pt x="159" y="729"/>
                    <a:pt x="159" y="729"/>
                    <a:pt x="159" y="729"/>
                  </a:cubicBezTo>
                  <a:cubicBezTo>
                    <a:pt x="159" y="729"/>
                    <a:pt x="159" y="729"/>
                    <a:pt x="159" y="729"/>
                  </a:cubicBezTo>
                  <a:lnTo>
                    <a:pt x="159" y="729"/>
                  </a:lnTo>
                  <a:cubicBezTo>
                    <a:pt x="159" y="792"/>
                    <a:pt x="190" y="824"/>
                    <a:pt x="254" y="856"/>
                  </a:cubicBezTo>
                  <a:cubicBezTo>
                    <a:pt x="254" y="856"/>
                    <a:pt x="254" y="887"/>
                    <a:pt x="285" y="887"/>
                  </a:cubicBezTo>
                  <a:cubicBezTo>
                    <a:pt x="285" y="887"/>
                    <a:pt x="285" y="887"/>
                    <a:pt x="285" y="887"/>
                  </a:cubicBezTo>
                  <a:lnTo>
                    <a:pt x="285" y="887"/>
                  </a:lnTo>
                  <a:lnTo>
                    <a:pt x="285" y="887"/>
                  </a:lnTo>
                  <a:cubicBezTo>
                    <a:pt x="317" y="887"/>
                    <a:pt x="349" y="856"/>
                    <a:pt x="349" y="856"/>
                  </a:cubicBezTo>
                  <a:cubicBezTo>
                    <a:pt x="380" y="824"/>
                    <a:pt x="380" y="824"/>
                    <a:pt x="412" y="856"/>
                  </a:cubicBezTo>
                  <a:cubicBezTo>
                    <a:pt x="412" y="856"/>
                    <a:pt x="412" y="856"/>
                    <a:pt x="444" y="887"/>
                  </a:cubicBezTo>
                  <a:cubicBezTo>
                    <a:pt x="475" y="887"/>
                    <a:pt x="507" y="919"/>
                    <a:pt x="570" y="887"/>
                  </a:cubicBezTo>
                  <a:lnTo>
                    <a:pt x="539" y="887"/>
                  </a:lnTo>
                  <a:lnTo>
                    <a:pt x="570" y="887"/>
                  </a:lnTo>
                  <a:lnTo>
                    <a:pt x="570" y="887"/>
                  </a:lnTo>
                  <a:lnTo>
                    <a:pt x="570" y="887"/>
                  </a:lnTo>
                  <a:cubicBezTo>
                    <a:pt x="570" y="887"/>
                    <a:pt x="602" y="887"/>
                    <a:pt x="602" y="919"/>
                  </a:cubicBezTo>
                  <a:cubicBezTo>
                    <a:pt x="602" y="951"/>
                    <a:pt x="634" y="982"/>
                    <a:pt x="665" y="1014"/>
                  </a:cubicBezTo>
                  <a:cubicBezTo>
                    <a:pt x="697" y="1014"/>
                    <a:pt x="697" y="1046"/>
                    <a:pt x="665" y="1046"/>
                  </a:cubicBezTo>
                  <a:cubicBezTo>
                    <a:pt x="634" y="1109"/>
                    <a:pt x="634" y="1109"/>
                    <a:pt x="697" y="1141"/>
                  </a:cubicBezTo>
                  <a:cubicBezTo>
                    <a:pt x="697" y="1141"/>
                    <a:pt x="729" y="1172"/>
                    <a:pt x="729" y="1172"/>
                  </a:cubicBezTo>
                  <a:cubicBezTo>
                    <a:pt x="729" y="1172"/>
                    <a:pt x="760" y="1172"/>
                    <a:pt x="760" y="1141"/>
                  </a:cubicBezTo>
                  <a:cubicBezTo>
                    <a:pt x="760" y="1109"/>
                    <a:pt x="792" y="1077"/>
                    <a:pt x="792" y="1014"/>
                  </a:cubicBezTo>
                  <a:cubicBezTo>
                    <a:pt x="792" y="1014"/>
                    <a:pt x="760" y="982"/>
                    <a:pt x="760" y="982"/>
                  </a:cubicBezTo>
                  <a:cubicBezTo>
                    <a:pt x="729" y="951"/>
                    <a:pt x="697" y="919"/>
                    <a:pt x="697" y="887"/>
                  </a:cubicBezTo>
                  <a:cubicBezTo>
                    <a:pt x="697" y="824"/>
                    <a:pt x="665" y="824"/>
                    <a:pt x="602" y="792"/>
                  </a:cubicBezTo>
                  <a:cubicBezTo>
                    <a:pt x="602" y="792"/>
                    <a:pt x="570" y="761"/>
                    <a:pt x="570" y="761"/>
                  </a:cubicBezTo>
                  <a:cubicBezTo>
                    <a:pt x="539" y="729"/>
                    <a:pt x="507" y="729"/>
                    <a:pt x="475" y="729"/>
                  </a:cubicBezTo>
                  <a:lnTo>
                    <a:pt x="444" y="761"/>
                  </a:lnTo>
                  <a:cubicBezTo>
                    <a:pt x="444" y="761"/>
                    <a:pt x="444" y="761"/>
                    <a:pt x="444" y="761"/>
                  </a:cubicBezTo>
                  <a:cubicBezTo>
                    <a:pt x="412" y="761"/>
                    <a:pt x="412" y="761"/>
                    <a:pt x="380" y="761"/>
                  </a:cubicBezTo>
                  <a:cubicBezTo>
                    <a:pt x="380" y="729"/>
                    <a:pt x="380" y="729"/>
                    <a:pt x="380" y="697"/>
                  </a:cubicBezTo>
                  <a:cubicBezTo>
                    <a:pt x="444" y="634"/>
                    <a:pt x="444" y="634"/>
                    <a:pt x="380" y="634"/>
                  </a:cubicBezTo>
                  <a:cubicBezTo>
                    <a:pt x="349" y="634"/>
                    <a:pt x="349" y="602"/>
                    <a:pt x="349" y="602"/>
                  </a:cubicBezTo>
                  <a:cubicBezTo>
                    <a:pt x="317" y="571"/>
                    <a:pt x="349" y="507"/>
                    <a:pt x="349" y="476"/>
                  </a:cubicBezTo>
                  <a:cubicBezTo>
                    <a:pt x="380" y="476"/>
                    <a:pt x="380" y="476"/>
                    <a:pt x="412" y="444"/>
                  </a:cubicBezTo>
                  <a:cubicBezTo>
                    <a:pt x="444" y="381"/>
                    <a:pt x="475" y="286"/>
                    <a:pt x="444" y="222"/>
                  </a:cubicBezTo>
                  <a:cubicBezTo>
                    <a:pt x="412" y="159"/>
                    <a:pt x="380" y="127"/>
                    <a:pt x="412" y="64"/>
                  </a:cubicBezTo>
                  <a:cubicBezTo>
                    <a:pt x="380" y="32"/>
                    <a:pt x="380" y="32"/>
                    <a:pt x="349"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4"/>
            <p:cNvSpPr/>
            <p:nvPr/>
          </p:nvSpPr>
          <p:spPr>
            <a:xfrm>
              <a:off x="2000566" y="4480831"/>
              <a:ext cx="19118" cy="24128"/>
            </a:xfrm>
            <a:custGeom>
              <a:rect b="b" l="l" r="r" t="t"/>
              <a:pathLst>
                <a:path extrusionOk="0" h="761" w="603">
                  <a:moveTo>
                    <a:pt x="539" y="96"/>
                  </a:moveTo>
                  <a:cubicBezTo>
                    <a:pt x="475" y="96"/>
                    <a:pt x="412" y="96"/>
                    <a:pt x="349" y="127"/>
                  </a:cubicBezTo>
                  <a:cubicBezTo>
                    <a:pt x="285" y="159"/>
                    <a:pt x="254" y="127"/>
                    <a:pt x="190" y="96"/>
                  </a:cubicBezTo>
                  <a:cubicBezTo>
                    <a:pt x="190" y="64"/>
                    <a:pt x="127" y="32"/>
                    <a:pt x="127" y="32"/>
                  </a:cubicBezTo>
                  <a:cubicBezTo>
                    <a:pt x="95" y="32"/>
                    <a:pt x="64" y="1"/>
                    <a:pt x="64" y="1"/>
                  </a:cubicBezTo>
                  <a:cubicBezTo>
                    <a:pt x="32" y="1"/>
                    <a:pt x="32" y="32"/>
                    <a:pt x="32" y="64"/>
                  </a:cubicBezTo>
                  <a:cubicBezTo>
                    <a:pt x="32" y="96"/>
                    <a:pt x="0" y="96"/>
                    <a:pt x="0" y="96"/>
                  </a:cubicBezTo>
                  <a:cubicBezTo>
                    <a:pt x="0" y="222"/>
                    <a:pt x="32" y="349"/>
                    <a:pt x="0" y="444"/>
                  </a:cubicBezTo>
                  <a:lnTo>
                    <a:pt x="0" y="508"/>
                  </a:lnTo>
                  <a:cubicBezTo>
                    <a:pt x="0" y="539"/>
                    <a:pt x="0" y="603"/>
                    <a:pt x="32" y="666"/>
                  </a:cubicBezTo>
                  <a:cubicBezTo>
                    <a:pt x="32" y="729"/>
                    <a:pt x="64" y="761"/>
                    <a:pt x="127" y="761"/>
                  </a:cubicBezTo>
                  <a:cubicBezTo>
                    <a:pt x="159" y="761"/>
                    <a:pt x="159" y="761"/>
                    <a:pt x="159" y="761"/>
                  </a:cubicBezTo>
                  <a:cubicBezTo>
                    <a:pt x="190" y="729"/>
                    <a:pt x="222" y="729"/>
                    <a:pt x="254" y="698"/>
                  </a:cubicBezTo>
                  <a:cubicBezTo>
                    <a:pt x="285" y="666"/>
                    <a:pt x="317" y="666"/>
                    <a:pt x="349" y="666"/>
                  </a:cubicBezTo>
                  <a:cubicBezTo>
                    <a:pt x="380" y="666"/>
                    <a:pt x="412" y="666"/>
                    <a:pt x="412" y="634"/>
                  </a:cubicBezTo>
                  <a:cubicBezTo>
                    <a:pt x="444" y="539"/>
                    <a:pt x="444" y="476"/>
                    <a:pt x="507" y="412"/>
                  </a:cubicBezTo>
                  <a:cubicBezTo>
                    <a:pt x="507" y="412"/>
                    <a:pt x="539" y="381"/>
                    <a:pt x="539" y="381"/>
                  </a:cubicBezTo>
                  <a:cubicBezTo>
                    <a:pt x="539" y="317"/>
                    <a:pt x="570" y="254"/>
                    <a:pt x="570" y="191"/>
                  </a:cubicBezTo>
                  <a:cubicBezTo>
                    <a:pt x="570" y="191"/>
                    <a:pt x="570" y="159"/>
                    <a:pt x="570" y="159"/>
                  </a:cubicBezTo>
                  <a:cubicBezTo>
                    <a:pt x="602" y="127"/>
                    <a:pt x="570" y="96"/>
                    <a:pt x="539"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4"/>
            <p:cNvSpPr/>
            <p:nvPr/>
          </p:nvSpPr>
          <p:spPr>
            <a:xfrm>
              <a:off x="894093" y="4113338"/>
              <a:ext cx="51235" cy="20133"/>
            </a:xfrm>
            <a:custGeom>
              <a:rect b="b" l="l" r="r" t="t"/>
              <a:pathLst>
                <a:path extrusionOk="0" h="635" w="1616">
                  <a:moveTo>
                    <a:pt x="1583" y="571"/>
                  </a:moveTo>
                  <a:cubicBezTo>
                    <a:pt x="1615" y="571"/>
                    <a:pt x="1615" y="539"/>
                    <a:pt x="1615" y="508"/>
                  </a:cubicBezTo>
                  <a:cubicBezTo>
                    <a:pt x="1583" y="476"/>
                    <a:pt x="1583" y="476"/>
                    <a:pt x="1552" y="476"/>
                  </a:cubicBezTo>
                  <a:cubicBezTo>
                    <a:pt x="1425" y="413"/>
                    <a:pt x="1298" y="349"/>
                    <a:pt x="1172" y="286"/>
                  </a:cubicBezTo>
                  <a:cubicBezTo>
                    <a:pt x="1140" y="286"/>
                    <a:pt x="1077" y="254"/>
                    <a:pt x="1045" y="223"/>
                  </a:cubicBezTo>
                  <a:cubicBezTo>
                    <a:pt x="1013" y="223"/>
                    <a:pt x="950" y="191"/>
                    <a:pt x="918" y="159"/>
                  </a:cubicBezTo>
                  <a:cubicBezTo>
                    <a:pt x="887" y="159"/>
                    <a:pt x="855" y="159"/>
                    <a:pt x="855" y="128"/>
                  </a:cubicBezTo>
                  <a:cubicBezTo>
                    <a:pt x="792" y="64"/>
                    <a:pt x="728" y="64"/>
                    <a:pt x="665" y="64"/>
                  </a:cubicBezTo>
                  <a:cubicBezTo>
                    <a:pt x="602" y="64"/>
                    <a:pt x="570" y="64"/>
                    <a:pt x="507" y="33"/>
                  </a:cubicBezTo>
                  <a:cubicBezTo>
                    <a:pt x="475" y="33"/>
                    <a:pt x="443" y="1"/>
                    <a:pt x="412" y="1"/>
                  </a:cubicBezTo>
                  <a:cubicBezTo>
                    <a:pt x="317" y="33"/>
                    <a:pt x="253" y="33"/>
                    <a:pt x="158" y="96"/>
                  </a:cubicBezTo>
                  <a:cubicBezTo>
                    <a:pt x="63" y="128"/>
                    <a:pt x="32" y="191"/>
                    <a:pt x="0" y="254"/>
                  </a:cubicBezTo>
                  <a:cubicBezTo>
                    <a:pt x="0" y="254"/>
                    <a:pt x="0" y="254"/>
                    <a:pt x="0" y="254"/>
                  </a:cubicBezTo>
                  <a:cubicBezTo>
                    <a:pt x="32" y="254"/>
                    <a:pt x="63" y="254"/>
                    <a:pt x="63" y="254"/>
                  </a:cubicBezTo>
                  <a:cubicBezTo>
                    <a:pt x="158" y="223"/>
                    <a:pt x="253" y="191"/>
                    <a:pt x="348" y="128"/>
                  </a:cubicBezTo>
                  <a:cubicBezTo>
                    <a:pt x="380" y="128"/>
                    <a:pt x="412" y="128"/>
                    <a:pt x="412" y="159"/>
                  </a:cubicBezTo>
                  <a:cubicBezTo>
                    <a:pt x="443" y="191"/>
                    <a:pt x="443" y="223"/>
                    <a:pt x="507" y="223"/>
                  </a:cubicBezTo>
                  <a:lnTo>
                    <a:pt x="633" y="223"/>
                  </a:lnTo>
                  <a:cubicBezTo>
                    <a:pt x="665" y="254"/>
                    <a:pt x="697" y="254"/>
                    <a:pt x="728" y="254"/>
                  </a:cubicBezTo>
                  <a:cubicBezTo>
                    <a:pt x="760" y="286"/>
                    <a:pt x="823" y="318"/>
                    <a:pt x="887" y="318"/>
                  </a:cubicBezTo>
                  <a:cubicBezTo>
                    <a:pt x="918" y="318"/>
                    <a:pt x="950" y="349"/>
                    <a:pt x="982" y="381"/>
                  </a:cubicBezTo>
                  <a:cubicBezTo>
                    <a:pt x="982" y="444"/>
                    <a:pt x="1045" y="476"/>
                    <a:pt x="1108" y="476"/>
                  </a:cubicBezTo>
                  <a:cubicBezTo>
                    <a:pt x="1108" y="476"/>
                    <a:pt x="1140" y="476"/>
                    <a:pt x="1140" y="476"/>
                  </a:cubicBezTo>
                  <a:cubicBezTo>
                    <a:pt x="1140" y="476"/>
                    <a:pt x="1140" y="508"/>
                    <a:pt x="1140" y="539"/>
                  </a:cubicBezTo>
                  <a:cubicBezTo>
                    <a:pt x="1140" y="539"/>
                    <a:pt x="1140" y="539"/>
                    <a:pt x="1108" y="571"/>
                  </a:cubicBezTo>
                  <a:cubicBezTo>
                    <a:pt x="1108" y="571"/>
                    <a:pt x="1108" y="603"/>
                    <a:pt x="1140" y="603"/>
                  </a:cubicBezTo>
                  <a:cubicBezTo>
                    <a:pt x="1203" y="603"/>
                    <a:pt x="1235" y="603"/>
                    <a:pt x="1330" y="603"/>
                  </a:cubicBezTo>
                  <a:cubicBezTo>
                    <a:pt x="1393" y="634"/>
                    <a:pt x="1488" y="603"/>
                    <a:pt x="1583" y="57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4"/>
            <p:cNvSpPr/>
            <p:nvPr/>
          </p:nvSpPr>
          <p:spPr>
            <a:xfrm>
              <a:off x="1632059" y="3638429"/>
              <a:ext cx="20133" cy="24128"/>
            </a:xfrm>
            <a:custGeom>
              <a:rect b="b" l="l" r="r" t="t"/>
              <a:pathLst>
                <a:path extrusionOk="0" h="761" w="635">
                  <a:moveTo>
                    <a:pt x="96" y="317"/>
                  </a:moveTo>
                  <a:cubicBezTo>
                    <a:pt x="96" y="317"/>
                    <a:pt x="96" y="349"/>
                    <a:pt x="96" y="349"/>
                  </a:cubicBezTo>
                  <a:cubicBezTo>
                    <a:pt x="96" y="381"/>
                    <a:pt x="96" y="412"/>
                    <a:pt x="96" y="412"/>
                  </a:cubicBezTo>
                  <a:cubicBezTo>
                    <a:pt x="96" y="507"/>
                    <a:pt x="127" y="571"/>
                    <a:pt x="127" y="634"/>
                  </a:cubicBezTo>
                  <a:cubicBezTo>
                    <a:pt x="159" y="666"/>
                    <a:pt x="159" y="729"/>
                    <a:pt x="222" y="761"/>
                  </a:cubicBezTo>
                  <a:cubicBezTo>
                    <a:pt x="222" y="761"/>
                    <a:pt x="222" y="761"/>
                    <a:pt x="254" y="761"/>
                  </a:cubicBezTo>
                  <a:cubicBezTo>
                    <a:pt x="254" y="761"/>
                    <a:pt x="286" y="761"/>
                    <a:pt x="286" y="729"/>
                  </a:cubicBezTo>
                  <a:cubicBezTo>
                    <a:pt x="349" y="634"/>
                    <a:pt x="349" y="634"/>
                    <a:pt x="476" y="571"/>
                  </a:cubicBezTo>
                  <a:cubicBezTo>
                    <a:pt x="507" y="539"/>
                    <a:pt x="571" y="507"/>
                    <a:pt x="602" y="476"/>
                  </a:cubicBezTo>
                  <a:cubicBezTo>
                    <a:pt x="602" y="444"/>
                    <a:pt x="634" y="412"/>
                    <a:pt x="634" y="381"/>
                  </a:cubicBezTo>
                  <a:cubicBezTo>
                    <a:pt x="634" y="381"/>
                    <a:pt x="634" y="349"/>
                    <a:pt x="634" y="349"/>
                  </a:cubicBezTo>
                  <a:cubicBezTo>
                    <a:pt x="634" y="317"/>
                    <a:pt x="602" y="286"/>
                    <a:pt x="602" y="254"/>
                  </a:cubicBezTo>
                  <a:cubicBezTo>
                    <a:pt x="571" y="222"/>
                    <a:pt x="539" y="191"/>
                    <a:pt x="507" y="159"/>
                  </a:cubicBezTo>
                  <a:cubicBezTo>
                    <a:pt x="444" y="159"/>
                    <a:pt x="381" y="127"/>
                    <a:pt x="317" y="96"/>
                  </a:cubicBezTo>
                  <a:cubicBezTo>
                    <a:pt x="286" y="64"/>
                    <a:pt x="222" y="64"/>
                    <a:pt x="159" y="32"/>
                  </a:cubicBezTo>
                  <a:cubicBezTo>
                    <a:pt x="127" y="1"/>
                    <a:pt x="127" y="1"/>
                    <a:pt x="96" y="1"/>
                  </a:cubicBezTo>
                  <a:cubicBezTo>
                    <a:pt x="64" y="1"/>
                    <a:pt x="64" y="1"/>
                    <a:pt x="64" y="1"/>
                  </a:cubicBezTo>
                  <a:cubicBezTo>
                    <a:pt x="32" y="64"/>
                    <a:pt x="1" y="127"/>
                    <a:pt x="32" y="191"/>
                  </a:cubicBezTo>
                  <a:cubicBezTo>
                    <a:pt x="64" y="222"/>
                    <a:pt x="64" y="254"/>
                    <a:pt x="96" y="31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4"/>
            <p:cNvSpPr/>
            <p:nvPr/>
          </p:nvSpPr>
          <p:spPr>
            <a:xfrm>
              <a:off x="1921240" y="4181631"/>
              <a:ext cx="24128" cy="23113"/>
            </a:xfrm>
            <a:custGeom>
              <a:rect b="b" l="l" r="r" t="t"/>
              <a:pathLst>
                <a:path extrusionOk="0" h="729" w="761">
                  <a:moveTo>
                    <a:pt x="539" y="0"/>
                  </a:moveTo>
                  <a:cubicBezTo>
                    <a:pt x="539" y="32"/>
                    <a:pt x="539" y="32"/>
                    <a:pt x="539" y="32"/>
                  </a:cubicBezTo>
                  <a:cubicBezTo>
                    <a:pt x="539" y="64"/>
                    <a:pt x="539" y="95"/>
                    <a:pt x="507" y="127"/>
                  </a:cubicBezTo>
                  <a:cubicBezTo>
                    <a:pt x="476" y="159"/>
                    <a:pt x="444" y="190"/>
                    <a:pt x="412" y="222"/>
                  </a:cubicBezTo>
                  <a:cubicBezTo>
                    <a:pt x="412" y="222"/>
                    <a:pt x="412" y="254"/>
                    <a:pt x="380" y="254"/>
                  </a:cubicBezTo>
                  <a:cubicBezTo>
                    <a:pt x="380" y="254"/>
                    <a:pt x="349" y="285"/>
                    <a:pt x="349" y="285"/>
                  </a:cubicBezTo>
                  <a:cubicBezTo>
                    <a:pt x="317" y="317"/>
                    <a:pt x="317" y="285"/>
                    <a:pt x="285" y="285"/>
                  </a:cubicBezTo>
                  <a:cubicBezTo>
                    <a:pt x="254" y="222"/>
                    <a:pt x="222" y="222"/>
                    <a:pt x="159" y="285"/>
                  </a:cubicBezTo>
                  <a:cubicBezTo>
                    <a:pt x="127" y="317"/>
                    <a:pt x="95" y="317"/>
                    <a:pt x="64" y="349"/>
                  </a:cubicBezTo>
                  <a:cubicBezTo>
                    <a:pt x="32" y="380"/>
                    <a:pt x="0" y="412"/>
                    <a:pt x="0" y="476"/>
                  </a:cubicBezTo>
                  <a:lnTo>
                    <a:pt x="0" y="476"/>
                  </a:lnTo>
                  <a:cubicBezTo>
                    <a:pt x="0" y="476"/>
                    <a:pt x="0" y="507"/>
                    <a:pt x="0" y="507"/>
                  </a:cubicBezTo>
                  <a:cubicBezTo>
                    <a:pt x="0" y="507"/>
                    <a:pt x="32" y="507"/>
                    <a:pt x="32" y="507"/>
                  </a:cubicBezTo>
                  <a:cubicBezTo>
                    <a:pt x="64" y="476"/>
                    <a:pt x="64" y="476"/>
                    <a:pt x="95" y="444"/>
                  </a:cubicBezTo>
                  <a:cubicBezTo>
                    <a:pt x="159" y="444"/>
                    <a:pt x="222" y="444"/>
                    <a:pt x="254" y="444"/>
                  </a:cubicBezTo>
                  <a:cubicBezTo>
                    <a:pt x="285" y="444"/>
                    <a:pt x="317" y="476"/>
                    <a:pt x="317" y="476"/>
                  </a:cubicBezTo>
                  <a:cubicBezTo>
                    <a:pt x="317" y="507"/>
                    <a:pt x="317" y="539"/>
                    <a:pt x="317" y="539"/>
                  </a:cubicBezTo>
                  <a:cubicBezTo>
                    <a:pt x="317" y="634"/>
                    <a:pt x="380" y="697"/>
                    <a:pt x="444" y="729"/>
                  </a:cubicBezTo>
                  <a:cubicBezTo>
                    <a:pt x="476" y="729"/>
                    <a:pt x="507" y="729"/>
                    <a:pt x="539" y="729"/>
                  </a:cubicBezTo>
                  <a:cubicBezTo>
                    <a:pt x="571" y="729"/>
                    <a:pt x="571" y="729"/>
                    <a:pt x="602" y="729"/>
                  </a:cubicBezTo>
                  <a:cubicBezTo>
                    <a:pt x="602" y="697"/>
                    <a:pt x="602" y="666"/>
                    <a:pt x="602" y="634"/>
                  </a:cubicBezTo>
                  <a:cubicBezTo>
                    <a:pt x="602" y="602"/>
                    <a:pt x="571" y="571"/>
                    <a:pt x="571" y="539"/>
                  </a:cubicBezTo>
                  <a:cubicBezTo>
                    <a:pt x="602" y="539"/>
                    <a:pt x="602" y="507"/>
                    <a:pt x="602" y="507"/>
                  </a:cubicBezTo>
                  <a:cubicBezTo>
                    <a:pt x="634" y="507"/>
                    <a:pt x="634" y="539"/>
                    <a:pt x="634" y="539"/>
                  </a:cubicBezTo>
                  <a:cubicBezTo>
                    <a:pt x="666" y="571"/>
                    <a:pt x="666" y="571"/>
                    <a:pt x="697" y="571"/>
                  </a:cubicBezTo>
                  <a:cubicBezTo>
                    <a:pt x="729" y="507"/>
                    <a:pt x="761" y="476"/>
                    <a:pt x="729" y="412"/>
                  </a:cubicBezTo>
                  <a:cubicBezTo>
                    <a:pt x="697" y="349"/>
                    <a:pt x="697" y="285"/>
                    <a:pt x="697" y="254"/>
                  </a:cubicBezTo>
                  <a:cubicBezTo>
                    <a:pt x="666" y="190"/>
                    <a:pt x="666" y="159"/>
                    <a:pt x="634" y="127"/>
                  </a:cubicBezTo>
                  <a:cubicBezTo>
                    <a:pt x="602" y="95"/>
                    <a:pt x="571" y="95"/>
                    <a:pt x="571" y="32"/>
                  </a:cubicBezTo>
                  <a:cubicBezTo>
                    <a:pt x="571" y="0"/>
                    <a:pt x="539" y="0"/>
                    <a:pt x="539"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4"/>
            <p:cNvSpPr/>
            <p:nvPr/>
          </p:nvSpPr>
          <p:spPr>
            <a:xfrm>
              <a:off x="944282" y="4130427"/>
              <a:ext cx="30151" cy="14077"/>
            </a:xfrm>
            <a:custGeom>
              <a:rect b="b" l="l" r="r" t="t"/>
              <a:pathLst>
                <a:path extrusionOk="0" h="444" w="951">
                  <a:moveTo>
                    <a:pt x="95" y="349"/>
                  </a:moveTo>
                  <a:cubicBezTo>
                    <a:pt x="127" y="349"/>
                    <a:pt x="159" y="349"/>
                    <a:pt x="190" y="349"/>
                  </a:cubicBezTo>
                  <a:cubicBezTo>
                    <a:pt x="254" y="349"/>
                    <a:pt x="285" y="349"/>
                    <a:pt x="317" y="380"/>
                  </a:cubicBezTo>
                  <a:cubicBezTo>
                    <a:pt x="380" y="380"/>
                    <a:pt x="380" y="412"/>
                    <a:pt x="412" y="444"/>
                  </a:cubicBezTo>
                  <a:cubicBezTo>
                    <a:pt x="412" y="444"/>
                    <a:pt x="444" y="444"/>
                    <a:pt x="444" y="444"/>
                  </a:cubicBezTo>
                  <a:cubicBezTo>
                    <a:pt x="476" y="444"/>
                    <a:pt x="476" y="412"/>
                    <a:pt x="476" y="412"/>
                  </a:cubicBezTo>
                  <a:cubicBezTo>
                    <a:pt x="507" y="349"/>
                    <a:pt x="539" y="349"/>
                    <a:pt x="602" y="349"/>
                  </a:cubicBezTo>
                  <a:cubicBezTo>
                    <a:pt x="634" y="349"/>
                    <a:pt x="634" y="349"/>
                    <a:pt x="666" y="349"/>
                  </a:cubicBezTo>
                  <a:cubicBezTo>
                    <a:pt x="729" y="285"/>
                    <a:pt x="792" y="317"/>
                    <a:pt x="887" y="317"/>
                  </a:cubicBezTo>
                  <a:cubicBezTo>
                    <a:pt x="887" y="317"/>
                    <a:pt x="919" y="317"/>
                    <a:pt x="919" y="317"/>
                  </a:cubicBezTo>
                  <a:cubicBezTo>
                    <a:pt x="919" y="317"/>
                    <a:pt x="951" y="285"/>
                    <a:pt x="951" y="285"/>
                  </a:cubicBezTo>
                  <a:cubicBezTo>
                    <a:pt x="951" y="254"/>
                    <a:pt x="951" y="254"/>
                    <a:pt x="919" y="254"/>
                  </a:cubicBezTo>
                  <a:cubicBezTo>
                    <a:pt x="856" y="190"/>
                    <a:pt x="792" y="159"/>
                    <a:pt x="729" y="95"/>
                  </a:cubicBezTo>
                  <a:cubicBezTo>
                    <a:pt x="729" y="95"/>
                    <a:pt x="697" y="64"/>
                    <a:pt x="666" y="64"/>
                  </a:cubicBezTo>
                  <a:cubicBezTo>
                    <a:pt x="571" y="64"/>
                    <a:pt x="507" y="32"/>
                    <a:pt x="412" y="64"/>
                  </a:cubicBezTo>
                  <a:cubicBezTo>
                    <a:pt x="380" y="64"/>
                    <a:pt x="349" y="64"/>
                    <a:pt x="317" y="32"/>
                  </a:cubicBezTo>
                  <a:cubicBezTo>
                    <a:pt x="317" y="32"/>
                    <a:pt x="285" y="32"/>
                    <a:pt x="285" y="32"/>
                  </a:cubicBezTo>
                  <a:cubicBezTo>
                    <a:pt x="254" y="0"/>
                    <a:pt x="222" y="32"/>
                    <a:pt x="190" y="64"/>
                  </a:cubicBezTo>
                  <a:cubicBezTo>
                    <a:pt x="190" y="64"/>
                    <a:pt x="190" y="95"/>
                    <a:pt x="222" y="95"/>
                  </a:cubicBezTo>
                  <a:cubicBezTo>
                    <a:pt x="254" y="127"/>
                    <a:pt x="254" y="190"/>
                    <a:pt x="254" y="222"/>
                  </a:cubicBezTo>
                  <a:cubicBezTo>
                    <a:pt x="285" y="254"/>
                    <a:pt x="254" y="254"/>
                    <a:pt x="222" y="254"/>
                  </a:cubicBezTo>
                  <a:cubicBezTo>
                    <a:pt x="190" y="222"/>
                    <a:pt x="190" y="254"/>
                    <a:pt x="159" y="254"/>
                  </a:cubicBezTo>
                  <a:cubicBezTo>
                    <a:pt x="127" y="254"/>
                    <a:pt x="64" y="254"/>
                    <a:pt x="32" y="285"/>
                  </a:cubicBezTo>
                  <a:cubicBezTo>
                    <a:pt x="0" y="285"/>
                    <a:pt x="0" y="285"/>
                    <a:pt x="0" y="317"/>
                  </a:cubicBezTo>
                  <a:cubicBezTo>
                    <a:pt x="32" y="349"/>
                    <a:pt x="64" y="349"/>
                    <a:pt x="95" y="34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4"/>
            <p:cNvSpPr/>
            <p:nvPr/>
          </p:nvSpPr>
          <p:spPr>
            <a:xfrm>
              <a:off x="1008548" y="3732815"/>
              <a:ext cx="16074" cy="15092"/>
            </a:xfrm>
            <a:custGeom>
              <a:rect b="b" l="l" r="r" t="t"/>
              <a:pathLst>
                <a:path extrusionOk="0" h="476" w="507">
                  <a:moveTo>
                    <a:pt x="32" y="190"/>
                  </a:moveTo>
                  <a:cubicBezTo>
                    <a:pt x="32" y="222"/>
                    <a:pt x="32" y="254"/>
                    <a:pt x="32" y="317"/>
                  </a:cubicBezTo>
                  <a:cubicBezTo>
                    <a:pt x="0" y="381"/>
                    <a:pt x="95" y="444"/>
                    <a:pt x="159" y="444"/>
                  </a:cubicBezTo>
                  <a:cubicBezTo>
                    <a:pt x="190" y="444"/>
                    <a:pt x="222" y="412"/>
                    <a:pt x="254" y="412"/>
                  </a:cubicBezTo>
                  <a:cubicBezTo>
                    <a:pt x="285" y="412"/>
                    <a:pt x="317" y="444"/>
                    <a:pt x="349" y="444"/>
                  </a:cubicBezTo>
                  <a:cubicBezTo>
                    <a:pt x="380" y="444"/>
                    <a:pt x="412" y="476"/>
                    <a:pt x="475" y="476"/>
                  </a:cubicBezTo>
                  <a:cubicBezTo>
                    <a:pt x="475" y="476"/>
                    <a:pt x="507" y="444"/>
                    <a:pt x="507" y="412"/>
                  </a:cubicBezTo>
                  <a:cubicBezTo>
                    <a:pt x="507" y="349"/>
                    <a:pt x="475" y="285"/>
                    <a:pt x="475" y="222"/>
                  </a:cubicBezTo>
                  <a:cubicBezTo>
                    <a:pt x="444" y="159"/>
                    <a:pt x="412" y="95"/>
                    <a:pt x="349" y="95"/>
                  </a:cubicBezTo>
                  <a:cubicBezTo>
                    <a:pt x="254" y="64"/>
                    <a:pt x="190" y="64"/>
                    <a:pt x="127" y="0"/>
                  </a:cubicBezTo>
                  <a:cubicBezTo>
                    <a:pt x="127" y="0"/>
                    <a:pt x="95" y="0"/>
                    <a:pt x="64" y="32"/>
                  </a:cubicBezTo>
                  <a:cubicBezTo>
                    <a:pt x="64" y="64"/>
                    <a:pt x="64" y="95"/>
                    <a:pt x="32" y="95"/>
                  </a:cubicBezTo>
                  <a:cubicBezTo>
                    <a:pt x="32" y="127"/>
                    <a:pt x="32" y="159"/>
                    <a:pt x="32" y="19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4"/>
            <p:cNvSpPr/>
            <p:nvPr/>
          </p:nvSpPr>
          <p:spPr>
            <a:xfrm>
              <a:off x="1009531" y="3735827"/>
              <a:ext cx="32" cy="1046"/>
            </a:xfrm>
            <a:custGeom>
              <a:rect b="b" l="l" r="r" t="t"/>
              <a:pathLst>
                <a:path extrusionOk="0" h="33" w="1">
                  <a:moveTo>
                    <a:pt x="1" y="32"/>
                  </a:moveTo>
                  <a:cubicBezTo>
                    <a:pt x="1" y="32"/>
                    <a:pt x="1" y="0"/>
                    <a:pt x="1" y="32"/>
                  </a:cubicBezTo>
                  <a:cubicBezTo>
                    <a:pt x="1" y="32"/>
                    <a:pt x="1" y="32"/>
                    <a:pt x="1" y="32"/>
                  </a:cubicBezTo>
                  <a:lnTo>
                    <a:pt x="1" y="32"/>
                  </a:lnTo>
                  <a:cubicBezTo>
                    <a:pt x="1" y="32"/>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4"/>
            <p:cNvSpPr/>
            <p:nvPr/>
          </p:nvSpPr>
          <p:spPr>
            <a:xfrm>
              <a:off x="1709387" y="4184643"/>
              <a:ext cx="12080" cy="20101"/>
            </a:xfrm>
            <a:custGeom>
              <a:rect b="b" l="l" r="r" t="t"/>
              <a:pathLst>
                <a:path extrusionOk="0" h="634" w="381">
                  <a:moveTo>
                    <a:pt x="95" y="0"/>
                  </a:moveTo>
                  <a:cubicBezTo>
                    <a:pt x="95" y="0"/>
                    <a:pt x="64" y="0"/>
                    <a:pt x="64" y="0"/>
                  </a:cubicBezTo>
                  <a:cubicBezTo>
                    <a:pt x="32" y="0"/>
                    <a:pt x="32" y="0"/>
                    <a:pt x="32" y="0"/>
                  </a:cubicBezTo>
                  <a:cubicBezTo>
                    <a:pt x="32" y="32"/>
                    <a:pt x="32" y="64"/>
                    <a:pt x="32" y="64"/>
                  </a:cubicBezTo>
                  <a:cubicBezTo>
                    <a:pt x="0" y="127"/>
                    <a:pt x="0" y="222"/>
                    <a:pt x="0" y="285"/>
                  </a:cubicBezTo>
                  <a:cubicBezTo>
                    <a:pt x="0" y="381"/>
                    <a:pt x="0" y="476"/>
                    <a:pt x="64" y="571"/>
                  </a:cubicBezTo>
                  <a:cubicBezTo>
                    <a:pt x="64" y="602"/>
                    <a:pt x="95" y="634"/>
                    <a:pt x="159" y="634"/>
                  </a:cubicBezTo>
                  <a:cubicBezTo>
                    <a:pt x="285" y="634"/>
                    <a:pt x="380" y="476"/>
                    <a:pt x="317" y="349"/>
                  </a:cubicBezTo>
                  <a:cubicBezTo>
                    <a:pt x="285" y="222"/>
                    <a:pt x="190" y="127"/>
                    <a:pt x="95"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4"/>
            <p:cNvSpPr/>
            <p:nvPr/>
          </p:nvSpPr>
          <p:spPr>
            <a:xfrm>
              <a:off x="982423" y="3650477"/>
              <a:ext cx="12080" cy="16106"/>
            </a:xfrm>
            <a:custGeom>
              <a:rect b="b" l="l" r="r" t="t"/>
              <a:pathLst>
                <a:path extrusionOk="0" h="508" w="381">
                  <a:moveTo>
                    <a:pt x="1" y="444"/>
                  </a:moveTo>
                  <a:cubicBezTo>
                    <a:pt x="1" y="476"/>
                    <a:pt x="33" y="507"/>
                    <a:pt x="64" y="507"/>
                  </a:cubicBezTo>
                  <a:cubicBezTo>
                    <a:pt x="128" y="507"/>
                    <a:pt x="191" y="507"/>
                    <a:pt x="254" y="507"/>
                  </a:cubicBezTo>
                  <a:cubicBezTo>
                    <a:pt x="286" y="507"/>
                    <a:pt x="286" y="476"/>
                    <a:pt x="318" y="476"/>
                  </a:cubicBezTo>
                  <a:cubicBezTo>
                    <a:pt x="318" y="444"/>
                    <a:pt x="318" y="412"/>
                    <a:pt x="349" y="381"/>
                  </a:cubicBezTo>
                  <a:lnTo>
                    <a:pt x="349" y="381"/>
                  </a:lnTo>
                  <a:lnTo>
                    <a:pt x="349" y="381"/>
                  </a:lnTo>
                  <a:lnTo>
                    <a:pt x="349" y="381"/>
                  </a:lnTo>
                  <a:cubicBezTo>
                    <a:pt x="381" y="317"/>
                    <a:pt x="381" y="286"/>
                    <a:pt x="349" y="222"/>
                  </a:cubicBezTo>
                  <a:cubicBezTo>
                    <a:pt x="318" y="191"/>
                    <a:pt x="286" y="127"/>
                    <a:pt x="254" y="64"/>
                  </a:cubicBezTo>
                  <a:cubicBezTo>
                    <a:pt x="254" y="64"/>
                    <a:pt x="254" y="32"/>
                    <a:pt x="223" y="32"/>
                  </a:cubicBezTo>
                  <a:cubicBezTo>
                    <a:pt x="223" y="1"/>
                    <a:pt x="159" y="1"/>
                    <a:pt x="159" y="1"/>
                  </a:cubicBezTo>
                  <a:cubicBezTo>
                    <a:pt x="96" y="64"/>
                    <a:pt x="33" y="159"/>
                    <a:pt x="33" y="254"/>
                  </a:cubicBezTo>
                  <a:cubicBezTo>
                    <a:pt x="33" y="317"/>
                    <a:pt x="33" y="317"/>
                    <a:pt x="1" y="349"/>
                  </a:cubicBezTo>
                  <a:cubicBezTo>
                    <a:pt x="1" y="381"/>
                    <a:pt x="1" y="412"/>
                    <a:pt x="1" y="44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4"/>
            <p:cNvSpPr/>
            <p:nvPr/>
          </p:nvSpPr>
          <p:spPr>
            <a:xfrm>
              <a:off x="1451340" y="3655486"/>
              <a:ext cx="14077" cy="17121"/>
            </a:xfrm>
            <a:custGeom>
              <a:rect b="b" l="l" r="r" t="t"/>
              <a:pathLst>
                <a:path extrusionOk="0" h="540" w="444">
                  <a:moveTo>
                    <a:pt x="95" y="223"/>
                  </a:moveTo>
                  <a:cubicBezTo>
                    <a:pt x="32" y="254"/>
                    <a:pt x="32" y="286"/>
                    <a:pt x="0" y="318"/>
                  </a:cubicBezTo>
                  <a:cubicBezTo>
                    <a:pt x="64" y="318"/>
                    <a:pt x="64" y="318"/>
                    <a:pt x="64" y="381"/>
                  </a:cubicBezTo>
                  <a:cubicBezTo>
                    <a:pt x="64" y="381"/>
                    <a:pt x="32" y="413"/>
                    <a:pt x="32" y="413"/>
                  </a:cubicBezTo>
                  <a:cubicBezTo>
                    <a:pt x="32" y="476"/>
                    <a:pt x="64" y="508"/>
                    <a:pt x="127" y="508"/>
                  </a:cubicBezTo>
                  <a:cubicBezTo>
                    <a:pt x="159" y="508"/>
                    <a:pt x="159" y="508"/>
                    <a:pt x="190" y="539"/>
                  </a:cubicBezTo>
                  <a:cubicBezTo>
                    <a:pt x="222" y="539"/>
                    <a:pt x="222" y="508"/>
                    <a:pt x="254" y="508"/>
                  </a:cubicBezTo>
                  <a:cubicBezTo>
                    <a:pt x="254" y="476"/>
                    <a:pt x="285" y="444"/>
                    <a:pt x="285" y="413"/>
                  </a:cubicBezTo>
                  <a:cubicBezTo>
                    <a:pt x="285" y="381"/>
                    <a:pt x="285" y="349"/>
                    <a:pt x="317" y="349"/>
                  </a:cubicBezTo>
                  <a:cubicBezTo>
                    <a:pt x="349" y="318"/>
                    <a:pt x="349" y="254"/>
                    <a:pt x="412" y="191"/>
                  </a:cubicBezTo>
                  <a:cubicBezTo>
                    <a:pt x="444" y="191"/>
                    <a:pt x="444" y="128"/>
                    <a:pt x="412" y="128"/>
                  </a:cubicBezTo>
                  <a:cubicBezTo>
                    <a:pt x="380" y="96"/>
                    <a:pt x="349" y="33"/>
                    <a:pt x="317" y="1"/>
                  </a:cubicBezTo>
                  <a:cubicBezTo>
                    <a:pt x="317" y="1"/>
                    <a:pt x="317" y="1"/>
                    <a:pt x="285" y="1"/>
                  </a:cubicBezTo>
                  <a:cubicBezTo>
                    <a:pt x="222" y="33"/>
                    <a:pt x="222" y="33"/>
                    <a:pt x="222" y="96"/>
                  </a:cubicBezTo>
                  <a:cubicBezTo>
                    <a:pt x="222" y="159"/>
                    <a:pt x="190" y="191"/>
                    <a:pt x="159" y="223"/>
                  </a:cubicBezTo>
                  <a:lnTo>
                    <a:pt x="159" y="191"/>
                  </a:lnTo>
                  <a:lnTo>
                    <a:pt x="159" y="191"/>
                  </a:lnTo>
                  <a:lnTo>
                    <a:pt x="159" y="191"/>
                  </a:lnTo>
                  <a:cubicBezTo>
                    <a:pt x="127" y="223"/>
                    <a:pt x="127" y="223"/>
                    <a:pt x="95" y="22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4"/>
            <p:cNvSpPr/>
            <p:nvPr/>
          </p:nvSpPr>
          <p:spPr>
            <a:xfrm>
              <a:off x="1903168" y="4096281"/>
              <a:ext cx="9068" cy="20101"/>
            </a:xfrm>
            <a:custGeom>
              <a:rect b="b" l="l" r="r" t="t"/>
              <a:pathLst>
                <a:path extrusionOk="0" h="634" w="286">
                  <a:moveTo>
                    <a:pt x="222" y="1"/>
                  </a:moveTo>
                  <a:cubicBezTo>
                    <a:pt x="190" y="1"/>
                    <a:pt x="190" y="1"/>
                    <a:pt x="190" y="1"/>
                  </a:cubicBezTo>
                  <a:cubicBezTo>
                    <a:pt x="159" y="32"/>
                    <a:pt x="127" y="64"/>
                    <a:pt x="95" y="96"/>
                  </a:cubicBezTo>
                  <a:cubicBezTo>
                    <a:pt x="64" y="127"/>
                    <a:pt x="64" y="159"/>
                    <a:pt x="32" y="222"/>
                  </a:cubicBezTo>
                  <a:cubicBezTo>
                    <a:pt x="32" y="254"/>
                    <a:pt x="0" y="317"/>
                    <a:pt x="0" y="349"/>
                  </a:cubicBezTo>
                  <a:cubicBezTo>
                    <a:pt x="0" y="444"/>
                    <a:pt x="32" y="539"/>
                    <a:pt x="95" y="571"/>
                  </a:cubicBezTo>
                  <a:cubicBezTo>
                    <a:pt x="127" y="602"/>
                    <a:pt x="127" y="602"/>
                    <a:pt x="159" y="634"/>
                  </a:cubicBezTo>
                  <a:cubicBezTo>
                    <a:pt x="159" y="634"/>
                    <a:pt x="190" y="634"/>
                    <a:pt x="190" y="634"/>
                  </a:cubicBezTo>
                  <a:cubicBezTo>
                    <a:pt x="190" y="602"/>
                    <a:pt x="190" y="571"/>
                    <a:pt x="190" y="539"/>
                  </a:cubicBezTo>
                  <a:cubicBezTo>
                    <a:pt x="254" y="444"/>
                    <a:pt x="254" y="381"/>
                    <a:pt x="254" y="286"/>
                  </a:cubicBezTo>
                  <a:cubicBezTo>
                    <a:pt x="254" y="222"/>
                    <a:pt x="285" y="159"/>
                    <a:pt x="285" y="96"/>
                  </a:cubicBezTo>
                  <a:cubicBezTo>
                    <a:pt x="285" y="64"/>
                    <a:pt x="254" y="32"/>
                    <a:pt x="22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4"/>
            <p:cNvSpPr/>
            <p:nvPr/>
          </p:nvSpPr>
          <p:spPr>
            <a:xfrm>
              <a:off x="1472424" y="3640427"/>
              <a:ext cx="14077" cy="18104"/>
            </a:xfrm>
            <a:custGeom>
              <a:rect b="b" l="l" r="r" t="t"/>
              <a:pathLst>
                <a:path extrusionOk="0" h="571" w="444">
                  <a:moveTo>
                    <a:pt x="95" y="444"/>
                  </a:moveTo>
                  <a:cubicBezTo>
                    <a:pt x="95" y="444"/>
                    <a:pt x="95" y="444"/>
                    <a:pt x="95" y="444"/>
                  </a:cubicBezTo>
                  <a:cubicBezTo>
                    <a:pt x="127" y="444"/>
                    <a:pt x="127" y="444"/>
                    <a:pt x="127" y="444"/>
                  </a:cubicBezTo>
                  <a:lnTo>
                    <a:pt x="127" y="444"/>
                  </a:lnTo>
                  <a:lnTo>
                    <a:pt x="127" y="444"/>
                  </a:lnTo>
                  <a:lnTo>
                    <a:pt x="95" y="444"/>
                  </a:lnTo>
                  <a:cubicBezTo>
                    <a:pt x="95" y="444"/>
                    <a:pt x="64" y="444"/>
                    <a:pt x="32" y="476"/>
                  </a:cubicBezTo>
                  <a:cubicBezTo>
                    <a:pt x="32" y="476"/>
                    <a:pt x="32" y="476"/>
                    <a:pt x="32" y="508"/>
                  </a:cubicBezTo>
                  <a:cubicBezTo>
                    <a:pt x="32" y="508"/>
                    <a:pt x="32" y="508"/>
                    <a:pt x="32" y="539"/>
                  </a:cubicBezTo>
                  <a:cubicBezTo>
                    <a:pt x="95" y="571"/>
                    <a:pt x="159" y="539"/>
                    <a:pt x="190" y="571"/>
                  </a:cubicBezTo>
                  <a:cubicBezTo>
                    <a:pt x="222" y="571"/>
                    <a:pt x="254" y="571"/>
                    <a:pt x="254" y="571"/>
                  </a:cubicBezTo>
                  <a:cubicBezTo>
                    <a:pt x="285" y="571"/>
                    <a:pt x="285" y="571"/>
                    <a:pt x="285" y="571"/>
                  </a:cubicBezTo>
                  <a:cubicBezTo>
                    <a:pt x="317" y="508"/>
                    <a:pt x="349" y="476"/>
                    <a:pt x="412" y="444"/>
                  </a:cubicBezTo>
                  <a:cubicBezTo>
                    <a:pt x="444" y="413"/>
                    <a:pt x="444" y="381"/>
                    <a:pt x="412" y="349"/>
                  </a:cubicBezTo>
                  <a:cubicBezTo>
                    <a:pt x="380" y="349"/>
                    <a:pt x="380" y="349"/>
                    <a:pt x="380" y="349"/>
                  </a:cubicBezTo>
                  <a:lnTo>
                    <a:pt x="380" y="349"/>
                  </a:lnTo>
                  <a:lnTo>
                    <a:pt x="380" y="349"/>
                  </a:lnTo>
                  <a:lnTo>
                    <a:pt x="380" y="349"/>
                  </a:lnTo>
                  <a:cubicBezTo>
                    <a:pt x="380" y="349"/>
                    <a:pt x="349" y="349"/>
                    <a:pt x="349" y="349"/>
                  </a:cubicBezTo>
                  <a:lnTo>
                    <a:pt x="349" y="349"/>
                  </a:lnTo>
                  <a:lnTo>
                    <a:pt x="349" y="349"/>
                  </a:lnTo>
                  <a:lnTo>
                    <a:pt x="349" y="349"/>
                  </a:lnTo>
                  <a:cubicBezTo>
                    <a:pt x="317" y="318"/>
                    <a:pt x="285" y="318"/>
                    <a:pt x="285" y="318"/>
                  </a:cubicBezTo>
                  <a:cubicBezTo>
                    <a:pt x="285" y="318"/>
                    <a:pt x="254" y="286"/>
                    <a:pt x="254" y="286"/>
                  </a:cubicBezTo>
                  <a:cubicBezTo>
                    <a:pt x="285" y="191"/>
                    <a:pt x="222" y="128"/>
                    <a:pt x="254" y="64"/>
                  </a:cubicBezTo>
                  <a:cubicBezTo>
                    <a:pt x="254" y="64"/>
                    <a:pt x="222" y="33"/>
                    <a:pt x="222" y="33"/>
                  </a:cubicBezTo>
                  <a:cubicBezTo>
                    <a:pt x="190" y="1"/>
                    <a:pt x="127" y="1"/>
                    <a:pt x="127" y="64"/>
                  </a:cubicBezTo>
                  <a:cubicBezTo>
                    <a:pt x="127" y="128"/>
                    <a:pt x="127" y="191"/>
                    <a:pt x="64" y="254"/>
                  </a:cubicBezTo>
                  <a:cubicBezTo>
                    <a:pt x="64" y="286"/>
                    <a:pt x="64" y="286"/>
                    <a:pt x="95" y="286"/>
                  </a:cubicBezTo>
                  <a:cubicBezTo>
                    <a:pt x="95" y="318"/>
                    <a:pt x="95" y="318"/>
                    <a:pt x="95" y="318"/>
                  </a:cubicBezTo>
                  <a:cubicBezTo>
                    <a:pt x="95" y="318"/>
                    <a:pt x="95" y="318"/>
                    <a:pt x="95" y="318"/>
                  </a:cubicBezTo>
                  <a:cubicBezTo>
                    <a:pt x="64" y="349"/>
                    <a:pt x="0" y="318"/>
                    <a:pt x="0" y="381"/>
                  </a:cubicBezTo>
                  <a:cubicBezTo>
                    <a:pt x="0" y="413"/>
                    <a:pt x="64" y="413"/>
                    <a:pt x="95" y="444"/>
                  </a:cubicBezTo>
                  <a:close/>
                  <a:moveTo>
                    <a:pt x="222" y="381"/>
                  </a:moveTo>
                  <a:lnTo>
                    <a:pt x="222" y="381"/>
                  </a:lnTo>
                  <a:lnTo>
                    <a:pt x="222" y="381"/>
                  </a:lnTo>
                  <a:lnTo>
                    <a:pt x="222" y="38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4"/>
            <p:cNvSpPr/>
            <p:nvPr/>
          </p:nvSpPr>
          <p:spPr>
            <a:xfrm>
              <a:off x="961339" y="3697686"/>
              <a:ext cx="12080" cy="13062"/>
            </a:xfrm>
            <a:custGeom>
              <a:rect b="b" l="l" r="r" t="t"/>
              <a:pathLst>
                <a:path extrusionOk="0" h="412" w="381">
                  <a:moveTo>
                    <a:pt x="64" y="158"/>
                  </a:moveTo>
                  <a:cubicBezTo>
                    <a:pt x="33" y="190"/>
                    <a:pt x="1" y="222"/>
                    <a:pt x="64" y="253"/>
                  </a:cubicBezTo>
                  <a:cubicBezTo>
                    <a:pt x="96" y="317"/>
                    <a:pt x="128" y="348"/>
                    <a:pt x="191" y="380"/>
                  </a:cubicBezTo>
                  <a:cubicBezTo>
                    <a:pt x="191" y="380"/>
                    <a:pt x="223" y="380"/>
                    <a:pt x="223" y="412"/>
                  </a:cubicBezTo>
                  <a:cubicBezTo>
                    <a:pt x="254" y="412"/>
                    <a:pt x="318" y="412"/>
                    <a:pt x="318" y="380"/>
                  </a:cubicBezTo>
                  <a:cubicBezTo>
                    <a:pt x="349" y="317"/>
                    <a:pt x="349" y="285"/>
                    <a:pt x="381" y="222"/>
                  </a:cubicBezTo>
                  <a:cubicBezTo>
                    <a:pt x="381" y="190"/>
                    <a:pt x="381" y="190"/>
                    <a:pt x="381" y="158"/>
                  </a:cubicBezTo>
                  <a:cubicBezTo>
                    <a:pt x="381" y="95"/>
                    <a:pt x="349" y="63"/>
                    <a:pt x="318" y="32"/>
                  </a:cubicBezTo>
                  <a:cubicBezTo>
                    <a:pt x="286" y="0"/>
                    <a:pt x="254" y="0"/>
                    <a:pt x="223" y="0"/>
                  </a:cubicBezTo>
                  <a:cubicBezTo>
                    <a:pt x="223" y="0"/>
                    <a:pt x="191" y="0"/>
                    <a:pt x="191" y="0"/>
                  </a:cubicBezTo>
                  <a:cubicBezTo>
                    <a:pt x="159" y="63"/>
                    <a:pt x="96" y="95"/>
                    <a:pt x="64" y="158"/>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4"/>
            <p:cNvSpPr/>
            <p:nvPr/>
          </p:nvSpPr>
          <p:spPr>
            <a:xfrm>
              <a:off x="967363" y="3697686"/>
              <a:ext cx="32" cy="32"/>
            </a:xfrm>
            <a:custGeom>
              <a:rect b="b" l="l" r="r" t="t"/>
              <a:pathLst>
                <a:path extrusionOk="0" h="1" w="1">
                  <a:moveTo>
                    <a:pt x="1" y="0"/>
                  </a:moveTo>
                  <a:cubicBezTo>
                    <a:pt x="1" y="0"/>
                    <a:pt x="1" y="0"/>
                    <a:pt x="1" y="0"/>
                  </a:cubicBezTo>
                  <a:cubicBezTo>
                    <a:pt x="1" y="0"/>
                    <a:pt x="1" y="0"/>
                    <a:pt x="1"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4"/>
            <p:cNvSpPr/>
            <p:nvPr/>
          </p:nvSpPr>
          <p:spPr>
            <a:xfrm>
              <a:off x="1823842" y="3636432"/>
              <a:ext cx="18104" cy="8053"/>
            </a:xfrm>
            <a:custGeom>
              <a:rect b="b" l="l" r="r" t="t"/>
              <a:pathLst>
                <a:path extrusionOk="0" h="254" w="571">
                  <a:moveTo>
                    <a:pt x="96" y="190"/>
                  </a:moveTo>
                  <a:cubicBezTo>
                    <a:pt x="191" y="222"/>
                    <a:pt x="286" y="254"/>
                    <a:pt x="381" y="254"/>
                  </a:cubicBezTo>
                  <a:cubicBezTo>
                    <a:pt x="412" y="254"/>
                    <a:pt x="444" y="254"/>
                    <a:pt x="476" y="254"/>
                  </a:cubicBezTo>
                  <a:cubicBezTo>
                    <a:pt x="507" y="222"/>
                    <a:pt x="571" y="190"/>
                    <a:pt x="571" y="159"/>
                  </a:cubicBezTo>
                  <a:cubicBezTo>
                    <a:pt x="571" y="127"/>
                    <a:pt x="571" y="127"/>
                    <a:pt x="571" y="95"/>
                  </a:cubicBezTo>
                  <a:cubicBezTo>
                    <a:pt x="539" y="32"/>
                    <a:pt x="507" y="0"/>
                    <a:pt x="444" y="0"/>
                  </a:cubicBezTo>
                  <a:cubicBezTo>
                    <a:pt x="381" y="0"/>
                    <a:pt x="349" y="32"/>
                    <a:pt x="317" y="32"/>
                  </a:cubicBezTo>
                  <a:cubicBezTo>
                    <a:pt x="254" y="32"/>
                    <a:pt x="222" y="32"/>
                    <a:pt x="159" y="32"/>
                  </a:cubicBezTo>
                  <a:cubicBezTo>
                    <a:pt x="159" y="32"/>
                    <a:pt x="127" y="32"/>
                    <a:pt x="127" y="32"/>
                  </a:cubicBezTo>
                  <a:cubicBezTo>
                    <a:pt x="96" y="64"/>
                    <a:pt x="64" y="64"/>
                    <a:pt x="32" y="64"/>
                  </a:cubicBezTo>
                  <a:cubicBezTo>
                    <a:pt x="32" y="64"/>
                    <a:pt x="1" y="95"/>
                    <a:pt x="1" y="95"/>
                  </a:cubicBezTo>
                  <a:cubicBezTo>
                    <a:pt x="32" y="127"/>
                    <a:pt x="64" y="159"/>
                    <a:pt x="96" y="19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4"/>
            <p:cNvSpPr/>
            <p:nvPr/>
          </p:nvSpPr>
          <p:spPr>
            <a:xfrm>
              <a:off x="2053767" y="4255916"/>
              <a:ext cx="22130" cy="12080"/>
            </a:xfrm>
            <a:custGeom>
              <a:rect b="b" l="l" r="r" t="t"/>
              <a:pathLst>
                <a:path extrusionOk="0" h="381" w="698">
                  <a:moveTo>
                    <a:pt x="602" y="33"/>
                  </a:moveTo>
                  <a:cubicBezTo>
                    <a:pt x="571" y="1"/>
                    <a:pt x="539" y="33"/>
                    <a:pt x="507" y="64"/>
                  </a:cubicBezTo>
                  <a:cubicBezTo>
                    <a:pt x="507" y="159"/>
                    <a:pt x="444" y="191"/>
                    <a:pt x="381" y="191"/>
                  </a:cubicBezTo>
                  <a:cubicBezTo>
                    <a:pt x="349" y="223"/>
                    <a:pt x="317" y="223"/>
                    <a:pt x="286" y="191"/>
                  </a:cubicBezTo>
                  <a:lnTo>
                    <a:pt x="286" y="159"/>
                  </a:lnTo>
                  <a:lnTo>
                    <a:pt x="286" y="191"/>
                  </a:lnTo>
                  <a:lnTo>
                    <a:pt x="286" y="191"/>
                  </a:lnTo>
                  <a:cubicBezTo>
                    <a:pt x="222" y="191"/>
                    <a:pt x="191" y="223"/>
                    <a:pt x="96" y="223"/>
                  </a:cubicBezTo>
                  <a:lnTo>
                    <a:pt x="64" y="223"/>
                  </a:lnTo>
                  <a:cubicBezTo>
                    <a:pt x="64" y="223"/>
                    <a:pt x="32" y="223"/>
                    <a:pt x="32" y="223"/>
                  </a:cubicBezTo>
                  <a:cubicBezTo>
                    <a:pt x="32" y="223"/>
                    <a:pt x="1" y="223"/>
                    <a:pt x="1" y="223"/>
                  </a:cubicBezTo>
                  <a:cubicBezTo>
                    <a:pt x="1" y="254"/>
                    <a:pt x="1" y="254"/>
                    <a:pt x="32" y="286"/>
                  </a:cubicBezTo>
                  <a:cubicBezTo>
                    <a:pt x="127" y="381"/>
                    <a:pt x="286" y="381"/>
                    <a:pt x="412" y="349"/>
                  </a:cubicBezTo>
                  <a:cubicBezTo>
                    <a:pt x="412" y="349"/>
                    <a:pt x="444" y="349"/>
                    <a:pt x="444" y="349"/>
                  </a:cubicBezTo>
                  <a:cubicBezTo>
                    <a:pt x="507" y="318"/>
                    <a:pt x="539" y="254"/>
                    <a:pt x="602" y="223"/>
                  </a:cubicBezTo>
                  <a:cubicBezTo>
                    <a:pt x="602" y="223"/>
                    <a:pt x="634" y="223"/>
                    <a:pt x="634" y="191"/>
                  </a:cubicBezTo>
                  <a:cubicBezTo>
                    <a:pt x="634" y="159"/>
                    <a:pt x="666" y="128"/>
                    <a:pt x="666" y="96"/>
                  </a:cubicBezTo>
                  <a:cubicBezTo>
                    <a:pt x="698" y="64"/>
                    <a:pt x="666" y="33"/>
                    <a:pt x="602"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4"/>
            <p:cNvSpPr/>
            <p:nvPr/>
          </p:nvSpPr>
          <p:spPr>
            <a:xfrm>
              <a:off x="934232" y="3637415"/>
              <a:ext cx="14109" cy="10082"/>
            </a:xfrm>
            <a:custGeom>
              <a:rect b="b" l="l" r="r" t="t"/>
              <a:pathLst>
                <a:path extrusionOk="0" h="318" w="445">
                  <a:moveTo>
                    <a:pt x="1" y="128"/>
                  </a:moveTo>
                  <a:cubicBezTo>
                    <a:pt x="64" y="128"/>
                    <a:pt x="96" y="159"/>
                    <a:pt x="127" y="191"/>
                  </a:cubicBezTo>
                  <a:cubicBezTo>
                    <a:pt x="191" y="191"/>
                    <a:pt x="191" y="254"/>
                    <a:pt x="222" y="286"/>
                  </a:cubicBezTo>
                  <a:cubicBezTo>
                    <a:pt x="317" y="318"/>
                    <a:pt x="412" y="286"/>
                    <a:pt x="412" y="191"/>
                  </a:cubicBezTo>
                  <a:cubicBezTo>
                    <a:pt x="444" y="159"/>
                    <a:pt x="444" y="128"/>
                    <a:pt x="444" y="128"/>
                  </a:cubicBezTo>
                  <a:cubicBezTo>
                    <a:pt x="444" y="96"/>
                    <a:pt x="444" y="96"/>
                    <a:pt x="444" y="96"/>
                  </a:cubicBezTo>
                  <a:cubicBezTo>
                    <a:pt x="444" y="33"/>
                    <a:pt x="412" y="1"/>
                    <a:pt x="349" y="1"/>
                  </a:cubicBezTo>
                  <a:cubicBezTo>
                    <a:pt x="286" y="1"/>
                    <a:pt x="222" y="33"/>
                    <a:pt x="191" y="33"/>
                  </a:cubicBezTo>
                  <a:cubicBezTo>
                    <a:pt x="127" y="33"/>
                    <a:pt x="96" y="33"/>
                    <a:pt x="64" y="33"/>
                  </a:cubicBezTo>
                  <a:cubicBezTo>
                    <a:pt x="32" y="33"/>
                    <a:pt x="1" y="64"/>
                    <a:pt x="1" y="64"/>
                  </a:cubicBezTo>
                  <a:cubicBezTo>
                    <a:pt x="1" y="64"/>
                    <a:pt x="1" y="96"/>
                    <a:pt x="1" y="96"/>
                  </a:cubicBezTo>
                  <a:cubicBezTo>
                    <a:pt x="1" y="96"/>
                    <a:pt x="1" y="128"/>
                    <a:pt x="1" y="128"/>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4"/>
            <p:cNvSpPr/>
            <p:nvPr/>
          </p:nvSpPr>
          <p:spPr>
            <a:xfrm>
              <a:off x="1819816" y="3666551"/>
              <a:ext cx="14109" cy="9068"/>
            </a:xfrm>
            <a:custGeom>
              <a:rect b="b" l="l" r="r" t="t"/>
              <a:pathLst>
                <a:path extrusionOk="0" h="286" w="445">
                  <a:moveTo>
                    <a:pt x="1" y="285"/>
                  </a:moveTo>
                  <a:cubicBezTo>
                    <a:pt x="1" y="285"/>
                    <a:pt x="33" y="285"/>
                    <a:pt x="33" y="285"/>
                  </a:cubicBezTo>
                  <a:cubicBezTo>
                    <a:pt x="64" y="254"/>
                    <a:pt x="128" y="254"/>
                    <a:pt x="191" y="254"/>
                  </a:cubicBezTo>
                  <a:cubicBezTo>
                    <a:pt x="254" y="254"/>
                    <a:pt x="349" y="222"/>
                    <a:pt x="413" y="222"/>
                  </a:cubicBezTo>
                  <a:cubicBezTo>
                    <a:pt x="444" y="222"/>
                    <a:pt x="444" y="190"/>
                    <a:pt x="444" y="159"/>
                  </a:cubicBezTo>
                  <a:cubicBezTo>
                    <a:pt x="381" y="95"/>
                    <a:pt x="349" y="64"/>
                    <a:pt x="286" y="32"/>
                  </a:cubicBezTo>
                  <a:cubicBezTo>
                    <a:pt x="254" y="32"/>
                    <a:pt x="223" y="0"/>
                    <a:pt x="191" y="0"/>
                  </a:cubicBezTo>
                  <a:cubicBezTo>
                    <a:pt x="159" y="0"/>
                    <a:pt x="128" y="0"/>
                    <a:pt x="96" y="0"/>
                  </a:cubicBezTo>
                  <a:cubicBezTo>
                    <a:pt x="64" y="0"/>
                    <a:pt x="33" y="32"/>
                    <a:pt x="33" y="64"/>
                  </a:cubicBezTo>
                  <a:cubicBezTo>
                    <a:pt x="33" y="95"/>
                    <a:pt x="33" y="127"/>
                    <a:pt x="1" y="190"/>
                  </a:cubicBezTo>
                  <a:lnTo>
                    <a:pt x="1" y="285"/>
                  </a:lnTo>
                  <a:cubicBezTo>
                    <a:pt x="1" y="285"/>
                    <a:pt x="1" y="285"/>
                    <a:pt x="1" y="28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4"/>
            <p:cNvSpPr/>
            <p:nvPr/>
          </p:nvSpPr>
          <p:spPr>
            <a:xfrm>
              <a:off x="1848953" y="4127415"/>
              <a:ext cx="12080" cy="11065"/>
            </a:xfrm>
            <a:custGeom>
              <a:rect b="b" l="l" r="r" t="t"/>
              <a:pathLst>
                <a:path extrusionOk="0" h="349" w="381">
                  <a:moveTo>
                    <a:pt x="380" y="95"/>
                  </a:moveTo>
                  <a:cubicBezTo>
                    <a:pt x="380" y="64"/>
                    <a:pt x="380" y="64"/>
                    <a:pt x="349" y="32"/>
                  </a:cubicBezTo>
                  <a:cubicBezTo>
                    <a:pt x="349" y="32"/>
                    <a:pt x="317" y="32"/>
                    <a:pt x="317" y="0"/>
                  </a:cubicBezTo>
                  <a:lnTo>
                    <a:pt x="285" y="0"/>
                  </a:lnTo>
                  <a:cubicBezTo>
                    <a:pt x="159" y="0"/>
                    <a:pt x="95" y="64"/>
                    <a:pt x="32" y="127"/>
                  </a:cubicBezTo>
                  <a:cubicBezTo>
                    <a:pt x="32" y="127"/>
                    <a:pt x="32" y="159"/>
                    <a:pt x="32" y="159"/>
                  </a:cubicBezTo>
                  <a:cubicBezTo>
                    <a:pt x="0" y="222"/>
                    <a:pt x="64" y="285"/>
                    <a:pt x="127" y="317"/>
                  </a:cubicBezTo>
                  <a:cubicBezTo>
                    <a:pt x="190" y="349"/>
                    <a:pt x="285" y="317"/>
                    <a:pt x="317" y="254"/>
                  </a:cubicBezTo>
                  <a:cubicBezTo>
                    <a:pt x="349" y="222"/>
                    <a:pt x="380" y="159"/>
                    <a:pt x="380"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4"/>
            <p:cNvSpPr/>
            <p:nvPr/>
          </p:nvSpPr>
          <p:spPr>
            <a:xfrm>
              <a:off x="1346904" y="4013943"/>
              <a:ext cx="7070" cy="15092"/>
            </a:xfrm>
            <a:custGeom>
              <a:rect b="b" l="l" r="r" t="t"/>
              <a:pathLst>
                <a:path extrusionOk="0" h="476" w="223">
                  <a:moveTo>
                    <a:pt x="1" y="127"/>
                  </a:moveTo>
                  <a:cubicBezTo>
                    <a:pt x="32" y="222"/>
                    <a:pt x="32" y="286"/>
                    <a:pt x="32" y="349"/>
                  </a:cubicBezTo>
                  <a:cubicBezTo>
                    <a:pt x="32" y="476"/>
                    <a:pt x="96" y="476"/>
                    <a:pt x="191" y="444"/>
                  </a:cubicBezTo>
                  <a:cubicBezTo>
                    <a:pt x="191" y="412"/>
                    <a:pt x="222" y="381"/>
                    <a:pt x="222" y="381"/>
                  </a:cubicBezTo>
                  <a:cubicBezTo>
                    <a:pt x="222" y="317"/>
                    <a:pt x="222" y="286"/>
                    <a:pt x="222" y="254"/>
                  </a:cubicBezTo>
                  <a:lnTo>
                    <a:pt x="222" y="254"/>
                  </a:lnTo>
                  <a:cubicBezTo>
                    <a:pt x="222" y="222"/>
                    <a:pt x="222" y="191"/>
                    <a:pt x="222" y="191"/>
                  </a:cubicBezTo>
                  <a:lnTo>
                    <a:pt x="222" y="127"/>
                  </a:lnTo>
                  <a:cubicBezTo>
                    <a:pt x="222" y="64"/>
                    <a:pt x="159" y="1"/>
                    <a:pt x="64" y="32"/>
                  </a:cubicBezTo>
                  <a:cubicBezTo>
                    <a:pt x="64" y="64"/>
                    <a:pt x="32" y="64"/>
                    <a:pt x="1" y="96"/>
                  </a:cubicBezTo>
                  <a:cubicBezTo>
                    <a:pt x="1" y="96"/>
                    <a:pt x="1" y="127"/>
                    <a:pt x="1"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4"/>
            <p:cNvSpPr/>
            <p:nvPr/>
          </p:nvSpPr>
          <p:spPr>
            <a:xfrm>
              <a:off x="998498" y="3795052"/>
              <a:ext cx="11065" cy="11097"/>
            </a:xfrm>
            <a:custGeom>
              <a:rect b="b" l="l" r="r" t="t"/>
              <a:pathLst>
                <a:path extrusionOk="0" h="350" w="349">
                  <a:moveTo>
                    <a:pt x="1" y="254"/>
                  </a:moveTo>
                  <a:cubicBezTo>
                    <a:pt x="1" y="286"/>
                    <a:pt x="32" y="349"/>
                    <a:pt x="96" y="349"/>
                  </a:cubicBezTo>
                  <a:cubicBezTo>
                    <a:pt x="191" y="349"/>
                    <a:pt x="254" y="286"/>
                    <a:pt x="317" y="191"/>
                  </a:cubicBezTo>
                  <a:cubicBezTo>
                    <a:pt x="317" y="159"/>
                    <a:pt x="349" y="128"/>
                    <a:pt x="349" y="128"/>
                  </a:cubicBezTo>
                  <a:cubicBezTo>
                    <a:pt x="349" y="96"/>
                    <a:pt x="349" y="33"/>
                    <a:pt x="317" y="33"/>
                  </a:cubicBezTo>
                  <a:cubicBezTo>
                    <a:pt x="254" y="1"/>
                    <a:pt x="222" y="1"/>
                    <a:pt x="159" y="33"/>
                  </a:cubicBezTo>
                  <a:cubicBezTo>
                    <a:pt x="96" y="64"/>
                    <a:pt x="64" y="128"/>
                    <a:pt x="1" y="223"/>
                  </a:cubicBezTo>
                  <a:cubicBezTo>
                    <a:pt x="1" y="223"/>
                    <a:pt x="1" y="223"/>
                    <a:pt x="1" y="25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4"/>
            <p:cNvSpPr/>
            <p:nvPr/>
          </p:nvSpPr>
          <p:spPr>
            <a:xfrm>
              <a:off x="708334" y="3888455"/>
              <a:ext cx="6056" cy="18104"/>
            </a:xfrm>
            <a:custGeom>
              <a:rect b="b" l="l" r="r" t="t"/>
              <a:pathLst>
                <a:path extrusionOk="0" h="571" w="191">
                  <a:moveTo>
                    <a:pt x="95" y="0"/>
                  </a:moveTo>
                  <a:cubicBezTo>
                    <a:pt x="64" y="0"/>
                    <a:pt x="32" y="0"/>
                    <a:pt x="32" y="0"/>
                  </a:cubicBezTo>
                  <a:cubicBezTo>
                    <a:pt x="0" y="32"/>
                    <a:pt x="0" y="63"/>
                    <a:pt x="0" y="95"/>
                  </a:cubicBezTo>
                  <a:cubicBezTo>
                    <a:pt x="0" y="127"/>
                    <a:pt x="0" y="190"/>
                    <a:pt x="0" y="222"/>
                  </a:cubicBezTo>
                  <a:lnTo>
                    <a:pt x="0" y="222"/>
                  </a:lnTo>
                  <a:cubicBezTo>
                    <a:pt x="0" y="254"/>
                    <a:pt x="0" y="285"/>
                    <a:pt x="0" y="317"/>
                  </a:cubicBezTo>
                  <a:cubicBezTo>
                    <a:pt x="0" y="380"/>
                    <a:pt x="32" y="475"/>
                    <a:pt x="64" y="539"/>
                  </a:cubicBezTo>
                  <a:cubicBezTo>
                    <a:pt x="64" y="539"/>
                    <a:pt x="95" y="539"/>
                    <a:pt x="95" y="539"/>
                  </a:cubicBezTo>
                  <a:cubicBezTo>
                    <a:pt x="95" y="570"/>
                    <a:pt x="95" y="539"/>
                    <a:pt x="95" y="539"/>
                  </a:cubicBezTo>
                  <a:lnTo>
                    <a:pt x="127" y="539"/>
                  </a:lnTo>
                  <a:cubicBezTo>
                    <a:pt x="95" y="444"/>
                    <a:pt x="95" y="349"/>
                    <a:pt x="127" y="254"/>
                  </a:cubicBezTo>
                  <a:cubicBezTo>
                    <a:pt x="159" y="190"/>
                    <a:pt x="190" y="127"/>
                    <a:pt x="190" y="95"/>
                  </a:cubicBezTo>
                  <a:cubicBezTo>
                    <a:pt x="190" y="63"/>
                    <a:pt x="190" y="63"/>
                    <a:pt x="190" y="63"/>
                  </a:cubicBezTo>
                  <a:cubicBezTo>
                    <a:pt x="159" y="32"/>
                    <a:pt x="127" y="0"/>
                    <a:pt x="95"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4"/>
            <p:cNvSpPr/>
            <p:nvPr/>
          </p:nvSpPr>
          <p:spPr>
            <a:xfrm>
              <a:off x="1927264" y="4279029"/>
              <a:ext cx="18104" cy="10082"/>
            </a:xfrm>
            <a:custGeom>
              <a:rect b="b" l="l" r="r" t="t"/>
              <a:pathLst>
                <a:path extrusionOk="0" h="318" w="571">
                  <a:moveTo>
                    <a:pt x="64" y="317"/>
                  </a:moveTo>
                  <a:cubicBezTo>
                    <a:pt x="127" y="317"/>
                    <a:pt x="190" y="285"/>
                    <a:pt x="254" y="222"/>
                  </a:cubicBezTo>
                  <a:cubicBezTo>
                    <a:pt x="286" y="190"/>
                    <a:pt x="349" y="127"/>
                    <a:pt x="444" y="127"/>
                  </a:cubicBezTo>
                  <a:cubicBezTo>
                    <a:pt x="476" y="127"/>
                    <a:pt x="507" y="95"/>
                    <a:pt x="539" y="95"/>
                  </a:cubicBezTo>
                  <a:cubicBezTo>
                    <a:pt x="539" y="95"/>
                    <a:pt x="571" y="64"/>
                    <a:pt x="571" y="32"/>
                  </a:cubicBezTo>
                  <a:cubicBezTo>
                    <a:pt x="571" y="32"/>
                    <a:pt x="539" y="0"/>
                    <a:pt x="507" y="0"/>
                  </a:cubicBezTo>
                  <a:cubicBezTo>
                    <a:pt x="412" y="32"/>
                    <a:pt x="317" y="0"/>
                    <a:pt x="222" y="95"/>
                  </a:cubicBezTo>
                  <a:cubicBezTo>
                    <a:pt x="190" y="95"/>
                    <a:pt x="159" y="95"/>
                    <a:pt x="127" y="127"/>
                  </a:cubicBezTo>
                  <a:cubicBezTo>
                    <a:pt x="95" y="127"/>
                    <a:pt x="95" y="159"/>
                    <a:pt x="64" y="159"/>
                  </a:cubicBezTo>
                  <a:cubicBezTo>
                    <a:pt x="32" y="222"/>
                    <a:pt x="0" y="254"/>
                    <a:pt x="0" y="317"/>
                  </a:cubicBezTo>
                  <a:cubicBezTo>
                    <a:pt x="32" y="317"/>
                    <a:pt x="32" y="317"/>
                    <a:pt x="64" y="31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4"/>
            <p:cNvSpPr/>
            <p:nvPr/>
          </p:nvSpPr>
          <p:spPr>
            <a:xfrm>
              <a:off x="583828" y="3751901"/>
              <a:ext cx="12080" cy="11065"/>
            </a:xfrm>
            <a:custGeom>
              <a:rect b="b" l="l" r="r" t="t"/>
              <a:pathLst>
                <a:path extrusionOk="0" h="349" w="381">
                  <a:moveTo>
                    <a:pt x="32" y="159"/>
                  </a:moveTo>
                  <a:cubicBezTo>
                    <a:pt x="64" y="159"/>
                    <a:pt x="64" y="159"/>
                    <a:pt x="95" y="159"/>
                  </a:cubicBezTo>
                  <a:cubicBezTo>
                    <a:pt x="127" y="159"/>
                    <a:pt x="159" y="190"/>
                    <a:pt x="159" y="222"/>
                  </a:cubicBezTo>
                  <a:cubicBezTo>
                    <a:pt x="190" y="254"/>
                    <a:pt x="190" y="317"/>
                    <a:pt x="222" y="349"/>
                  </a:cubicBezTo>
                  <a:cubicBezTo>
                    <a:pt x="222" y="349"/>
                    <a:pt x="254" y="349"/>
                    <a:pt x="254" y="349"/>
                  </a:cubicBezTo>
                  <a:cubicBezTo>
                    <a:pt x="285" y="349"/>
                    <a:pt x="317" y="349"/>
                    <a:pt x="380" y="317"/>
                  </a:cubicBezTo>
                  <a:cubicBezTo>
                    <a:pt x="380" y="317"/>
                    <a:pt x="380" y="317"/>
                    <a:pt x="380" y="317"/>
                  </a:cubicBezTo>
                  <a:cubicBezTo>
                    <a:pt x="380" y="317"/>
                    <a:pt x="380" y="285"/>
                    <a:pt x="380" y="285"/>
                  </a:cubicBezTo>
                  <a:cubicBezTo>
                    <a:pt x="349" y="254"/>
                    <a:pt x="317" y="190"/>
                    <a:pt x="317" y="159"/>
                  </a:cubicBezTo>
                  <a:cubicBezTo>
                    <a:pt x="285" y="95"/>
                    <a:pt x="254" y="64"/>
                    <a:pt x="190" y="64"/>
                  </a:cubicBezTo>
                  <a:cubicBezTo>
                    <a:pt x="159" y="64"/>
                    <a:pt x="127" y="32"/>
                    <a:pt x="127" y="0"/>
                  </a:cubicBezTo>
                  <a:cubicBezTo>
                    <a:pt x="95" y="0"/>
                    <a:pt x="95" y="0"/>
                    <a:pt x="95" y="0"/>
                  </a:cubicBezTo>
                  <a:cubicBezTo>
                    <a:pt x="64" y="32"/>
                    <a:pt x="32" y="64"/>
                    <a:pt x="0" y="95"/>
                  </a:cubicBezTo>
                  <a:cubicBezTo>
                    <a:pt x="0" y="127"/>
                    <a:pt x="32" y="127"/>
                    <a:pt x="32" y="15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4"/>
            <p:cNvSpPr/>
            <p:nvPr/>
          </p:nvSpPr>
          <p:spPr>
            <a:xfrm>
              <a:off x="981440" y="3668549"/>
              <a:ext cx="12080" cy="7070"/>
            </a:xfrm>
            <a:custGeom>
              <a:rect b="b" l="l" r="r" t="t"/>
              <a:pathLst>
                <a:path extrusionOk="0" h="223" w="381">
                  <a:moveTo>
                    <a:pt x="285" y="222"/>
                  </a:moveTo>
                  <a:cubicBezTo>
                    <a:pt x="317" y="222"/>
                    <a:pt x="349" y="222"/>
                    <a:pt x="380" y="191"/>
                  </a:cubicBezTo>
                  <a:cubicBezTo>
                    <a:pt x="380" y="191"/>
                    <a:pt x="380" y="159"/>
                    <a:pt x="380" y="127"/>
                  </a:cubicBezTo>
                  <a:cubicBezTo>
                    <a:pt x="285" y="64"/>
                    <a:pt x="222" y="1"/>
                    <a:pt x="127" y="1"/>
                  </a:cubicBezTo>
                  <a:cubicBezTo>
                    <a:pt x="64" y="1"/>
                    <a:pt x="32" y="32"/>
                    <a:pt x="0" y="64"/>
                  </a:cubicBezTo>
                  <a:cubicBezTo>
                    <a:pt x="0" y="96"/>
                    <a:pt x="0" y="127"/>
                    <a:pt x="32" y="127"/>
                  </a:cubicBezTo>
                  <a:cubicBezTo>
                    <a:pt x="95" y="191"/>
                    <a:pt x="190" y="222"/>
                    <a:pt x="254" y="22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4"/>
            <p:cNvSpPr/>
            <p:nvPr/>
          </p:nvSpPr>
          <p:spPr>
            <a:xfrm>
              <a:off x="1931291" y="4167586"/>
              <a:ext cx="7039" cy="14077"/>
            </a:xfrm>
            <a:custGeom>
              <a:rect b="b" l="l" r="r" t="t"/>
              <a:pathLst>
                <a:path extrusionOk="0" h="444" w="222">
                  <a:moveTo>
                    <a:pt x="63" y="32"/>
                  </a:moveTo>
                  <a:cubicBezTo>
                    <a:pt x="32" y="32"/>
                    <a:pt x="32" y="63"/>
                    <a:pt x="32" y="95"/>
                  </a:cubicBezTo>
                  <a:cubicBezTo>
                    <a:pt x="32" y="127"/>
                    <a:pt x="63" y="158"/>
                    <a:pt x="63" y="158"/>
                  </a:cubicBezTo>
                  <a:lnTo>
                    <a:pt x="63" y="158"/>
                  </a:lnTo>
                  <a:lnTo>
                    <a:pt x="63" y="158"/>
                  </a:lnTo>
                  <a:lnTo>
                    <a:pt x="63" y="190"/>
                  </a:lnTo>
                  <a:cubicBezTo>
                    <a:pt x="63" y="190"/>
                    <a:pt x="63" y="190"/>
                    <a:pt x="95" y="190"/>
                  </a:cubicBezTo>
                  <a:cubicBezTo>
                    <a:pt x="95" y="190"/>
                    <a:pt x="95" y="190"/>
                    <a:pt x="95" y="222"/>
                  </a:cubicBezTo>
                  <a:cubicBezTo>
                    <a:pt x="63" y="222"/>
                    <a:pt x="63" y="222"/>
                    <a:pt x="63" y="190"/>
                  </a:cubicBezTo>
                  <a:lnTo>
                    <a:pt x="63" y="190"/>
                  </a:lnTo>
                  <a:cubicBezTo>
                    <a:pt x="63" y="190"/>
                    <a:pt x="63" y="190"/>
                    <a:pt x="63" y="158"/>
                  </a:cubicBezTo>
                  <a:cubicBezTo>
                    <a:pt x="63" y="190"/>
                    <a:pt x="63" y="190"/>
                    <a:pt x="63" y="190"/>
                  </a:cubicBezTo>
                  <a:cubicBezTo>
                    <a:pt x="0" y="222"/>
                    <a:pt x="0" y="285"/>
                    <a:pt x="32" y="317"/>
                  </a:cubicBezTo>
                  <a:lnTo>
                    <a:pt x="95" y="412"/>
                  </a:lnTo>
                  <a:cubicBezTo>
                    <a:pt x="95" y="412"/>
                    <a:pt x="127" y="443"/>
                    <a:pt x="127" y="443"/>
                  </a:cubicBezTo>
                  <a:cubicBezTo>
                    <a:pt x="159" y="443"/>
                    <a:pt x="159" y="412"/>
                    <a:pt x="159" y="380"/>
                  </a:cubicBezTo>
                  <a:cubicBezTo>
                    <a:pt x="159" y="380"/>
                    <a:pt x="159" y="348"/>
                    <a:pt x="159" y="348"/>
                  </a:cubicBezTo>
                  <a:cubicBezTo>
                    <a:pt x="159" y="317"/>
                    <a:pt x="159" y="317"/>
                    <a:pt x="159" y="317"/>
                  </a:cubicBezTo>
                  <a:cubicBezTo>
                    <a:pt x="222" y="285"/>
                    <a:pt x="222" y="222"/>
                    <a:pt x="222" y="190"/>
                  </a:cubicBezTo>
                  <a:cubicBezTo>
                    <a:pt x="190" y="127"/>
                    <a:pt x="190" y="95"/>
                    <a:pt x="190" y="63"/>
                  </a:cubicBezTo>
                  <a:cubicBezTo>
                    <a:pt x="159" y="32"/>
                    <a:pt x="127" y="0"/>
                    <a:pt x="63"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4"/>
            <p:cNvSpPr/>
            <p:nvPr/>
          </p:nvSpPr>
          <p:spPr>
            <a:xfrm>
              <a:off x="1489481" y="3649462"/>
              <a:ext cx="8085" cy="11097"/>
            </a:xfrm>
            <a:custGeom>
              <a:rect b="b" l="l" r="r" t="t"/>
              <a:pathLst>
                <a:path extrusionOk="0" h="350" w="255">
                  <a:moveTo>
                    <a:pt x="32" y="96"/>
                  </a:moveTo>
                  <a:cubicBezTo>
                    <a:pt x="32" y="96"/>
                    <a:pt x="32" y="96"/>
                    <a:pt x="32" y="96"/>
                  </a:cubicBezTo>
                  <a:cubicBezTo>
                    <a:pt x="1" y="159"/>
                    <a:pt x="1" y="223"/>
                    <a:pt x="32" y="286"/>
                  </a:cubicBezTo>
                  <a:cubicBezTo>
                    <a:pt x="32" y="286"/>
                    <a:pt x="64" y="318"/>
                    <a:pt x="96" y="318"/>
                  </a:cubicBezTo>
                  <a:cubicBezTo>
                    <a:pt x="127" y="349"/>
                    <a:pt x="191" y="318"/>
                    <a:pt x="254" y="286"/>
                  </a:cubicBezTo>
                  <a:cubicBezTo>
                    <a:pt x="254" y="286"/>
                    <a:pt x="254" y="254"/>
                    <a:pt x="254" y="223"/>
                  </a:cubicBezTo>
                  <a:cubicBezTo>
                    <a:pt x="254" y="223"/>
                    <a:pt x="254" y="223"/>
                    <a:pt x="254" y="223"/>
                  </a:cubicBezTo>
                  <a:cubicBezTo>
                    <a:pt x="222" y="191"/>
                    <a:pt x="222" y="191"/>
                    <a:pt x="222" y="191"/>
                  </a:cubicBezTo>
                  <a:cubicBezTo>
                    <a:pt x="191" y="159"/>
                    <a:pt x="191" y="159"/>
                    <a:pt x="222" y="128"/>
                  </a:cubicBezTo>
                  <a:cubicBezTo>
                    <a:pt x="254" y="64"/>
                    <a:pt x="254" y="64"/>
                    <a:pt x="254" y="33"/>
                  </a:cubicBezTo>
                  <a:cubicBezTo>
                    <a:pt x="222" y="1"/>
                    <a:pt x="191" y="1"/>
                    <a:pt x="159" y="33"/>
                  </a:cubicBezTo>
                  <a:cubicBezTo>
                    <a:pt x="159" y="33"/>
                    <a:pt x="127" y="33"/>
                    <a:pt x="96" y="64"/>
                  </a:cubicBezTo>
                  <a:lnTo>
                    <a:pt x="96" y="64"/>
                  </a:lnTo>
                  <a:lnTo>
                    <a:pt x="96" y="64"/>
                  </a:lnTo>
                  <a:lnTo>
                    <a:pt x="96" y="64"/>
                  </a:lnTo>
                  <a:cubicBezTo>
                    <a:pt x="96" y="64"/>
                    <a:pt x="64" y="64"/>
                    <a:pt x="32"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4"/>
            <p:cNvSpPr/>
            <p:nvPr/>
          </p:nvSpPr>
          <p:spPr>
            <a:xfrm>
              <a:off x="1444302" y="3658498"/>
              <a:ext cx="12080" cy="9068"/>
            </a:xfrm>
            <a:custGeom>
              <a:rect b="b" l="l" r="r" t="t"/>
              <a:pathLst>
                <a:path extrusionOk="0" h="286" w="381">
                  <a:moveTo>
                    <a:pt x="32" y="254"/>
                  </a:moveTo>
                  <a:cubicBezTo>
                    <a:pt x="96" y="254"/>
                    <a:pt x="159" y="286"/>
                    <a:pt x="191" y="286"/>
                  </a:cubicBezTo>
                  <a:cubicBezTo>
                    <a:pt x="222" y="286"/>
                    <a:pt x="222" y="254"/>
                    <a:pt x="222" y="223"/>
                  </a:cubicBezTo>
                  <a:cubicBezTo>
                    <a:pt x="222" y="223"/>
                    <a:pt x="222" y="223"/>
                    <a:pt x="222" y="191"/>
                  </a:cubicBezTo>
                  <a:cubicBezTo>
                    <a:pt x="191" y="159"/>
                    <a:pt x="191" y="128"/>
                    <a:pt x="222" y="128"/>
                  </a:cubicBezTo>
                  <a:cubicBezTo>
                    <a:pt x="254" y="96"/>
                    <a:pt x="254" y="96"/>
                    <a:pt x="286" y="96"/>
                  </a:cubicBezTo>
                  <a:cubicBezTo>
                    <a:pt x="317" y="128"/>
                    <a:pt x="349" y="128"/>
                    <a:pt x="381" y="128"/>
                  </a:cubicBezTo>
                  <a:cubicBezTo>
                    <a:pt x="381" y="96"/>
                    <a:pt x="381" y="96"/>
                    <a:pt x="381" y="96"/>
                  </a:cubicBezTo>
                  <a:cubicBezTo>
                    <a:pt x="349" y="33"/>
                    <a:pt x="286" y="1"/>
                    <a:pt x="222" y="1"/>
                  </a:cubicBezTo>
                  <a:cubicBezTo>
                    <a:pt x="191" y="1"/>
                    <a:pt x="191" y="1"/>
                    <a:pt x="159" y="33"/>
                  </a:cubicBezTo>
                  <a:cubicBezTo>
                    <a:pt x="96" y="64"/>
                    <a:pt x="32" y="96"/>
                    <a:pt x="1" y="159"/>
                  </a:cubicBezTo>
                  <a:cubicBezTo>
                    <a:pt x="1" y="191"/>
                    <a:pt x="1" y="254"/>
                    <a:pt x="32" y="25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4"/>
            <p:cNvSpPr/>
            <p:nvPr/>
          </p:nvSpPr>
          <p:spPr>
            <a:xfrm>
              <a:off x="1451340" y="3665537"/>
              <a:ext cx="32" cy="32"/>
            </a:xfrm>
            <a:custGeom>
              <a:rect b="b" l="l" r="r" t="t"/>
              <a:pathLst>
                <a:path extrusionOk="0" h="1" w="1">
                  <a:moveTo>
                    <a:pt x="0" y="1"/>
                  </a:move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4"/>
            <p:cNvSpPr/>
            <p:nvPr/>
          </p:nvSpPr>
          <p:spPr>
            <a:xfrm>
              <a:off x="1480445" y="3659513"/>
              <a:ext cx="10082" cy="8053"/>
            </a:xfrm>
            <a:custGeom>
              <a:rect b="b" l="l" r="r" t="t"/>
              <a:pathLst>
                <a:path extrusionOk="0" h="254" w="318">
                  <a:moveTo>
                    <a:pt x="32" y="96"/>
                  </a:moveTo>
                  <a:cubicBezTo>
                    <a:pt x="1" y="96"/>
                    <a:pt x="1" y="127"/>
                    <a:pt x="1" y="127"/>
                  </a:cubicBezTo>
                  <a:cubicBezTo>
                    <a:pt x="1" y="159"/>
                    <a:pt x="32" y="222"/>
                    <a:pt x="64" y="254"/>
                  </a:cubicBezTo>
                  <a:cubicBezTo>
                    <a:pt x="64" y="254"/>
                    <a:pt x="96" y="254"/>
                    <a:pt x="127" y="254"/>
                  </a:cubicBezTo>
                  <a:cubicBezTo>
                    <a:pt x="159" y="254"/>
                    <a:pt x="159" y="222"/>
                    <a:pt x="191" y="222"/>
                  </a:cubicBezTo>
                  <a:cubicBezTo>
                    <a:pt x="222" y="222"/>
                    <a:pt x="254" y="191"/>
                    <a:pt x="254" y="159"/>
                  </a:cubicBezTo>
                  <a:cubicBezTo>
                    <a:pt x="254" y="127"/>
                    <a:pt x="286" y="127"/>
                    <a:pt x="286" y="96"/>
                  </a:cubicBezTo>
                  <a:cubicBezTo>
                    <a:pt x="317" y="64"/>
                    <a:pt x="286" y="64"/>
                    <a:pt x="254" y="32"/>
                  </a:cubicBezTo>
                  <a:cubicBezTo>
                    <a:pt x="254" y="32"/>
                    <a:pt x="222" y="1"/>
                    <a:pt x="191" y="1"/>
                  </a:cubicBezTo>
                  <a:cubicBezTo>
                    <a:pt x="191" y="1"/>
                    <a:pt x="159" y="1"/>
                    <a:pt x="159" y="1"/>
                  </a:cubicBezTo>
                  <a:cubicBezTo>
                    <a:pt x="127" y="64"/>
                    <a:pt x="64" y="96"/>
                    <a:pt x="32"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4"/>
            <p:cNvSpPr/>
            <p:nvPr/>
          </p:nvSpPr>
          <p:spPr>
            <a:xfrm>
              <a:off x="1496520" y="3639444"/>
              <a:ext cx="7070" cy="11065"/>
            </a:xfrm>
            <a:custGeom>
              <a:rect b="b" l="l" r="r" t="t"/>
              <a:pathLst>
                <a:path extrusionOk="0" h="349" w="223">
                  <a:moveTo>
                    <a:pt x="95" y="349"/>
                  </a:moveTo>
                  <a:cubicBezTo>
                    <a:pt x="127" y="349"/>
                    <a:pt x="127" y="349"/>
                    <a:pt x="127" y="349"/>
                  </a:cubicBezTo>
                  <a:cubicBezTo>
                    <a:pt x="159" y="285"/>
                    <a:pt x="159" y="254"/>
                    <a:pt x="222" y="222"/>
                  </a:cubicBezTo>
                  <a:cubicBezTo>
                    <a:pt x="222" y="222"/>
                    <a:pt x="222" y="190"/>
                    <a:pt x="222" y="190"/>
                  </a:cubicBezTo>
                  <a:cubicBezTo>
                    <a:pt x="190" y="127"/>
                    <a:pt x="159" y="64"/>
                    <a:pt x="127" y="32"/>
                  </a:cubicBezTo>
                  <a:cubicBezTo>
                    <a:pt x="127" y="0"/>
                    <a:pt x="95" y="0"/>
                    <a:pt x="64" y="32"/>
                  </a:cubicBezTo>
                  <a:cubicBezTo>
                    <a:pt x="64" y="64"/>
                    <a:pt x="32" y="95"/>
                    <a:pt x="0" y="127"/>
                  </a:cubicBezTo>
                  <a:cubicBezTo>
                    <a:pt x="0" y="127"/>
                    <a:pt x="0" y="159"/>
                    <a:pt x="0" y="159"/>
                  </a:cubicBezTo>
                  <a:cubicBezTo>
                    <a:pt x="0" y="254"/>
                    <a:pt x="32" y="317"/>
                    <a:pt x="95" y="34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4"/>
            <p:cNvSpPr/>
            <p:nvPr/>
          </p:nvSpPr>
          <p:spPr>
            <a:xfrm>
              <a:off x="1951360" y="4248909"/>
              <a:ext cx="15092" cy="6056"/>
            </a:xfrm>
            <a:custGeom>
              <a:rect b="b" l="l" r="r" t="t"/>
              <a:pathLst>
                <a:path extrusionOk="0" h="191" w="476">
                  <a:moveTo>
                    <a:pt x="64" y="159"/>
                  </a:moveTo>
                  <a:cubicBezTo>
                    <a:pt x="159" y="127"/>
                    <a:pt x="286" y="127"/>
                    <a:pt x="412" y="190"/>
                  </a:cubicBezTo>
                  <a:cubicBezTo>
                    <a:pt x="412" y="190"/>
                    <a:pt x="412" y="190"/>
                    <a:pt x="412" y="190"/>
                  </a:cubicBezTo>
                  <a:cubicBezTo>
                    <a:pt x="444" y="190"/>
                    <a:pt x="476" y="190"/>
                    <a:pt x="476" y="159"/>
                  </a:cubicBezTo>
                  <a:cubicBezTo>
                    <a:pt x="476" y="159"/>
                    <a:pt x="476" y="127"/>
                    <a:pt x="444" y="95"/>
                  </a:cubicBezTo>
                  <a:cubicBezTo>
                    <a:pt x="444" y="95"/>
                    <a:pt x="412" y="95"/>
                    <a:pt x="412" y="64"/>
                  </a:cubicBezTo>
                  <a:cubicBezTo>
                    <a:pt x="317" y="0"/>
                    <a:pt x="191" y="0"/>
                    <a:pt x="64" y="32"/>
                  </a:cubicBezTo>
                  <a:cubicBezTo>
                    <a:pt x="32" y="32"/>
                    <a:pt x="32" y="64"/>
                    <a:pt x="1" y="95"/>
                  </a:cubicBezTo>
                  <a:cubicBezTo>
                    <a:pt x="1" y="127"/>
                    <a:pt x="32" y="159"/>
                    <a:pt x="64" y="15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4"/>
            <p:cNvSpPr/>
            <p:nvPr/>
          </p:nvSpPr>
          <p:spPr>
            <a:xfrm>
              <a:off x="2126054" y="4346307"/>
              <a:ext cx="13094" cy="13062"/>
            </a:xfrm>
            <a:custGeom>
              <a:rect b="b" l="l" r="r" t="t"/>
              <a:pathLst>
                <a:path extrusionOk="0" h="412" w="413">
                  <a:moveTo>
                    <a:pt x="349" y="412"/>
                  </a:moveTo>
                  <a:cubicBezTo>
                    <a:pt x="349" y="412"/>
                    <a:pt x="381" y="412"/>
                    <a:pt x="381" y="412"/>
                  </a:cubicBezTo>
                  <a:cubicBezTo>
                    <a:pt x="381" y="412"/>
                    <a:pt x="381" y="380"/>
                    <a:pt x="413" y="380"/>
                  </a:cubicBezTo>
                  <a:cubicBezTo>
                    <a:pt x="413" y="380"/>
                    <a:pt x="381" y="349"/>
                    <a:pt x="381" y="349"/>
                  </a:cubicBezTo>
                  <a:cubicBezTo>
                    <a:pt x="318" y="285"/>
                    <a:pt x="254" y="190"/>
                    <a:pt x="159" y="95"/>
                  </a:cubicBezTo>
                  <a:cubicBezTo>
                    <a:pt x="159" y="95"/>
                    <a:pt x="128" y="64"/>
                    <a:pt x="96" y="32"/>
                  </a:cubicBezTo>
                  <a:cubicBezTo>
                    <a:pt x="96" y="32"/>
                    <a:pt x="64" y="0"/>
                    <a:pt x="64" y="0"/>
                  </a:cubicBezTo>
                  <a:cubicBezTo>
                    <a:pt x="64" y="0"/>
                    <a:pt x="33" y="0"/>
                    <a:pt x="33" y="0"/>
                  </a:cubicBezTo>
                  <a:cubicBezTo>
                    <a:pt x="33" y="32"/>
                    <a:pt x="1" y="32"/>
                    <a:pt x="33" y="32"/>
                  </a:cubicBezTo>
                  <a:cubicBezTo>
                    <a:pt x="33" y="127"/>
                    <a:pt x="96" y="190"/>
                    <a:pt x="159" y="254"/>
                  </a:cubicBezTo>
                  <a:cubicBezTo>
                    <a:pt x="223" y="317"/>
                    <a:pt x="254" y="380"/>
                    <a:pt x="349" y="41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4"/>
            <p:cNvSpPr/>
            <p:nvPr/>
          </p:nvSpPr>
          <p:spPr>
            <a:xfrm>
              <a:off x="1890106" y="4277031"/>
              <a:ext cx="16106" cy="5041"/>
            </a:xfrm>
            <a:custGeom>
              <a:rect b="b" l="l" r="r" t="t"/>
              <a:pathLst>
                <a:path extrusionOk="0" h="159" w="508">
                  <a:moveTo>
                    <a:pt x="32" y="127"/>
                  </a:moveTo>
                  <a:cubicBezTo>
                    <a:pt x="64" y="127"/>
                    <a:pt x="96" y="158"/>
                    <a:pt x="127" y="158"/>
                  </a:cubicBezTo>
                  <a:cubicBezTo>
                    <a:pt x="159" y="158"/>
                    <a:pt x="191" y="158"/>
                    <a:pt x="191" y="158"/>
                  </a:cubicBezTo>
                  <a:cubicBezTo>
                    <a:pt x="317" y="158"/>
                    <a:pt x="412" y="127"/>
                    <a:pt x="507" y="127"/>
                  </a:cubicBezTo>
                  <a:cubicBezTo>
                    <a:pt x="507" y="95"/>
                    <a:pt x="507" y="95"/>
                    <a:pt x="507" y="95"/>
                  </a:cubicBezTo>
                  <a:cubicBezTo>
                    <a:pt x="476" y="32"/>
                    <a:pt x="412" y="0"/>
                    <a:pt x="317" y="0"/>
                  </a:cubicBezTo>
                  <a:cubicBezTo>
                    <a:pt x="317" y="0"/>
                    <a:pt x="317" y="32"/>
                    <a:pt x="317" y="32"/>
                  </a:cubicBezTo>
                  <a:cubicBezTo>
                    <a:pt x="286" y="32"/>
                    <a:pt x="286" y="63"/>
                    <a:pt x="286" y="63"/>
                  </a:cubicBezTo>
                  <a:cubicBezTo>
                    <a:pt x="222" y="32"/>
                    <a:pt x="159" y="63"/>
                    <a:pt x="96" y="32"/>
                  </a:cubicBezTo>
                  <a:cubicBezTo>
                    <a:pt x="64" y="32"/>
                    <a:pt x="32" y="63"/>
                    <a:pt x="32" y="63"/>
                  </a:cubicBezTo>
                  <a:cubicBezTo>
                    <a:pt x="1" y="95"/>
                    <a:pt x="1" y="127"/>
                    <a:pt x="32"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4"/>
            <p:cNvSpPr/>
            <p:nvPr/>
          </p:nvSpPr>
          <p:spPr>
            <a:xfrm>
              <a:off x="1909192" y="4277031"/>
              <a:ext cx="17089" cy="5041"/>
            </a:xfrm>
            <a:custGeom>
              <a:rect b="b" l="l" r="r" t="t"/>
              <a:pathLst>
                <a:path extrusionOk="0" h="159" w="539">
                  <a:moveTo>
                    <a:pt x="444" y="127"/>
                  </a:moveTo>
                  <a:cubicBezTo>
                    <a:pt x="475" y="95"/>
                    <a:pt x="475" y="95"/>
                    <a:pt x="507" y="95"/>
                  </a:cubicBezTo>
                  <a:cubicBezTo>
                    <a:pt x="507" y="63"/>
                    <a:pt x="507" y="63"/>
                    <a:pt x="507" y="63"/>
                  </a:cubicBezTo>
                  <a:cubicBezTo>
                    <a:pt x="539" y="32"/>
                    <a:pt x="507" y="32"/>
                    <a:pt x="507" y="32"/>
                  </a:cubicBezTo>
                  <a:cubicBezTo>
                    <a:pt x="507" y="32"/>
                    <a:pt x="507" y="32"/>
                    <a:pt x="507" y="32"/>
                  </a:cubicBezTo>
                  <a:cubicBezTo>
                    <a:pt x="444" y="32"/>
                    <a:pt x="380" y="63"/>
                    <a:pt x="317" y="63"/>
                  </a:cubicBezTo>
                  <a:cubicBezTo>
                    <a:pt x="285" y="32"/>
                    <a:pt x="222" y="32"/>
                    <a:pt x="159" y="32"/>
                  </a:cubicBezTo>
                  <a:cubicBezTo>
                    <a:pt x="159" y="32"/>
                    <a:pt x="159" y="32"/>
                    <a:pt x="127" y="32"/>
                  </a:cubicBezTo>
                  <a:cubicBezTo>
                    <a:pt x="95" y="0"/>
                    <a:pt x="64" y="32"/>
                    <a:pt x="32" y="63"/>
                  </a:cubicBezTo>
                  <a:cubicBezTo>
                    <a:pt x="0" y="63"/>
                    <a:pt x="0" y="95"/>
                    <a:pt x="0" y="95"/>
                  </a:cubicBezTo>
                  <a:cubicBezTo>
                    <a:pt x="0" y="95"/>
                    <a:pt x="32" y="127"/>
                    <a:pt x="32" y="127"/>
                  </a:cubicBezTo>
                  <a:cubicBezTo>
                    <a:pt x="64" y="127"/>
                    <a:pt x="127" y="158"/>
                    <a:pt x="159" y="158"/>
                  </a:cubicBezTo>
                  <a:cubicBezTo>
                    <a:pt x="285" y="127"/>
                    <a:pt x="349" y="127"/>
                    <a:pt x="444"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4"/>
            <p:cNvSpPr/>
            <p:nvPr/>
          </p:nvSpPr>
          <p:spPr>
            <a:xfrm>
              <a:off x="1496520" y="3799078"/>
              <a:ext cx="8053" cy="8053"/>
            </a:xfrm>
            <a:custGeom>
              <a:rect b="b" l="l" r="r" t="t"/>
              <a:pathLst>
                <a:path extrusionOk="0" h="254" w="254">
                  <a:moveTo>
                    <a:pt x="0" y="64"/>
                  </a:moveTo>
                  <a:cubicBezTo>
                    <a:pt x="0" y="64"/>
                    <a:pt x="0" y="96"/>
                    <a:pt x="0" y="127"/>
                  </a:cubicBezTo>
                  <a:cubicBezTo>
                    <a:pt x="0" y="127"/>
                    <a:pt x="0" y="159"/>
                    <a:pt x="32" y="191"/>
                  </a:cubicBezTo>
                  <a:cubicBezTo>
                    <a:pt x="32" y="222"/>
                    <a:pt x="64" y="254"/>
                    <a:pt x="127" y="222"/>
                  </a:cubicBezTo>
                  <a:cubicBezTo>
                    <a:pt x="190" y="222"/>
                    <a:pt x="222" y="159"/>
                    <a:pt x="222" y="96"/>
                  </a:cubicBezTo>
                  <a:cubicBezTo>
                    <a:pt x="254" y="64"/>
                    <a:pt x="222" y="64"/>
                    <a:pt x="222" y="64"/>
                  </a:cubicBezTo>
                  <a:cubicBezTo>
                    <a:pt x="190" y="1"/>
                    <a:pt x="127" y="1"/>
                    <a:pt x="64" y="1"/>
                  </a:cubicBezTo>
                  <a:cubicBezTo>
                    <a:pt x="32" y="1"/>
                    <a:pt x="0" y="1"/>
                    <a:pt x="0"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4"/>
            <p:cNvSpPr/>
            <p:nvPr/>
          </p:nvSpPr>
          <p:spPr>
            <a:xfrm>
              <a:off x="954333" y="3843275"/>
              <a:ext cx="10050" cy="6056"/>
            </a:xfrm>
            <a:custGeom>
              <a:rect b="b" l="l" r="r" t="t"/>
              <a:pathLst>
                <a:path extrusionOk="0" h="191" w="317">
                  <a:moveTo>
                    <a:pt x="285" y="63"/>
                  </a:moveTo>
                  <a:cubicBezTo>
                    <a:pt x="317" y="63"/>
                    <a:pt x="317" y="32"/>
                    <a:pt x="285" y="32"/>
                  </a:cubicBezTo>
                  <a:cubicBezTo>
                    <a:pt x="285" y="0"/>
                    <a:pt x="285" y="0"/>
                    <a:pt x="285" y="0"/>
                  </a:cubicBezTo>
                  <a:cubicBezTo>
                    <a:pt x="254" y="0"/>
                    <a:pt x="254" y="0"/>
                    <a:pt x="222" y="0"/>
                  </a:cubicBezTo>
                  <a:cubicBezTo>
                    <a:pt x="190" y="0"/>
                    <a:pt x="159" y="0"/>
                    <a:pt x="159" y="0"/>
                  </a:cubicBezTo>
                  <a:cubicBezTo>
                    <a:pt x="127" y="0"/>
                    <a:pt x="95" y="0"/>
                    <a:pt x="95" y="32"/>
                  </a:cubicBezTo>
                  <a:cubicBezTo>
                    <a:pt x="63" y="32"/>
                    <a:pt x="32" y="63"/>
                    <a:pt x="0" y="95"/>
                  </a:cubicBezTo>
                  <a:cubicBezTo>
                    <a:pt x="0" y="127"/>
                    <a:pt x="0" y="127"/>
                    <a:pt x="0" y="158"/>
                  </a:cubicBezTo>
                  <a:cubicBezTo>
                    <a:pt x="0" y="158"/>
                    <a:pt x="32" y="190"/>
                    <a:pt x="32" y="190"/>
                  </a:cubicBezTo>
                  <a:cubicBezTo>
                    <a:pt x="63" y="190"/>
                    <a:pt x="95" y="190"/>
                    <a:pt x="127" y="190"/>
                  </a:cubicBezTo>
                  <a:cubicBezTo>
                    <a:pt x="190" y="158"/>
                    <a:pt x="254" y="127"/>
                    <a:pt x="285" y="6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4"/>
            <p:cNvSpPr/>
            <p:nvPr/>
          </p:nvSpPr>
          <p:spPr>
            <a:xfrm>
              <a:off x="1711385" y="3692645"/>
              <a:ext cx="7070" cy="7070"/>
            </a:xfrm>
            <a:custGeom>
              <a:rect b="b" l="l" r="r" t="t"/>
              <a:pathLst>
                <a:path extrusionOk="0" h="223" w="223">
                  <a:moveTo>
                    <a:pt x="1" y="127"/>
                  </a:moveTo>
                  <a:cubicBezTo>
                    <a:pt x="1" y="191"/>
                    <a:pt x="32" y="191"/>
                    <a:pt x="64" y="191"/>
                  </a:cubicBezTo>
                  <a:cubicBezTo>
                    <a:pt x="96" y="222"/>
                    <a:pt x="96" y="222"/>
                    <a:pt x="127" y="222"/>
                  </a:cubicBezTo>
                  <a:lnTo>
                    <a:pt x="159" y="222"/>
                  </a:lnTo>
                  <a:cubicBezTo>
                    <a:pt x="191" y="222"/>
                    <a:pt x="222" y="191"/>
                    <a:pt x="222" y="127"/>
                  </a:cubicBezTo>
                  <a:cubicBezTo>
                    <a:pt x="222" y="96"/>
                    <a:pt x="191" y="64"/>
                    <a:pt x="191" y="32"/>
                  </a:cubicBezTo>
                  <a:cubicBezTo>
                    <a:pt x="159" y="1"/>
                    <a:pt x="127" y="1"/>
                    <a:pt x="127" y="1"/>
                  </a:cubicBezTo>
                  <a:cubicBezTo>
                    <a:pt x="96" y="32"/>
                    <a:pt x="64" y="32"/>
                    <a:pt x="32" y="32"/>
                  </a:cubicBezTo>
                  <a:cubicBezTo>
                    <a:pt x="1" y="64"/>
                    <a:pt x="1" y="64"/>
                    <a:pt x="1"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4"/>
            <p:cNvSpPr/>
            <p:nvPr/>
          </p:nvSpPr>
          <p:spPr>
            <a:xfrm>
              <a:off x="1016570" y="3952689"/>
              <a:ext cx="11065" cy="7070"/>
            </a:xfrm>
            <a:custGeom>
              <a:rect b="b" l="l" r="r" t="t"/>
              <a:pathLst>
                <a:path extrusionOk="0" h="223" w="349">
                  <a:moveTo>
                    <a:pt x="32" y="1"/>
                  </a:moveTo>
                  <a:cubicBezTo>
                    <a:pt x="32" y="1"/>
                    <a:pt x="1" y="1"/>
                    <a:pt x="1" y="1"/>
                  </a:cubicBezTo>
                  <a:cubicBezTo>
                    <a:pt x="1" y="1"/>
                    <a:pt x="1" y="33"/>
                    <a:pt x="1" y="33"/>
                  </a:cubicBezTo>
                  <a:cubicBezTo>
                    <a:pt x="1" y="64"/>
                    <a:pt x="32" y="64"/>
                    <a:pt x="32" y="64"/>
                  </a:cubicBezTo>
                  <a:cubicBezTo>
                    <a:pt x="64" y="96"/>
                    <a:pt x="96" y="159"/>
                    <a:pt x="159" y="159"/>
                  </a:cubicBezTo>
                  <a:cubicBezTo>
                    <a:pt x="191" y="191"/>
                    <a:pt x="254" y="191"/>
                    <a:pt x="286" y="223"/>
                  </a:cubicBezTo>
                  <a:cubicBezTo>
                    <a:pt x="286" y="223"/>
                    <a:pt x="317" y="223"/>
                    <a:pt x="317" y="223"/>
                  </a:cubicBezTo>
                  <a:cubicBezTo>
                    <a:pt x="317" y="191"/>
                    <a:pt x="317" y="191"/>
                    <a:pt x="349" y="191"/>
                  </a:cubicBezTo>
                  <a:cubicBezTo>
                    <a:pt x="349" y="191"/>
                    <a:pt x="349" y="159"/>
                    <a:pt x="349" y="159"/>
                  </a:cubicBezTo>
                  <a:cubicBezTo>
                    <a:pt x="254" y="64"/>
                    <a:pt x="159"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4"/>
            <p:cNvSpPr/>
            <p:nvPr/>
          </p:nvSpPr>
          <p:spPr>
            <a:xfrm>
              <a:off x="1464403" y="4047075"/>
              <a:ext cx="10050" cy="7070"/>
            </a:xfrm>
            <a:custGeom>
              <a:rect b="b" l="l" r="r" t="t"/>
              <a:pathLst>
                <a:path extrusionOk="0" h="223" w="317">
                  <a:moveTo>
                    <a:pt x="127" y="191"/>
                  </a:moveTo>
                  <a:cubicBezTo>
                    <a:pt x="158" y="191"/>
                    <a:pt x="190" y="159"/>
                    <a:pt x="222" y="159"/>
                  </a:cubicBezTo>
                  <a:cubicBezTo>
                    <a:pt x="285" y="128"/>
                    <a:pt x="285" y="96"/>
                    <a:pt x="317" y="33"/>
                  </a:cubicBezTo>
                  <a:cubicBezTo>
                    <a:pt x="285" y="33"/>
                    <a:pt x="285" y="1"/>
                    <a:pt x="285" y="33"/>
                  </a:cubicBezTo>
                  <a:cubicBezTo>
                    <a:pt x="253" y="33"/>
                    <a:pt x="190" y="33"/>
                    <a:pt x="158" y="33"/>
                  </a:cubicBezTo>
                  <a:cubicBezTo>
                    <a:pt x="95" y="64"/>
                    <a:pt x="63" y="64"/>
                    <a:pt x="32" y="96"/>
                  </a:cubicBezTo>
                  <a:cubicBezTo>
                    <a:pt x="0" y="96"/>
                    <a:pt x="0" y="128"/>
                    <a:pt x="32" y="159"/>
                  </a:cubicBezTo>
                  <a:cubicBezTo>
                    <a:pt x="32" y="191"/>
                    <a:pt x="63" y="223"/>
                    <a:pt x="127" y="19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4"/>
            <p:cNvSpPr/>
            <p:nvPr/>
          </p:nvSpPr>
          <p:spPr>
            <a:xfrm>
              <a:off x="885026" y="3667534"/>
              <a:ext cx="11097" cy="7070"/>
            </a:xfrm>
            <a:custGeom>
              <a:rect b="b" l="l" r="r" t="t"/>
              <a:pathLst>
                <a:path extrusionOk="0" h="223" w="350">
                  <a:moveTo>
                    <a:pt x="349" y="33"/>
                  </a:moveTo>
                  <a:cubicBezTo>
                    <a:pt x="349" y="33"/>
                    <a:pt x="349" y="1"/>
                    <a:pt x="349" y="1"/>
                  </a:cubicBezTo>
                  <a:cubicBezTo>
                    <a:pt x="318" y="1"/>
                    <a:pt x="318" y="1"/>
                    <a:pt x="286" y="1"/>
                  </a:cubicBezTo>
                  <a:cubicBezTo>
                    <a:pt x="191" y="1"/>
                    <a:pt x="128" y="64"/>
                    <a:pt x="33" y="128"/>
                  </a:cubicBezTo>
                  <a:cubicBezTo>
                    <a:pt x="1" y="159"/>
                    <a:pt x="1" y="191"/>
                    <a:pt x="33" y="191"/>
                  </a:cubicBezTo>
                  <a:cubicBezTo>
                    <a:pt x="64" y="223"/>
                    <a:pt x="96" y="223"/>
                    <a:pt x="128" y="223"/>
                  </a:cubicBezTo>
                  <a:cubicBezTo>
                    <a:pt x="191" y="159"/>
                    <a:pt x="254" y="96"/>
                    <a:pt x="349" y="33"/>
                  </a:cubicBezTo>
                  <a:cubicBezTo>
                    <a:pt x="349" y="33"/>
                    <a:pt x="349" y="33"/>
                    <a:pt x="349"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4"/>
            <p:cNvSpPr/>
            <p:nvPr/>
          </p:nvSpPr>
          <p:spPr>
            <a:xfrm>
              <a:off x="1347919" y="4003924"/>
              <a:ext cx="5041" cy="10050"/>
            </a:xfrm>
            <a:custGeom>
              <a:rect b="b" l="l" r="r" t="t"/>
              <a:pathLst>
                <a:path extrusionOk="0" h="317" w="159">
                  <a:moveTo>
                    <a:pt x="127" y="285"/>
                  </a:moveTo>
                  <a:cubicBezTo>
                    <a:pt x="127" y="253"/>
                    <a:pt x="127" y="253"/>
                    <a:pt x="127" y="222"/>
                  </a:cubicBezTo>
                  <a:cubicBezTo>
                    <a:pt x="159" y="190"/>
                    <a:pt x="159" y="158"/>
                    <a:pt x="159" y="127"/>
                  </a:cubicBezTo>
                  <a:cubicBezTo>
                    <a:pt x="159" y="95"/>
                    <a:pt x="159" y="95"/>
                    <a:pt x="159" y="95"/>
                  </a:cubicBezTo>
                  <a:cubicBezTo>
                    <a:pt x="159" y="63"/>
                    <a:pt x="159" y="63"/>
                    <a:pt x="159" y="63"/>
                  </a:cubicBezTo>
                  <a:cubicBezTo>
                    <a:pt x="127" y="32"/>
                    <a:pt x="127" y="0"/>
                    <a:pt x="95" y="32"/>
                  </a:cubicBezTo>
                  <a:cubicBezTo>
                    <a:pt x="64" y="32"/>
                    <a:pt x="64" y="32"/>
                    <a:pt x="32" y="63"/>
                  </a:cubicBezTo>
                  <a:cubicBezTo>
                    <a:pt x="0" y="63"/>
                    <a:pt x="0" y="95"/>
                    <a:pt x="0" y="127"/>
                  </a:cubicBezTo>
                  <a:cubicBezTo>
                    <a:pt x="0" y="190"/>
                    <a:pt x="32" y="222"/>
                    <a:pt x="64" y="285"/>
                  </a:cubicBezTo>
                  <a:cubicBezTo>
                    <a:pt x="64" y="317"/>
                    <a:pt x="95" y="317"/>
                    <a:pt x="127" y="28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4"/>
            <p:cNvSpPr/>
            <p:nvPr/>
          </p:nvSpPr>
          <p:spPr>
            <a:xfrm>
              <a:off x="1897144" y="4176622"/>
              <a:ext cx="12080" cy="13062"/>
            </a:xfrm>
            <a:custGeom>
              <a:rect b="b" l="l" r="r" t="t"/>
              <a:pathLst>
                <a:path extrusionOk="0" h="412" w="381">
                  <a:moveTo>
                    <a:pt x="0" y="380"/>
                  </a:moveTo>
                  <a:cubicBezTo>
                    <a:pt x="0" y="380"/>
                    <a:pt x="0" y="412"/>
                    <a:pt x="0" y="412"/>
                  </a:cubicBezTo>
                  <a:cubicBezTo>
                    <a:pt x="32" y="412"/>
                    <a:pt x="32" y="412"/>
                    <a:pt x="32" y="412"/>
                  </a:cubicBezTo>
                  <a:cubicBezTo>
                    <a:pt x="32" y="412"/>
                    <a:pt x="32" y="412"/>
                    <a:pt x="64" y="412"/>
                  </a:cubicBezTo>
                  <a:cubicBezTo>
                    <a:pt x="127" y="380"/>
                    <a:pt x="159" y="317"/>
                    <a:pt x="190" y="285"/>
                  </a:cubicBezTo>
                  <a:cubicBezTo>
                    <a:pt x="254" y="190"/>
                    <a:pt x="285" y="158"/>
                    <a:pt x="349" y="127"/>
                  </a:cubicBezTo>
                  <a:cubicBezTo>
                    <a:pt x="380" y="95"/>
                    <a:pt x="380" y="95"/>
                    <a:pt x="349" y="63"/>
                  </a:cubicBezTo>
                  <a:cubicBezTo>
                    <a:pt x="317" y="0"/>
                    <a:pt x="285" y="32"/>
                    <a:pt x="285" y="63"/>
                  </a:cubicBezTo>
                  <a:cubicBezTo>
                    <a:pt x="190" y="158"/>
                    <a:pt x="127" y="253"/>
                    <a:pt x="32" y="348"/>
                  </a:cubicBezTo>
                  <a:cubicBezTo>
                    <a:pt x="32" y="348"/>
                    <a:pt x="32" y="380"/>
                    <a:pt x="0" y="38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4"/>
            <p:cNvSpPr/>
            <p:nvPr/>
          </p:nvSpPr>
          <p:spPr>
            <a:xfrm>
              <a:off x="1922255" y="4176622"/>
              <a:ext cx="6056" cy="10050"/>
            </a:xfrm>
            <a:custGeom>
              <a:rect b="b" l="l" r="r" t="t"/>
              <a:pathLst>
                <a:path extrusionOk="0" h="317" w="191">
                  <a:moveTo>
                    <a:pt x="190" y="95"/>
                  </a:moveTo>
                  <a:cubicBezTo>
                    <a:pt x="190" y="32"/>
                    <a:pt x="158" y="32"/>
                    <a:pt x="127" y="0"/>
                  </a:cubicBezTo>
                  <a:lnTo>
                    <a:pt x="127" y="0"/>
                  </a:lnTo>
                  <a:lnTo>
                    <a:pt x="127" y="0"/>
                  </a:lnTo>
                  <a:lnTo>
                    <a:pt x="127" y="0"/>
                  </a:lnTo>
                  <a:lnTo>
                    <a:pt x="95" y="32"/>
                  </a:lnTo>
                  <a:cubicBezTo>
                    <a:pt x="63" y="95"/>
                    <a:pt x="63" y="127"/>
                    <a:pt x="32" y="158"/>
                  </a:cubicBezTo>
                  <a:cubicBezTo>
                    <a:pt x="0" y="222"/>
                    <a:pt x="0" y="253"/>
                    <a:pt x="63" y="285"/>
                  </a:cubicBezTo>
                  <a:cubicBezTo>
                    <a:pt x="95" y="285"/>
                    <a:pt x="95" y="317"/>
                    <a:pt x="127" y="317"/>
                  </a:cubicBezTo>
                  <a:cubicBezTo>
                    <a:pt x="127" y="317"/>
                    <a:pt x="158" y="317"/>
                    <a:pt x="158" y="285"/>
                  </a:cubicBezTo>
                  <a:cubicBezTo>
                    <a:pt x="190" y="253"/>
                    <a:pt x="190" y="222"/>
                    <a:pt x="190" y="190"/>
                  </a:cubicBezTo>
                  <a:lnTo>
                    <a:pt x="190" y="190"/>
                  </a:lnTo>
                  <a:lnTo>
                    <a:pt x="190" y="190"/>
                  </a:lnTo>
                  <a:lnTo>
                    <a:pt x="190" y="190"/>
                  </a:lnTo>
                  <a:cubicBezTo>
                    <a:pt x="158" y="158"/>
                    <a:pt x="158" y="127"/>
                    <a:pt x="190"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4"/>
            <p:cNvSpPr/>
            <p:nvPr/>
          </p:nvSpPr>
          <p:spPr>
            <a:xfrm>
              <a:off x="924213" y="4139463"/>
              <a:ext cx="10050" cy="5041"/>
            </a:xfrm>
            <a:custGeom>
              <a:rect b="b" l="l" r="r" t="t"/>
              <a:pathLst>
                <a:path extrusionOk="0" h="159" w="317">
                  <a:moveTo>
                    <a:pt x="127" y="0"/>
                  </a:moveTo>
                  <a:cubicBezTo>
                    <a:pt x="95" y="0"/>
                    <a:pt x="63" y="0"/>
                    <a:pt x="32" y="32"/>
                  </a:cubicBezTo>
                  <a:cubicBezTo>
                    <a:pt x="0" y="32"/>
                    <a:pt x="0" y="32"/>
                    <a:pt x="32" y="64"/>
                  </a:cubicBezTo>
                  <a:cubicBezTo>
                    <a:pt x="63" y="127"/>
                    <a:pt x="158" y="159"/>
                    <a:pt x="253" y="127"/>
                  </a:cubicBezTo>
                  <a:cubicBezTo>
                    <a:pt x="253" y="127"/>
                    <a:pt x="285" y="127"/>
                    <a:pt x="285" y="127"/>
                  </a:cubicBezTo>
                  <a:cubicBezTo>
                    <a:pt x="317" y="95"/>
                    <a:pt x="317" y="64"/>
                    <a:pt x="317" y="64"/>
                  </a:cubicBezTo>
                  <a:cubicBezTo>
                    <a:pt x="285" y="0"/>
                    <a:pt x="222" y="0"/>
                    <a:pt x="127"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4"/>
            <p:cNvSpPr/>
            <p:nvPr/>
          </p:nvSpPr>
          <p:spPr>
            <a:xfrm>
              <a:off x="1920226" y="4172595"/>
              <a:ext cx="6056" cy="7070"/>
            </a:xfrm>
            <a:custGeom>
              <a:rect b="b" l="l" r="r" t="t"/>
              <a:pathLst>
                <a:path extrusionOk="0" h="223" w="191">
                  <a:moveTo>
                    <a:pt x="191" y="127"/>
                  </a:moveTo>
                  <a:cubicBezTo>
                    <a:pt x="191" y="127"/>
                    <a:pt x="191" y="95"/>
                    <a:pt x="191" y="95"/>
                  </a:cubicBezTo>
                  <a:cubicBezTo>
                    <a:pt x="191" y="95"/>
                    <a:pt x="191" y="64"/>
                    <a:pt x="159" y="64"/>
                  </a:cubicBezTo>
                  <a:cubicBezTo>
                    <a:pt x="127" y="32"/>
                    <a:pt x="64" y="0"/>
                    <a:pt x="1" y="0"/>
                  </a:cubicBezTo>
                  <a:cubicBezTo>
                    <a:pt x="1" y="0"/>
                    <a:pt x="1" y="0"/>
                    <a:pt x="1" y="0"/>
                  </a:cubicBezTo>
                  <a:cubicBezTo>
                    <a:pt x="1" y="64"/>
                    <a:pt x="1" y="127"/>
                    <a:pt x="1" y="190"/>
                  </a:cubicBezTo>
                  <a:cubicBezTo>
                    <a:pt x="1" y="190"/>
                    <a:pt x="32" y="222"/>
                    <a:pt x="32" y="222"/>
                  </a:cubicBezTo>
                  <a:cubicBezTo>
                    <a:pt x="64" y="222"/>
                    <a:pt x="96" y="222"/>
                    <a:pt x="96" y="190"/>
                  </a:cubicBezTo>
                  <a:cubicBezTo>
                    <a:pt x="127" y="190"/>
                    <a:pt x="127" y="190"/>
                    <a:pt x="159" y="159"/>
                  </a:cubicBezTo>
                  <a:lnTo>
                    <a:pt x="127" y="159"/>
                  </a:lnTo>
                  <a:lnTo>
                    <a:pt x="159" y="159"/>
                  </a:lnTo>
                  <a:lnTo>
                    <a:pt x="159" y="159"/>
                  </a:lnTo>
                  <a:cubicBezTo>
                    <a:pt x="159" y="159"/>
                    <a:pt x="159" y="159"/>
                    <a:pt x="191"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4"/>
            <p:cNvSpPr/>
            <p:nvPr/>
          </p:nvSpPr>
          <p:spPr>
            <a:xfrm>
              <a:off x="583828" y="3797081"/>
              <a:ext cx="8053" cy="5041"/>
            </a:xfrm>
            <a:custGeom>
              <a:rect b="b" l="l" r="r" t="t"/>
              <a:pathLst>
                <a:path extrusionOk="0" h="159" w="254">
                  <a:moveTo>
                    <a:pt x="159" y="127"/>
                  </a:moveTo>
                  <a:cubicBezTo>
                    <a:pt x="222" y="127"/>
                    <a:pt x="254" y="64"/>
                    <a:pt x="222" y="32"/>
                  </a:cubicBezTo>
                  <a:cubicBezTo>
                    <a:pt x="222" y="32"/>
                    <a:pt x="190" y="0"/>
                    <a:pt x="159" y="0"/>
                  </a:cubicBezTo>
                  <a:cubicBezTo>
                    <a:pt x="127" y="0"/>
                    <a:pt x="64" y="0"/>
                    <a:pt x="32" y="32"/>
                  </a:cubicBezTo>
                  <a:cubicBezTo>
                    <a:pt x="0" y="32"/>
                    <a:pt x="0" y="32"/>
                    <a:pt x="0" y="64"/>
                  </a:cubicBezTo>
                  <a:cubicBezTo>
                    <a:pt x="0" y="64"/>
                    <a:pt x="0" y="95"/>
                    <a:pt x="32" y="127"/>
                  </a:cubicBezTo>
                  <a:cubicBezTo>
                    <a:pt x="64" y="159"/>
                    <a:pt x="127" y="159"/>
                    <a:pt x="159"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4"/>
            <p:cNvSpPr/>
            <p:nvPr/>
          </p:nvSpPr>
          <p:spPr>
            <a:xfrm>
              <a:off x="1564781" y="3742865"/>
              <a:ext cx="7070" cy="7039"/>
            </a:xfrm>
            <a:custGeom>
              <a:rect b="b" l="l" r="r" t="t"/>
              <a:pathLst>
                <a:path extrusionOk="0" h="222" w="223">
                  <a:moveTo>
                    <a:pt x="64" y="190"/>
                  </a:moveTo>
                  <a:cubicBezTo>
                    <a:pt x="96" y="222"/>
                    <a:pt x="191" y="190"/>
                    <a:pt x="223" y="127"/>
                  </a:cubicBezTo>
                  <a:cubicBezTo>
                    <a:pt x="223" y="127"/>
                    <a:pt x="223" y="127"/>
                    <a:pt x="223" y="127"/>
                  </a:cubicBezTo>
                  <a:cubicBezTo>
                    <a:pt x="191" y="64"/>
                    <a:pt x="159" y="32"/>
                    <a:pt x="128" y="32"/>
                  </a:cubicBezTo>
                  <a:cubicBezTo>
                    <a:pt x="128" y="0"/>
                    <a:pt x="96" y="0"/>
                    <a:pt x="96" y="0"/>
                  </a:cubicBezTo>
                  <a:cubicBezTo>
                    <a:pt x="33" y="32"/>
                    <a:pt x="1" y="64"/>
                    <a:pt x="33" y="159"/>
                  </a:cubicBezTo>
                  <a:cubicBezTo>
                    <a:pt x="33" y="159"/>
                    <a:pt x="33" y="190"/>
                    <a:pt x="64" y="19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4"/>
            <p:cNvSpPr/>
            <p:nvPr/>
          </p:nvSpPr>
          <p:spPr>
            <a:xfrm>
              <a:off x="1422203" y="4048089"/>
              <a:ext cx="12080" cy="4058"/>
            </a:xfrm>
            <a:custGeom>
              <a:rect b="b" l="l" r="r" t="t"/>
              <a:pathLst>
                <a:path extrusionOk="0" h="128" w="381">
                  <a:moveTo>
                    <a:pt x="64" y="1"/>
                  </a:moveTo>
                  <a:cubicBezTo>
                    <a:pt x="33" y="1"/>
                    <a:pt x="33" y="1"/>
                    <a:pt x="1" y="1"/>
                  </a:cubicBezTo>
                  <a:cubicBezTo>
                    <a:pt x="1" y="32"/>
                    <a:pt x="1" y="32"/>
                    <a:pt x="1" y="32"/>
                  </a:cubicBezTo>
                  <a:cubicBezTo>
                    <a:pt x="1" y="64"/>
                    <a:pt x="1" y="64"/>
                    <a:pt x="1" y="64"/>
                  </a:cubicBezTo>
                  <a:cubicBezTo>
                    <a:pt x="64" y="96"/>
                    <a:pt x="128" y="96"/>
                    <a:pt x="191" y="127"/>
                  </a:cubicBezTo>
                  <a:lnTo>
                    <a:pt x="191" y="127"/>
                  </a:lnTo>
                  <a:cubicBezTo>
                    <a:pt x="254" y="96"/>
                    <a:pt x="318" y="96"/>
                    <a:pt x="349" y="96"/>
                  </a:cubicBezTo>
                  <a:cubicBezTo>
                    <a:pt x="349" y="96"/>
                    <a:pt x="381" y="96"/>
                    <a:pt x="381" y="96"/>
                  </a:cubicBezTo>
                  <a:cubicBezTo>
                    <a:pt x="381" y="64"/>
                    <a:pt x="381" y="64"/>
                    <a:pt x="349" y="64"/>
                  </a:cubicBezTo>
                  <a:cubicBezTo>
                    <a:pt x="318" y="32"/>
                    <a:pt x="254" y="1"/>
                    <a:pt x="223" y="1"/>
                  </a:cubicBezTo>
                  <a:cubicBezTo>
                    <a:pt x="159" y="1"/>
                    <a:pt x="96" y="1"/>
                    <a:pt x="64"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4"/>
            <p:cNvSpPr/>
            <p:nvPr/>
          </p:nvSpPr>
          <p:spPr>
            <a:xfrm>
              <a:off x="979411" y="4139463"/>
              <a:ext cx="9068" cy="4058"/>
            </a:xfrm>
            <a:custGeom>
              <a:rect b="b" l="l" r="r" t="t"/>
              <a:pathLst>
                <a:path extrusionOk="0" h="128" w="286">
                  <a:moveTo>
                    <a:pt x="223" y="0"/>
                  </a:moveTo>
                  <a:cubicBezTo>
                    <a:pt x="191" y="0"/>
                    <a:pt x="159" y="0"/>
                    <a:pt x="128" y="0"/>
                  </a:cubicBezTo>
                  <a:cubicBezTo>
                    <a:pt x="128" y="0"/>
                    <a:pt x="64" y="0"/>
                    <a:pt x="33" y="32"/>
                  </a:cubicBezTo>
                  <a:cubicBezTo>
                    <a:pt x="33" y="32"/>
                    <a:pt x="33" y="64"/>
                    <a:pt x="1" y="64"/>
                  </a:cubicBezTo>
                  <a:cubicBezTo>
                    <a:pt x="1" y="64"/>
                    <a:pt x="33" y="95"/>
                    <a:pt x="33" y="95"/>
                  </a:cubicBezTo>
                  <a:cubicBezTo>
                    <a:pt x="33" y="127"/>
                    <a:pt x="64" y="127"/>
                    <a:pt x="64" y="127"/>
                  </a:cubicBezTo>
                  <a:cubicBezTo>
                    <a:pt x="128" y="127"/>
                    <a:pt x="191" y="127"/>
                    <a:pt x="254" y="95"/>
                  </a:cubicBezTo>
                  <a:cubicBezTo>
                    <a:pt x="286" y="64"/>
                    <a:pt x="286" y="64"/>
                    <a:pt x="254" y="64"/>
                  </a:cubicBezTo>
                  <a:cubicBezTo>
                    <a:pt x="254" y="32"/>
                    <a:pt x="254" y="0"/>
                    <a:pt x="223"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4"/>
            <p:cNvSpPr/>
            <p:nvPr/>
          </p:nvSpPr>
          <p:spPr>
            <a:xfrm>
              <a:off x="1911190" y="4162544"/>
              <a:ext cx="6056" cy="8085"/>
            </a:xfrm>
            <a:custGeom>
              <a:rect b="b" l="l" r="r" t="t"/>
              <a:pathLst>
                <a:path extrusionOk="0" h="255" w="191">
                  <a:moveTo>
                    <a:pt x="32" y="32"/>
                  </a:moveTo>
                  <a:cubicBezTo>
                    <a:pt x="32" y="32"/>
                    <a:pt x="1" y="64"/>
                    <a:pt x="32" y="64"/>
                  </a:cubicBezTo>
                  <a:cubicBezTo>
                    <a:pt x="32" y="127"/>
                    <a:pt x="64" y="191"/>
                    <a:pt x="96" y="222"/>
                  </a:cubicBezTo>
                  <a:cubicBezTo>
                    <a:pt x="127" y="254"/>
                    <a:pt x="159" y="254"/>
                    <a:pt x="191" y="222"/>
                  </a:cubicBezTo>
                  <a:cubicBezTo>
                    <a:pt x="191" y="191"/>
                    <a:pt x="191" y="127"/>
                    <a:pt x="191" y="96"/>
                  </a:cubicBezTo>
                  <a:cubicBezTo>
                    <a:pt x="159" y="64"/>
                    <a:pt x="127" y="64"/>
                    <a:pt x="127" y="32"/>
                  </a:cubicBezTo>
                  <a:cubicBezTo>
                    <a:pt x="96" y="32"/>
                    <a:pt x="64" y="1"/>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4"/>
            <p:cNvSpPr/>
            <p:nvPr/>
          </p:nvSpPr>
          <p:spPr>
            <a:xfrm>
              <a:off x="1905166" y="4283055"/>
              <a:ext cx="9068" cy="5041"/>
            </a:xfrm>
            <a:custGeom>
              <a:rect b="b" l="l" r="r" t="t"/>
              <a:pathLst>
                <a:path extrusionOk="0" h="159" w="286">
                  <a:moveTo>
                    <a:pt x="32" y="95"/>
                  </a:moveTo>
                  <a:cubicBezTo>
                    <a:pt x="96" y="95"/>
                    <a:pt x="127" y="127"/>
                    <a:pt x="191" y="158"/>
                  </a:cubicBezTo>
                  <a:cubicBezTo>
                    <a:pt x="191" y="158"/>
                    <a:pt x="222" y="158"/>
                    <a:pt x="254" y="158"/>
                  </a:cubicBezTo>
                  <a:cubicBezTo>
                    <a:pt x="254" y="158"/>
                    <a:pt x="286" y="127"/>
                    <a:pt x="254" y="95"/>
                  </a:cubicBezTo>
                  <a:cubicBezTo>
                    <a:pt x="254" y="95"/>
                    <a:pt x="254" y="95"/>
                    <a:pt x="254" y="63"/>
                  </a:cubicBezTo>
                  <a:cubicBezTo>
                    <a:pt x="191" y="32"/>
                    <a:pt x="159" y="0"/>
                    <a:pt x="64" y="0"/>
                  </a:cubicBezTo>
                  <a:cubicBezTo>
                    <a:pt x="64" y="0"/>
                    <a:pt x="32" y="0"/>
                    <a:pt x="32" y="0"/>
                  </a:cubicBezTo>
                  <a:cubicBezTo>
                    <a:pt x="1" y="32"/>
                    <a:pt x="1" y="32"/>
                    <a:pt x="1" y="32"/>
                  </a:cubicBezTo>
                  <a:cubicBezTo>
                    <a:pt x="1" y="63"/>
                    <a:pt x="1" y="63"/>
                    <a:pt x="32"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4"/>
            <p:cNvSpPr/>
            <p:nvPr/>
          </p:nvSpPr>
          <p:spPr>
            <a:xfrm>
              <a:off x="949292" y="3658498"/>
              <a:ext cx="5073" cy="9068"/>
            </a:xfrm>
            <a:custGeom>
              <a:rect b="b" l="l" r="r" t="t"/>
              <a:pathLst>
                <a:path extrusionOk="0" h="286" w="160">
                  <a:moveTo>
                    <a:pt x="64" y="286"/>
                  </a:moveTo>
                  <a:cubicBezTo>
                    <a:pt x="64" y="286"/>
                    <a:pt x="96" y="286"/>
                    <a:pt x="96" y="286"/>
                  </a:cubicBezTo>
                  <a:cubicBezTo>
                    <a:pt x="127" y="223"/>
                    <a:pt x="127" y="159"/>
                    <a:pt x="159" y="64"/>
                  </a:cubicBezTo>
                  <a:cubicBezTo>
                    <a:pt x="159" y="64"/>
                    <a:pt x="159" y="33"/>
                    <a:pt x="159" y="33"/>
                  </a:cubicBezTo>
                  <a:cubicBezTo>
                    <a:pt x="127" y="1"/>
                    <a:pt x="127" y="1"/>
                    <a:pt x="127" y="1"/>
                  </a:cubicBezTo>
                  <a:cubicBezTo>
                    <a:pt x="127" y="1"/>
                    <a:pt x="96" y="1"/>
                    <a:pt x="96" y="1"/>
                  </a:cubicBezTo>
                  <a:cubicBezTo>
                    <a:pt x="64" y="64"/>
                    <a:pt x="32" y="128"/>
                    <a:pt x="32" y="159"/>
                  </a:cubicBezTo>
                  <a:cubicBezTo>
                    <a:pt x="1" y="191"/>
                    <a:pt x="1" y="223"/>
                    <a:pt x="1" y="254"/>
                  </a:cubicBezTo>
                  <a:cubicBezTo>
                    <a:pt x="32" y="254"/>
                    <a:pt x="32" y="286"/>
                    <a:pt x="64" y="28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4"/>
            <p:cNvSpPr/>
            <p:nvPr/>
          </p:nvSpPr>
          <p:spPr>
            <a:xfrm>
              <a:off x="2085916" y="4262954"/>
              <a:ext cx="6056" cy="7070"/>
            </a:xfrm>
            <a:custGeom>
              <a:rect b="b" l="l" r="r" t="t"/>
              <a:pathLst>
                <a:path extrusionOk="0" h="223" w="191">
                  <a:moveTo>
                    <a:pt x="32" y="1"/>
                  </a:moveTo>
                  <a:cubicBezTo>
                    <a:pt x="32" y="1"/>
                    <a:pt x="32" y="1"/>
                    <a:pt x="0" y="1"/>
                  </a:cubicBezTo>
                  <a:cubicBezTo>
                    <a:pt x="0" y="32"/>
                    <a:pt x="0" y="32"/>
                    <a:pt x="0" y="64"/>
                  </a:cubicBezTo>
                  <a:cubicBezTo>
                    <a:pt x="0" y="127"/>
                    <a:pt x="64" y="159"/>
                    <a:pt x="95" y="191"/>
                  </a:cubicBezTo>
                  <a:cubicBezTo>
                    <a:pt x="95" y="222"/>
                    <a:pt x="159" y="222"/>
                    <a:pt x="159" y="222"/>
                  </a:cubicBezTo>
                  <a:cubicBezTo>
                    <a:pt x="190" y="191"/>
                    <a:pt x="190" y="159"/>
                    <a:pt x="190" y="127"/>
                  </a:cubicBezTo>
                  <a:cubicBezTo>
                    <a:pt x="127" y="64"/>
                    <a:pt x="95" y="32"/>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4"/>
            <p:cNvSpPr/>
            <p:nvPr/>
          </p:nvSpPr>
          <p:spPr>
            <a:xfrm>
              <a:off x="967363" y="3848285"/>
              <a:ext cx="6056" cy="7070"/>
            </a:xfrm>
            <a:custGeom>
              <a:rect b="b" l="l" r="r" t="t"/>
              <a:pathLst>
                <a:path extrusionOk="0" h="223" w="191">
                  <a:moveTo>
                    <a:pt x="96" y="32"/>
                  </a:moveTo>
                  <a:cubicBezTo>
                    <a:pt x="33" y="64"/>
                    <a:pt x="1" y="127"/>
                    <a:pt x="33" y="190"/>
                  </a:cubicBezTo>
                  <a:cubicBezTo>
                    <a:pt x="33" y="222"/>
                    <a:pt x="64" y="222"/>
                    <a:pt x="64" y="222"/>
                  </a:cubicBezTo>
                  <a:cubicBezTo>
                    <a:pt x="96" y="222"/>
                    <a:pt x="96" y="222"/>
                    <a:pt x="96" y="222"/>
                  </a:cubicBezTo>
                  <a:cubicBezTo>
                    <a:pt x="128" y="190"/>
                    <a:pt x="159" y="159"/>
                    <a:pt x="159" y="127"/>
                  </a:cubicBezTo>
                  <a:cubicBezTo>
                    <a:pt x="191" y="95"/>
                    <a:pt x="191" y="95"/>
                    <a:pt x="191" y="95"/>
                  </a:cubicBezTo>
                  <a:cubicBezTo>
                    <a:pt x="191" y="64"/>
                    <a:pt x="191" y="32"/>
                    <a:pt x="159" y="32"/>
                  </a:cubicBezTo>
                  <a:cubicBezTo>
                    <a:pt x="159" y="0"/>
                    <a:pt x="128" y="0"/>
                    <a:pt x="96"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4"/>
            <p:cNvSpPr/>
            <p:nvPr/>
          </p:nvSpPr>
          <p:spPr>
            <a:xfrm>
              <a:off x="2024662" y="3809129"/>
              <a:ext cx="6056" cy="9068"/>
            </a:xfrm>
            <a:custGeom>
              <a:rect b="b" l="l" r="r" t="t"/>
              <a:pathLst>
                <a:path extrusionOk="0" h="286" w="191">
                  <a:moveTo>
                    <a:pt x="95" y="32"/>
                  </a:moveTo>
                  <a:cubicBezTo>
                    <a:pt x="64" y="32"/>
                    <a:pt x="64" y="32"/>
                    <a:pt x="64" y="64"/>
                  </a:cubicBezTo>
                  <a:cubicBezTo>
                    <a:pt x="32" y="64"/>
                    <a:pt x="0" y="95"/>
                    <a:pt x="32" y="127"/>
                  </a:cubicBezTo>
                  <a:cubicBezTo>
                    <a:pt x="32" y="190"/>
                    <a:pt x="64" y="222"/>
                    <a:pt x="64" y="254"/>
                  </a:cubicBezTo>
                  <a:cubicBezTo>
                    <a:pt x="64" y="254"/>
                    <a:pt x="64" y="254"/>
                    <a:pt x="64" y="285"/>
                  </a:cubicBezTo>
                  <a:cubicBezTo>
                    <a:pt x="64" y="254"/>
                    <a:pt x="95" y="254"/>
                    <a:pt x="95" y="254"/>
                  </a:cubicBezTo>
                  <a:cubicBezTo>
                    <a:pt x="95" y="190"/>
                    <a:pt x="127" y="159"/>
                    <a:pt x="159" y="127"/>
                  </a:cubicBezTo>
                  <a:cubicBezTo>
                    <a:pt x="190" y="95"/>
                    <a:pt x="190" y="64"/>
                    <a:pt x="159" y="32"/>
                  </a:cubicBezTo>
                  <a:cubicBezTo>
                    <a:pt x="127" y="32"/>
                    <a:pt x="95" y="0"/>
                    <a:pt x="95"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4"/>
            <p:cNvSpPr/>
            <p:nvPr/>
          </p:nvSpPr>
          <p:spPr>
            <a:xfrm>
              <a:off x="1014572" y="3977799"/>
              <a:ext cx="32" cy="32"/>
            </a:xfrm>
            <a:custGeom>
              <a:rect b="b" l="l" r="r" t="t"/>
              <a:pathLst>
                <a:path extrusionOk="0" h="1" w="1">
                  <a:moveTo>
                    <a:pt x="0" y="1"/>
                  </a:moveTo>
                  <a:lnTo>
                    <a:pt x="0" y="1"/>
                  </a:lnTo>
                  <a:lnTo>
                    <a:pt x="0" y="1"/>
                  </a:lnTo>
                  <a:lnTo>
                    <a:pt x="0" y="1"/>
                  </a:ln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4"/>
            <p:cNvSpPr/>
            <p:nvPr/>
          </p:nvSpPr>
          <p:spPr>
            <a:xfrm>
              <a:off x="1012543" y="3972790"/>
              <a:ext cx="9068" cy="7070"/>
            </a:xfrm>
            <a:custGeom>
              <a:rect b="b" l="l" r="r" t="t"/>
              <a:pathLst>
                <a:path extrusionOk="0" h="223" w="286">
                  <a:moveTo>
                    <a:pt x="191" y="222"/>
                  </a:moveTo>
                  <a:lnTo>
                    <a:pt x="254" y="222"/>
                  </a:lnTo>
                  <a:cubicBezTo>
                    <a:pt x="254" y="95"/>
                    <a:pt x="286" y="127"/>
                    <a:pt x="191" y="95"/>
                  </a:cubicBezTo>
                  <a:cubicBezTo>
                    <a:pt x="128" y="64"/>
                    <a:pt x="64" y="64"/>
                    <a:pt x="33" y="0"/>
                  </a:cubicBezTo>
                  <a:cubicBezTo>
                    <a:pt x="33" y="0"/>
                    <a:pt x="33" y="32"/>
                    <a:pt x="1" y="32"/>
                  </a:cubicBezTo>
                  <a:cubicBezTo>
                    <a:pt x="1" y="32"/>
                    <a:pt x="1" y="32"/>
                    <a:pt x="1" y="32"/>
                  </a:cubicBezTo>
                  <a:cubicBezTo>
                    <a:pt x="33" y="64"/>
                    <a:pt x="33" y="127"/>
                    <a:pt x="64" y="159"/>
                  </a:cubicBezTo>
                  <a:cubicBezTo>
                    <a:pt x="96" y="159"/>
                    <a:pt x="96" y="159"/>
                    <a:pt x="128" y="159"/>
                  </a:cubicBezTo>
                  <a:cubicBezTo>
                    <a:pt x="159" y="190"/>
                    <a:pt x="159" y="190"/>
                    <a:pt x="191" y="22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4"/>
            <p:cNvSpPr/>
            <p:nvPr/>
          </p:nvSpPr>
          <p:spPr>
            <a:xfrm>
              <a:off x="1017584" y="3979829"/>
              <a:ext cx="1015" cy="32"/>
            </a:xfrm>
            <a:custGeom>
              <a:rect b="b" l="l" r="r" t="t"/>
              <a:pathLst>
                <a:path extrusionOk="0" h="1" w="32">
                  <a:moveTo>
                    <a:pt x="32" y="0"/>
                  </a:moveTo>
                  <a:lnTo>
                    <a:pt x="0" y="0"/>
                  </a:lnTo>
                  <a:lnTo>
                    <a:pt x="32" y="0"/>
                  </a:lnTo>
                  <a:lnTo>
                    <a:pt x="32"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4"/>
            <p:cNvSpPr/>
            <p:nvPr/>
          </p:nvSpPr>
          <p:spPr>
            <a:xfrm>
              <a:off x="2002563" y="3947680"/>
              <a:ext cx="7070" cy="9068"/>
            </a:xfrm>
            <a:custGeom>
              <a:rect b="b" l="l" r="r" t="t"/>
              <a:pathLst>
                <a:path extrusionOk="0" h="286" w="223">
                  <a:moveTo>
                    <a:pt x="32" y="286"/>
                  </a:moveTo>
                  <a:cubicBezTo>
                    <a:pt x="96" y="191"/>
                    <a:pt x="127" y="127"/>
                    <a:pt x="191" y="64"/>
                  </a:cubicBezTo>
                  <a:cubicBezTo>
                    <a:pt x="222" y="64"/>
                    <a:pt x="191" y="32"/>
                    <a:pt x="191" y="32"/>
                  </a:cubicBezTo>
                  <a:cubicBezTo>
                    <a:pt x="191" y="32"/>
                    <a:pt x="191" y="1"/>
                    <a:pt x="191" y="1"/>
                  </a:cubicBezTo>
                  <a:cubicBezTo>
                    <a:pt x="159" y="1"/>
                    <a:pt x="159" y="32"/>
                    <a:pt x="127" y="32"/>
                  </a:cubicBezTo>
                  <a:cubicBezTo>
                    <a:pt x="96" y="64"/>
                    <a:pt x="64" y="64"/>
                    <a:pt x="32" y="127"/>
                  </a:cubicBezTo>
                  <a:cubicBezTo>
                    <a:pt x="32" y="159"/>
                    <a:pt x="1" y="191"/>
                    <a:pt x="1" y="222"/>
                  </a:cubicBezTo>
                  <a:cubicBezTo>
                    <a:pt x="1" y="222"/>
                    <a:pt x="1" y="222"/>
                    <a:pt x="1" y="254"/>
                  </a:cubicBezTo>
                  <a:cubicBezTo>
                    <a:pt x="1" y="254"/>
                    <a:pt x="1" y="254"/>
                    <a:pt x="1" y="286"/>
                  </a:cubicBezTo>
                  <a:cubicBezTo>
                    <a:pt x="32" y="286"/>
                    <a:pt x="32" y="286"/>
                    <a:pt x="32" y="28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4"/>
            <p:cNvSpPr/>
            <p:nvPr/>
          </p:nvSpPr>
          <p:spPr>
            <a:xfrm>
              <a:off x="1941309" y="4250906"/>
              <a:ext cx="6056" cy="5041"/>
            </a:xfrm>
            <a:custGeom>
              <a:rect b="b" l="l" r="r" t="t"/>
              <a:pathLst>
                <a:path extrusionOk="0" h="159" w="191">
                  <a:moveTo>
                    <a:pt x="191" y="96"/>
                  </a:moveTo>
                  <a:cubicBezTo>
                    <a:pt x="191" y="96"/>
                    <a:pt x="191" y="96"/>
                    <a:pt x="191" y="64"/>
                  </a:cubicBezTo>
                  <a:cubicBezTo>
                    <a:pt x="191" y="64"/>
                    <a:pt x="191" y="64"/>
                    <a:pt x="191" y="32"/>
                  </a:cubicBezTo>
                  <a:cubicBezTo>
                    <a:pt x="128" y="1"/>
                    <a:pt x="64" y="1"/>
                    <a:pt x="1" y="32"/>
                  </a:cubicBezTo>
                  <a:cubicBezTo>
                    <a:pt x="1" y="64"/>
                    <a:pt x="1" y="96"/>
                    <a:pt x="1" y="96"/>
                  </a:cubicBezTo>
                  <a:cubicBezTo>
                    <a:pt x="33" y="127"/>
                    <a:pt x="96" y="159"/>
                    <a:pt x="159" y="127"/>
                  </a:cubicBezTo>
                  <a:cubicBezTo>
                    <a:pt x="159" y="127"/>
                    <a:pt x="191" y="127"/>
                    <a:pt x="191"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4"/>
            <p:cNvSpPr/>
            <p:nvPr/>
          </p:nvSpPr>
          <p:spPr>
            <a:xfrm>
              <a:off x="1240470" y="3741851"/>
              <a:ext cx="5073" cy="6056"/>
            </a:xfrm>
            <a:custGeom>
              <a:rect b="b" l="l" r="r" t="t"/>
              <a:pathLst>
                <a:path extrusionOk="0" h="191" w="160">
                  <a:moveTo>
                    <a:pt x="33" y="64"/>
                  </a:moveTo>
                  <a:cubicBezTo>
                    <a:pt x="33" y="64"/>
                    <a:pt x="1" y="96"/>
                    <a:pt x="1" y="96"/>
                  </a:cubicBezTo>
                  <a:cubicBezTo>
                    <a:pt x="1" y="127"/>
                    <a:pt x="1" y="159"/>
                    <a:pt x="33" y="191"/>
                  </a:cubicBezTo>
                  <a:cubicBezTo>
                    <a:pt x="96" y="191"/>
                    <a:pt x="128" y="191"/>
                    <a:pt x="159" y="191"/>
                  </a:cubicBezTo>
                  <a:cubicBezTo>
                    <a:pt x="159" y="191"/>
                    <a:pt x="159" y="159"/>
                    <a:pt x="159" y="159"/>
                  </a:cubicBezTo>
                  <a:cubicBezTo>
                    <a:pt x="159" y="159"/>
                    <a:pt x="159" y="159"/>
                    <a:pt x="159" y="159"/>
                  </a:cubicBezTo>
                  <a:cubicBezTo>
                    <a:pt x="159" y="96"/>
                    <a:pt x="128" y="64"/>
                    <a:pt x="128" y="32"/>
                  </a:cubicBezTo>
                  <a:cubicBezTo>
                    <a:pt x="96" y="0"/>
                    <a:pt x="33" y="32"/>
                    <a:pt x="33"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4"/>
            <p:cNvSpPr/>
            <p:nvPr/>
          </p:nvSpPr>
          <p:spPr>
            <a:xfrm>
              <a:off x="549682" y="3862330"/>
              <a:ext cx="7070" cy="5073"/>
            </a:xfrm>
            <a:custGeom>
              <a:rect b="b" l="l" r="r" t="t"/>
              <a:pathLst>
                <a:path extrusionOk="0" h="160" w="223">
                  <a:moveTo>
                    <a:pt x="191" y="1"/>
                  </a:moveTo>
                  <a:cubicBezTo>
                    <a:pt x="159" y="1"/>
                    <a:pt x="159" y="1"/>
                    <a:pt x="159" y="1"/>
                  </a:cubicBezTo>
                  <a:cubicBezTo>
                    <a:pt x="96" y="32"/>
                    <a:pt x="64" y="96"/>
                    <a:pt x="1" y="159"/>
                  </a:cubicBezTo>
                  <a:cubicBezTo>
                    <a:pt x="1" y="159"/>
                    <a:pt x="1" y="159"/>
                    <a:pt x="1" y="159"/>
                  </a:cubicBezTo>
                  <a:cubicBezTo>
                    <a:pt x="1" y="159"/>
                    <a:pt x="32" y="159"/>
                    <a:pt x="32" y="159"/>
                  </a:cubicBezTo>
                  <a:cubicBezTo>
                    <a:pt x="96" y="159"/>
                    <a:pt x="159" y="127"/>
                    <a:pt x="222" y="96"/>
                  </a:cubicBezTo>
                  <a:cubicBezTo>
                    <a:pt x="222" y="96"/>
                    <a:pt x="222" y="64"/>
                    <a:pt x="222" y="32"/>
                  </a:cubicBezTo>
                  <a:cubicBezTo>
                    <a:pt x="222" y="32"/>
                    <a:pt x="222" y="1"/>
                    <a:pt x="19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4"/>
            <p:cNvSpPr/>
            <p:nvPr/>
          </p:nvSpPr>
          <p:spPr>
            <a:xfrm>
              <a:off x="993488" y="3629393"/>
              <a:ext cx="6056" cy="6056"/>
            </a:xfrm>
            <a:custGeom>
              <a:rect b="b" l="l" r="r" t="t"/>
              <a:pathLst>
                <a:path extrusionOk="0" h="191" w="191">
                  <a:moveTo>
                    <a:pt x="64" y="191"/>
                  </a:moveTo>
                  <a:cubicBezTo>
                    <a:pt x="64" y="191"/>
                    <a:pt x="95" y="191"/>
                    <a:pt x="95" y="191"/>
                  </a:cubicBezTo>
                  <a:cubicBezTo>
                    <a:pt x="127" y="159"/>
                    <a:pt x="159" y="127"/>
                    <a:pt x="190" y="64"/>
                  </a:cubicBezTo>
                  <a:cubicBezTo>
                    <a:pt x="190" y="64"/>
                    <a:pt x="159" y="64"/>
                    <a:pt x="159" y="32"/>
                  </a:cubicBezTo>
                  <a:cubicBezTo>
                    <a:pt x="159" y="32"/>
                    <a:pt x="127" y="1"/>
                    <a:pt x="95" y="1"/>
                  </a:cubicBezTo>
                  <a:cubicBezTo>
                    <a:pt x="32" y="32"/>
                    <a:pt x="0" y="64"/>
                    <a:pt x="32" y="127"/>
                  </a:cubicBezTo>
                  <a:cubicBezTo>
                    <a:pt x="32" y="159"/>
                    <a:pt x="64" y="159"/>
                    <a:pt x="64" y="19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4"/>
            <p:cNvSpPr/>
            <p:nvPr/>
          </p:nvSpPr>
          <p:spPr>
            <a:xfrm>
              <a:off x="997483" y="3676602"/>
              <a:ext cx="5073" cy="5041"/>
            </a:xfrm>
            <a:custGeom>
              <a:rect b="b" l="l" r="r" t="t"/>
              <a:pathLst>
                <a:path extrusionOk="0" h="159" w="160">
                  <a:moveTo>
                    <a:pt x="1" y="127"/>
                  </a:moveTo>
                  <a:cubicBezTo>
                    <a:pt x="1" y="127"/>
                    <a:pt x="1" y="158"/>
                    <a:pt x="1" y="158"/>
                  </a:cubicBezTo>
                  <a:cubicBezTo>
                    <a:pt x="33" y="158"/>
                    <a:pt x="64" y="158"/>
                    <a:pt x="96" y="158"/>
                  </a:cubicBezTo>
                  <a:cubicBezTo>
                    <a:pt x="128" y="127"/>
                    <a:pt x="128" y="127"/>
                    <a:pt x="159" y="95"/>
                  </a:cubicBezTo>
                  <a:cubicBezTo>
                    <a:pt x="159" y="32"/>
                    <a:pt x="96" y="0"/>
                    <a:pt x="64" y="0"/>
                  </a:cubicBezTo>
                  <a:cubicBezTo>
                    <a:pt x="64" y="0"/>
                    <a:pt x="33" y="0"/>
                    <a:pt x="33" y="0"/>
                  </a:cubicBezTo>
                  <a:cubicBezTo>
                    <a:pt x="1" y="63"/>
                    <a:pt x="1" y="95"/>
                    <a:pt x="1"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4"/>
            <p:cNvSpPr/>
            <p:nvPr/>
          </p:nvSpPr>
          <p:spPr>
            <a:xfrm>
              <a:off x="540646" y="3865342"/>
              <a:ext cx="7070" cy="5073"/>
            </a:xfrm>
            <a:custGeom>
              <a:rect b="b" l="l" r="r" t="t"/>
              <a:pathLst>
                <a:path extrusionOk="0" h="160" w="223">
                  <a:moveTo>
                    <a:pt x="191" y="1"/>
                  </a:moveTo>
                  <a:cubicBezTo>
                    <a:pt x="191" y="1"/>
                    <a:pt x="159" y="1"/>
                    <a:pt x="127" y="1"/>
                  </a:cubicBezTo>
                  <a:cubicBezTo>
                    <a:pt x="96" y="32"/>
                    <a:pt x="32" y="96"/>
                    <a:pt x="0" y="127"/>
                  </a:cubicBezTo>
                  <a:cubicBezTo>
                    <a:pt x="0" y="159"/>
                    <a:pt x="0" y="159"/>
                    <a:pt x="0" y="159"/>
                  </a:cubicBezTo>
                  <a:cubicBezTo>
                    <a:pt x="0" y="159"/>
                    <a:pt x="0" y="159"/>
                    <a:pt x="32" y="159"/>
                  </a:cubicBezTo>
                  <a:cubicBezTo>
                    <a:pt x="96" y="159"/>
                    <a:pt x="159" y="96"/>
                    <a:pt x="191" y="32"/>
                  </a:cubicBezTo>
                  <a:cubicBezTo>
                    <a:pt x="222" y="32"/>
                    <a:pt x="222" y="32"/>
                    <a:pt x="222" y="32"/>
                  </a:cubicBezTo>
                  <a:cubicBezTo>
                    <a:pt x="222" y="32"/>
                    <a:pt x="191" y="1"/>
                    <a:pt x="19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4"/>
            <p:cNvSpPr/>
            <p:nvPr/>
          </p:nvSpPr>
          <p:spPr>
            <a:xfrm>
              <a:off x="1812809" y="3662525"/>
              <a:ext cx="5041" cy="6056"/>
            </a:xfrm>
            <a:custGeom>
              <a:rect b="b" l="l" r="r" t="t"/>
              <a:pathLst>
                <a:path extrusionOk="0" h="191" w="159">
                  <a:moveTo>
                    <a:pt x="95" y="1"/>
                  </a:moveTo>
                  <a:cubicBezTo>
                    <a:pt x="64" y="1"/>
                    <a:pt x="64" y="1"/>
                    <a:pt x="32" y="32"/>
                  </a:cubicBezTo>
                  <a:cubicBezTo>
                    <a:pt x="32" y="32"/>
                    <a:pt x="0" y="64"/>
                    <a:pt x="32" y="64"/>
                  </a:cubicBezTo>
                  <a:cubicBezTo>
                    <a:pt x="32" y="127"/>
                    <a:pt x="64" y="159"/>
                    <a:pt x="95" y="191"/>
                  </a:cubicBezTo>
                  <a:cubicBezTo>
                    <a:pt x="127" y="191"/>
                    <a:pt x="127" y="191"/>
                    <a:pt x="159" y="159"/>
                  </a:cubicBezTo>
                  <a:cubicBezTo>
                    <a:pt x="159" y="159"/>
                    <a:pt x="159" y="127"/>
                    <a:pt x="159" y="127"/>
                  </a:cubicBezTo>
                  <a:cubicBezTo>
                    <a:pt x="159" y="64"/>
                    <a:pt x="127" y="32"/>
                    <a:pt x="95"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4"/>
            <p:cNvSpPr/>
            <p:nvPr/>
          </p:nvSpPr>
          <p:spPr>
            <a:xfrm>
              <a:off x="963369" y="3658498"/>
              <a:ext cx="5041" cy="5073"/>
            </a:xfrm>
            <a:custGeom>
              <a:rect b="b" l="l" r="r" t="t"/>
              <a:pathLst>
                <a:path extrusionOk="0" h="160" w="159">
                  <a:moveTo>
                    <a:pt x="0" y="96"/>
                  </a:moveTo>
                  <a:cubicBezTo>
                    <a:pt x="32" y="128"/>
                    <a:pt x="64" y="159"/>
                    <a:pt x="95" y="159"/>
                  </a:cubicBezTo>
                  <a:cubicBezTo>
                    <a:pt x="127" y="159"/>
                    <a:pt x="159" y="128"/>
                    <a:pt x="159" y="96"/>
                  </a:cubicBezTo>
                  <a:cubicBezTo>
                    <a:pt x="159" y="64"/>
                    <a:pt x="95" y="1"/>
                    <a:pt x="64" y="1"/>
                  </a:cubicBezTo>
                  <a:cubicBezTo>
                    <a:pt x="32" y="1"/>
                    <a:pt x="0" y="64"/>
                    <a:pt x="0"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4"/>
            <p:cNvSpPr/>
            <p:nvPr/>
          </p:nvSpPr>
          <p:spPr>
            <a:xfrm>
              <a:off x="922184" y="3643439"/>
              <a:ext cx="19118" cy="15092"/>
            </a:xfrm>
            <a:custGeom>
              <a:rect b="b" l="l" r="r" t="t"/>
              <a:pathLst>
                <a:path extrusionOk="0" h="476" w="603">
                  <a:moveTo>
                    <a:pt x="127" y="191"/>
                  </a:moveTo>
                  <a:lnTo>
                    <a:pt x="96" y="191"/>
                  </a:lnTo>
                  <a:lnTo>
                    <a:pt x="127" y="191"/>
                  </a:lnTo>
                  <a:cubicBezTo>
                    <a:pt x="96" y="191"/>
                    <a:pt x="96" y="223"/>
                    <a:pt x="96" y="254"/>
                  </a:cubicBezTo>
                  <a:cubicBezTo>
                    <a:pt x="64" y="286"/>
                    <a:pt x="64" y="318"/>
                    <a:pt x="96" y="349"/>
                  </a:cubicBezTo>
                  <a:cubicBezTo>
                    <a:pt x="127" y="381"/>
                    <a:pt x="127" y="381"/>
                    <a:pt x="159" y="413"/>
                  </a:cubicBezTo>
                  <a:cubicBezTo>
                    <a:pt x="159" y="444"/>
                    <a:pt x="191" y="444"/>
                    <a:pt x="222" y="444"/>
                  </a:cubicBezTo>
                  <a:cubicBezTo>
                    <a:pt x="254" y="444"/>
                    <a:pt x="254" y="476"/>
                    <a:pt x="286" y="476"/>
                  </a:cubicBezTo>
                  <a:cubicBezTo>
                    <a:pt x="349" y="476"/>
                    <a:pt x="381" y="444"/>
                    <a:pt x="412" y="413"/>
                  </a:cubicBezTo>
                  <a:cubicBezTo>
                    <a:pt x="444" y="381"/>
                    <a:pt x="444" y="349"/>
                    <a:pt x="476" y="318"/>
                  </a:cubicBezTo>
                  <a:cubicBezTo>
                    <a:pt x="476" y="286"/>
                    <a:pt x="476" y="286"/>
                    <a:pt x="507" y="254"/>
                  </a:cubicBezTo>
                  <a:cubicBezTo>
                    <a:pt x="539" y="254"/>
                    <a:pt x="571" y="223"/>
                    <a:pt x="602" y="223"/>
                  </a:cubicBezTo>
                  <a:cubicBezTo>
                    <a:pt x="602" y="191"/>
                    <a:pt x="602" y="191"/>
                    <a:pt x="602" y="159"/>
                  </a:cubicBezTo>
                  <a:cubicBezTo>
                    <a:pt x="571" y="159"/>
                    <a:pt x="571" y="159"/>
                    <a:pt x="571" y="159"/>
                  </a:cubicBezTo>
                  <a:cubicBezTo>
                    <a:pt x="476" y="128"/>
                    <a:pt x="412" y="96"/>
                    <a:pt x="317" y="96"/>
                  </a:cubicBezTo>
                  <a:cubicBezTo>
                    <a:pt x="254" y="96"/>
                    <a:pt x="191" y="96"/>
                    <a:pt x="159" y="128"/>
                  </a:cubicBezTo>
                  <a:lnTo>
                    <a:pt x="159" y="128"/>
                  </a:lnTo>
                  <a:lnTo>
                    <a:pt x="159" y="128"/>
                  </a:lnTo>
                  <a:lnTo>
                    <a:pt x="159" y="128"/>
                  </a:lnTo>
                  <a:lnTo>
                    <a:pt x="127" y="159"/>
                  </a:lnTo>
                  <a:lnTo>
                    <a:pt x="159" y="128"/>
                  </a:lnTo>
                  <a:cubicBezTo>
                    <a:pt x="127" y="96"/>
                    <a:pt x="127" y="64"/>
                    <a:pt x="127" y="33"/>
                  </a:cubicBezTo>
                  <a:cubicBezTo>
                    <a:pt x="127" y="1"/>
                    <a:pt x="96" y="1"/>
                    <a:pt x="64" y="1"/>
                  </a:cubicBezTo>
                  <a:cubicBezTo>
                    <a:pt x="64" y="1"/>
                    <a:pt x="32" y="33"/>
                    <a:pt x="32" y="64"/>
                  </a:cubicBezTo>
                  <a:cubicBezTo>
                    <a:pt x="1" y="96"/>
                    <a:pt x="32" y="96"/>
                    <a:pt x="32" y="128"/>
                  </a:cubicBezTo>
                  <a:cubicBezTo>
                    <a:pt x="64" y="159"/>
                    <a:pt x="96" y="159"/>
                    <a:pt x="127" y="19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4"/>
            <p:cNvSpPr/>
            <p:nvPr/>
          </p:nvSpPr>
          <p:spPr>
            <a:xfrm>
              <a:off x="2024662" y="3898474"/>
              <a:ext cx="4058" cy="7070"/>
            </a:xfrm>
            <a:custGeom>
              <a:rect b="b" l="l" r="r" t="t"/>
              <a:pathLst>
                <a:path extrusionOk="0" h="223" w="128">
                  <a:moveTo>
                    <a:pt x="64" y="223"/>
                  </a:moveTo>
                  <a:cubicBezTo>
                    <a:pt x="127" y="159"/>
                    <a:pt x="127" y="96"/>
                    <a:pt x="127" y="33"/>
                  </a:cubicBezTo>
                  <a:cubicBezTo>
                    <a:pt x="127" y="33"/>
                    <a:pt x="127" y="1"/>
                    <a:pt x="127" y="1"/>
                  </a:cubicBezTo>
                  <a:cubicBezTo>
                    <a:pt x="95" y="1"/>
                    <a:pt x="95" y="1"/>
                    <a:pt x="95" y="1"/>
                  </a:cubicBezTo>
                  <a:cubicBezTo>
                    <a:pt x="95" y="1"/>
                    <a:pt x="64" y="33"/>
                    <a:pt x="64" y="33"/>
                  </a:cubicBezTo>
                  <a:cubicBezTo>
                    <a:pt x="32" y="64"/>
                    <a:pt x="32" y="128"/>
                    <a:pt x="0" y="191"/>
                  </a:cubicBezTo>
                  <a:cubicBezTo>
                    <a:pt x="0" y="191"/>
                    <a:pt x="0" y="223"/>
                    <a:pt x="32" y="223"/>
                  </a:cubicBezTo>
                  <a:cubicBezTo>
                    <a:pt x="32" y="223"/>
                    <a:pt x="32" y="223"/>
                    <a:pt x="32" y="223"/>
                  </a:cubicBezTo>
                  <a:cubicBezTo>
                    <a:pt x="64" y="223"/>
                    <a:pt x="64" y="223"/>
                    <a:pt x="64" y="22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4"/>
            <p:cNvSpPr/>
            <p:nvPr/>
          </p:nvSpPr>
          <p:spPr>
            <a:xfrm>
              <a:off x="955316" y="3899488"/>
              <a:ext cx="5073" cy="4058"/>
            </a:xfrm>
            <a:custGeom>
              <a:rect b="b" l="l" r="r" t="t"/>
              <a:pathLst>
                <a:path extrusionOk="0" h="128" w="160">
                  <a:moveTo>
                    <a:pt x="64" y="127"/>
                  </a:moveTo>
                  <a:cubicBezTo>
                    <a:pt x="96" y="127"/>
                    <a:pt x="128" y="96"/>
                    <a:pt x="159" y="64"/>
                  </a:cubicBezTo>
                  <a:cubicBezTo>
                    <a:pt x="159" y="64"/>
                    <a:pt x="159" y="32"/>
                    <a:pt x="159" y="32"/>
                  </a:cubicBezTo>
                  <a:cubicBezTo>
                    <a:pt x="159" y="1"/>
                    <a:pt x="128" y="1"/>
                    <a:pt x="96" y="1"/>
                  </a:cubicBezTo>
                  <a:lnTo>
                    <a:pt x="32" y="32"/>
                  </a:lnTo>
                  <a:cubicBezTo>
                    <a:pt x="1" y="32"/>
                    <a:pt x="1" y="64"/>
                    <a:pt x="1" y="64"/>
                  </a:cubicBezTo>
                  <a:lnTo>
                    <a:pt x="1" y="96"/>
                  </a:lnTo>
                  <a:cubicBezTo>
                    <a:pt x="1" y="127"/>
                    <a:pt x="32" y="127"/>
                    <a:pt x="64"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4"/>
            <p:cNvSpPr/>
            <p:nvPr/>
          </p:nvSpPr>
          <p:spPr>
            <a:xfrm>
              <a:off x="1779677" y="3648480"/>
              <a:ext cx="5041" cy="7039"/>
            </a:xfrm>
            <a:custGeom>
              <a:rect b="b" l="l" r="r" t="t"/>
              <a:pathLst>
                <a:path extrusionOk="0" h="222" w="159">
                  <a:moveTo>
                    <a:pt x="127" y="222"/>
                  </a:moveTo>
                  <a:cubicBezTo>
                    <a:pt x="127" y="222"/>
                    <a:pt x="158" y="222"/>
                    <a:pt x="158" y="222"/>
                  </a:cubicBezTo>
                  <a:cubicBezTo>
                    <a:pt x="158" y="190"/>
                    <a:pt x="158" y="190"/>
                    <a:pt x="158" y="190"/>
                  </a:cubicBezTo>
                  <a:cubicBezTo>
                    <a:pt x="158" y="159"/>
                    <a:pt x="158" y="159"/>
                    <a:pt x="158" y="127"/>
                  </a:cubicBezTo>
                  <a:cubicBezTo>
                    <a:pt x="127" y="95"/>
                    <a:pt x="95" y="32"/>
                    <a:pt x="63" y="32"/>
                  </a:cubicBezTo>
                  <a:cubicBezTo>
                    <a:pt x="32" y="32"/>
                    <a:pt x="32" y="0"/>
                    <a:pt x="32" y="0"/>
                  </a:cubicBezTo>
                  <a:cubicBezTo>
                    <a:pt x="0" y="0"/>
                    <a:pt x="0" y="0"/>
                    <a:pt x="0" y="0"/>
                  </a:cubicBezTo>
                  <a:cubicBezTo>
                    <a:pt x="0" y="0"/>
                    <a:pt x="0" y="32"/>
                    <a:pt x="0" y="32"/>
                  </a:cubicBezTo>
                  <a:cubicBezTo>
                    <a:pt x="32" y="95"/>
                    <a:pt x="95" y="159"/>
                    <a:pt x="127" y="22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4"/>
            <p:cNvSpPr/>
            <p:nvPr/>
          </p:nvSpPr>
          <p:spPr>
            <a:xfrm>
              <a:off x="944282" y="3712746"/>
              <a:ext cx="7070" cy="4027"/>
            </a:xfrm>
            <a:custGeom>
              <a:rect b="b" l="l" r="r" t="t"/>
              <a:pathLst>
                <a:path extrusionOk="0" h="127" w="223">
                  <a:moveTo>
                    <a:pt x="159" y="95"/>
                  </a:moveTo>
                  <a:cubicBezTo>
                    <a:pt x="190" y="95"/>
                    <a:pt x="190" y="95"/>
                    <a:pt x="222" y="63"/>
                  </a:cubicBezTo>
                  <a:cubicBezTo>
                    <a:pt x="222" y="63"/>
                    <a:pt x="222" y="63"/>
                    <a:pt x="222" y="32"/>
                  </a:cubicBezTo>
                  <a:cubicBezTo>
                    <a:pt x="222" y="32"/>
                    <a:pt x="222" y="32"/>
                    <a:pt x="222" y="32"/>
                  </a:cubicBezTo>
                  <a:cubicBezTo>
                    <a:pt x="159" y="0"/>
                    <a:pt x="95" y="32"/>
                    <a:pt x="64" y="32"/>
                  </a:cubicBezTo>
                  <a:cubicBezTo>
                    <a:pt x="32" y="32"/>
                    <a:pt x="0" y="63"/>
                    <a:pt x="0" y="95"/>
                  </a:cubicBezTo>
                  <a:cubicBezTo>
                    <a:pt x="32" y="127"/>
                    <a:pt x="95" y="127"/>
                    <a:pt x="159"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4"/>
            <p:cNvSpPr/>
            <p:nvPr/>
          </p:nvSpPr>
          <p:spPr>
            <a:xfrm>
              <a:off x="934232" y="3690647"/>
              <a:ext cx="4058" cy="4058"/>
            </a:xfrm>
            <a:custGeom>
              <a:rect b="b" l="l" r="r" t="t"/>
              <a:pathLst>
                <a:path extrusionOk="0" h="128" w="128">
                  <a:moveTo>
                    <a:pt x="32" y="127"/>
                  </a:moveTo>
                  <a:cubicBezTo>
                    <a:pt x="64" y="127"/>
                    <a:pt x="96" y="127"/>
                    <a:pt x="127" y="95"/>
                  </a:cubicBezTo>
                  <a:cubicBezTo>
                    <a:pt x="127" y="95"/>
                    <a:pt x="127" y="64"/>
                    <a:pt x="127" y="32"/>
                  </a:cubicBezTo>
                  <a:cubicBezTo>
                    <a:pt x="96" y="0"/>
                    <a:pt x="96" y="0"/>
                    <a:pt x="96" y="0"/>
                  </a:cubicBezTo>
                  <a:cubicBezTo>
                    <a:pt x="32" y="0"/>
                    <a:pt x="1" y="32"/>
                    <a:pt x="1" y="95"/>
                  </a:cubicBezTo>
                  <a:cubicBezTo>
                    <a:pt x="1" y="95"/>
                    <a:pt x="1" y="127"/>
                    <a:pt x="32"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4"/>
            <p:cNvSpPr/>
            <p:nvPr/>
          </p:nvSpPr>
          <p:spPr>
            <a:xfrm>
              <a:off x="1341895" y="3700698"/>
              <a:ext cx="4058" cy="7039"/>
            </a:xfrm>
            <a:custGeom>
              <a:rect b="b" l="l" r="r" t="t"/>
              <a:pathLst>
                <a:path extrusionOk="0" h="222" w="128">
                  <a:moveTo>
                    <a:pt x="0" y="0"/>
                  </a:moveTo>
                  <a:cubicBezTo>
                    <a:pt x="0" y="0"/>
                    <a:pt x="0" y="0"/>
                    <a:pt x="0" y="0"/>
                  </a:cubicBezTo>
                  <a:cubicBezTo>
                    <a:pt x="0" y="95"/>
                    <a:pt x="32" y="158"/>
                    <a:pt x="127" y="222"/>
                  </a:cubicBezTo>
                  <a:cubicBezTo>
                    <a:pt x="127" y="222"/>
                    <a:pt x="127" y="222"/>
                    <a:pt x="127" y="190"/>
                  </a:cubicBezTo>
                  <a:cubicBezTo>
                    <a:pt x="127" y="190"/>
                    <a:pt x="127" y="190"/>
                    <a:pt x="127" y="190"/>
                  </a:cubicBezTo>
                  <a:cubicBezTo>
                    <a:pt x="127" y="127"/>
                    <a:pt x="64" y="63"/>
                    <a:pt x="32" y="0"/>
                  </a:cubicBezTo>
                  <a:cubicBezTo>
                    <a:pt x="32"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4"/>
            <p:cNvSpPr/>
            <p:nvPr/>
          </p:nvSpPr>
          <p:spPr>
            <a:xfrm>
              <a:off x="979411" y="3840263"/>
              <a:ext cx="4058" cy="4027"/>
            </a:xfrm>
            <a:custGeom>
              <a:rect b="b" l="l" r="r" t="t"/>
              <a:pathLst>
                <a:path extrusionOk="0" h="127" w="128">
                  <a:moveTo>
                    <a:pt x="33" y="0"/>
                  </a:moveTo>
                  <a:cubicBezTo>
                    <a:pt x="1" y="32"/>
                    <a:pt x="1" y="63"/>
                    <a:pt x="33" y="95"/>
                  </a:cubicBezTo>
                  <a:cubicBezTo>
                    <a:pt x="33" y="95"/>
                    <a:pt x="64" y="95"/>
                    <a:pt x="64" y="127"/>
                  </a:cubicBezTo>
                  <a:cubicBezTo>
                    <a:pt x="64" y="127"/>
                    <a:pt x="96" y="127"/>
                    <a:pt x="96" y="127"/>
                  </a:cubicBezTo>
                  <a:cubicBezTo>
                    <a:pt x="128" y="95"/>
                    <a:pt x="128" y="95"/>
                    <a:pt x="128" y="95"/>
                  </a:cubicBezTo>
                  <a:cubicBezTo>
                    <a:pt x="128" y="63"/>
                    <a:pt x="128" y="32"/>
                    <a:pt x="96" y="0"/>
                  </a:cubicBezTo>
                  <a:cubicBezTo>
                    <a:pt x="64" y="0"/>
                    <a:pt x="64" y="0"/>
                    <a:pt x="33"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4"/>
            <p:cNvSpPr/>
            <p:nvPr/>
          </p:nvSpPr>
          <p:spPr>
            <a:xfrm>
              <a:off x="940256" y="3923584"/>
              <a:ext cx="6056" cy="4058"/>
            </a:xfrm>
            <a:custGeom>
              <a:rect b="b" l="l" r="r" t="t"/>
              <a:pathLst>
                <a:path extrusionOk="0" h="128" w="191">
                  <a:moveTo>
                    <a:pt x="64" y="32"/>
                  </a:moveTo>
                  <a:cubicBezTo>
                    <a:pt x="32" y="32"/>
                    <a:pt x="32" y="32"/>
                    <a:pt x="1" y="64"/>
                  </a:cubicBezTo>
                  <a:cubicBezTo>
                    <a:pt x="1" y="64"/>
                    <a:pt x="32" y="96"/>
                    <a:pt x="32" y="96"/>
                  </a:cubicBezTo>
                  <a:cubicBezTo>
                    <a:pt x="64" y="96"/>
                    <a:pt x="96" y="96"/>
                    <a:pt x="96" y="127"/>
                  </a:cubicBezTo>
                  <a:cubicBezTo>
                    <a:pt x="127" y="127"/>
                    <a:pt x="127" y="127"/>
                    <a:pt x="127" y="127"/>
                  </a:cubicBezTo>
                  <a:cubicBezTo>
                    <a:pt x="159" y="96"/>
                    <a:pt x="159" y="96"/>
                    <a:pt x="159" y="96"/>
                  </a:cubicBezTo>
                  <a:cubicBezTo>
                    <a:pt x="191" y="96"/>
                    <a:pt x="159" y="64"/>
                    <a:pt x="159" y="32"/>
                  </a:cubicBezTo>
                  <a:cubicBezTo>
                    <a:pt x="127" y="1"/>
                    <a:pt x="96" y="1"/>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4"/>
            <p:cNvSpPr/>
            <p:nvPr/>
          </p:nvSpPr>
          <p:spPr>
            <a:xfrm>
              <a:off x="1924252" y="3874378"/>
              <a:ext cx="5041" cy="4058"/>
            </a:xfrm>
            <a:custGeom>
              <a:rect b="b" l="l" r="r" t="t"/>
              <a:pathLst>
                <a:path extrusionOk="0" h="128" w="159">
                  <a:moveTo>
                    <a:pt x="95" y="1"/>
                  </a:moveTo>
                  <a:cubicBezTo>
                    <a:pt x="64" y="1"/>
                    <a:pt x="32" y="1"/>
                    <a:pt x="32" y="32"/>
                  </a:cubicBezTo>
                  <a:cubicBezTo>
                    <a:pt x="0" y="64"/>
                    <a:pt x="32" y="96"/>
                    <a:pt x="64" y="96"/>
                  </a:cubicBezTo>
                  <a:cubicBezTo>
                    <a:pt x="64" y="127"/>
                    <a:pt x="95" y="127"/>
                    <a:pt x="95" y="127"/>
                  </a:cubicBezTo>
                  <a:cubicBezTo>
                    <a:pt x="127" y="127"/>
                    <a:pt x="127" y="96"/>
                    <a:pt x="127" y="96"/>
                  </a:cubicBezTo>
                  <a:cubicBezTo>
                    <a:pt x="159" y="64"/>
                    <a:pt x="159" y="1"/>
                    <a:pt x="95"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4"/>
            <p:cNvSpPr/>
            <p:nvPr/>
          </p:nvSpPr>
          <p:spPr>
            <a:xfrm>
              <a:off x="1972444" y="4440692"/>
              <a:ext cx="6056" cy="3044"/>
            </a:xfrm>
            <a:custGeom>
              <a:rect b="b" l="l" r="r" t="t"/>
              <a:pathLst>
                <a:path extrusionOk="0" h="96" w="191">
                  <a:moveTo>
                    <a:pt x="1" y="32"/>
                  </a:moveTo>
                  <a:cubicBezTo>
                    <a:pt x="1" y="32"/>
                    <a:pt x="1" y="63"/>
                    <a:pt x="1" y="63"/>
                  </a:cubicBezTo>
                  <a:cubicBezTo>
                    <a:pt x="1" y="63"/>
                    <a:pt x="1" y="63"/>
                    <a:pt x="32" y="63"/>
                  </a:cubicBezTo>
                  <a:cubicBezTo>
                    <a:pt x="32" y="63"/>
                    <a:pt x="64" y="95"/>
                    <a:pt x="96" y="95"/>
                  </a:cubicBezTo>
                  <a:cubicBezTo>
                    <a:pt x="96" y="95"/>
                    <a:pt x="127" y="95"/>
                    <a:pt x="127" y="95"/>
                  </a:cubicBezTo>
                  <a:cubicBezTo>
                    <a:pt x="127" y="95"/>
                    <a:pt x="159" y="95"/>
                    <a:pt x="159" y="95"/>
                  </a:cubicBezTo>
                  <a:cubicBezTo>
                    <a:pt x="159" y="63"/>
                    <a:pt x="191" y="63"/>
                    <a:pt x="191" y="63"/>
                  </a:cubicBezTo>
                  <a:cubicBezTo>
                    <a:pt x="191" y="32"/>
                    <a:pt x="159" y="32"/>
                    <a:pt x="159" y="32"/>
                  </a:cubicBezTo>
                  <a:cubicBezTo>
                    <a:pt x="127" y="0"/>
                    <a:pt x="64" y="0"/>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4"/>
            <p:cNvSpPr/>
            <p:nvPr/>
          </p:nvSpPr>
          <p:spPr>
            <a:xfrm>
              <a:off x="1598927" y="3741851"/>
              <a:ext cx="4058" cy="5041"/>
            </a:xfrm>
            <a:custGeom>
              <a:rect b="b" l="l" r="r" t="t"/>
              <a:pathLst>
                <a:path extrusionOk="0" h="159" w="128">
                  <a:moveTo>
                    <a:pt x="64" y="32"/>
                  </a:moveTo>
                  <a:cubicBezTo>
                    <a:pt x="64" y="0"/>
                    <a:pt x="64" y="0"/>
                    <a:pt x="32" y="0"/>
                  </a:cubicBezTo>
                  <a:cubicBezTo>
                    <a:pt x="1" y="32"/>
                    <a:pt x="1" y="96"/>
                    <a:pt x="32" y="127"/>
                  </a:cubicBezTo>
                  <a:cubicBezTo>
                    <a:pt x="32" y="159"/>
                    <a:pt x="64" y="159"/>
                    <a:pt x="96" y="159"/>
                  </a:cubicBezTo>
                  <a:cubicBezTo>
                    <a:pt x="127" y="159"/>
                    <a:pt x="127" y="127"/>
                    <a:pt x="127" y="127"/>
                  </a:cubicBezTo>
                  <a:cubicBezTo>
                    <a:pt x="127" y="96"/>
                    <a:pt x="127"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4"/>
            <p:cNvSpPr/>
            <p:nvPr/>
          </p:nvSpPr>
          <p:spPr>
            <a:xfrm>
              <a:off x="1982494" y="4263969"/>
              <a:ext cx="3044" cy="6056"/>
            </a:xfrm>
            <a:custGeom>
              <a:rect b="b" l="l" r="r" t="t"/>
              <a:pathLst>
                <a:path extrusionOk="0" h="191" w="96">
                  <a:moveTo>
                    <a:pt x="64" y="0"/>
                  </a:moveTo>
                  <a:cubicBezTo>
                    <a:pt x="64" y="0"/>
                    <a:pt x="32" y="0"/>
                    <a:pt x="32" y="0"/>
                  </a:cubicBezTo>
                  <a:cubicBezTo>
                    <a:pt x="0" y="64"/>
                    <a:pt x="0" y="95"/>
                    <a:pt x="0" y="159"/>
                  </a:cubicBezTo>
                  <a:cubicBezTo>
                    <a:pt x="0" y="159"/>
                    <a:pt x="0" y="159"/>
                    <a:pt x="0" y="190"/>
                  </a:cubicBezTo>
                  <a:cubicBezTo>
                    <a:pt x="0" y="190"/>
                    <a:pt x="32" y="190"/>
                    <a:pt x="32" y="190"/>
                  </a:cubicBezTo>
                  <a:cubicBezTo>
                    <a:pt x="95" y="159"/>
                    <a:pt x="95" y="95"/>
                    <a:pt x="95" y="32"/>
                  </a:cubicBezTo>
                  <a:cubicBezTo>
                    <a:pt x="64" y="0"/>
                    <a:pt x="64" y="0"/>
                    <a:pt x="64"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4"/>
            <p:cNvSpPr/>
            <p:nvPr/>
          </p:nvSpPr>
          <p:spPr>
            <a:xfrm>
              <a:off x="1962393" y="4294089"/>
              <a:ext cx="5073" cy="3044"/>
            </a:xfrm>
            <a:custGeom>
              <a:rect b="b" l="l" r="r" t="t"/>
              <a:pathLst>
                <a:path extrusionOk="0" h="96" w="160">
                  <a:moveTo>
                    <a:pt x="64" y="95"/>
                  </a:moveTo>
                  <a:cubicBezTo>
                    <a:pt x="96" y="95"/>
                    <a:pt x="128" y="95"/>
                    <a:pt x="159" y="64"/>
                  </a:cubicBezTo>
                  <a:cubicBezTo>
                    <a:pt x="159" y="32"/>
                    <a:pt x="159" y="0"/>
                    <a:pt x="128" y="0"/>
                  </a:cubicBezTo>
                  <a:cubicBezTo>
                    <a:pt x="128" y="0"/>
                    <a:pt x="96" y="0"/>
                    <a:pt x="96" y="0"/>
                  </a:cubicBezTo>
                  <a:cubicBezTo>
                    <a:pt x="64" y="0"/>
                    <a:pt x="33" y="0"/>
                    <a:pt x="1" y="0"/>
                  </a:cubicBezTo>
                  <a:cubicBezTo>
                    <a:pt x="1" y="0"/>
                    <a:pt x="1" y="32"/>
                    <a:pt x="1" y="32"/>
                  </a:cubicBezTo>
                  <a:cubicBezTo>
                    <a:pt x="1" y="32"/>
                    <a:pt x="1" y="64"/>
                    <a:pt x="1" y="64"/>
                  </a:cubicBezTo>
                  <a:cubicBezTo>
                    <a:pt x="33" y="64"/>
                    <a:pt x="33" y="95"/>
                    <a:pt x="64"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4"/>
            <p:cNvSpPr/>
            <p:nvPr/>
          </p:nvSpPr>
          <p:spPr>
            <a:xfrm>
              <a:off x="635032" y="3830213"/>
              <a:ext cx="5041" cy="4058"/>
            </a:xfrm>
            <a:custGeom>
              <a:rect b="b" l="l" r="r" t="t"/>
              <a:pathLst>
                <a:path extrusionOk="0" h="128" w="159">
                  <a:moveTo>
                    <a:pt x="95" y="0"/>
                  </a:moveTo>
                  <a:cubicBezTo>
                    <a:pt x="64" y="32"/>
                    <a:pt x="32" y="64"/>
                    <a:pt x="0" y="95"/>
                  </a:cubicBezTo>
                  <a:cubicBezTo>
                    <a:pt x="32" y="127"/>
                    <a:pt x="95" y="127"/>
                    <a:pt x="127" y="127"/>
                  </a:cubicBezTo>
                  <a:cubicBezTo>
                    <a:pt x="127" y="95"/>
                    <a:pt x="159" y="95"/>
                    <a:pt x="159" y="95"/>
                  </a:cubicBezTo>
                  <a:cubicBezTo>
                    <a:pt x="159" y="95"/>
                    <a:pt x="159" y="32"/>
                    <a:pt x="159" y="32"/>
                  </a:cubicBezTo>
                  <a:cubicBezTo>
                    <a:pt x="127" y="0"/>
                    <a:pt x="95" y="0"/>
                    <a:pt x="95"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4"/>
            <p:cNvSpPr/>
            <p:nvPr/>
          </p:nvSpPr>
          <p:spPr>
            <a:xfrm>
              <a:off x="622984" y="3833225"/>
              <a:ext cx="14077" cy="12080"/>
            </a:xfrm>
            <a:custGeom>
              <a:rect b="b" l="l" r="r" t="t"/>
              <a:pathLst>
                <a:path extrusionOk="0" h="381" w="444">
                  <a:moveTo>
                    <a:pt x="380" y="32"/>
                  </a:moveTo>
                  <a:cubicBezTo>
                    <a:pt x="349" y="32"/>
                    <a:pt x="317" y="64"/>
                    <a:pt x="285" y="32"/>
                  </a:cubicBezTo>
                  <a:cubicBezTo>
                    <a:pt x="254" y="32"/>
                    <a:pt x="222" y="32"/>
                    <a:pt x="222" y="64"/>
                  </a:cubicBezTo>
                  <a:cubicBezTo>
                    <a:pt x="222" y="95"/>
                    <a:pt x="190" y="95"/>
                    <a:pt x="190" y="95"/>
                  </a:cubicBezTo>
                  <a:cubicBezTo>
                    <a:pt x="190" y="95"/>
                    <a:pt x="190" y="95"/>
                    <a:pt x="159" y="95"/>
                  </a:cubicBezTo>
                  <a:cubicBezTo>
                    <a:pt x="32" y="127"/>
                    <a:pt x="0" y="159"/>
                    <a:pt x="0" y="285"/>
                  </a:cubicBezTo>
                  <a:cubicBezTo>
                    <a:pt x="0" y="317"/>
                    <a:pt x="32" y="317"/>
                    <a:pt x="32" y="317"/>
                  </a:cubicBezTo>
                  <a:cubicBezTo>
                    <a:pt x="32" y="349"/>
                    <a:pt x="64" y="349"/>
                    <a:pt x="64" y="380"/>
                  </a:cubicBezTo>
                  <a:cubicBezTo>
                    <a:pt x="64" y="380"/>
                    <a:pt x="95" y="380"/>
                    <a:pt x="95" y="380"/>
                  </a:cubicBezTo>
                  <a:cubicBezTo>
                    <a:pt x="159" y="317"/>
                    <a:pt x="222" y="285"/>
                    <a:pt x="317" y="254"/>
                  </a:cubicBezTo>
                  <a:cubicBezTo>
                    <a:pt x="349" y="222"/>
                    <a:pt x="380" y="190"/>
                    <a:pt x="412" y="190"/>
                  </a:cubicBezTo>
                  <a:cubicBezTo>
                    <a:pt x="444" y="159"/>
                    <a:pt x="444" y="127"/>
                    <a:pt x="444" y="95"/>
                  </a:cubicBezTo>
                  <a:cubicBezTo>
                    <a:pt x="444" y="64"/>
                    <a:pt x="444" y="64"/>
                    <a:pt x="412" y="64"/>
                  </a:cubicBezTo>
                  <a:cubicBezTo>
                    <a:pt x="412" y="32"/>
                    <a:pt x="380" y="32"/>
                    <a:pt x="380" y="32"/>
                  </a:cubicBezTo>
                  <a:lnTo>
                    <a:pt x="380" y="0"/>
                  </a:lnTo>
                  <a:lnTo>
                    <a:pt x="38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4"/>
            <p:cNvSpPr/>
            <p:nvPr/>
          </p:nvSpPr>
          <p:spPr>
            <a:xfrm>
              <a:off x="2094952" y="4543100"/>
              <a:ext cx="4027" cy="4027"/>
            </a:xfrm>
            <a:custGeom>
              <a:rect b="b" l="l" r="r" t="t"/>
              <a:pathLst>
                <a:path extrusionOk="0" h="127" w="127">
                  <a:moveTo>
                    <a:pt x="64" y="0"/>
                  </a:moveTo>
                  <a:cubicBezTo>
                    <a:pt x="32" y="32"/>
                    <a:pt x="0" y="64"/>
                    <a:pt x="0" y="95"/>
                  </a:cubicBezTo>
                  <a:cubicBezTo>
                    <a:pt x="0" y="95"/>
                    <a:pt x="0" y="127"/>
                    <a:pt x="0" y="127"/>
                  </a:cubicBezTo>
                  <a:cubicBezTo>
                    <a:pt x="32" y="127"/>
                    <a:pt x="64" y="95"/>
                    <a:pt x="95" y="95"/>
                  </a:cubicBezTo>
                  <a:cubicBezTo>
                    <a:pt x="127" y="95"/>
                    <a:pt x="127" y="32"/>
                    <a:pt x="95" y="0"/>
                  </a:cubicBezTo>
                  <a:cubicBezTo>
                    <a:pt x="95" y="0"/>
                    <a:pt x="64" y="0"/>
                    <a:pt x="64"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4"/>
            <p:cNvSpPr/>
            <p:nvPr/>
          </p:nvSpPr>
          <p:spPr>
            <a:xfrm>
              <a:off x="1005536" y="4179633"/>
              <a:ext cx="4027" cy="4027"/>
            </a:xfrm>
            <a:custGeom>
              <a:rect b="b" l="l" r="r" t="t"/>
              <a:pathLst>
                <a:path extrusionOk="0" h="127" w="127">
                  <a:moveTo>
                    <a:pt x="0" y="95"/>
                  </a:moveTo>
                  <a:cubicBezTo>
                    <a:pt x="0" y="127"/>
                    <a:pt x="32" y="127"/>
                    <a:pt x="64" y="127"/>
                  </a:cubicBezTo>
                  <a:cubicBezTo>
                    <a:pt x="95" y="127"/>
                    <a:pt x="127" y="95"/>
                    <a:pt x="127" y="63"/>
                  </a:cubicBezTo>
                  <a:cubicBezTo>
                    <a:pt x="127" y="32"/>
                    <a:pt x="95" y="0"/>
                    <a:pt x="64" y="0"/>
                  </a:cubicBezTo>
                  <a:cubicBezTo>
                    <a:pt x="64" y="0"/>
                    <a:pt x="32" y="32"/>
                    <a:pt x="32" y="63"/>
                  </a:cubicBezTo>
                  <a:cubicBezTo>
                    <a:pt x="32" y="63"/>
                    <a:pt x="32" y="63"/>
                    <a:pt x="0"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4"/>
            <p:cNvSpPr/>
            <p:nvPr/>
          </p:nvSpPr>
          <p:spPr>
            <a:xfrm>
              <a:off x="1489481" y="3647465"/>
              <a:ext cx="5073" cy="4058"/>
            </a:xfrm>
            <a:custGeom>
              <a:rect b="b" l="l" r="r" t="t"/>
              <a:pathLst>
                <a:path extrusionOk="0" h="128" w="160">
                  <a:moveTo>
                    <a:pt x="96" y="127"/>
                  </a:moveTo>
                  <a:cubicBezTo>
                    <a:pt x="127" y="96"/>
                    <a:pt x="127" y="96"/>
                    <a:pt x="127" y="64"/>
                  </a:cubicBezTo>
                  <a:cubicBezTo>
                    <a:pt x="159" y="32"/>
                    <a:pt x="127" y="1"/>
                    <a:pt x="96" y="1"/>
                  </a:cubicBezTo>
                  <a:cubicBezTo>
                    <a:pt x="64" y="1"/>
                    <a:pt x="64" y="1"/>
                    <a:pt x="32" y="1"/>
                  </a:cubicBezTo>
                  <a:cubicBezTo>
                    <a:pt x="1" y="32"/>
                    <a:pt x="1" y="64"/>
                    <a:pt x="32" y="96"/>
                  </a:cubicBezTo>
                  <a:cubicBezTo>
                    <a:pt x="64" y="127"/>
                    <a:pt x="64" y="127"/>
                    <a:pt x="96"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4"/>
            <p:cNvSpPr/>
            <p:nvPr/>
          </p:nvSpPr>
          <p:spPr>
            <a:xfrm>
              <a:off x="1575846" y="4169583"/>
              <a:ext cx="5041" cy="3044"/>
            </a:xfrm>
            <a:custGeom>
              <a:rect b="b" l="l" r="r" t="t"/>
              <a:pathLst>
                <a:path extrusionOk="0" h="96" w="159">
                  <a:moveTo>
                    <a:pt x="95" y="0"/>
                  </a:moveTo>
                  <a:cubicBezTo>
                    <a:pt x="64" y="0"/>
                    <a:pt x="64" y="0"/>
                    <a:pt x="64" y="0"/>
                  </a:cubicBezTo>
                  <a:cubicBezTo>
                    <a:pt x="32" y="0"/>
                    <a:pt x="32" y="32"/>
                    <a:pt x="32" y="32"/>
                  </a:cubicBezTo>
                  <a:cubicBezTo>
                    <a:pt x="0" y="64"/>
                    <a:pt x="32" y="95"/>
                    <a:pt x="64" y="95"/>
                  </a:cubicBezTo>
                  <a:cubicBezTo>
                    <a:pt x="95" y="95"/>
                    <a:pt x="127" y="64"/>
                    <a:pt x="159" y="32"/>
                  </a:cubicBezTo>
                  <a:cubicBezTo>
                    <a:pt x="159" y="32"/>
                    <a:pt x="159" y="0"/>
                    <a:pt x="159" y="0"/>
                  </a:cubicBezTo>
                  <a:cubicBezTo>
                    <a:pt x="127" y="0"/>
                    <a:pt x="95" y="0"/>
                    <a:pt x="95"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4"/>
            <p:cNvSpPr/>
            <p:nvPr/>
          </p:nvSpPr>
          <p:spPr>
            <a:xfrm>
              <a:off x="995486" y="3784018"/>
              <a:ext cx="5041" cy="5041"/>
            </a:xfrm>
            <a:custGeom>
              <a:rect b="b" l="l" r="r" t="t"/>
              <a:pathLst>
                <a:path extrusionOk="0" h="159" w="159">
                  <a:moveTo>
                    <a:pt x="127" y="32"/>
                  </a:moveTo>
                  <a:cubicBezTo>
                    <a:pt x="127" y="32"/>
                    <a:pt x="127" y="32"/>
                    <a:pt x="96" y="32"/>
                  </a:cubicBezTo>
                  <a:cubicBezTo>
                    <a:pt x="64" y="64"/>
                    <a:pt x="32" y="64"/>
                    <a:pt x="1" y="96"/>
                  </a:cubicBezTo>
                  <a:cubicBezTo>
                    <a:pt x="1" y="96"/>
                    <a:pt x="1" y="127"/>
                    <a:pt x="1" y="127"/>
                  </a:cubicBezTo>
                  <a:cubicBezTo>
                    <a:pt x="1" y="127"/>
                    <a:pt x="1" y="127"/>
                    <a:pt x="1" y="127"/>
                  </a:cubicBezTo>
                  <a:cubicBezTo>
                    <a:pt x="32" y="127"/>
                    <a:pt x="64" y="159"/>
                    <a:pt x="64" y="127"/>
                  </a:cubicBezTo>
                  <a:cubicBezTo>
                    <a:pt x="96" y="127"/>
                    <a:pt x="127" y="96"/>
                    <a:pt x="159" y="64"/>
                  </a:cubicBezTo>
                  <a:cubicBezTo>
                    <a:pt x="159" y="64"/>
                    <a:pt x="159" y="32"/>
                    <a:pt x="159" y="32"/>
                  </a:cubicBezTo>
                  <a:cubicBezTo>
                    <a:pt x="159" y="1"/>
                    <a:pt x="159" y="1"/>
                    <a:pt x="127"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4"/>
            <p:cNvSpPr/>
            <p:nvPr/>
          </p:nvSpPr>
          <p:spPr>
            <a:xfrm>
              <a:off x="2141114" y="4314158"/>
              <a:ext cx="4058" cy="5073"/>
            </a:xfrm>
            <a:custGeom>
              <a:rect b="b" l="l" r="r" t="t"/>
              <a:pathLst>
                <a:path extrusionOk="0" h="160" w="128">
                  <a:moveTo>
                    <a:pt x="128" y="96"/>
                  </a:moveTo>
                  <a:cubicBezTo>
                    <a:pt x="96" y="32"/>
                    <a:pt x="64" y="32"/>
                    <a:pt x="33" y="1"/>
                  </a:cubicBezTo>
                  <a:cubicBezTo>
                    <a:pt x="33" y="1"/>
                    <a:pt x="1" y="32"/>
                    <a:pt x="1" y="32"/>
                  </a:cubicBezTo>
                  <a:cubicBezTo>
                    <a:pt x="1" y="64"/>
                    <a:pt x="1" y="96"/>
                    <a:pt x="33" y="127"/>
                  </a:cubicBezTo>
                  <a:cubicBezTo>
                    <a:pt x="33" y="127"/>
                    <a:pt x="64" y="159"/>
                    <a:pt x="96" y="127"/>
                  </a:cubicBezTo>
                  <a:cubicBezTo>
                    <a:pt x="96" y="127"/>
                    <a:pt x="128" y="96"/>
                    <a:pt x="128"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4"/>
            <p:cNvSpPr/>
            <p:nvPr/>
          </p:nvSpPr>
          <p:spPr>
            <a:xfrm>
              <a:off x="1010546" y="3799078"/>
              <a:ext cx="4058" cy="4058"/>
            </a:xfrm>
            <a:custGeom>
              <a:rect b="b" l="l" r="r" t="t"/>
              <a:pathLst>
                <a:path extrusionOk="0" h="128" w="128">
                  <a:moveTo>
                    <a:pt x="127" y="96"/>
                  </a:moveTo>
                  <a:cubicBezTo>
                    <a:pt x="127" y="96"/>
                    <a:pt x="127" y="96"/>
                    <a:pt x="127" y="96"/>
                  </a:cubicBezTo>
                  <a:cubicBezTo>
                    <a:pt x="127" y="64"/>
                    <a:pt x="127" y="64"/>
                    <a:pt x="127" y="32"/>
                  </a:cubicBezTo>
                  <a:cubicBezTo>
                    <a:pt x="96" y="32"/>
                    <a:pt x="96" y="1"/>
                    <a:pt x="64" y="1"/>
                  </a:cubicBezTo>
                  <a:cubicBezTo>
                    <a:pt x="32" y="1"/>
                    <a:pt x="1" y="1"/>
                    <a:pt x="1" y="32"/>
                  </a:cubicBezTo>
                  <a:cubicBezTo>
                    <a:pt x="1" y="64"/>
                    <a:pt x="1" y="64"/>
                    <a:pt x="32" y="96"/>
                  </a:cubicBezTo>
                  <a:cubicBezTo>
                    <a:pt x="64" y="96"/>
                    <a:pt x="96" y="127"/>
                    <a:pt x="127"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4"/>
            <p:cNvSpPr/>
            <p:nvPr/>
          </p:nvSpPr>
          <p:spPr>
            <a:xfrm>
              <a:off x="2115021" y="4279029"/>
              <a:ext cx="5041" cy="5041"/>
            </a:xfrm>
            <a:custGeom>
              <a:rect b="b" l="l" r="r" t="t"/>
              <a:pathLst>
                <a:path extrusionOk="0" h="159" w="159">
                  <a:moveTo>
                    <a:pt x="127" y="159"/>
                  </a:moveTo>
                  <a:cubicBezTo>
                    <a:pt x="127" y="159"/>
                    <a:pt x="127" y="159"/>
                    <a:pt x="127" y="159"/>
                  </a:cubicBezTo>
                  <a:cubicBezTo>
                    <a:pt x="127" y="159"/>
                    <a:pt x="159" y="159"/>
                    <a:pt x="127" y="159"/>
                  </a:cubicBezTo>
                  <a:cubicBezTo>
                    <a:pt x="127" y="127"/>
                    <a:pt x="127" y="95"/>
                    <a:pt x="96" y="95"/>
                  </a:cubicBezTo>
                  <a:lnTo>
                    <a:pt x="96" y="95"/>
                  </a:lnTo>
                  <a:cubicBezTo>
                    <a:pt x="96" y="64"/>
                    <a:pt x="64" y="32"/>
                    <a:pt x="32" y="0"/>
                  </a:cubicBezTo>
                  <a:cubicBezTo>
                    <a:pt x="32" y="0"/>
                    <a:pt x="32" y="0"/>
                    <a:pt x="1" y="0"/>
                  </a:cubicBezTo>
                  <a:cubicBezTo>
                    <a:pt x="1" y="0"/>
                    <a:pt x="1" y="32"/>
                    <a:pt x="1" y="64"/>
                  </a:cubicBezTo>
                  <a:cubicBezTo>
                    <a:pt x="32" y="95"/>
                    <a:pt x="64" y="159"/>
                    <a:pt x="127" y="159"/>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4"/>
            <p:cNvSpPr/>
            <p:nvPr/>
          </p:nvSpPr>
          <p:spPr>
            <a:xfrm>
              <a:off x="1472424" y="3660528"/>
              <a:ext cx="5041" cy="4027"/>
            </a:xfrm>
            <a:custGeom>
              <a:rect b="b" l="l" r="r" t="t"/>
              <a:pathLst>
                <a:path extrusionOk="0" h="127" w="159">
                  <a:moveTo>
                    <a:pt x="95" y="32"/>
                  </a:moveTo>
                  <a:cubicBezTo>
                    <a:pt x="95" y="32"/>
                    <a:pt x="64" y="32"/>
                    <a:pt x="64" y="0"/>
                  </a:cubicBezTo>
                  <a:cubicBezTo>
                    <a:pt x="32" y="0"/>
                    <a:pt x="32" y="32"/>
                    <a:pt x="0" y="32"/>
                  </a:cubicBezTo>
                  <a:cubicBezTo>
                    <a:pt x="0" y="32"/>
                    <a:pt x="0" y="32"/>
                    <a:pt x="0" y="64"/>
                  </a:cubicBezTo>
                  <a:cubicBezTo>
                    <a:pt x="0" y="64"/>
                    <a:pt x="0" y="64"/>
                    <a:pt x="0" y="64"/>
                  </a:cubicBezTo>
                  <a:cubicBezTo>
                    <a:pt x="64" y="95"/>
                    <a:pt x="95" y="95"/>
                    <a:pt x="159" y="127"/>
                  </a:cubicBezTo>
                  <a:lnTo>
                    <a:pt x="159" y="64"/>
                  </a:lnTo>
                  <a:cubicBezTo>
                    <a:pt x="159" y="32"/>
                    <a:pt x="159" y="32"/>
                    <a:pt x="95"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44"/>
            <p:cNvSpPr/>
            <p:nvPr/>
          </p:nvSpPr>
          <p:spPr>
            <a:xfrm>
              <a:off x="1477433" y="3664522"/>
              <a:ext cx="32" cy="32"/>
            </a:xfrm>
            <a:custGeom>
              <a:rect b="b" l="l" r="r" t="t"/>
              <a:pathLst>
                <a:path extrusionOk="0" h="1" w="1">
                  <a:moveTo>
                    <a:pt x="1" y="1"/>
                  </a:moveTo>
                  <a:lnTo>
                    <a:pt x="1" y="1"/>
                  </a:lnTo>
                  <a:lnTo>
                    <a:pt x="1" y="1"/>
                  </a:lnTo>
                  <a:lnTo>
                    <a:pt x="1" y="1"/>
                  </a:ln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4"/>
            <p:cNvSpPr/>
            <p:nvPr/>
          </p:nvSpPr>
          <p:spPr>
            <a:xfrm>
              <a:off x="1632059" y="3676602"/>
              <a:ext cx="4058" cy="3044"/>
            </a:xfrm>
            <a:custGeom>
              <a:rect b="b" l="l" r="r" t="t"/>
              <a:pathLst>
                <a:path extrusionOk="0" h="96" w="128">
                  <a:moveTo>
                    <a:pt x="32" y="95"/>
                  </a:moveTo>
                  <a:cubicBezTo>
                    <a:pt x="64" y="95"/>
                    <a:pt x="127" y="63"/>
                    <a:pt x="127" y="32"/>
                  </a:cubicBezTo>
                  <a:cubicBezTo>
                    <a:pt x="127" y="0"/>
                    <a:pt x="127" y="0"/>
                    <a:pt x="96" y="0"/>
                  </a:cubicBezTo>
                  <a:cubicBezTo>
                    <a:pt x="96" y="0"/>
                    <a:pt x="96" y="0"/>
                    <a:pt x="96" y="0"/>
                  </a:cubicBezTo>
                  <a:cubicBezTo>
                    <a:pt x="64" y="0"/>
                    <a:pt x="32" y="32"/>
                    <a:pt x="1" y="32"/>
                  </a:cubicBezTo>
                  <a:cubicBezTo>
                    <a:pt x="1" y="63"/>
                    <a:pt x="1" y="63"/>
                    <a:pt x="1" y="63"/>
                  </a:cubicBezTo>
                  <a:cubicBezTo>
                    <a:pt x="1" y="95"/>
                    <a:pt x="1" y="95"/>
                    <a:pt x="32"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4"/>
            <p:cNvSpPr/>
            <p:nvPr/>
          </p:nvSpPr>
          <p:spPr>
            <a:xfrm>
              <a:off x="1658184" y="3649462"/>
              <a:ext cx="5041" cy="4058"/>
            </a:xfrm>
            <a:custGeom>
              <a:rect b="b" l="l" r="r" t="t"/>
              <a:pathLst>
                <a:path extrusionOk="0" h="128" w="159">
                  <a:moveTo>
                    <a:pt x="159" y="64"/>
                  </a:moveTo>
                  <a:cubicBezTo>
                    <a:pt x="159" y="64"/>
                    <a:pt x="159" y="64"/>
                    <a:pt x="159" y="64"/>
                  </a:cubicBezTo>
                  <a:cubicBezTo>
                    <a:pt x="159" y="64"/>
                    <a:pt x="159" y="33"/>
                    <a:pt x="159" y="33"/>
                  </a:cubicBezTo>
                  <a:cubicBezTo>
                    <a:pt x="95" y="1"/>
                    <a:pt x="64" y="64"/>
                    <a:pt x="0" y="33"/>
                  </a:cubicBezTo>
                  <a:lnTo>
                    <a:pt x="0" y="33"/>
                  </a:lnTo>
                  <a:cubicBezTo>
                    <a:pt x="0" y="33"/>
                    <a:pt x="0" y="33"/>
                    <a:pt x="0" y="64"/>
                  </a:cubicBezTo>
                  <a:cubicBezTo>
                    <a:pt x="32" y="96"/>
                    <a:pt x="95" y="128"/>
                    <a:pt x="159"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4"/>
            <p:cNvSpPr/>
            <p:nvPr/>
          </p:nvSpPr>
          <p:spPr>
            <a:xfrm>
              <a:off x="1066790" y="4396496"/>
              <a:ext cx="32" cy="32"/>
            </a:xfrm>
            <a:custGeom>
              <a:rect b="b" l="l" r="r" t="t"/>
              <a:pathLst>
                <a:path extrusionOk="0" h="1" w="1">
                  <a:moveTo>
                    <a:pt x="0" y="1"/>
                  </a:moveTo>
                  <a:lnTo>
                    <a:pt x="0" y="1"/>
                  </a:ln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4"/>
            <p:cNvSpPr/>
            <p:nvPr/>
          </p:nvSpPr>
          <p:spPr>
            <a:xfrm>
              <a:off x="1060766" y="4396496"/>
              <a:ext cx="6056" cy="6056"/>
            </a:xfrm>
            <a:custGeom>
              <a:rect b="b" l="l" r="r" t="t"/>
              <a:pathLst>
                <a:path extrusionOk="0" h="191" w="191">
                  <a:moveTo>
                    <a:pt x="95" y="96"/>
                  </a:moveTo>
                  <a:cubicBezTo>
                    <a:pt x="63" y="96"/>
                    <a:pt x="32" y="127"/>
                    <a:pt x="32" y="159"/>
                  </a:cubicBezTo>
                  <a:cubicBezTo>
                    <a:pt x="32" y="159"/>
                    <a:pt x="32" y="191"/>
                    <a:pt x="0" y="191"/>
                  </a:cubicBezTo>
                  <a:cubicBezTo>
                    <a:pt x="127" y="191"/>
                    <a:pt x="158" y="127"/>
                    <a:pt x="190" y="32"/>
                  </a:cubicBezTo>
                  <a:lnTo>
                    <a:pt x="190" y="1"/>
                  </a:lnTo>
                  <a:cubicBezTo>
                    <a:pt x="190" y="32"/>
                    <a:pt x="158" y="32"/>
                    <a:pt x="158" y="32"/>
                  </a:cubicBezTo>
                  <a:cubicBezTo>
                    <a:pt x="127" y="64"/>
                    <a:pt x="95" y="64"/>
                    <a:pt x="95"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4"/>
            <p:cNvSpPr/>
            <p:nvPr/>
          </p:nvSpPr>
          <p:spPr>
            <a:xfrm>
              <a:off x="1063778" y="4399508"/>
              <a:ext cx="32" cy="32"/>
            </a:xfrm>
            <a:custGeom>
              <a:rect b="b" l="l" r="r" t="t"/>
              <a:pathLst>
                <a:path extrusionOk="0" h="1" w="1">
                  <a:moveTo>
                    <a:pt x="0" y="1"/>
                  </a:moveTo>
                  <a:lnTo>
                    <a:pt x="0" y="1"/>
                  </a:lnTo>
                  <a:cubicBezTo>
                    <a:pt x="0" y="1"/>
                    <a:pt x="0" y="1"/>
                    <a:pt x="0" y="1"/>
                  </a:cubicBezTo>
                  <a:cubicBezTo>
                    <a:pt x="0" y="1"/>
                    <a:pt x="0" y="1"/>
                    <a:pt x="0" y="1"/>
                  </a:cubicBez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4"/>
            <p:cNvSpPr/>
            <p:nvPr/>
          </p:nvSpPr>
          <p:spPr>
            <a:xfrm>
              <a:off x="1177219" y="3622355"/>
              <a:ext cx="4058" cy="4058"/>
            </a:xfrm>
            <a:custGeom>
              <a:rect b="b" l="l" r="r" t="t"/>
              <a:pathLst>
                <a:path extrusionOk="0" h="128" w="128">
                  <a:moveTo>
                    <a:pt x="32" y="96"/>
                  </a:moveTo>
                  <a:cubicBezTo>
                    <a:pt x="32" y="96"/>
                    <a:pt x="64" y="96"/>
                    <a:pt x="64" y="128"/>
                  </a:cubicBezTo>
                  <a:cubicBezTo>
                    <a:pt x="64" y="96"/>
                    <a:pt x="96" y="96"/>
                    <a:pt x="96" y="96"/>
                  </a:cubicBezTo>
                  <a:cubicBezTo>
                    <a:pt x="127" y="64"/>
                    <a:pt x="96" y="33"/>
                    <a:pt x="64" y="1"/>
                  </a:cubicBezTo>
                  <a:cubicBezTo>
                    <a:pt x="32" y="1"/>
                    <a:pt x="32" y="1"/>
                    <a:pt x="1" y="33"/>
                  </a:cubicBezTo>
                  <a:cubicBezTo>
                    <a:pt x="1" y="64"/>
                    <a:pt x="1" y="96"/>
                    <a:pt x="32"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4"/>
            <p:cNvSpPr/>
            <p:nvPr/>
          </p:nvSpPr>
          <p:spPr>
            <a:xfrm>
              <a:off x="1934303" y="4243868"/>
              <a:ext cx="6056" cy="2061"/>
            </a:xfrm>
            <a:custGeom>
              <a:rect b="b" l="l" r="r" t="t"/>
              <a:pathLst>
                <a:path extrusionOk="0" h="65" w="191">
                  <a:moveTo>
                    <a:pt x="95" y="64"/>
                  </a:moveTo>
                  <a:lnTo>
                    <a:pt x="190" y="64"/>
                  </a:lnTo>
                  <a:cubicBezTo>
                    <a:pt x="190" y="64"/>
                    <a:pt x="190" y="33"/>
                    <a:pt x="190" y="33"/>
                  </a:cubicBezTo>
                  <a:cubicBezTo>
                    <a:pt x="190" y="33"/>
                    <a:pt x="190" y="33"/>
                    <a:pt x="190" y="33"/>
                  </a:cubicBezTo>
                  <a:cubicBezTo>
                    <a:pt x="127" y="1"/>
                    <a:pt x="64" y="1"/>
                    <a:pt x="32" y="1"/>
                  </a:cubicBezTo>
                  <a:cubicBezTo>
                    <a:pt x="32" y="1"/>
                    <a:pt x="0" y="33"/>
                    <a:pt x="0" y="33"/>
                  </a:cubicBezTo>
                  <a:cubicBezTo>
                    <a:pt x="0" y="33"/>
                    <a:pt x="0" y="64"/>
                    <a:pt x="32" y="64"/>
                  </a:cubicBezTo>
                  <a:cubicBezTo>
                    <a:pt x="32" y="64"/>
                    <a:pt x="64" y="64"/>
                    <a:pt x="95" y="64"/>
                  </a:cubicBezTo>
                  <a:cubicBezTo>
                    <a:pt x="95" y="64"/>
                    <a:pt x="95" y="64"/>
                    <a:pt x="95"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4"/>
            <p:cNvSpPr/>
            <p:nvPr/>
          </p:nvSpPr>
          <p:spPr>
            <a:xfrm>
              <a:off x="2110012" y="4283055"/>
              <a:ext cx="5041" cy="3044"/>
            </a:xfrm>
            <a:custGeom>
              <a:rect b="b" l="l" r="r" t="t"/>
              <a:pathLst>
                <a:path extrusionOk="0" h="96" w="159">
                  <a:moveTo>
                    <a:pt x="127" y="95"/>
                  </a:moveTo>
                  <a:cubicBezTo>
                    <a:pt x="127" y="95"/>
                    <a:pt x="159" y="95"/>
                    <a:pt x="159" y="95"/>
                  </a:cubicBezTo>
                  <a:cubicBezTo>
                    <a:pt x="159" y="63"/>
                    <a:pt x="159" y="63"/>
                    <a:pt x="159" y="63"/>
                  </a:cubicBezTo>
                  <a:cubicBezTo>
                    <a:pt x="127" y="32"/>
                    <a:pt x="95" y="0"/>
                    <a:pt x="64" y="0"/>
                  </a:cubicBezTo>
                  <a:cubicBezTo>
                    <a:pt x="32" y="0"/>
                    <a:pt x="32" y="32"/>
                    <a:pt x="32" y="32"/>
                  </a:cubicBezTo>
                  <a:cubicBezTo>
                    <a:pt x="0" y="32"/>
                    <a:pt x="0" y="63"/>
                    <a:pt x="32" y="63"/>
                  </a:cubicBezTo>
                  <a:cubicBezTo>
                    <a:pt x="64" y="95"/>
                    <a:pt x="95" y="95"/>
                    <a:pt x="127"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4"/>
            <p:cNvSpPr/>
            <p:nvPr/>
          </p:nvSpPr>
          <p:spPr>
            <a:xfrm>
              <a:off x="1997554" y="3962740"/>
              <a:ext cx="32" cy="1046"/>
            </a:xfrm>
            <a:custGeom>
              <a:rect b="b" l="l" r="r" t="t"/>
              <a:pathLst>
                <a:path extrusionOk="0" h="33" w="1">
                  <a:moveTo>
                    <a:pt x="0" y="1"/>
                  </a:moveTo>
                  <a:lnTo>
                    <a:pt x="0" y="32"/>
                  </a:lnTo>
                  <a:lnTo>
                    <a:pt x="0" y="32"/>
                  </a:lnTo>
                  <a:lnTo>
                    <a:pt x="0"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4"/>
            <p:cNvSpPr/>
            <p:nvPr/>
          </p:nvSpPr>
          <p:spPr>
            <a:xfrm>
              <a:off x="1997554" y="3957730"/>
              <a:ext cx="3044" cy="6056"/>
            </a:xfrm>
            <a:custGeom>
              <a:rect b="b" l="l" r="r" t="t"/>
              <a:pathLst>
                <a:path extrusionOk="0" h="191" w="96">
                  <a:moveTo>
                    <a:pt x="95" y="0"/>
                  </a:moveTo>
                  <a:cubicBezTo>
                    <a:pt x="64" y="0"/>
                    <a:pt x="64" y="0"/>
                    <a:pt x="64" y="0"/>
                  </a:cubicBezTo>
                  <a:cubicBezTo>
                    <a:pt x="32" y="0"/>
                    <a:pt x="32" y="32"/>
                    <a:pt x="32" y="32"/>
                  </a:cubicBezTo>
                  <a:cubicBezTo>
                    <a:pt x="0" y="95"/>
                    <a:pt x="0" y="127"/>
                    <a:pt x="0" y="190"/>
                  </a:cubicBezTo>
                  <a:cubicBezTo>
                    <a:pt x="64" y="127"/>
                    <a:pt x="95" y="64"/>
                    <a:pt x="95" y="32"/>
                  </a:cubicBezTo>
                  <a:cubicBezTo>
                    <a:pt x="95" y="32"/>
                    <a:pt x="95" y="0"/>
                    <a:pt x="95"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4"/>
            <p:cNvSpPr/>
            <p:nvPr/>
          </p:nvSpPr>
          <p:spPr>
            <a:xfrm>
              <a:off x="1464403" y="3669563"/>
              <a:ext cx="4027" cy="4027"/>
            </a:xfrm>
            <a:custGeom>
              <a:rect b="b" l="l" r="r" t="t"/>
              <a:pathLst>
                <a:path extrusionOk="0" h="127" w="127">
                  <a:moveTo>
                    <a:pt x="0" y="95"/>
                  </a:moveTo>
                  <a:cubicBezTo>
                    <a:pt x="0" y="95"/>
                    <a:pt x="0" y="95"/>
                    <a:pt x="32" y="127"/>
                  </a:cubicBezTo>
                  <a:cubicBezTo>
                    <a:pt x="32" y="127"/>
                    <a:pt x="95" y="127"/>
                    <a:pt x="127" y="95"/>
                  </a:cubicBezTo>
                  <a:cubicBezTo>
                    <a:pt x="127" y="95"/>
                    <a:pt x="127" y="95"/>
                    <a:pt x="127" y="64"/>
                  </a:cubicBezTo>
                  <a:cubicBezTo>
                    <a:pt x="127" y="64"/>
                    <a:pt x="95" y="32"/>
                    <a:pt x="95" y="32"/>
                  </a:cubicBezTo>
                  <a:cubicBezTo>
                    <a:pt x="63" y="0"/>
                    <a:pt x="32" y="32"/>
                    <a:pt x="32" y="32"/>
                  </a:cubicBezTo>
                  <a:cubicBezTo>
                    <a:pt x="32" y="64"/>
                    <a:pt x="0" y="64"/>
                    <a:pt x="0"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4"/>
            <p:cNvSpPr/>
            <p:nvPr/>
          </p:nvSpPr>
          <p:spPr>
            <a:xfrm>
              <a:off x="1491510" y="3665537"/>
              <a:ext cx="4027" cy="3044"/>
            </a:xfrm>
            <a:custGeom>
              <a:rect b="b" l="l" r="r" t="t"/>
              <a:pathLst>
                <a:path extrusionOk="0" h="96" w="127">
                  <a:moveTo>
                    <a:pt x="0" y="64"/>
                  </a:moveTo>
                  <a:cubicBezTo>
                    <a:pt x="0" y="96"/>
                    <a:pt x="32" y="96"/>
                    <a:pt x="63" y="96"/>
                  </a:cubicBezTo>
                  <a:cubicBezTo>
                    <a:pt x="95" y="96"/>
                    <a:pt x="127" y="64"/>
                    <a:pt x="127" y="32"/>
                  </a:cubicBezTo>
                  <a:cubicBezTo>
                    <a:pt x="127" y="32"/>
                    <a:pt x="95" y="1"/>
                    <a:pt x="63" y="1"/>
                  </a:cubicBezTo>
                  <a:cubicBezTo>
                    <a:pt x="32" y="1"/>
                    <a:pt x="0" y="32"/>
                    <a:pt x="0"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4"/>
            <p:cNvSpPr/>
            <p:nvPr/>
          </p:nvSpPr>
          <p:spPr>
            <a:xfrm>
              <a:off x="1798732" y="4227825"/>
              <a:ext cx="2061" cy="4027"/>
            </a:xfrm>
            <a:custGeom>
              <a:rect b="b" l="l" r="r" t="t"/>
              <a:pathLst>
                <a:path extrusionOk="0" h="127" w="65">
                  <a:moveTo>
                    <a:pt x="33" y="0"/>
                  </a:moveTo>
                  <a:cubicBezTo>
                    <a:pt x="33" y="0"/>
                    <a:pt x="1" y="0"/>
                    <a:pt x="1" y="0"/>
                  </a:cubicBezTo>
                  <a:cubicBezTo>
                    <a:pt x="1" y="32"/>
                    <a:pt x="1" y="32"/>
                    <a:pt x="1" y="32"/>
                  </a:cubicBezTo>
                  <a:cubicBezTo>
                    <a:pt x="1" y="64"/>
                    <a:pt x="1" y="95"/>
                    <a:pt x="33" y="127"/>
                  </a:cubicBezTo>
                  <a:cubicBezTo>
                    <a:pt x="33" y="127"/>
                    <a:pt x="64" y="127"/>
                    <a:pt x="64" y="127"/>
                  </a:cubicBezTo>
                  <a:cubicBezTo>
                    <a:pt x="64" y="127"/>
                    <a:pt x="64" y="95"/>
                    <a:pt x="64" y="95"/>
                  </a:cubicBezTo>
                  <a:cubicBezTo>
                    <a:pt x="64" y="64"/>
                    <a:pt x="64" y="32"/>
                    <a:pt x="33"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44"/>
            <p:cNvSpPr/>
            <p:nvPr/>
          </p:nvSpPr>
          <p:spPr>
            <a:xfrm>
              <a:off x="1471410" y="3665537"/>
              <a:ext cx="5073" cy="3044"/>
            </a:xfrm>
            <a:custGeom>
              <a:rect b="b" l="l" r="r" t="t"/>
              <a:pathLst>
                <a:path extrusionOk="0" h="96" w="160">
                  <a:moveTo>
                    <a:pt x="64" y="96"/>
                  </a:moveTo>
                  <a:cubicBezTo>
                    <a:pt x="96" y="64"/>
                    <a:pt x="127" y="32"/>
                    <a:pt x="159" y="1"/>
                  </a:cubicBezTo>
                  <a:cubicBezTo>
                    <a:pt x="127" y="1"/>
                    <a:pt x="96" y="1"/>
                    <a:pt x="64" y="1"/>
                  </a:cubicBezTo>
                  <a:cubicBezTo>
                    <a:pt x="32" y="1"/>
                    <a:pt x="1" y="32"/>
                    <a:pt x="1" y="64"/>
                  </a:cubicBezTo>
                  <a:cubicBezTo>
                    <a:pt x="1" y="64"/>
                    <a:pt x="32" y="96"/>
                    <a:pt x="32" y="96"/>
                  </a:cubicBezTo>
                  <a:cubicBezTo>
                    <a:pt x="32" y="96"/>
                    <a:pt x="64" y="96"/>
                    <a:pt x="64"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4"/>
            <p:cNvSpPr/>
            <p:nvPr/>
          </p:nvSpPr>
          <p:spPr>
            <a:xfrm>
              <a:off x="670161" y="3818165"/>
              <a:ext cx="32" cy="32"/>
            </a:xfrm>
            <a:custGeom>
              <a:rect b="b" l="l" r="r" t="t"/>
              <a:pathLst>
                <a:path extrusionOk="0" h="1" w="1">
                  <a:moveTo>
                    <a:pt x="1" y="0"/>
                  </a:moveTo>
                  <a:lnTo>
                    <a:pt x="1" y="0"/>
                  </a:ln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44"/>
            <p:cNvSpPr/>
            <p:nvPr/>
          </p:nvSpPr>
          <p:spPr>
            <a:xfrm>
              <a:off x="2012614" y="3941656"/>
              <a:ext cx="3044" cy="4058"/>
            </a:xfrm>
            <a:custGeom>
              <a:rect b="b" l="l" r="r" t="t"/>
              <a:pathLst>
                <a:path extrusionOk="0" h="128" w="96">
                  <a:moveTo>
                    <a:pt x="32" y="127"/>
                  </a:moveTo>
                  <a:cubicBezTo>
                    <a:pt x="64" y="96"/>
                    <a:pt x="95" y="64"/>
                    <a:pt x="95" y="1"/>
                  </a:cubicBezTo>
                  <a:cubicBezTo>
                    <a:pt x="95" y="1"/>
                    <a:pt x="64" y="1"/>
                    <a:pt x="64" y="1"/>
                  </a:cubicBezTo>
                  <a:cubicBezTo>
                    <a:pt x="64" y="1"/>
                    <a:pt x="64" y="1"/>
                    <a:pt x="64" y="1"/>
                  </a:cubicBezTo>
                  <a:cubicBezTo>
                    <a:pt x="32" y="32"/>
                    <a:pt x="0" y="64"/>
                    <a:pt x="0" y="96"/>
                  </a:cubicBezTo>
                  <a:cubicBezTo>
                    <a:pt x="0" y="96"/>
                    <a:pt x="0" y="127"/>
                    <a:pt x="0" y="127"/>
                  </a:cubicBezTo>
                  <a:cubicBezTo>
                    <a:pt x="0" y="127"/>
                    <a:pt x="0" y="127"/>
                    <a:pt x="32"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44"/>
            <p:cNvSpPr/>
            <p:nvPr/>
          </p:nvSpPr>
          <p:spPr>
            <a:xfrm>
              <a:off x="1278643" y="3906527"/>
              <a:ext cx="32" cy="32"/>
            </a:xfrm>
            <a:custGeom>
              <a:rect b="b" l="l" r="r" t="t"/>
              <a:pathLst>
                <a:path extrusionOk="0" h="1" w="1">
                  <a:moveTo>
                    <a:pt x="0" y="0"/>
                  </a:moveTo>
                  <a:lnTo>
                    <a:pt x="0" y="0"/>
                  </a:ln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4"/>
            <p:cNvSpPr/>
            <p:nvPr/>
          </p:nvSpPr>
          <p:spPr>
            <a:xfrm>
              <a:off x="1278643" y="3902500"/>
              <a:ext cx="3044" cy="4058"/>
            </a:xfrm>
            <a:custGeom>
              <a:rect b="b" l="l" r="r" t="t"/>
              <a:pathLst>
                <a:path extrusionOk="0" h="128" w="96">
                  <a:moveTo>
                    <a:pt x="95" y="32"/>
                  </a:moveTo>
                  <a:cubicBezTo>
                    <a:pt x="95" y="32"/>
                    <a:pt x="95" y="1"/>
                    <a:pt x="95" y="1"/>
                  </a:cubicBezTo>
                  <a:cubicBezTo>
                    <a:pt x="95" y="1"/>
                    <a:pt x="64" y="1"/>
                    <a:pt x="64" y="1"/>
                  </a:cubicBezTo>
                  <a:cubicBezTo>
                    <a:pt x="32" y="1"/>
                    <a:pt x="0" y="32"/>
                    <a:pt x="0" y="64"/>
                  </a:cubicBezTo>
                  <a:cubicBezTo>
                    <a:pt x="0" y="96"/>
                    <a:pt x="0" y="127"/>
                    <a:pt x="0" y="127"/>
                  </a:cubicBezTo>
                  <a:cubicBezTo>
                    <a:pt x="0" y="127"/>
                    <a:pt x="32" y="127"/>
                    <a:pt x="32" y="127"/>
                  </a:cubicBezTo>
                  <a:cubicBezTo>
                    <a:pt x="64" y="96"/>
                    <a:pt x="95" y="64"/>
                    <a:pt x="95"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4"/>
            <p:cNvSpPr/>
            <p:nvPr/>
          </p:nvSpPr>
          <p:spPr>
            <a:xfrm>
              <a:off x="1849936" y="4247894"/>
              <a:ext cx="4058" cy="4058"/>
            </a:xfrm>
            <a:custGeom>
              <a:rect b="b" l="l" r="r" t="t"/>
              <a:pathLst>
                <a:path extrusionOk="0" h="128" w="128">
                  <a:moveTo>
                    <a:pt x="33" y="32"/>
                  </a:moveTo>
                  <a:cubicBezTo>
                    <a:pt x="1" y="32"/>
                    <a:pt x="1" y="32"/>
                    <a:pt x="1" y="32"/>
                  </a:cubicBezTo>
                  <a:cubicBezTo>
                    <a:pt x="1" y="64"/>
                    <a:pt x="1" y="64"/>
                    <a:pt x="1" y="96"/>
                  </a:cubicBezTo>
                  <a:cubicBezTo>
                    <a:pt x="1" y="127"/>
                    <a:pt x="33" y="127"/>
                    <a:pt x="64" y="127"/>
                  </a:cubicBezTo>
                  <a:cubicBezTo>
                    <a:pt x="64" y="127"/>
                    <a:pt x="96" y="96"/>
                    <a:pt x="96" y="96"/>
                  </a:cubicBezTo>
                  <a:cubicBezTo>
                    <a:pt x="96" y="96"/>
                    <a:pt x="128" y="64"/>
                    <a:pt x="96" y="64"/>
                  </a:cubicBezTo>
                  <a:cubicBezTo>
                    <a:pt x="96" y="32"/>
                    <a:pt x="64" y="1"/>
                    <a:pt x="33"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44"/>
            <p:cNvSpPr/>
            <p:nvPr/>
          </p:nvSpPr>
          <p:spPr>
            <a:xfrm>
              <a:off x="2105985" y="4274019"/>
              <a:ext cx="4058" cy="4027"/>
            </a:xfrm>
            <a:custGeom>
              <a:rect b="b" l="l" r="r" t="t"/>
              <a:pathLst>
                <a:path extrusionOk="0" h="127" w="128">
                  <a:moveTo>
                    <a:pt x="96" y="127"/>
                  </a:moveTo>
                  <a:cubicBezTo>
                    <a:pt x="96" y="127"/>
                    <a:pt x="127" y="127"/>
                    <a:pt x="127" y="95"/>
                  </a:cubicBezTo>
                  <a:cubicBezTo>
                    <a:pt x="127" y="95"/>
                    <a:pt x="127" y="95"/>
                    <a:pt x="127" y="63"/>
                  </a:cubicBezTo>
                  <a:cubicBezTo>
                    <a:pt x="96" y="32"/>
                    <a:pt x="64" y="32"/>
                    <a:pt x="32" y="0"/>
                  </a:cubicBezTo>
                  <a:cubicBezTo>
                    <a:pt x="1" y="0"/>
                    <a:pt x="1" y="0"/>
                    <a:pt x="1" y="32"/>
                  </a:cubicBezTo>
                  <a:cubicBezTo>
                    <a:pt x="1" y="32"/>
                    <a:pt x="1" y="32"/>
                    <a:pt x="1" y="32"/>
                  </a:cubicBezTo>
                  <a:cubicBezTo>
                    <a:pt x="32" y="63"/>
                    <a:pt x="64" y="95"/>
                    <a:pt x="96" y="127"/>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44"/>
            <p:cNvSpPr/>
            <p:nvPr/>
          </p:nvSpPr>
          <p:spPr>
            <a:xfrm>
              <a:off x="910136" y="3769973"/>
              <a:ext cx="3044" cy="4027"/>
            </a:xfrm>
            <a:custGeom>
              <a:rect b="b" l="l" r="r" t="t"/>
              <a:pathLst>
                <a:path extrusionOk="0" h="127" w="96">
                  <a:moveTo>
                    <a:pt x="96" y="0"/>
                  </a:moveTo>
                  <a:cubicBezTo>
                    <a:pt x="64" y="0"/>
                    <a:pt x="32" y="32"/>
                    <a:pt x="32" y="32"/>
                  </a:cubicBezTo>
                  <a:cubicBezTo>
                    <a:pt x="1" y="64"/>
                    <a:pt x="1" y="64"/>
                    <a:pt x="1" y="95"/>
                  </a:cubicBezTo>
                  <a:cubicBezTo>
                    <a:pt x="1" y="127"/>
                    <a:pt x="1" y="127"/>
                    <a:pt x="32" y="127"/>
                  </a:cubicBezTo>
                  <a:cubicBezTo>
                    <a:pt x="64" y="95"/>
                    <a:pt x="96" y="64"/>
                    <a:pt x="96" y="32"/>
                  </a:cubicBezTo>
                  <a:cubicBezTo>
                    <a:pt x="96" y="32"/>
                    <a:pt x="96" y="0"/>
                    <a:pt x="96" y="0"/>
                  </a:cubicBezTo>
                  <a:cubicBezTo>
                    <a:pt x="96" y="0"/>
                    <a:pt x="96" y="0"/>
                    <a:pt x="96"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4"/>
            <p:cNvSpPr/>
            <p:nvPr/>
          </p:nvSpPr>
          <p:spPr>
            <a:xfrm>
              <a:off x="1804756" y="4240856"/>
              <a:ext cx="3044" cy="4058"/>
            </a:xfrm>
            <a:custGeom>
              <a:rect b="b" l="l" r="r" t="t"/>
              <a:pathLst>
                <a:path extrusionOk="0" h="128" w="96">
                  <a:moveTo>
                    <a:pt x="64" y="1"/>
                  </a:moveTo>
                  <a:cubicBezTo>
                    <a:pt x="33" y="1"/>
                    <a:pt x="33" y="1"/>
                    <a:pt x="33" y="1"/>
                  </a:cubicBezTo>
                  <a:cubicBezTo>
                    <a:pt x="1" y="1"/>
                    <a:pt x="1" y="33"/>
                    <a:pt x="1" y="33"/>
                  </a:cubicBezTo>
                  <a:cubicBezTo>
                    <a:pt x="33" y="64"/>
                    <a:pt x="33" y="96"/>
                    <a:pt x="64" y="96"/>
                  </a:cubicBezTo>
                  <a:cubicBezTo>
                    <a:pt x="64" y="96"/>
                    <a:pt x="96" y="128"/>
                    <a:pt x="96" y="96"/>
                  </a:cubicBezTo>
                  <a:cubicBezTo>
                    <a:pt x="96" y="96"/>
                    <a:pt x="96" y="96"/>
                    <a:pt x="96" y="96"/>
                  </a:cubicBezTo>
                  <a:cubicBezTo>
                    <a:pt x="96" y="33"/>
                    <a:pt x="96" y="33"/>
                    <a:pt x="64"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4"/>
            <p:cNvSpPr/>
            <p:nvPr/>
          </p:nvSpPr>
          <p:spPr>
            <a:xfrm>
              <a:off x="1015555" y="3870383"/>
              <a:ext cx="3044" cy="3044"/>
            </a:xfrm>
            <a:custGeom>
              <a:rect b="b" l="l" r="r" t="t"/>
              <a:pathLst>
                <a:path extrusionOk="0" h="96" w="96">
                  <a:moveTo>
                    <a:pt x="64" y="0"/>
                  </a:moveTo>
                  <a:cubicBezTo>
                    <a:pt x="33" y="0"/>
                    <a:pt x="33" y="32"/>
                    <a:pt x="33" y="32"/>
                  </a:cubicBezTo>
                  <a:cubicBezTo>
                    <a:pt x="1" y="63"/>
                    <a:pt x="1" y="63"/>
                    <a:pt x="33" y="63"/>
                  </a:cubicBezTo>
                  <a:cubicBezTo>
                    <a:pt x="33" y="63"/>
                    <a:pt x="33" y="63"/>
                    <a:pt x="64" y="95"/>
                  </a:cubicBezTo>
                  <a:cubicBezTo>
                    <a:pt x="64" y="63"/>
                    <a:pt x="96" y="63"/>
                    <a:pt x="96" y="63"/>
                  </a:cubicBezTo>
                  <a:cubicBezTo>
                    <a:pt x="96" y="32"/>
                    <a:pt x="96" y="32"/>
                    <a:pt x="96" y="32"/>
                  </a:cubicBezTo>
                  <a:cubicBezTo>
                    <a:pt x="96" y="0"/>
                    <a:pt x="64" y="0"/>
                    <a:pt x="64"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4"/>
            <p:cNvSpPr/>
            <p:nvPr/>
          </p:nvSpPr>
          <p:spPr>
            <a:xfrm>
              <a:off x="2118033" y="4289079"/>
              <a:ext cx="4058" cy="3044"/>
            </a:xfrm>
            <a:custGeom>
              <a:rect b="b" l="l" r="r" t="t"/>
              <a:pathLst>
                <a:path extrusionOk="0" h="96" w="128">
                  <a:moveTo>
                    <a:pt x="1" y="0"/>
                  </a:moveTo>
                  <a:cubicBezTo>
                    <a:pt x="1" y="0"/>
                    <a:pt x="1" y="32"/>
                    <a:pt x="1" y="32"/>
                  </a:cubicBezTo>
                  <a:cubicBezTo>
                    <a:pt x="32" y="63"/>
                    <a:pt x="32" y="95"/>
                    <a:pt x="64" y="95"/>
                  </a:cubicBezTo>
                  <a:cubicBezTo>
                    <a:pt x="96" y="95"/>
                    <a:pt x="96" y="63"/>
                    <a:pt x="127" y="63"/>
                  </a:cubicBezTo>
                  <a:cubicBezTo>
                    <a:pt x="127" y="63"/>
                    <a:pt x="127" y="32"/>
                    <a:pt x="127" y="32"/>
                  </a:cubicBezTo>
                  <a:cubicBezTo>
                    <a:pt x="96" y="0"/>
                    <a:pt x="64" y="0"/>
                    <a:pt x="32" y="0"/>
                  </a:cubicBezTo>
                  <a:cubicBezTo>
                    <a:pt x="32"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4"/>
            <p:cNvSpPr/>
            <p:nvPr/>
          </p:nvSpPr>
          <p:spPr>
            <a:xfrm>
              <a:off x="956330" y="3675587"/>
              <a:ext cx="5041" cy="3044"/>
            </a:xfrm>
            <a:custGeom>
              <a:rect b="b" l="l" r="r" t="t"/>
              <a:pathLst>
                <a:path extrusionOk="0" h="96" w="159">
                  <a:moveTo>
                    <a:pt x="127" y="32"/>
                  </a:moveTo>
                  <a:cubicBezTo>
                    <a:pt x="127" y="32"/>
                    <a:pt x="127" y="0"/>
                    <a:pt x="127" y="0"/>
                  </a:cubicBezTo>
                  <a:cubicBezTo>
                    <a:pt x="96" y="0"/>
                    <a:pt x="64" y="0"/>
                    <a:pt x="32" y="32"/>
                  </a:cubicBezTo>
                  <a:cubicBezTo>
                    <a:pt x="32" y="32"/>
                    <a:pt x="0" y="64"/>
                    <a:pt x="32" y="64"/>
                  </a:cubicBezTo>
                  <a:cubicBezTo>
                    <a:pt x="32" y="64"/>
                    <a:pt x="64" y="64"/>
                    <a:pt x="64" y="95"/>
                  </a:cubicBezTo>
                  <a:cubicBezTo>
                    <a:pt x="96" y="64"/>
                    <a:pt x="127" y="64"/>
                    <a:pt x="127" y="32"/>
                  </a:cubicBezTo>
                  <a:cubicBezTo>
                    <a:pt x="127" y="32"/>
                    <a:pt x="159" y="32"/>
                    <a:pt x="127"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4"/>
            <p:cNvSpPr/>
            <p:nvPr/>
          </p:nvSpPr>
          <p:spPr>
            <a:xfrm>
              <a:off x="958328" y="3678599"/>
              <a:ext cx="32" cy="32"/>
            </a:xfrm>
            <a:custGeom>
              <a:rect b="b" l="l" r="r" t="t"/>
              <a:pathLst>
                <a:path extrusionOk="0" h="1" w="1">
                  <a:moveTo>
                    <a:pt x="1" y="0"/>
                  </a:moveTo>
                  <a:lnTo>
                    <a:pt x="1" y="0"/>
                  </a:ln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4"/>
            <p:cNvSpPr/>
            <p:nvPr/>
          </p:nvSpPr>
          <p:spPr>
            <a:xfrm>
              <a:off x="964351" y="3813124"/>
              <a:ext cx="3044" cy="4058"/>
            </a:xfrm>
            <a:custGeom>
              <a:rect b="b" l="l" r="r" t="t"/>
              <a:pathLst>
                <a:path extrusionOk="0" h="128" w="96">
                  <a:moveTo>
                    <a:pt x="33" y="1"/>
                  </a:moveTo>
                  <a:cubicBezTo>
                    <a:pt x="33" y="1"/>
                    <a:pt x="33" y="33"/>
                    <a:pt x="33" y="33"/>
                  </a:cubicBezTo>
                  <a:cubicBezTo>
                    <a:pt x="1" y="33"/>
                    <a:pt x="1" y="64"/>
                    <a:pt x="33" y="64"/>
                  </a:cubicBezTo>
                  <a:cubicBezTo>
                    <a:pt x="33" y="96"/>
                    <a:pt x="64" y="96"/>
                    <a:pt x="64" y="128"/>
                  </a:cubicBezTo>
                  <a:cubicBezTo>
                    <a:pt x="64" y="128"/>
                    <a:pt x="96" y="128"/>
                    <a:pt x="96" y="128"/>
                  </a:cubicBezTo>
                  <a:cubicBezTo>
                    <a:pt x="96" y="128"/>
                    <a:pt x="96" y="128"/>
                    <a:pt x="96" y="96"/>
                  </a:cubicBezTo>
                  <a:cubicBezTo>
                    <a:pt x="96" y="64"/>
                    <a:pt x="64" y="33"/>
                    <a:pt x="33"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4"/>
            <p:cNvSpPr/>
            <p:nvPr/>
          </p:nvSpPr>
          <p:spPr>
            <a:xfrm>
              <a:off x="1031629" y="3861347"/>
              <a:ext cx="2061" cy="4027"/>
            </a:xfrm>
            <a:custGeom>
              <a:rect b="b" l="l" r="r" t="t"/>
              <a:pathLst>
                <a:path extrusionOk="0" h="127" w="65">
                  <a:moveTo>
                    <a:pt x="64" y="0"/>
                  </a:moveTo>
                  <a:cubicBezTo>
                    <a:pt x="64" y="0"/>
                    <a:pt x="32" y="0"/>
                    <a:pt x="32" y="0"/>
                  </a:cubicBezTo>
                  <a:cubicBezTo>
                    <a:pt x="32" y="32"/>
                    <a:pt x="1" y="32"/>
                    <a:pt x="1" y="63"/>
                  </a:cubicBezTo>
                  <a:cubicBezTo>
                    <a:pt x="1" y="63"/>
                    <a:pt x="1" y="95"/>
                    <a:pt x="32" y="95"/>
                  </a:cubicBezTo>
                  <a:cubicBezTo>
                    <a:pt x="32" y="95"/>
                    <a:pt x="32" y="127"/>
                    <a:pt x="64" y="127"/>
                  </a:cubicBezTo>
                  <a:cubicBezTo>
                    <a:pt x="64" y="95"/>
                    <a:pt x="64" y="95"/>
                    <a:pt x="64" y="63"/>
                  </a:cubicBezTo>
                  <a:cubicBezTo>
                    <a:pt x="64" y="63"/>
                    <a:pt x="64" y="32"/>
                    <a:pt x="64" y="0"/>
                  </a:cubicBezTo>
                  <a:cubicBezTo>
                    <a:pt x="64" y="32"/>
                    <a:pt x="64" y="0"/>
                    <a:pt x="64"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4"/>
            <p:cNvSpPr/>
            <p:nvPr/>
          </p:nvSpPr>
          <p:spPr>
            <a:xfrm>
              <a:off x="2074851" y="4252904"/>
              <a:ext cx="3044" cy="6056"/>
            </a:xfrm>
            <a:custGeom>
              <a:rect b="b" l="l" r="r" t="t"/>
              <a:pathLst>
                <a:path extrusionOk="0" h="191" w="96">
                  <a:moveTo>
                    <a:pt x="33" y="1"/>
                  </a:moveTo>
                  <a:cubicBezTo>
                    <a:pt x="1" y="64"/>
                    <a:pt x="33" y="128"/>
                    <a:pt x="64" y="191"/>
                  </a:cubicBezTo>
                  <a:cubicBezTo>
                    <a:pt x="64" y="191"/>
                    <a:pt x="64" y="191"/>
                    <a:pt x="64" y="191"/>
                  </a:cubicBezTo>
                  <a:cubicBezTo>
                    <a:pt x="96" y="159"/>
                    <a:pt x="96" y="159"/>
                    <a:pt x="96" y="128"/>
                  </a:cubicBezTo>
                  <a:cubicBezTo>
                    <a:pt x="96" y="64"/>
                    <a:pt x="64" y="33"/>
                    <a:pt x="33"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4"/>
            <p:cNvSpPr/>
            <p:nvPr/>
          </p:nvSpPr>
          <p:spPr>
            <a:xfrm>
              <a:off x="1477433" y="3635417"/>
              <a:ext cx="3044" cy="2029"/>
            </a:xfrm>
            <a:custGeom>
              <a:rect b="b" l="l" r="r" t="t"/>
              <a:pathLst>
                <a:path extrusionOk="0" h="64" w="96">
                  <a:moveTo>
                    <a:pt x="32" y="64"/>
                  </a:moveTo>
                  <a:lnTo>
                    <a:pt x="64" y="64"/>
                  </a:lnTo>
                  <a:cubicBezTo>
                    <a:pt x="64" y="64"/>
                    <a:pt x="96" y="32"/>
                    <a:pt x="96" y="32"/>
                  </a:cubicBezTo>
                  <a:cubicBezTo>
                    <a:pt x="64" y="1"/>
                    <a:pt x="64" y="1"/>
                    <a:pt x="32" y="1"/>
                  </a:cubicBezTo>
                  <a:cubicBezTo>
                    <a:pt x="32" y="1"/>
                    <a:pt x="1" y="32"/>
                    <a:pt x="1" y="32"/>
                  </a:cubicBezTo>
                  <a:cubicBezTo>
                    <a:pt x="1" y="64"/>
                    <a:pt x="32"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4"/>
            <p:cNvSpPr/>
            <p:nvPr/>
          </p:nvSpPr>
          <p:spPr>
            <a:xfrm>
              <a:off x="1492493" y="3635417"/>
              <a:ext cx="2061" cy="2029"/>
            </a:xfrm>
            <a:custGeom>
              <a:rect b="b" l="l" r="r" t="t"/>
              <a:pathLst>
                <a:path extrusionOk="0" h="64" w="65">
                  <a:moveTo>
                    <a:pt x="32" y="64"/>
                  </a:moveTo>
                  <a:cubicBezTo>
                    <a:pt x="64" y="64"/>
                    <a:pt x="64" y="32"/>
                    <a:pt x="64" y="32"/>
                  </a:cubicBezTo>
                  <a:cubicBezTo>
                    <a:pt x="64" y="1"/>
                    <a:pt x="64" y="1"/>
                    <a:pt x="32" y="1"/>
                  </a:cubicBezTo>
                  <a:cubicBezTo>
                    <a:pt x="1" y="1"/>
                    <a:pt x="1" y="32"/>
                    <a:pt x="1" y="32"/>
                  </a:cubicBezTo>
                  <a:cubicBezTo>
                    <a:pt x="1" y="64"/>
                    <a:pt x="32"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4"/>
            <p:cNvSpPr/>
            <p:nvPr/>
          </p:nvSpPr>
          <p:spPr>
            <a:xfrm>
              <a:off x="914162" y="3660528"/>
              <a:ext cx="3044" cy="2029"/>
            </a:xfrm>
            <a:custGeom>
              <a:rect b="b" l="l" r="r" t="t"/>
              <a:pathLst>
                <a:path extrusionOk="0" h="64" w="96">
                  <a:moveTo>
                    <a:pt x="0" y="0"/>
                  </a:moveTo>
                  <a:cubicBezTo>
                    <a:pt x="0" y="32"/>
                    <a:pt x="0" y="32"/>
                    <a:pt x="0" y="32"/>
                  </a:cubicBezTo>
                  <a:cubicBezTo>
                    <a:pt x="32" y="64"/>
                    <a:pt x="32" y="64"/>
                    <a:pt x="64" y="64"/>
                  </a:cubicBezTo>
                  <a:cubicBezTo>
                    <a:pt x="64" y="64"/>
                    <a:pt x="95" y="64"/>
                    <a:pt x="95" y="32"/>
                  </a:cubicBezTo>
                  <a:cubicBezTo>
                    <a:pt x="95" y="32"/>
                    <a:pt x="95" y="0"/>
                    <a:pt x="64" y="0"/>
                  </a:cubicBezTo>
                  <a:cubicBezTo>
                    <a:pt x="64" y="0"/>
                    <a:pt x="32" y="0"/>
                    <a:pt x="32"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4"/>
            <p:cNvSpPr/>
            <p:nvPr/>
          </p:nvSpPr>
          <p:spPr>
            <a:xfrm>
              <a:off x="1831864" y="4228808"/>
              <a:ext cx="4058" cy="2061"/>
            </a:xfrm>
            <a:custGeom>
              <a:rect b="b" l="l" r="r" t="t"/>
              <a:pathLst>
                <a:path extrusionOk="0" h="65" w="128">
                  <a:moveTo>
                    <a:pt x="128" y="64"/>
                  </a:moveTo>
                  <a:cubicBezTo>
                    <a:pt x="128" y="64"/>
                    <a:pt x="128" y="33"/>
                    <a:pt x="128" y="33"/>
                  </a:cubicBezTo>
                  <a:cubicBezTo>
                    <a:pt x="96" y="33"/>
                    <a:pt x="96" y="1"/>
                    <a:pt x="96" y="1"/>
                  </a:cubicBezTo>
                  <a:cubicBezTo>
                    <a:pt x="96" y="1"/>
                    <a:pt x="64" y="1"/>
                    <a:pt x="64" y="1"/>
                  </a:cubicBezTo>
                  <a:cubicBezTo>
                    <a:pt x="33" y="1"/>
                    <a:pt x="1" y="1"/>
                    <a:pt x="1" y="1"/>
                  </a:cubicBezTo>
                  <a:cubicBezTo>
                    <a:pt x="33" y="33"/>
                    <a:pt x="64" y="33"/>
                    <a:pt x="96" y="64"/>
                  </a:cubicBezTo>
                  <a:cubicBezTo>
                    <a:pt x="96" y="64"/>
                    <a:pt x="96" y="64"/>
                    <a:pt x="128"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4"/>
            <p:cNvSpPr/>
            <p:nvPr/>
          </p:nvSpPr>
          <p:spPr>
            <a:xfrm>
              <a:off x="1965405" y="4234832"/>
              <a:ext cx="3044" cy="2061"/>
            </a:xfrm>
            <a:custGeom>
              <a:rect b="b" l="l" r="r" t="t"/>
              <a:pathLst>
                <a:path extrusionOk="0" h="65" w="96">
                  <a:moveTo>
                    <a:pt x="1" y="33"/>
                  </a:moveTo>
                  <a:cubicBezTo>
                    <a:pt x="1" y="33"/>
                    <a:pt x="1" y="33"/>
                    <a:pt x="1" y="64"/>
                  </a:cubicBezTo>
                  <a:cubicBezTo>
                    <a:pt x="1" y="64"/>
                    <a:pt x="1" y="64"/>
                    <a:pt x="33" y="64"/>
                  </a:cubicBezTo>
                  <a:cubicBezTo>
                    <a:pt x="33" y="64"/>
                    <a:pt x="64" y="64"/>
                    <a:pt x="96" y="64"/>
                  </a:cubicBezTo>
                  <a:cubicBezTo>
                    <a:pt x="96" y="64"/>
                    <a:pt x="96" y="64"/>
                    <a:pt x="96" y="64"/>
                  </a:cubicBezTo>
                  <a:cubicBezTo>
                    <a:pt x="96" y="64"/>
                    <a:pt x="96" y="33"/>
                    <a:pt x="96" y="33"/>
                  </a:cubicBezTo>
                  <a:cubicBezTo>
                    <a:pt x="64" y="1"/>
                    <a:pt x="33" y="1"/>
                    <a:pt x="1"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4"/>
            <p:cNvSpPr/>
            <p:nvPr/>
          </p:nvSpPr>
          <p:spPr>
            <a:xfrm>
              <a:off x="1595915" y="3710717"/>
              <a:ext cx="3044" cy="3044"/>
            </a:xfrm>
            <a:custGeom>
              <a:rect b="b" l="l" r="r" t="t"/>
              <a:pathLst>
                <a:path extrusionOk="0" h="96" w="96">
                  <a:moveTo>
                    <a:pt x="32" y="96"/>
                  </a:moveTo>
                  <a:cubicBezTo>
                    <a:pt x="64" y="96"/>
                    <a:pt x="64" y="64"/>
                    <a:pt x="96" y="32"/>
                  </a:cubicBezTo>
                  <a:cubicBezTo>
                    <a:pt x="64" y="32"/>
                    <a:pt x="64" y="32"/>
                    <a:pt x="64" y="1"/>
                  </a:cubicBezTo>
                  <a:cubicBezTo>
                    <a:pt x="32" y="1"/>
                    <a:pt x="1" y="32"/>
                    <a:pt x="1" y="32"/>
                  </a:cubicBezTo>
                  <a:cubicBezTo>
                    <a:pt x="1" y="64"/>
                    <a:pt x="32" y="64"/>
                    <a:pt x="32"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4"/>
            <p:cNvSpPr/>
            <p:nvPr/>
          </p:nvSpPr>
          <p:spPr>
            <a:xfrm>
              <a:off x="962354" y="3696671"/>
              <a:ext cx="4058" cy="2029"/>
            </a:xfrm>
            <a:custGeom>
              <a:rect b="b" l="l" r="r" t="t"/>
              <a:pathLst>
                <a:path extrusionOk="0" h="64" w="128">
                  <a:moveTo>
                    <a:pt x="96" y="32"/>
                  </a:moveTo>
                  <a:cubicBezTo>
                    <a:pt x="127" y="32"/>
                    <a:pt x="127" y="32"/>
                    <a:pt x="127" y="32"/>
                  </a:cubicBezTo>
                  <a:cubicBezTo>
                    <a:pt x="96" y="0"/>
                    <a:pt x="64" y="0"/>
                    <a:pt x="1" y="0"/>
                  </a:cubicBezTo>
                  <a:cubicBezTo>
                    <a:pt x="32" y="64"/>
                    <a:pt x="32" y="64"/>
                    <a:pt x="96"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4"/>
            <p:cNvSpPr/>
            <p:nvPr/>
          </p:nvSpPr>
          <p:spPr>
            <a:xfrm>
              <a:off x="962354" y="3696671"/>
              <a:ext cx="32" cy="32"/>
            </a:xfrm>
            <a:custGeom>
              <a:rect b="b" l="l" r="r" t="t"/>
              <a:pathLst>
                <a:path extrusionOk="0" h="1" w="1">
                  <a:moveTo>
                    <a:pt x="1" y="0"/>
                  </a:moveTo>
                  <a:lnTo>
                    <a:pt x="1" y="0"/>
                  </a:ln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4"/>
            <p:cNvSpPr/>
            <p:nvPr/>
          </p:nvSpPr>
          <p:spPr>
            <a:xfrm>
              <a:off x="1929261" y="4181631"/>
              <a:ext cx="4058" cy="3044"/>
            </a:xfrm>
            <a:custGeom>
              <a:rect b="b" l="l" r="r" t="t"/>
              <a:pathLst>
                <a:path extrusionOk="0" h="96" w="128">
                  <a:moveTo>
                    <a:pt x="64" y="0"/>
                  </a:moveTo>
                  <a:cubicBezTo>
                    <a:pt x="64" y="0"/>
                    <a:pt x="32" y="32"/>
                    <a:pt x="1" y="32"/>
                  </a:cubicBezTo>
                  <a:cubicBezTo>
                    <a:pt x="32" y="95"/>
                    <a:pt x="64" y="95"/>
                    <a:pt x="96" y="95"/>
                  </a:cubicBezTo>
                  <a:cubicBezTo>
                    <a:pt x="127" y="64"/>
                    <a:pt x="127" y="32"/>
                    <a:pt x="127" y="32"/>
                  </a:cubicBezTo>
                  <a:cubicBezTo>
                    <a:pt x="127" y="0"/>
                    <a:pt x="96" y="0"/>
                    <a:pt x="64"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4"/>
            <p:cNvSpPr/>
            <p:nvPr/>
          </p:nvSpPr>
          <p:spPr>
            <a:xfrm>
              <a:off x="1928279" y="4177604"/>
              <a:ext cx="2029" cy="5073"/>
            </a:xfrm>
            <a:custGeom>
              <a:rect b="b" l="l" r="r" t="t"/>
              <a:pathLst>
                <a:path extrusionOk="0" h="160" w="64">
                  <a:moveTo>
                    <a:pt x="63" y="32"/>
                  </a:moveTo>
                  <a:cubicBezTo>
                    <a:pt x="63" y="32"/>
                    <a:pt x="63" y="1"/>
                    <a:pt x="63" y="1"/>
                  </a:cubicBezTo>
                  <a:cubicBezTo>
                    <a:pt x="63" y="1"/>
                    <a:pt x="32" y="1"/>
                    <a:pt x="32" y="1"/>
                  </a:cubicBezTo>
                  <a:lnTo>
                    <a:pt x="0" y="32"/>
                  </a:lnTo>
                  <a:lnTo>
                    <a:pt x="0" y="159"/>
                  </a:lnTo>
                  <a:lnTo>
                    <a:pt x="32" y="159"/>
                  </a:lnTo>
                  <a:cubicBezTo>
                    <a:pt x="63" y="127"/>
                    <a:pt x="63" y="96"/>
                    <a:pt x="63" y="96"/>
                  </a:cubicBezTo>
                  <a:cubicBezTo>
                    <a:pt x="63" y="64"/>
                    <a:pt x="63" y="32"/>
                    <a:pt x="63"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4"/>
            <p:cNvSpPr/>
            <p:nvPr/>
          </p:nvSpPr>
          <p:spPr>
            <a:xfrm>
              <a:off x="1928279" y="4178619"/>
              <a:ext cx="32" cy="1046"/>
            </a:xfrm>
            <a:custGeom>
              <a:rect b="b" l="l" r="r" t="t"/>
              <a:pathLst>
                <a:path extrusionOk="0" h="33" w="1">
                  <a:moveTo>
                    <a:pt x="0" y="0"/>
                  </a:moveTo>
                  <a:lnTo>
                    <a:pt x="0" y="0"/>
                  </a:lnTo>
                  <a:cubicBezTo>
                    <a:pt x="0" y="0"/>
                    <a:pt x="0" y="32"/>
                    <a:pt x="0" y="0"/>
                  </a:cubicBezTo>
                  <a:cubicBezTo>
                    <a:pt x="0" y="32"/>
                    <a:pt x="0" y="32"/>
                    <a:pt x="0" y="0"/>
                  </a:cubicBezTo>
                  <a:cubicBezTo>
                    <a:pt x="0" y="32"/>
                    <a:pt x="0" y="32"/>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4"/>
            <p:cNvSpPr/>
            <p:nvPr/>
          </p:nvSpPr>
          <p:spPr>
            <a:xfrm>
              <a:off x="1929261" y="4182645"/>
              <a:ext cx="1046" cy="32"/>
            </a:xfrm>
            <a:custGeom>
              <a:rect b="b" l="l" r="r" t="t"/>
              <a:pathLst>
                <a:path extrusionOk="0" h="1" w="33">
                  <a:moveTo>
                    <a:pt x="1" y="0"/>
                  </a:moveTo>
                  <a:lnTo>
                    <a:pt x="1" y="0"/>
                  </a:lnTo>
                  <a:cubicBezTo>
                    <a:pt x="1" y="0"/>
                    <a:pt x="1" y="0"/>
                    <a:pt x="32" y="0"/>
                  </a:cubicBezTo>
                  <a:lnTo>
                    <a:pt x="1" y="0"/>
                  </a:ln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4"/>
            <p:cNvSpPr/>
            <p:nvPr/>
          </p:nvSpPr>
          <p:spPr>
            <a:xfrm>
              <a:off x="1008548" y="4158550"/>
              <a:ext cx="2029" cy="3044"/>
            </a:xfrm>
            <a:custGeom>
              <a:rect b="b" l="l" r="r" t="t"/>
              <a:pathLst>
                <a:path extrusionOk="0" h="96" w="64">
                  <a:moveTo>
                    <a:pt x="32" y="32"/>
                  </a:moveTo>
                  <a:cubicBezTo>
                    <a:pt x="32" y="0"/>
                    <a:pt x="32" y="0"/>
                    <a:pt x="0" y="0"/>
                  </a:cubicBezTo>
                  <a:cubicBezTo>
                    <a:pt x="0" y="0"/>
                    <a:pt x="0" y="32"/>
                    <a:pt x="0" y="32"/>
                  </a:cubicBezTo>
                  <a:cubicBezTo>
                    <a:pt x="0" y="63"/>
                    <a:pt x="32" y="63"/>
                    <a:pt x="32" y="95"/>
                  </a:cubicBezTo>
                  <a:cubicBezTo>
                    <a:pt x="32" y="95"/>
                    <a:pt x="64" y="63"/>
                    <a:pt x="64" y="63"/>
                  </a:cubicBezTo>
                  <a:cubicBezTo>
                    <a:pt x="64" y="63"/>
                    <a:pt x="64"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4"/>
            <p:cNvSpPr/>
            <p:nvPr/>
          </p:nvSpPr>
          <p:spPr>
            <a:xfrm>
              <a:off x="1006519" y="4150497"/>
              <a:ext cx="3044" cy="2061"/>
            </a:xfrm>
            <a:custGeom>
              <a:rect b="b" l="l" r="r" t="t"/>
              <a:pathLst>
                <a:path extrusionOk="0" h="65" w="96">
                  <a:moveTo>
                    <a:pt x="96" y="1"/>
                  </a:moveTo>
                  <a:cubicBezTo>
                    <a:pt x="64" y="1"/>
                    <a:pt x="64" y="1"/>
                    <a:pt x="64" y="1"/>
                  </a:cubicBezTo>
                  <a:cubicBezTo>
                    <a:pt x="33" y="1"/>
                    <a:pt x="1" y="1"/>
                    <a:pt x="1" y="32"/>
                  </a:cubicBezTo>
                  <a:cubicBezTo>
                    <a:pt x="1" y="32"/>
                    <a:pt x="1" y="64"/>
                    <a:pt x="1" y="64"/>
                  </a:cubicBezTo>
                  <a:cubicBezTo>
                    <a:pt x="33" y="64"/>
                    <a:pt x="64" y="32"/>
                    <a:pt x="96"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4"/>
            <p:cNvSpPr/>
            <p:nvPr/>
          </p:nvSpPr>
          <p:spPr>
            <a:xfrm>
              <a:off x="985435" y="3839249"/>
              <a:ext cx="3044" cy="3044"/>
            </a:xfrm>
            <a:custGeom>
              <a:rect b="b" l="l" r="r" t="t"/>
              <a:pathLst>
                <a:path extrusionOk="0" h="96" w="96">
                  <a:moveTo>
                    <a:pt x="33" y="0"/>
                  </a:moveTo>
                  <a:cubicBezTo>
                    <a:pt x="1" y="0"/>
                    <a:pt x="1" y="32"/>
                    <a:pt x="1" y="32"/>
                  </a:cubicBezTo>
                  <a:cubicBezTo>
                    <a:pt x="1" y="64"/>
                    <a:pt x="33" y="64"/>
                    <a:pt x="64" y="95"/>
                  </a:cubicBezTo>
                  <a:cubicBezTo>
                    <a:pt x="64" y="95"/>
                    <a:pt x="96" y="64"/>
                    <a:pt x="96" y="64"/>
                  </a:cubicBezTo>
                  <a:lnTo>
                    <a:pt x="96" y="32"/>
                  </a:lnTo>
                  <a:cubicBezTo>
                    <a:pt x="96" y="0"/>
                    <a:pt x="64" y="0"/>
                    <a:pt x="33"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4"/>
            <p:cNvSpPr/>
            <p:nvPr/>
          </p:nvSpPr>
          <p:spPr>
            <a:xfrm>
              <a:off x="928208" y="4104302"/>
              <a:ext cx="2061" cy="3044"/>
            </a:xfrm>
            <a:custGeom>
              <a:rect b="b" l="l" r="r" t="t"/>
              <a:pathLst>
                <a:path extrusionOk="0" h="96" w="65">
                  <a:moveTo>
                    <a:pt x="32" y="1"/>
                  </a:moveTo>
                  <a:cubicBezTo>
                    <a:pt x="1" y="1"/>
                    <a:pt x="1" y="33"/>
                    <a:pt x="1" y="64"/>
                  </a:cubicBezTo>
                  <a:cubicBezTo>
                    <a:pt x="1" y="96"/>
                    <a:pt x="1" y="96"/>
                    <a:pt x="32" y="96"/>
                  </a:cubicBezTo>
                  <a:cubicBezTo>
                    <a:pt x="32" y="96"/>
                    <a:pt x="64" y="96"/>
                    <a:pt x="64" y="64"/>
                  </a:cubicBezTo>
                  <a:cubicBezTo>
                    <a:pt x="64" y="33"/>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4"/>
            <p:cNvSpPr/>
            <p:nvPr/>
          </p:nvSpPr>
          <p:spPr>
            <a:xfrm>
              <a:off x="933249" y="4094284"/>
              <a:ext cx="2029" cy="4027"/>
            </a:xfrm>
            <a:custGeom>
              <a:rect b="b" l="l" r="r" t="t"/>
              <a:pathLst>
                <a:path extrusionOk="0" h="127" w="64">
                  <a:moveTo>
                    <a:pt x="32" y="95"/>
                  </a:moveTo>
                  <a:cubicBezTo>
                    <a:pt x="63" y="95"/>
                    <a:pt x="63" y="32"/>
                    <a:pt x="32" y="0"/>
                  </a:cubicBezTo>
                  <a:cubicBezTo>
                    <a:pt x="0" y="0"/>
                    <a:pt x="0" y="0"/>
                    <a:pt x="0" y="0"/>
                  </a:cubicBezTo>
                  <a:cubicBezTo>
                    <a:pt x="0" y="32"/>
                    <a:pt x="0" y="64"/>
                    <a:pt x="32" y="95"/>
                  </a:cubicBezTo>
                  <a:cubicBezTo>
                    <a:pt x="32" y="127"/>
                    <a:pt x="32" y="127"/>
                    <a:pt x="32"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4"/>
            <p:cNvSpPr/>
            <p:nvPr/>
          </p:nvSpPr>
          <p:spPr>
            <a:xfrm>
              <a:off x="927225" y="4094284"/>
              <a:ext cx="3044" cy="2029"/>
            </a:xfrm>
            <a:custGeom>
              <a:rect b="b" l="l" r="r" t="t"/>
              <a:pathLst>
                <a:path extrusionOk="0" h="64" w="96">
                  <a:moveTo>
                    <a:pt x="0" y="0"/>
                  </a:moveTo>
                  <a:cubicBezTo>
                    <a:pt x="0" y="0"/>
                    <a:pt x="0" y="32"/>
                    <a:pt x="0" y="32"/>
                  </a:cubicBezTo>
                  <a:cubicBezTo>
                    <a:pt x="0" y="32"/>
                    <a:pt x="0" y="32"/>
                    <a:pt x="0" y="32"/>
                  </a:cubicBezTo>
                  <a:cubicBezTo>
                    <a:pt x="32" y="64"/>
                    <a:pt x="63" y="32"/>
                    <a:pt x="63" y="32"/>
                  </a:cubicBezTo>
                  <a:cubicBezTo>
                    <a:pt x="63" y="0"/>
                    <a:pt x="63" y="0"/>
                    <a:pt x="95" y="0"/>
                  </a:cubicBezTo>
                  <a:cubicBezTo>
                    <a:pt x="63" y="0"/>
                    <a:pt x="63" y="0"/>
                    <a:pt x="63" y="0"/>
                  </a:cubicBezTo>
                  <a:cubicBezTo>
                    <a:pt x="32"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4"/>
            <p:cNvSpPr/>
            <p:nvPr/>
          </p:nvSpPr>
          <p:spPr>
            <a:xfrm>
              <a:off x="948309" y="4124403"/>
              <a:ext cx="3044" cy="2029"/>
            </a:xfrm>
            <a:custGeom>
              <a:rect b="b" l="l" r="r" t="t"/>
              <a:pathLst>
                <a:path extrusionOk="0" h="64" w="96">
                  <a:moveTo>
                    <a:pt x="95" y="64"/>
                  </a:moveTo>
                  <a:cubicBezTo>
                    <a:pt x="95" y="64"/>
                    <a:pt x="95" y="64"/>
                    <a:pt x="95" y="64"/>
                  </a:cubicBezTo>
                  <a:cubicBezTo>
                    <a:pt x="95" y="32"/>
                    <a:pt x="95" y="32"/>
                    <a:pt x="95" y="32"/>
                  </a:cubicBezTo>
                  <a:cubicBezTo>
                    <a:pt x="63" y="0"/>
                    <a:pt x="32" y="0"/>
                    <a:pt x="32" y="32"/>
                  </a:cubicBezTo>
                  <a:cubicBezTo>
                    <a:pt x="32" y="32"/>
                    <a:pt x="0" y="32"/>
                    <a:pt x="0" y="64"/>
                  </a:cubicBezTo>
                  <a:cubicBezTo>
                    <a:pt x="32" y="64"/>
                    <a:pt x="32" y="64"/>
                    <a:pt x="32" y="64"/>
                  </a:cubicBezTo>
                  <a:cubicBezTo>
                    <a:pt x="63" y="64"/>
                    <a:pt x="63" y="64"/>
                    <a:pt x="95"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44"/>
            <p:cNvSpPr/>
            <p:nvPr/>
          </p:nvSpPr>
          <p:spPr>
            <a:xfrm>
              <a:off x="2072853" y="4251921"/>
              <a:ext cx="32" cy="32"/>
            </a:xfrm>
            <a:custGeom>
              <a:rect b="b" l="l" r="r" t="t"/>
              <a:pathLst>
                <a:path extrusionOk="0" h="1" w="1">
                  <a:moveTo>
                    <a:pt x="0" y="0"/>
                  </a:moveTo>
                  <a:cubicBezTo>
                    <a:pt x="0" y="0"/>
                    <a:pt x="0" y="0"/>
                    <a:pt x="0" y="0"/>
                  </a:cubicBezTo>
                  <a:lnTo>
                    <a:pt x="0" y="0"/>
                  </a:ln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4"/>
            <p:cNvSpPr/>
            <p:nvPr/>
          </p:nvSpPr>
          <p:spPr>
            <a:xfrm>
              <a:off x="2067844" y="4248909"/>
              <a:ext cx="5041" cy="3044"/>
            </a:xfrm>
            <a:custGeom>
              <a:rect b="b" l="l" r="r" t="t"/>
              <a:pathLst>
                <a:path extrusionOk="0" h="96" w="159">
                  <a:moveTo>
                    <a:pt x="0" y="32"/>
                  </a:moveTo>
                  <a:cubicBezTo>
                    <a:pt x="32" y="64"/>
                    <a:pt x="95" y="95"/>
                    <a:pt x="158" y="95"/>
                  </a:cubicBezTo>
                  <a:cubicBezTo>
                    <a:pt x="127" y="32"/>
                    <a:pt x="63" y="0"/>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4"/>
            <p:cNvSpPr/>
            <p:nvPr/>
          </p:nvSpPr>
          <p:spPr>
            <a:xfrm>
              <a:off x="1948348" y="4222784"/>
              <a:ext cx="8053" cy="17121"/>
            </a:xfrm>
            <a:custGeom>
              <a:rect b="b" l="l" r="r" t="t"/>
              <a:pathLst>
                <a:path extrusionOk="0" h="540" w="254">
                  <a:moveTo>
                    <a:pt x="1" y="508"/>
                  </a:moveTo>
                  <a:cubicBezTo>
                    <a:pt x="32" y="539"/>
                    <a:pt x="32" y="539"/>
                    <a:pt x="64" y="539"/>
                  </a:cubicBezTo>
                  <a:cubicBezTo>
                    <a:pt x="64" y="508"/>
                    <a:pt x="96" y="508"/>
                    <a:pt x="96" y="508"/>
                  </a:cubicBezTo>
                  <a:lnTo>
                    <a:pt x="96" y="508"/>
                  </a:lnTo>
                  <a:lnTo>
                    <a:pt x="96" y="508"/>
                  </a:lnTo>
                  <a:cubicBezTo>
                    <a:pt x="96" y="508"/>
                    <a:pt x="127" y="476"/>
                    <a:pt x="127" y="476"/>
                  </a:cubicBezTo>
                  <a:cubicBezTo>
                    <a:pt x="127" y="476"/>
                    <a:pt x="127" y="444"/>
                    <a:pt x="127" y="413"/>
                  </a:cubicBezTo>
                  <a:cubicBezTo>
                    <a:pt x="96" y="381"/>
                    <a:pt x="127" y="381"/>
                    <a:pt x="127" y="349"/>
                  </a:cubicBezTo>
                  <a:cubicBezTo>
                    <a:pt x="127" y="349"/>
                    <a:pt x="159" y="349"/>
                    <a:pt x="159" y="349"/>
                  </a:cubicBezTo>
                  <a:cubicBezTo>
                    <a:pt x="191" y="349"/>
                    <a:pt x="222" y="349"/>
                    <a:pt x="191" y="286"/>
                  </a:cubicBezTo>
                  <a:cubicBezTo>
                    <a:pt x="191" y="254"/>
                    <a:pt x="191" y="254"/>
                    <a:pt x="222" y="223"/>
                  </a:cubicBezTo>
                  <a:cubicBezTo>
                    <a:pt x="222" y="223"/>
                    <a:pt x="254" y="191"/>
                    <a:pt x="254" y="159"/>
                  </a:cubicBezTo>
                  <a:cubicBezTo>
                    <a:pt x="254" y="159"/>
                    <a:pt x="254" y="128"/>
                    <a:pt x="222" y="128"/>
                  </a:cubicBezTo>
                  <a:cubicBezTo>
                    <a:pt x="222" y="128"/>
                    <a:pt x="191" y="128"/>
                    <a:pt x="191" y="128"/>
                  </a:cubicBezTo>
                  <a:cubicBezTo>
                    <a:pt x="159" y="128"/>
                    <a:pt x="159" y="128"/>
                    <a:pt x="127" y="96"/>
                  </a:cubicBezTo>
                  <a:cubicBezTo>
                    <a:pt x="127" y="96"/>
                    <a:pt x="127" y="96"/>
                    <a:pt x="159" y="64"/>
                  </a:cubicBezTo>
                  <a:cubicBezTo>
                    <a:pt x="159" y="64"/>
                    <a:pt x="191" y="64"/>
                    <a:pt x="191" y="33"/>
                  </a:cubicBezTo>
                  <a:cubicBezTo>
                    <a:pt x="191" y="33"/>
                    <a:pt x="191" y="33"/>
                    <a:pt x="191" y="33"/>
                  </a:cubicBezTo>
                  <a:cubicBezTo>
                    <a:pt x="191" y="1"/>
                    <a:pt x="191" y="1"/>
                    <a:pt x="159" y="1"/>
                  </a:cubicBezTo>
                  <a:cubicBezTo>
                    <a:pt x="32" y="33"/>
                    <a:pt x="1" y="128"/>
                    <a:pt x="32" y="254"/>
                  </a:cubicBezTo>
                  <a:cubicBezTo>
                    <a:pt x="32" y="286"/>
                    <a:pt x="32" y="318"/>
                    <a:pt x="32" y="318"/>
                  </a:cubicBezTo>
                  <a:cubicBezTo>
                    <a:pt x="32" y="381"/>
                    <a:pt x="32" y="413"/>
                    <a:pt x="64" y="444"/>
                  </a:cubicBezTo>
                  <a:lnTo>
                    <a:pt x="64" y="444"/>
                  </a:lnTo>
                  <a:lnTo>
                    <a:pt x="64" y="444"/>
                  </a:lnTo>
                  <a:lnTo>
                    <a:pt x="64" y="444"/>
                  </a:lnTo>
                  <a:cubicBezTo>
                    <a:pt x="64" y="476"/>
                    <a:pt x="64" y="476"/>
                    <a:pt x="64" y="476"/>
                  </a:cubicBezTo>
                  <a:lnTo>
                    <a:pt x="64" y="444"/>
                  </a:lnTo>
                  <a:cubicBezTo>
                    <a:pt x="32" y="476"/>
                    <a:pt x="32" y="476"/>
                    <a:pt x="32" y="476"/>
                  </a:cubicBezTo>
                  <a:cubicBezTo>
                    <a:pt x="1" y="476"/>
                    <a:pt x="1" y="508"/>
                    <a:pt x="1" y="508"/>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4"/>
            <p:cNvSpPr/>
            <p:nvPr/>
          </p:nvSpPr>
          <p:spPr>
            <a:xfrm>
              <a:off x="1773653" y="4165556"/>
              <a:ext cx="1015" cy="4058"/>
            </a:xfrm>
            <a:custGeom>
              <a:rect b="b" l="l" r="r" t="t"/>
              <a:pathLst>
                <a:path extrusionOk="0" h="128" w="32">
                  <a:moveTo>
                    <a:pt x="0" y="1"/>
                  </a:moveTo>
                  <a:cubicBezTo>
                    <a:pt x="0" y="1"/>
                    <a:pt x="0" y="1"/>
                    <a:pt x="0" y="32"/>
                  </a:cubicBezTo>
                  <a:cubicBezTo>
                    <a:pt x="0" y="32"/>
                    <a:pt x="0" y="64"/>
                    <a:pt x="0" y="64"/>
                  </a:cubicBezTo>
                  <a:cubicBezTo>
                    <a:pt x="0" y="64"/>
                    <a:pt x="0" y="96"/>
                    <a:pt x="0" y="96"/>
                  </a:cubicBezTo>
                  <a:cubicBezTo>
                    <a:pt x="0" y="127"/>
                    <a:pt x="0" y="127"/>
                    <a:pt x="0" y="127"/>
                  </a:cubicBezTo>
                  <a:cubicBezTo>
                    <a:pt x="32" y="127"/>
                    <a:pt x="32" y="96"/>
                    <a:pt x="32" y="96"/>
                  </a:cubicBezTo>
                  <a:cubicBezTo>
                    <a:pt x="32" y="64"/>
                    <a:pt x="32" y="64"/>
                    <a:pt x="32" y="32"/>
                  </a:cubicBezTo>
                  <a:cubicBezTo>
                    <a:pt x="32" y="32"/>
                    <a:pt x="32"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4"/>
            <p:cNvSpPr/>
            <p:nvPr/>
          </p:nvSpPr>
          <p:spPr>
            <a:xfrm>
              <a:off x="1967434" y="4273005"/>
              <a:ext cx="2029" cy="3044"/>
            </a:xfrm>
            <a:custGeom>
              <a:rect b="b" l="l" r="r" t="t"/>
              <a:pathLst>
                <a:path extrusionOk="0" h="96" w="64">
                  <a:moveTo>
                    <a:pt x="0" y="64"/>
                  </a:moveTo>
                  <a:cubicBezTo>
                    <a:pt x="0" y="64"/>
                    <a:pt x="0" y="95"/>
                    <a:pt x="32" y="95"/>
                  </a:cubicBezTo>
                  <a:cubicBezTo>
                    <a:pt x="32" y="95"/>
                    <a:pt x="32" y="95"/>
                    <a:pt x="32" y="95"/>
                  </a:cubicBezTo>
                  <a:cubicBezTo>
                    <a:pt x="64" y="64"/>
                    <a:pt x="64" y="64"/>
                    <a:pt x="64" y="32"/>
                  </a:cubicBezTo>
                  <a:cubicBezTo>
                    <a:pt x="64" y="0"/>
                    <a:pt x="64" y="0"/>
                    <a:pt x="64" y="0"/>
                  </a:cubicBezTo>
                  <a:cubicBezTo>
                    <a:pt x="32" y="0"/>
                    <a:pt x="32" y="0"/>
                    <a:pt x="32" y="0"/>
                  </a:cubicBezTo>
                  <a:cubicBezTo>
                    <a:pt x="0" y="32"/>
                    <a:pt x="0" y="32"/>
                    <a:pt x="0"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4"/>
            <p:cNvSpPr/>
            <p:nvPr/>
          </p:nvSpPr>
          <p:spPr>
            <a:xfrm>
              <a:off x="1581870" y="3745877"/>
              <a:ext cx="3044" cy="3044"/>
            </a:xfrm>
            <a:custGeom>
              <a:rect b="b" l="l" r="r" t="t"/>
              <a:pathLst>
                <a:path extrusionOk="0" h="96" w="96">
                  <a:moveTo>
                    <a:pt x="64" y="95"/>
                  </a:moveTo>
                  <a:cubicBezTo>
                    <a:pt x="95" y="95"/>
                    <a:pt x="95" y="95"/>
                    <a:pt x="95" y="64"/>
                  </a:cubicBezTo>
                  <a:cubicBezTo>
                    <a:pt x="95" y="64"/>
                    <a:pt x="95" y="32"/>
                    <a:pt x="64" y="32"/>
                  </a:cubicBezTo>
                  <a:cubicBezTo>
                    <a:pt x="64" y="0"/>
                    <a:pt x="64" y="0"/>
                    <a:pt x="64" y="0"/>
                  </a:cubicBezTo>
                  <a:cubicBezTo>
                    <a:pt x="32" y="0"/>
                    <a:pt x="32" y="0"/>
                    <a:pt x="32" y="32"/>
                  </a:cubicBezTo>
                  <a:cubicBezTo>
                    <a:pt x="0" y="32"/>
                    <a:pt x="32" y="64"/>
                    <a:pt x="32" y="95"/>
                  </a:cubicBezTo>
                  <a:cubicBezTo>
                    <a:pt x="64" y="95"/>
                    <a:pt x="64" y="95"/>
                    <a:pt x="64"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4"/>
            <p:cNvSpPr/>
            <p:nvPr/>
          </p:nvSpPr>
          <p:spPr>
            <a:xfrm>
              <a:off x="1004522" y="3785033"/>
              <a:ext cx="2029" cy="3044"/>
            </a:xfrm>
            <a:custGeom>
              <a:rect b="b" l="l" r="r" t="t"/>
              <a:pathLst>
                <a:path extrusionOk="0" h="96" w="64">
                  <a:moveTo>
                    <a:pt x="64" y="32"/>
                  </a:moveTo>
                  <a:cubicBezTo>
                    <a:pt x="64" y="32"/>
                    <a:pt x="64" y="0"/>
                    <a:pt x="64" y="0"/>
                  </a:cubicBezTo>
                  <a:cubicBezTo>
                    <a:pt x="32" y="0"/>
                    <a:pt x="1" y="32"/>
                    <a:pt x="1" y="32"/>
                  </a:cubicBezTo>
                  <a:cubicBezTo>
                    <a:pt x="1" y="64"/>
                    <a:pt x="32" y="64"/>
                    <a:pt x="32" y="95"/>
                  </a:cubicBezTo>
                  <a:cubicBezTo>
                    <a:pt x="64" y="64"/>
                    <a:pt x="64" y="64"/>
                    <a:pt x="64" y="64"/>
                  </a:cubicBezTo>
                  <a:cubicBezTo>
                    <a:pt x="64" y="64"/>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4"/>
            <p:cNvSpPr/>
            <p:nvPr/>
          </p:nvSpPr>
          <p:spPr>
            <a:xfrm>
              <a:off x="1924252" y="4043080"/>
              <a:ext cx="3044" cy="3044"/>
            </a:xfrm>
            <a:custGeom>
              <a:rect b="b" l="l" r="r" t="t"/>
              <a:pathLst>
                <a:path extrusionOk="0" h="96" w="96">
                  <a:moveTo>
                    <a:pt x="95" y="64"/>
                  </a:moveTo>
                  <a:cubicBezTo>
                    <a:pt x="95" y="32"/>
                    <a:pt x="64" y="0"/>
                    <a:pt x="64" y="32"/>
                  </a:cubicBezTo>
                  <a:cubicBezTo>
                    <a:pt x="32" y="32"/>
                    <a:pt x="32" y="32"/>
                    <a:pt x="0" y="32"/>
                  </a:cubicBezTo>
                  <a:cubicBezTo>
                    <a:pt x="0" y="32"/>
                    <a:pt x="0" y="64"/>
                    <a:pt x="0" y="64"/>
                  </a:cubicBezTo>
                  <a:cubicBezTo>
                    <a:pt x="0" y="95"/>
                    <a:pt x="32" y="95"/>
                    <a:pt x="32" y="95"/>
                  </a:cubicBezTo>
                  <a:cubicBezTo>
                    <a:pt x="64" y="95"/>
                    <a:pt x="64" y="64"/>
                    <a:pt x="95"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4"/>
            <p:cNvSpPr/>
            <p:nvPr/>
          </p:nvSpPr>
          <p:spPr>
            <a:xfrm>
              <a:off x="1868039" y="4373414"/>
              <a:ext cx="3044" cy="3044"/>
            </a:xfrm>
            <a:custGeom>
              <a:rect b="b" l="l" r="r" t="t"/>
              <a:pathLst>
                <a:path extrusionOk="0" h="96" w="96">
                  <a:moveTo>
                    <a:pt x="63" y="32"/>
                  </a:moveTo>
                  <a:cubicBezTo>
                    <a:pt x="63" y="0"/>
                    <a:pt x="32" y="0"/>
                    <a:pt x="32" y="0"/>
                  </a:cubicBezTo>
                  <a:cubicBezTo>
                    <a:pt x="32" y="0"/>
                    <a:pt x="0" y="32"/>
                    <a:pt x="0" y="32"/>
                  </a:cubicBezTo>
                  <a:cubicBezTo>
                    <a:pt x="32" y="64"/>
                    <a:pt x="32" y="64"/>
                    <a:pt x="32" y="95"/>
                  </a:cubicBezTo>
                  <a:lnTo>
                    <a:pt x="63" y="95"/>
                  </a:lnTo>
                  <a:cubicBezTo>
                    <a:pt x="95" y="64"/>
                    <a:pt x="95" y="32"/>
                    <a:pt x="63"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4"/>
            <p:cNvSpPr/>
            <p:nvPr/>
          </p:nvSpPr>
          <p:spPr>
            <a:xfrm>
              <a:off x="1869022" y="4376426"/>
              <a:ext cx="32" cy="32"/>
            </a:xfrm>
            <a:custGeom>
              <a:rect b="b" l="l" r="r" t="t"/>
              <a:pathLst>
                <a:path extrusionOk="0" h="1" w="1">
                  <a:moveTo>
                    <a:pt x="1" y="0"/>
                  </a:moveTo>
                  <a:lnTo>
                    <a:pt x="1" y="0"/>
                  </a:ln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4"/>
            <p:cNvSpPr/>
            <p:nvPr/>
          </p:nvSpPr>
          <p:spPr>
            <a:xfrm>
              <a:off x="1465386" y="3670578"/>
              <a:ext cx="32" cy="0"/>
            </a:xfrm>
            <a:custGeom>
              <a:rect b="b" l="l" r="r" t="t"/>
              <a:pathLst>
                <a:path extrusionOk="0" h="0" w="1">
                  <a:moveTo>
                    <a:pt x="1" y="0"/>
                  </a:moveTo>
                  <a:lnTo>
                    <a:pt x="1" y="0"/>
                  </a:ln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44"/>
            <p:cNvSpPr/>
            <p:nvPr/>
          </p:nvSpPr>
          <p:spPr>
            <a:xfrm>
              <a:off x="1462374" y="3668549"/>
              <a:ext cx="2061" cy="2029"/>
            </a:xfrm>
            <a:custGeom>
              <a:rect b="b" l="l" r="r" t="t"/>
              <a:pathLst>
                <a:path extrusionOk="0" h="64" w="65">
                  <a:moveTo>
                    <a:pt x="32" y="1"/>
                  </a:moveTo>
                  <a:cubicBezTo>
                    <a:pt x="1" y="1"/>
                    <a:pt x="1" y="1"/>
                    <a:pt x="1" y="1"/>
                  </a:cubicBezTo>
                  <a:cubicBezTo>
                    <a:pt x="1" y="32"/>
                    <a:pt x="1" y="64"/>
                    <a:pt x="1" y="64"/>
                  </a:cubicBezTo>
                  <a:cubicBezTo>
                    <a:pt x="32" y="64"/>
                    <a:pt x="64" y="64"/>
                    <a:pt x="64" y="64"/>
                  </a:cubicBezTo>
                  <a:cubicBezTo>
                    <a:pt x="64" y="32"/>
                    <a:pt x="64" y="32"/>
                    <a:pt x="64" y="1"/>
                  </a:cubicBezTo>
                  <a:cubicBezTo>
                    <a:pt x="64"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4"/>
            <p:cNvSpPr/>
            <p:nvPr/>
          </p:nvSpPr>
          <p:spPr>
            <a:xfrm>
              <a:off x="1908178" y="4169583"/>
              <a:ext cx="2061" cy="3044"/>
            </a:xfrm>
            <a:custGeom>
              <a:rect b="b" l="l" r="r" t="t"/>
              <a:pathLst>
                <a:path extrusionOk="0" h="96" w="65">
                  <a:moveTo>
                    <a:pt x="64" y="64"/>
                  </a:moveTo>
                  <a:cubicBezTo>
                    <a:pt x="64" y="32"/>
                    <a:pt x="64" y="32"/>
                    <a:pt x="32" y="32"/>
                  </a:cubicBezTo>
                  <a:cubicBezTo>
                    <a:pt x="1" y="0"/>
                    <a:pt x="1" y="32"/>
                    <a:pt x="1" y="64"/>
                  </a:cubicBezTo>
                  <a:cubicBezTo>
                    <a:pt x="1" y="64"/>
                    <a:pt x="1" y="95"/>
                    <a:pt x="1" y="95"/>
                  </a:cubicBezTo>
                  <a:cubicBezTo>
                    <a:pt x="32" y="95"/>
                    <a:pt x="64" y="64"/>
                    <a:pt x="64"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4"/>
            <p:cNvSpPr/>
            <p:nvPr/>
          </p:nvSpPr>
          <p:spPr>
            <a:xfrm>
              <a:off x="1940326" y="4274019"/>
              <a:ext cx="4027" cy="2029"/>
            </a:xfrm>
            <a:custGeom>
              <a:rect b="b" l="l" r="r" t="t"/>
              <a:pathLst>
                <a:path extrusionOk="0" h="64" w="127">
                  <a:moveTo>
                    <a:pt x="64" y="63"/>
                  </a:moveTo>
                  <a:cubicBezTo>
                    <a:pt x="64" y="63"/>
                    <a:pt x="64" y="63"/>
                    <a:pt x="95" y="63"/>
                  </a:cubicBezTo>
                  <a:cubicBezTo>
                    <a:pt x="95" y="63"/>
                    <a:pt x="95" y="32"/>
                    <a:pt x="127" y="32"/>
                  </a:cubicBezTo>
                  <a:cubicBezTo>
                    <a:pt x="127" y="32"/>
                    <a:pt x="95" y="32"/>
                    <a:pt x="95" y="0"/>
                  </a:cubicBezTo>
                  <a:cubicBezTo>
                    <a:pt x="95" y="0"/>
                    <a:pt x="64" y="0"/>
                    <a:pt x="64" y="0"/>
                  </a:cubicBezTo>
                  <a:lnTo>
                    <a:pt x="64" y="0"/>
                  </a:lnTo>
                  <a:cubicBezTo>
                    <a:pt x="32" y="32"/>
                    <a:pt x="0" y="32"/>
                    <a:pt x="0" y="32"/>
                  </a:cubicBezTo>
                  <a:cubicBezTo>
                    <a:pt x="0" y="63"/>
                    <a:pt x="32" y="63"/>
                    <a:pt x="64" y="6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4"/>
            <p:cNvSpPr/>
            <p:nvPr/>
          </p:nvSpPr>
          <p:spPr>
            <a:xfrm>
              <a:off x="1250521" y="3650477"/>
              <a:ext cx="2029" cy="3044"/>
            </a:xfrm>
            <a:custGeom>
              <a:rect b="b" l="l" r="r" t="t"/>
              <a:pathLst>
                <a:path extrusionOk="0" h="96" w="64">
                  <a:moveTo>
                    <a:pt x="32" y="96"/>
                  </a:moveTo>
                  <a:cubicBezTo>
                    <a:pt x="32" y="64"/>
                    <a:pt x="64" y="64"/>
                    <a:pt x="64" y="64"/>
                  </a:cubicBezTo>
                  <a:cubicBezTo>
                    <a:pt x="64" y="32"/>
                    <a:pt x="64" y="32"/>
                    <a:pt x="32" y="32"/>
                  </a:cubicBezTo>
                  <a:cubicBezTo>
                    <a:pt x="32" y="1"/>
                    <a:pt x="1" y="32"/>
                    <a:pt x="1" y="32"/>
                  </a:cubicBezTo>
                  <a:cubicBezTo>
                    <a:pt x="1" y="64"/>
                    <a:pt x="1" y="96"/>
                    <a:pt x="32"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4"/>
            <p:cNvSpPr/>
            <p:nvPr/>
          </p:nvSpPr>
          <p:spPr>
            <a:xfrm>
              <a:off x="1524642" y="4292091"/>
              <a:ext cx="2029" cy="2029"/>
            </a:xfrm>
            <a:custGeom>
              <a:rect b="b" l="l" r="r" t="t"/>
              <a:pathLst>
                <a:path extrusionOk="0" h="64" w="64">
                  <a:moveTo>
                    <a:pt x="32" y="32"/>
                  </a:moveTo>
                  <a:cubicBezTo>
                    <a:pt x="64" y="32"/>
                    <a:pt x="32" y="0"/>
                    <a:pt x="32" y="0"/>
                  </a:cubicBezTo>
                  <a:cubicBezTo>
                    <a:pt x="0" y="0"/>
                    <a:pt x="0" y="0"/>
                    <a:pt x="0" y="32"/>
                  </a:cubicBezTo>
                  <a:cubicBezTo>
                    <a:pt x="0" y="32"/>
                    <a:pt x="0" y="63"/>
                    <a:pt x="0" y="63"/>
                  </a:cubicBezTo>
                  <a:cubicBezTo>
                    <a:pt x="32" y="63"/>
                    <a:pt x="32" y="63"/>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4"/>
            <p:cNvSpPr/>
            <p:nvPr/>
          </p:nvSpPr>
          <p:spPr>
            <a:xfrm>
              <a:off x="1248523" y="3693659"/>
              <a:ext cx="2029" cy="2029"/>
            </a:xfrm>
            <a:custGeom>
              <a:rect b="b" l="l" r="r" t="t"/>
              <a:pathLst>
                <a:path extrusionOk="0" h="64" w="64">
                  <a:moveTo>
                    <a:pt x="32" y="0"/>
                  </a:moveTo>
                  <a:cubicBezTo>
                    <a:pt x="0" y="0"/>
                    <a:pt x="0" y="32"/>
                    <a:pt x="0" y="32"/>
                  </a:cubicBezTo>
                  <a:cubicBezTo>
                    <a:pt x="0" y="64"/>
                    <a:pt x="0" y="64"/>
                    <a:pt x="0" y="64"/>
                  </a:cubicBezTo>
                  <a:cubicBezTo>
                    <a:pt x="32" y="64"/>
                    <a:pt x="32" y="64"/>
                    <a:pt x="32" y="64"/>
                  </a:cubicBezTo>
                  <a:cubicBezTo>
                    <a:pt x="64" y="64"/>
                    <a:pt x="64" y="32"/>
                    <a:pt x="64" y="32"/>
                  </a:cubicBezTo>
                  <a:cubicBezTo>
                    <a:pt x="64" y="0"/>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4"/>
            <p:cNvSpPr/>
            <p:nvPr/>
          </p:nvSpPr>
          <p:spPr>
            <a:xfrm>
              <a:off x="1406161" y="4032015"/>
              <a:ext cx="2029" cy="2061"/>
            </a:xfrm>
            <a:custGeom>
              <a:rect b="b" l="l" r="r" t="t"/>
              <a:pathLst>
                <a:path extrusionOk="0" h="65" w="64">
                  <a:moveTo>
                    <a:pt x="32" y="1"/>
                  </a:moveTo>
                  <a:cubicBezTo>
                    <a:pt x="32" y="1"/>
                    <a:pt x="32" y="1"/>
                    <a:pt x="32" y="1"/>
                  </a:cubicBezTo>
                  <a:cubicBezTo>
                    <a:pt x="32" y="1"/>
                    <a:pt x="0" y="1"/>
                    <a:pt x="0" y="1"/>
                  </a:cubicBezTo>
                  <a:cubicBezTo>
                    <a:pt x="0" y="1"/>
                    <a:pt x="0" y="32"/>
                    <a:pt x="0" y="32"/>
                  </a:cubicBezTo>
                  <a:cubicBezTo>
                    <a:pt x="0" y="32"/>
                    <a:pt x="0" y="64"/>
                    <a:pt x="0" y="64"/>
                  </a:cubicBezTo>
                  <a:cubicBezTo>
                    <a:pt x="32" y="64"/>
                    <a:pt x="64" y="64"/>
                    <a:pt x="64" y="64"/>
                  </a:cubicBezTo>
                  <a:lnTo>
                    <a:pt x="64" y="32"/>
                  </a:lnTo>
                  <a:cubicBezTo>
                    <a:pt x="64" y="32"/>
                    <a:pt x="64" y="32"/>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4"/>
            <p:cNvSpPr/>
            <p:nvPr/>
          </p:nvSpPr>
          <p:spPr>
            <a:xfrm>
              <a:off x="1408158" y="4034044"/>
              <a:ext cx="32" cy="32"/>
            </a:xfrm>
            <a:custGeom>
              <a:rect b="b" l="l" r="r" t="t"/>
              <a:pathLst>
                <a:path extrusionOk="0" h="1" w="1">
                  <a:moveTo>
                    <a:pt x="1" y="0"/>
                  </a:moveTo>
                  <a:lnTo>
                    <a:pt x="1" y="0"/>
                  </a:lnTo>
                  <a:cubicBezTo>
                    <a:pt x="1" y="0"/>
                    <a:pt x="1" y="0"/>
                    <a:pt x="1" y="0"/>
                  </a:cubicBezTo>
                  <a:lnTo>
                    <a:pt x="1" y="0"/>
                  </a:ln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4"/>
            <p:cNvSpPr/>
            <p:nvPr/>
          </p:nvSpPr>
          <p:spPr>
            <a:xfrm>
              <a:off x="1999551" y="4472810"/>
              <a:ext cx="2029" cy="3044"/>
            </a:xfrm>
            <a:custGeom>
              <a:rect b="b" l="l" r="r" t="t"/>
              <a:pathLst>
                <a:path extrusionOk="0" h="96" w="64">
                  <a:moveTo>
                    <a:pt x="64" y="95"/>
                  </a:moveTo>
                  <a:cubicBezTo>
                    <a:pt x="64" y="64"/>
                    <a:pt x="64" y="64"/>
                    <a:pt x="64" y="64"/>
                  </a:cubicBezTo>
                  <a:cubicBezTo>
                    <a:pt x="64" y="32"/>
                    <a:pt x="64" y="32"/>
                    <a:pt x="64" y="32"/>
                  </a:cubicBezTo>
                  <a:cubicBezTo>
                    <a:pt x="64" y="32"/>
                    <a:pt x="64" y="0"/>
                    <a:pt x="32" y="0"/>
                  </a:cubicBezTo>
                  <a:cubicBezTo>
                    <a:pt x="32" y="0"/>
                    <a:pt x="1" y="0"/>
                    <a:pt x="1" y="32"/>
                  </a:cubicBezTo>
                  <a:cubicBezTo>
                    <a:pt x="1" y="32"/>
                    <a:pt x="1" y="64"/>
                    <a:pt x="1" y="64"/>
                  </a:cubicBezTo>
                  <a:cubicBezTo>
                    <a:pt x="1" y="95"/>
                    <a:pt x="1" y="95"/>
                    <a:pt x="32" y="95"/>
                  </a:cubicBezTo>
                  <a:cubicBezTo>
                    <a:pt x="32" y="95"/>
                    <a:pt x="64" y="95"/>
                    <a:pt x="64"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4"/>
            <p:cNvSpPr/>
            <p:nvPr/>
          </p:nvSpPr>
          <p:spPr>
            <a:xfrm>
              <a:off x="1949362" y="4241870"/>
              <a:ext cx="3044" cy="3044"/>
            </a:xfrm>
            <a:custGeom>
              <a:rect b="b" l="l" r="r" t="t"/>
              <a:pathLst>
                <a:path extrusionOk="0" h="96" w="96">
                  <a:moveTo>
                    <a:pt x="64" y="96"/>
                  </a:moveTo>
                  <a:cubicBezTo>
                    <a:pt x="64" y="64"/>
                    <a:pt x="64" y="64"/>
                    <a:pt x="95" y="64"/>
                  </a:cubicBezTo>
                  <a:cubicBezTo>
                    <a:pt x="95" y="64"/>
                    <a:pt x="95" y="64"/>
                    <a:pt x="95" y="32"/>
                  </a:cubicBezTo>
                  <a:cubicBezTo>
                    <a:pt x="64" y="32"/>
                    <a:pt x="64" y="1"/>
                    <a:pt x="32" y="32"/>
                  </a:cubicBezTo>
                  <a:cubicBezTo>
                    <a:pt x="0" y="32"/>
                    <a:pt x="0" y="64"/>
                    <a:pt x="0" y="64"/>
                  </a:cubicBezTo>
                  <a:cubicBezTo>
                    <a:pt x="32" y="96"/>
                    <a:pt x="32" y="96"/>
                    <a:pt x="64"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44"/>
            <p:cNvSpPr/>
            <p:nvPr/>
          </p:nvSpPr>
          <p:spPr>
            <a:xfrm>
              <a:off x="963369" y="4482860"/>
              <a:ext cx="2029" cy="2029"/>
            </a:xfrm>
            <a:custGeom>
              <a:rect b="b" l="l" r="r" t="t"/>
              <a:pathLst>
                <a:path extrusionOk="0" h="64" w="64">
                  <a:moveTo>
                    <a:pt x="64" y="63"/>
                  </a:moveTo>
                  <a:cubicBezTo>
                    <a:pt x="64" y="63"/>
                    <a:pt x="64" y="63"/>
                    <a:pt x="64" y="32"/>
                  </a:cubicBezTo>
                  <a:cubicBezTo>
                    <a:pt x="64" y="32"/>
                    <a:pt x="64" y="0"/>
                    <a:pt x="32" y="0"/>
                  </a:cubicBezTo>
                  <a:cubicBezTo>
                    <a:pt x="32" y="0"/>
                    <a:pt x="0" y="0"/>
                    <a:pt x="0" y="0"/>
                  </a:cubicBezTo>
                  <a:cubicBezTo>
                    <a:pt x="0" y="32"/>
                    <a:pt x="0" y="63"/>
                    <a:pt x="32" y="63"/>
                  </a:cubicBezTo>
                  <a:cubicBezTo>
                    <a:pt x="32" y="63"/>
                    <a:pt x="64" y="63"/>
                    <a:pt x="64" y="6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44"/>
            <p:cNvSpPr/>
            <p:nvPr/>
          </p:nvSpPr>
          <p:spPr>
            <a:xfrm>
              <a:off x="1991530" y="4308134"/>
              <a:ext cx="2029" cy="2061"/>
            </a:xfrm>
            <a:custGeom>
              <a:rect b="b" l="l" r="r" t="t"/>
              <a:pathLst>
                <a:path extrusionOk="0" h="65" w="64">
                  <a:moveTo>
                    <a:pt x="0" y="32"/>
                  </a:moveTo>
                  <a:cubicBezTo>
                    <a:pt x="0" y="32"/>
                    <a:pt x="32" y="32"/>
                    <a:pt x="32" y="64"/>
                  </a:cubicBezTo>
                  <a:cubicBezTo>
                    <a:pt x="32" y="64"/>
                    <a:pt x="64" y="32"/>
                    <a:pt x="64" y="32"/>
                  </a:cubicBezTo>
                  <a:cubicBezTo>
                    <a:pt x="64" y="32"/>
                    <a:pt x="64" y="1"/>
                    <a:pt x="64" y="1"/>
                  </a:cubicBezTo>
                  <a:cubicBezTo>
                    <a:pt x="32" y="1"/>
                    <a:pt x="32" y="1"/>
                    <a:pt x="32" y="1"/>
                  </a:cubicBezTo>
                  <a:cubicBezTo>
                    <a:pt x="0" y="1"/>
                    <a:pt x="0" y="1"/>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4"/>
            <p:cNvSpPr/>
            <p:nvPr/>
          </p:nvSpPr>
          <p:spPr>
            <a:xfrm>
              <a:off x="1167168" y="3631391"/>
              <a:ext cx="2061" cy="2061"/>
            </a:xfrm>
            <a:custGeom>
              <a:rect b="b" l="l" r="r" t="t"/>
              <a:pathLst>
                <a:path extrusionOk="0" h="65" w="65">
                  <a:moveTo>
                    <a:pt x="64" y="64"/>
                  </a:moveTo>
                  <a:cubicBezTo>
                    <a:pt x="64" y="64"/>
                    <a:pt x="64" y="64"/>
                    <a:pt x="64" y="64"/>
                  </a:cubicBezTo>
                  <a:cubicBezTo>
                    <a:pt x="64" y="33"/>
                    <a:pt x="64" y="1"/>
                    <a:pt x="33" y="1"/>
                  </a:cubicBezTo>
                  <a:cubicBezTo>
                    <a:pt x="33" y="1"/>
                    <a:pt x="33" y="1"/>
                    <a:pt x="1" y="1"/>
                  </a:cubicBezTo>
                  <a:cubicBezTo>
                    <a:pt x="1" y="1"/>
                    <a:pt x="1" y="33"/>
                    <a:pt x="33" y="64"/>
                  </a:cubicBezTo>
                  <a:cubicBezTo>
                    <a:pt x="33" y="64"/>
                    <a:pt x="33" y="64"/>
                    <a:pt x="64"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4"/>
            <p:cNvSpPr/>
            <p:nvPr/>
          </p:nvSpPr>
          <p:spPr>
            <a:xfrm>
              <a:off x="2144158" y="4321196"/>
              <a:ext cx="3044" cy="3044"/>
            </a:xfrm>
            <a:custGeom>
              <a:rect b="b" l="l" r="r" t="t"/>
              <a:pathLst>
                <a:path extrusionOk="0" h="96" w="96">
                  <a:moveTo>
                    <a:pt x="63" y="64"/>
                  </a:moveTo>
                  <a:cubicBezTo>
                    <a:pt x="63" y="32"/>
                    <a:pt x="63" y="32"/>
                    <a:pt x="63" y="0"/>
                  </a:cubicBezTo>
                  <a:cubicBezTo>
                    <a:pt x="32" y="0"/>
                    <a:pt x="32" y="0"/>
                    <a:pt x="32" y="0"/>
                  </a:cubicBezTo>
                  <a:cubicBezTo>
                    <a:pt x="32" y="0"/>
                    <a:pt x="32" y="0"/>
                    <a:pt x="32" y="0"/>
                  </a:cubicBezTo>
                  <a:cubicBezTo>
                    <a:pt x="0" y="64"/>
                    <a:pt x="32" y="64"/>
                    <a:pt x="63" y="95"/>
                  </a:cubicBezTo>
                  <a:cubicBezTo>
                    <a:pt x="63" y="95"/>
                    <a:pt x="63" y="64"/>
                    <a:pt x="63" y="64"/>
                  </a:cubicBezTo>
                  <a:cubicBezTo>
                    <a:pt x="95" y="64"/>
                    <a:pt x="63" y="64"/>
                    <a:pt x="63"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44"/>
            <p:cNvSpPr/>
            <p:nvPr/>
          </p:nvSpPr>
          <p:spPr>
            <a:xfrm>
              <a:off x="1507553" y="3777995"/>
              <a:ext cx="4058" cy="3044"/>
            </a:xfrm>
            <a:custGeom>
              <a:rect b="b" l="l" r="r" t="t"/>
              <a:pathLst>
                <a:path extrusionOk="0" h="96" w="128">
                  <a:moveTo>
                    <a:pt x="32" y="1"/>
                  </a:moveTo>
                  <a:cubicBezTo>
                    <a:pt x="32" y="1"/>
                    <a:pt x="32" y="32"/>
                    <a:pt x="1" y="32"/>
                  </a:cubicBezTo>
                  <a:cubicBezTo>
                    <a:pt x="1" y="32"/>
                    <a:pt x="1" y="32"/>
                    <a:pt x="1" y="32"/>
                  </a:cubicBezTo>
                  <a:cubicBezTo>
                    <a:pt x="32" y="64"/>
                    <a:pt x="32" y="96"/>
                    <a:pt x="64" y="96"/>
                  </a:cubicBezTo>
                  <a:cubicBezTo>
                    <a:pt x="64" y="96"/>
                    <a:pt x="96" y="96"/>
                    <a:pt x="96" y="96"/>
                  </a:cubicBezTo>
                  <a:cubicBezTo>
                    <a:pt x="127" y="96"/>
                    <a:pt x="127" y="64"/>
                    <a:pt x="96" y="32"/>
                  </a:cubicBezTo>
                  <a:cubicBezTo>
                    <a:pt x="96" y="32"/>
                    <a:pt x="64"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4"/>
            <p:cNvSpPr/>
            <p:nvPr/>
          </p:nvSpPr>
          <p:spPr>
            <a:xfrm>
              <a:off x="1851965" y="4212765"/>
              <a:ext cx="2029" cy="2029"/>
            </a:xfrm>
            <a:custGeom>
              <a:rect b="b" l="l" r="r" t="t"/>
              <a:pathLst>
                <a:path extrusionOk="0" h="64" w="64">
                  <a:moveTo>
                    <a:pt x="64" y="32"/>
                  </a:moveTo>
                  <a:cubicBezTo>
                    <a:pt x="32" y="32"/>
                    <a:pt x="32" y="0"/>
                    <a:pt x="32" y="0"/>
                  </a:cubicBezTo>
                  <a:cubicBezTo>
                    <a:pt x="0" y="0"/>
                    <a:pt x="0" y="32"/>
                    <a:pt x="0" y="32"/>
                  </a:cubicBezTo>
                  <a:cubicBezTo>
                    <a:pt x="0" y="64"/>
                    <a:pt x="0" y="64"/>
                    <a:pt x="32" y="64"/>
                  </a:cubicBezTo>
                  <a:cubicBezTo>
                    <a:pt x="32" y="64"/>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4"/>
            <p:cNvSpPr/>
            <p:nvPr/>
          </p:nvSpPr>
          <p:spPr>
            <a:xfrm>
              <a:off x="1929261" y="4161562"/>
              <a:ext cx="2061" cy="1015"/>
            </a:xfrm>
            <a:custGeom>
              <a:rect b="b" l="l" r="r" t="t"/>
              <a:pathLst>
                <a:path extrusionOk="0" h="32" w="65">
                  <a:moveTo>
                    <a:pt x="32" y="0"/>
                  </a:moveTo>
                  <a:cubicBezTo>
                    <a:pt x="1" y="0"/>
                    <a:pt x="32" y="32"/>
                    <a:pt x="32" y="32"/>
                  </a:cubicBezTo>
                  <a:cubicBezTo>
                    <a:pt x="64" y="32"/>
                    <a:pt x="64" y="32"/>
                    <a:pt x="64" y="32"/>
                  </a:cubicBezTo>
                  <a:cubicBezTo>
                    <a:pt x="64" y="32"/>
                    <a:pt x="64" y="0"/>
                    <a:pt x="64" y="0"/>
                  </a:cubicBezTo>
                  <a:cubicBezTo>
                    <a:pt x="64" y="0"/>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4"/>
            <p:cNvSpPr/>
            <p:nvPr/>
          </p:nvSpPr>
          <p:spPr>
            <a:xfrm>
              <a:off x="1008548" y="4163559"/>
              <a:ext cx="2029" cy="1046"/>
            </a:xfrm>
            <a:custGeom>
              <a:rect b="b" l="l" r="r" t="t"/>
              <a:pathLst>
                <a:path extrusionOk="0" h="33" w="64">
                  <a:moveTo>
                    <a:pt x="64" y="32"/>
                  </a:moveTo>
                  <a:cubicBezTo>
                    <a:pt x="64" y="0"/>
                    <a:pt x="32" y="0"/>
                    <a:pt x="32" y="0"/>
                  </a:cubicBezTo>
                  <a:cubicBezTo>
                    <a:pt x="32" y="0"/>
                    <a:pt x="0" y="0"/>
                    <a:pt x="0" y="0"/>
                  </a:cubicBezTo>
                  <a:cubicBezTo>
                    <a:pt x="0" y="32"/>
                    <a:pt x="0" y="32"/>
                    <a:pt x="32" y="32"/>
                  </a:cubicBezTo>
                  <a:cubicBezTo>
                    <a:pt x="32" y="32"/>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4"/>
            <p:cNvSpPr/>
            <p:nvPr/>
          </p:nvSpPr>
          <p:spPr>
            <a:xfrm>
              <a:off x="2095935" y="4269993"/>
              <a:ext cx="32" cy="32"/>
            </a:xfrm>
            <a:custGeom>
              <a:rect b="b" l="l" r="r" t="t"/>
              <a:pathLst>
                <a:path extrusionOk="0" h="1" w="1">
                  <a:moveTo>
                    <a:pt x="1" y="0"/>
                  </a:moveTo>
                  <a:cubicBezTo>
                    <a:pt x="1" y="0"/>
                    <a:pt x="1" y="0"/>
                    <a:pt x="1" y="0"/>
                  </a:cubicBez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44"/>
            <p:cNvSpPr/>
            <p:nvPr/>
          </p:nvSpPr>
          <p:spPr>
            <a:xfrm>
              <a:off x="2095935" y="4268978"/>
              <a:ext cx="3044" cy="3044"/>
            </a:xfrm>
            <a:custGeom>
              <a:rect b="b" l="l" r="r" t="t"/>
              <a:pathLst>
                <a:path extrusionOk="0" h="96" w="96">
                  <a:moveTo>
                    <a:pt x="64" y="96"/>
                  </a:moveTo>
                  <a:cubicBezTo>
                    <a:pt x="64" y="96"/>
                    <a:pt x="96" y="96"/>
                    <a:pt x="96" y="96"/>
                  </a:cubicBezTo>
                  <a:cubicBezTo>
                    <a:pt x="96" y="96"/>
                    <a:pt x="96" y="64"/>
                    <a:pt x="96" y="64"/>
                  </a:cubicBezTo>
                  <a:cubicBezTo>
                    <a:pt x="64" y="32"/>
                    <a:pt x="33" y="1"/>
                    <a:pt x="1" y="32"/>
                  </a:cubicBezTo>
                  <a:cubicBezTo>
                    <a:pt x="1" y="64"/>
                    <a:pt x="33" y="96"/>
                    <a:pt x="64" y="96"/>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4"/>
            <p:cNvSpPr/>
            <p:nvPr/>
          </p:nvSpPr>
          <p:spPr>
            <a:xfrm>
              <a:off x="972405" y="3693659"/>
              <a:ext cx="2029" cy="2029"/>
            </a:xfrm>
            <a:custGeom>
              <a:rect b="b" l="l" r="r" t="t"/>
              <a:pathLst>
                <a:path extrusionOk="0" h="64" w="64">
                  <a:moveTo>
                    <a:pt x="32" y="0"/>
                  </a:moveTo>
                  <a:cubicBezTo>
                    <a:pt x="0" y="0"/>
                    <a:pt x="0" y="32"/>
                    <a:pt x="0" y="64"/>
                  </a:cubicBezTo>
                  <a:cubicBezTo>
                    <a:pt x="0" y="64"/>
                    <a:pt x="0" y="64"/>
                    <a:pt x="0" y="64"/>
                  </a:cubicBezTo>
                  <a:cubicBezTo>
                    <a:pt x="32" y="64"/>
                    <a:pt x="64" y="32"/>
                    <a:pt x="64" y="32"/>
                  </a:cubicBezTo>
                  <a:cubicBezTo>
                    <a:pt x="32" y="0"/>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4"/>
            <p:cNvSpPr/>
            <p:nvPr/>
          </p:nvSpPr>
          <p:spPr>
            <a:xfrm>
              <a:off x="1944321" y="4076212"/>
              <a:ext cx="2061" cy="2029"/>
            </a:xfrm>
            <a:custGeom>
              <a:rect b="b" l="l" r="r" t="t"/>
              <a:pathLst>
                <a:path extrusionOk="0" h="64" w="65">
                  <a:moveTo>
                    <a:pt x="64" y="32"/>
                  </a:moveTo>
                  <a:cubicBezTo>
                    <a:pt x="64" y="32"/>
                    <a:pt x="64" y="32"/>
                    <a:pt x="64" y="0"/>
                  </a:cubicBezTo>
                  <a:cubicBezTo>
                    <a:pt x="64" y="0"/>
                    <a:pt x="33" y="0"/>
                    <a:pt x="33" y="0"/>
                  </a:cubicBezTo>
                  <a:cubicBezTo>
                    <a:pt x="1" y="32"/>
                    <a:pt x="1" y="64"/>
                    <a:pt x="33" y="64"/>
                  </a:cubicBezTo>
                  <a:cubicBezTo>
                    <a:pt x="33" y="64"/>
                    <a:pt x="64" y="64"/>
                    <a:pt x="64" y="32"/>
                  </a:cubicBezTo>
                  <a:cubicBezTo>
                    <a:pt x="64" y="32"/>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4"/>
            <p:cNvSpPr/>
            <p:nvPr/>
          </p:nvSpPr>
          <p:spPr>
            <a:xfrm>
              <a:off x="968378" y="3769973"/>
              <a:ext cx="4058" cy="2029"/>
            </a:xfrm>
            <a:custGeom>
              <a:rect b="b" l="l" r="r" t="t"/>
              <a:pathLst>
                <a:path extrusionOk="0" h="64" w="128">
                  <a:moveTo>
                    <a:pt x="1" y="0"/>
                  </a:moveTo>
                  <a:cubicBezTo>
                    <a:pt x="1" y="32"/>
                    <a:pt x="32" y="32"/>
                    <a:pt x="32" y="64"/>
                  </a:cubicBezTo>
                  <a:cubicBezTo>
                    <a:pt x="64" y="64"/>
                    <a:pt x="96" y="32"/>
                    <a:pt x="127" y="0"/>
                  </a:cubicBezTo>
                  <a:cubicBezTo>
                    <a:pt x="96" y="0"/>
                    <a:pt x="64" y="0"/>
                    <a:pt x="32" y="0"/>
                  </a:cubicBezTo>
                  <a:cubicBezTo>
                    <a:pt x="32" y="0"/>
                    <a:pt x="32"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4"/>
            <p:cNvSpPr/>
            <p:nvPr/>
          </p:nvSpPr>
          <p:spPr>
            <a:xfrm>
              <a:off x="972405" y="3769973"/>
              <a:ext cx="32" cy="32"/>
            </a:xfrm>
            <a:custGeom>
              <a:rect b="b" l="l" r="r" t="t"/>
              <a:pathLst>
                <a:path extrusionOk="0" h="1" w="1">
                  <a:moveTo>
                    <a:pt x="0" y="0"/>
                  </a:moveTo>
                  <a:lnTo>
                    <a:pt x="0" y="0"/>
                  </a:ln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4"/>
            <p:cNvSpPr/>
            <p:nvPr/>
          </p:nvSpPr>
          <p:spPr>
            <a:xfrm>
              <a:off x="1061749" y="3692645"/>
              <a:ext cx="2061" cy="2061"/>
            </a:xfrm>
            <a:custGeom>
              <a:rect b="b" l="l" r="r" t="t"/>
              <a:pathLst>
                <a:path extrusionOk="0" h="65" w="65">
                  <a:moveTo>
                    <a:pt x="64" y="1"/>
                  </a:moveTo>
                  <a:cubicBezTo>
                    <a:pt x="64" y="1"/>
                    <a:pt x="32" y="1"/>
                    <a:pt x="32" y="1"/>
                  </a:cubicBezTo>
                  <a:cubicBezTo>
                    <a:pt x="32" y="1"/>
                    <a:pt x="1" y="1"/>
                    <a:pt x="1" y="1"/>
                  </a:cubicBezTo>
                  <a:cubicBezTo>
                    <a:pt x="1" y="1"/>
                    <a:pt x="1" y="32"/>
                    <a:pt x="1" y="32"/>
                  </a:cubicBezTo>
                  <a:cubicBezTo>
                    <a:pt x="1" y="32"/>
                    <a:pt x="32" y="64"/>
                    <a:pt x="32" y="64"/>
                  </a:cubicBezTo>
                  <a:cubicBezTo>
                    <a:pt x="64" y="64"/>
                    <a:pt x="64" y="32"/>
                    <a:pt x="64" y="32"/>
                  </a:cubicBezTo>
                  <a:cubicBezTo>
                    <a:pt x="64" y="32"/>
                    <a:pt x="64" y="32"/>
                    <a:pt x="64"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4"/>
            <p:cNvSpPr/>
            <p:nvPr/>
          </p:nvSpPr>
          <p:spPr>
            <a:xfrm>
              <a:off x="1991530" y="4242885"/>
              <a:ext cx="3044" cy="2029"/>
            </a:xfrm>
            <a:custGeom>
              <a:rect b="b" l="l" r="r" t="t"/>
              <a:pathLst>
                <a:path extrusionOk="0" h="64" w="96">
                  <a:moveTo>
                    <a:pt x="32" y="32"/>
                  </a:moveTo>
                  <a:cubicBezTo>
                    <a:pt x="32" y="64"/>
                    <a:pt x="32" y="64"/>
                    <a:pt x="32" y="64"/>
                  </a:cubicBezTo>
                  <a:cubicBezTo>
                    <a:pt x="64" y="64"/>
                    <a:pt x="64" y="64"/>
                    <a:pt x="95" y="32"/>
                  </a:cubicBezTo>
                  <a:cubicBezTo>
                    <a:pt x="64" y="32"/>
                    <a:pt x="64" y="0"/>
                    <a:pt x="32" y="0"/>
                  </a:cubicBezTo>
                  <a:cubicBezTo>
                    <a:pt x="32" y="0"/>
                    <a:pt x="32" y="0"/>
                    <a:pt x="0" y="0"/>
                  </a:cubicBezTo>
                  <a:cubicBezTo>
                    <a:pt x="0" y="0"/>
                    <a:pt x="0" y="32"/>
                    <a:pt x="0" y="32"/>
                  </a:cubicBezTo>
                  <a:cubicBezTo>
                    <a:pt x="0" y="32"/>
                    <a:pt x="0"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4"/>
            <p:cNvSpPr/>
            <p:nvPr/>
          </p:nvSpPr>
          <p:spPr>
            <a:xfrm>
              <a:off x="1427244" y="4020982"/>
              <a:ext cx="1015" cy="2029"/>
            </a:xfrm>
            <a:custGeom>
              <a:rect b="b" l="l" r="r" t="t"/>
              <a:pathLst>
                <a:path extrusionOk="0" h="64" w="32">
                  <a:moveTo>
                    <a:pt x="32" y="32"/>
                  </a:moveTo>
                  <a:cubicBezTo>
                    <a:pt x="32" y="32"/>
                    <a:pt x="32" y="0"/>
                    <a:pt x="32" y="0"/>
                  </a:cubicBezTo>
                  <a:cubicBezTo>
                    <a:pt x="32" y="0"/>
                    <a:pt x="0" y="0"/>
                    <a:pt x="0" y="0"/>
                  </a:cubicBezTo>
                  <a:cubicBezTo>
                    <a:pt x="0" y="32"/>
                    <a:pt x="0" y="32"/>
                    <a:pt x="0" y="32"/>
                  </a:cubicBezTo>
                  <a:cubicBezTo>
                    <a:pt x="32" y="64"/>
                    <a:pt x="32" y="64"/>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44"/>
            <p:cNvSpPr/>
            <p:nvPr/>
          </p:nvSpPr>
          <p:spPr>
            <a:xfrm>
              <a:off x="1608978" y="3680597"/>
              <a:ext cx="2029" cy="1046"/>
            </a:xfrm>
            <a:custGeom>
              <a:rect b="b" l="l" r="r" t="t"/>
              <a:pathLst>
                <a:path extrusionOk="0" h="33" w="64">
                  <a:moveTo>
                    <a:pt x="64" y="32"/>
                  </a:moveTo>
                  <a:cubicBezTo>
                    <a:pt x="64" y="32"/>
                    <a:pt x="64" y="1"/>
                    <a:pt x="64" y="1"/>
                  </a:cubicBezTo>
                  <a:cubicBezTo>
                    <a:pt x="32" y="1"/>
                    <a:pt x="32" y="1"/>
                    <a:pt x="32" y="1"/>
                  </a:cubicBezTo>
                  <a:cubicBezTo>
                    <a:pt x="0" y="32"/>
                    <a:pt x="32" y="32"/>
                    <a:pt x="32" y="32"/>
                  </a:cubicBezTo>
                  <a:cubicBezTo>
                    <a:pt x="32" y="32"/>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4"/>
            <p:cNvSpPr/>
            <p:nvPr/>
          </p:nvSpPr>
          <p:spPr>
            <a:xfrm>
              <a:off x="2097964" y="4276017"/>
              <a:ext cx="3044" cy="2029"/>
            </a:xfrm>
            <a:custGeom>
              <a:rect b="b" l="l" r="r" t="t"/>
              <a:pathLst>
                <a:path extrusionOk="0" h="64" w="96">
                  <a:moveTo>
                    <a:pt x="64" y="64"/>
                  </a:moveTo>
                  <a:cubicBezTo>
                    <a:pt x="64" y="64"/>
                    <a:pt x="64" y="64"/>
                    <a:pt x="95" y="64"/>
                  </a:cubicBezTo>
                  <a:cubicBezTo>
                    <a:pt x="95" y="64"/>
                    <a:pt x="95" y="32"/>
                    <a:pt x="95" y="32"/>
                  </a:cubicBezTo>
                  <a:cubicBezTo>
                    <a:pt x="64" y="0"/>
                    <a:pt x="32" y="0"/>
                    <a:pt x="0" y="0"/>
                  </a:cubicBezTo>
                  <a:cubicBezTo>
                    <a:pt x="0" y="32"/>
                    <a:pt x="32" y="64"/>
                    <a:pt x="64"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4"/>
            <p:cNvSpPr/>
            <p:nvPr/>
          </p:nvSpPr>
          <p:spPr>
            <a:xfrm>
              <a:off x="711346" y="3880402"/>
              <a:ext cx="2029" cy="2061"/>
            </a:xfrm>
            <a:custGeom>
              <a:rect b="b" l="l" r="r" t="t"/>
              <a:pathLst>
                <a:path extrusionOk="0" h="65" w="64">
                  <a:moveTo>
                    <a:pt x="64" y="32"/>
                  </a:moveTo>
                  <a:cubicBezTo>
                    <a:pt x="64" y="32"/>
                    <a:pt x="32" y="1"/>
                    <a:pt x="32" y="1"/>
                  </a:cubicBezTo>
                  <a:cubicBezTo>
                    <a:pt x="0" y="1"/>
                    <a:pt x="0" y="32"/>
                    <a:pt x="0" y="64"/>
                  </a:cubicBezTo>
                  <a:cubicBezTo>
                    <a:pt x="32" y="64"/>
                    <a:pt x="32" y="64"/>
                    <a:pt x="32" y="64"/>
                  </a:cubicBezTo>
                  <a:cubicBezTo>
                    <a:pt x="32" y="64"/>
                    <a:pt x="64" y="64"/>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4"/>
            <p:cNvSpPr/>
            <p:nvPr/>
          </p:nvSpPr>
          <p:spPr>
            <a:xfrm>
              <a:off x="1798732" y="3672575"/>
              <a:ext cx="3044" cy="2029"/>
            </a:xfrm>
            <a:custGeom>
              <a:rect b="b" l="l" r="r" t="t"/>
              <a:pathLst>
                <a:path extrusionOk="0" h="64" w="96">
                  <a:moveTo>
                    <a:pt x="1" y="0"/>
                  </a:moveTo>
                  <a:cubicBezTo>
                    <a:pt x="1" y="64"/>
                    <a:pt x="33" y="64"/>
                    <a:pt x="64" y="64"/>
                  </a:cubicBezTo>
                  <a:cubicBezTo>
                    <a:pt x="64" y="64"/>
                    <a:pt x="96" y="32"/>
                    <a:pt x="96" y="32"/>
                  </a:cubicBezTo>
                  <a:cubicBezTo>
                    <a:pt x="96" y="32"/>
                    <a:pt x="64" y="32"/>
                    <a:pt x="64" y="32"/>
                  </a:cubicBezTo>
                  <a:cubicBezTo>
                    <a:pt x="64" y="0"/>
                    <a:pt x="33"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4"/>
            <p:cNvSpPr/>
            <p:nvPr/>
          </p:nvSpPr>
          <p:spPr>
            <a:xfrm>
              <a:off x="1990515" y="4238858"/>
              <a:ext cx="2029" cy="2029"/>
            </a:xfrm>
            <a:custGeom>
              <a:rect b="b" l="l" r="r" t="t"/>
              <a:pathLst>
                <a:path extrusionOk="0" h="64" w="64">
                  <a:moveTo>
                    <a:pt x="64" y="64"/>
                  </a:moveTo>
                  <a:cubicBezTo>
                    <a:pt x="64" y="64"/>
                    <a:pt x="64" y="32"/>
                    <a:pt x="64" y="32"/>
                  </a:cubicBezTo>
                  <a:cubicBezTo>
                    <a:pt x="64" y="32"/>
                    <a:pt x="64" y="1"/>
                    <a:pt x="32" y="1"/>
                  </a:cubicBezTo>
                  <a:cubicBezTo>
                    <a:pt x="32" y="1"/>
                    <a:pt x="1" y="1"/>
                    <a:pt x="1" y="1"/>
                  </a:cubicBezTo>
                  <a:cubicBezTo>
                    <a:pt x="32" y="32"/>
                    <a:pt x="32" y="32"/>
                    <a:pt x="32" y="64"/>
                  </a:cubicBezTo>
                  <a:cubicBezTo>
                    <a:pt x="32" y="64"/>
                    <a:pt x="64" y="64"/>
                    <a:pt x="64"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44"/>
            <p:cNvSpPr/>
            <p:nvPr/>
          </p:nvSpPr>
          <p:spPr>
            <a:xfrm>
              <a:off x="1029632" y="3705707"/>
              <a:ext cx="1046" cy="32"/>
            </a:xfrm>
            <a:custGeom>
              <a:rect b="b" l="l" r="r" t="t"/>
              <a:pathLst>
                <a:path extrusionOk="0" h="1" w="33">
                  <a:moveTo>
                    <a:pt x="0" y="0"/>
                  </a:moveTo>
                  <a:lnTo>
                    <a:pt x="0" y="0"/>
                  </a:lnTo>
                  <a:cubicBezTo>
                    <a:pt x="32" y="0"/>
                    <a:pt x="32" y="0"/>
                    <a:pt x="32"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4"/>
            <p:cNvSpPr/>
            <p:nvPr/>
          </p:nvSpPr>
          <p:spPr>
            <a:xfrm>
              <a:off x="1027603" y="3705707"/>
              <a:ext cx="2061" cy="2029"/>
            </a:xfrm>
            <a:custGeom>
              <a:rect b="b" l="l" r="r" t="t"/>
              <a:pathLst>
                <a:path extrusionOk="0" h="64" w="65">
                  <a:moveTo>
                    <a:pt x="33" y="64"/>
                  </a:moveTo>
                  <a:cubicBezTo>
                    <a:pt x="33" y="64"/>
                    <a:pt x="64" y="64"/>
                    <a:pt x="64" y="64"/>
                  </a:cubicBezTo>
                  <a:cubicBezTo>
                    <a:pt x="64" y="32"/>
                    <a:pt x="64" y="32"/>
                    <a:pt x="64" y="0"/>
                  </a:cubicBezTo>
                  <a:cubicBezTo>
                    <a:pt x="64" y="0"/>
                    <a:pt x="33" y="0"/>
                    <a:pt x="33" y="32"/>
                  </a:cubicBezTo>
                  <a:cubicBezTo>
                    <a:pt x="1" y="32"/>
                    <a:pt x="33" y="64"/>
                    <a:pt x="33"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4"/>
            <p:cNvSpPr/>
            <p:nvPr/>
          </p:nvSpPr>
          <p:spPr>
            <a:xfrm>
              <a:off x="2046760" y="4244882"/>
              <a:ext cx="2029" cy="1046"/>
            </a:xfrm>
            <a:custGeom>
              <a:rect b="b" l="l" r="r" t="t"/>
              <a:pathLst>
                <a:path extrusionOk="0" h="33" w="64">
                  <a:moveTo>
                    <a:pt x="63" y="32"/>
                  </a:moveTo>
                  <a:lnTo>
                    <a:pt x="63" y="1"/>
                  </a:lnTo>
                  <a:cubicBezTo>
                    <a:pt x="32" y="1"/>
                    <a:pt x="32" y="1"/>
                    <a:pt x="0" y="1"/>
                  </a:cubicBezTo>
                  <a:cubicBezTo>
                    <a:pt x="0" y="1"/>
                    <a:pt x="0" y="1"/>
                    <a:pt x="0" y="1"/>
                  </a:cubicBezTo>
                  <a:cubicBezTo>
                    <a:pt x="0" y="1"/>
                    <a:pt x="0" y="32"/>
                    <a:pt x="0" y="32"/>
                  </a:cubicBezTo>
                  <a:cubicBezTo>
                    <a:pt x="32" y="32"/>
                    <a:pt x="63" y="32"/>
                    <a:pt x="63"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4"/>
            <p:cNvSpPr/>
            <p:nvPr/>
          </p:nvSpPr>
          <p:spPr>
            <a:xfrm>
              <a:off x="2140131" y="4349319"/>
              <a:ext cx="2029" cy="2029"/>
            </a:xfrm>
            <a:custGeom>
              <a:rect b="b" l="l" r="r" t="t"/>
              <a:pathLst>
                <a:path extrusionOk="0" h="64" w="64">
                  <a:moveTo>
                    <a:pt x="64" y="64"/>
                  </a:moveTo>
                  <a:cubicBezTo>
                    <a:pt x="64" y="32"/>
                    <a:pt x="64" y="32"/>
                    <a:pt x="64" y="32"/>
                  </a:cubicBezTo>
                  <a:cubicBezTo>
                    <a:pt x="32" y="0"/>
                    <a:pt x="32" y="0"/>
                    <a:pt x="32" y="0"/>
                  </a:cubicBezTo>
                  <a:cubicBezTo>
                    <a:pt x="32" y="32"/>
                    <a:pt x="0" y="32"/>
                    <a:pt x="0" y="32"/>
                  </a:cubicBezTo>
                  <a:cubicBezTo>
                    <a:pt x="32" y="32"/>
                    <a:pt x="32" y="64"/>
                    <a:pt x="32" y="64"/>
                  </a:cubicBezTo>
                  <a:cubicBezTo>
                    <a:pt x="32" y="64"/>
                    <a:pt x="64" y="64"/>
                    <a:pt x="64"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4"/>
            <p:cNvSpPr/>
            <p:nvPr/>
          </p:nvSpPr>
          <p:spPr>
            <a:xfrm>
              <a:off x="1108958" y="3793054"/>
              <a:ext cx="1015" cy="2029"/>
            </a:xfrm>
            <a:custGeom>
              <a:rect b="b" l="l" r="r" t="t"/>
              <a:pathLst>
                <a:path extrusionOk="0" h="64" w="32">
                  <a:moveTo>
                    <a:pt x="32" y="32"/>
                  </a:moveTo>
                  <a:cubicBezTo>
                    <a:pt x="32" y="1"/>
                    <a:pt x="32" y="1"/>
                    <a:pt x="0" y="1"/>
                  </a:cubicBezTo>
                  <a:cubicBezTo>
                    <a:pt x="0" y="32"/>
                    <a:pt x="0" y="32"/>
                    <a:pt x="0" y="32"/>
                  </a:cubicBezTo>
                  <a:cubicBezTo>
                    <a:pt x="0" y="32"/>
                    <a:pt x="0" y="64"/>
                    <a:pt x="0" y="64"/>
                  </a:cubicBezTo>
                  <a:cubicBezTo>
                    <a:pt x="0" y="64"/>
                    <a:pt x="32" y="64"/>
                    <a:pt x="32" y="64"/>
                  </a:cubicBezTo>
                  <a:lnTo>
                    <a:pt x="32" y="32"/>
                  </a:lnTo>
                  <a:cubicBezTo>
                    <a:pt x="32" y="32"/>
                    <a:pt x="32"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44"/>
            <p:cNvSpPr/>
            <p:nvPr/>
          </p:nvSpPr>
          <p:spPr>
            <a:xfrm>
              <a:off x="966381" y="4486855"/>
              <a:ext cx="1015" cy="3044"/>
            </a:xfrm>
            <a:custGeom>
              <a:rect b="b" l="l" r="r" t="t"/>
              <a:pathLst>
                <a:path extrusionOk="0" h="96" w="32">
                  <a:moveTo>
                    <a:pt x="32" y="32"/>
                  </a:moveTo>
                  <a:cubicBezTo>
                    <a:pt x="32" y="32"/>
                    <a:pt x="32" y="1"/>
                    <a:pt x="0" y="1"/>
                  </a:cubicBezTo>
                  <a:cubicBezTo>
                    <a:pt x="0" y="1"/>
                    <a:pt x="0" y="32"/>
                    <a:pt x="0" y="32"/>
                  </a:cubicBezTo>
                  <a:cubicBezTo>
                    <a:pt x="0" y="64"/>
                    <a:pt x="0" y="96"/>
                    <a:pt x="0" y="96"/>
                  </a:cubicBezTo>
                  <a:cubicBezTo>
                    <a:pt x="32" y="96"/>
                    <a:pt x="32" y="64"/>
                    <a:pt x="32" y="64"/>
                  </a:cubicBezTo>
                  <a:cubicBezTo>
                    <a:pt x="32" y="64"/>
                    <a:pt x="32"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4"/>
            <p:cNvSpPr/>
            <p:nvPr/>
          </p:nvSpPr>
          <p:spPr>
            <a:xfrm>
              <a:off x="966381" y="4489867"/>
              <a:ext cx="32" cy="1046"/>
            </a:xfrm>
            <a:custGeom>
              <a:rect b="b" l="l" r="r" t="t"/>
              <a:pathLst>
                <a:path extrusionOk="0" h="33" w="1">
                  <a:moveTo>
                    <a:pt x="0" y="1"/>
                  </a:moveTo>
                  <a:cubicBezTo>
                    <a:pt x="0" y="1"/>
                    <a:pt x="0" y="1"/>
                    <a:pt x="0" y="1"/>
                  </a:cubicBezTo>
                  <a:cubicBezTo>
                    <a:pt x="0" y="1"/>
                    <a:pt x="0" y="32"/>
                    <a:pt x="0" y="32"/>
                  </a:cubicBezTo>
                  <a:lnTo>
                    <a:pt x="0" y="32"/>
                  </a:ln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4"/>
            <p:cNvSpPr/>
            <p:nvPr/>
          </p:nvSpPr>
          <p:spPr>
            <a:xfrm>
              <a:off x="1669217" y="3661510"/>
              <a:ext cx="2029" cy="2061"/>
            </a:xfrm>
            <a:custGeom>
              <a:rect b="b" l="l" r="r" t="t"/>
              <a:pathLst>
                <a:path extrusionOk="0" h="65" w="64">
                  <a:moveTo>
                    <a:pt x="64" y="33"/>
                  </a:moveTo>
                  <a:cubicBezTo>
                    <a:pt x="64" y="33"/>
                    <a:pt x="64" y="1"/>
                    <a:pt x="64" y="1"/>
                  </a:cubicBezTo>
                  <a:cubicBezTo>
                    <a:pt x="32" y="1"/>
                    <a:pt x="32" y="1"/>
                    <a:pt x="32" y="1"/>
                  </a:cubicBezTo>
                  <a:cubicBezTo>
                    <a:pt x="1" y="33"/>
                    <a:pt x="32" y="64"/>
                    <a:pt x="32" y="64"/>
                  </a:cubicBezTo>
                  <a:cubicBezTo>
                    <a:pt x="32" y="64"/>
                    <a:pt x="64" y="64"/>
                    <a:pt x="64"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44"/>
            <p:cNvSpPr/>
            <p:nvPr/>
          </p:nvSpPr>
          <p:spPr>
            <a:xfrm>
              <a:off x="1171195" y="3623369"/>
              <a:ext cx="2061" cy="2029"/>
            </a:xfrm>
            <a:custGeom>
              <a:rect b="b" l="l" r="r" t="t"/>
              <a:pathLst>
                <a:path extrusionOk="0" h="64" w="65">
                  <a:moveTo>
                    <a:pt x="32" y="64"/>
                  </a:moveTo>
                  <a:cubicBezTo>
                    <a:pt x="64" y="64"/>
                    <a:pt x="64" y="64"/>
                    <a:pt x="64" y="32"/>
                  </a:cubicBezTo>
                  <a:cubicBezTo>
                    <a:pt x="64" y="32"/>
                    <a:pt x="32" y="32"/>
                    <a:pt x="32" y="1"/>
                  </a:cubicBezTo>
                  <a:cubicBezTo>
                    <a:pt x="32" y="1"/>
                    <a:pt x="32" y="1"/>
                    <a:pt x="32" y="32"/>
                  </a:cubicBezTo>
                  <a:cubicBezTo>
                    <a:pt x="1" y="32"/>
                    <a:pt x="1" y="32"/>
                    <a:pt x="1" y="64"/>
                  </a:cubicBezTo>
                  <a:cubicBezTo>
                    <a:pt x="32" y="64"/>
                    <a:pt x="32"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44"/>
            <p:cNvSpPr/>
            <p:nvPr/>
          </p:nvSpPr>
          <p:spPr>
            <a:xfrm>
              <a:off x="1459362" y="3651492"/>
              <a:ext cx="2061" cy="2029"/>
            </a:xfrm>
            <a:custGeom>
              <a:rect b="b" l="l" r="r" t="t"/>
              <a:pathLst>
                <a:path extrusionOk="0" h="64" w="65">
                  <a:moveTo>
                    <a:pt x="32" y="64"/>
                  </a:moveTo>
                  <a:cubicBezTo>
                    <a:pt x="32" y="64"/>
                    <a:pt x="64" y="32"/>
                    <a:pt x="64" y="32"/>
                  </a:cubicBezTo>
                  <a:cubicBezTo>
                    <a:pt x="64" y="32"/>
                    <a:pt x="32" y="0"/>
                    <a:pt x="32" y="0"/>
                  </a:cubicBezTo>
                  <a:cubicBezTo>
                    <a:pt x="32" y="0"/>
                    <a:pt x="1" y="32"/>
                    <a:pt x="1" y="32"/>
                  </a:cubicBezTo>
                  <a:cubicBezTo>
                    <a:pt x="1" y="32"/>
                    <a:pt x="32"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44"/>
            <p:cNvSpPr/>
            <p:nvPr/>
          </p:nvSpPr>
          <p:spPr>
            <a:xfrm>
              <a:off x="2018638" y="4475822"/>
              <a:ext cx="2029" cy="3044"/>
            </a:xfrm>
            <a:custGeom>
              <a:rect b="b" l="l" r="r" t="t"/>
              <a:pathLst>
                <a:path extrusionOk="0" h="96" w="64">
                  <a:moveTo>
                    <a:pt x="32" y="32"/>
                  </a:moveTo>
                  <a:cubicBezTo>
                    <a:pt x="32" y="32"/>
                    <a:pt x="0" y="32"/>
                    <a:pt x="0" y="64"/>
                  </a:cubicBezTo>
                  <a:cubicBezTo>
                    <a:pt x="0" y="64"/>
                    <a:pt x="32" y="64"/>
                    <a:pt x="32" y="64"/>
                  </a:cubicBezTo>
                  <a:cubicBezTo>
                    <a:pt x="32" y="95"/>
                    <a:pt x="64" y="64"/>
                    <a:pt x="64" y="64"/>
                  </a:cubicBezTo>
                  <a:cubicBezTo>
                    <a:pt x="64" y="64"/>
                    <a:pt x="64" y="32"/>
                    <a:pt x="64" y="32"/>
                  </a:cubicBezTo>
                  <a:cubicBezTo>
                    <a:pt x="64" y="32"/>
                    <a:pt x="32" y="0"/>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44"/>
            <p:cNvSpPr/>
            <p:nvPr/>
          </p:nvSpPr>
          <p:spPr>
            <a:xfrm>
              <a:off x="968378" y="4522016"/>
              <a:ext cx="2029" cy="2029"/>
            </a:xfrm>
            <a:custGeom>
              <a:rect b="b" l="l" r="r" t="t"/>
              <a:pathLst>
                <a:path extrusionOk="0" h="64" w="64">
                  <a:moveTo>
                    <a:pt x="1" y="0"/>
                  </a:moveTo>
                  <a:cubicBezTo>
                    <a:pt x="1" y="0"/>
                    <a:pt x="1" y="32"/>
                    <a:pt x="1" y="64"/>
                  </a:cubicBezTo>
                  <a:cubicBezTo>
                    <a:pt x="32" y="64"/>
                    <a:pt x="32" y="64"/>
                    <a:pt x="64" y="64"/>
                  </a:cubicBezTo>
                  <a:lnTo>
                    <a:pt x="64" y="0"/>
                  </a:lnTo>
                  <a:cubicBezTo>
                    <a:pt x="32" y="0"/>
                    <a:pt x="32"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44"/>
            <p:cNvSpPr/>
            <p:nvPr/>
          </p:nvSpPr>
          <p:spPr>
            <a:xfrm>
              <a:off x="2061820" y="4283055"/>
              <a:ext cx="3044" cy="2029"/>
            </a:xfrm>
            <a:custGeom>
              <a:rect b="b" l="l" r="r" t="t"/>
              <a:pathLst>
                <a:path extrusionOk="0" h="64" w="96">
                  <a:moveTo>
                    <a:pt x="95" y="63"/>
                  </a:moveTo>
                  <a:cubicBezTo>
                    <a:pt x="95" y="32"/>
                    <a:pt x="63" y="0"/>
                    <a:pt x="32" y="32"/>
                  </a:cubicBezTo>
                  <a:cubicBezTo>
                    <a:pt x="32" y="32"/>
                    <a:pt x="0" y="32"/>
                    <a:pt x="0" y="32"/>
                  </a:cubicBezTo>
                  <a:cubicBezTo>
                    <a:pt x="32" y="32"/>
                    <a:pt x="63" y="63"/>
                    <a:pt x="95" y="6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4"/>
            <p:cNvSpPr/>
            <p:nvPr/>
          </p:nvSpPr>
          <p:spPr>
            <a:xfrm>
              <a:off x="2061820" y="4284038"/>
              <a:ext cx="32" cy="32"/>
            </a:xfrm>
            <a:custGeom>
              <a:rect b="b" l="l" r="r" t="t"/>
              <a:pathLst>
                <a:path extrusionOk="0" h="1" w="1">
                  <a:moveTo>
                    <a:pt x="0" y="1"/>
                  </a:moveTo>
                  <a:lnTo>
                    <a:pt x="0" y="1"/>
                  </a:lnTo>
                  <a:lnTo>
                    <a:pt x="0" y="1"/>
                  </a:lnTo>
                  <a:lnTo>
                    <a:pt x="0" y="1"/>
                  </a:ln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4"/>
            <p:cNvSpPr/>
            <p:nvPr/>
          </p:nvSpPr>
          <p:spPr>
            <a:xfrm>
              <a:off x="901100" y="3772985"/>
              <a:ext cx="1046" cy="1015"/>
            </a:xfrm>
            <a:custGeom>
              <a:rect b="b" l="l" r="r" t="t"/>
              <a:pathLst>
                <a:path extrusionOk="0" h="32" w="33">
                  <a:moveTo>
                    <a:pt x="1" y="32"/>
                  </a:moveTo>
                  <a:cubicBezTo>
                    <a:pt x="1" y="32"/>
                    <a:pt x="1" y="32"/>
                    <a:pt x="32" y="32"/>
                  </a:cubicBezTo>
                  <a:cubicBezTo>
                    <a:pt x="32" y="32"/>
                    <a:pt x="32" y="32"/>
                    <a:pt x="32" y="32"/>
                  </a:cubicBezTo>
                  <a:cubicBezTo>
                    <a:pt x="32" y="0"/>
                    <a:pt x="32" y="0"/>
                    <a:pt x="32" y="0"/>
                  </a:cubicBezTo>
                  <a:cubicBezTo>
                    <a:pt x="1" y="0"/>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4"/>
            <p:cNvSpPr/>
            <p:nvPr/>
          </p:nvSpPr>
          <p:spPr>
            <a:xfrm>
              <a:off x="1240470" y="4088260"/>
              <a:ext cx="2061" cy="1015"/>
            </a:xfrm>
            <a:custGeom>
              <a:rect b="b" l="l" r="r" t="t"/>
              <a:pathLst>
                <a:path extrusionOk="0" h="32" w="65">
                  <a:moveTo>
                    <a:pt x="33" y="32"/>
                  </a:moveTo>
                  <a:cubicBezTo>
                    <a:pt x="33" y="32"/>
                    <a:pt x="33" y="32"/>
                    <a:pt x="33" y="32"/>
                  </a:cubicBezTo>
                  <a:lnTo>
                    <a:pt x="64" y="32"/>
                  </a:lnTo>
                  <a:cubicBezTo>
                    <a:pt x="64" y="0"/>
                    <a:pt x="33" y="0"/>
                    <a:pt x="33" y="0"/>
                  </a:cubicBezTo>
                  <a:cubicBezTo>
                    <a:pt x="33" y="0"/>
                    <a:pt x="33" y="0"/>
                    <a:pt x="1" y="0"/>
                  </a:cubicBezTo>
                  <a:cubicBezTo>
                    <a:pt x="1" y="32"/>
                    <a:pt x="1" y="32"/>
                    <a:pt x="33"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4"/>
            <p:cNvSpPr/>
            <p:nvPr/>
          </p:nvSpPr>
          <p:spPr>
            <a:xfrm>
              <a:off x="1939312" y="4087245"/>
              <a:ext cx="2029" cy="2029"/>
            </a:xfrm>
            <a:custGeom>
              <a:rect b="b" l="l" r="r" t="t"/>
              <a:pathLst>
                <a:path extrusionOk="0" h="64" w="64">
                  <a:moveTo>
                    <a:pt x="64" y="32"/>
                  </a:moveTo>
                  <a:cubicBezTo>
                    <a:pt x="64" y="1"/>
                    <a:pt x="32" y="1"/>
                    <a:pt x="32" y="1"/>
                  </a:cubicBezTo>
                  <a:cubicBezTo>
                    <a:pt x="32" y="1"/>
                    <a:pt x="1" y="32"/>
                    <a:pt x="1" y="32"/>
                  </a:cubicBezTo>
                  <a:cubicBezTo>
                    <a:pt x="1" y="32"/>
                    <a:pt x="32" y="32"/>
                    <a:pt x="32" y="64"/>
                  </a:cubicBezTo>
                  <a:cubicBezTo>
                    <a:pt x="32" y="64"/>
                    <a:pt x="32" y="64"/>
                    <a:pt x="32" y="64"/>
                  </a:cubicBezTo>
                  <a:cubicBezTo>
                    <a:pt x="32" y="32"/>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4"/>
            <p:cNvSpPr/>
            <p:nvPr/>
          </p:nvSpPr>
          <p:spPr>
            <a:xfrm>
              <a:off x="941270" y="4108329"/>
              <a:ext cx="1046" cy="1046"/>
            </a:xfrm>
            <a:custGeom>
              <a:rect b="b" l="l" r="r" t="t"/>
              <a:pathLst>
                <a:path extrusionOk="0" h="33" w="33">
                  <a:moveTo>
                    <a:pt x="32" y="1"/>
                  </a:moveTo>
                  <a:lnTo>
                    <a:pt x="0" y="1"/>
                  </a:lnTo>
                  <a:cubicBezTo>
                    <a:pt x="0" y="1"/>
                    <a:pt x="0" y="1"/>
                    <a:pt x="0" y="32"/>
                  </a:cubicBezTo>
                  <a:cubicBezTo>
                    <a:pt x="0" y="32"/>
                    <a:pt x="0" y="32"/>
                    <a:pt x="0" y="32"/>
                  </a:cubicBezTo>
                  <a:cubicBezTo>
                    <a:pt x="32" y="32"/>
                    <a:pt x="32" y="32"/>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4"/>
            <p:cNvSpPr/>
            <p:nvPr/>
          </p:nvSpPr>
          <p:spPr>
            <a:xfrm>
              <a:off x="929222" y="4109344"/>
              <a:ext cx="2029" cy="2029"/>
            </a:xfrm>
            <a:custGeom>
              <a:rect b="b" l="l" r="r" t="t"/>
              <a:pathLst>
                <a:path extrusionOk="0" h="64" w="64">
                  <a:moveTo>
                    <a:pt x="32" y="64"/>
                  </a:moveTo>
                  <a:cubicBezTo>
                    <a:pt x="64" y="64"/>
                    <a:pt x="64" y="32"/>
                    <a:pt x="64" y="32"/>
                  </a:cubicBezTo>
                  <a:cubicBezTo>
                    <a:pt x="64" y="32"/>
                    <a:pt x="64" y="0"/>
                    <a:pt x="32" y="0"/>
                  </a:cubicBezTo>
                  <a:cubicBezTo>
                    <a:pt x="32" y="0"/>
                    <a:pt x="32" y="32"/>
                    <a:pt x="32" y="32"/>
                  </a:cubicBezTo>
                  <a:cubicBezTo>
                    <a:pt x="0" y="32"/>
                    <a:pt x="32"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4"/>
            <p:cNvSpPr/>
            <p:nvPr/>
          </p:nvSpPr>
          <p:spPr>
            <a:xfrm>
              <a:off x="946280" y="4117365"/>
              <a:ext cx="1046" cy="32"/>
            </a:xfrm>
            <a:custGeom>
              <a:rect b="b" l="l" r="r" t="t"/>
              <a:pathLst>
                <a:path extrusionOk="0" h="1" w="33">
                  <a:moveTo>
                    <a:pt x="32" y="1"/>
                  </a:moveTo>
                  <a:lnTo>
                    <a:pt x="32" y="1"/>
                  </a:lnTo>
                  <a:cubicBezTo>
                    <a:pt x="1" y="1"/>
                    <a:pt x="1" y="1"/>
                    <a:pt x="1" y="1"/>
                  </a:cubicBez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44"/>
            <p:cNvSpPr/>
            <p:nvPr/>
          </p:nvSpPr>
          <p:spPr>
            <a:xfrm>
              <a:off x="947294" y="4117365"/>
              <a:ext cx="1046" cy="1046"/>
            </a:xfrm>
            <a:custGeom>
              <a:rect b="b" l="l" r="r" t="t"/>
              <a:pathLst>
                <a:path extrusionOk="0" h="33" w="33">
                  <a:moveTo>
                    <a:pt x="32" y="32"/>
                  </a:moveTo>
                  <a:lnTo>
                    <a:pt x="32" y="32"/>
                  </a:lnTo>
                  <a:cubicBezTo>
                    <a:pt x="32" y="1"/>
                    <a:pt x="32" y="1"/>
                    <a:pt x="32" y="1"/>
                  </a:cubicBezTo>
                  <a:lnTo>
                    <a:pt x="0" y="1"/>
                  </a:lnTo>
                  <a:cubicBezTo>
                    <a:pt x="0" y="1"/>
                    <a:pt x="0" y="1"/>
                    <a:pt x="0" y="32"/>
                  </a:cubicBezTo>
                  <a:cubicBezTo>
                    <a:pt x="0" y="32"/>
                    <a:pt x="0"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44"/>
            <p:cNvSpPr/>
            <p:nvPr/>
          </p:nvSpPr>
          <p:spPr>
            <a:xfrm>
              <a:off x="1101919" y="3777995"/>
              <a:ext cx="2029" cy="2029"/>
            </a:xfrm>
            <a:custGeom>
              <a:rect b="b" l="l" r="r" t="t"/>
              <a:pathLst>
                <a:path extrusionOk="0" h="64" w="64">
                  <a:moveTo>
                    <a:pt x="64" y="32"/>
                  </a:moveTo>
                  <a:cubicBezTo>
                    <a:pt x="64" y="32"/>
                    <a:pt x="64" y="1"/>
                    <a:pt x="64" y="1"/>
                  </a:cubicBezTo>
                  <a:cubicBezTo>
                    <a:pt x="32" y="1"/>
                    <a:pt x="32" y="1"/>
                    <a:pt x="32" y="32"/>
                  </a:cubicBezTo>
                  <a:cubicBezTo>
                    <a:pt x="1" y="32"/>
                    <a:pt x="32" y="32"/>
                    <a:pt x="32" y="64"/>
                  </a:cubicBezTo>
                  <a:cubicBezTo>
                    <a:pt x="32" y="64"/>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44"/>
            <p:cNvSpPr/>
            <p:nvPr/>
          </p:nvSpPr>
          <p:spPr>
            <a:xfrm>
              <a:off x="903129" y="4121391"/>
              <a:ext cx="1015" cy="2029"/>
            </a:xfrm>
            <a:custGeom>
              <a:rect b="b" l="l" r="r" t="t"/>
              <a:pathLst>
                <a:path extrusionOk="0" h="64" w="32">
                  <a:moveTo>
                    <a:pt x="0" y="0"/>
                  </a:moveTo>
                  <a:cubicBezTo>
                    <a:pt x="0" y="32"/>
                    <a:pt x="0" y="32"/>
                    <a:pt x="0" y="32"/>
                  </a:cubicBezTo>
                  <a:cubicBezTo>
                    <a:pt x="32" y="64"/>
                    <a:pt x="32" y="64"/>
                    <a:pt x="32" y="32"/>
                  </a:cubicBezTo>
                  <a:cubicBezTo>
                    <a:pt x="32" y="32"/>
                    <a:pt x="32" y="0"/>
                    <a:pt x="32"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44"/>
            <p:cNvSpPr/>
            <p:nvPr/>
          </p:nvSpPr>
          <p:spPr>
            <a:xfrm>
              <a:off x="1016570" y="4166571"/>
              <a:ext cx="1046" cy="1046"/>
            </a:xfrm>
            <a:custGeom>
              <a:rect b="b" l="l" r="r" t="t"/>
              <a:pathLst>
                <a:path extrusionOk="0" h="33" w="33">
                  <a:moveTo>
                    <a:pt x="1" y="32"/>
                  </a:moveTo>
                  <a:cubicBezTo>
                    <a:pt x="1" y="32"/>
                    <a:pt x="1" y="32"/>
                    <a:pt x="32" y="32"/>
                  </a:cubicBezTo>
                  <a:cubicBezTo>
                    <a:pt x="32" y="32"/>
                    <a:pt x="32" y="32"/>
                    <a:pt x="32" y="32"/>
                  </a:cubicBezTo>
                  <a:cubicBezTo>
                    <a:pt x="32" y="32"/>
                    <a:pt x="32" y="0"/>
                    <a:pt x="32" y="0"/>
                  </a:cubicBezTo>
                  <a:cubicBezTo>
                    <a:pt x="32" y="0"/>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44"/>
            <p:cNvSpPr/>
            <p:nvPr/>
          </p:nvSpPr>
          <p:spPr>
            <a:xfrm>
              <a:off x="1001510" y="3781007"/>
              <a:ext cx="2029" cy="1046"/>
            </a:xfrm>
            <a:custGeom>
              <a:rect b="b" l="l" r="r" t="t"/>
              <a:pathLst>
                <a:path extrusionOk="0" h="33" w="64">
                  <a:moveTo>
                    <a:pt x="32" y="1"/>
                  </a:moveTo>
                  <a:cubicBezTo>
                    <a:pt x="32" y="1"/>
                    <a:pt x="32" y="1"/>
                    <a:pt x="32" y="1"/>
                  </a:cubicBezTo>
                  <a:cubicBezTo>
                    <a:pt x="1" y="1"/>
                    <a:pt x="1" y="1"/>
                    <a:pt x="1" y="32"/>
                  </a:cubicBezTo>
                  <a:lnTo>
                    <a:pt x="32" y="32"/>
                  </a:lnTo>
                  <a:cubicBezTo>
                    <a:pt x="32" y="32"/>
                    <a:pt x="64" y="32"/>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44"/>
            <p:cNvSpPr/>
            <p:nvPr/>
          </p:nvSpPr>
          <p:spPr>
            <a:xfrm>
              <a:off x="1920226" y="4169583"/>
              <a:ext cx="1046" cy="1046"/>
            </a:xfrm>
            <a:custGeom>
              <a:rect b="b" l="l" r="r" t="t"/>
              <a:pathLst>
                <a:path extrusionOk="0" h="33" w="33">
                  <a:moveTo>
                    <a:pt x="32" y="0"/>
                  </a:moveTo>
                  <a:cubicBezTo>
                    <a:pt x="32" y="0"/>
                    <a:pt x="1" y="0"/>
                    <a:pt x="1" y="0"/>
                  </a:cubicBezTo>
                  <a:cubicBezTo>
                    <a:pt x="1" y="0"/>
                    <a:pt x="1" y="0"/>
                    <a:pt x="1" y="0"/>
                  </a:cubicBezTo>
                  <a:cubicBezTo>
                    <a:pt x="1" y="32"/>
                    <a:pt x="1" y="32"/>
                    <a:pt x="1" y="32"/>
                  </a:cubicBezTo>
                  <a:cubicBezTo>
                    <a:pt x="1" y="32"/>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4"/>
            <p:cNvSpPr/>
            <p:nvPr/>
          </p:nvSpPr>
          <p:spPr>
            <a:xfrm>
              <a:off x="1771624" y="4172595"/>
              <a:ext cx="2061" cy="2029"/>
            </a:xfrm>
            <a:custGeom>
              <a:rect b="b" l="l" r="r" t="t"/>
              <a:pathLst>
                <a:path extrusionOk="0" h="64" w="65">
                  <a:moveTo>
                    <a:pt x="32" y="32"/>
                  </a:moveTo>
                  <a:cubicBezTo>
                    <a:pt x="1" y="32"/>
                    <a:pt x="32" y="64"/>
                    <a:pt x="32" y="64"/>
                  </a:cubicBezTo>
                  <a:cubicBezTo>
                    <a:pt x="32" y="64"/>
                    <a:pt x="64" y="64"/>
                    <a:pt x="64" y="32"/>
                  </a:cubicBezTo>
                  <a:cubicBezTo>
                    <a:pt x="64" y="32"/>
                    <a:pt x="32" y="32"/>
                    <a:pt x="32" y="0"/>
                  </a:cubicBezTo>
                  <a:cubicBezTo>
                    <a:pt x="32" y="32"/>
                    <a:pt x="32"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44"/>
            <p:cNvSpPr/>
            <p:nvPr/>
          </p:nvSpPr>
          <p:spPr>
            <a:xfrm>
              <a:off x="1920226" y="4199703"/>
              <a:ext cx="2061" cy="2029"/>
            </a:xfrm>
            <a:custGeom>
              <a:rect b="b" l="l" r="r" t="t"/>
              <a:pathLst>
                <a:path extrusionOk="0" h="64" w="65">
                  <a:moveTo>
                    <a:pt x="64" y="32"/>
                  </a:moveTo>
                  <a:cubicBezTo>
                    <a:pt x="64" y="1"/>
                    <a:pt x="32" y="1"/>
                    <a:pt x="32" y="1"/>
                  </a:cubicBezTo>
                  <a:cubicBezTo>
                    <a:pt x="32" y="32"/>
                    <a:pt x="1" y="32"/>
                    <a:pt x="32" y="32"/>
                  </a:cubicBezTo>
                  <a:cubicBezTo>
                    <a:pt x="32" y="32"/>
                    <a:pt x="32" y="64"/>
                    <a:pt x="64" y="64"/>
                  </a:cubicBezTo>
                  <a:cubicBezTo>
                    <a:pt x="64" y="32"/>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4"/>
            <p:cNvSpPr/>
            <p:nvPr/>
          </p:nvSpPr>
          <p:spPr>
            <a:xfrm>
              <a:off x="1961410" y="4243868"/>
              <a:ext cx="2029" cy="2061"/>
            </a:xfrm>
            <a:custGeom>
              <a:rect b="b" l="l" r="r" t="t"/>
              <a:pathLst>
                <a:path extrusionOk="0" h="65" w="64">
                  <a:moveTo>
                    <a:pt x="32" y="1"/>
                  </a:moveTo>
                  <a:cubicBezTo>
                    <a:pt x="32" y="33"/>
                    <a:pt x="32" y="33"/>
                    <a:pt x="0" y="33"/>
                  </a:cubicBezTo>
                  <a:cubicBezTo>
                    <a:pt x="0" y="33"/>
                    <a:pt x="0" y="64"/>
                    <a:pt x="32" y="64"/>
                  </a:cubicBezTo>
                  <a:cubicBezTo>
                    <a:pt x="32" y="64"/>
                    <a:pt x="64" y="33"/>
                    <a:pt x="64" y="33"/>
                  </a:cubicBezTo>
                  <a:cubicBezTo>
                    <a:pt x="64" y="33"/>
                    <a:pt x="32" y="33"/>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4"/>
            <p:cNvSpPr/>
            <p:nvPr/>
          </p:nvSpPr>
          <p:spPr>
            <a:xfrm>
              <a:off x="1246494" y="3713729"/>
              <a:ext cx="1046" cy="1046"/>
            </a:xfrm>
            <a:custGeom>
              <a:rect b="b" l="l" r="r" t="t"/>
              <a:pathLst>
                <a:path extrusionOk="0" h="33" w="33">
                  <a:moveTo>
                    <a:pt x="1" y="32"/>
                  </a:moveTo>
                  <a:cubicBezTo>
                    <a:pt x="33" y="32"/>
                    <a:pt x="33" y="32"/>
                    <a:pt x="33" y="32"/>
                  </a:cubicBezTo>
                  <a:cubicBezTo>
                    <a:pt x="33" y="32"/>
                    <a:pt x="33" y="1"/>
                    <a:pt x="33" y="1"/>
                  </a:cubicBezTo>
                  <a:cubicBezTo>
                    <a:pt x="33" y="32"/>
                    <a:pt x="1" y="32"/>
                    <a:pt x="1" y="32"/>
                  </a:cubicBezTo>
                  <a:cubicBezTo>
                    <a:pt x="1" y="32"/>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4"/>
            <p:cNvSpPr/>
            <p:nvPr/>
          </p:nvSpPr>
          <p:spPr>
            <a:xfrm>
              <a:off x="1933288" y="4277031"/>
              <a:ext cx="2029" cy="2029"/>
            </a:xfrm>
            <a:custGeom>
              <a:rect b="b" l="l" r="r" t="t"/>
              <a:pathLst>
                <a:path extrusionOk="0" h="64" w="64">
                  <a:moveTo>
                    <a:pt x="64" y="32"/>
                  </a:moveTo>
                  <a:lnTo>
                    <a:pt x="64" y="32"/>
                  </a:lnTo>
                  <a:cubicBezTo>
                    <a:pt x="32" y="0"/>
                    <a:pt x="0" y="32"/>
                    <a:pt x="0" y="32"/>
                  </a:cubicBezTo>
                  <a:cubicBezTo>
                    <a:pt x="0" y="32"/>
                    <a:pt x="32" y="63"/>
                    <a:pt x="32" y="63"/>
                  </a:cubicBezTo>
                  <a:cubicBezTo>
                    <a:pt x="64" y="63"/>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4"/>
            <p:cNvSpPr/>
            <p:nvPr/>
          </p:nvSpPr>
          <p:spPr>
            <a:xfrm>
              <a:off x="2065815" y="4286067"/>
              <a:ext cx="1046" cy="1015"/>
            </a:xfrm>
            <a:custGeom>
              <a:rect b="b" l="l" r="r" t="t"/>
              <a:pathLst>
                <a:path extrusionOk="0" h="32" w="33">
                  <a:moveTo>
                    <a:pt x="32" y="32"/>
                  </a:moveTo>
                  <a:cubicBezTo>
                    <a:pt x="32" y="0"/>
                    <a:pt x="32" y="0"/>
                    <a:pt x="32" y="0"/>
                  </a:cubicBezTo>
                  <a:cubicBezTo>
                    <a:pt x="32" y="0"/>
                    <a:pt x="1" y="0"/>
                    <a:pt x="1" y="0"/>
                  </a:cubicBezTo>
                  <a:cubicBezTo>
                    <a:pt x="1" y="0"/>
                    <a:pt x="1" y="32"/>
                    <a:pt x="32" y="32"/>
                  </a:cubicBezTo>
                  <a:cubicBezTo>
                    <a:pt x="32" y="32"/>
                    <a:pt x="32"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44"/>
            <p:cNvSpPr/>
            <p:nvPr/>
          </p:nvSpPr>
          <p:spPr>
            <a:xfrm>
              <a:off x="2065815" y="4285053"/>
              <a:ext cx="32" cy="1046"/>
            </a:xfrm>
            <a:custGeom>
              <a:rect b="b" l="l" r="r" t="t"/>
              <a:pathLst>
                <a:path extrusionOk="0" h="33" w="1">
                  <a:moveTo>
                    <a:pt x="1" y="32"/>
                  </a:moveTo>
                  <a:cubicBezTo>
                    <a:pt x="1" y="32"/>
                    <a:pt x="1" y="32"/>
                    <a:pt x="1" y="32"/>
                  </a:cubicBezTo>
                  <a:lnTo>
                    <a:pt x="1" y="0"/>
                  </a:lnTo>
                  <a:lnTo>
                    <a:pt x="1" y="32"/>
                  </a:lnTo>
                  <a:cubicBezTo>
                    <a:pt x="1" y="32"/>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4"/>
            <p:cNvSpPr/>
            <p:nvPr/>
          </p:nvSpPr>
          <p:spPr>
            <a:xfrm>
              <a:off x="2003578" y="4324208"/>
              <a:ext cx="32" cy="32"/>
            </a:xfrm>
            <a:custGeom>
              <a:rect b="b" l="l" r="r" t="t"/>
              <a:pathLst>
                <a:path extrusionOk="0" h="1" w="1">
                  <a:moveTo>
                    <a:pt x="0" y="0"/>
                  </a:moveTo>
                  <a:cubicBezTo>
                    <a:pt x="0" y="0"/>
                    <a:pt x="0" y="0"/>
                    <a:pt x="0" y="0"/>
                  </a:cubicBezTo>
                  <a:lnTo>
                    <a:pt x="0" y="0"/>
                  </a:lnTo>
                  <a:lnTo>
                    <a:pt x="0" y="0"/>
                  </a:ln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4"/>
            <p:cNvSpPr/>
            <p:nvPr/>
          </p:nvSpPr>
          <p:spPr>
            <a:xfrm>
              <a:off x="2003578" y="4323194"/>
              <a:ext cx="2029" cy="1046"/>
            </a:xfrm>
            <a:custGeom>
              <a:rect b="b" l="l" r="r" t="t"/>
              <a:pathLst>
                <a:path extrusionOk="0" h="33" w="64">
                  <a:moveTo>
                    <a:pt x="64" y="1"/>
                  </a:moveTo>
                  <a:cubicBezTo>
                    <a:pt x="64" y="1"/>
                    <a:pt x="32" y="1"/>
                    <a:pt x="32" y="1"/>
                  </a:cubicBezTo>
                  <a:cubicBezTo>
                    <a:pt x="32" y="1"/>
                    <a:pt x="32" y="32"/>
                    <a:pt x="0" y="32"/>
                  </a:cubicBezTo>
                  <a:cubicBezTo>
                    <a:pt x="32" y="32"/>
                    <a:pt x="32" y="32"/>
                    <a:pt x="64" y="32"/>
                  </a:cubicBezTo>
                  <a:cubicBezTo>
                    <a:pt x="64" y="1"/>
                    <a:pt x="64" y="1"/>
                    <a:pt x="64"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4"/>
            <p:cNvSpPr/>
            <p:nvPr/>
          </p:nvSpPr>
          <p:spPr>
            <a:xfrm>
              <a:off x="1867025" y="4376426"/>
              <a:ext cx="2029" cy="3044"/>
            </a:xfrm>
            <a:custGeom>
              <a:rect b="b" l="l" r="r" t="t"/>
              <a:pathLst>
                <a:path extrusionOk="0" h="96" w="64">
                  <a:moveTo>
                    <a:pt x="64" y="0"/>
                  </a:moveTo>
                  <a:cubicBezTo>
                    <a:pt x="0" y="32"/>
                    <a:pt x="0" y="32"/>
                    <a:pt x="32" y="64"/>
                  </a:cubicBezTo>
                  <a:cubicBezTo>
                    <a:pt x="32" y="95"/>
                    <a:pt x="64" y="95"/>
                    <a:pt x="64" y="95"/>
                  </a:cubicBezTo>
                  <a:lnTo>
                    <a:pt x="64"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4"/>
            <p:cNvSpPr/>
            <p:nvPr/>
          </p:nvSpPr>
          <p:spPr>
            <a:xfrm>
              <a:off x="1255530" y="3649462"/>
              <a:ext cx="1046" cy="2061"/>
            </a:xfrm>
            <a:custGeom>
              <a:rect b="b" l="l" r="r" t="t"/>
              <a:pathLst>
                <a:path extrusionOk="0" h="65" w="33">
                  <a:moveTo>
                    <a:pt x="33" y="33"/>
                  </a:moveTo>
                  <a:cubicBezTo>
                    <a:pt x="33" y="33"/>
                    <a:pt x="33" y="33"/>
                    <a:pt x="1" y="1"/>
                  </a:cubicBezTo>
                  <a:cubicBezTo>
                    <a:pt x="1" y="33"/>
                    <a:pt x="1" y="33"/>
                    <a:pt x="1" y="33"/>
                  </a:cubicBezTo>
                  <a:cubicBezTo>
                    <a:pt x="1" y="64"/>
                    <a:pt x="1" y="64"/>
                    <a:pt x="1" y="64"/>
                  </a:cubicBezTo>
                  <a:cubicBezTo>
                    <a:pt x="33" y="64"/>
                    <a:pt x="33" y="64"/>
                    <a:pt x="33"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4"/>
            <p:cNvSpPr/>
            <p:nvPr/>
          </p:nvSpPr>
          <p:spPr>
            <a:xfrm>
              <a:off x="1482475" y="3648480"/>
              <a:ext cx="2029" cy="3044"/>
            </a:xfrm>
            <a:custGeom>
              <a:rect b="b" l="l" r="r" t="t"/>
              <a:pathLst>
                <a:path extrusionOk="0" h="96" w="64">
                  <a:moveTo>
                    <a:pt x="32" y="32"/>
                  </a:moveTo>
                  <a:cubicBezTo>
                    <a:pt x="32" y="0"/>
                    <a:pt x="32" y="0"/>
                    <a:pt x="0" y="32"/>
                  </a:cubicBezTo>
                  <a:cubicBezTo>
                    <a:pt x="0" y="32"/>
                    <a:pt x="0" y="32"/>
                    <a:pt x="0" y="32"/>
                  </a:cubicBezTo>
                  <a:cubicBezTo>
                    <a:pt x="0" y="64"/>
                    <a:pt x="32" y="64"/>
                    <a:pt x="32" y="95"/>
                  </a:cubicBezTo>
                  <a:lnTo>
                    <a:pt x="63" y="95"/>
                  </a:lnTo>
                  <a:cubicBezTo>
                    <a:pt x="63" y="64"/>
                    <a:pt x="63"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4"/>
            <p:cNvSpPr/>
            <p:nvPr/>
          </p:nvSpPr>
          <p:spPr>
            <a:xfrm>
              <a:off x="947294" y="3726791"/>
              <a:ext cx="2029" cy="2029"/>
            </a:xfrm>
            <a:custGeom>
              <a:rect b="b" l="l" r="r" t="t"/>
              <a:pathLst>
                <a:path extrusionOk="0" h="64" w="64">
                  <a:moveTo>
                    <a:pt x="32" y="0"/>
                  </a:moveTo>
                  <a:cubicBezTo>
                    <a:pt x="32" y="0"/>
                    <a:pt x="0" y="0"/>
                    <a:pt x="0" y="32"/>
                  </a:cubicBezTo>
                  <a:cubicBezTo>
                    <a:pt x="0" y="32"/>
                    <a:pt x="32" y="32"/>
                    <a:pt x="32" y="64"/>
                  </a:cubicBezTo>
                  <a:cubicBezTo>
                    <a:pt x="32" y="64"/>
                    <a:pt x="64" y="32"/>
                    <a:pt x="64" y="32"/>
                  </a:cubicBezTo>
                  <a:cubicBezTo>
                    <a:pt x="64" y="32"/>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4"/>
            <p:cNvSpPr/>
            <p:nvPr/>
          </p:nvSpPr>
          <p:spPr>
            <a:xfrm>
              <a:off x="1583867" y="3739853"/>
              <a:ext cx="1046" cy="1015"/>
            </a:xfrm>
            <a:custGeom>
              <a:rect b="b" l="l" r="r" t="t"/>
              <a:pathLst>
                <a:path extrusionOk="0" h="32" w="33">
                  <a:moveTo>
                    <a:pt x="32" y="32"/>
                  </a:moveTo>
                  <a:cubicBezTo>
                    <a:pt x="32" y="32"/>
                    <a:pt x="32" y="32"/>
                    <a:pt x="32" y="0"/>
                  </a:cubicBezTo>
                  <a:cubicBezTo>
                    <a:pt x="32" y="0"/>
                    <a:pt x="32" y="0"/>
                    <a:pt x="32" y="0"/>
                  </a:cubicBezTo>
                  <a:cubicBezTo>
                    <a:pt x="1" y="0"/>
                    <a:pt x="1" y="0"/>
                    <a:pt x="1" y="32"/>
                  </a:cubicBezTo>
                  <a:cubicBezTo>
                    <a:pt x="1" y="32"/>
                    <a:pt x="1" y="32"/>
                    <a:pt x="1" y="32"/>
                  </a:cubicBezTo>
                  <a:cubicBezTo>
                    <a:pt x="1" y="32"/>
                    <a:pt x="32"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44"/>
            <p:cNvSpPr/>
            <p:nvPr/>
          </p:nvSpPr>
          <p:spPr>
            <a:xfrm>
              <a:off x="674187" y="3817150"/>
              <a:ext cx="1046" cy="2029"/>
            </a:xfrm>
            <a:custGeom>
              <a:rect b="b" l="l" r="r" t="t"/>
              <a:pathLst>
                <a:path extrusionOk="0" h="64" w="33">
                  <a:moveTo>
                    <a:pt x="0" y="1"/>
                  </a:moveTo>
                  <a:cubicBezTo>
                    <a:pt x="0" y="1"/>
                    <a:pt x="0" y="1"/>
                    <a:pt x="0" y="1"/>
                  </a:cubicBezTo>
                  <a:cubicBezTo>
                    <a:pt x="0" y="32"/>
                    <a:pt x="0" y="64"/>
                    <a:pt x="32" y="64"/>
                  </a:cubicBezTo>
                  <a:cubicBezTo>
                    <a:pt x="32" y="64"/>
                    <a:pt x="32" y="32"/>
                    <a:pt x="32" y="32"/>
                  </a:cubicBezTo>
                  <a:cubicBezTo>
                    <a:pt x="32" y="1"/>
                    <a:pt x="32"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44"/>
            <p:cNvSpPr/>
            <p:nvPr/>
          </p:nvSpPr>
          <p:spPr>
            <a:xfrm>
              <a:off x="1360981" y="3818165"/>
              <a:ext cx="2029" cy="2029"/>
            </a:xfrm>
            <a:custGeom>
              <a:rect b="b" l="l" r="r" t="t"/>
              <a:pathLst>
                <a:path extrusionOk="0" h="64" w="64">
                  <a:moveTo>
                    <a:pt x="32" y="64"/>
                  </a:moveTo>
                  <a:cubicBezTo>
                    <a:pt x="32" y="64"/>
                    <a:pt x="32" y="64"/>
                    <a:pt x="32" y="64"/>
                  </a:cubicBezTo>
                  <a:cubicBezTo>
                    <a:pt x="63" y="32"/>
                    <a:pt x="63" y="32"/>
                    <a:pt x="63" y="0"/>
                  </a:cubicBezTo>
                  <a:cubicBezTo>
                    <a:pt x="63" y="32"/>
                    <a:pt x="32" y="32"/>
                    <a:pt x="32" y="32"/>
                  </a:cubicBezTo>
                  <a:cubicBezTo>
                    <a:pt x="0" y="32"/>
                    <a:pt x="0" y="32"/>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44"/>
            <p:cNvSpPr/>
            <p:nvPr/>
          </p:nvSpPr>
          <p:spPr>
            <a:xfrm>
              <a:off x="1362978" y="3818165"/>
              <a:ext cx="1046" cy="32"/>
            </a:xfrm>
            <a:custGeom>
              <a:rect b="b" l="l" r="r" t="t"/>
              <a:pathLst>
                <a:path extrusionOk="0" h="1" w="33">
                  <a:moveTo>
                    <a:pt x="0" y="0"/>
                  </a:moveTo>
                  <a:cubicBezTo>
                    <a:pt x="0" y="0"/>
                    <a:pt x="0" y="0"/>
                    <a:pt x="32" y="0"/>
                  </a:cubicBezTo>
                  <a:cubicBezTo>
                    <a:pt x="32" y="0"/>
                    <a:pt x="32" y="0"/>
                    <a:pt x="32" y="0"/>
                  </a:cubicBezTo>
                  <a:lnTo>
                    <a:pt x="0" y="0"/>
                  </a:ln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44"/>
            <p:cNvSpPr/>
            <p:nvPr/>
          </p:nvSpPr>
          <p:spPr>
            <a:xfrm>
              <a:off x="1452355" y="3843275"/>
              <a:ext cx="1015" cy="1015"/>
            </a:xfrm>
            <a:custGeom>
              <a:rect b="b" l="l" r="r" t="t"/>
              <a:pathLst>
                <a:path extrusionOk="0" h="32" w="32">
                  <a:moveTo>
                    <a:pt x="0" y="0"/>
                  </a:moveTo>
                  <a:lnTo>
                    <a:pt x="32" y="32"/>
                  </a:lnTo>
                  <a:cubicBezTo>
                    <a:pt x="32" y="32"/>
                    <a:pt x="32" y="32"/>
                    <a:pt x="32" y="32"/>
                  </a:cubicBezTo>
                  <a:cubicBezTo>
                    <a:pt x="32" y="0"/>
                    <a:pt x="32" y="0"/>
                    <a:pt x="32" y="0"/>
                  </a:cubicBezTo>
                  <a:cubicBezTo>
                    <a:pt x="32"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4"/>
            <p:cNvSpPr/>
            <p:nvPr/>
          </p:nvSpPr>
          <p:spPr>
            <a:xfrm>
              <a:off x="1011560" y="3850282"/>
              <a:ext cx="1015" cy="2061"/>
            </a:xfrm>
            <a:custGeom>
              <a:rect b="b" l="l" r="r" t="t"/>
              <a:pathLst>
                <a:path extrusionOk="0" h="65" w="32">
                  <a:moveTo>
                    <a:pt x="32" y="1"/>
                  </a:moveTo>
                  <a:cubicBezTo>
                    <a:pt x="0" y="1"/>
                    <a:pt x="0" y="32"/>
                    <a:pt x="0" y="32"/>
                  </a:cubicBezTo>
                  <a:cubicBezTo>
                    <a:pt x="0" y="32"/>
                    <a:pt x="0" y="32"/>
                    <a:pt x="0" y="64"/>
                  </a:cubicBezTo>
                  <a:cubicBezTo>
                    <a:pt x="32" y="64"/>
                    <a:pt x="32" y="64"/>
                    <a:pt x="32" y="32"/>
                  </a:cubicBezTo>
                  <a:cubicBezTo>
                    <a:pt x="32" y="32"/>
                    <a:pt x="32" y="1"/>
                    <a:pt x="32"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4"/>
            <p:cNvSpPr/>
            <p:nvPr/>
          </p:nvSpPr>
          <p:spPr>
            <a:xfrm>
              <a:off x="1638083" y="3683609"/>
              <a:ext cx="1046" cy="1046"/>
            </a:xfrm>
            <a:custGeom>
              <a:rect b="b" l="l" r="r" t="t"/>
              <a:pathLst>
                <a:path extrusionOk="0" h="33" w="33">
                  <a:moveTo>
                    <a:pt x="1" y="1"/>
                  </a:moveTo>
                  <a:lnTo>
                    <a:pt x="1" y="1"/>
                  </a:lnTo>
                  <a:cubicBezTo>
                    <a:pt x="1" y="32"/>
                    <a:pt x="1" y="32"/>
                    <a:pt x="32" y="32"/>
                  </a:cubicBezTo>
                  <a:cubicBezTo>
                    <a:pt x="32" y="32"/>
                    <a:pt x="32" y="32"/>
                    <a:pt x="32" y="1"/>
                  </a:cubicBezTo>
                  <a:cubicBezTo>
                    <a:pt x="32" y="1"/>
                    <a:pt x="32"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4"/>
            <p:cNvSpPr/>
            <p:nvPr/>
          </p:nvSpPr>
          <p:spPr>
            <a:xfrm>
              <a:off x="2023647" y="3898474"/>
              <a:ext cx="32" cy="1046"/>
            </a:xfrm>
            <a:custGeom>
              <a:rect b="b" l="l" r="r" t="t"/>
              <a:pathLst>
                <a:path extrusionOk="0" h="33" w="1">
                  <a:moveTo>
                    <a:pt x="1" y="33"/>
                  </a:moveTo>
                  <a:cubicBezTo>
                    <a:pt x="1" y="33"/>
                    <a:pt x="1" y="33"/>
                    <a:pt x="1" y="1"/>
                  </a:cubicBezTo>
                  <a:cubicBezTo>
                    <a:pt x="1" y="1"/>
                    <a:pt x="1" y="33"/>
                    <a:pt x="1" y="33"/>
                  </a:cubicBezTo>
                  <a:cubicBezTo>
                    <a:pt x="1" y="33"/>
                    <a:pt x="1" y="33"/>
                    <a:pt x="1" y="33"/>
                  </a:cubicBezTo>
                  <a:cubicBezTo>
                    <a:pt x="1" y="33"/>
                    <a:pt x="1" y="33"/>
                    <a:pt x="1"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4"/>
            <p:cNvSpPr/>
            <p:nvPr/>
          </p:nvSpPr>
          <p:spPr>
            <a:xfrm>
              <a:off x="1975456" y="4008934"/>
              <a:ext cx="1046" cy="2029"/>
            </a:xfrm>
            <a:custGeom>
              <a:rect b="b" l="l" r="r" t="t"/>
              <a:pathLst>
                <a:path extrusionOk="0" h="64" w="33">
                  <a:moveTo>
                    <a:pt x="32" y="64"/>
                  </a:moveTo>
                  <a:cubicBezTo>
                    <a:pt x="32" y="64"/>
                    <a:pt x="32" y="32"/>
                    <a:pt x="32" y="32"/>
                  </a:cubicBezTo>
                  <a:cubicBezTo>
                    <a:pt x="32" y="32"/>
                    <a:pt x="32" y="32"/>
                    <a:pt x="32" y="0"/>
                  </a:cubicBezTo>
                  <a:cubicBezTo>
                    <a:pt x="1" y="32"/>
                    <a:pt x="1" y="32"/>
                    <a:pt x="1" y="32"/>
                  </a:cubicBezTo>
                  <a:cubicBezTo>
                    <a:pt x="1" y="32"/>
                    <a:pt x="32"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4"/>
            <p:cNvSpPr/>
            <p:nvPr/>
          </p:nvSpPr>
          <p:spPr>
            <a:xfrm>
              <a:off x="1320811" y="4023994"/>
              <a:ext cx="3044" cy="2029"/>
            </a:xfrm>
            <a:custGeom>
              <a:rect b="b" l="l" r="r" t="t"/>
              <a:pathLst>
                <a:path extrusionOk="0" h="64" w="96">
                  <a:moveTo>
                    <a:pt x="64" y="32"/>
                  </a:moveTo>
                  <a:cubicBezTo>
                    <a:pt x="64" y="32"/>
                    <a:pt x="64" y="0"/>
                    <a:pt x="64" y="0"/>
                  </a:cubicBezTo>
                  <a:cubicBezTo>
                    <a:pt x="32" y="0"/>
                    <a:pt x="0" y="32"/>
                    <a:pt x="32" y="32"/>
                  </a:cubicBezTo>
                  <a:cubicBezTo>
                    <a:pt x="32" y="32"/>
                    <a:pt x="64" y="64"/>
                    <a:pt x="64" y="64"/>
                  </a:cubicBezTo>
                  <a:cubicBezTo>
                    <a:pt x="64" y="32"/>
                    <a:pt x="95"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4"/>
            <p:cNvSpPr/>
            <p:nvPr/>
          </p:nvSpPr>
          <p:spPr>
            <a:xfrm>
              <a:off x="1441290" y="4044063"/>
              <a:ext cx="2029" cy="2061"/>
            </a:xfrm>
            <a:custGeom>
              <a:rect b="b" l="l" r="r" t="t"/>
              <a:pathLst>
                <a:path extrusionOk="0" h="65" w="64">
                  <a:moveTo>
                    <a:pt x="32" y="64"/>
                  </a:moveTo>
                  <a:cubicBezTo>
                    <a:pt x="32" y="64"/>
                    <a:pt x="32" y="64"/>
                    <a:pt x="32" y="64"/>
                  </a:cubicBezTo>
                  <a:cubicBezTo>
                    <a:pt x="64" y="33"/>
                    <a:pt x="64" y="33"/>
                    <a:pt x="64" y="33"/>
                  </a:cubicBezTo>
                  <a:cubicBezTo>
                    <a:pt x="64" y="33"/>
                    <a:pt x="32" y="1"/>
                    <a:pt x="32" y="1"/>
                  </a:cubicBezTo>
                  <a:cubicBezTo>
                    <a:pt x="32" y="1"/>
                    <a:pt x="1" y="33"/>
                    <a:pt x="1" y="33"/>
                  </a:cubicBezTo>
                  <a:cubicBezTo>
                    <a:pt x="1" y="33"/>
                    <a:pt x="32"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44"/>
            <p:cNvSpPr/>
            <p:nvPr/>
          </p:nvSpPr>
          <p:spPr>
            <a:xfrm>
              <a:off x="873992" y="4079224"/>
              <a:ext cx="32" cy="32"/>
            </a:xfrm>
            <a:custGeom>
              <a:rect b="b" l="l" r="r" t="t"/>
              <a:pathLst>
                <a:path extrusionOk="0" h="1" w="1">
                  <a:moveTo>
                    <a:pt x="1" y="0"/>
                  </a:moveTo>
                  <a:lnTo>
                    <a:pt x="1" y="0"/>
                  </a:lnTo>
                  <a:lnTo>
                    <a:pt x="1" y="0"/>
                  </a:lnTo>
                  <a:lnTo>
                    <a:pt x="1"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44"/>
            <p:cNvSpPr/>
            <p:nvPr/>
          </p:nvSpPr>
          <p:spPr>
            <a:xfrm>
              <a:off x="873992" y="4079224"/>
              <a:ext cx="2029" cy="2029"/>
            </a:xfrm>
            <a:custGeom>
              <a:rect b="b" l="l" r="r" t="t"/>
              <a:pathLst>
                <a:path extrusionOk="0" h="64" w="64">
                  <a:moveTo>
                    <a:pt x="32" y="64"/>
                  </a:moveTo>
                  <a:cubicBezTo>
                    <a:pt x="32" y="64"/>
                    <a:pt x="64" y="64"/>
                    <a:pt x="64" y="32"/>
                  </a:cubicBezTo>
                  <a:cubicBezTo>
                    <a:pt x="64" y="32"/>
                    <a:pt x="64" y="32"/>
                    <a:pt x="64" y="32"/>
                  </a:cubicBezTo>
                  <a:lnTo>
                    <a:pt x="1" y="0"/>
                  </a:lnTo>
                  <a:cubicBezTo>
                    <a:pt x="1" y="32"/>
                    <a:pt x="1" y="32"/>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44"/>
            <p:cNvSpPr/>
            <p:nvPr/>
          </p:nvSpPr>
          <p:spPr>
            <a:xfrm>
              <a:off x="962354" y="3709734"/>
              <a:ext cx="1046" cy="32"/>
            </a:xfrm>
            <a:custGeom>
              <a:rect b="b" l="l" r="r" t="t"/>
              <a:pathLst>
                <a:path extrusionOk="0" h="1" w="33">
                  <a:moveTo>
                    <a:pt x="32" y="0"/>
                  </a:moveTo>
                  <a:cubicBezTo>
                    <a:pt x="32" y="0"/>
                    <a:pt x="32" y="0"/>
                    <a:pt x="32" y="0"/>
                  </a:cubicBezTo>
                  <a:lnTo>
                    <a:pt x="1" y="0"/>
                  </a:lnTo>
                  <a:cubicBezTo>
                    <a:pt x="1" y="0"/>
                    <a:pt x="1"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4"/>
            <p:cNvSpPr/>
            <p:nvPr/>
          </p:nvSpPr>
          <p:spPr>
            <a:xfrm>
              <a:off x="910136" y="3709734"/>
              <a:ext cx="32" cy="1015"/>
            </a:xfrm>
            <a:custGeom>
              <a:rect b="b" l="l" r="r" t="t"/>
              <a:pathLst>
                <a:path extrusionOk="0" h="32" w="1">
                  <a:moveTo>
                    <a:pt x="1" y="32"/>
                  </a:moveTo>
                  <a:cubicBezTo>
                    <a:pt x="1" y="32"/>
                    <a:pt x="1" y="32"/>
                    <a:pt x="1" y="32"/>
                  </a:cubicBezTo>
                  <a:cubicBezTo>
                    <a:pt x="1" y="32"/>
                    <a:pt x="1" y="32"/>
                    <a:pt x="1" y="32"/>
                  </a:cubicBezTo>
                  <a:cubicBezTo>
                    <a:pt x="1" y="0"/>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4"/>
            <p:cNvSpPr/>
            <p:nvPr/>
          </p:nvSpPr>
          <p:spPr>
            <a:xfrm>
              <a:off x="1922255" y="3875392"/>
              <a:ext cx="1015" cy="1046"/>
            </a:xfrm>
            <a:custGeom>
              <a:rect b="b" l="l" r="r" t="t"/>
              <a:pathLst>
                <a:path extrusionOk="0" h="33" w="32">
                  <a:moveTo>
                    <a:pt x="0" y="32"/>
                  </a:moveTo>
                  <a:cubicBezTo>
                    <a:pt x="0" y="32"/>
                    <a:pt x="0" y="32"/>
                    <a:pt x="0" y="32"/>
                  </a:cubicBezTo>
                  <a:cubicBezTo>
                    <a:pt x="32" y="32"/>
                    <a:pt x="32" y="32"/>
                    <a:pt x="32" y="32"/>
                  </a:cubicBezTo>
                  <a:cubicBezTo>
                    <a:pt x="32" y="0"/>
                    <a:pt x="32" y="0"/>
                    <a:pt x="0" y="0"/>
                  </a:cubicBezTo>
                  <a:cubicBezTo>
                    <a:pt x="0" y="32"/>
                    <a:pt x="0"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4"/>
            <p:cNvSpPr/>
            <p:nvPr/>
          </p:nvSpPr>
          <p:spPr>
            <a:xfrm>
              <a:off x="1613004" y="3717755"/>
              <a:ext cx="1015" cy="32"/>
            </a:xfrm>
            <a:custGeom>
              <a:rect b="b" l="l" r="r" t="t"/>
              <a:pathLst>
                <a:path extrusionOk="0" h="1" w="32">
                  <a:moveTo>
                    <a:pt x="32" y="0"/>
                  </a:moveTo>
                  <a:cubicBezTo>
                    <a:pt x="32" y="0"/>
                    <a:pt x="32" y="0"/>
                    <a:pt x="0" y="0"/>
                  </a:cubicBezTo>
                  <a:cubicBezTo>
                    <a:pt x="0" y="0"/>
                    <a:pt x="0" y="0"/>
                    <a:pt x="0" y="0"/>
                  </a:cubicBezTo>
                  <a:cubicBezTo>
                    <a:pt x="0" y="0"/>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4"/>
            <p:cNvSpPr/>
            <p:nvPr/>
          </p:nvSpPr>
          <p:spPr>
            <a:xfrm>
              <a:off x="1613004" y="3721782"/>
              <a:ext cx="32" cy="32"/>
            </a:xfrm>
            <a:custGeom>
              <a:rect b="b" l="l" r="r" t="t"/>
              <a:pathLst>
                <a:path extrusionOk="0" h="1" w="1">
                  <a:moveTo>
                    <a:pt x="0" y="0"/>
                  </a:move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4"/>
            <p:cNvSpPr/>
            <p:nvPr/>
          </p:nvSpPr>
          <p:spPr>
            <a:xfrm>
              <a:off x="762549" y="3724794"/>
              <a:ext cx="32" cy="32"/>
            </a:xfrm>
            <a:custGeom>
              <a:rect b="b" l="l" r="r" t="t"/>
              <a:pathLst>
                <a:path extrusionOk="0" h="1" w="1">
                  <a:moveTo>
                    <a:pt x="0" y="0"/>
                  </a:moveTo>
                  <a:lnTo>
                    <a:pt x="0" y="0"/>
                  </a:lnTo>
                  <a:lnTo>
                    <a:pt x="0" y="0"/>
                  </a:ln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4"/>
            <p:cNvSpPr/>
            <p:nvPr/>
          </p:nvSpPr>
          <p:spPr>
            <a:xfrm>
              <a:off x="762549" y="3723779"/>
              <a:ext cx="1046" cy="1046"/>
            </a:xfrm>
            <a:custGeom>
              <a:rect b="b" l="l" r="r" t="t"/>
              <a:pathLst>
                <a:path extrusionOk="0" h="33" w="33">
                  <a:moveTo>
                    <a:pt x="32" y="0"/>
                  </a:moveTo>
                  <a:cubicBezTo>
                    <a:pt x="32" y="0"/>
                    <a:pt x="32" y="0"/>
                    <a:pt x="32" y="0"/>
                  </a:cubicBezTo>
                  <a:cubicBezTo>
                    <a:pt x="32" y="0"/>
                    <a:pt x="32" y="0"/>
                    <a:pt x="0" y="0"/>
                  </a:cubicBezTo>
                  <a:cubicBezTo>
                    <a:pt x="0" y="0"/>
                    <a:pt x="0" y="0"/>
                    <a:pt x="0" y="32"/>
                  </a:cubicBezTo>
                  <a:cubicBezTo>
                    <a:pt x="0" y="32"/>
                    <a:pt x="0" y="32"/>
                    <a:pt x="32" y="32"/>
                  </a:cubicBezTo>
                  <a:cubicBezTo>
                    <a:pt x="32" y="32"/>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4"/>
            <p:cNvSpPr/>
            <p:nvPr/>
          </p:nvSpPr>
          <p:spPr>
            <a:xfrm>
              <a:off x="1592903" y="3722764"/>
              <a:ext cx="1046" cy="2061"/>
            </a:xfrm>
            <a:custGeom>
              <a:rect b="b" l="l" r="r" t="t"/>
              <a:pathLst>
                <a:path extrusionOk="0" h="65" w="33">
                  <a:moveTo>
                    <a:pt x="1" y="32"/>
                  </a:moveTo>
                  <a:cubicBezTo>
                    <a:pt x="1" y="32"/>
                    <a:pt x="1" y="64"/>
                    <a:pt x="1" y="64"/>
                  </a:cubicBezTo>
                  <a:cubicBezTo>
                    <a:pt x="1" y="64"/>
                    <a:pt x="1" y="32"/>
                    <a:pt x="1" y="32"/>
                  </a:cubicBezTo>
                  <a:cubicBezTo>
                    <a:pt x="32" y="32"/>
                    <a:pt x="1" y="32"/>
                    <a:pt x="1" y="1"/>
                  </a:cubicBezTo>
                  <a:cubicBezTo>
                    <a:pt x="1" y="1"/>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4"/>
            <p:cNvSpPr/>
            <p:nvPr/>
          </p:nvSpPr>
          <p:spPr>
            <a:xfrm>
              <a:off x="1325820" y="4021996"/>
              <a:ext cx="2061" cy="1015"/>
            </a:xfrm>
            <a:custGeom>
              <a:rect b="b" l="l" r="r" t="t"/>
              <a:pathLst>
                <a:path extrusionOk="0" h="32" w="65">
                  <a:moveTo>
                    <a:pt x="64" y="32"/>
                  </a:moveTo>
                  <a:cubicBezTo>
                    <a:pt x="64" y="32"/>
                    <a:pt x="64" y="32"/>
                    <a:pt x="32" y="32"/>
                  </a:cubicBezTo>
                  <a:cubicBezTo>
                    <a:pt x="32" y="0"/>
                    <a:pt x="32" y="0"/>
                    <a:pt x="32" y="0"/>
                  </a:cubicBezTo>
                  <a:cubicBezTo>
                    <a:pt x="1" y="32"/>
                    <a:pt x="32" y="32"/>
                    <a:pt x="32" y="32"/>
                  </a:cubicBezTo>
                  <a:cubicBezTo>
                    <a:pt x="32" y="32"/>
                    <a:pt x="64"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4"/>
            <p:cNvSpPr/>
            <p:nvPr/>
          </p:nvSpPr>
          <p:spPr>
            <a:xfrm>
              <a:off x="995486" y="3794069"/>
              <a:ext cx="32" cy="1015"/>
            </a:xfrm>
            <a:custGeom>
              <a:rect b="b" l="l" r="r" t="t"/>
              <a:pathLst>
                <a:path extrusionOk="0" h="32" w="1">
                  <a:moveTo>
                    <a:pt x="1" y="32"/>
                  </a:moveTo>
                  <a:lnTo>
                    <a:pt x="1" y="0"/>
                  </a:lnTo>
                  <a:lnTo>
                    <a:pt x="1"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4"/>
            <p:cNvSpPr/>
            <p:nvPr/>
          </p:nvSpPr>
          <p:spPr>
            <a:xfrm>
              <a:off x="1482475" y="3642456"/>
              <a:ext cx="1015" cy="1015"/>
            </a:xfrm>
            <a:custGeom>
              <a:rect b="b" l="l" r="r" t="t"/>
              <a:pathLst>
                <a:path extrusionOk="0" h="32" w="32">
                  <a:moveTo>
                    <a:pt x="32" y="0"/>
                  </a:moveTo>
                  <a:cubicBezTo>
                    <a:pt x="32" y="0"/>
                    <a:pt x="32" y="0"/>
                    <a:pt x="0" y="0"/>
                  </a:cubicBezTo>
                  <a:cubicBezTo>
                    <a:pt x="0" y="0"/>
                    <a:pt x="0" y="0"/>
                    <a:pt x="0" y="0"/>
                  </a:cubicBezTo>
                  <a:cubicBezTo>
                    <a:pt x="0" y="0"/>
                    <a:pt x="0"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4"/>
            <p:cNvSpPr/>
            <p:nvPr/>
          </p:nvSpPr>
          <p:spPr>
            <a:xfrm>
              <a:off x="1937314" y="4049104"/>
              <a:ext cx="32" cy="32"/>
            </a:xfrm>
            <a:custGeom>
              <a:rect b="b" l="l" r="r" t="t"/>
              <a:pathLst>
                <a:path extrusionOk="0" h="1" w="1">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4"/>
            <p:cNvSpPr/>
            <p:nvPr/>
          </p:nvSpPr>
          <p:spPr>
            <a:xfrm>
              <a:off x="1608978" y="3727806"/>
              <a:ext cx="1046" cy="32"/>
            </a:xfrm>
            <a:custGeom>
              <a:rect b="b" l="l" r="r" t="t"/>
              <a:pathLst>
                <a:path extrusionOk="0" h="1" w="33">
                  <a:moveTo>
                    <a:pt x="0" y="0"/>
                  </a:moveTo>
                  <a:cubicBezTo>
                    <a:pt x="0" y="0"/>
                    <a:pt x="0" y="0"/>
                    <a:pt x="32" y="0"/>
                  </a:cubicBezTo>
                  <a:cubicBezTo>
                    <a:pt x="32" y="0"/>
                    <a:pt x="32" y="0"/>
                    <a:pt x="32"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4"/>
            <p:cNvSpPr/>
            <p:nvPr/>
          </p:nvSpPr>
          <p:spPr>
            <a:xfrm>
              <a:off x="1235461" y="3728788"/>
              <a:ext cx="32" cy="2061"/>
            </a:xfrm>
            <a:custGeom>
              <a:rect b="b" l="l" r="r" t="t"/>
              <a:pathLst>
                <a:path extrusionOk="0" h="65" w="1">
                  <a:moveTo>
                    <a:pt x="0" y="1"/>
                  </a:moveTo>
                  <a:lnTo>
                    <a:pt x="0" y="64"/>
                  </a:lnTo>
                  <a:cubicBezTo>
                    <a:pt x="0" y="32"/>
                    <a:pt x="0" y="32"/>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4"/>
            <p:cNvSpPr/>
            <p:nvPr/>
          </p:nvSpPr>
          <p:spPr>
            <a:xfrm>
              <a:off x="966381" y="3652474"/>
              <a:ext cx="1015" cy="1046"/>
            </a:xfrm>
            <a:custGeom>
              <a:rect b="b" l="l" r="r" t="t"/>
              <a:pathLst>
                <a:path extrusionOk="0" h="33" w="32">
                  <a:moveTo>
                    <a:pt x="0" y="33"/>
                  </a:moveTo>
                  <a:cubicBezTo>
                    <a:pt x="32" y="33"/>
                    <a:pt x="32" y="33"/>
                    <a:pt x="32" y="1"/>
                  </a:cubicBezTo>
                  <a:cubicBezTo>
                    <a:pt x="0" y="33"/>
                    <a:pt x="0" y="33"/>
                    <a:pt x="0" y="33"/>
                  </a:cubicBezTo>
                  <a:cubicBezTo>
                    <a:pt x="0" y="33"/>
                    <a:pt x="0" y="33"/>
                    <a:pt x="0"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4"/>
            <p:cNvSpPr/>
            <p:nvPr/>
          </p:nvSpPr>
          <p:spPr>
            <a:xfrm>
              <a:off x="1588908" y="3743848"/>
              <a:ext cx="1015" cy="32"/>
            </a:xfrm>
            <a:custGeom>
              <a:rect b="b" l="l" r="r" t="t"/>
              <a:pathLst>
                <a:path extrusionOk="0" h="1" w="32">
                  <a:moveTo>
                    <a:pt x="0" y="1"/>
                  </a:moveTo>
                  <a:cubicBezTo>
                    <a:pt x="0" y="1"/>
                    <a:pt x="0" y="1"/>
                    <a:pt x="0" y="1"/>
                  </a:cubicBezTo>
                  <a:cubicBezTo>
                    <a:pt x="0" y="1"/>
                    <a:pt x="0" y="1"/>
                    <a:pt x="0" y="1"/>
                  </a:cubicBezTo>
                  <a:cubicBezTo>
                    <a:pt x="0" y="1"/>
                    <a:pt x="0" y="1"/>
                    <a:pt x="0" y="1"/>
                  </a:cubicBezTo>
                  <a:cubicBezTo>
                    <a:pt x="0" y="1"/>
                    <a:pt x="32"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4"/>
            <p:cNvSpPr/>
            <p:nvPr/>
          </p:nvSpPr>
          <p:spPr>
            <a:xfrm>
              <a:off x="1251535" y="3653489"/>
              <a:ext cx="1015" cy="2029"/>
            </a:xfrm>
            <a:custGeom>
              <a:rect b="b" l="l" r="r" t="t"/>
              <a:pathLst>
                <a:path extrusionOk="0" h="64" w="32">
                  <a:moveTo>
                    <a:pt x="32" y="64"/>
                  </a:moveTo>
                  <a:cubicBezTo>
                    <a:pt x="32" y="32"/>
                    <a:pt x="32" y="32"/>
                    <a:pt x="32" y="32"/>
                  </a:cubicBezTo>
                  <a:cubicBezTo>
                    <a:pt x="32" y="32"/>
                    <a:pt x="32" y="32"/>
                    <a:pt x="0" y="1"/>
                  </a:cubicBezTo>
                  <a:cubicBezTo>
                    <a:pt x="0" y="32"/>
                    <a:pt x="32" y="32"/>
                    <a:pt x="32" y="32"/>
                  </a:cubicBezTo>
                  <a:cubicBezTo>
                    <a:pt x="32" y="64"/>
                    <a:pt x="32"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4"/>
            <p:cNvSpPr/>
            <p:nvPr/>
          </p:nvSpPr>
          <p:spPr>
            <a:xfrm>
              <a:off x="1251535" y="3653489"/>
              <a:ext cx="32" cy="32"/>
            </a:xfrm>
            <a:custGeom>
              <a:rect b="b" l="l" r="r" t="t"/>
              <a:pathLst>
                <a:path extrusionOk="0" h="1" w="1">
                  <a:moveTo>
                    <a:pt x="0" y="1"/>
                  </a:moveTo>
                  <a:lnTo>
                    <a:pt x="0" y="1"/>
                  </a:lnTo>
                  <a:lnTo>
                    <a:pt x="0" y="1"/>
                  </a:lnTo>
                  <a:cubicBezTo>
                    <a:pt x="0" y="1"/>
                    <a:pt x="0" y="1"/>
                    <a:pt x="0" y="1"/>
                  </a:cubicBez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4"/>
            <p:cNvSpPr/>
            <p:nvPr/>
          </p:nvSpPr>
          <p:spPr>
            <a:xfrm>
              <a:off x="1538688" y="3796066"/>
              <a:ext cx="1046" cy="32"/>
            </a:xfrm>
            <a:custGeom>
              <a:rect b="b" l="l" r="r" t="t"/>
              <a:pathLst>
                <a:path extrusionOk="0" h="1" w="33">
                  <a:moveTo>
                    <a:pt x="1" y="1"/>
                  </a:moveTo>
                  <a:lnTo>
                    <a:pt x="32"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4"/>
            <p:cNvSpPr/>
            <p:nvPr/>
          </p:nvSpPr>
          <p:spPr>
            <a:xfrm>
              <a:off x="919172" y="3752884"/>
              <a:ext cx="1046" cy="1046"/>
            </a:xfrm>
            <a:custGeom>
              <a:rect b="b" l="l" r="r" t="t"/>
              <a:pathLst>
                <a:path extrusionOk="0" h="33" w="33">
                  <a:moveTo>
                    <a:pt x="1" y="33"/>
                  </a:moveTo>
                  <a:cubicBezTo>
                    <a:pt x="1" y="33"/>
                    <a:pt x="1" y="33"/>
                    <a:pt x="32" y="1"/>
                  </a:cubicBezTo>
                  <a:cubicBezTo>
                    <a:pt x="1" y="1"/>
                    <a:pt x="1" y="1"/>
                    <a:pt x="1" y="1"/>
                  </a:cubicBezTo>
                  <a:cubicBezTo>
                    <a:pt x="1" y="1"/>
                    <a:pt x="1" y="1"/>
                    <a:pt x="1" y="1"/>
                  </a:cubicBezTo>
                  <a:cubicBezTo>
                    <a:pt x="1" y="33"/>
                    <a:pt x="1" y="33"/>
                    <a:pt x="1"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4"/>
            <p:cNvSpPr/>
            <p:nvPr/>
          </p:nvSpPr>
          <p:spPr>
            <a:xfrm>
              <a:off x="993488" y="3662525"/>
              <a:ext cx="1015" cy="2029"/>
            </a:xfrm>
            <a:custGeom>
              <a:rect b="b" l="l" r="r" t="t"/>
              <a:pathLst>
                <a:path extrusionOk="0" h="64" w="32">
                  <a:moveTo>
                    <a:pt x="32" y="32"/>
                  </a:moveTo>
                  <a:cubicBezTo>
                    <a:pt x="32" y="32"/>
                    <a:pt x="32" y="32"/>
                    <a:pt x="32" y="32"/>
                  </a:cubicBezTo>
                  <a:lnTo>
                    <a:pt x="0" y="1"/>
                  </a:lnTo>
                  <a:lnTo>
                    <a:pt x="0" y="32"/>
                  </a:lnTo>
                  <a:cubicBezTo>
                    <a:pt x="0" y="32"/>
                    <a:pt x="32" y="64"/>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4"/>
            <p:cNvSpPr/>
            <p:nvPr/>
          </p:nvSpPr>
          <p:spPr>
            <a:xfrm>
              <a:off x="1477433" y="3664522"/>
              <a:ext cx="2061" cy="1046"/>
            </a:xfrm>
            <a:custGeom>
              <a:rect b="b" l="l" r="r" t="t"/>
              <a:pathLst>
                <a:path extrusionOk="0" h="33" w="65">
                  <a:moveTo>
                    <a:pt x="64" y="33"/>
                  </a:moveTo>
                  <a:cubicBezTo>
                    <a:pt x="64" y="1"/>
                    <a:pt x="32" y="1"/>
                    <a:pt x="32" y="1"/>
                  </a:cubicBezTo>
                  <a:cubicBezTo>
                    <a:pt x="32" y="1"/>
                    <a:pt x="1" y="1"/>
                    <a:pt x="1" y="1"/>
                  </a:cubicBezTo>
                  <a:lnTo>
                    <a:pt x="1" y="33"/>
                  </a:lnTo>
                  <a:lnTo>
                    <a:pt x="32" y="33"/>
                  </a:lnTo>
                  <a:cubicBezTo>
                    <a:pt x="32" y="33"/>
                    <a:pt x="32" y="33"/>
                    <a:pt x="64"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4"/>
            <p:cNvSpPr/>
            <p:nvPr/>
          </p:nvSpPr>
          <p:spPr>
            <a:xfrm>
              <a:off x="1476451" y="3665537"/>
              <a:ext cx="1015" cy="32"/>
            </a:xfrm>
            <a:custGeom>
              <a:rect b="b" l="l" r="r" t="t"/>
              <a:pathLst>
                <a:path extrusionOk="0" h="1" w="32">
                  <a:moveTo>
                    <a:pt x="32" y="1"/>
                  </a:moveTo>
                  <a:lnTo>
                    <a:pt x="32" y="1"/>
                  </a:lnTo>
                  <a:cubicBezTo>
                    <a:pt x="32" y="1"/>
                    <a:pt x="32" y="1"/>
                    <a:pt x="0" y="1"/>
                  </a:cubicBezTo>
                  <a:lnTo>
                    <a:pt x="32"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4"/>
            <p:cNvSpPr/>
            <p:nvPr/>
          </p:nvSpPr>
          <p:spPr>
            <a:xfrm>
              <a:off x="1943338" y="4050087"/>
              <a:ext cx="1015" cy="2061"/>
            </a:xfrm>
            <a:custGeom>
              <a:rect b="b" l="l" r="r" t="t"/>
              <a:pathLst>
                <a:path extrusionOk="0" h="65" w="32">
                  <a:moveTo>
                    <a:pt x="0" y="1"/>
                  </a:moveTo>
                  <a:cubicBezTo>
                    <a:pt x="0" y="1"/>
                    <a:pt x="0" y="33"/>
                    <a:pt x="32" y="64"/>
                  </a:cubicBezTo>
                  <a:cubicBezTo>
                    <a:pt x="32" y="33"/>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4"/>
            <p:cNvSpPr/>
            <p:nvPr/>
          </p:nvSpPr>
          <p:spPr>
            <a:xfrm>
              <a:off x="1014572" y="3667534"/>
              <a:ext cx="1015" cy="1046"/>
            </a:xfrm>
            <a:custGeom>
              <a:rect b="b" l="l" r="r" t="t"/>
              <a:pathLst>
                <a:path extrusionOk="0" h="33" w="32">
                  <a:moveTo>
                    <a:pt x="0" y="33"/>
                  </a:moveTo>
                  <a:cubicBezTo>
                    <a:pt x="0" y="33"/>
                    <a:pt x="32" y="33"/>
                    <a:pt x="32" y="1"/>
                  </a:cubicBezTo>
                  <a:lnTo>
                    <a:pt x="0" y="1"/>
                  </a:lnTo>
                  <a:cubicBezTo>
                    <a:pt x="0" y="1"/>
                    <a:pt x="0" y="33"/>
                    <a:pt x="0"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4"/>
            <p:cNvSpPr/>
            <p:nvPr/>
          </p:nvSpPr>
          <p:spPr>
            <a:xfrm>
              <a:off x="2072853" y="4251921"/>
              <a:ext cx="2029" cy="1015"/>
            </a:xfrm>
            <a:custGeom>
              <a:rect b="b" l="l" r="r" t="t"/>
              <a:pathLst>
                <a:path extrusionOk="0" h="32" w="64">
                  <a:moveTo>
                    <a:pt x="64" y="32"/>
                  </a:moveTo>
                  <a:cubicBezTo>
                    <a:pt x="64" y="0"/>
                    <a:pt x="32" y="0"/>
                    <a:pt x="0" y="0"/>
                  </a:cubicBezTo>
                  <a:cubicBezTo>
                    <a:pt x="0" y="32"/>
                    <a:pt x="32" y="32"/>
                    <a:pt x="64"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4"/>
            <p:cNvSpPr/>
            <p:nvPr/>
          </p:nvSpPr>
          <p:spPr>
            <a:xfrm>
              <a:off x="2074851" y="4252904"/>
              <a:ext cx="1046" cy="32"/>
            </a:xfrm>
            <a:custGeom>
              <a:rect b="b" l="l" r="r" t="t"/>
              <a:pathLst>
                <a:path extrusionOk="0" h="1" w="33">
                  <a:moveTo>
                    <a:pt x="1" y="1"/>
                  </a:moveTo>
                  <a:cubicBezTo>
                    <a:pt x="1" y="1"/>
                    <a:pt x="1" y="1"/>
                    <a:pt x="1" y="1"/>
                  </a:cubicBezTo>
                  <a:lnTo>
                    <a:pt x="33" y="1"/>
                  </a:lnTo>
                  <a:lnTo>
                    <a:pt x="33"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4"/>
            <p:cNvSpPr/>
            <p:nvPr/>
          </p:nvSpPr>
          <p:spPr>
            <a:xfrm>
              <a:off x="1371000" y="3670578"/>
              <a:ext cx="1046" cy="1015"/>
            </a:xfrm>
            <a:custGeom>
              <a:rect b="b" l="l" r="r" t="t"/>
              <a:pathLst>
                <a:path extrusionOk="0" h="32" w="33">
                  <a:moveTo>
                    <a:pt x="32" y="0"/>
                  </a:moveTo>
                  <a:cubicBezTo>
                    <a:pt x="32" y="0"/>
                    <a:pt x="32" y="0"/>
                    <a:pt x="32" y="0"/>
                  </a:cubicBezTo>
                  <a:lnTo>
                    <a:pt x="1" y="0"/>
                  </a:lnTo>
                  <a:cubicBezTo>
                    <a:pt x="1" y="0"/>
                    <a:pt x="1" y="32"/>
                    <a:pt x="1" y="32"/>
                  </a:cubicBezTo>
                  <a:cubicBezTo>
                    <a:pt x="32" y="32"/>
                    <a:pt x="32" y="32"/>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4"/>
            <p:cNvSpPr/>
            <p:nvPr/>
          </p:nvSpPr>
          <p:spPr>
            <a:xfrm>
              <a:off x="1370017" y="3670578"/>
              <a:ext cx="1015" cy="0"/>
            </a:xfrm>
            <a:custGeom>
              <a:rect b="b" l="l" r="r" t="t"/>
              <a:pathLst>
                <a:path extrusionOk="0" h="0" w="32">
                  <a:moveTo>
                    <a:pt x="32" y="0"/>
                  </a:moveTo>
                  <a:cubicBezTo>
                    <a:pt x="32" y="0"/>
                    <a:pt x="32" y="0"/>
                    <a:pt x="32" y="0"/>
                  </a:cubicBez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4"/>
            <p:cNvSpPr/>
            <p:nvPr/>
          </p:nvSpPr>
          <p:spPr>
            <a:xfrm>
              <a:off x="1796735" y="3671561"/>
              <a:ext cx="2029" cy="1046"/>
            </a:xfrm>
            <a:custGeom>
              <a:rect b="b" l="l" r="r" t="t"/>
              <a:pathLst>
                <a:path extrusionOk="0" h="33" w="64">
                  <a:moveTo>
                    <a:pt x="32" y="1"/>
                  </a:moveTo>
                  <a:cubicBezTo>
                    <a:pt x="32" y="1"/>
                    <a:pt x="1" y="1"/>
                    <a:pt x="1" y="32"/>
                  </a:cubicBezTo>
                  <a:cubicBezTo>
                    <a:pt x="1" y="32"/>
                    <a:pt x="1" y="32"/>
                    <a:pt x="32" y="32"/>
                  </a:cubicBezTo>
                  <a:lnTo>
                    <a:pt x="64" y="32"/>
                  </a:lnTo>
                  <a:cubicBezTo>
                    <a:pt x="64" y="32"/>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4"/>
            <p:cNvSpPr/>
            <p:nvPr/>
          </p:nvSpPr>
          <p:spPr>
            <a:xfrm>
              <a:off x="1798732" y="3672575"/>
              <a:ext cx="32" cy="32"/>
            </a:xfrm>
            <a:custGeom>
              <a:rect b="b" l="l" r="r" t="t"/>
              <a:pathLst>
                <a:path extrusionOk="0" h="1" w="1">
                  <a:moveTo>
                    <a:pt x="1" y="0"/>
                  </a:moveTo>
                  <a:lnTo>
                    <a:pt x="1" y="0"/>
                  </a:lnTo>
                  <a:lnTo>
                    <a:pt x="1" y="0"/>
                  </a:lnTo>
                  <a:cubicBezTo>
                    <a:pt x="1" y="0"/>
                    <a:pt x="1" y="0"/>
                    <a:pt x="1"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4"/>
            <p:cNvSpPr/>
            <p:nvPr/>
          </p:nvSpPr>
          <p:spPr>
            <a:xfrm>
              <a:off x="911150" y="3763949"/>
              <a:ext cx="32" cy="32"/>
            </a:xfrm>
            <a:custGeom>
              <a:rect b="b" l="l" r="r" t="t"/>
              <a:pathLst>
                <a:path extrusionOk="0" h="1" w="1">
                  <a:moveTo>
                    <a:pt x="0" y="0"/>
                  </a:moveTo>
                  <a:lnTo>
                    <a:pt x="0" y="0"/>
                  </a:ln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4"/>
            <p:cNvSpPr/>
            <p:nvPr/>
          </p:nvSpPr>
          <p:spPr>
            <a:xfrm>
              <a:off x="910136" y="3763949"/>
              <a:ext cx="1046" cy="2029"/>
            </a:xfrm>
            <a:custGeom>
              <a:rect b="b" l="l" r="r" t="t"/>
              <a:pathLst>
                <a:path extrusionOk="0" h="64" w="33">
                  <a:moveTo>
                    <a:pt x="32" y="64"/>
                  </a:moveTo>
                  <a:cubicBezTo>
                    <a:pt x="32" y="64"/>
                    <a:pt x="32" y="64"/>
                    <a:pt x="32" y="32"/>
                  </a:cubicBezTo>
                  <a:lnTo>
                    <a:pt x="32" y="0"/>
                  </a:lnTo>
                  <a:cubicBezTo>
                    <a:pt x="32" y="32"/>
                    <a:pt x="32" y="32"/>
                    <a:pt x="32" y="32"/>
                  </a:cubicBezTo>
                  <a:cubicBezTo>
                    <a:pt x="1" y="64"/>
                    <a:pt x="1" y="64"/>
                    <a:pt x="32"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4"/>
            <p:cNvSpPr/>
            <p:nvPr/>
          </p:nvSpPr>
          <p:spPr>
            <a:xfrm>
              <a:off x="1293703" y="3897491"/>
              <a:ext cx="32" cy="1015"/>
            </a:xfrm>
            <a:custGeom>
              <a:rect b="b" l="l" r="r" t="t"/>
              <a:pathLst>
                <a:path extrusionOk="0" h="32" w="1">
                  <a:moveTo>
                    <a:pt x="0" y="32"/>
                  </a:moveTo>
                  <a:cubicBezTo>
                    <a:pt x="0" y="0"/>
                    <a:pt x="0" y="0"/>
                    <a:pt x="0" y="32"/>
                  </a:cubicBezTo>
                  <a:cubicBezTo>
                    <a:pt x="0" y="32"/>
                    <a:pt x="0" y="32"/>
                    <a:pt x="0" y="32"/>
                  </a:cubicBezTo>
                  <a:cubicBezTo>
                    <a:pt x="0" y="32"/>
                    <a:pt x="0"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4"/>
            <p:cNvSpPr/>
            <p:nvPr/>
          </p:nvSpPr>
          <p:spPr>
            <a:xfrm>
              <a:off x="1007534" y="4155538"/>
              <a:ext cx="1046" cy="1015"/>
            </a:xfrm>
            <a:custGeom>
              <a:rect b="b" l="l" r="r" t="t"/>
              <a:pathLst>
                <a:path extrusionOk="0" h="32" w="33">
                  <a:moveTo>
                    <a:pt x="32" y="32"/>
                  </a:moveTo>
                  <a:cubicBezTo>
                    <a:pt x="32" y="32"/>
                    <a:pt x="32" y="32"/>
                    <a:pt x="32" y="0"/>
                  </a:cubicBezTo>
                  <a:cubicBezTo>
                    <a:pt x="32" y="0"/>
                    <a:pt x="32" y="0"/>
                    <a:pt x="32" y="0"/>
                  </a:cubicBezTo>
                  <a:cubicBezTo>
                    <a:pt x="1" y="0"/>
                    <a:pt x="1" y="0"/>
                    <a:pt x="1" y="0"/>
                  </a:cubicBezTo>
                  <a:cubicBezTo>
                    <a:pt x="1" y="32"/>
                    <a:pt x="1"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4"/>
            <p:cNvSpPr/>
            <p:nvPr/>
          </p:nvSpPr>
          <p:spPr>
            <a:xfrm>
              <a:off x="1408158" y="4035027"/>
              <a:ext cx="32" cy="32"/>
            </a:xfrm>
            <a:custGeom>
              <a:rect b="b" l="l" r="r" t="t"/>
              <a:pathLst>
                <a:path extrusionOk="0" h="1" w="1">
                  <a:moveTo>
                    <a:pt x="1" y="1"/>
                  </a:moveTo>
                  <a:lnTo>
                    <a:pt x="1" y="1"/>
                  </a:lnTo>
                  <a:lnTo>
                    <a:pt x="1" y="1"/>
                  </a:lnTo>
                  <a:lnTo>
                    <a:pt x="1" y="1"/>
                  </a:ln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4"/>
            <p:cNvSpPr/>
            <p:nvPr/>
          </p:nvSpPr>
          <p:spPr>
            <a:xfrm>
              <a:off x="1407143" y="4035027"/>
              <a:ext cx="1046" cy="1046"/>
            </a:xfrm>
            <a:custGeom>
              <a:rect b="b" l="l" r="r" t="t"/>
              <a:pathLst>
                <a:path extrusionOk="0" h="33" w="33">
                  <a:moveTo>
                    <a:pt x="1" y="32"/>
                  </a:moveTo>
                  <a:cubicBezTo>
                    <a:pt x="1" y="32"/>
                    <a:pt x="33" y="32"/>
                    <a:pt x="33" y="32"/>
                  </a:cubicBezTo>
                  <a:cubicBezTo>
                    <a:pt x="33" y="32"/>
                    <a:pt x="33" y="32"/>
                    <a:pt x="33" y="1"/>
                  </a:cubicBezTo>
                  <a:cubicBezTo>
                    <a:pt x="33" y="1"/>
                    <a:pt x="1" y="1"/>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4"/>
            <p:cNvSpPr/>
            <p:nvPr/>
          </p:nvSpPr>
          <p:spPr>
            <a:xfrm>
              <a:off x="1949362" y="4063149"/>
              <a:ext cx="1015" cy="1046"/>
            </a:xfrm>
            <a:custGeom>
              <a:rect b="b" l="l" r="r" t="t"/>
              <a:pathLst>
                <a:path extrusionOk="0" h="33" w="32">
                  <a:moveTo>
                    <a:pt x="0" y="32"/>
                  </a:moveTo>
                  <a:cubicBezTo>
                    <a:pt x="0" y="32"/>
                    <a:pt x="0" y="32"/>
                    <a:pt x="0" y="32"/>
                  </a:cubicBezTo>
                  <a:lnTo>
                    <a:pt x="32" y="32"/>
                  </a:lnTo>
                  <a:cubicBezTo>
                    <a:pt x="0" y="1"/>
                    <a:pt x="0" y="1"/>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4"/>
            <p:cNvSpPr/>
            <p:nvPr/>
          </p:nvSpPr>
          <p:spPr>
            <a:xfrm>
              <a:off x="1107943" y="3774983"/>
              <a:ext cx="32" cy="32"/>
            </a:xfrm>
            <a:custGeom>
              <a:rect b="b" l="l" r="r" t="t"/>
              <a:pathLst>
                <a:path extrusionOk="0" h="1" w="1">
                  <a:moveTo>
                    <a:pt x="1" y="1"/>
                  </a:moveTo>
                  <a:lnTo>
                    <a:pt x="1" y="1"/>
                  </a:ln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4"/>
            <p:cNvSpPr/>
            <p:nvPr/>
          </p:nvSpPr>
          <p:spPr>
            <a:xfrm>
              <a:off x="1105946" y="3773968"/>
              <a:ext cx="2029" cy="1046"/>
            </a:xfrm>
            <a:custGeom>
              <a:rect b="b" l="l" r="r" t="t"/>
              <a:pathLst>
                <a:path extrusionOk="0" h="33" w="64">
                  <a:moveTo>
                    <a:pt x="32" y="1"/>
                  </a:moveTo>
                  <a:cubicBezTo>
                    <a:pt x="0" y="1"/>
                    <a:pt x="0" y="1"/>
                    <a:pt x="0" y="33"/>
                  </a:cubicBezTo>
                  <a:cubicBezTo>
                    <a:pt x="0" y="33"/>
                    <a:pt x="0" y="33"/>
                    <a:pt x="32" y="33"/>
                  </a:cubicBezTo>
                  <a:cubicBezTo>
                    <a:pt x="32" y="33"/>
                    <a:pt x="32" y="33"/>
                    <a:pt x="64" y="33"/>
                  </a:cubicBezTo>
                  <a:lnTo>
                    <a:pt x="64" y="1"/>
                  </a:ln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4"/>
            <p:cNvSpPr/>
            <p:nvPr/>
          </p:nvSpPr>
          <p:spPr>
            <a:xfrm>
              <a:off x="1066790" y="3692645"/>
              <a:ext cx="1015" cy="1046"/>
            </a:xfrm>
            <a:custGeom>
              <a:rect b="b" l="l" r="r" t="t"/>
              <a:pathLst>
                <a:path extrusionOk="0" h="33" w="32">
                  <a:moveTo>
                    <a:pt x="32" y="32"/>
                  </a:moveTo>
                  <a:cubicBezTo>
                    <a:pt x="32" y="32"/>
                    <a:pt x="32" y="1"/>
                    <a:pt x="0" y="1"/>
                  </a:cubicBezTo>
                  <a:cubicBezTo>
                    <a:pt x="0" y="1"/>
                    <a:pt x="0" y="1"/>
                    <a:pt x="0" y="1"/>
                  </a:cubicBezTo>
                  <a:cubicBezTo>
                    <a:pt x="0" y="32"/>
                    <a:pt x="0"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4"/>
            <p:cNvSpPr/>
            <p:nvPr/>
          </p:nvSpPr>
          <p:spPr>
            <a:xfrm>
              <a:off x="1430256" y="4039054"/>
              <a:ext cx="32" cy="1046"/>
            </a:xfrm>
            <a:custGeom>
              <a:rect b="b" l="l" r="r" t="t"/>
              <a:pathLst>
                <a:path extrusionOk="0" h="33" w="1">
                  <a:moveTo>
                    <a:pt x="0" y="32"/>
                  </a:move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4"/>
            <p:cNvSpPr/>
            <p:nvPr/>
          </p:nvSpPr>
          <p:spPr>
            <a:xfrm>
              <a:off x="942285" y="4114353"/>
              <a:ext cx="1015" cy="32"/>
            </a:xfrm>
            <a:custGeom>
              <a:rect b="b" l="l" r="r" t="t"/>
              <a:pathLst>
                <a:path extrusionOk="0" h="1" w="32">
                  <a:moveTo>
                    <a:pt x="0" y="1"/>
                  </a:moveTo>
                  <a:cubicBezTo>
                    <a:pt x="0" y="1"/>
                    <a:pt x="0" y="1"/>
                    <a:pt x="0" y="1"/>
                  </a:cubicBezTo>
                  <a:cubicBezTo>
                    <a:pt x="0" y="1"/>
                    <a:pt x="0" y="1"/>
                    <a:pt x="0" y="1"/>
                  </a:cubicBezTo>
                  <a:cubicBezTo>
                    <a:pt x="0" y="1"/>
                    <a:pt x="0" y="1"/>
                    <a:pt x="0" y="1"/>
                  </a:cubicBezTo>
                  <a:cubicBezTo>
                    <a:pt x="32"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4"/>
            <p:cNvSpPr/>
            <p:nvPr/>
          </p:nvSpPr>
          <p:spPr>
            <a:xfrm>
              <a:off x="1356954" y="4003924"/>
              <a:ext cx="1046" cy="32"/>
            </a:xfrm>
            <a:custGeom>
              <a:rect b="b" l="l" r="r" t="t"/>
              <a:pathLst>
                <a:path extrusionOk="0" h="1" w="33">
                  <a:moveTo>
                    <a:pt x="0" y="0"/>
                  </a:moveTo>
                  <a:lnTo>
                    <a:pt x="32" y="0"/>
                  </a:lnTo>
                  <a:lnTo>
                    <a:pt x="32" y="0"/>
                  </a:lnTo>
                  <a:cubicBezTo>
                    <a:pt x="32" y="0"/>
                    <a:pt x="32" y="0"/>
                    <a:pt x="32" y="0"/>
                  </a:cubicBezTo>
                  <a:cubicBezTo>
                    <a:pt x="32" y="0"/>
                    <a:pt x="32"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4"/>
            <p:cNvSpPr/>
            <p:nvPr/>
          </p:nvSpPr>
          <p:spPr>
            <a:xfrm>
              <a:off x="1355940" y="4003924"/>
              <a:ext cx="1046" cy="1015"/>
            </a:xfrm>
            <a:custGeom>
              <a:rect b="b" l="l" r="r" t="t"/>
              <a:pathLst>
                <a:path extrusionOk="0" h="32" w="33">
                  <a:moveTo>
                    <a:pt x="32" y="32"/>
                  </a:moveTo>
                  <a:cubicBezTo>
                    <a:pt x="32" y="32"/>
                    <a:pt x="32" y="0"/>
                    <a:pt x="32" y="0"/>
                  </a:cubicBezTo>
                  <a:cubicBezTo>
                    <a:pt x="32" y="0"/>
                    <a:pt x="32" y="0"/>
                    <a:pt x="1" y="32"/>
                  </a:cubicBezTo>
                  <a:cubicBezTo>
                    <a:pt x="32" y="32"/>
                    <a:pt x="32"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4"/>
            <p:cNvSpPr/>
            <p:nvPr/>
          </p:nvSpPr>
          <p:spPr>
            <a:xfrm>
              <a:off x="1394113" y="3698669"/>
              <a:ext cx="1015" cy="2061"/>
            </a:xfrm>
            <a:custGeom>
              <a:rect b="b" l="l" r="r" t="t"/>
              <a:pathLst>
                <a:path extrusionOk="0" h="65" w="32">
                  <a:moveTo>
                    <a:pt x="0" y="32"/>
                  </a:moveTo>
                  <a:cubicBezTo>
                    <a:pt x="0" y="32"/>
                    <a:pt x="0" y="32"/>
                    <a:pt x="0" y="64"/>
                  </a:cubicBezTo>
                  <a:cubicBezTo>
                    <a:pt x="0" y="64"/>
                    <a:pt x="0" y="32"/>
                    <a:pt x="0" y="32"/>
                  </a:cubicBezTo>
                  <a:cubicBezTo>
                    <a:pt x="32" y="32"/>
                    <a:pt x="0" y="32"/>
                    <a:pt x="0" y="1"/>
                  </a:cubicBezTo>
                  <a:cubicBezTo>
                    <a:pt x="0" y="1"/>
                    <a:pt x="0" y="1"/>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4"/>
            <p:cNvSpPr/>
            <p:nvPr/>
          </p:nvSpPr>
          <p:spPr>
            <a:xfrm>
              <a:off x="1595915" y="3704693"/>
              <a:ext cx="2061" cy="1046"/>
            </a:xfrm>
            <a:custGeom>
              <a:rect b="b" l="l" r="r" t="t"/>
              <a:pathLst>
                <a:path extrusionOk="0" h="33" w="65">
                  <a:moveTo>
                    <a:pt x="64" y="1"/>
                  </a:moveTo>
                  <a:cubicBezTo>
                    <a:pt x="64" y="1"/>
                    <a:pt x="64" y="1"/>
                    <a:pt x="32" y="1"/>
                  </a:cubicBezTo>
                  <a:cubicBezTo>
                    <a:pt x="32" y="1"/>
                    <a:pt x="32" y="1"/>
                    <a:pt x="32" y="1"/>
                  </a:cubicBezTo>
                  <a:cubicBezTo>
                    <a:pt x="1" y="1"/>
                    <a:pt x="1" y="32"/>
                    <a:pt x="32" y="32"/>
                  </a:cubicBezTo>
                  <a:cubicBezTo>
                    <a:pt x="32" y="32"/>
                    <a:pt x="32" y="1"/>
                    <a:pt x="64"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4"/>
            <p:cNvSpPr/>
            <p:nvPr/>
          </p:nvSpPr>
          <p:spPr>
            <a:xfrm>
              <a:off x="1592903" y="3705707"/>
              <a:ext cx="1046" cy="1046"/>
            </a:xfrm>
            <a:custGeom>
              <a:rect b="b" l="l" r="r" t="t"/>
              <a:pathLst>
                <a:path extrusionOk="0" h="33" w="33">
                  <a:moveTo>
                    <a:pt x="32" y="0"/>
                  </a:moveTo>
                  <a:cubicBezTo>
                    <a:pt x="32" y="32"/>
                    <a:pt x="32" y="32"/>
                    <a:pt x="32" y="32"/>
                  </a:cubicBezTo>
                  <a:cubicBezTo>
                    <a:pt x="32" y="32"/>
                    <a:pt x="32" y="0"/>
                    <a:pt x="32" y="0"/>
                  </a:cubicBezTo>
                  <a:cubicBezTo>
                    <a:pt x="32" y="0"/>
                    <a:pt x="1"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4"/>
            <p:cNvSpPr/>
            <p:nvPr/>
          </p:nvSpPr>
          <p:spPr>
            <a:xfrm>
              <a:off x="2031700" y="4163559"/>
              <a:ext cx="1015" cy="1046"/>
            </a:xfrm>
            <a:custGeom>
              <a:rect b="b" l="l" r="r" t="t"/>
              <a:pathLst>
                <a:path extrusionOk="0" h="33" w="32">
                  <a:moveTo>
                    <a:pt x="32" y="0"/>
                  </a:moveTo>
                  <a:cubicBezTo>
                    <a:pt x="32" y="0"/>
                    <a:pt x="0" y="0"/>
                    <a:pt x="32" y="32"/>
                  </a:cubicBezTo>
                  <a:cubicBezTo>
                    <a:pt x="32" y="32"/>
                    <a:pt x="32" y="32"/>
                    <a:pt x="32" y="32"/>
                  </a:cubicBezTo>
                  <a:cubicBezTo>
                    <a:pt x="32" y="32"/>
                    <a:pt x="32" y="0"/>
                    <a:pt x="32" y="0"/>
                  </a:cubicBezTo>
                  <a:cubicBezTo>
                    <a:pt x="32" y="0"/>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4"/>
            <p:cNvSpPr/>
            <p:nvPr/>
          </p:nvSpPr>
          <p:spPr>
            <a:xfrm>
              <a:off x="1282638" y="3920572"/>
              <a:ext cx="32" cy="32"/>
            </a:xfrm>
            <a:custGeom>
              <a:rect b="b" l="l" r="r" t="t"/>
              <a:pathLst>
                <a:path extrusionOk="0" h="1" w="1">
                  <a:moveTo>
                    <a:pt x="1" y="1"/>
                  </a:moveTo>
                  <a:lnTo>
                    <a:pt x="1" y="1"/>
                  </a:lnTo>
                  <a:lnTo>
                    <a:pt x="1" y="1"/>
                  </a:lnTo>
                  <a:lnTo>
                    <a:pt x="1" y="1"/>
                  </a:ln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4"/>
            <p:cNvSpPr/>
            <p:nvPr/>
          </p:nvSpPr>
          <p:spPr>
            <a:xfrm>
              <a:off x="1280641" y="3920572"/>
              <a:ext cx="2029" cy="1046"/>
            </a:xfrm>
            <a:custGeom>
              <a:rect b="b" l="l" r="r" t="t"/>
              <a:pathLst>
                <a:path extrusionOk="0" h="33" w="64">
                  <a:moveTo>
                    <a:pt x="1" y="1"/>
                  </a:moveTo>
                  <a:cubicBezTo>
                    <a:pt x="1" y="32"/>
                    <a:pt x="32" y="32"/>
                    <a:pt x="32" y="32"/>
                  </a:cubicBezTo>
                  <a:cubicBezTo>
                    <a:pt x="32" y="32"/>
                    <a:pt x="64" y="1"/>
                    <a:pt x="64" y="1"/>
                  </a:cubicBezTo>
                  <a:cubicBezTo>
                    <a:pt x="32" y="1"/>
                    <a:pt x="32" y="1"/>
                    <a:pt x="32" y="1"/>
                  </a:cubicBezTo>
                  <a:cubicBezTo>
                    <a:pt x="32"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4"/>
            <p:cNvSpPr/>
            <p:nvPr/>
          </p:nvSpPr>
          <p:spPr>
            <a:xfrm>
              <a:off x="1006519" y="4172595"/>
              <a:ext cx="32" cy="1046"/>
            </a:xfrm>
            <a:custGeom>
              <a:rect b="b" l="l" r="r" t="t"/>
              <a:pathLst>
                <a:path extrusionOk="0" h="33" w="1">
                  <a:moveTo>
                    <a:pt x="1" y="32"/>
                  </a:moveTo>
                  <a:cubicBezTo>
                    <a:pt x="1" y="32"/>
                    <a:pt x="1" y="32"/>
                    <a:pt x="1" y="32"/>
                  </a:cubicBezTo>
                  <a:cubicBezTo>
                    <a:pt x="1" y="0"/>
                    <a:pt x="1" y="0"/>
                    <a:pt x="1" y="0"/>
                  </a:cubicBezTo>
                  <a:cubicBezTo>
                    <a:pt x="1" y="0"/>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44"/>
            <p:cNvSpPr/>
            <p:nvPr/>
          </p:nvSpPr>
          <p:spPr>
            <a:xfrm>
              <a:off x="558718" y="3861347"/>
              <a:ext cx="1046" cy="1015"/>
            </a:xfrm>
            <a:custGeom>
              <a:rect b="b" l="l" r="r" t="t"/>
              <a:pathLst>
                <a:path extrusionOk="0" h="32" w="33">
                  <a:moveTo>
                    <a:pt x="1" y="0"/>
                  </a:moveTo>
                  <a:cubicBezTo>
                    <a:pt x="1" y="0"/>
                    <a:pt x="32" y="0"/>
                    <a:pt x="32" y="32"/>
                  </a:cubicBezTo>
                  <a:lnTo>
                    <a:pt x="32" y="0"/>
                  </a:lnTo>
                  <a:cubicBezTo>
                    <a:pt x="32" y="0"/>
                    <a:pt x="32" y="0"/>
                    <a:pt x="32" y="0"/>
                  </a:cubicBezTo>
                  <a:cubicBezTo>
                    <a:pt x="32"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4"/>
            <p:cNvSpPr/>
            <p:nvPr/>
          </p:nvSpPr>
          <p:spPr>
            <a:xfrm>
              <a:off x="1772639" y="4178619"/>
              <a:ext cx="32" cy="2029"/>
            </a:xfrm>
            <a:custGeom>
              <a:rect b="b" l="l" r="r" t="t"/>
              <a:pathLst>
                <a:path extrusionOk="0" h="64" w="1">
                  <a:moveTo>
                    <a:pt x="0" y="32"/>
                  </a:moveTo>
                  <a:cubicBezTo>
                    <a:pt x="0" y="32"/>
                    <a:pt x="0" y="64"/>
                    <a:pt x="0" y="64"/>
                  </a:cubicBezTo>
                  <a:cubicBezTo>
                    <a:pt x="0" y="64"/>
                    <a:pt x="0" y="32"/>
                    <a:pt x="0" y="32"/>
                  </a:cubicBezTo>
                  <a:cubicBezTo>
                    <a:pt x="0" y="32"/>
                    <a:pt x="0" y="32"/>
                    <a:pt x="0" y="0"/>
                  </a:cubicBezTo>
                  <a:cubicBezTo>
                    <a:pt x="0" y="32"/>
                    <a:pt x="0"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44"/>
            <p:cNvSpPr/>
            <p:nvPr/>
          </p:nvSpPr>
          <p:spPr>
            <a:xfrm>
              <a:off x="708334" y="3857320"/>
              <a:ext cx="1015" cy="2029"/>
            </a:xfrm>
            <a:custGeom>
              <a:rect b="b" l="l" r="r" t="t"/>
              <a:pathLst>
                <a:path extrusionOk="0" h="64" w="32">
                  <a:moveTo>
                    <a:pt x="0" y="64"/>
                  </a:moveTo>
                  <a:cubicBezTo>
                    <a:pt x="32" y="64"/>
                    <a:pt x="32" y="32"/>
                    <a:pt x="32" y="32"/>
                  </a:cubicBezTo>
                  <a:lnTo>
                    <a:pt x="32" y="0"/>
                  </a:lnTo>
                  <a:cubicBezTo>
                    <a:pt x="0" y="32"/>
                    <a:pt x="0" y="32"/>
                    <a:pt x="0" y="32"/>
                  </a:cubicBezTo>
                  <a:cubicBezTo>
                    <a:pt x="0" y="64"/>
                    <a:pt x="0" y="64"/>
                    <a:pt x="0"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4"/>
            <p:cNvSpPr/>
            <p:nvPr/>
          </p:nvSpPr>
          <p:spPr>
            <a:xfrm>
              <a:off x="1895147" y="4192664"/>
              <a:ext cx="1015" cy="1046"/>
            </a:xfrm>
            <a:custGeom>
              <a:rect b="b" l="l" r="r" t="t"/>
              <a:pathLst>
                <a:path extrusionOk="0" h="33" w="32">
                  <a:moveTo>
                    <a:pt x="0" y="1"/>
                  </a:moveTo>
                  <a:lnTo>
                    <a:pt x="32" y="32"/>
                  </a:lnTo>
                  <a:lnTo>
                    <a:pt x="32"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4"/>
            <p:cNvSpPr/>
            <p:nvPr/>
          </p:nvSpPr>
          <p:spPr>
            <a:xfrm>
              <a:off x="1779677" y="4197705"/>
              <a:ext cx="1015" cy="1015"/>
            </a:xfrm>
            <a:custGeom>
              <a:rect b="b" l="l" r="r" t="t"/>
              <a:pathLst>
                <a:path extrusionOk="0" h="32" w="32">
                  <a:moveTo>
                    <a:pt x="0" y="0"/>
                  </a:moveTo>
                  <a:cubicBezTo>
                    <a:pt x="0" y="0"/>
                    <a:pt x="0" y="32"/>
                    <a:pt x="0" y="32"/>
                  </a:cubicBezTo>
                  <a:cubicBezTo>
                    <a:pt x="0" y="32"/>
                    <a:pt x="0" y="32"/>
                    <a:pt x="0" y="32"/>
                  </a:cubicBezTo>
                  <a:cubicBezTo>
                    <a:pt x="32" y="32"/>
                    <a:pt x="32" y="32"/>
                    <a:pt x="32" y="0"/>
                  </a:cubicBezTo>
                  <a:cubicBezTo>
                    <a:pt x="32" y="0"/>
                    <a:pt x="32"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4"/>
            <p:cNvSpPr/>
            <p:nvPr/>
          </p:nvSpPr>
          <p:spPr>
            <a:xfrm>
              <a:off x="1916231" y="4203729"/>
              <a:ext cx="1015" cy="1015"/>
            </a:xfrm>
            <a:custGeom>
              <a:rect b="b" l="l" r="r" t="t"/>
              <a:pathLst>
                <a:path extrusionOk="0" h="32" w="32">
                  <a:moveTo>
                    <a:pt x="0" y="0"/>
                  </a:moveTo>
                  <a:cubicBezTo>
                    <a:pt x="0" y="0"/>
                    <a:pt x="0" y="0"/>
                    <a:pt x="0" y="0"/>
                  </a:cubicBezTo>
                  <a:lnTo>
                    <a:pt x="0" y="32"/>
                  </a:lnTo>
                  <a:cubicBezTo>
                    <a:pt x="0" y="32"/>
                    <a:pt x="32" y="0"/>
                    <a:pt x="32" y="0"/>
                  </a:cubicBezTo>
                  <a:cubicBezTo>
                    <a:pt x="32" y="0"/>
                    <a:pt x="32"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4"/>
            <p:cNvSpPr/>
            <p:nvPr/>
          </p:nvSpPr>
          <p:spPr>
            <a:xfrm>
              <a:off x="1911190" y="4206741"/>
              <a:ext cx="1046" cy="1015"/>
            </a:xfrm>
            <a:custGeom>
              <a:rect b="b" l="l" r="r" t="t"/>
              <a:pathLst>
                <a:path extrusionOk="0" h="32" w="33">
                  <a:moveTo>
                    <a:pt x="1" y="32"/>
                  </a:moveTo>
                  <a:cubicBezTo>
                    <a:pt x="1" y="32"/>
                    <a:pt x="1" y="32"/>
                    <a:pt x="1" y="32"/>
                  </a:cubicBezTo>
                  <a:cubicBezTo>
                    <a:pt x="32" y="32"/>
                    <a:pt x="32" y="32"/>
                    <a:pt x="32" y="32"/>
                  </a:cubicBezTo>
                  <a:cubicBezTo>
                    <a:pt x="1" y="0"/>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4"/>
            <p:cNvSpPr/>
            <p:nvPr/>
          </p:nvSpPr>
          <p:spPr>
            <a:xfrm>
              <a:off x="1945336" y="4211751"/>
              <a:ext cx="1046" cy="2029"/>
            </a:xfrm>
            <a:custGeom>
              <a:rect b="b" l="l" r="r" t="t"/>
              <a:pathLst>
                <a:path extrusionOk="0" h="64" w="33">
                  <a:moveTo>
                    <a:pt x="1" y="32"/>
                  </a:moveTo>
                  <a:cubicBezTo>
                    <a:pt x="1" y="32"/>
                    <a:pt x="32" y="32"/>
                    <a:pt x="32" y="64"/>
                  </a:cubicBezTo>
                  <a:lnTo>
                    <a:pt x="32" y="32"/>
                  </a:lnTo>
                  <a:cubicBezTo>
                    <a:pt x="32" y="1"/>
                    <a:pt x="32" y="1"/>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4"/>
            <p:cNvSpPr/>
            <p:nvPr/>
          </p:nvSpPr>
          <p:spPr>
            <a:xfrm>
              <a:off x="1062764" y="4232834"/>
              <a:ext cx="1046" cy="32"/>
            </a:xfrm>
            <a:custGeom>
              <a:rect b="b" l="l" r="r" t="t"/>
              <a:pathLst>
                <a:path extrusionOk="0" h="1" w="33">
                  <a:moveTo>
                    <a:pt x="32" y="1"/>
                  </a:moveTo>
                  <a:cubicBezTo>
                    <a:pt x="32" y="1"/>
                    <a:pt x="32" y="1"/>
                    <a:pt x="32" y="1"/>
                  </a:cubicBez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4"/>
            <p:cNvSpPr/>
            <p:nvPr/>
          </p:nvSpPr>
          <p:spPr>
            <a:xfrm>
              <a:off x="1063778" y="4232834"/>
              <a:ext cx="2029" cy="2029"/>
            </a:xfrm>
            <a:custGeom>
              <a:rect b="b" l="l" r="r" t="t"/>
              <a:pathLst>
                <a:path extrusionOk="0" h="64" w="64">
                  <a:moveTo>
                    <a:pt x="63" y="64"/>
                  </a:moveTo>
                  <a:cubicBezTo>
                    <a:pt x="32" y="32"/>
                    <a:pt x="32" y="1"/>
                    <a:pt x="0" y="1"/>
                  </a:cubicBezTo>
                  <a:cubicBezTo>
                    <a:pt x="0" y="32"/>
                    <a:pt x="32" y="64"/>
                    <a:pt x="63"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4"/>
            <p:cNvSpPr/>
            <p:nvPr/>
          </p:nvSpPr>
          <p:spPr>
            <a:xfrm>
              <a:off x="1834876" y="4235846"/>
              <a:ext cx="2061" cy="2029"/>
            </a:xfrm>
            <a:custGeom>
              <a:rect b="b" l="l" r="r" t="t"/>
              <a:pathLst>
                <a:path extrusionOk="0" h="64" w="65">
                  <a:moveTo>
                    <a:pt x="33" y="32"/>
                  </a:moveTo>
                  <a:cubicBezTo>
                    <a:pt x="1" y="32"/>
                    <a:pt x="1" y="32"/>
                    <a:pt x="1" y="32"/>
                  </a:cubicBezTo>
                  <a:cubicBezTo>
                    <a:pt x="33" y="32"/>
                    <a:pt x="33" y="64"/>
                    <a:pt x="33" y="32"/>
                  </a:cubicBezTo>
                  <a:cubicBezTo>
                    <a:pt x="64" y="32"/>
                    <a:pt x="64" y="32"/>
                    <a:pt x="64" y="32"/>
                  </a:cubicBezTo>
                  <a:cubicBezTo>
                    <a:pt x="64" y="32"/>
                    <a:pt x="33" y="1"/>
                    <a:pt x="33"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4"/>
            <p:cNvSpPr/>
            <p:nvPr/>
          </p:nvSpPr>
          <p:spPr>
            <a:xfrm>
              <a:off x="1834876" y="4236861"/>
              <a:ext cx="32" cy="1015"/>
            </a:xfrm>
            <a:custGeom>
              <a:rect b="b" l="l" r="r" t="t"/>
              <a:pathLst>
                <a:path extrusionOk="0" h="32" w="1">
                  <a:moveTo>
                    <a:pt x="1" y="32"/>
                  </a:moveTo>
                  <a:cubicBezTo>
                    <a:pt x="1" y="32"/>
                    <a:pt x="1" y="32"/>
                    <a:pt x="1" y="32"/>
                  </a:cubicBezTo>
                  <a:lnTo>
                    <a:pt x="1" y="0"/>
                  </a:lnTo>
                  <a:lnTo>
                    <a:pt x="1" y="0"/>
                  </a:lnTo>
                  <a:cubicBezTo>
                    <a:pt x="1" y="32"/>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4"/>
            <p:cNvSpPr/>
            <p:nvPr/>
          </p:nvSpPr>
          <p:spPr>
            <a:xfrm>
              <a:off x="1834876" y="4237844"/>
              <a:ext cx="32" cy="1046"/>
            </a:xfrm>
            <a:custGeom>
              <a:rect b="b" l="l" r="r" t="t"/>
              <a:pathLst>
                <a:path extrusionOk="0" h="33" w="1">
                  <a:moveTo>
                    <a:pt x="1" y="33"/>
                  </a:moveTo>
                  <a:cubicBezTo>
                    <a:pt x="1" y="1"/>
                    <a:pt x="1" y="1"/>
                    <a:pt x="1" y="1"/>
                  </a:cubicBezTo>
                  <a:cubicBezTo>
                    <a:pt x="1" y="1"/>
                    <a:pt x="1" y="1"/>
                    <a:pt x="1" y="1"/>
                  </a:cubicBezTo>
                  <a:cubicBezTo>
                    <a:pt x="1" y="1"/>
                    <a:pt x="1" y="33"/>
                    <a:pt x="1"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4"/>
            <p:cNvSpPr/>
            <p:nvPr/>
          </p:nvSpPr>
          <p:spPr>
            <a:xfrm>
              <a:off x="2062803" y="4247894"/>
              <a:ext cx="1046" cy="1046"/>
            </a:xfrm>
            <a:custGeom>
              <a:rect b="b" l="l" r="r" t="t"/>
              <a:pathLst>
                <a:path extrusionOk="0" h="33" w="33">
                  <a:moveTo>
                    <a:pt x="32" y="1"/>
                  </a:moveTo>
                  <a:cubicBezTo>
                    <a:pt x="1" y="32"/>
                    <a:pt x="32" y="32"/>
                    <a:pt x="32" y="32"/>
                  </a:cubicBezTo>
                  <a:cubicBezTo>
                    <a:pt x="32" y="32"/>
                    <a:pt x="32" y="32"/>
                    <a:pt x="32" y="1"/>
                  </a:cubicBezTo>
                  <a:cubicBezTo>
                    <a:pt x="32" y="1"/>
                    <a:pt x="32" y="1"/>
                    <a:pt x="32"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4"/>
            <p:cNvSpPr/>
            <p:nvPr/>
          </p:nvSpPr>
          <p:spPr>
            <a:xfrm>
              <a:off x="1812809" y="4250906"/>
              <a:ext cx="1015" cy="1046"/>
            </a:xfrm>
            <a:custGeom>
              <a:rect b="b" l="l" r="r" t="t"/>
              <a:pathLst>
                <a:path extrusionOk="0" h="33" w="32">
                  <a:moveTo>
                    <a:pt x="32" y="1"/>
                  </a:moveTo>
                  <a:cubicBezTo>
                    <a:pt x="32" y="1"/>
                    <a:pt x="32" y="1"/>
                    <a:pt x="0" y="1"/>
                  </a:cubicBezTo>
                  <a:cubicBezTo>
                    <a:pt x="0" y="1"/>
                    <a:pt x="32" y="32"/>
                    <a:pt x="32" y="32"/>
                  </a:cubicBezTo>
                  <a:cubicBezTo>
                    <a:pt x="32" y="32"/>
                    <a:pt x="32" y="32"/>
                    <a:pt x="32"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4"/>
            <p:cNvSpPr/>
            <p:nvPr/>
          </p:nvSpPr>
          <p:spPr>
            <a:xfrm>
              <a:off x="1920226" y="4261940"/>
              <a:ext cx="1046" cy="1046"/>
            </a:xfrm>
            <a:custGeom>
              <a:rect b="b" l="l" r="r" t="t"/>
              <a:pathLst>
                <a:path extrusionOk="0" h="33" w="33">
                  <a:moveTo>
                    <a:pt x="1" y="1"/>
                  </a:moveTo>
                  <a:cubicBezTo>
                    <a:pt x="1" y="33"/>
                    <a:pt x="1" y="33"/>
                    <a:pt x="32" y="33"/>
                  </a:cubicBezTo>
                  <a:cubicBezTo>
                    <a:pt x="32" y="33"/>
                    <a:pt x="32" y="33"/>
                    <a:pt x="32" y="1"/>
                  </a:cubicBezTo>
                  <a:lnTo>
                    <a:pt x="1" y="1"/>
                  </a:ln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4"/>
            <p:cNvSpPr/>
            <p:nvPr/>
          </p:nvSpPr>
          <p:spPr>
            <a:xfrm>
              <a:off x="2051770" y="4263969"/>
              <a:ext cx="32" cy="32"/>
            </a:xfrm>
            <a:custGeom>
              <a:rect b="b" l="l" r="r" t="t"/>
              <a:pathLst>
                <a:path extrusionOk="0" h="1" w="1">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4"/>
            <p:cNvSpPr/>
            <p:nvPr/>
          </p:nvSpPr>
          <p:spPr>
            <a:xfrm>
              <a:off x="1913219" y="4265966"/>
              <a:ext cx="32" cy="1046"/>
            </a:xfrm>
            <a:custGeom>
              <a:rect b="b" l="l" r="r" t="t"/>
              <a:pathLst>
                <a:path extrusionOk="0" h="33" w="1">
                  <a:moveTo>
                    <a:pt x="0" y="32"/>
                  </a:moveTo>
                  <a:cubicBezTo>
                    <a:pt x="0" y="32"/>
                    <a:pt x="0" y="32"/>
                    <a:pt x="0" y="32"/>
                  </a:cubicBezTo>
                  <a:cubicBezTo>
                    <a:pt x="0" y="32"/>
                    <a:pt x="0" y="1"/>
                    <a:pt x="0" y="1"/>
                  </a:cubicBezTo>
                  <a:cubicBezTo>
                    <a:pt x="0" y="1"/>
                    <a:pt x="0" y="1"/>
                    <a:pt x="0" y="1"/>
                  </a:cubicBezTo>
                  <a:cubicBezTo>
                    <a:pt x="0" y="32"/>
                    <a:pt x="0"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4"/>
            <p:cNvSpPr/>
            <p:nvPr/>
          </p:nvSpPr>
          <p:spPr>
            <a:xfrm>
              <a:off x="1928279" y="4279029"/>
              <a:ext cx="1015" cy="32"/>
            </a:xfrm>
            <a:custGeom>
              <a:rect b="b" l="l" r="r" t="t"/>
              <a:pathLst>
                <a:path extrusionOk="0" h="1" w="32">
                  <a:moveTo>
                    <a:pt x="0" y="0"/>
                  </a:moveTo>
                  <a:cubicBezTo>
                    <a:pt x="0" y="0"/>
                    <a:pt x="0" y="0"/>
                    <a:pt x="0" y="0"/>
                  </a:cubicBezTo>
                  <a:cubicBezTo>
                    <a:pt x="0" y="0"/>
                    <a:pt x="32" y="0"/>
                    <a:pt x="32" y="0"/>
                  </a:cubicBezTo>
                  <a:cubicBezTo>
                    <a:pt x="32" y="0"/>
                    <a:pt x="32" y="0"/>
                    <a:pt x="32" y="0"/>
                  </a:cubicBezTo>
                  <a:cubicBezTo>
                    <a:pt x="32"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4"/>
            <p:cNvSpPr/>
            <p:nvPr/>
          </p:nvSpPr>
          <p:spPr>
            <a:xfrm>
              <a:off x="1924252" y="4291077"/>
              <a:ext cx="2029" cy="1046"/>
            </a:xfrm>
            <a:custGeom>
              <a:rect b="b" l="l" r="r" t="t"/>
              <a:pathLst>
                <a:path extrusionOk="0" h="33" w="64">
                  <a:moveTo>
                    <a:pt x="32" y="0"/>
                  </a:moveTo>
                  <a:cubicBezTo>
                    <a:pt x="64" y="0"/>
                    <a:pt x="64" y="0"/>
                    <a:pt x="64" y="0"/>
                  </a:cubicBezTo>
                  <a:lnTo>
                    <a:pt x="32" y="0"/>
                  </a:lnTo>
                  <a:cubicBezTo>
                    <a:pt x="32" y="0"/>
                    <a:pt x="0" y="0"/>
                    <a:pt x="0" y="0"/>
                  </a:cubicBezTo>
                  <a:cubicBezTo>
                    <a:pt x="32" y="0"/>
                    <a:pt x="32" y="32"/>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4"/>
            <p:cNvSpPr/>
            <p:nvPr/>
          </p:nvSpPr>
          <p:spPr>
            <a:xfrm>
              <a:off x="1533678" y="4299098"/>
              <a:ext cx="1015" cy="32"/>
            </a:xfrm>
            <a:custGeom>
              <a:rect b="b" l="l" r="r" t="t"/>
              <a:pathLst>
                <a:path extrusionOk="0" h="1" w="32">
                  <a:moveTo>
                    <a:pt x="32" y="1"/>
                  </a:moveTo>
                  <a:cubicBezTo>
                    <a:pt x="0" y="1"/>
                    <a:pt x="0" y="1"/>
                    <a:pt x="0" y="1"/>
                  </a:cubicBezTo>
                  <a:cubicBezTo>
                    <a:pt x="0" y="1"/>
                    <a:pt x="0" y="1"/>
                    <a:pt x="0" y="1"/>
                  </a:cubicBezTo>
                  <a:cubicBezTo>
                    <a:pt x="0" y="1"/>
                    <a:pt x="32" y="1"/>
                    <a:pt x="32"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4"/>
            <p:cNvSpPr/>
            <p:nvPr/>
          </p:nvSpPr>
          <p:spPr>
            <a:xfrm>
              <a:off x="2148153" y="4323194"/>
              <a:ext cx="1046" cy="32"/>
            </a:xfrm>
            <a:custGeom>
              <a:rect b="b" l="l" r="r" t="t"/>
              <a:pathLst>
                <a:path extrusionOk="0" h="1" w="33">
                  <a:moveTo>
                    <a:pt x="32" y="1"/>
                  </a:moveTo>
                  <a:cubicBezTo>
                    <a:pt x="32" y="1"/>
                    <a:pt x="32" y="1"/>
                    <a:pt x="32" y="1"/>
                  </a:cubicBezTo>
                  <a:cubicBezTo>
                    <a:pt x="32" y="1"/>
                    <a:pt x="32" y="1"/>
                    <a:pt x="32" y="1"/>
                  </a:cubicBezTo>
                  <a:cubicBezTo>
                    <a:pt x="1" y="1"/>
                    <a:pt x="1" y="1"/>
                    <a:pt x="1" y="1"/>
                  </a:cubicBezTo>
                  <a:cubicBezTo>
                    <a:pt x="1" y="1"/>
                    <a:pt x="1"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4"/>
            <p:cNvSpPr/>
            <p:nvPr/>
          </p:nvSpPr>
          <p:spPr>
            <a:xfrm>
              <a:off x="2149167" y="4330232"/>
              <a:ext cx="1046" cy="1046"/>
            </a:xfrm>
            <a:custGeom>
              <a:rect b="b" l="l" r="r" t="t"/>
              <a:pathLst>
                <a:path extrusionOk="0" h="33" w="33">
                  <a:moveTo>
                    <a:pt x="0" y="32"/>
                  </a:moveTo>
                  <a:cubicBezTo>
                    <a:pt x="0" y="32"/>
                    <a:pt x="0" y="32"/>
                    <a:pt x="32" y="32"/>
                  </a:cubicBezTo>
                  <a:cubicBezTo>
                    <a:pt x="32" y="32"/>
                    <a:pt x="32" y="0"/>
                    <a:pt x="0" y="0"/>
                  </a:cubicBezTo>
                  <a:cubicBezTo>
                    <a:pt x="0" y="0"/>
                    <a:pt x="0" y="0"/>
                    <a:pt x="0" y="32"/>
                  </a:cubicBezTo>
                  <a:cubicBezTo>
                    <a:pt x="0" y="32"/>
                    <a:pt x="0" y="32"/>
                    <a:pt x="0"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4"/>
            <p:cNvSpPr/>
            <p:nvPr/>
          </p:nvSpPr>
          <p:spPr>
            <a:xfrm>
              <a:off x="2152179" y="4337271"/>
              <a:ext cx="32" cy="1015"/>
            </a:xfrm>
            <a:custGeom>
              <a:rect b="b" l="l" r="r" t="t"/>
              <a:pathLst>
                <a:path extrusionOk="0" h="32" w="1">
                  <a:moveTo>
                    <a:pt x="0" y="0"/>
                  </a:moveTo>
                  <a:lnTo>
                    <a:pt x="0" y="0"/>
                  </a:lnTo>
                  <a:lnTo>
                    <a:pt x="0"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4"/>
            <p:cNvSpPr/>
            <p:nvPr/>
          </p:nvSpPr>
          <p:spPr>
            <a:xfrm>
              <a:off x="2144158" y="4354328"/>
              <a:ext cx="1015" cy="1046"/>
            </a:xfrm>
            <a:custGeom>
              <a:rect b="b" l="l" r="r" t="t"/>
              <a:pathLst>
                <a:path extrusionOk="0" h="33" w="32">
                  <a:moveTo>
                    <a:pt x="32" y="1"/>
                  </a:moveTo>
                  <a:cubicBezTo>
                    <a:pt x="0" y="1"/>
                    <a:pt x="0" y="1"/>
                    <a:pt x="0" y="1"/>
                  </a:cubicBezTo>
                  <a:cubicBezTo>
                    <a:pt x="0" y="32"/>
                    <a:pt x="32" y="32"/>
                    <a:pt x="32" y="32"/>
                  </a:cubicBezTo>
                  <a:cubicBezTo>
                    <a:pt x="32" y="32"/>
                    <a:pt x="32" y="1"/>
                    <a:pt x="32"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4"/>
            <p:cNvSpPr/>
            <p:nvPr/>
          </p:nvSpPr>
          <p:spPr>
            <a:xfrm>
              <a:off x="2018638" y="4479848"/>
              <a:ext cx="2029" cy="1015"/>
            </a:xfrm>
            <a:custGeom>
              <a:rect b="b" l="l" r="r" t="t"/>
              <a:pathLst>
                <a:path extrusionOk="0" h="32" w="64">
                  <a:moveTo>
                    <a:pt x="32" y="0"/>
                  </a:moveTo>
                  <a:cubicBezTo>
                    <a:pt x="32" y="0"/>
                    <a:pt x="0" y="0"/>
                    <a:pt x="0" y="0"/>
                  </a:cubicBezTo>
                  <a:cubicBezTo>
                    <a:pt x="32" y="32"/>
                    <a:pt x="32" y="32"/>
                    <a:pt x="32" y="32"/>
                  </a:cubicBezTo>
                  <a:cubicBezTo>
                    <a:pt x="32" y="32"/>
                    <a:pt x="64" y="32"/>
                    <a:pt x="64" y="0"/>
                  </a:cubicBezTo>
                  <a:cubicBezTo>
                    <a:pt x="64" y="0"/>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4"/>
            <p:cNvSpPr/>
            <p:nvPr/>
          </p:nvSpPr>
          <p:spPr>
            <a:xfrm>
              <a:off x="1287679" y="3931605"/>
              <a:ext cx="1015" cy="1046"/>
            </a:xfrm>
            <a:custGeom>
              <a:rect b="b" l="l" r="r" t="t"/>
              <a:pathLst>
                <a:path extrusionOk="0" h="33" w="32">
                  <a:moveTo>
                    <a:pt x="32" y="1"/>
                  </a:moveTo>
                  <a:cubicBezTo>
                    <a:pt x="32" y="1"/>
                    <a:pt x="32" y="1"/>
                    <a:pt x="32" y="1"/>
                  </a:cubicBezTo>
                  <a:cubicBezTo>
                    <a:pt x="0" y="1"/>
                    <a:pt x="0" y="33"/>
                    <a:pt x="32" y="33"/>
                  </a:cubicBezTo>
                  <a:cubicBezTo>
                    <a:pt x="32" y="33"/>
                    <a:pt x="32" y="1"/>
                    <a:pt x="32"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44"/>
            <p:cNvSpPr/>
            <p:nvPr/>
          </p:nvSpPr>
          <p:spPr>
            <a:xfrm>
              <a:off x="1519601" y="3802090"/>
              <a:ext cx="2061" cy="32"/>
            </a:xfrm>
            <a:custGeom>
              <a:rect b="b" l="l" r="r" t="t"/>
              <a:pathLst>
                <a:path extrusionOk="0" h="1" w="65">
                  <a:moveTo>
                    <a:pt x="33" y="1"/>
                  </a:moveTo>
                  <a:cubicBezTo>
                    <a:pt x="33" y="1"/>
                    <a:pt x="33" y="1"/>
                    <a:pt x="33" y="1"/>
                  </a:cubicBezTo>
                  <a:cubicBezTo>
                    <a:pt x="33" y="1"/>
                    <a:pt x="1" y="1"/>
                    <a:pt x="1" y="1"/>
                  </a:cubicBezTo>
                  <a:lnTo>
                    <a:pt x="33" y="1"/>
                  </a:lnTo>
                  <a:cubicBezTo>
                    <a:pt x="64" y="1"/>
                    <a:pt x="64" y="1"/>
                    <a:pt x="33"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44"/>
            <p:cNvSpPr/>
            <p:nvPr/>
          </p:nvSpPr>
          <p:spPr>
            <a:xfrm>
              <a:off x="1519601" y="3802090"/>
              <a:ext cx="32" cy="1046"/>
            </a:xfrm>
            <a:custGeom>
              <a:rect b="b" l="l" r="r" t="t"/>
              <a:pathLst>
                <a:path extrusionOk="0" h="33" w="1">
                  <a:moveTo>
                    <a:pt x="1" y="1"/>
                  </a:moveTo>
                  <a:lnTo>
                    <a:pt x="1" y="1"/>
                  </a:lnTo>
                  <a:lnTo>
                    <a:pt x="1" y="32"/>
                  </a:lnTo>
                  <a:lnTo>
                    <a:pt x="1" y="32"/>
                  </a:lnTo>
                  <a:cubicBezTo>
                    <a:pt x="1" y="32"/>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4"/>
            <p:cNvSpPr/>
            <p:nvPr/>
          </p:nvSpPr>
          <p:spPr>
            <a:xfrm>
              <a:off x="1383048" y="3800093"/>
              <a:ext cx="1046" cy="1015"/>
            </a:xfrm>
            <a:custGeom>
              <a:rect b="b" l="l" r="r" t="t"/>
              <a:pathLst>
                <a:path extrusionOk="0" h="32" w="33">
                  <a:moveTo>
                    <a:pt x="1" y="0"/>
                  </a:moveTo>
                  <a:cubicBezTo>
                    <a:pt x="1" y="0"/>
                    <a:pt x="1" y="0"/>
                    <a:pt x="1" y="32"/>
                  </a:cubicBezTo>
                  <a:cubicBezTo>
                    <a:pt x="1" y="0"/>
                    <a:pt x="33" y="0"/>
                    <a:pt x="33"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44"/>
            <p:cNvSpPr/>
            <p:nvPr/>
          </p:nvSpPr>
          <p:spPr>
            <a:xfrm>
              <a:off x="1025606" y="4552136"/>
              <a:ext cx="1046" cy="1015"/>
            </a:xfrm>
            <a:custGeom>
              <a:rect b="b" l="l" r="r" t="t"/>
              <a:pathLst>
                <a:path extrusionOk="0" h="32" w="33">
                  <a:moveTo>
                    <a:pt x="1" y="32"/>
                  </a:moveTo>
                  <a:cubicBezTo>
                    <a:pt x="1" y="32"/>
                    <a:pt x="1" y="32"/>
                    <a:pt x="32" y="0"/>
                  </a:cubicBezTo>
                  <a:cubicBezTo>
                    <a:pt x="32" y="0"/>
                    <a:pt x="32" y="0"/>
                    <a:pt x="1" y="0"/>
                  </a:cubicBezTo>
                  <a:cubicBezTo>
                    <a:pt x="1" y="0"/>
                    <a:pt x="1" y="0"/>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4"/>
            <p:cNvSpPr/>
            <p:nvPr/>
          </p:nvSpPr>
          <p:spPr>
            <a:xfrm>
              <a:off x="1098907" y="3766961"/>
              <a:ext cx="32" cy="1015"/>
            </a:xfrm>
            <a:custGeom>
              <a:rect b="b" l="l" r="r" t="t"/>
              <a:pathLst>
                <a:path extrusionOk="0" h="32" w="1">
                  <a:moveTo>
                    <a:pt x="1" y="0"/>
                  </a:moveTo>
                  <a:cubicBezTo>
                    <a:pt x="1" y="0"/>
                    <a:pt x="1" y="32"/>
                    <a:pt x="1" y="32"/>
                  </a:cubicBezTo>
                  <a:lnTo>
                    <a:pt x="1" y="0"/>
                  </a:ln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44"/>
            <p:cNvSpPr/>
            <p:nvPr/>
          </p:nvSpPr>
          <p:spPr>
            <a:xfrm>
              <a:off x="987464" y="3782021"/>
              <a:ext cx="32" cy="1015"/>
            </a:xfrm>
            <a:custGeom>
              <a:rect b="b" l="l" r="r" t="t"/>
              <a:pathLst>
                <a:path extrusionOk="0" h="32" w="1">
                  <a:moveTo>
                    <a:pt x="0" y="0"/>
                  </a:moveTo>
                  <a:lnTo>
                    <a:pt x="0" y="32"/>
                  </a:lnTo>
                  <a:lnTo>
                    <a:pt x="0" y="32"/>
                  </a:lnTo>
                  <a:lnTo>
                    <a:pt x="0"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44"/>
            <p:cNvSpPr/>
            <p:nvPr/>
          </p:nvSpPr>
          <p:spPr>
            <a:xfrm>
              <a:off x="2006590" y="3783004"/>
              <a:ext cx="1046" cy="1046"/>
            </a:xfrm>
            <a:custGeom>
              <a:rect b="b" l="l" r="r" t="t"/>
              <a:pathLst>
                <a:path extrusionOk="0" h="33" w="33">
                  <a:moveTo>
                    <a:pt x="32" y="1"/>
                  </a:moveTo>
                  <a:cubicBezTo>
                    <a:pt x="32" y="33"/>
                    <a:pt x="32" y="33"/>
                    <a:pt x="0" y="33"/>
                  </a:cubicBezTo>
                  <a:lnTo>
                    <a:pt x="0" y="33"/>
                  </a:lnTo>
                  <a:cubicBezTo>
                    <a:pt x="32" y="33"/>
                    <a:pt x="32" y="33"/>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44"/>
            <p:cNvSpPr/>
            <p:nvPr/>
          </p:nvSpPr>
          <p:spPr>
            <a:xfrm>
              <a:off x="2006590" y="3784018"/>
              <a:ext cx="32" cy="32"/>
            </a:xfrm>
            <a:custGeom>
              <a:rect b="b" l="l" r="r" t="t"/>
              <a:pathLst>
                <a:path extrusionOk="0" h="1" w="1">
                  <a:moveTo>
                    <a:pt x="0" y="1"/>
                  </a:moveTo>
                  <a:cubicBezTo>
                    <a:pt x="0" y="1"/>
                    <a:pt x="0" y="1"/>
                    <a:pt x="0" y="1"/>
                  </a:cubicBezTo>
                  <a:lnTo>
                    <a:pt x="0" y="1"/>
                  </a:lnTo>
                  <a:cubicBezTo>
                    <a:pt x="0" y="1"/>
                    <a:pt x="0" y="1"/>
                    <a:pt x="0" y="1"/>
                  </a:cubicBez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44"/>
            <p:cNvSpPr/>
            <p:nvPr/>
          </p:nvSpPr>
          <p:spPr>
            <a:xfrm>
              <a:off x="1395096" y="3794069"/>
              <a:ext cx="32" cy="32"/>
            </a:xfrm>
            <a:custGeom>
              <a:rect b="b" l="l" r="r" t="t"/>
              <a:pathLst>
                <a:path extrusionOk="0" h="1" w="1">
                  <a:moveTo>
                    <a:pt x="1" y="0"/>
                  </a:moveTo>
                  <a:cubicBezTo>
                    <a:pt x="1" y="0"/>
                    <a:pt x="1" y="0"/>
                    <a:pt x="1" y="0"/>
                  </a:cubicBezTo>
                  <a:lnTo>
                    <a:pt x="1" y="0"/>
                  </a:lnTo>
                  <a:lnTo>
                    <a:pt x="1" y="0"/>
                  </a:ln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44"/>
            <p:cNvSpPr/>
            <p:nvPr/>
          </p:nvSpPr>
          <p:spPr>
            <a:xfrm>
              <a:off x="1395096" y="3794069"/>
              <a:ext cx="32" cy="32"/>
            </a:xfrm>
            <a:custGeom>
              <a:rect b="b" l="l" r="r" t="t"/>
              <a:pathLst>
                <a:path extrusionOk="0" h="1" w="1">
                  <a:moveTo>
                    <a:pt x="1" y="0"/>
                  </a:moveTo>
                  <a:cubicBezTo>
                    <a:pt x="1" y="0"/>
                    <a:pt x="1" y="0"/>
                    <a:pt x="1"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44"/>
            <p:cNvSpPr/>
            <p:nvPr/>
          </p:nvSpPr>
          <p:spPr>
            <a:xfrm>
              <a:off x="1430256" y="4019967"/>
              <a:ext cx="32" cy="32"/>
            </a:xfrm>
            <a:custGeom>
              <a:rect b="b" l="l" r="r" t="t"/>
              <a:pathLst>
                <a:path extrusionOk="0" h="1" w="1">
                  <a:moveTo>
                    <a:pt x="0" y="1"/>
                  </a:moveTo>
                  <a:lnTo>
                    <a:pt x="0" y="1"/>
                  </a:lnTo>
                  <a:cubicBezTo>
                    <a:pt x="0" y="1"/>
                    <a:pt x="0" y="1"/>
                    <a:pt x="0" y="1"/>
                  </a:cubicBez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44"/>
            <p:cNvSpPr/>
            <p:nvPr/>
          </p:nvSpPr>
          <p:spPr>
            <a:xfrm>
              <a:off x="1377024" y="4047075"/>
              <a:ext cx="1046" cy="32"/>
            </a:xfrm>
            <a:custGeom>
              <a:rect b="b" l="l" r="r" t="t"/>
              <a:pathLst>
                <a:path extrusionOk="0" h="1" w="33">
                  <a:moveTo>
                    <a:pt x="1" y="1"/>
                  </a:moveTo>
                  <a:lnTo>
                    <a:pt x="33" y="1"/>
                  </a:lnTo>
                  <a:lnTo>
                    <a:pt x="33"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4"/>
            <p:cNvSpPr/>
            <p:nvPr/>
          </p:nvSpPr>
          <p:spPr>
            <a:xfrm>
              <a:off x="946280" y="4116350"/>
              <a:ext cx="32" cy="32"/>
            </a:xfrm>
            <a:custGeom>
              <a:rect b="b" l="l" r="r" t="t"/>
              <a:pathLst>
                <a:path extrusionOk="0" h="1" w="1">
                  <a:moveTo>
                    <a:pt x="1" y="1"/>
                  </a:moveTo>
                  <a:cubicBezTo>
                    <a:pt x="1" y="1"/>
                    <a:pt x="1" y="1"/>
                    <a:pt x="1" y="1"/>
                  </a:cubicBez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4"/>
            <p:cNvSpPr/>
            <p:nvPr/>
          </p:nvSpPr>
          <p:spPr>
            <a:xfrm>
              <a:off x="999512" y="4141461"/>
              <a:ext cx="32" cy="32"/>
            </a:xfrm>
            <a:custGeom>
              <a:rect b="b" l="l" r="r" t="t"/>
              <a:pathLst>
                <a:path extrusionOk="0" h="1" w="1">
                  <a:moveTo>
                    <a:pt x="0" y="1"/>
                  </a:move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44"/>
            <p:cNvSpPr/>
            <p:nvPr/>
          </p:nvSpPr>
          <p:spPr>
            <a:xfrm>
              <a:off x="1316784" y="4029003"/>
              <a:ext cx="32" cy="32"/>
            </a:xfrm>
            <a:custGeom>
              <a:rect b="b" l="l" r="r" t="t"/>
              <a:pathLst>
                <a:path extrusionOk="0" h="1" w="1">
                  <a:moveTo>
                    <a:pt x="1" y="1"/>
                  </a:move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44"/>
            <p:cNvSpPr/>
            <p:nvPr/>
          </p:nvSpPr>
          <p:spPr>
            <a:xfrm>
              <a:off x="1199317" y="3618360"/>
              <a:ext cx="32" cy="32"/>
            </a:xfrm>
            <a:custGeom>
              <a:rect b="b" l="l" r="r" t="t"/>
              <a:pathLst>
                <a:path extrusionOk="0" h="1" w="1">
                  <a:moveTo>
                    <a:pt x="0" y="0"/>
                  </a:moveTo>
                  <a:cubicBezTo>
                    <a:pt x="0" y="0"/>
                    <a:pt x="0" y="0"/>
                    <a:pt x="0" y="0"/>
                  </a:cubicBezTo>
                  <a:lnTo>
                    <a:pt x="0" y="0"/>
                  </a:ln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44"/>
            <p:cNvSpPr/>
            <p:nvPr/>
          </p:nvSpPr>
          <p:spPr>
            <a:xfrm>
              <a:off x="1976470" y="3920572"/>
              <a:ext cx="32" cy="32"/>
            </a:xfrm>
            <a:custGeom>
              <a:rect b="b" l="l" r="r" t="t"/>
              <a:pathLst>
                <a:path extrusionOk="0" h="1" w="1">
                  <a:moveTo>
                    <a:pt x="0" y="1"/>
                  </a:moveTo>
                  <a:lnTo>
                    <a:pt x="0" y="1"/>
                  </a:ln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44"/>
            <p:cNvSpPr/>
            <p:nvPr/>
          </p:nvSpPr>
          <p:spPr>
            <a:xfrm>
              <a:off x="1976470" y="3920572"/>
              <a:ext cx="1015" cy="1046"/>
            </a:xfrm>
            <a:custGeom>
              <a:rect b="b" l="l" r="r" t="t"/>
              <a:pathLst>
                <a:path extrusionOk="0" h="33" w="32">
                  <a:moveTo>
                    <a:pt x="32" y="32"/>
                  </a:moveTo>
                  <a:cubicBezTo>
                    <a:pt x="32" y="32"/>
                    <a:pt x="32" y="1"/>
                    <a:pt x="0" y="1"/>
                  </a:cubicBezTo>
                  <a:cubicBezTo>
                    <a:pt x="0" y="32"/>
                    <a:pt x="32"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4"/>
            <p:cNvSpPr/>
            <p:nvPr/>
          </p:nvSpPr>
          <p:spPr>
            <a:xfrm>
              <a:off x="589852" y="3856306"/>
              <a:ext cx="1015" cy="32"/>
            </a:xfrm>
            <a:custGeom>
              <a:rect b="b" l="l" r="r" t="t"/>
              <a:pathLst>
                <a:path extrusionOk="0" h="1" w="32">
                  <a:moveTo>
                    <a:pt x="0" y="1"/>
                  </a:moveTo>
                  <a:cubicBezTo>
                    <a:pt x="0" y="1"/>
                    <a:pt x="0" y="1"/>
                    <a:pt x="32" y="1"/>
                  </a:cubicBezTo>
                  <a:lnTo>
                    <a:pt x="0" y="1"/>
                  </a:lnTo>
                  <a:cubicBezTo>
                    <a:pt x="0" y="1"/>
                    <a:pt x="0" y="1"/>
                    <a:pt x="0"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44"/>
            <p:cNvSpPr/>
            <p:nvPr/>
          </p:nvSpPr>
          <p:spPr>
            <a:xfrm>
              <a:off x="589852" y="3857320"/>
              <a:ext cx="32" cy="32"/>
            </a:xfrm>
            <a:custGeom>
              <a:rect b="b" l="l" r="r" t="t"/>
              <a:pathLst>
                <a:path extrusionOk="0" h="1" w="1">
                  <a:moveTo>
                    <a:pt x="0" y="0"/>
                  </a:moveTo>
                  <a:cubicBezTo>
                    <a:pt x="0" y="0"/>
                    <a:pt x="0" y="0"/>
                    <a:pt x="0"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4"/>
            <p:cNvSpPr/>
            <p:nvPr/>
          </p:nvSpPr>
          <p:spPr>
            <a:xfrm>
              <a:off x="1977453" y="3921586"/>
              <a:ext cx="1046" cy="1015"/>
            </a:xfrm>
            <a:custGeom>
              <a:rect b="b" l="l" r="r" t="t"/>
              <a:pathLst>
                <a:path extrusionOk="0" h="32" w="33">
                  <a:moveTo>
                    <a:pt x="33" y="32"/>
                  </a:moveTo>
                  <a:cubicBezTo>
                    <a:pt x="33" y="32"/>
                    <a:pt x="1" y="32"/>
                    <a:pt x="1" y="0"/>
                  </a:cubicBezTo>
                  <a:lnTo>
                    <a:pt x="1" y="0"/>
                  </a:lnTo>
                  <a:cubicBezTo>
                    <a:pt x="1" y="0"/>
                    <a:pt x="1" y="32"/>
                    <a:pt x="1" y="32"/>
                  </a:cubicBezTo>
                  <a:cubicBezTo>
                    <a:pt x="1" y="32"/>
                    <a:pt x="33" y="32"/>
                    <a:pt x="33"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44"/>
            <p:cNvSpPr/>
            <p:nvPr/>
          </p:nvSpPr>
          <p:spPr>
            <a:xfrm>
              <a:off x="1978468" y="3922569"/>
              <a:ext cx="32" cy="1046"/>
            </a:xfrm>
            <a:custGeom>
              <a:rect b="b" l="l" r="r" t="t"/>
              <a:pathLst>
                <a:path extrusionOk="0" h="33" w="1">
                  <a:moveTo>
                    <a:pt x="1" y="33"/>
                  </a:moveTo>
                  <a:cubicBezTo>
                    <a:pt x="1" y="1"/>
                    <a:pt x="1" y="1"/>
                    <a:pt x="1" y="1"/>
                  </a:cubicBezTo>
                  <a:cubicBezTo>
                    <a:pt x="1" y="1"/>
                    <a:pt x="1" y="1"/>
                    <a:pt x="1"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44"/>
            <p:cNvSpPr/>
            <p:nvPr/>
          </p:nvSpPr>
          <p:spPr>
            <a:xfrm>
              <a:off x="1939312" y="4216760"/>
              <a:ext cx="1046" cy="1046"/>
            </a:xfrm>
            <a:custGeom>
              <a:rect b="b" l="l" r="r" t="t"/>
              <a:pathLst>
                <a:path extrusionOk="0" h="33" w="33">
                  <a:moveTo>
                    <a:pt x="1" y="33"/>
                  </a:moveTo>
                  <a:lnTo>
                    <a:pt x="32" y="33"/>
                  </a:lnTo>
                  <a:lnTo>
                    <a:pt x="32"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44"/>
            <p:cNvSpPr/>
            <p:nvPr/>
          </p:nvSpPr>
          <p:spPr>
            <a:xfrm>
              <a:off x="1790711" y="4220787"/>
              <a:ext cx="32" cy="32"/>
            </a:xfrm>
            <a:custGeom>
              <a:rect b="b" l="l" r="r" t="t"/>
              <a:pathLst>
                <a:path extrusionOk="0" h="1" w="1">
                  <a:moveTo>
                    <a:pt x="0" y="1"/>
                  </a:move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44"/>
            <p:cNvSpPr/>
            <p:nvPr/>
          </p:nvSpPr>
          <p:spPr>
            <a:xfrm>
              <a:off x="1952374" y="4237844"/>
              <a:ext cx="1015" cy="1046"/>
            </a:xfrm>
            <a:custGeom>
              <a:rect b="b" l="l" r="r" t="t"/>
              <a:pathLst>
                <a:path extrusionOk="0" h="33" w="32">
                  <a:moveTo>
                    <a:pt x="32" y="33"/>
                  </a:moveTo>
                  <a:lnTo>
                    <a:pt x="32" y="1"/>
                  </a:lnTo>
                  <a:lnTo>
                    <a:pt x="0" y="1"/>
                  </a:lnTo>
                  <a:lnTo>
                    <a:pt x="0" y="33"/>
                  </a:lnTo>
                  <a:cubicBezTo>
                    <a:pt x="0" y="33"/>
                    <a:pt x="0" y="33"/>
                    <a:pt x="32" y="33"/>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44"/>
            <p:cNvSpPr/>
            <p:nvPr/>
          </p:nvSpPr>
          <p:spPr>
            <a:xfrm>
              <a:off x="1953357" y="4238858"/>
              <a:ext cx="32" cy="32"/>
            </a:xfrm>
            <a:custGeom>
              <a:rect b="b" l="l" r="r" t="t"/>
              <a:pathLst>
                <a:path extrusionOk="0" h="1" w="1">
                  <a:moveTo>
                    <a:pt x="1" y="1"/>
                  </a:moveTo>
                  <a:cubicBezTo>
                    <a:pt x="1" y="1"/>
                    <a:pt x="1" y="1"/>
                    <a:pt x="1" y="1"/>
                  </a:cubicBez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4"/>
            <p:cNvSpPr/>
            <p:nvPr/>
          </p:nvSpPr>
          <p:spPr>
            <a:xfrm>
              <a:off x="609921" y="3844258"/>
              <a:ext cx="32" cy="1046"/>
            </a:xfrm>
            <a:custGeom>
              <a:rect b="b" l="l" r="r" t="t"/>
              <a:pathLst>
                <a:path extrusionOk="0" h="33" w="1">
                  <a:moveTo>
                    <a:pt x="1" y="32"/>
                  </a:moveTo>
                  <a:lnTo>
                    <a:pt x="1" y="1"/>
                  </a:ln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4"/>
            <p:cNvSpPr/>
            <p:nvPr/>
          </p:nvSpPr>
          <p:spPr>
            <a:xfrm>
              <a:off x="1100905" y="3650477"/>
              <a:ext cx="1046" cy="32"/>
            </a:xfrm>
            <a:custGeom>
              <a:rect b="b" l="l" r="r" t="t"/>
              <a:pathLst>
                <a:path extrusionOk="0" h="1" w="33">
                  <a:moveTo>
                    <a:pt x="1" y="1"/>
                  </a:moveTo>
                  <a:cubicBezTo>
                    <a:pt x="1" y="1"/>
                    <a:pt x="1" y="1"/>
                    <a:pt x="33" y="1"/>
                  </a:cubicBezTo>
                  <a:lnTo>
                    <a:pt x="33" y="1"/>
                  </a:lnTo>
                  <a:lnTo>
                    <a:pt x="33" y="1"/>
                  </a:lnTo>
                  <a:cubicBezTo>
                    <a:pt x="33"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4"/>
            <p:cNvSpPr/>
            <p:nvPr/>
          </p:nvSpPr>
          <p:spPr>
            <a:xfrm>
              <a:off x="2067844" y="4248909"/>
              <a:ext cx="32" cy="1015"/>
            </a:xfrm>
            <a:custGeom>
              <a:rect b="b" l="l" r="r" t="t"/>
              <a:pathLst>
                <a:path extrusionOk="0" h="32" w="1">
                  <a:moveTo>
                    <a:pt x="0" y="0"/>
                  </a:moveTo>
                  <a:lnTo>
                    <a:pt x="0" y="32"/>
                  </a:lnTo>
                  <a:lnTo>
                    <a:pt x="0" y="32"/>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44"/>
            <p:cNvSpPr/>
            <p:nvPr/>
          </p:nvSpPr>
          <p:spPr>
            <a:xfrm>
              <a:off x="1920226" y="4163559"/>
              <a:ext cx="32" cy="32"/>
            </a:xfrm>
            <a:custGeom>
              <a:rect b="b" l="l" r="r" t="t"/>
              <a:pathLst>
                <a:path extrusionOk="0" h="1" w="1">
                  <a:moveTo>
                    <a:pt x="1" y="0"/>
                  </a:moveTo>
                  <a:lnTo>
                    <a:pt x="1" y="0"/>
                  </a:lnTo>
                  <a:lnTo>
                    <a:pt x="1" y="0"/>
                  </a:lnTo>
                  <a:lnTo>
                    <a:pt x="1" y="0"/>
                  </a:ln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4"/>
            <p:cNvSpPr/>
            <p:nvPr/>
          </p:nvSpPr>
          <p:spPr>
            <a:xfrm>
              <a:off x="1919243" y="4163559"/>
              <a:ext cx="1015" cy="1046"/>
            </a:xfrm>
            <a:custGeom>
              <a:rect b="b" l="l" r="r" t="t"/>
              <a:pathLst>
                <a:path extrusionOk="0" h="33" w="32">
                  <a:moveTo>
                    <a:pt x="0" y="32"/>
                  </a:moveTo>
                  <a:cubicBezTo>
                    <a:pt x="0" y="0"/>
                    <a:pt x="0" y="0"/>
                    <a:pt x="32"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4"/>
            <p:cNvSpPr/>
            <p:nvPr/>
          </p:nvSpPr>
          <p:spPr>
            <a:xfrm>
              <a:off x="1978468" y="3923584"/>
              <a:ext cx="1046" cy="32"/>
            </a:xfrm>
            <a:custGeom>
              <a:rect b="b" l="l" r="r" t="t"/>
              <a:pathLst>
                <a:path extrusionOk="0" h="1" w="33">
                  <a:moveTo>
                    <a:pt x="32" y="1"/>
                  </a:moveTo>
                  <a:lnTo>
                    <a:pt x="32" y="1"/>
                  </a:lnTo>
                  <a:cubicBezTo>
                    <a:pt x="32" y="1"/>
                    <a:pt x="32" y="1"/>
                    <a:pt x="1" y="1"/>
                  </a:cubicBezTo>
                  <a:cubicBezTo>
                    <a:pt x="1" y="1"/>
                    <a:pt x="1" y="1"/>
                    <a:pt x="1" y="1"/>
                  </a:cubicBezTo>
                  <a:cubicBezTo>
                    <a:pt x="32" y="1"/>
                    <a:pt x="32" y="1"/>
                    <a:pt x="32"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44"/>
            <p:cNvSpPr/>
            <p:nvPr/>
          </p:nvSpPr>
          <p:spPr>
            <a:xfrm>
              <a:off x="2094952" y="4268978"/>
              <a:ext cx="1015" cy="1046"/>
            </a:xfrm>
            <a:custGeom>
              <a:rect b="b" l="l" r="r" t="t"/>
              <a:pathLst>
                <a:path extrusionOk="0" h="33" w="32">
                  <a:moveTo>
                    <a:pt x="32" y="32"/>
                  </a:moveTo>
                  <a:lnTo>
                    <a:pt x="32" y="1"/>
                  </a:lnTo>
                  <a:cubicBezTo>
                    <a:pt x="32" y="1"/>
                    <a:pt x="0" y="1"/>
                    <a:pt x="0" y="1"/>
                  </a:cubicBezTo>
                  <a:cubicBezTo>
                    <a:pt x="0" y="32"/>
                    <a:pt x="0" y="32"/>
                    <a:pt x="32"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4"/>
            <p:cNvSpPr/>
            <p:nvPr/>
          </p:nvSpPr>
          <p:spPr>
            <a:xfrm>
              <a:off x="1484472" y="3657516"/>
              <a:ext cx="1046" cy="1015"/>
            </a:xfrm>
            <a:custGeom>
              <a:rect b="b" l="l" r="r" t="t"/>
              <a:pathLst>
                <a:path extrusionOk="0" h="32" w="33">
                  <a:moveTo>
                    <a:pt x="0" y="0"/>
                  </a:moveTo>
                  <a:lnTo>
                    <a:pt x="32" y="32"/>
                  </a:lnTo>
                  <a:lnTo>
                    <a:pt x="32"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4"/>
            <p:cNvSpPr/>
            <p:nvPr/>
          </p:nvSpPr>
          <p:spPr>
            <a:xfrm>
              <a:off x="2097964" y="4276017"/>
              <a:ext cx="32" cy="32"/>
            </a:xfrm>
            <a:custGeom>
              <a:rect b="b" l="l" r="r" t="t"/>
              <a:pathLst>
                <a:path extrusionOk="0" h="1" w="1">
                  <a:moveTo>
                    <a:pt x="0" y="0"/>
                  </a:moveTo>
                  <a:lnTo>
                    <a:pt x="0" y="0"/>
                  </a:ln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4"/>
            <p:cNvSpPr/>
            <p:nvPr/>
          </p:nvSpPr>
          <p:spPr>
            <a:xfrm>
              <a:off x="1926249" y="4289079"/>
              <a:ext cx="1046" cy="2029"/>
            </a:xfrm>
            <a:custGeom>
              <a:rect b="b" l="l" r="r" t="t"/>
              <a:pathLst>
                <a:path extrusionOk="0" h="64" w="33">
                  <a:moveTo>
                    <a:pt x="32" y="0"/>
                  </a:moveTo>
                  <a:cubicBezTo>
                    <a:pt x="32" y="0"/>
                    <a:pt x="32" y="0"/>
                    <a:pt x="32" y="0"/>
                  </a:cubicBezTo>
                  <a:cubicBezTo>
                    <a:pt x="32" y="0"/>
                    <a:pt x="32" y="0"/>
                    <a:pt x="32" y="0"/>
                  </a:cubicBezTo>
                  <a:cubicBezTo>
                    <a:pt x="32" y="32"/>
                    <a:pt x="1" y="32"/>
                    <a:pt x="1" y="63"/>
                  </a:cubicBezTo>
                  <a:lnTo>
                    <a:pt x="1" y="63"/>
                  </a:lnTo>
                  <a:lnTo>
                    <a:pt x="1" y="63"/>
                  </a:lnTo>
                  <a:cubicBezTo>
                    <a:pt x="1" y="32"/>
                    <a:pt x="32" y="32"/>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4"/>
            <p:cNvSpPr/>
            <p:nvPr/>
          </p:nvSpPr>
          <p:spPr>
            <a:xfrm>
              <a:off x="1550735" y="4302110"/>
              <a:ext cx="32" cy="32"/>
            </a:xfrm>
            <a:custGeom>
              <a:rect b="b" l="l" r="r" t="t"/>
              <a:pathLst>
                <a:path extrusionOk="0" h="1" w="1">
                  <a:moveTo>
                    <a:pt x="1" y="1"/>
                  </a:moveTo>
                  <a:lnTo>
                    <a:pt x="1" y="1"/>
                  </a:ln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4"/>
            <p:cNvSpPr/>
            <p:nvPr/>
          </p:nvSpPr>
          <p:spPr>
            <a:xfrm>
              <a:off x="963369" y="3677585"/>
              <a:ext cx="32" cy="1046"/>
            </a:xfrm>
            <a:custGeom>
              <a:rect b="b" l="l" r="r" t="t"/>
              <a:pathLst>
                <a:path extrusionOk="0" h="33" w="1">
                  <a:moveTo>
                    <a:pt x="0" y="1"/>
                  </a:moveTo>
                  <a:lnTo>
                    <a:pt x="0" y="1"/>
                  </a:lnTo>
                  <a:lnTo>
                    <a:pt x="0" y="32"/>
                  </a:lnTo>
                  <a:lnTo>
                    <a:pt x="0" y="32"/>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4"/>
            <p:cNvSpPr/>
            <p:nvPr/>
          </p:nvSpPr>
          <p:spPr>
            <a:xfrm>
              <a:off x="1394113" y="3678599"/>
              <a:ext cx="32" cy="32"/>
            </a:xfrm>
            <a:custGeom>
              <a:rect b="b" l="l" r="r" t="t"/>
              <a:pathLst>
                <a:path extrusionOk="0" h="1" w="1">
                  <a:moveTo>
                    <a:pt x="0" y="0"/>
                  </a:moveTo>
                  <a:cubicBezTo>
                    <a:pt x="0" y="0"/>
                    <a:pt x="0" y="0"/>
                    <a:pt x="0" y="0"/>
                  </a:cubicBez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4"/>
            <p:cNvSpPr/>
            <p:nvPr/>
          </p:nvSpPr>
          <p:spPr>
            <a:xfrm>
              <a:off x="1393098" y="3678599"/>
              <a:ext cx="1046" cy="1046"/>
            </a:xfrm>
            <a:custGeom>
              <a:rect b="b" l="l" r="r" t="t"/>
              <a:pathLst>
                <a:path extrusionOk="0" h="33" w="33">
                  <a:moveTo>
                    <a:pt x="32" y="0"/>
                  </a:moveTo>
                  <a:cubicBezTo>
                    <a:pt x="32" y="0"/>
                    <a:pt x="32" y="32"/>
                    <a:pt x="1" y="32"/>
                  </a:cubicBezTo>
                  <a:lnTo>
                    <a:pt x="1" y="32"/>
                  </a:lnTo>
                  <a:cubicBezTo>
                    <a:pt x="1" y="32"/>
                    <a:pt x="32" y="32"/>
                    <a:pt x="32" y="32"/>
                  </a:cubicBezTo>
                  <a:cubicBezTo>
                    <a:pt x="32" y="32"/>
                    <a:pt x="32" y="32"/>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4"/>
            <p:cNvSpPr/>
            <p:nvPr/>
          </p:nvSpPr>
          <p:spPr>
            <a:xfrm>
              <a:off x="1642109" y="3680597"/>
              <a:ext cx="32" cy="1046"/>
            </a:xfrm>
            <a:custGeom>
              <a:rect b="b" l="l" r="r" t="t"/>
              <a:pathLst>
                <a:path extrusionOk="0" h="33" w="1">
                  <a:moveTo>
                    <a:pt x="0" y="32"/>
                  </a:moveTo>
                  <a:lnTo>
                    <a:pt x="0" y="32"/>
                  </a:lnTo>
                  <a:lnTo>
                    <a:pt x="0" y="32"/>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44"/>
            <p:cNvSpPr/>
            <p:nvPr/>
          </p:nvSpPr>
          <p:spPr>
            <a:xfrm>
              <a:off x="669178" y="3818165"/>
              <a:ext cx="32" cy="32"/>
            </a:xfrm>
            <a:custGeom>
              <a:rect b="b" l="l" r="r" t="t"/>
              <a:pathLst>
                <a:path extrusionOk="0" h="1" w="1">
                  <a:moveTo>
                    <a:pt x="0" y="0"/>
                  </a:moveTo>
                  <a:cubicBezTo>
                    <a:pt x="0" y="0"/>
                    <a:pt x="0" y="0"/>
                    <a:pt x="0" y="0"/>
                  </a:cubicBezTo>
                  <a:lnTo>
                    <a:pt x="0" y="0"/>
                  </a:lnTo>
                  <a:cubicBezTo>
                    <a:pt x="0" y="0"/>
                    <a:pt x="0" y="0"/>
                    <a:pt x="0"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44"/>
            <p:cNvSpPr/>
            <p:nvPr/>
          </p:nvSpPr>
          <p:spPr>
            <a:xfrm>
              <a:off x="667149" y="3818165"/>
              <a:ext cx="5073" cy="4027"/>
            </a:xfrm>
            <a:custGeom>
              <a:rect b="b" l="l" r="r" t="t"/>
              <a:pathLst>
                <a:path extrusionOk="0" h="127" w="160">
                  <a:moveTo>
                    <a:pt x="64" y="0"/>
                  </a:moveTo>
                  <a:lnTo>
                    <a:pt x="64" y="32"/>
                  </a:lnTo>
                  <a:lnTo>
                    <a:pt x="64" y="32"/>
                  </a:lnTo>
                  <a:cubicBezTo>
                    <a:pt x="32" y="64"/>
                    <a:pt x="32" y="64"/>
                    <a:pt x="1" y="95"/>
                  </a:cubicBezTo>
                  <a:cubicBezTo>
                    <a:pt x="1" y="95"/>
                    <a:pt x="1" y="127"/>
                    <a:pt x="1" y="127"/>
                  </a:cubicBezTo>
                  <a:cubicBezTo>
                    <a:pt x="32" y="127"/>
                    <a:pt x="32" y="127"/>
                    <a:pt x="32" y="127"/>
                  </a:cubicBezTo>
                  <a:cubicBezTo>
                    <a:pt x="96" y="95"/>
                    <a:pt x="127" y="64"/>
                    <a:pt x="159" y="32"/>
                  </a:cubicBezTo>
                  <a:cubicBezTo>
                    <a:pt x="159" y="0"/>
                    <a:pt x="159" y="0"/>
                    <a:pt x="127" y="0"/>
                  </a:cubicBezTo>
                  <a:cubicBezTo>
                    <a:pt x="127" y="0"/>
                    <a:pt x="96" y="0"/>
                    <a:pt x="96" y="0"/>
                  </a:cubicBezTo>
                  <a:lnTo>
                    <a:pt x="64" y="32"/>
                  </a:lnTo>
                  <a:cubicBezTo>
                    <a:pt x="64" y="32"/>
                    <a:pt x="64" y="32"/>
                    <a:pt x="64"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44"/>
            <p:cNvSpPr/>
            <p:nvPr/>
          </p:nvSpPr>
          <p:spPr>
            <a:xfrm>
              <a:off x="1762588" y="3689633"/>
              <a:ext cx="32" cy="1046"/>
            </a:xfrm>
            <a:custGeom>
              <a:rect b="b" l="l" r="r" t="t"/>
              <a:pathLst>
                <a:path extrusionOk="0" h="33" w="1">
                  <a:moveTo>
                    <a:pt x="1" y="32"/>
                  </a:moveTo>
                  <a:cubicBezTo>
                    <a:pt x="1" y="32"/>
                    <a:pt x="1" y="32"/>
                    <a:pt x="1" y="32"/>
                  </a:cubicBezTo>
                  <a:cubicBezTo>
                    <a:pt x="1" y="32"/>
                    <a:pt x="1" y="1"/>
                    <a:pt x="1" y="1"/>
                  </a:cubicBezTo>
                  <a:cubicBezTo>
                    <a:pt x="1" y="1"/>
                    <a:pt x="1" y="32"/>
                    <a:pt x="1" y="32"/>
                  </a:cubicBezTo>
                  <a:cubicBezTo>
                    <a:pt x="1" y="32"/>
                    <a:pt x="1" y="32"/>
                    <a:pt x="1" y="32"/>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4"/>
            <p:cNvSpPr/>
            <p:nvPr/>
          </p:nvSpPr>
          <p:spPr>
            <a:xfrm>
              <a:off x="725391" y="3910521"/>
              <a:ext cx="1046" cy="32"/>
            </a:xfrm>
            <a:custGeom>
              <a:rect b="b" l="l" r="r" t="t"/>
              <a:pathLst>
                <a:path extrusionOk="0" h="1" w="33">
                  <a:moveTo>
                    <a:pt x="1" y="1"/>
                  </a:moveTo>
                  <a:cubicBezTo>
                    <a:pt x="1" y="1"/>
                    <a:pt x="1" y="1"/>
                    <a:pt x="1" y="1"/>
                  </a:cubicBezTo>
                  <a:cubicBezTo>
                    <a:pt x="32" y="1"/>
                    <a:pt x="32"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4"/>
            <p:cNvSpPr/>
            <p:nvPr/>
          </p:nvSpPr>
          <p:spPr>
            <a:xfrm>
              <a:off x="1055725" y="3814138"/>
              <a:ext cx="32" cy="1046"/>
            </a:xfrm>
            <a:custGeom>
              <a:rect b="b" l="l" r="r" t="t"/>
              <a:pathLst>
                <a:path extrusionOk="0" h="33" w="1">
                  <a:moveTo>
                    <a:pt x="1" y="1"/>
                  </a:moveTo>
                  <a:lnTo>
                    <a:pt x="1" y="32"/>
                  </a:lnTo>
                  <a:cubicBezTo>
                    <a:pt x="1" y="1"/>
                    <a:pt x="1" y="1"/>
                    <a:pt x="1"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4"/>
            <p:cNvSpPr/>
            <p:nvPr/>
          </p:nvSpPr>
          <p:spPr>
            <a:xfrm>
              <a:off x="1720421" y="3702695"/>
              <a:ext cx="32" cy="32"/>
            </a:xfrm>
            <a:custGeom>
              <a:rect b="b" l="l" r="r" t="t"/>
              <a:pathLst>
                <a:path extrusionOk="0" h="1" w="1">
                  <a:moveTo>
                    <a:pt x="1" y="0"/>
                  </a:moveTo>
                  <a:cubicBezTo>
                    <a:pt x="1" y="0"/>
                    <a:pt x="1" y="0"/>
                    <a:pt x="1" y="0"/>
                  </a:cubicBezTo>
                  <a:lnTo>
                    <a:pt x="1" y="0"/>
                  </a:lnTo>
                  <a:lnTo>
                    <a:pt x="1" y="0"/>
                  </a:ln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4"/>
            <p:cNvSpPr/>
            <p:nvPr/>
          </p:nvSpPr>
          <p:spPr>
            <a:xfrm>
              <a:off x="1720421" y="3702695"/>
              <a:ext cx="32" cy="32"/>
            </a:xfrm>
            <a:custGeom>
              <a:rect b="b" l="l" r="r" t="t"/>
              <a:pathLst>
                <a:path extrusionOk="0" h="1" w="1">
                  <a:moveTo>
                    <a:pt x="1" y="0"/>
                  </a:moveTo>
                  <a:cubicBezTo>
                    <a:pt x="1" y="0"/>
                    <a:pt x="1" y="0"/>
                    <a:pt x="1" y="0"/>
                  </a:cubicBezTo>
                  <a:cubicBezTo>
                    <a:pt x="1" y="0"/>
                    <a:pt x="1" y="0"/>
                    <a:pt x="1"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4"/>
            <p:cNvSpPr/>
            <p:nvPr/>
          </p:nvSpPr>
          <p:spPr>
            <a:xfrm>
              <a:off x="1029632" y="3705707"/>
              <a:ext cx="1046" cy="32"/>
            </a:xfrm>
            <a:custGeom>
              <a:rect b="b" l="l" r="r" t="t"/>
              <a:pathLst>
                <a:path extrusionOk="0" h="1" w="33">
                  <a:moveTo>
                    <a:pt x="32" y="0"/>
                  </a:moveTo>
                  <a:cubicBezTo>
                    <a:pt x="0" y="0"/>
                    <a:pt x="0" y="0"/>
                    <a:pt x="0" y="0"/>
                  </a:cubicBezTo>
                  <a:lnTo>
                    <a:pt x="32" y="0"/>
                  </a:lnTo>
                  <a:cubicBezTo>
                    <a:pt x="32" y="0"/>
                    <a:pt x="32" y="0"/>
                    <a:pt x="32" y="0"/>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4"/>
            <p:cNvSpPr/>
            <p:nvPr/>
          </p:nvSpPr>
          <p:spPr>
            <a:xfrm>
              <a:off x="954333" y="3707705"/>
              <a:ext cx="32" cy="32"/>
            </a:xfrm>
            <a:custGeom>
              <a:rect b="b" l="l" r="r" t="t"/>
              <a:pathLst>
                <a:path extrusionOk="0" h="1" w="1">
                  <a:moveTo>
                    <a:pt x="0" y="1"/>
                  </a:moveTo>
                  <a:lnTo>
                    <a:pt x="0" y="1"/>
                  </a:lnTo>
                  <a:lnTo>
                    <a:pt x="0"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4"/>
            <p:cNvSpPr/>
            <p:nvPr/>
          </p:nvSpPr>
          <p:spPr>
            <a:xfrm>
              <a:off x="1605966" y="3727806"/>
              <a:ext cx="1046" cy="32"/>
            </a:xfrm>
            <a:custGeom>
              <a:rect b="b" l="l" r="r" t="t"/>
              <a:pathLst>
                <a:path extrusionOk="0" h="1" w="33">
                  <a:moveTo>
                    <a:pt x="32" y="0"/>
                  </a:move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44"/>
            <p:cNvSpPr/>
            <p:nvPr/>
          </p:nvSpPr>
          <p:spPr>
            <a:xfrm>
              <a:off x="989462" y="4551121"/>
              <a:ext cx="32" cy="32"/>
            </a:xfrm>
            <a:custGeom>
              <a:rect b="b" l="l" r="r" t="t"/>
              <a:pathLst>
                <a:path extrusionOk="0" h="1" w="1">
                  <a:moveTo>
                    <a:pt x="1" y="1"/>
                  </a:moveTo>
                  <a:lnTo>
                    <a:pt x="1" y="1"/>
                  </a:ln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4"/>
            <p:cNvSpPr/>
            <p:nvPr/>
          </p:nvSpPr>
          <p:spPr>
            <a:xfrm>
              <a:off x="988447" y="4551121"/>
              <a:ext cx="1046" cy="32"/>
            </a:xfrm>
            <a:custGeom>
              <a:rect b="b" l="l" r="r" t="t"/>
              <a:pathLst>
                <a:path extrusionOk="0" h="1" w="33">
                  <a:moveTo>
                    <a:pt x="33" y="1"/>
                  </a:moveTo>
                  <a:lnTo>
                    <a:pt x="1" y="1"/>
                  </a:lnTo>
                  <a:cubicBezTo>
                    <a:pt x="1" y="1"/>
                    <a:pt x="33" y="1"/>
                    <a:pt x="33" y="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4"/>
            <p:cNvSpPr/>
            <p:nvPr/>
          </p:nvSpPr>
          <p:spPr>
            <a:xfrm>
              <a:off x="1386060" y="3905512"/>
              <a:ext cx="4058" cy="7070"/>
            </a:xfrm>
            <a:custGeom>
              <a:rect b="b" l="l" r="r" t="t"/>
              <a:pathLst>
                <a:path extrusionOk="0" h="223" w="128">
                  <a:moveTo>
                    <a:pt x="33" y="191"/>
                  </a:moveTo>
                  <a:cubicBezTo>
                    <a:pt x="33" y="191"/>
                    <a:pt x="33" y="191"/>
                    <a:pt x="33" y="222"/>
                  </a:cubicBezTo>
                  <a:cubicBezTo>
                    <a:pt x="64" y="222"/>
                    <a:pt x="64" y="191"/>
                    <a:pt x="96" y="191"/>
                  </a:cubicBezTo>
                  <a:cubicBezTo>
                    <a:pt x="128" y="127"/>
                    <a:pt x="128" y="64"/>
                    <a:pt x="128" y="1"/>
                  </a:cubicBezTo>
                  <a:cubicBezTo>
                    <a:pt x="96" y="1"/>
                    <a:pt x="64" y="1"/>
                    <a:pt x="33" y="32"/>
                  </a:cubicBezTo>
                  <a:cubicBezTo>
                    <a:pt x="33" y="64"/>
                    <a:pt x="1" y="96"/>
                    <a:pt x="1" y="127"/>
                  </a:cubicBezTo>
                  <a:cubicBezTo>
                    <a:pt x="1" y="159"/>
                    <a:pt x="1" y="159"/>
                    <a:pt x="33" y="191"/>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4"/>
            <p:cNvSpPr/>
            <p:nvPr/>
          </p:nvSpPr>
          <p:spPr>
            <a:xfrm>
              <a:off x="1391101" y="3884428"/>
              <a:ext cx="3044" cy="3044"/>
            </a:xfrm>
            <a:custGeom>
              <a:rect b="b" l="l" r="r" t="t"/>
              <a:pathLst>
                <a:path extrusionOk="0" h="96" w="96">
                  <a:moveTo>
                    <a:pt x="64" y="95"/>
                  </a:moveTo>
                  <a:cubicBezTo>
                    <a:pt x="64" y="95"/>
                    <a:pt x="64" y="95"/>
                    <a:pt x="64" y="95"/>
                  </a:cubicBezTo>
                  <a:cubicBezTo>
                    <a:pt x="95" y="95"/>
                    <a:pt x="95" y="64"/>
                    <a:pt x="64" y="32"/>
                  </a:cubicBezTo>
                  <a:cubicBezTo>
                    <a:pt x="64" y="32"/>
                    <a:pt x="64" y="32"/>
                    <a:pt x="32" y="0"/>
                  </a:cubicBezTo>
                  <a:cubicBezTo>
                    <a:pt x="32" y="0"/>
                    <a:pt x="32" y="0"/>
                    <a:pt x="32" y="32"/>
                  </a:cubicBezTo>
                  <a:cubicBezTo>
                    <a:pt x="0" y="32"/>
                    <a:pt x="0" y="64"/>
                    <a:pt x="0" y="64"/>
                  </a:cubicBezTo>
                  <a:cubicBezTo>
                    <a:pt x="0" y="95"/>
                    <a:pt x="32" y="95"/>
                    <a:pt x="64" y="95"/>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44"/>
            <p:cNvSpPr/>
            <p:nvPr/>
          </p:nvSpPr>
          <p:spPr>
            <a:xfrm>
              <a:off x="1372014" y="3923584"/>
              <a:ext cx="2029" cy="2029"/>
            </a:xfrm>
            <a:custGeom>
              <a:rect b="b" l="l" r="r" t="t"/>
              <a:pathLst>
                <a:path extrusionOk="0" h="64" w="64">
                  <a:moveTo>
                    <a:pt x="64" y="64"/>
                  </a:moveTo>
                  <a:cubicBezTo>
                    <a:pt x="64" y="64"/>
                    <a:pt x="64" y="64"/>
                    <a:pt x="64" y="64"/>
                  </a:cubicBezTo>
                  <a:cubicBezTo>
                    <a:pt x="64" y="32"/>
                    <a:pt x="64" y="32"/>
                    <a:pt x="32" y="32"/>
                  </a:cubicBezTo>
                  <a:cubicBezTo>
                    <a:pt x="32" y="1"/>
                    <a:pt x="32" y="32"/>
                    <a:pt x="32" y="32"/>
                  </a:cubicBezTo>
                  <a:cubicBezTo>
                    <a:pt x="0" y="32"/>
                    <a:pt x="0" y="64"/>
                    <a:pt x="32" y="64"/>
                  </a:cubicBezTo>
                  <a:cubicBezTo>
                    <a:pt x="32" y="64"/>
                    <a:pt x="32" y="64"/>
                    <a:pt x="64"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4"/>
            <p:cNvSpPr/>
            <p:nvPr/>
          </p:nvSpPr>
          <p:spPr>
            <a:xfrm>
              <a:off x="1404132" y="3895462"/>
              <a:ext cx="2061" cy="3044"/>
            </a:xfrm>
            <a:custGeom>
              <a:rect b="b" l="l" r="r" t="t"/>
              <a:pathLst>
                <a:path extrusionOk="0" h="96" w="65">
                  <a:moveTo>
                    <a:pt x="33" y="64"/>
                  </a:moveTo>
                  <a:cubicBezTo>
                    <a:pt x="33" y="96"/>
                    <a:pt x="64" y="64"/>
                    <a:pt x="64" y="64"/>
                  </a:cubicBezTo>
                  <a:cubicBezTo>
                    <a:pt x="64" y="64"/>
                    <a:pt x="64" y="33"/>
                    <a:pt x="64" y="33"/>
                  </a:cubicBezTo>
                  <a:cubicBezTo>
                    <a:pt x="64" y="33"/>
                    <a:pt x="33" y="1"/>
                    <a:pt x="33" y="33"/>
                  </a:cubicBezTo>
                  <a:cubicBezTo>
                    <a:pt x="33" y="33"/>
                    <a:pt x="1" y="33"/>
                    <a:pt x="1" y="33"/>
                  </a:cubicBezTo>
                  <a:cubicBezTo>
                    <a:pt x="1" y="64"/>
                    <a:pt x="33" y="64"/>
                    <a:pt x="33" y="64"/>
                  </a:cubicBez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4"/>
            <p:cNvSpPr/>
            <p:nvPr/>
          </p:nvSpPr>
          <p:spPr>
            <a:xfrm>
              <a:off x="1390086" y="3905512"/>
              <a:ext cx="32" cy="32"/>
            </a:xfrm>
            <a:custGeom>
              <a:rect b="b" l="l" r="r" t="t"/>
              <a:pathLst>
                <a:path extrusionOk="0" h="1" w="1">
                  <a:moveTo>
                    <a:pt x="1" y="1"/>
                  </a:moveTo>
                  <a:lnTo>
                    <a:pt x="1" y="1"/>
                  </a:lnTo>
                  <a:lnTo>
                    <a:pt x="1" y="1"/>
                  </a:lnTo>
                  <a:lnTo>
                    <a:pt x="1" y="1"/>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4"/>
            <p:cNvSpPr/>
            <p:nvPr/>
          </p:nvSpPr>
          <p:spPr>
            <a:xfrm>
              <a:off x="1403149" y="3903515"/>
              <a:ext cx="32" cy="32"/>
            </a:xfrm>
            <a:custGeom>
              <a:rect b="b" l="l" r="r" t="t"/>
              <a:pathLst>
                <a:path extrusionOk="0" h="1" w="1">
                  <a:moveTo>
                    <a:pt x="0" y="0"/>
                  </a:moveTo>
                  <a:lnTo>
                    <a:pt x="0" y="0"/>
                  </a:lnTo>
                  <a:lnTo>
                    <a:pt x="0" y="0"/>
                  </a:lnTo>
                  <a:lnTo>
                    <a:pt x="0" y="0"/>
                  </a:lnTo>
                  <a:close/>
                </a:path>
              </a:pathLst>
            </a:custGeom>
            <a:solidFill>
              <a:srgbClr val="D8D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4"/>
            <p:cNvSpPr/>
            <p:nvPr/>
          </p:nvSpPr>
          <p:spPr>
            <a:xfrm>
              <a:off x="786645" y="3687635"/>
              <a:ext cx="133573" cy="133573"/>
            </a:xfrm>
            <a:custGeom>
              <a:rect b="b" l="l" r="r" t="t"/>
              <a:pathLst>
                <a:path extrusionOk="0" h="4213" w="4213">
                  <a:moveTo>
                    <a:pt x="4212" y="2122"/>
                  </a:moveTo>
                  <a:cubicBezTo>
                    <a:pt x="4212" y="3262"/>
                    <a:pt x="3262" y="4212"/>
                    <a:pt x="2122" y="4212"/>
                  </a:cubicBezTo>
                  <a:cubicBezTo>
                    <a:pt x="950" y="4212"/>
                    <a:pt x="0" y="3262"/>
                    <a:pt x="0" y="2122"/>
                  </a:cubicBezTo>
                  <a:cubicBezTo>
                    <a:pt x="0" y="950"/>
                    <a:pt x="950" y="0"/>
                    <a:pt x="2122" y="0"/>
                  </a:cubicBezTo>
                  <a:cubicBezTo>
                    <a:pt x="3294" y="0"/>
                    <a:pt x="4212" y="950"/>
                    <a:pt x="4212" y="2122"/>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4"/>
            <p:cNvSpPr/>
            <p:nvPr/>
          </p:nvSpPr>
          <p:spPr>
            <a:xfrm>
              <a:off x="788642" y="3770956"/>
              <a:ext cx="127549" cy="174758"/>
            </a:xfrm>
            <a:custGeom>
              <a:rect b="b" l="l" r="r" t="t"/>
              <a:pathLst>
                <a:path extrusionOk="0" h="5512" w="4023">
                  <a:moveTo>
                    <a:pt x="2059" y="5511"/>
                  </a:moveTo>
                  <a:lnTo>
                    <a:pt x="4023" y="223"/>
                  </a:lnTo>
                  <a:lnTo>
                    <a:pt x="1" y="1"/>
                  </a:ln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4"/>
            <p:cNvSpPr/>
            <p:nvPr/>
          </p:nvSpPr>
          <p:spPr>
            <a:xfrm>
              <a:off x="820791" y="3715758"/>
              <a:ext cx="62269" cy="62269"/>
            </a:xfrm>
            <a:custGeom>
              <a:rect b="b" l="l" r="r" t="t"/>
              <a:pathLst>
                <a:path extrusionOk="0" h="1964" w="1964">
                  <a:moveTo>
                    <a:pt x="1964" y="982"/>
                  </a:moveTo>
                  <a:cubicBezTo>
                    <a:pt x="1964" y="1520"/>
                    <a:pt x="1520" y="1964"/>
                    <a:pt x="982" y="1964"/>
                  </a:cubicBezTo>
                  <a:cubicBezTo>
                    <a:pt x="412" y="1964"/>
                    <a:pt x="0" y="1520"/>
                    <a:pt x="0" y="982"/>
                  </a:cubicBezTo>
                  <a:cubicBezTo>
                    <a:pt x="0" y="443"/>
                    <a:pt x="444" y="0"/>
                    <a:pt x="982" y="0"/>
                  </a:cubicBezTo>
                  <a:cubicBezTo>
                    <a:pt x="1520" y="0"/>
                    <a:pt x="1964" y="443"/>
                    <a:pt x="1964" y="982"/>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4"/>
            <p:cNvSpPr/>
            <p:nvPr/>
          </p:nvSpPr>
          <p:spPr>
            <a:xfrm>
              <a:off x="985435" y="4031032"/>
              <a:ext cx="133573" cy="133573"/>
            </a:xfrm>
            <a:custGeom>
              <a:rect b="b" l="l" r="r" t="t"/>
              <a:pathLst>
                <a:path extrusionOk="0" h="4213" w="4213">
                  <a:moveTo>
                    <a:pt x="4213" y="2122"/>
                  </a:moveTo>
                  <a:cubicBezTo>
                    <a:pt x="4213" y="3262"/>
                    <a:pt x="3263" y="4212"/>
                    <a:pt x="2091" y="4212"/>
                  </a:cubicBezTo>
                  <a:cubicBezTo>
                    <a:pt x="951" y="4212"/>
                    <a:pt x="1" y="3262"/>
                    <a:pt x="1" y="2122"/>
                  </a:cubicBezTo>
                  <a:cubicBezTo>
                    <a:pt x="1" y="950"/>
                    <a:pt x="951" y="0"/>
                    <a:pt x="2091" y="0"/>
                  </a:cubicBezTo>
                  <a:cubicBezTo>
                    <a:pt x="3263" y="0"/>
                    <a:pt x="4213" y="950"/>
                    <a:pt x="4213" y="2122"/>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44"/>
            <p:cNvSpPr/>
            <p:nvPr/>
          </p:nvSpPr>
          <p:spPr>
            <a:xfrm>
              <a:off x="987464" y="4114353"/>
              <a:ext cx="127549" cy="174758"/>
            </a:xfrm>
            <a:custGeom>
              <a:rect b="b" l="l" r="r" t="t"/>
              <a:pathLst>
                <a:path extrusionOk="0" h="5512" w="4023">
                  <a:moveTo>
                    <a:pt x="2027" y="5511"/>
                  </a:moveTo>
                  <a:lnTo>
                    <a:pt x="4022" y="222"/>
                  </a:lnTo>
                  <a:lnTo>
                    <a:pt x="0" y="1"/>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44"/>
            <p:cNvSpPr/>
            <p:nvPr/>
          </p:nvSpPr>
          <p:spPr>
            <a:xfrm>
              <a:off x="1018567" y="4059123"/>
              <a:ext cx="62300" cy="62300"/>
            </a:xfrm>
            <a:custGeom>
              <a:rect b="b" l="l" r="r" t="t"/>
              <a:pathLst>
                <a:path extrusionOk="0" h="1965" w="1965">
                  <a:moveTo>
                    <a:pt x="1964" y="983"/>
                  </a:moveTo>
                  <a:cubicBezTo>
                    <a:pt x="1964" y="1521"/>
                    <a:pt x="1521" y="1964"/>
                    <a:pt x="983" y="1964"/>
                  </a:cubicBezTo>
                  <a:cubicBezTo>
                    <a:pt x="444" y="1964"/>
                    <a:pt x="1" y="1521"/>
                    <a:pt x="1" y="983"/>
                  </a:cubicBezTo>
                  <a:cubicBezTo>
                    <a:pt x="1" y="444"/>
                    <a:pt x="444" y="1"/>
                    <a:pt x="983" y="1"/>
                  </a:cubicBezTo>
                  <a:cubicBezTo>
                    <a:pt x="1521" y="1"/>
                    <a:pt x="1964" y="444"/>
                    <a:pt x="1964" y="983"/>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4"/>
            <p:cNvSpPr/>
            <p:nvPr/>
          </p:nvSpPr>
          <p:spPr>
            <a:xfrm>
              <a:off x="1821845" y="3609324"/>
              <a:ext cx="133573" cy="133573"/>
            </a:xfrm>
            <a:custGeom>
              <a:rect b="b" l="l" r="r" t="t"/>
              <a:pathLst>
                <a:path extrusionOk="0" h="4213" w="4213">
                  <a:moveTo>
                    <a:pt x="4212" y="2122"/>
                  </a:moveTo>
                  <a:cubicBezTo>
                    <a:pt x="4212" y="3294"/>
                    <a:pt x="3262" y="4212"/>
                    <a:pt x="2090" y="4212"/>
                  </a:cubicBezTo>
                  <a:cubicBezTo>
                    <a:pt x="919" y="4212"/>
                    <a:pt x="0" y="3294"/>
                    <a:pt x="0" y="2122"/>
                  </a:cubicBezTo>
                  <a:cubicBezTo>
                    <a:pt x="0" y="950"/>
                    <a:pt x="919" y="0"/>
                    <a:pt x="2090" y="0"/>
                  </a:cubicBezTo>
                  <a:cubicBezTo>
                    <a:pt x="3262" y="0"/>
                    <a:pt x="4212" y="950"/>
                    <a:pt x="4212" y="2122"/>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44"/>
            <p:cNvSpPr/>
            <p:nvPr/>
          </p:nvSpPr>
          <p:spPr>
            <a:xfrm>
              <a:off x="1823842" y="3693659"/>
              <a:ext cx="127549" cy="173743"/>
            </a:xfrm>
            <a:custGeom>
              <a:rect b="b" l="l" r="r" t="t"/>
              <a:pathLst>
                <a:path extrusionOk="0" h="5480" w="4023">
                  <a:moveTo>
                    <a:pt x="2027" y="5479"/>
                  </a:moveTo>
                  <a:lnTo>
                    <a:pt x="4023" y="190"/>
                  </a:lnTo>
                  <a:lnTo>
                    <a:pt x="1" y="0"/>
                  </a:ln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44"/>
            <p:cNvSpPr/>
            <p:nvPr/>
          </p:nvSpPr>
          <p:spPr>
            <a:xfrm>
              <a:off x="1854977" y="3637415"/>
              <a:ext cx="62269" cy="62300"/>
            </a:xfrm>
            <a:custGeom>
              <a:rect b="b" l="l" r="r" t="t"/>
              <a:pathLst>
                <a:path extrusionOk="0" h="1965" w="1964">
                  <a:moveTo>
                    <a:pt x="1964" y="983"/>
                  </a:moveTo>
                  <a:cubicBezTo>
                    <a:pt x="1964" y="1553"/>
                    <a:pt x="1520" y="1964"/>
                    <a:pt x="982" y="1964"/>
                  </a:cubicBezTo>
                  <a:cubicBezTo>
                    <a:pt x="444" y="1964"/>
                    <a:pt x="0" y="1553"/>
                    <a:pt x="0" y="983"/>
                  </a:cubicBezTo>
                  <a:cubicBezTo>
                    <a:pt x="0" y="444"/>
                    <a:pt x="444" y="1"/>
                    <a:pt x="982" y="1"/>
                  </a:cubicBezTo>
                  <a:cubicBezTo>
                    <a:pt x="1520" y="1"/>
                    <a:pt x="1964" y="444"/>
                    <a:pt x="1964" y="983"/>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44"/>
            <p:cNvSpPr/>
            <p:nvPr/>
          </p:nvSpPr>
          <p:spPr>
            <a:xfrm>
              <a:off x="1413167" y="3970793"/>
              <a:ext cx="134588" cy="133541"/>
            </a:xfrm>
            <a:custGeom>
              <a:rect b="b" l="l" r="r" t="t"/>
              <a:pathLst>
                <a:path extrusionOk="0" h="4212" w="4245">
                  <a:moveTo>
                    <a:pt x="4245" y="2090"/>
                  </a:moveTo>
                  <a:cubicBezTo>
                    <a:pt x="4245" y="3262"/>
                    <a:pt x="3295" y="4212"/>
                    <a:pt x="2123" y="4212"/>
                  </a:cubicBezTo>
                  <a:cubicBezTo>
                    <a:pt x="951" y="4212"/>
                    <a:pt x="1" y="3262"/>
                    <a:pt x="1" y="2090"/>
                  </a:cubicBezTo>
                  <a:cubicBezTo>
                    <a:pt x="1" y="950"/>
                    <a:pt x="951" y="0"/>
                    <a:pt x="2123" y="0"/>
                  </a:cubicBezTo>
                  <a:cubicBezTo>
                    <a:pt x="3295" y="0"/>
                    <a:pt x="4245" y="950"/>
                    <a:pt x="4245" y="209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44"/>
            <p:cNvSpPr/>
            <p:nvPr/>
          </p:nvSpPr>
          <p:spPr>
            <a:xfrm>
              <a:off x="1415197" y="4054113"/>
              <a:ext cx="127549" cy="174726"/>
            </a:xfrm>
            <a:custGeom>
              <a:rect b="b" l="l" r="r" t="t"/>
              <a:pathLst>
                <a:path extrusionOk="0" h="5511" w="4023">
                  <a:moveTo>
                    <a:pt x="2059" y="5511"/>
                  </a:moveTo>
                  <a:lnTo>
                    <a:pt x="4022" y="222"/>
                  </a:lnTo>
                  <a:lnTo>
                    <a:pt x="0" y="1"/>
                  </a:ln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44"/>
            <p:cNvSpPr/>
            <p:nvPr/>
          </p:nvSpPr>
          <p:spPr>
            <a:xfrm>
              <a:off x="1447314" y="3998883"/>
              <a:ext cx="62300" cy="62300"/>
            </a:xfrm>
            <a:custGeom>
              <a:rect b="b" l="l" r="r" t="t"/>
              <a:pathLst>
                <a:path extrusionOk="0" h="1965" w="1965">
                  <a:moveTo>
                    <a:pt x="1964" y="982"/>
                  </a:moveTo>
                  <a:cubicBezTo>
                    <a:pt x="1964" y="1521"/>
                    <a:pt x="1521" y="1964"/>
                    <a:pt x="982" y="1964"/>
                  </a:cubicBezTo>
                  <a:cubicBezTo>
                    <a:pt x="444" y="1964"/>
                    <a:pt x="1" y="1521"/>
                    <a:pt x="1" y="982"/>
                  </a:cubicBezTo>
                  <a:cubicBezTo>
                    <a:pt x="1" y="444"/>
                    <a:pt x="444" y="1"/>
                    <a:pt x="982" y="1"/>
                  </a:cubicBezTo>
                  <a:cubicBezTo>
                    <a:pt x="1521" y="1"/>
                    <a:pt x="1964" y="444"/>
                    <a:pt x="1964" y="982"/>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4" name="Google Shape;1324;p44"/>
          <p:cNvSpPr txBox="1"/>
          <p:nvPr/>
        </p:nvSpPr>
        <p:spPr>
          <a:xfrm>
            <a:off x="276225" y="714125"/>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Obesity &amp; T2DM in SA</a:t>
            </a:r>
            <a:endParaRPr b="1" sz="2200">
              <a:highlight>
                <a:srgbClr val="D0E0E3"/>
              </a:highlight>
              <a:latin typeface="Mada"/>
              <a:ea typeface="Mada"/>
              <a:cs typeface="Mada"/>
              <a:sym typeface="Mada"/>
            </a:endParaRPr>
          </a:p>
        </p:txBody>
      </p:sp>
      <p:sp>
        <p:nvSpPr>
          <p:cNvPr id="1325" name="Google Shape;1325;p44"/>
          <p:cNvSpPr txBox="1"/>
          <p:nvPr/>
        </p:nvSpPr>
        <p:spPr>
          <a:xfrm>
            <a:off x="6428075" y="3722875"/>
            <a:ext cx="915600" cy="4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chemeClr val="accent1"/>
                </a:solidFill>
                <a:latin typeface="Mada"/>
                <a:ea typeface="Mada"/>
                <a:cs typeface="Mada"/>
                <a:sym typeface="Mada"/>
              </a:rPr>
              <a:t>2 Million</a:t>
            </a:r>
            <a:endParaRPr b="1" sz="1000">
              <a:solidFill>
                <a:schemeClr val="accent1"/>
              </a:solidFill>
              <a:latin typeface="Mada"/>
              <a:ea typeface="Mada"/>
              <a:cs typeface="Mada"/>
              <a:sym typeface="Mada"/>
            </a:endParaRPr>
          </a:p>
        </p:txBody>
      </p:sp>
      <p:sp>
        <p:nvSpPr>
          <p:cNvPr id="1326" name="Google Shape;1326;p44"/>
          <p:cNvSpPr txBox="1"/>
          <p:nvPr/>
        </p:nvSpPr>
        <p:spPr>
          <a:xfrm>
            <a:off x="276225" y="4070875"/>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7"/>
              </a:buClr>
              <a:buSzPts val="2200"/>
              <a:buFont typeface="Mada"/>
              <a:buChar char="◄"/>
            </a:pPr>
            <a:r>
              <a:rPr b="1" lang="ar" sz="2200">
                <a:solidFill>
                  <a:srgbClr val="1C4587"/>
                </a:solidFill>
                <a:highlight>
                  <a:srgbClr val="D0E0E3"/>
                </a:highlight>
                <a:latin typeface="Mada"/>
                <a:ea typeface="Mada"/>
                <a:cs typeface="Mada"/>
                <a:sym typeface="Mada"/>
              </a:rPr>
              <a:t>Etiology </a:t>
            </a:r>
            <a:endParaRPr b="1" sz="2200">
              <a:solidFill>
                <a:srgbClr val="1C4587"/>
              </a:solidFill>
              <a:highlight>
                <a:srgbClr val="D0E0E3"/>
              </a:highlight>
              <a:latin typeface="Mada"/>
              <a:ea typeface="Mada"/>
              <a:cs typeface="Mada"/>
              <a:sym typeface="Mada"/>
            </a:endParaRPr>
          </a:p>
        </p:txBody>
      </p:sp>
      <p:cxnSp>
        <p:nvCxnSpPr>
          <p:cNvPr id="1327" name="Google Shape;1327;p44"/>
          <p:cNvCxnSpPr/>
          <p:nvPr/>
        </p:nvCxnSpPr>
        <p:spPr>
          <a:xfrm flipH="1">
            <a:off x="493014" y="4631175"/>
            <a:ext cx="27900" cy="5561400"/>
          </a:xfrm>
          <a:prstGeom prst="straightConnector1">
            <a:avLst/>
          </a:prstGeom>
          <a:noFill/>
          <a:ln cap="flat" cmpd="sng" w="19050">
            <a:solidFill>
              <a:schemeClr val="accent2"/>
            </a:solidFill>
            <a:prstDash val="dash"/>
            <a:round/>
            <a:headEnd len="med" w="med" type="oval"/>
            <a:tailEnd len="med" w="med" type="oval"/>
          </a:ln>
        </p:spPr>
      </p:cxnSp>
      <p:grpSp>
        <p:nvGrpSpPr>
          <p:cNvPr id="1328" name="Google Shape;1328;p44"/>
          <p:cNvGrpSpPr/>
          <p:nvPr/>
        </p:nvGrpSpPr>
        <p:grpSpPr>
          <a:xfrm>
            <a:off x="292175" y="4981284"/>
            <a:ext cx="453600" cy="417300"/>
            <a:chOff x="308575" y="1968884"/>
            <a:chExt cx="453600" cy="417300"/>
          </a:xfrm>
        </p:grpSpPr>
        <p:sp>
          <p:nvSpPr>
            <p:cNvPr id="1329" name="Google Shape;1329;p44"/>
            <p:cNvSpPr/>
            <p:nvPr/>
          </p:nvSpPr>
          <p:spPr>
            <a:xfrm>
              <a:off x="308575" y="1968884"/>
              <a:ext cx="453600" cy="417300"/>
            </a:xfrm>
            <a:prstGeom prst="ellipse">
              <a:avLst/>
            </a:prstGeom>
            <a:solidFill>
              <a:srgbClr val="EFEFE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0" name="Google Shape;1330;p44"/>
            <p:cNvPicPr preferRelativeResize="0"/>
            <p:nvPr/>
          </p:nvPicPr>
          <p:blipFill>
            <a:blip r:embed="rId3">
              <a:alphaModFix/>
            </a:blip>
            <a:stretch>
              <a:fillRect/>
            </a:stretch>
          </p:blipFill>
          <p:spPr>
            <a:xfrm flipH="1">
              <a:off x="358237" y="2019875"/>
              <a:ext cx="316700" cy="316700"/>
            </a:xfrm>
            <a:prstGeom prst="rect">
              <a:avLst/>
            </a:prstGeom>
            <a:noFill/>
            <a:ln>
              <a:noFill/>
            </a:ln>
          </p:spPr>
        </p:pic>
      </p:grpSp>
      <p:sp>
        <p:nvSpPr>
          <p:cNvPr id="1331" name="Google Shape;1331;p44"/>
          <p:cNvSpPr txBox="1"/>
          <p:nvPr/>
        </p:nvSpPr>
        <p:spPr>
          <a:xfrm>
            <a:off x="745775" y="4756850"/>
            <a:ext cx="6398100" cy="53721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accent1"/>
              </a:buClr>
              <a:buSzPts val="1500"/>
              <a:buFont typeface="Mada"/>
              <a:buAutoNum type="alphaUcPeriod"/>
            </a:pPr>
            <a:r>
              <a:rPr b="1" lang="ar" sz="1500">
                <a:solidFill>
                  <a:schemeClr val="accent1"/>
                </a:solidFill>
                <a:latin typeface="Mada"/>
                <a:ea typeface="Mada"/>
                <a:cs typeface="Mada"/>
                <a:sym typeface="Mada"/>
              </a:rPr>
              <a:t>Diet</a:t>
            </a:r>
            <a:r>
              <a:rPr b="1" lang="ar">
                <a:solidFill>
                  <a:srgbClr val="1C4587"/>
                </a:solidFill>
                <a:latin typeface="Mada"/>
                <a:ea typeface="Mada"/>
                <a:cs typeface="Mada"/>
                <a:sym typeface="Mada"/>
              </a:rPr>
              <a:t>:</a:t>
            </a:r>
            <a:endParaRPr b="1">
              <a:solidFill>
                <a:srgbClr val="1C4587"/>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Ce</a:t>
            </a:r>
            <a:r>
              <a:rPr lang="ar" sz="1200">
                <a:latin typeface="Mada"/>
                <a:ea typeface="Mada"/>
                <a:cs typeface="Mada"/>
                <a:sym typeface="Mada"/>
              </a:rPr>
              <a:t>rtain dietary patterns are associated with higher or lower risks of type 2 diabetes.</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latin typeface="Mada"/>
                <a:ea typeface="Mada"/>
                <a:cs typeface="Mada"/>
                <a:sym typeface="Mada"/>
              </a:rPr>
              <a:t>Components that increase the risk </a:t>
            </a:r>
            <a:r>
              <a:rPr b="1" lang="ar" sz="1200">
                <a:latin typeface="Mada"/>
                <a:ea typeface="Mada"/>
                <a:cs typeface="Mada"/>
                <a:sym typeface="Mada"/>
              </a:rPr>
              <a:t>include</a:t>
            </a:r>
            <a:r>
              <a:rPr b="1" lang="ar" sz="1200">
                <a:latin typeface="Mada"/>
                <a:ea typeface="Mada"/>
                <a:cs typeface="Mada"/>
                <a:sym typeface="Mada"/>
              </a:rPr>
              <a:t>: </a:t>
            </a:r>
            <a:endParaRPr b="1" sz="1200">
              <a:latin typeface="Mada"/>
              <a:ea typeface="Mada"/>
              <a:cs typeface="Mada"/>
              <a:sym typeface="Mada"/>
            </a:endParaRPr>
          </a:p>
          <a:p>
            <a:pPr indent="0" lvl="0" marL="457200" rtl="0" algn="l">
              <a:spcBef>
                <a:spcPts val="0"/>
              </a:spcBef>
              <a:spcAft>
                <a:spcPts val="0"/>
              </a:spcAft>
              <a:buNone/>
            </a:pPr>
            <a:r>
              <a:rPr lang="ar" sz="1200">
                <a:latin typeface="Mada"/>
                <a:ea typeface="Mada"/>
                <a:cs typeface="Mada"/>
                <a:sym typeface="Mada"/>
              </a:rPr>
              <a:t>dietary fat, particularly saturated fat, red and processed meat, consumption of fried food, including French fries, increased intake of white rice and sugar-sweetened beverages.</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latin typeface="Mada"/>
                <a:ea typeface="Mada"/>
                <a:cs typeface="Mada"/>
                <a:sym typeface="Mada"/>
              </a:rPr>
              <a:t> The following are associated with lower rates of T2DM:</a:t>
            </a:r>
            <a:endParaRPr b="1" sz="1200">
              <a:latin typeface="Mada"/>
              <a:ea typeface="Mada"/>
              <a:cs typeface="Mada"/>
              <a:sym typeface="Mada"/>
            </a:endParaRPr>
          </a:p>
          <a:p>
            <a:pPr indent="0" lvl="0" marL="457200" rtl="0" algn="l">
              <a:spcBef>
                <a:spcPts val="0"/>
              </a:spcBef>
              <a:spcAft>
                <a:spcPts val="0"/>
              </a:spcAft>
              <a:buNone/>
            </a:pPr>
            <a:r>
              <a:rPr lang="ar" sz="1200">
                <a:latin typeface="Mada"/>
                <a:ea typeface="Mada"/>
                <a:cs typeface="Mada"/>
                <a:sym typeface="Mada"/>
              </a:rPr>
              <a:t> Wholegrains, increased fruit and vegetable intake, fermented dairy products, oily fish and a Mediterra- nean dietary pattern are associated with</a:t>
            </a:r>
            <a:endParaRPr sz="1200">
              <a:latin typeface="Mada"/>
              <a:ea typeface="Mada"/>
              <a:cs typeface="Mada"/>
              <a:sym typeface="Mada"/>
            </a:endParaRPr>
          </a:p>
          <a:p>
            <a:pPr indent="0" lvl="0" marL="457200" rtl="0" algn="l">
              <a:spcBef>
                <a:spcPts val="0"/>
              </a:spcBef>
              <a:spcAft>
                <a:spcPts val="0"/>
              </a:spcAft>
              <a:buNone/>
            </a:pPr>
            <a:r>
              <a:t/>
            </a:r>
            <a:endParaRPr sz="1200">
              <a:solidFill>
                <a:srgbClr val="1C4587"/>
              </a:solidFill>
              <a:latin typeface="Mada"/>
              <a:ea typeface="Mada"/>
              <a:cs typeface="Mada"/>
              <a:sym typeface="Mada"/>
            </a:endParaRPr>
          </a:p>
          <a:p>
            <a:pPr indent="-323850" lvl="0" marL="457200" rtl="0" algn="l">
              <a:spcBef>
                <a:spcPts val="0"/>
              </a:spcBef>
              <a:spcAft>
                <a:spcPts val="0"/>
              </a:spcAft>
              <a:buClr>
                <a:schemeClr val="accent1"/>
              </a:buClr>
              <a:buSzPts val="1500"/>
              <a:buFont typeface="Mada"/>
              <a:buAutoNum type="alphaUcPeriod"/>
            </a:pPr>
            <a:r>
              <a:rPr b="1" lang="ar" sz="1500">
                <a:solidFill>
                  <a:schemeClr val="accent1"/>
                </a:solidFill>
                <a:latin typeface="Mada"/>
                <a:ea typeface="Mada"/>
                <a:cs typeface="Mada"/>
                <a:sym typeface="Mada"/>
              </a:rPr>
              <a:t>Ageing</a:t>
            </a:r>
            <a:r>
              <a:rPr b="1" lang="ar" sz="1200">
                <a:solidFill>
                  <a:srgbClr val="1C4587"/>
                </a:solidFill>
                <a:latin typeface="Mada"/>
                <a:ea typeface="Mada"/>
                <a:cs typeface="Mada"/>
                <a:sym typeface="Mada"/>
              </a:rPr>
              <a:t>:</a:t>
            </a:r>
            <a:endParaRPr b="1" sz="1200">
              <a:solidFill>
                <a:srgbClr val="1C4587"/>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Pancreatic</a:t>
            </a:r>
            <a:r>
              <a:rPr b="1" lang="ar" sz="1200">
                <a:solidFill>
                  <a:schemeClr val="dk1"/>
                </a:solidFill>
                <a:latin typeface="Mada"/>
                <a:ea typeface="Mada"/>
                <a:cs typeface="Mada"/>
                <a:sym typeface="Mada"/>
              </a:rPr>
              <a:t> B-cell function declines with age</a:t>
            </a:r>
            <a:r>
              <a:rPr lang="ar" sz="1200">
                <a:solidFill>
                  <a:schemeClr val="dk1"/>
                </a:solidFill>
                <a:latin typeface="Mada"/>
                <a:ea typeface="Mada"/>
                <a:cs typeface="Mada"/>
                <a:sym typeface="Mada"/>
              </a:rPr>
              <a:t> and the incidence of type 2 diabetes increases with age</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rgbClr val="1C4587"/>
              </a:solidFill>
              <a:latin typeface="Mada"/>
              <a:ea typeface="Mada"/>
              <a:cs typeface="Mada"/>
              <a:sym typeface="Mada"/>
            </a:endParaRPr>
          </a:p>
          <a:p>
            <a:pPr indent="-323850" lvl="0" marL="457200" rtl="0" algn="l">
              <a:spcBef>
                <a:spcPts val="0"/>
              </a:spcBef>
              <a:spcAft>
                <a:spcPts val="0"/>
              </a:spcAft>
              <a:buClr>
                <a:schemeClr val="accent1"/>
              </a:buClr>
              <a:buSzPts val="1500"/>
              <a:buFont typeface="Mada"/>
              <a:buAutoNum type="alphaUcPeriod"/>
            </a:pPr>
            <a:r>
              <a:rPr b="1" lang="ar" sz="1500">
                <a:solidFill>
                  <a:schemeClr val="accent1"/>
                </a:solidFill>
                <a:latin typeface="Mada"/>
                <a:ea typeface="Mada"/>
                <a:cs typeface="Mada"/>
                <a:sym typeface="Mada"/>
              </a:rPr>
              <a:t>Obesity</a:t>
            </a:r>
            <a:r>
              <a:rPr b="1" lang="ar" sz="1200">
                <a:solidFill>
                  <a:srgbClr val="1C4587"/>
                </a:solidFill>
                <a:latin typeface="Mada"/>
                <a:ea typeface="Mada"/>
                <a:cs typeface="Mada"/>
                <a:sym typeface="Mada"/>
              </a:rPr>
              <a:t>:</a:t>
            </a:r>
            <a:endParaRPr b="1" sz="1200">
              <a:solidFill>
                <a:srgbClr val="1C4587"/>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Obesity increases the risk of type 2 diabetes up to 80-100-fold and</a:t>
            </a:r>
            <a:r>
              <a:rPr lang="ar" sz="1200">
                <a:solidFill>
                  <a:srgbClr val="1C4587"/>
                </a:solidFill>
                <a:latin typeface="Mada"/>
                <a:ea typeface="Mada"/>
                <a:cs typeface="Mada"/>
                <a:sym typeface="Mada"/>
              </a:rPr>
              <a:t> </a:t>
            </a:r>
            <a:r>
              <a:rPr b="1" lang="ar" sz="1200">
                <a:solidFill>
                  <a:srgbClr val="CC0000"/>
                </a:solidFill>
                <a:latin typeface="Mada"/>
                <a:ea typeface="Mada"/>
                <a:cs typeface="Mada"/>
                <a:sym typeface="Mada"/>
              </a:rPr>
              <a:t>accounts for 80-85% of the overall risk </a:t>
            </a:r>
            <a:r>
              <a:rPr lang="ar" sz="1200">
                <a:solidFill>
                  <a:schemeClr val="dk1"/>
                </a:solidFill>
                <a:latin typeface="Mada"/>
                <a:ea typeface="Mada"/>
                <a:cs typeface="Mada"/>
                <a:sym typeface="Mada"/>
              </a:rPr>
              <a:t>of developing type 2 diabetes. A </a:t>
            </a:r>
            <a:r>
              <a:rPr b="1" lang="ar" sz="1200">
                <a:solidFill>
                  <a:schemeClr val="dk1"/>
                </a:solidFill>
                <a:latin typeface="Mada"/>
                <a:ea typeface="Mada"/>
                <a:cs typeface="Mada"/>
                <a:sym typeface="Mada"/>
              </a:rPr>
              <a:t>central distribution of fat</a:t>
            </a:r>
            <a:r>
              <a:rPr lang="ar" sz="1200">
                <a:solidFill>
                  <a:schemeClr val="dk1"/>
                </a:solidFill>
                <a:latin typeface="Mada"/>
                <a:ea typeface="Mada"/>
                <a:cs typeface="Mada"/>
                <a:sym typeface="Mada"/>
              </a:rPr>
              <a:t> increases the risk of type 2 diabetes, and so for any given level of obesity,</a:t>
            </a:r>
            <a:r>
              <a:rPr b="1" lang="ar" sz="1200">
                <a:solidFill>
                  <a:schemeClr val="dk1"/>
                </a:solidFill>
                <a:latin typeface="Mada"/>
                <a:ea typeface="Mada"/>
                <a:cs typeface="Mada"/>
                <a:sym typeface="Mada"/>
              </a:rPr>
              <a:t> the more visceral fat</a:t>
            </a:r>
            <a:r>
              <a:rPr lang="ar" sz="1200">
                <a:solidFill>
                  <a:schemeClr val="dk1"/>
                </a:solidFill>
                <a:latin typeface="Mada"/>
                <a:ea typeface="Mada"/>
                <a:cs typeface="Mada"/>
                <a:sym typeface="Mada"/>
              </a:rPr>
              <a:t> an individual has, </a:t>
            </a:r>
            <a:r>
              <a:rPr b="1" lang="ar" sz="1200">
                <a:solidFill>
                  <a:schemeClr val="dk1"/>
                </a:solidFill>
                <a:latin typeface="Mada"/>
                <a:ea typeface="Mada"/>
                <a:cs typeface="Mada"/>
                <a:sym typeface="Mada"/>
              </a:rPr>
              <a:t>the higher the risk</a:t>
            </a:r>
            <a:r>
              <a:rPr lang="ar" sz="1200">
                <a:solidFill>
                  <a:schemeClr val="dk1"/>
                </a:solidFill>
                <a:latin typeface="Mada"/>
                <a:ea typeface="Mada"/>
                <a:cs typeface="Mada"/>
                <a:sym typeface="Mada"/>
              </a:rPr>
              <a:t> of type 2 diabetes.</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rgbClr val="1C4587"/>
              </a:solidFill>
              <a:latin typeface="Mada"/>
              <a:ea typeface="Mada"/>
              <a:cs typeface="Mada"/>
              <a:sym typeface="Mada"/>
            </a:endParaRPr>
          </a:p>
          <a:p>
            <a:pPr indent="-323850" lvl="0" marL="457200" rtl="0" algn="l">
              <a:spcBef>
                <a:spcPts val="0"/>
              </a:spcBef>
              <a:spcAft>
                <a:spcPts val="0"/>
              </a:spcAft>
              <a:buClr>
                <a:schemeClr val="accent1"/>
              </a:buClr>
              <a:buSzPts val="1500"/>
              <a:buFont typeface="Mada"/>
              <a:buAutoNum type="alphaUcPeriod"/>
            </a:pPr>
            <a:r>
              <a:rPr b="1" lang="ar" sz="1500">
                <a:solidFill>
                  <a:schemeClr val="accent1"/>
                </a:solidFill>
                <a:latin typeface="Mada"/>
                <a:ea typeface="Mada"/>
                <a:cs typeface="Mada"/>
                <a:sym typeface="Mada"/>
              </a:rPr>
              <a:t>Fetal origins of diabetes:</a:t>
            </a:r>
            <a:endParaRPr b="1" sz="1200">
              <a:solidFill>
                <a:srgbClr val="1C4587"/>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There is a J-shaped relationship between</a:t>
            </a:r>
            <a:r>
              <a:rPr b="1" lang="ar" sz="1200">
                <a:solidFill>
                  <a:schemeClr val="dk1"/>
                </a:solidFill>
                <a:latin typeface="Mada"/>
                <a:ea typeface="Mada"/>
                <a:cs typeface="Mada"/>
                <a:sym typeface="Mada"/>
              </a:rPr>
              <a:t> low weight at birth</a:t>
            </a:r>
            <a:r>
              <a:rPr lang="ar" sz="1200">
                <a:solidFill>
                  <a:schemeClr val="dk1"/>
                </a:solidFill>
                <a:latin typeface="Mada"/>
                <a:ea typeface="Mada"/>
                <a:cs typeface="Mada"/>
                <a:sym typeface="Mada"/>
              </a:rPr>
              <a:t> and at 12 months of age and glucose intolerance later in life, particularly in those who gain excessive weight in adulthood. The concept is that </a:t>
            </a:r>
            <a:r>
              <a:rPr b="1" lang="ar" sz="1200">
                <a:solidFill>
                  <a:schemeClr val="dk1"/>
                </a:solidFill>
                <a:latin typeface="Mada"/>
                <a:ea typeface="Mada"/>
                <a:cs typeface="Mada"/>
                <a:sym typeface="Mada"/>
              </a:rPr>
              <a:t>poor nutrition early in life impairs B-cell development function</a:t>
            </a:r>
            <a:r>
              <a:rPr lang="ar" sz="1200">
                <a:solidFill>
                  <a:schemeClr val="dk1"/>
                </a:solidFill>
                <a:latin typeface="Mada"/>
                <a:ea typeface="Mada"/>
                <a:cs typeface="Mada"/>
                <a:sym typeface="Mada"/>
              </a:rPr>
              <a:t>, predisposing to diabetes later on.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rgbClr val="1C4587"/>
              </a:solidFill>
              <a:latin typeface="Mada"/>
              <a:ea typeface="Mada"/>
              <a:cs typeface="Mada"/>
              <a:sym typeface="Mada"/>
            </a:endParaRPr>
          </a:p>
          <a:p>
            <a:pPr indent="-323850" lvl="0" marL="457200" rtl="0" algn="l">
              <a:spcBef>
                <a:spcPts val="0"/>
              </a:spcBef>
              <a:spcAft>
                <a:spcPts val="0"/>
              </a:spcAft>
              <a:buClr>
                <a:schemeClr val="accent1"/>
              </a:buClr>
              <a:buSzPts val="1500"/>
              <a:buFont typeface="Mada"/>
              <a:buAutoNum type="alphaUcPeriod"/>
            </a:pPr>
            <a:r>
              <a:rPr b="1" lang="ar" sz="1500">
                <a:solidFill>
                  <a:schemeClr val="accent1"/>
                </a:solidFill>
                <a:latin typeface="Mada"/>
                <a:ea typeface="Mada"/>
                <a:cs typeface="Mada"/>
                <a:sym typeface="Mada"/>
              </a:rPr>
              <a:t>Physical inactivity: </a:t>
            </a:r>
            <a:endParaRPr b="1" sz="1200">
              <a:solidFill>
                <a:srgbClr val="1C4587"/>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Associated with an increased risk of diabetes. </a:t>
            </a:r>
            <a:endParaRPr b="1" sz="1200">
              <a:solidFill>
                <a:schemeClr val="dk1"/>
              </a:solidFill>
              <a:latin typeface="Mada"/>
              <a:ea typeface="Mada"/>
              <a:cs typeface="Mada"/>
              <a:sym typeface="Mada"/>
            </a:endParaRPr>
          </a:p>
        </p:txBody>
      </p:sp>
      <p:grpSp>
        <p:nvGrpSpPr>
          <p:cNvPr id="1332" name="Google Shape;1332;p44"/>
          <p:cNvGrpSpPr/>
          <p:nvPr/>
        </p:nvGrpSpPr>
        <p:grpSpPr>
          <a:xfrm>
            <a:off x="280173" y="6509701"/>
            <a:ext cx="453600" cy="417300"/>
            <a:chOff x="4036198" y="1607322"/>
            <a:chExt cx="453600" cy="417300"/>
          </a:xfrm>
        </p:grpSpPr>
        <p:sp>
          <p:nvSpPr>
            <p:cNvPr id="1333" name="Google Shape;1333;p44"/>
            <p:cNvSpPr/>
            <p:nvPr/>
          </p:nvSpPr>
          <p:spPr>
            <a:xfrm>
              <a:off x="4036198" y="1607322"/>
              <a:ext cx="453600" cy="417300"/>
            </a:xfrm>
            <a:prstGeom prst="ellipse">
              <a:avLst/>
            </a:prstGeom>
            <a:solidFill>
              <a:srgbClr val="EFEFE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4" name="Google Shape;1334;p44"/>
            <p:cNvPicPr preferRelativeResize="0"/>
            <p:nvPr/>
          </p:nvPicPr>
          <p:blipFill rotWithShape="1">
            <a:blip r:embed="rId4">
              <a:alphaModFix/>
            </a:blip>
            <a:srcRect b="0" l="0" r="0" t="0"/>
            <a:stretch/>
          </p:blipFill>
          <p:spPr>
            <a:xfrm>
              <a:off x="4083412" y="1636388"/>
              <a:ext cx="359174" cy="359174"/>
            </a:xfrm>
            <a:prstGeom prst="rect">
              <a:avLst/>
            </a:prstGeom>
            <a:noFill/>
            <a:ln>
              <a:noFill/>
            </a:ln>
          </p:spPr>
        </p:pic>
      </p:grpSp>
      <p:grpSp>
        <p:nvGrpSpPr>
          <p:cNvPr id="1335" name="Google Shape;1335;p44"/>
          <p:cNvGrpSpPr/>
          <p:nvPr/>
        </p:nvGrpSpPr>
        <p:grpSpPr>
          <a:xfrm>
            <a:off x="280182" y="7203246"/>
            <a:ext cx="453600" cy="417300"/>
            <a:chOff x="-1402989" y="11342397"/>
            <a:chExt cx="453600" cy="417300"/>
          </a:xfrm>
        </p:grpSpPr>
        <p:sp>
          <p:nvSpPr>
            <p:cNvPr id="1336" name="Google Shape;1336;p44"/>
            <p:cNvSpPr/>
            <p:nvPr/>
          </p:nvSpPr>
          <p:spPr>
            <a:xfrm>
              <a:off x="-1402989" y="11342397"/>
              <a:ext cx="453600" cy="417300"/>
            </a:xfrm>
            <a:prstGeom prst="ellipse">
              <a:avLst/>
            </a:prstGeom>
            <a:solidFill>
              <a:srgbClr val="EFEFE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7" name="Google Shape;1337;p44"/>
            <p:cNvPicPr preferRelativeResize="0"/>
            <p:nvPr/>
          </p:nvPicPr>
          <p:blipFill>
            <a:blip r:embed="rId5">
              <a:alphaModFix/>
            </a:blip>
            <a:stretch>
              <a:fillRect/>
            </a:stretch>
          </p:blipFill>
          <p:spPr>
            <a:xfrm>
              <a:off x="-1333402" y="11380221"/>
              <a:ext cx="314426" cy="314426"/>
            </a:xfrm>
            <a:prstGeom prst="rect">
              <a:avLst/>
            </a:prstGeom>
            <a:noFill/>
            <a:ln>
              <a:noFill/>
            </a:ln>
          </p:spPr>
        </p:pic>
      </p:grpSp>
      <p:grpSp>
        <p:nvGrpSpPr>
          <p:cNvPr id="1338" name="Google Shape;1338;p44"/>
          <p:cNvGrpSpPr/>
          <p:nvPr/>
        </p:nvGrpSpPr>
        <p:grpSpPr>
          <a:xfrm>
            <a:off x="280175" y="8258773"/>
            <a:ext cx="453600" cy="417300"/>
            <a:chOff x="3995975" y="5325472"/>
            <a:chExt cx="453600" cy="417300"/>
          </a:xfrm>
        </p:grpSpPr>
        <p:sp>
          <p:nvSpPr>
            <p:cNvPr id="1339" name="Google Shape;1339;p44"/>
            <p:cNvSpPr/>
            <p:nvPr/>
          </p:nvSpPr>
          <p:spPr>
            <a:xfrm>
              <a:off x="3995975" y="5325472"/>
              <a:ext cx="453600" cy="417300"/>
            </a:xfrm>
            <a:prstGeom prst="ellipse">
              <a:avLst/>
            </a:prstGeom>
            <a:solidFill>
              <a:srgbClr val="EFEFE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0" name="Google Shape;1340;p44"/>
            <p:cNvPicPr preferRelativeResize="0"/>
            <p:nvPr/>
          </p:nvPicPr>
          <p:blipFill>
            <a:blip r:embed="rId6">
              <a:alphaModFix/>
            </a:blip>
            <a:stretch>
              <a:fillRect/>
            </a:stretch>
          </p:blipFill>
          <p:spPr>
            <a:xfrm>
              <a:off x="4053725" y="5376900"/>
              <a:ext cx="314426" cy="314426"/>
            </a:xfrm>
            <a:prstGeom prst="rect">
              <a:avLst/>
            </a:prstGeom>
            <a:noFill/>
            <a:ln>
              <a:noFill/>
            </a:ln>
          </p:spPr>
        </p:pic>
      </p:grpSp>
      <p:grpSp>
        <p:nvGrpSpPr>
          <p:cNvPr id="1341" name="Google Shape;1341;p44"/>
          <p:cNvGrpSpPr/>
          <p:nvPr/>
        </p:nvGrpSpPr>
        <p:grpSpPr>
          <a:xfrm>
            <a:off x="292175" y="9425197"/>
            <a:ext cx="453600" cy="417300"/>
            <a:chOff x="3996000" y="4604059"/>
            <a:chExt cx="453600" cy="417300"/>
          </a:xfrm>
        </p:grpSpPr>
        <p:sp>
          <p:nvSpPr>
            <p:cNvPr id="1342" name="Google Shape;1342;p44"/>
            <p:cNvSpPr/>
            <p:nvPr/>
          </p:nvSpPr>
          <p:spPr>
            <a:xfrm>
              <a:off x="3996000" y="4604059"/>
              <a:ext cx="453600" cy="417300"/>
            </a:xfrm>
            <a:prstGeom prst="ellipse">
              <a:avLst/>
            </a:prstGeom>
            <a:solidFill>
              <a:srgbClr val="EFEFE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3" name="Google Shape;1343;p44"/>
            <p:cNvPicPr preferRelativeResize="0"/>
            <p:nvPr/>
          </p:nvPicPr>
          <p:blipFill>
            <a:blip r:embed="rId7">
              <a:alphaModFix/>
            </a:blip>
            <a:stretch>
              <a:fillRect/>
            </a:stretch>
          </p:blipFill>
          <p:spPr>
            <a:xfrm flipH="1">
              <a:off x="4031299" y="4641163"/>
              <a:ext cx="383000" cy="314426"/>
            </a:xfrm>
            <a:prstGeom prst="rect">
              <a:avLst/>
            </a:prstGeom>
            <a:noFill/>
            <a:ln>
              <a:noFill/>
            </a:ln>
          </p:spPr>
        </p:pic>
      </p:grpSp>
      <p:sp>
        <p:nvSpPr>
          <p:cNvPr id="1344" name="Google Shape;1344;p4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1345" name="Google Shape;1345;p44"/>
          <p:cNvCxnSpPr/>
          <p:nvPr/>
        </p:nvCxnSpPr>
        <p:spPr>
          <a:xfrm rot="10800000">
            <a:off x="-26400" y="10261566"/>
            <a:ext cx="7612800" cy="0"/>
          </a:xfrm>
          <a:prstGeom prst="straightConnector1">
            <a:avLst/>
          </a:prstGeom>
          <a:noFill/>
          <a:ln cap="flat" cmpd="sng" w="28575">
            <a:solidFill>
              <a:schemeClr val="accent3"/>
            </a:solidFill>
            <a:prstDash val="dot"/>
            <a:round/>
            <a:headEnd len="med" w="med" type="none"/>
            <a:tailEnd len="med" w="med" type="none"/>
          </a:ln>
        </p:spPr>
      </p:cxnSp>
      <p:cxnSp>
        <p:nvCxnSpPr>
          <p:cNvPr id="1346" name="Google Shape;1346;p44"/>
          <p:cNvCxnSpPr/>
          <p:nvPr/>
        </p:nvCxnSpPr>
        <p:spPr>
          <a:xfrm flipH="1" rot="10800000">
            <a:off x="1382400" y="56220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p4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cxnSp>
        <p:nvCxnSpPr>
          <p:cNvPr id="1352" name="Google Shape;1352;p4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353" name="Google Shape;1353;p45"/>
          <p:cNvCxnSpPr/>
          <p:nvPr/>
        </p:nvCxnSpPr>
        <p:spPr>
          <a:xfrm flipH="1">
            <a:off x="490213" y="1266594"/>
            <a:ext cx="15900" cy="3981600"/>
          </a:xfrm>
          <a:prstGeom prst="straightConnector1">
            <a:avLst/>
          </a:prstGeom>
          <a:noFill/>
          <a:ln cap="flat" cmpd="sng" w="19050">
            <a:solidFill>
              <a:schemeClr val="accent2"/>
            </a:solidFill>
            <a:prstDash val="dash"/>
            <a:round/>
            <a:headEnd len="med" w="med" type="oval"/>
            <a:tailEnd len="med" w="med" type="oval"/>
          </a:ln>
        </p:spPr>
      </p:cxnSp>
      <p:sp>
        <p:nvSpPr>
          <p:cNvPr id="1354" name="Google Shape;1354;p45"/>
          <p:cNvSpPr txBox="1"/>
          <p:nvPr/>
        </p:nvSpPr>
        <p:spPr>
          <a:xfrm>
            <a:off x="867550" y="137409"/>
            <a:ext cx="5715000" cy="41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Diabetes Mellitus Type 2</a:t>
            </a:r>
            <a:endParaRPr b="1" sz="2600">
              <a:latin typeface="Mada"/>
              <a:ea typeface="Mada"/>
              <a:cs typeface="Mada"/>
              <a:sym typeface="Mada"/>
            </a:endParaRPr>
          </a:p>
        </p:txBody>
      </p:sp>
      <p:grpSp>
        <p:nvGrpSpPr>
          <p:cNvPr id="1355" name="Google Shape;1355;p45"/>
          <p:cNvGrpSpPr/>
          <p:nvPr/>
        </p:nvGrpSpPr>
        <p:grpSpPr>
          <a:xfrm>
            <a:off x="267013" y="4619694"/>
            <a:ext cx="453600" cy="417300"/>
            <a:chOff x="4015775" y="2370734"/>
            <a:chExt cx="453600" cy="417300"/>
          </a:xfrm>
        </p:grpSpPr>
        <p:sp>
          <p:nvSpPr>
            <p:cNvPr id="1356" name="Google Shape;1356;p45"/>
            <p:cNvSpPr/>
            <p:nvPr/>
          </p:nvSpPr>
          <p:spPr>
            <a:xfrm>
              <a:off x="4015775" y="2370734"/>
              <a:ext cx="453600" cy="417300"/>
            </a:xfrm>
            <a:prstGeom prst="ellipse">
              <a:avLst/>
            </a:prstGeom>
            <a:solidFill>
              <a:srgbClr val="EFEFE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57" name="Google Shape;1357;p45"/>
            <p:cNvPicPr preferRelativeResize="0"/>
            <p:nvPr/>
          </p:nvPicPr>
          <p:blipFill>
            <a:blip r:embed="rId3">
              <a:alphaModFix/>
            </a:blip>
            <a:stretch>
              <a:fillRect/>
            </a:stretch>
          </p:blipFill>
          <p:spPr>
            <a:xfrm flipH="1">
              <a:off x="4080574" y="2422150"/>
              <a:ext cx="324026" cy="314426"/>
            </a:xfrm>
            <a:prstGeom prst="rect">
              <a:avLst/>
            </a:prstGeom>
            <a:noFill/>
            <a:ln>
              <a:noFill/>
            </a:ln>
          </p:spPr>
        </p:pic>
      </p:grpSp>
      <p:sp>
        <p:nvSpPr>
          <p:cNvPr id="1358" name="Google Shape;1358;p45"/>
          <p:cNvSpPr/>
          <p:nvPr/>
        </p:nvSpPr>
        <p:spPr>
          <a:xfrm>
            <a:off x="289213" y="1473373"/>
            <a:ext cx="453600" cy="417300"/>
          </a:xfrm>
          <a:prstGeom prst="ellipse">
            <a:avLst/>
          </a:prstGeom>
          <a:solidFill>
            <a:srgbClr val="EFEFE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45"/>
          <p:cNvSpPr txBox="1"/>
          <p:nvPr/>
        </p:nvSpPr>
        <p:spPr>
          <a:xfrm>
            <a:off x="243743" y="680588"/>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73763"/>
              </a:buClr>
              <a:buSzPts val="2200"/>
              <a:buFont typeface="Mada"/>
              <a:buChar char="◄"/>
            </a:pPr>
            <a:r>
              <a:rPr b="1" lang="ar" sz="2200">
                <a:solidFill>
                  <a:srgbClr val="073763"/>
                </a:solidFill>
                <a:highlight>
                  <a:srgbClr val="D0E0E3"/>
                </a:highlight>
                <a:latin typeface="Mada"/>
                <a:ea typeface="Mada"/>
                <a:cs typeface="Mada"/>
                <a:sym typeface="Mada"/>
              </a:rPr>
              <a:t>Etiology cont’</a:t>
            </a:r>
            <a:endParaRPr b="1" sz="2200">
              <a:solidFill>
                <a:srgbClr val="073763"/>
              </a:solidFill>
              <a:highlight>
                <a:srgbClr val="D0E0E3"/>
              </a:highlight>
              <a:latin typeface="Mada"/>
              <a:ea typeface="Mada"/>
              <a:cs typeface="Mada"/>
              <a:sym typeface="Mada"/>
            </a:endParaRPr>
          </a:p>
        </p:txBody>
      </p:sp>
      <p:sp>
        <p:nvSpPr>
          <p:cNvPr id="1360" name="Google Shape;1360;p45"/>
          <p:cNvSpPr txBox="1"/>
          <p:nvPr/>
        </p:nvSpPr>
        <p:spPr>
          <a:xfrm>
            <a:off x="745963" y="1095413"/>
            <a:ext cx="6570300" cy="42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1C4587"/>
              </a:solidFill>
              <a:latin typeface="Mada"/>
              <a:ea typeface="Mada"/>
              <a:cs typeface="Mada"/>
              <a:sym typeface="Mada"/>
            </a:endParaRPr>
          </a:p>
          <a:p>
            <a:pPr indent="-323850" lvl="0" marL="457200" rtl="0" algn="l">
              <a:spcBef>
                <a:spcPts val="0"/>
              </a:spcBef>
              <a:spcAft>
                <a:spcPts val="0"/>
              </a:spcAft>
              <a:buClr>
                <a:schemeClr val="accent1"/>
              </a:buClr>
              <a:buSzPts val="1500"/>
              <a:buFont typeface="Mada"/>
              <a:buAutoNum type="alphaUcPeriod" startAt="6"/>
            </a:pPr>
            <a:r>
              <a:rPr b="1" lang="ar" sz="1500">
                <a:solidFill>
                  <a:schemeClr val="accent1"/>
                </a:solidFill>
                <a:latin typeface="Mada"/>
                <a:ea typeface="Mada"/>
                <a:cs typeface="Mada"/>
                <a:sym typeface="Mada"/>
              </a:rPr>
              <a:t>Genetic susceptibility and inheritance</a:t>
            </a:r>
            <a:endParaRPr b="1" sz="1200">
              <a:solidFill>
                <a:srgbClr val="1C4587"/>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Identical twins</a:t>
            </a:r>
            <a:r>
              <a:rPr lang="ar" sz="1200">
                <a:solidFill>
                  <a:schemeClr val="dk1"/>
                </a:solidFill>
                <a:latin typeface="Mada"/>
                <a:ea typeface="Mada"/>
                <a:cs typeface="Mada"/>
                <a:sym typeface="Mada"/>
              </a:rPr>
              <a:t> of people with type 2 diabetes have </a:t>
            </a:r>
            <a:r>
              <a:rPr b="1" lang="ar" sz="1200">
                <a:solidFill>
                  <a:schemeClr val="dk1"/>
                </a:solidFill>
                <a:latin typeface="Mada"/>
                <a:ea typeface="Mada"/>
                <a:cs typeface="Mada"/>
                <a:sym typeface="Mada"/>
              </a:rPr>
              <a:t>more than a 50% chance</a:t>
            </a:r>
            <a:r>
              <a:rPr lang="ar" sz="1200">
                <a:solidFill>
                  <a:schemeClr val="dk1"/>
                </a:solidFill>
                <a:latin typeface="Mada"/>
                <a:ea typeface="Mada"/>
                <a:cs typeface="Mada"/>
                <a:sym typeface="Mada"/>
              </a:rPr>
              <a:t> of developing diabetes: the risk to </a:t>
            </a:r>
            <a:r>
              <a:rPr b="1" lang="ar" sz="1200">
                <a:solidFill>
                  <a:schemeClr val="dk1"/>
                </a:solidFill>
                <a:latin typeface="Mada"/>
                <a:ea typeface="Mada"/>
                <a:cs typeface="Mada"/>
                <a:sym typeface="Mada"/>
              </a:rPr>
              <a:t>non-identical twins</a:t>
            </a:r>
            <a:r>
              <a:rPr lang="ar" sz="1200">
                <a:solidFill>
                  <a:schemeClr val="dk1"/>
                </a:solidFill>
                <a:latin typeface="Mada"/>
                <a:ea typeface="Mada"/>
                <a:cs typeface="Mada"/>
                <a:sym typeface="Mada"/>
              </a:rPr>
              <a:t> or siblings is approximately </a:t>
            </a:r>
            <a:r>
              <a:rPr b="1" lang="ar" sz="1200">
                <a:solidFill>
                  <a:schemeClr val="dk1"/>
                </a:solidFill>
                <a:latin typeface="Mada"/>
                <a:ea typeface="Mada"/>
                <a:cs typeface="Mada"/>
                <a:sym typeface="Mada"/>
              </a:rPr>
              <a:t>25%,</a:t>
            </a:r>
            <a:r>
              <a:rPr lang="ar" sz="1200">
                <a:solidFill>
                  <a:schemeClr val="dk1"/>
                </a:solidFill>
                <a:latin typeface="Mada"/>
                <a:ea typeface="Mada"/>
                <a:cs typeface="Mada"/>
                <a:sym typeface="Mada"/>
              </a:rPr>
              <a:t> confirming a strong inherited component to the disease.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Most of the identified genetic markers exert very modest risk and </a:t>
            </a:r>
            <a:r>
              <a:rPr b="1" lang="ar" sz="1200">
                <a:solidFill>
                  <a:schemeClr val="dk1"/>
                </a:solidFill>
                <a:latin typeface="Mada"/>
                <a:ea typeface="Mada"/>
                <a:cs typeface="Mada"/>
                <a:sym typeface="Mada"/>
              </a:rPr>
              <a:t>together explain less than 20%</a:t>
            </a:r>
            <a:r>
              <a:rPr lang="ar" sz="1200">
                <a:solidFill>
                  <a:schemeClr val="dk1"/>
                </a:solidFill>
                <a:latin typeface="Mada"/>
                <a:ea typeface="Mada"/>
                <a:cs typeface="Mada"/>
                <a:sym typeface="Mada"/>
              </a:rPr>
              <a:t> of the heritability of type 2 diabetes.</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rgbClr val="1C4587"/>
              </a:solidFill>
              <a:latin typeface="Mada"/>
              <a:ea typeface="Mada"/>
              <a:cs typeface="Mada"/>
              <a:sym typeface="Mada"/>
            </a:endParaRPr>
          </a:p>
          <a:p>
            <a:pPr indent="-323850" lvl="0" marL="457200" rtl="0" algn="l">
              <a:spcBef>
                <a:spcPts val="0"/>
              </a:spcBef>
              <a:spcAft>
                <a:spcPts val="0"/>
              </a:spcAft>
              <a:buClr>
                <a:schemeClr val="accent1"/>
              </a:buClr>
              <a:buSzPts val="1500"/>
              <a:buFont typeface="Mada"/>
              <a:buAutoNum type="alphaUcPeriod" startAt="7"/>
            </a:pPr>
            <a:r>
              <a:rPr b="1" lang="ar" sz="1500">
                <a:solidFill>
                  <a:schemeClr val="accent1"/>
                </a:solidFill>
                <a:latin typeface="Mada"/>
                <a:ea typeface="Mada"/>
                <a:cs typeface="Mada"/>
                <a:sym typeface="Mada"/>
              </a:rPr>
              <a:t>TNF-alpha may induce insulin resistance in obesity </a:t>
            </a:r>
            <a:r>
              <a:rPr lang="ar" sz="1000">
                <a:solidFill>
                  <a:srgbClr val="999999"/>
                </a:solidFill>
                <a:latin typeface="Mada"/>
                <a:ea typeface="Mada"/>
                <a:cs typeface="Mada"/>
                <a:sym typeface="Mada"/>
              </a:rPr>
              <a:t>from the slides</a:t>
            </a:r>
            <a:endParaRPr baseline="30000" sz="10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cytokine tumour necrosis factor - 𝞪 (TNF- 𝞪) is produced from adipose tissue, and TNF-𝞪 levels are often elevated in obesity.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Administration of TNF - 𝞪 leads to insulin resistance.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Over-expression of TNF-𝞪 in adipose and muscle of obese, insulin resistant diabetic subjects is positively corrrelated with insulin resistance.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Polymorphisms at the TNF-𝞪 locus correlate with insulin resistance.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TNF-𝞪 inhibits insulin receptor signalling in adipocytes.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TNF-𝞪  deficiency (knockout mice) prevents diet-induced insulin resistance. </a:t>
            </a:r>
            <a:endParaRPr b="1" sz="1200">
              <a:latin typeface="Mada"/>
              <a:ea typeface="Mada"/>
              <a:cs typeface="Mada"/>
              <a:sym typeface="Mada"/>
            </a:endParaRPr>
          </a:p>
          <a:p>
            <a:pPr indent="0" lvl="0" marL="0" rtl="0" algn="l">
              <a:spcBef>
                <a:spcPts val="0"/>
              </a:spcBef>
              <a:spcAft>
                <a:spcPts val="0"/>
              </a:spcAft>
              <a:buNone/>
            </a:pPr>
            <a:r>
              <a:t/>
            </a:r>
            <a:endParaRPr sz="1200">
              <a:solidFill>
                <a:srgbClr val="1C4587"/>
              </a:solidFill>
              <a:latin typeface="Mada"/>
              <a:ea typeface="Mada"/>
              <a:cs typeface="Mada"/>
              <a:sym typeface="Mada"/>
            </a:endParaRPr>
          </a:p>
          <a:p>
            <a:pPr indent="-323850" lvl="0" marL="457200" rtl="0" algn="l">
              <a:spcBef>
                <a:spcPts val="0"/>
              </a:spcBef>
              <a:spcAft>
                <a:spcPts val="0"/>
              </a:spcAft>
              <a:buClr>
                <a:schemeClr val="accent1"/>
              </a:buClr>
              <a:buSzPts val="1500"/>
              <a:buFont typeface="Mada"/>
              <a:buAutoNum type="alphaUcPeriod" startAt="8"/>
            </a:pPr>
            <a:r>
              <a:rPr b="1" lang="ar" sz="1500">
                <a:solidFill>
                  <a:schemeClr val="accent1"/>
                </a:solidFill>
                <a:latin typeface="Mada"/>
                <a:ea typeface="Mada"/>
                <a:cs typeface="Mada"/>
                <a:sym typeface="Mada"/>
              </a:rPr>
              <a:t>Other factors </a:t>
            </a:r>
            <a:endParaRPr b="1" sz="1200">
              <a:solidFill>
                <a:srgbClr val="1C4587"/>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Other risk factors include urbanization, poverty, abnormal sleep patterns, environmental toxins and mental illness, High-risk ethnic or racial group, Diabetes mellitus in a first-degree relative, History of vascular disease</a:t>
            </a:r>
            <a:endParaRPr sz="1200">
              <a:solidFill>
                <a:schemeClr val="dk1"/>
              </a:solidFill>
              <a:latin typeface="Mada"/>
              <a:ea typeface="Mada"/>
              <a:cs typeface="Mada"/>
              <a:sym typeface="Mada"/>
            </a:endParaRPr>
          </a:p>
        </p:txBody>
      </p:sp>
      <p:pic>
        <p:nvPicPr>
          <p:cNvPr id="1361" name="Google Shape;1361;p45"/>
          <p:cNvPicPr preferRelativeResize="0"/>
          <p:nvPr/>
        </p:nvPicPr>
        <p:blipFill>
          <a:blip r:embed="rId4">
            <a:alphaModFix/>
          </a:blip>
          <a:stretch>
            <a:fillRect/>
          </a:stretch>
        </p:blipFill>
        <p:spPr>
          <a:xfrm>
            <a:off x="362078" y="1528100"/>
            <a:ext cx="307875" cy="307875"/>
          </a:xfrm>
          <a:prstGeom prst="rect">
            <a:avLst/>
          </a:prstGeom>
          <a:noFill/>
          <a:ln>
            <a:noFill/>
          </a:ln>
        </p:spPr>
      </p:pic>
      <p:grpSp>
        <p:nvGrpSpPr>
          <p:cNvPr id="1362" name="Google Shape;1362;p45"/>
          <p:cNvGrpSpPr/>
          <p:nvPr/>
        </p:nvGrpSpPr>
        <p:grpSpPr>
          <a:xfrm>
            <a:off x="289224" y="2783109"/>
            <a:ext cx="453600" cy="417300"/>
            <a:chOff x="308575" y="3492534"/>
            <a:chExt cx="453600" cy="417300"/>
          </a:xfrm>
        </p:grpSpPr>
        <p:sp>
          <p:nvSpPr>
            <p:cNvPr id="1363" name="Google Shape;1363;p45"/>
            <p:cNvSpPr/>
            <p:nvPr/>
          </p:nvSpPr>
          <p:spPr>
            <a:xfrm>
              <a:off x="308575" y="3492534"/>
              <a:ext cx="453600" cy="417300"/>
            </a:xfrm>
            <a:prstGeom prst="ellipse">
              <a:avLst/>
            </a:prstGeom>
            <a:solidFill>
              <a:srgbClr val="EFEFEF"/>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4" name="Google Shape;1364;p45"/>
            <p:cNvPicPr preferRelativeResize="0"/>
            <p:nvPr/>
          </p:nvPicPr>
          <p:blipFill>
            <a:blip r:embed="rId5">
              <a:alphaModFix/>
            </a:blip>
            <a:stretch>
              <a:fillRect/>
            </a:stretch>
          </p:blipFill>
          <p:spPr>
            <a:xfrm flipH="1">
              <a:off x="371937" y="3543774"/>
              <a:ext cx="303025" cy="303025"/>
            </a:xfrm>
            <a:prstGeom prst="rect">
              <a:avLst/>
            </a:prstGeom>
            <a:noFill/>
            <a:ln>
              <a:noFill/>
            </a:ln>
          </p:spPr>
        </p:pic>
      </p:grpSp>
      <p:sp>
        <p:nvSpPr>
          <p:cNvPr id="1365" name="Google Shape;1365;p45"/>
          <p:cNvSpPr txBox="1"/>
          <p:nvPr/>
        </p:nvSpPr>
        <p:spPr>
          <a:xfrm>
            <a:off x="263313" y="5441400"/>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7"/>
              </a:buClr>
              <a:buSzPts val="2200"/>
              <a:buFont typeface="Mada"/>
              <a:buChar char="◄"/>
            </a:pPr>
            <a:r>
              <a:rPr b="1" lang="ar" sz="2200">
                <a:solidFill>
                  <a:srgbClr val="1C4587"/>
                </a:solidFill>
                <a:highlight>
                  <a:srgbClr val="D0E0E3"/>
                </a:highlight>
                <a:latin typeface="Mada"/>
                <a:ea typeface="Mada"/>
                <a:cs typeface="Mada"/>
                <a:sym typeface="Mada"/>
              </a:rPr>
              <a:t>Pathogenesis </a:t>
            </a:r>
            <a:endParaRPr b="1" sz="2200">
              <a:solidFill>
                <a:srgbClr val="1C4587"/>
              </a:solidFill>
              <a:highlight>
                <a:srgbClr val="D0E0E3"/>
              </a:highlight>
              <a:latin typeface="Mada"/>
              <a:ea typeface="Mada"/>
              <a:cs typeface="Mada"/>
              <a:sym typeface="Mada"/>
            </a:endParaRPr>
          </a:p>
        </p:txBody>
      </p:sp>
      <p:sp>
        <p:nvSpPr>
          <p:cNvPr id="1366" name="Google Shape;1366;p45"/>
          <p:cNvSpPr txBox="1"/>
          <p:nvPr/>
        </p:nvSpPr>
        <p:spPr>
          <a:xfrm>
            <a:off x="449913" y="5887663"/>
            <a:ext cx="6897900" cy="4506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b="1" lang="ar" sz="1300">
                <a:solidFill>
                  <a:srgbClr val="CC0000"/>
                </a:solidFill>
                <a:latin typeface="Mada"/>
                <a:ea typeface="Mada"/>
                <a:cs typeface="Mada"/>
                <a:sym typeface="Mada"/>
              </a:rPr>
              <a:t>Both defects are necessary</a:t>
            </a:r>
            <a:r>
              <a:rPr lang="ar" sz="1300">
                <a:solidFill>
                  <a:srgbClr val="1C4587"/>
                </a:solidFill>
                <a:latin typeface="Mada"/>
                <a:ea typeface="Mada"/>
                <a:cs typeface="Mada"/>
                <a:sym typeface="Mada"/>
              </a:rPr>
              <a:t> to develop diabetes.</a:t>
            </a:r>
            <a:endParaRPr sz="1300">
              <a:solidFill>
                <a:srgbClr val="1C4587"/>
              </a:solidFill>
              <a:latin typeface="Mada"/>
              <a:ea typeface="Mada"/>
              <a:cs typeface="Mada"/>
              <a:sym typeface="Mada"/>
            </a:endParaRPr>
          </a:p>
          <a:p>
            <a:pPr indent="0" lvl="0" marL="0" rtl="0" algn="l">
              <a:spcBef>
                <a:spcPts val="0"/>
              </a:spcBef>
              <a:spcAft>
                <a:spcPts val="0"/>
              </a:spcAft>
              <a:buNone/>
            </a:pPr>
            <a:r>
              <a:t/>
            </a:r>
            <a:endParaRPr sz="1300">
              <a:solidFill>
                <a:srgbClr val="1C4587"/>
              </a:solidFill>
              <a:latin typeface="Mada"/>
              <a:ea typeface="Mada"/>
              <a:cs typeface="Mada"/>
              <a:sym typeface="Mada"/>
            </a:endParaRPr>
          </a:p>
        </p:txBody>
      </p:sp>
      <p:grpSp>
        <p:nvGrpSpPr>
          <p:cNvPr id="1367" name="Google Shape;1367;p45"/>
          <p:cNvGrpSpPr/>
          <p:nvPr/>
        </p:nvGrpSpPr>
        <p:grpSpPr>
          <a:xfrm>
            <a:off x="458950" y="6399403"/>
            <a:ext cx="2770507" cy="555356"/>
            <a:chOff x="391750" y="6915553"/>
            <a:chExt cx="2770507" cy="555356"/>
          </a:xfrm>
        </p:grpSpPr>
        <p:cxnSp>
          <p:nvCxnSpPr>
            <p:cNvPr id="1368" name="Google Shape;1368;p45"/>
            <p:cNvCxnSpPr/>
            <p:nvPr/>
          </p:nvCxnSpPr>
          <p:spPr>
            <a:xfrm>
              <a:off x="568457" y="7278832"/>
              <a:ext cx="2593800" cy="2700"/>
            </a:xfrm>
            <a:prstGeom prst="straightConnector1">
              <a:avLst/>
            </a:prstGeom>
            <a:noFill/>
            <a:ln cap="flat" cmpd="sng" w="19050">
              <a:solidFill>
                <a:schemeClr val="accent3"/>
              </a:solidFill>
              <a:prstDash val="solid"/>
              <a:round/>
              <a:headEnd len="med" w="med" type="none"/>
              <a:tailEnd len="med" w="med" type="oval"/>
            </a:ln>
          </p:spPr>
        </p:cxnSp>
        <p:sp>
          <p:nvSpPr>
            <p:cNvPr id="1369" name="Google Shape;1369;p45"/>
            <p:cNvSpPr/>
            <p:nvPr/>
          </p:nvSpPr>
          <p:spPr>
            <a:xfrm>
              <a:off x="391750" y="6915553"/>
              <a:ext cx="486717" cy="488166"/>
            </a:xfrm>
            <a:custGeom>
              <a:rect b="b" l="l" r="r" t="t"/>
              <a:pathLst>
                <a:path extrusionOk="0" h="34869" w="36167">
                  <a:moveTo>
                    <a:pt x="18622" y="1"/>
                  </a:moveTo>
                  <a:cubicBezTo>
                    <a:pt x="8330" y="1"/>
                    <a:pt x="1" y="8361"/>
                    <a:pt x="1" y="18654"/>
                  </a:cubicBezTo>
                  <a:cubicBezTo>
                    <a:pt x="1" y="25621"/>
                    <a:pt x="3801" y="31669"/>
                    <a:pt x="9470" y="34868"/>
                  </a:cubicBezTo>
                  <a:lnTo>
                    <a:pt x="36167" y="12351"/>
                  </a:lnTo>
                  <a:cubicBezTo>
                    <a:pt x="33602" y="5163"/>
                    <a:pt x="26698" y="1"/>
                    <a:pt x="1862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45"/>
            <p:cNvSpPr/>
            <p:nvPr/>
          </p:nvSpPr>
          <p:spPr>
            <a:xfrm>
              <a:off x="495239" y="7053625"/>
              <a:ext cx="431641" cy="417284"/>
            </a:xfrm>
            <a:custGeom>
              <a:rect b="b" l="l" r="r" t="t"/>
              <a:pathLst>
                <a:path extrusionOk="0" h="21694" w="21726">
                  <a:moveTo>
                    <a:pt x="21726" y="10831"/>
                  </a:moveTo>
                  <a:cubicBezTo>
                    <a:pt x="21726" y="16848"/>
                    <a:pt x="16849" y="21693"/>
                    <a:pt x="10863" y="21693"/>
                  </a:cubicBezTo>
                  <a:cubicBezTo>
                    <a:pt x="4878" y="21693"/>
                    <a:pt x="1" y="16848"/>
                    <a:pt x="1" y="10831"/>
                  </a:cubicBezTo>
                  <a:cubicBezTo>
                    <a:pt x="1" y="4845"/>
                    <a:pt x="4878" y="0"/>
                    <a:pt x="10863" y="0"/>
                  </a:cubicBezTo>
                  <a:cubicBezTo>
                    <a:pt x="16849" y="0"/>
                    <a:pt x="21726" y="4845"/>
                    <a:pt x="21726" y="10831"/>
                  </a:cubicBezTo>
                  <a:close/>
                </a:path>
              </a:pathLst>
            </a:custGeom>
            <a:solidFill>
              <a:srgbClr val="F1F1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chemeClr val="accent1"/>
                  </a:solidFill>
                  <a:latin typeface="Mada"/>
                  <a:ea typeface="Mada"/>
                  <a:cs typeface="Mada"/>
                  <a:sym typeface="Mada"/>
                </a:rPr>
                <a:t>1</a:t>
              </a:r>
              <a:endParaRPr b="1" sz="1700">
                <a:solidFill>
                  <a:schemeClr val="accent1"/>
                </a:solidFill>
                <a:latin typeface="Mada"/>
                <a:ea typeface="Mada"/>
                <a:cs typeface="Mada"/>
                <a:sym typeface="Mada"/>
              </a:endParaRPr>
            </a:p>
          </p:txBody>
        </p:sp>
      </p:grpSp>
      <p:sp>
        <p:nvSpPr>
          <p:cNvPr id="1371" name="Google Shape;1371;p45"/>
          <p:cNvSpPr txBox="1"/>
          <p:nvPr/>
        </p:nvSpPr>
        <p:spPr>
          <a:xfrm>
            <a:off x="986600" y="6338281"/>
            <a:ext cx="3000000" cy="2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500">
                <a:solidFill>
                  <a:schemeClr val="accent1"/>
                </a:solidFill>
                <a:highlight>
                  <a:srgbClr val="F3F3F3"/>
                </a:highlight>
                <a:latin typeface="Mada"/>
                <a:ea typeface="Mada"/>
                <a:cs typeface="Mada"/>
                <a:sym typeface="Mada"/>
              </a:rPr>
              <a:t>Abnormalities of insulin </a:t>
            </a:r>
            <a:r>
              <a:rPr b="1" lang="ar" sz="1500" u="sng">
                <a:solidFill>
                  <a:schemeClr val="accent1"/>
                </a:solidFill>
                <a:highlight>
                  <a:srgbClr val="F3F3F3"/>
                </a:highlight>
                <a:latin typeface="Mada"/>
                <a:ea typeface="Mada"/>
                <a:cs typeface="Mada"/>
                <a:sym typeface="Mada"/>
              </a:rPr>
              <a:t>action</a:t>
            </a:r>
            <a:r>
              <a:rPr b="1" lang="ar" sz="1300">
                <a:solidFill>
                  <a:schemeClr val="accent1"/>
                </a:solidFill>
                <a:highlight>
                  <a:srgbClr val="F3F3F3"/>
                </a:highlight>
                <a:latin typeface="Mada"/>
                <a:ea typeface="Mada"/>
                <a:cs typeface="Mada"/>
                <a:sym typeface="Mada"/>
              </a:rPr>
              <a:t> </a:t>
            </a:r>
            <a:endParaRPr sz="1500">
              <a:solidFill>
                <a:schemeClr val="accent1"/>
              </a:solidFill>
              <a:highlight>
                <a:srgbClr val="F3F3F3"/>
              </a:highlight>
            </a:endParaRPr>
          </a:p>
        </p:txBody>
      </p:sp>
      <p:sp>
        <p:nvSpPr>
          <p:cNvPr id="1372" name="Google Shape;1372;p45"/>
          <p:cNvSpPr txBox="1"/>
          <p:nvPr/>
        </p:nvSpPr>
        <p:spPr>
          <a:xfrm>
            <a:off x="934750" y="6879092"/>
            <a:ext cx="66744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Insulin resistance</a:t>
            </a:r>
            <a:r>
              <a:rPr lang="ar" sz="1200">
                <a:solidFill>
                  <a:schemeClr val="dk1"/>
                </a:solidFill>
                <a:latin typeface="Mada"/>
                <a:ea typeface="Mada"/>
                <a:cs typeface="Mada"/>
                <a:sym typeface="Mada"/>
              </a:rPr>
              <a:t>, which is defined as the inability of insulin to produce its usual biological effects at physiological concentrations.  </a:t>
            </a:r>
            <a:r>
              <a:rPr b="1" lang="ar" sz="1200">
                <a:solidFill>
                  <a:schemeClr val="dk1"/>
                </a:solidFill>
                <a:latin typeface="Mada"/>
                <a:ea typeface="Mada"/>
                <a:cs typeface="Mada"/>
                <a:sym typeface="Mada"/>
              </a:rPr>
              <a:t>It is characterized by an impaired ability of insulin to: </a:t>
            </a:r>
            <a:endParaRPr b="1">
              <a:solidFill>
                <a:schemeClr val="dk1"/>
              </a:solidFill>
            </a:endParaRPr>
          </a:p>
        </p:txBody>
      </p:sp>
      <p:grpSp>
        <p:nvGrpSpPr>
          <p:cNvPr id="1373" name="Google Shape;1373;p45"/>
          <p:cNvGrpSpPr/>
          <p:nvPr/>
        </p:nvGrpSpPr>
        <p:grpSpPr>
          <a:xfrm>
            <a:off x="1015381" y="7488150"/>
            <a:ext cx="3000006" cy="388349"/>
            <a:chOff x="643381" y="7928100"/>
            <a:chExt cx="3000006" cy="388349"/>
          </a:xfrm>
        </p:grpSpPr>
        <p:sp>
          <p:nvSpPr>
            <p:cNvPr id="1374" name="Google Shape;1374;p45"/>
            <p:cNvSpPr/>
            <p:nvPr/>
          </p:nvSpPr>
          <p:spPr>
            <a:xfrm>
              <a:off x="643381" y="7947161"/>
              <a:ext cx="306000" cy="369287"/>
            </a:xfrm>
            <a:custGeom>
              <a:rect b="b" l="l" r="r" t="t"/>
              <a:pathLst>
                <a:path extrusionOk="0" h="35775" w="29644">
                  <a:moveTo>
                    <a:pt x="7316" y="1"/>
                  </a:moveTo>
                  <a:cubicBezTo>
                    <a:pt x="3263" y="1"/>
                    <a:pt x="1" y="3262"/>
                    <a:pt x="1" y="7316"/>
                  </a:cubicBezTo>
                  <a:lnTo>
                    <a:pt x="1" y="21282"/>
                  </a:lnTo>
                  <a:cubicBezTo>
                    <a:pt x="1" y="23277"/>
                    <a:pt x="793" y="25177"/>
                    <a:pt x="2218" y="26539"/>
                  </a:cubicBezTo>
                  <a:lnTo>
                    <a:pt x="9628" y="33728"/>
                  </a:lnTo>
                  <a:cubicBezTo>
                    <a:pt x="11042" y="35094"/>
                    <a:pt x="12869" y="35775"/>
                    <a:pt x="14699" y="35775"/>
                  </a:cubicBezTo>
                  <a:cubicBezTo>
                    <a:pt x="16519" y="35775"/>
                    <a:pt x="18341" y="35102"/>
                    <a:pt x="19762" y="33760"/>
                  </a:cubicBezTo>
                  <a:lnTo>
                    <a:pt x="27363" y="26539"/>
                  </a:lnTo>
                  <a:cubicBezTo>
                    <a:pt x="28820" y="25177"/>
                    <a:pt x="29643" y="23246"/>
                    <a:pt x="29643" y="21250"/>
                  </a:cubicBezTo>
                  <a:lnTo>
                    <a:pt x="29643" y="7316"/>
                  </a:lnTo>
                  <a:cubicBezTo>
                    <a:pt x="29643" y="3262"/>
                    <a:pt x="26381" y="1"/>
                    <a:pt x="223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000">
                <a:solidFill>
                  <a:schemeClr val="dk1"/>
                </a:solidFill>
                <a:latin typeface="Fira Sans"/>
                <a:ea typeface="Fira Sans"/>
                <a:cs typeface="Fira Sans"/>
                <a:sym typeface="Fira Sans"/>
              </a:endParaRPr>
            </a:p>
          </p:txBody>
        </p:sp>
        <p:sp>
          <p:nvSpPr>
            <p:cNvPr id="1375" name="Google Shape;1375;p45"/>
            <p:cNvSpPr txBox="1"/>
            <p:nvPr/>
          </p:nvSpPr>
          <p:spPr>
            <a:xfrm>
              <a:off x="643388" y="7928100"/>
              <a:ext cx="3000000" cy="375000"/>
            </a:xfrm>
            <a:prstGeom prst="rect">
              <a:avLst/>
            </a:prstGeom>
            <a:noFill/>
            <a:ln>
              <a:noFill/>
            </a:ln>
          </p:spPr>
          <p:txBody>
            <a:bodyPr anchorCtr="0" anchor="t" bIns="91425" lIns="91425" spcFirstLastPara="1" rIns="91425" wrap="square" tIns="91425">
              <a:spAutoFit/>
            </a:bodyPr>
            <a:lstStyle/>
            <a:p>
              <a:pPr indent="0" lvl="0" marL="89999" rtl="0" algn="l">
                <a:spcBef>
                  <a:spcPts val="0"/>
                </a:spcBef>
                <a:spcAft>
                  <a:spcPts val="0"/>
                </a:spcAft>
                <a:buNone/>
              </a:pPr>
              <a:r>
                <a:rPr b="1" lang="ar" sz="1200">
                  <a:solidFill>
                    <a:schemeClr val="dk1"/>
                  </a:solidFill>
                  <a:latin typeface="Mada"/>
                  <a:ea typeface="Mada"/>
                  <a:cs typeface="Mada"/>
                  <a:sym typeface="Mada"/>
                </a:rPr>
                <a:t>Inhibit hepatic glucose output </a:t>
              </a:r>
              <a:endParaRPr b="1" sz="1200">
                <a:solidFill>
                  <a:schemeClr val="dk1"/>
                </a:solidFill>
                <a:latin typeface="Roboto"/>
                <a:ea typeface="Roboto"/>
                <a:cs typeface="Roboto"/>
                <a:sym typeface="Roboto"/>
              </a:endParaRPr>
            </a:p>
          </p:txBody>
        </p:sp>
      </p:grpSp>
      <p:grpSp>
        <p:nvGrpSpPr>
          <p:cNvPr id="1376" name="Google Shape;1376;p45"/>
          <p:cNvGrpSpPr/>
          <p:nvPr/>
        </p:nvGrpSpPr>
        <p:grpSpPr>
          <a:xfrm>
            <a:off x="4152006" y="7527800"/>
            <a:ext cx="3439806" cy="388336"/>
            <a:chOff x="2821256" y="7918575"/>
            <a:chExt cx="3439806" cy="388336"/>
          </a:xfrm>
        </p:grpSpPr>
        <p:sp>
          <p:nvSpPr>
            <p:cNvPr id="1377" name="Google Shape;1377;p45"/>
            <p:cNvSpPr/>
            <p:nvPr/>
          </p:nvSpPr>
          <p:spPr>
            <a:xfrm>
              <a:off x="2821256" y="7937624"/>
              <a:ext cx="306000" cy="369287"/>
            </a:xfrm>
            <a:custGeom>
              <a:rect b="b" l="l" r="r" t="t"/>
              <a:pathLst>
                <a:path extrusionOk="0" h="35775" w="29644">
                  <a:moveTo>
                    <a:pt x="7316" y="1"/>
                  </a:moveTo>
                  <a:cubicBezTo>
                    <a:pt x="3263" y="1"/>
                    <a:pt x="1" y="3262"/>
                    <a:pt x="1" y="7316"/>
                  </a:cubicBezTo>
                  <a:lnTo>
                    <a:pt x="1" y="21282"/>
                  </a:lnTo>
                  <a:cubicBezTo>
                    <a:pt x="1" y="23277"/>
                    <a:pt x="793" y="25177"/>
                    <a:pt x="2218" y="26539"/>
                  </a:cubicBezTo>
                  <a:lnTo>
                    <a:pt x="9628" y="33728"/>
                  </a:lnTo>
                  <a:cubicBezTo>
                    <a:pt x="11042" y="35094"/>
                    <a:pt x="12869" y="35775"/>
                    <a:pt x="14699" y="35775"/>
                  </a:cubicBezTo>
                  <a:cubicBezTo>
                    <a:pt x="16519" y="35775"/>
                    <a:pt x="18341" y="35102"/>
                    <a:pt x="19762" y="33760"/>
                  </a:cubicBezTo>
                  <a:lnTo>
                    <a:pt x="27363" y="26539"/>
                  </a:lnTo>
                  <a:cubicBezTo>
                    <a:pt x="28820" y="25177"/>
                    <a:pt x="29643" y="23246"/>
                    <a:pt x="29643" y="21250"/>
                  </a:cubicBezTo>
                  <a:lnTo>
                    <a:pt x="29643" y="7316"/>
                  </a:lnTo>
                  <a:cubicBezTo>
                    <a:pt x="29643" y="3262"/>
                    <a:pt x="26381" y="1"/>
                    <a:pt x="223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000">
                <a:solidFill>
                  <a:schemeClr val="dk1"/>
                </a:solidFill>
                <a:latin typeface="Fira Sans"/>
                <a:ea typeface="Fira Sans"/>
                <a:cs typeface="Fira Sans"/>
                <a:sym typeface="Fira Sans"/>
              </a:endParaRPr>
            </a:p>
          </p:txBody>
        </p:sp>
        <p:sp>
          <p:nvSpPr>
            <p:cNvPr id="1378" name="Google Shape;1378;p45"/>
            <p:cNvSpPr txBox="1"/>
            <p:nvPr/>
          </p:nvSpPr>
          <p:spPr>
            <a:xfrm>
              <a:off x="2821263" y="7918575"/>
              <a:ext cx="3439800" cy="375000"/>
            </a:xfrm>
            <a:prstGeom prst="rect">
              <a:avLst/>
            </a:prstGeom>
            <a:noFill/>
            <a:ln>
              <a:noFill/>
            </a:ln>
          </p:spPr>
          <p:txBody>
            <a:bodyPr anchorCtr="0" anchor="t" bIns="91425" lIns="91425" spcFirstLastPara="1" rIns="91425" wrap="square" tIns="91425">
              <a:spAutoFit/>
            </a:bodyPr>
            <a:lstStyle/>
            <a:p>
              <a:pPr indent="0" lvl="0" marL="89999" rtl="0" algn="l">
                <a:spcBef>
                  <a:spcPts val="0"/>
                </a:spcBef>
                <a:spcAft>
                  <a:spcPts val="0"/>
                </a:spcAft>
                <a:buNone/>
              </a:pPr>
              <a:r>
                <a:rPr b="1" lang="ar" sz="1200">
                  <a:solidFill>
                    <a:schemeClr val="dk1"/>
                  </a:solidFill>
                  <a:latin typeface="Mada"/>
                  <a:ea typeface="Mada"/>
                  <a:cs typeface="Mada"/>
                  <a:sym typeface="Mada"/>
                </a:rPr>
                <a:t>Stimulate glucose uptake into skeletal muscle</a:t>
              </a:r>
              <a:endParaRPr b="1" sz="1200">
                <a:solidFill>
                  <a:schemeClr val="dk1"/>
                </a:solidFill>
                <a:latin typeface="Mada"/>
                <a:ea typeface="Mada"/>
                <a:cs typeface="Mada"/>
                <a:sym typeface="Mada"/>
              </a:endParaRPr>
            </a:p>
          </p:txBody>
        </p:sp>
      </p:grpSp>
      <p:grpSp>
        <p:nvGrpSpPr>
          <p:cNvPr id="1379" name="Google Shape;1379;p45"/>
          <p:cNvGrpSpPr/>
          <p:nvPr/>
        </p:nvGrpSpPr>
        <p:grpSpPr>
          <a:xfrm>
            <a:off x="1015395" y="8109850"/>
            <a:ext cx="3000006" cy="558000"/>
            <a:chOff x="4156244" y="8313163"/>
            <a:chExt cx="3000006" cy="558000"/>
          </a:xfrm>
        </p:grpSpPr>
        <p:sp>
          <p:nvSpPr>
            <p:cNvPr id="1380" name="Google Shape;1380;p45"/>
            <p:cNvSpPr/>
            <p:nvPr/>
          </p:nvSpPr>
          <p:spPr>
            <a:xfrm>
              <a:off x="4156244" y="8332224"/>
              <a:ext cx="306000" cy="369287"/>
            </a:xfrm>
            <a:custGeom>
              <a:rect b="b" l="l" r="r" t="t"/>
              <a:pathLst>
                <a:path extrusionOk="0" h="35775" w="29644">
                  <a:moveTo>
                    <a:pt x="7316" y="1"/>
                  </a:moveTo>
                  <a:cubicBezTo>
                    <a:pt x="3263" y="1"/>
                    <a:pt x="1" y="3262"/>
                    <a:pt x="1" y="7316"/>
                  </a:cubicBezTo>
                  <a:lnTo>
                    <a:pt x="1" y="21282"/>
                  </a:lnTo>
                  <a:cubicBezTo>
                    <a:pt x="1" y="23277"/>
                    <a:pt x="793" y="25177"/>
                    <a:pt x="2218" y="26539"/>
                  </a:cubicBezTo>
                  <a:lnTo>
                    <a:pt x="9628" y="33728"/>
                  </a:lnTo>
                  <a:cubicBezTo>
                    <a:pt x="11042" y="35094"/>
                    <a:pt x="12869" y="35775"/>
                    <a:pt x="14699" y="35775"/>
                  </a:cubicBezTo>
                  <a:cubicBezTo>
                    <a:pt x="16519" y="35775"/>
                    <a:pt x="18341" y="35102"/>
                    <a:pt x="19762" y="33760"/>
                  </a:cubicBezTo>
                  <a:lnTo>
                    <a:pt x="27363" y="26539"/>
                  </a:lnTo>
                  <a:cubicBezTo>
                    <a:pt x="28820" y="25177"/>
                    <a:pt x="29643" y="23246"/>
                    <a:pt x="29643" y="21250"/>
                  </a:cubicBezTo>
                  <a:lnTo>
                    <a:pt x="29643" y="7316"/>
                  </a:lnTo>
                  <a:cubicBezTo>
                    <a:pt x="29643" y="3262"/>
                    <a:pt x="26381" y="1"/>
                    <a:pt x="223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000">
                <a:solidFill>
                  <a:schemeClr val="dk1"/>
                </a:solidFill>
                <a:latin typeface="Fira Sans"/>
                <a:ea typeface="Fira Sans"/>
                <a:cs typeface="Fira Sans"/>
                <a:sym typeface="Fira Sans"/>
              </a:endParaRPr>
            </a:p>
          </p:txBody>
        </p:sp>
        <p:sp>
          <p:nvSpPr>
            <p:cNvPr id="1381" name="Google Shape;1381;p45"/>
            <p:cNvSpPr txBox="1"/>
            <p:nvPr/>
          </p:nvSpPr>
          <p:spPr>
            <a:xfrm>
              <a:off x="4156250" y="8313163"/>
              <a:ext cx="3000000" cy="558000"/>
            </a:xfrm>
            <a:prstGeom prst="rect">
              <a:avLst/>
            </a:prstGeom>
            <a:noFill/>
            <a:ln>
              <a:noFill/>
            </a:ln>
          </p:spPr>
          <p:txBody>
            <a:bodyPr anchorCtr="0" anchor="t" bIns="91425" lIns="91425" spcFirstLastPara="1" rIns="91425" wrap="square" tIns="91425">
              <a:spAutoFit/>
            </a:bodyPr>
            <a:lstStyle/>
            <a:p>
              <a:pPr indent="0" lvl="0" marL="89999" rtl="0" algn="l">
                <a:spcBef>
                  <a:spcPts val="0"/>
                </a:spcBef>
                <a:spcAft>
                  <a:spcPts val="0"/>
                </a:spcAft>
                <a:buNone/>
              </a:pPr>
              <a:r>
                <a:rPr b="1" lang="ar" sz="1200">
                  <a:solidFill>
                    <a:schemeClr val="dk1"/>
                  </a:solidFill>
                  <a:latin typeface="Mada"/>
                  <a:ea typeface="Mada"/>
                  <a:cs typeface="Mada"/>
                  <a:sym typeface="Mada"/>
                </a:rPr>
                <a:t>Suppress lipolysis in adipose tissue. </a:t>
              </a:r>
              <a:endParaRPr b="1" sz="1200">
                <a:solidFill>
                  <a:schemeClr val="dk1"/>
                </a:solidFill>
                <a:latin typeface="Roboto"/>
                <a:ea typeface="Roboto"/>
                <a:cs typeface="Roboto"/>
                <a:sym typeface="Roboto"/>
              </a:endParaRPr>
            </a:p>
            <a:p>
              <a:pPr indent="0" lvl="0" marL="89999" rtl="0" algn="l">
                <a:spcBef>
                  <a:spcPts val="0"/>
                </a:spcBef>
                <a:spcAft>
                  <a:spcPts val="0"/>
                </a:spcAft>
                <a:buNone/>
              </a:pPr>
              <a:r>
                <a:t/>
              </a:r>
              <a:endParaRPr b="1" sz="1200">
                <a:solidFill>
                  <a:schemeClr val="dk1"/>
                </a:solidFill>
                <a:latin typeface="Mada"/>
                <a:ea typeface="Mada"/>
                <a:cs typeface="Mada"/>
                <a:sym typeface="Mada"/>
              </a:endParaRPr>
            </a:p>
          </p:txBody>
        </p:sp>
      </p:grpSp>
      <p:sp>
        <p:nvSpPr>
          <p:cNvPr id="1382" name="Google Shape;1382;p45"/>
          <p:cNvSpPr txBox="1"/>
          <p:nvPr/>
        </p:nvSpPr>
        <p:spPr>
          <a:xfrm>
            <a:off x="693925" y="8488949"/>
            <a:ext cx="6674400" cy="450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underlying mechanisms of insulin resistance are </a:t>
            </a:r>
            <a:r>
              <a:rPr b="1" lang="ar" sz="1200">
                <a:solidFill>
                  <a:schemeClr val="dk1"/>
                </a:solidFill>
                <a:latin typeface="Mada"/>
                <a:ea typeface="Mada"/>
                <a:cs typeface="Mada"/>
                <a:sym typeface="Mada"/>
              </a:rPr>
              <a:t>not fully understood</a:t>
            </a:r>
            <a:r>
              <a:rPr lang="ar" sz="1200">
                <a:solidFill>
                  <a:schemeClr val="dk1"/>
                </a:solidFill>
                <a:latin typeface="Mada"/>
                <a:ea typeface="Mada"/>
                <a:cs typeface="Mada"/>
                <a:sym typeface="Mada"/>
              </a:rPr>
              <a:t> but result from nutrient excess.</a:t>
            </a:r>
            <a:endParaRPr>
              <a:solidFill>
                <a:schemeClr val="dk1"/>
              </a:solidFill>
            </a:endParaRPr>
          </a:p>
        </p:txBody>
      </p:sp>
      <p:pic>
        <p:nvPicPr>
          <p:cNvPr id="1383" name="Google Shape;1383;p45"/>
          <p:cNvPicPr preferRelativeResize="0"/>
          <p:nvPr/>
        </p:nvPicPr>
        <p:blipFill>
          <a:blip r:embed="rId6">
            <a:alphaModFix/>
          </a:blip>
          <a:stretch>
            <a:fillRect/>
          </a:stretch>
        </p:blipFill>
        <p:spPr>
          <a:xfrm>
            <a:off x="152950" y="9026375"/>
            <a:ext cx="2353076" cy="1524425"/>
          </a:xfrm>
          <a:prstGeom prst="rect">
            <a:avLst/>
          </a:prstGeom>
          <a:noFill/>
          <a:ln cap="flat" cmpd="sng" w="19050">
            <a:solidFill>
              <a:schemeClr val="accent2"/>
            </a:solidFill>
            <a:prstDash val="solid"/>
            <a:round/>
            <a:headEnd len="sm" w="sm" type="none"/>
            <a:tailEnd len="sm" w="sm" type="none"/>
          </a:ln>
        </p:spPr>
      </p:pic>
      <p:pic>
        <p:nvPicPr>
          <p:cNvPr id="1384" name="Google Shape;1384;p45"/>
          <p:cNvPicPr preferRelativeResize="0"/>
          <p:nvPr/>
        </p:nvPicPr>
        <p:blipFill>
          <a:blip r:embed="rId7">
            <a:alphaModFix/>
          </a:blip>
          <a:stretch>
            <a:fillRect/>
          </a:stretch>
        </p:blipFill>
        <p:spPr>
          <a:xfrm>
            <a:off x="2628000" y="9010950"/>
            <a:ext cx="2353075" cy="1524425"/>
          </a:xfrm>
          <a:prstGeom prst="rect">
            <a:avLst/>
          </a:prstGeom>
          <a:noFill/>
          <a:ln cap="flat" cmpd="sng" w="19050">
            <a:solidFill>
              <a:schemeClr val="accent2"/>
            </a:solidFill>
            <a:prstDash val="solid"/>
            <a:round/>
            <a:headEnd len="sm" w="sm" type="none"/>
            <a:tailEnd len="sm" w="sm" type="none"/>
          </a:ln>
        </p:spPr>
      </p:pic>
      <p:sp>
        <p:nvSpPr>
          <p:cNvPr id="1385" name="Google Shape;1385;p45"/>
          <p:cNvSpPr txBox="1"/>
          <p:nvPr/>
        </p:nvSpPr>
        <p:spPr>
          <a:xfrm>
            <a:off x="4981075" y="8885775"/>
            <a:ext cx="2505000" cy="17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Hyperglycemia alone will lead to </a:t>
            </a:r>
            <a:r>
              <a:rPr b="1" lang="ar" sz="1000">
                <a:solidFill>
                  <a:srgbClr val="6AA84F"/>
                </a:solidFill>
                <a:latin typeface="Mada"/>
                <a:ea typeface="Mada"/>
                <a:cs typeface="Mada"/>
                <a:sym typeface="Mada"/>
              </a:rPr>
              <a:t>micro</a:t>
            </a:r>
            <a:r>
              <a:rPr lang="ar" sz="1000">
                <a:solidFill>
                  <a:srgbClr val="6AA84F"/>
                </a:solidFill>
                <a:latin typeface="Mada"/>
                <a:ea typeface="Mada"/>
                <a:cs typeface="Mada"/>
                <a:sym typeface="Mada"/>
              </a:rPr>
              <a:t>vascular complications. If combined with other factors (e.g. Obesity, smoking etc.) it will lead to </a:t>
            </a:r>
            <a:r>
              <a:rPr b="1" lang="ar" sz="1000">
                <a:solidFill>
                  <a:srgbClr val="6AA84F"/>
                </a:solidFill>
                <a:latin typeface="Mada"/>
                <a:ea typeface="Mada"/>
                <a:cs typeface="Mada"/>
                <a:sym typeface="Mada"/>
              </a:rPr>
              <a:t>macro</a:t>
            </a:r>
            <a:r>
              <a:rPr lang="ar" sz="1000">
                <a:solidFill>
                  <a:srgbClr val="6AA84F"/>
                </a:solidFill>
                <a:latin typeface="Mada"/>
                <a:ea typeface="Mada"/>
                <a:cs typeface="Mada"/>
                <a:sym typeface="Mada"/>
              </a:rPr>
              <a:t>vascular complications. Microvascular complications causes morbidity and macrovascular causes </a:t>
            </a:r>
            <a:r>
              <a:rPr lang="ar" sz="1000">
                <a:solidFill>
                  <a:srgbClr val="6AA84F"/>
                </a:solidFill>
                <a:latin typeface="Mada"/>
                <a:ea typeface="Mada"/>
                <a:cs typeface="Mada"/>
                <a:sym typeface="Mada"/>
              </a:rPr>
              <a:t>mortality</a:t>
            </a:r>
            <a:r>
              <a:rPr lang="ar" sz="1000">
                <a:solidFill>
                  <a:srgbClr val="6AA84F"/>
                </a:solidFill>
                <a:latin typeface="Mada"/>
                <a:ea typeface="Mada"/>
                <a:cs typeface="Mada"/>
                <a:sym typeface="Mada"/>
              </a:rPr>
              <a:t>. You should deal with (B) and (C) </a:t>
            </a:r>
            <a:r>
              <a:rPr b="1" lang="ar" sz="1000">
                <a:solidFill>
                  <a:srgbClr val="6AA84F"/>
                </a:solidFill>
                <a:latin typeface="Mada"/>
                <a:ea typeface="Mada"/>
                <a:cs typeface="Mada"/>
                <a:sym typeface="Mada"/>
              </a:rPr>
              <a:t>not only (A),</a:t>
            </a:r>
            <a:r>
              <a:rPr lang="ar" sz="1000">
                <a:solidFill>
                  <a:srgbClr val="6AA84F"/>
                </a:solidFill>
                <a:latin typeface="Mada"/>
                <a:ea typeface="Mada"/>
                <a:cs typeface="Mada"/>
                <a:sym typeface="Mada"/>
              </a:rPr>
              <a:t> bc for example a pt with retinopathy may become blind in 10yrs, so refer to </a:t>
            </a:r>
            <a:r>
              <a:rPr lang="ar" sz="1000">
                <a:solidFill>
                  <a:srgbClr val="6AA84F"/>
                </a:solidFill>
                <a:latin typeface="Mada"/>
                <a:ea typeface="Mada"/>
                <a:cs typeface="Mada"/>
                <a:sym typeface="Mada"/>
              </a:rPr>
              <a:t>ophtha</a:t>
            </a:r>
            <a:r>
              <a:rPr lang="ar" sz="1000">
                <a:solidFill>
                  <a:srgbClr val="6AA84F"/>
                </a:solidFill>
                <a:latin typeface="Mada"/>
                <a:ea typeface="Mada"/>
                <a:cs typeface="Mada"/>
                <a:sym typeface="Mada"/>
              </a:rPr>
              <a:t> early.</a:t>
            </a:r>
            <a:endParaRPr sz="1000">
              <a:solidFill>
                <a:srgbClr val="6AA84F"/>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46"/>
          <p:cNvSpPr/>
          <p:nvPr/>
        </p:nvSpPr>
        <p:spPr>
          <a:xfrm>
            <a:off x="3599900" y="4863775"/>
            <a:ext cx="3724800" cy="1874100"/>
          </a:xfrm>
          <a:prstGeom prst="roundRect">
            <a:avLst>
              <a:gd fmla="val 16667" name="adj"/>
            </a:avLst>
          </a:prstGeom>
          <a:noFill/>
          <a:ln cap="flat" cmpd="sng" w="19050">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4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cxnSp>
        <p:nvCxnSpPr>
          <p:cNvPr id="1392" name="Google Shape;1392;p4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393" name="Google Shape;1393;p46"/>
          <p:cNvSpPr txBox="1"/>
          <p:nvPr/>
        </p:nvSpPr>
        <p:spPr>
          <a:xfrm>
            <a:off x="867550" y="137409"/>
            <a:ext cx="5715000" cy="41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Diabetes Mellitus Type 2</a:t>
            </a:r>
            <a:endParaRPr b="1" sz="2600">
              <a:latin typeface="Mada"/>
              <a:ea typeface="Mada"/>
              <a:cs typeface="Mada"/>
              <a:sym typeface="Mada"/>
            </a:endParaRPr>
          </a:p>
        </p:txBody>
      </p:sp>
      <p:grpSp>
        <p:nvGrpSpPr>
          <p:cNvPr id="1394" name="Google Shape;1394;p46"/>
          <p:cNvGrpSpPr/>
          <p:nvPr/>
        </p:nvGrpSpPr>
        <p:grpSpPr>
          <a:xfrm>
            <a:off x="428998" y="1441328"/>
            <a:ext cx="2770507" cy="555356"/>
            <a:chOff x="391750" y="6915553"/>
            <a:chExt cx="2770507" cy="555356"/>
          </a:xfrm>
        </p:grpSpPr>
        <p:cxnSp>
          <p:nvCxnSpPr>
            <p:cNvPr id="1395" name="Google Shape;1395;p46"/>
            <p:cNvCxnSpPr/>
            <p:nvPr/>
          </p:nvCxnSpPr>
          <p:spPr>
            <a:xfrm>
              <a:off x="568457" y="7278832"/>
              <a:ext cx="2593800" cy="2700"/>
            </a:xfrm>
            <a:prstGeom prst="straightConnector1">
              <a:avLst/>
            </a:prstGeom>
            <a:noFill/>
            <a:ln cap="flat" cmpd="sng" w="19050">
              <a:solidFill>
                <a:schemeClr val="accent3"/>
              </a:solidFill>
              <a:prstDash val="solid"/>
              <a:round/>
              <a:headEnd len="med" w="med" type="none"/>
              <a:tailEnd len="med" w="med" type="oval"/>
            </a:ln>
          </p:spPr>
        </p:cxnSp>
        <p:sp>
          <p:nvSpPr>
            <p:cNvPr id="1396" name="Google Shape;1396;p46"/>
            <p:cNvSpPr/>
            <p:nvPr/>
          </p:nvSpPr>
          <p:spPr>
            <a:xfrm>
              <a:off x="391750" y="6915553"/>
              <a:ext cx="486717" cy="488166"/>
            </a:xfrm>
            <a:custGeom>
              <a:rect b="b" l="l" r="r" t="t"/>
              <a:pathLst>
                <a:path extrusionOk="0" h="34869" w="36167">
                  <a:moveTo>
                    <a:pt x="18622" y="1"/>
                  </a:moveTo>
                  <a:cubicBezTo>
                    <a:pt x="8330" y="1"/>
                    <a:pt x="1" y="8361"/>
                    <a:pt x="1" y="18654"/>
                  </a:cubicBezTo>
                  <a:cubicBezTo>
                    <a:pt x="1" y="25621"/>
                    <a:pt x="3801" y="31669"/>
                    <a:pt x="9470" y="34868"/>
                  </a:cubicBezTo>
                  <a:lnTo>
                    <a:pt x="36167" y="12351"/>
                  </a:lnTo>
                  <a:cubicBezTo>
                    <a:pt x="33602" y="5163"/>
                    <a:pt x="26698" y="1"/>
                    <a:pt x="1862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46"/>
            <p:cNvSpPr/>
            <p:nvPr/>
          </p:nvSpPr>
          <p:spPr>
            <a:xfrm>
              <a:off x="495239" y="7053625"/>
              <a:ext cx="431641" cy="417284"/>
            </a:xfrm>
            <a:custGeom>
              <a:rect b="b" l="l" r="r" t="t"/>
              <a:pathLst>
                <a:path extrusionOk="0" h="21694" w="21726">
                  <a:moveTo>
                    <a:pt x="21726" y="10831"/>
                  </a:moveTo>
                  <a:cubicBezTo>
                    <a:pt x="21726" y="16848"/>
                    <a:pt x="16849" y="21693"/>
                    <a:pt x="10863" y="21693"/>
                  </a:cubicBezTo>
                  <a:cubicBezTo>
                    <a:pt x="4878" y="21693"/>
                    <a:pt x="1" y="16848"/>
                    <a:pt x="1" y="10831"/>
                  </a:cubicBezTo>
                  <a:cubicBezTo>
                    <a:pt x="1" y="4845"/>
                    <a:pt x="4878" y="0"/>
                    <a:pt x="10863" y="0"/>
                  </a:cubicBezTo>
                  <a:cubicBezTo>
                    <a:pt x="16849" y="0"/>
                    <a:pt x="21726" y="4845"/>
                    <a:pt x="21726" y="10831"/>
                  </a:cubicBezTo>
                  <a:close/>
                </a:path>
              </a:pathLst>
            </a:custGeom>
            <a:solidFill>
              <a:srgbClr val="F1F1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chemeClr val="accent1"/>
                  </a:solidFill>
                  <a:latin typeface="Mada"/>
                  <a:ea typeface="Mada"/>
                  <a:cs typeface="Mada"/>
                  <a:sym typeface="Mada"/>
                </a:rPr>
                <a:t>2</a:t>
              </a:r>
              <a:endParaRPr b="1" sz="1700">
                <a:solidFill>
                  <a:schemeClr val="accent1"/>
                </a:solidFill>
                <a:latin typeface="Mada"/>
                <a:ea typeface="Mada"/>
                <a:cs typeface="Mada"/>
                <a:sym typeface="Mada"/>
              </a:endParaRPr>
            </a:p>
          </p:txBody>
        </p:sp>
      </p:grpSp>
      <p:sp>
        <p:nvSpPr>
          <p:cNvPr id="1398" name="Google Shape;1398;p46"/>
          <p:cNvSpPr txBox="1"/>
          <p:nvPr/>
        </p:nvSpPr>
        <p:spPr>
          <a:xfrm>
            <a:off x="235500" y="942353"/>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7"/>
              </a:buClr>
              <a:buSzPts val="2200"/>
              <a:buFont typeface="Mada"/>
              <a:buChar char="◄"/>
            </a:pPr>
            <a:r>
              <a:rPr b="1" lang="ar" sz="2200">
                <a:solidFill>
                  <a:srgbClr val="1C4587"/>
                </a:solidFill>
                <a:highlight>
                  <a:srgbClr val="D0E0E3"/>
                </a:highlight>
                <a:latin typeface="Mada"/>
                <a:ea typeface="Mada"/>
                <a:cs typeface="Mada"/>
                <a:sym typeface="Mada"/>
              </a:rPr>
              <a:t>Pathogenesis cont’</a:t>
            </a:r>
            <a:endParaRPr b="1" sz="2200">
              <a:solidFill>
                <a:srgbClr val="1C4587"/>
              </a:solidFill>
              <a:highlight>
                <a:srgbClr val="D0E0E3"/>
              </a:highlight>
              <a:latin typeface="Mada"/>
              <a:ea typeface="Mada"/>
              <a:cs typeface="Mada"/>
              <a:sym typeface="Mada"/>
            </a:endParaRPr>
          </a:p>
        </p:txBody>
      </p:sp>
      <p:sp>
        <p:nvSpPr>
          <p:cNvPr id="1399" name="Google Shape;1399;p46"/>
          <p:cNvSpPr txBox="1"/>
          <p:nvPr/>
        </p:nvSpPr>
        <p:spPr>
          <a:xfrm>
            <a:off x="909225" y="1407725"/>
            <a:ext cx="37686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500">
                <a:solidFill>
                  <a:schemeClr val="accent1"/>
                </a:solidFill>
                <a:highlight>
                  <a:srgbClr val="F3F3F3"/>
                </a:highlight>
                <a:latin typeface="Mada"/>
                <a:ea typeface="Mada"/>
                <a:cs typeface="Mada"/>
                <a:sym typeface="Mada"/>
              </a:rPr>
              <a:t>Abnormalities of insulin </a:t>
            </a:r>
            <a:r>
              <a:rPr b="1" lang="ar" sz="1500" u="sng">
                <a:solidFill>
                  <a:schemeClr val="accent1"/>
                </a:solidFill>
                <a:highlight>
                  <a:srgbClr val="F3F3F3"/>
                </a:highlight>
                <a:latin typeface="Mada"/>
                <a:ea typeface="Mada"/>
                <a:cs typeface="Mada"/>
                <a:sym typeface="Mada"/>
              </a:rPr>
              <a:t>secretion</a:t>
            </a:r>
            <a:r>
              <a:rPr b="1" lang="ar" sz="1200">
                <a:solidFill>
                  <a:srgbClr val="1C4587"/>
                </a:solidFill>
                <a:latin typeface="Mada"/>
                <a:ea typeface="Mada"/>
                <a:cs typeface="Mada"/>
                <a:sym typeface="Mada"/>
              </a:rPr>
              <a:t> </a:t>
            </a:r>
            <a:endParaRPr/>
          </a:p>
        </p:txBody>
      </p:sp>
      <p:sp>
        <p:nvSpPr>
          <p:cNvPr id="1400" name="Google Shape;1400;p46"/>
          <p:cNvSpPr txBox="1"/>
          <p:nvPr/>
        </p:nvSpPr>
        <p:spPr>
          <a:xfrm>
            <a:off x="476325" y="2045050"/>
            <a:ext cx="6941700" cy="829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 insulin resistance develops, the body's response is to </a:t>
            </a:r>
            <a:r>
              <a:rPr b="1" lang="ar" sz="1200">
                <a:solidFill>
                  <a:schemeClr val="dk1"/>
                </a:solidFill>
                <a:latin typeface="Mada"/>
                <a:ea typeface="Mada"/>
                <a:cs typeface="Mada"/>
                <a:sym typeface="Mada"/>
              </a:rPr>
              <a:t>increase insulin secretion</a:t>
            </a:r>
            <a:r>
              <a:rPr lang="ar" sz="1200">
                <a:solidFill>
                  <a:schemeClr val="dk1"/>
                </a:solidFill>
                <a:latin typeface="Mada"/>
                <a:ea typeface="Mada"/>
                <a:cs typeface="Mada"/>
                <a:sym typeface="Mada"/>
              </a:rPr>
              <a:t> and so </a:t>
            </a:r>
            <a:endParaRPr sz="12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b="1" lang="ar" sz="1200">
                <a:solidFill>
                  <a:schemeClr val="dk1"/>
                </a:solidFill>
                <a:latin typeface="Mada"/>
                <a:ea typeface="Mada"/>
                <a:cs typeface="Mada"/>
                <a:sym typeface="Mada"/>
              </a:rPr>
              <a:t>early diabetes</a:t>
            </a:r>
            <a:r>
              <a:rPr lang="ar" sz="1200">
                <a:solidFill>
                  <a:schemeClr val="dk1"/>
                </a:solidFill>
                <a:latin typeface="Mada"/>
                <a:ea typeface="Mada"/>
                <a:cs typeface="Mada"/>
                <a:sym typeface="Mada"/>
              </a:rPr>
              <a:t> is often associated with </a:t>
            </a:r>
            <a:r>
              <a:rPr b="1" lang="ar" sz="1200">
                <a:solidFill>
                  <a:schemeClr val="dk1"/>
                </a:solidFill>
                <a:latin typeface="Mada"/>
                <a:ea typeface="Mada"/>
                <a:cs typeface="Mada"/>
                <a:sym typeface="Mada"/>
              </a:rPr>
              <a:t>insulin hypersecretion</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Char char="●"/>
            </a:pPr>
            <a:r>
              <a:rPr lang="ar" sz="1200">
                <a:solidFill>
                  <a:schemeClr val="dk1"/>
                </a:solidFill>
                <a:latin typeface="Mada"/>
                <a:ea typeface="Mada"/>
                <a:cs typeface="Mada"/>
                <a:sym typeface="Mada"/>
              </a:rPr>
              <a:t>Insulin secretory abnormalities manifest early in the course of type 2 diabetes and progress with time; an </a:t>
            </a:r>
            <a:r>
              <a:rPr b="1" lang="ar" sz="1200">
                <a:solidFill>
                  <a:srgbClr val="CC0000"/>
                </a:solidFill>
                <a:latin typeface="Mada"/>
                <a:ea typeface="Mada"/>
                <a:cs typeface="Mada"/>
                <a:sym typeface="Mada"/>
              </a:rPr>
              <a:t>early sign is loss of the first phase of the normal biphasic insulin secretion</a:t>
            </a:r>
            <a:r>
              <a:rPr lang="ar" sz="1200">
                <a:solidFill>
                  <a:srgbClr val="1C4587"/>
                </a:solidFill>
                <a:latin typeface="Mada"/>
                <a:ea typeface="Mada"/>
                <a:cs typeface="Mada"/>
                <a:sym typeface="Mada"/>
              </a:rPr>
              <a:t>. </a:t>
            </a:r>
            <a:endParaRPr/>
          </a:p>
        </p:txBody>
      </p:sp>
      <p:sp>
        <p:nvSpPr>
          <p:cNvPr id="1401" name="Google Shape;1401;p46"/>
          <p:cNvSpPr txBox="1"/>
          <p:nvPr/>
        </p:nvSpPr>
        <p:spPr>
          <a:xfrm>
            <a:off x="429000" y="3167600"/>
            <a:ext cx="6844500" cy="1447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ar" sz="1200">
                <a:solidFill>
                  <a:schemeClr val="dk1"/>
                </a:solidFill>
                <a:latin typeface="Mada"/>
                <a:ea typeface="Mada"/>
                <a:cs typeface="Mada"/>
                <a:sym typeface="Mada"/>
              </a:rPr>
              <a:t>Even though circulating insulin concentrations are </a:t>
            </a:r>
            <a:r>
              <a:rPr b="1" lang="ar" sz="1200">
                <a:solidFill>
                  <a:schemeClr val="dk1"/>
                </a:solidFill>
                <a:latin typeface="Mada"/>
                <a:ea typeface="Mada"/>
                <a:cs typeface="Mada"/>
                <a:sym typeface="Mada"/>
              </a:rPr>
              <a:t>higher </a:t>
            </a:r>
            <a:r>
              <a:rPr lang="ar" sz="1200">
                <a:solidFill>
                  <a:schemeClr val="dk1"/>
                </a:solidFill>
                <a:latin typeface="Mada"/>
                <a:ea typeface="Mada"/>
                <a:cs typeface="Mada"/>
                <a:sym typeface="Mada"/>
              </a:rPr>
              <a:t>than in people without diabetes, they are</a:t>
            </a:r>
            <a:r>
              <a:rPr b="1" lang="ar" sz="1200">
                <a:solidFill>
                  <a:schemeClr val="dk1"/>
                </a:solidFill>
                <a:latin typeface="Mada"/>
                <a:ea typeface="Mada"/>
                <a:cs typeface="Mada"/>
                <a:sym typeface="Mada"/>
              </a:rPr>
              <a:t> still inadequate</a:t>
            </a:r>
            <a:r>
              <a:rPr lang="ar" sz="1200">
                <a:solidFill>
                  <a:schemeClr val="dk1"/>
                </a:solidFill>
                <a:latin typeface="Mada"/>
                <a:ea typeface="Mada"/>
                <a:cs typeface="Mada"/>
                <a:sym typeface="Mada"/>
              </a:rPr>
              <a:t> to restore glucose homeostasis. </a:t>
            </a:r>
            <a:r>
              <a:rPr b="1" lang="ar" sz="1200">
                <a:solidFill>
                  <a:srgbClr val="CC0000"/>
                </a:solidFill>
                <a:latin typeface="Mada"/>
                <a:ea typeface="Mada"/>
                <a:cs typeface="Mada"/>
                <a:sym typeface="Mada"/>
              </a:rPr>
              <a:t>By the time of diagnosis, at least</a:t>
            </a:r>
            <a:r>
              <a:rPr b="1" lang="ar" sz="1200">
                <a:solidFill>
                  <a:srgbClr val="CC0000"/>
                </a:solidFill>
                <a:latin typeface="Mada"/>
                <a:ea typeface="Mada"/>
                <a:cs typeface="Mada"/>
                <a:sym typeface="Mada"/>
              </a:rPr>
              <a:t> 50% of B-cell mass and function has been lost</a:t>
            </a:r>
            <a:r>
              <a:rPr b="1" lang="ar" sz="1200">
                <a:solidFill>
                  <a:srgbClr val="CC0000"/>
                </a:solidFill>
                <a:latin typeface="Mada"/>
                <a:ea typeface="Mada"/>
                <a:cs typeface="Mada"/>
                <a:sym typeface="Mada"/>
              </a:rPr>
              <a:t>.</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solidFill>
                  <a:schemeClr val="dk1"/>
                </a:solidFill>
                <a:latin typeface="Mada"/>
                <a:ea typeface="Mada"/>
                <a:cs typeface="Mada"/>
                <a:sym typeface="Mada"/>
              </a:rPr>
              <a:t>Hyperglycaemia and lipid excess are toxic to ß cells, at least in vitro, a phenomenon known as</a:t>
            </a:r>
            <a:r>
              <a:rPr lang="ar" sz="1200">
                <a:solidFill>
                  <a:srgbClr val="1C4587"/>
                </a:solidFill>
                <a:latin typeface="Mada"/>
                <a:ea typeface="Mada"/>
                <a:cs typeface="Mada"/>
                <a:sym typeface="Mada"/>
              </a:rPr>
              <a:t> </a:t>
            </a:r>
            <a:r>
              <a:rPr b="1" lang="ar" sz="1200">
                <a:solidFill>
                  <a:srgbClr val="CC0000"/>
                </a:solidFill>
                <a:latin typeface="Mada"/>
                <a:ea typeface="Mada"/>
                <a:cs typeface="Mada"/>
                <a:sym typeface="Mada"/>
              </a:rPr>
              <a:t>glucotoxicity</a:t>
            </a:r>
            <a:r>
              <a:rPr lang="ar" sz="1200">
                <a:solidFill>
                  <a:srgbClr val="1C4587"/>
                </a:solidFill>
                <a:latin typeface="Mada"/>
                <a:ea typeface="Mada"/>
                <a:cs typeface="Mada"/>
                <a:sym typeface="Mada"/>
              </a:rPr>
              <a:t>, </a:t>
            </a:r>
            <a:r>
              <a:rPr lang="ar" sz="1200">
                <a:solidFill>
                  <a:schemeClr val="dk1"/>
                </a:solidFill>
                <a:latin typeface="Mada"/>
                <a:ea typeface="Mada"/>
                <a:cs typeface="Mada"/>
                <a:sym typeface="Mada"/>
              </a:rPr>
              <a:t>which is thought to cause </a:t>
            </a:r>
            <a:r>
              <a:rPr b="1" lang="ar" sz="1200">
                <a:solidFill>
                  <a:schemeClr val="dk1"/>
                </a:solidFill>
                <a:latin typeface="Mada"/>
                <a:ea typeface="Mada"/>
                <a:cs typeface="Mada"/>
                <a:sym typeface="Mada"/>
              </a:rPr>
              <a:t>further B-cell </a:t>
            </a:r>
            <a:r>
              <a:rPr lang="ar" sz="1200">
                <a:solidFill>
                  <a:schemeClr val="dk1"/>
                </a:solidFill>
                <a:latin typeface="Mada"/>
                <a:ea typeface="Mada"/>
                <a:cs typeface="Mada"/>
                <a:sym typeface="Mada"/>
              </a:rPr>
              <a:t>loss and further deterioration of glucose homeostasis. With time, insulin secretion declines, an observation referred to as the 'Starling curve' of the pancreas.</a:t>
            </a:r>
            <a:endParaRPr>
              <a:solidFill>
                <a:schemeClr val="dk1"/>
              </a:solidFill>
            </a:endParaRPr>
          </a:p>
        </p:txBody>
      </p:sp>
      <p:pic>
        <p:nvPicPr>
          <p:cNvPr id="1402" name="Google Shape;1402;p46"/>
          <p:cNvPicPr preferRelativeResize="0"/>
          <p:nvPr/>
        </p:nvPicPr>
        <p:blipFill>
          <a:blip r:embed="rId3">
            <a:alphaModFix/>
          </a:blip>
          <a:stretch>
            <a:fillRect/>
          </a:stretch>
        </p:blipFill>
        <p:spPr>
          <a:xfrm>
            <a:off x="235500" y="4884550"/>
            <a:ext cx="3147350" cy="1853350"/>
          </a:xfrm>
          <a:prstGeom prst="rect">
            <a:avLst/>
          </a:prstGeom>
          <a:noFill/>
          <a:ln cap="flat" cmpd="sng" w="19050">
            <a:solidFill>
              <a:schemeClr val="accent1"/>
            </a:solidFill>
            <a:prstDash val="solid"/>
            <a:round/>
            <a:headEnd len="sm" w="sm" type="none"/>
            <a:tailEnd len="sm" w="sm" type="none"/>
          </a:ln>
        </p:spPr>
      </p:pic>
      <p:sp>
        <p:nvSpPr>
          <p:cNvPr id="1403" name="Google Shape;1403;p46"/>
          <p:cNvSpPr txBox="1"/>
          <p:nvPr>
            <p:ph type="title"/>
          </p:nvPr>
        </p:nvSpPr>
        <p:spPr>
          <a:xfrm>
            <a:off x="5226500" y="4836800"/>
            <a:ext cx="2098200" cy="1601100"/>
          </a:xfrm>
          <a:prstGeom prst="rect">
            <a:avLst/>
          </a:prstGeom>
        </p:spPr>
        <p:txBody>
          <a:bodyPr anchorCtr="0" anchor="ctr" bIns="111700" lIns="111700" spcFirstLastPara="1" rIns="111700" wrap="square" tIns="111700">
            <a:noAutofit/>
          </a:bodyPr>
          <a:lstStyle/>
          <a:p>
            <a:pPr indent="0" lvl="0" marL="457200" rtl="0" algn="ctr">
              <a:spcBef>
                <a:spcPts val="0"/>
              </a:spcBef>
              <a:spcAft>
                <a:spcPts val="0"/>
              </a:spcAft>
              <a:buNone/>
            </a:pPr>
            <a:r>
              <a:t/>
            </a:r>
            <a:endParaRPr b="1" sz="1000">
              <a:latin typeface="Mada"/>
              <a:ea typeface="Mada"/>
              <a:cs typeface="Mada"/>
              <a:sym typeface="Mada"/>
            </a:endParaRPr>
          </a:p>
          <a:p>
            <a:pPr indent="-292100" lvl="0" marL="457200" rtl="0" algn="l">
              <a:spcBef>
                <a:spcPts val="0"/>
              </a:spcBef>
              <a:spcAft>
                <a:spcPts val="0"/>
              </a:spcAft>
              <a:buSzPts val="1000"/>
              <a:buAutoNum type="romanUcPeriod"/>
            </a:pPr>
            <a:r>
              <a:rPr b="1" lang="ar" sz="1000"/>
              <a:t>Disrupted pulsatile insulin response </a:t>
            </a:r>
            <a:endParaRPr b="1" sz="1000"/>
          </a:p>
          <a:p>
            <a:pPr indent="-292100" lvl="0" marL="457200" rtl="0" algn="l">
              <a:spcBef>
                <a:spcPts val="0"/>
              </a:spcBef>
              <a:spcAft>
                <a:spcPts val="0"/>
              </a:spcAft>
              <a:buSzPts val="1000"/>
              <a:buAutoNum type="romanUcPeriod"/>
            </a:pPr>
            <a:r>
              <a:rPr b="1" lang="ar" sz="1000"/>
              <a:t>↓first phase </a:t>
            </a:r>
            <a:endParaRPr b="1" sz="1000"/>
          </a:p>
          <a:p>
            <a:pPr indent="-292100" lvl="0" marL="457200" rtl="0" algn="l">
              <a:spcBef>
                <a:spcPts val="0"/>
              </a:spcBef>
              <a:spcAft>
                <a:spcPts val="0"/>
              </a:spcAft>
              <a:buSzPts val="1000"/>
              <a:buAutoNum type="romanUcPeriod"/>
            </a:pPr>
            <a:r>
              <a:rPr b="1" lang="ar" sz="1000"/>
              <a:t>↑Proinsulin / insulin ratio  </a:t>
            </a:r>
            <a:endParaRPr b="1" sz="1000"/>
          </a:p>
          <a:p>
            <a:pPr indent="-292100" lvl="0" marL="457200" rtl="0" algn="l">
              <a:spcBef>
                <a:spcPts val="0"/>
              </a:spcBef>
              <a:spcAft>
                <a:spcPts val="0"/>
              </a:spcAft>
              <a:buSzPts val="1000"/>
              <a:buAutoNum type="romanUcPeriod"/>
            </a:pPr>
            <a:r>
              <a:rPr b="1" lang="ar" sz="1000"/>
              <a:t>↓𝛽-cell responsiveness to glucose </a:t>
            </a:r>
            <a:endParaRPr b="1" sz="1000"/>
          </a:p>
          <a:p>
            <a:pPr indent="-292100" lvl="0" marL="457200" rtl="0" algn="l">
              <a:spcBef>
                <a:spcPts val="0"/>
              </a:spcBef>
              <a:spcAft>
                <a:spcPts val="0"/>
              </a:spcAft>
              <a:buSzPts val="1000"/>
              <a:buAutoNum type="romanUcPeriod"/>
            </a:pPr>
            <a:r>
              <a:rPr b="1" lang="ar" sz="1000"/>
              <a:t>↓insulin production </a:t>
            </a:r>
            <a:endParaRPr b="1" sz="1000"/>
          </a:p>
          <a:p>
            <a:pPr indent="-292100" lvl="0" marL="457200" rtl="0" algn="l">
              <a:spcBef>
                <a:spcPts val="0"/>
              </a:spcBef>
              <a:spcAft>
                <a:spcPts val="0"/>
              </a:spcAft>
              <a:buSzPts val="1000"/>
              <a:buChar char="-"/>
            </a:pPr>
            <a:r>
              <a:rPr b="1" lang="ar" sz="1000"/>
              <a:t>↓insulin </a:t>
            </a:r>
            <a:endParaRPr b="1" sz="1000"/>
          </a:p>
          <a:p>
            <a:pPr indent="-292100" lvl="0" marL="457200" rtl="0" algn="l">
              <a:spcBef>
                <a:spcPts val="0"/>
              </a:spcBef>
              <a:spcAft>
                <a:spcPts val="0"/>
              </a:spcAft>
              <a:buSzPts val="1000"/>
              <a:buChar char="-"/>
            </a:pPr>
            <a:r>
              <a:rPr b="1" lang="ar" sz="1000"/>
              <a:t>↓insulin granules </a:t>
            </a:r>
            <a:endParaRPr b="1" sz="1000"/>
          </a:p>
        </p:txBody>
      </p:sp>
      <p:sp>
        <p:nvSpPr>
          <p:cNvPr id="1404" name="Google Shape;1404;p46"/>
          <p:cNvSpPr txBox="1"/>
          <p:nvPr/>
        </p:nvSpPr>
        <p:spPr>
          <a:xfrm>
            <a:off x="3638550" y="6447800"/>
            <a:ext cx="3468000" cy="2901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ar" sz="1200">
                <a:solidFill>
                  <a:schemeClr val="accent4"/>
                </a:solidFill>
                <a:highlight>
                  <a:srgbClr val="FFFFFF"/>
                </a:highlight>
                <a:latin typeface="Mada"/>
                <a:ea typeface="Mada"/>
                <a:cs typeface="Mada"/>
                <a:sym typeface="Mada"/>
              </a:rPr>
              <a:t>Abnormalities of 𝛽-cell Function in</a:t>
            </a:r>
            <a:endParaRPr b="1" sz="1200">
              <a:solidFill>
                <a:schemeClr val="accent4"/>
              </a:solidFill>
              <a:highlight>
                <a:srgbClr val="FFFFFF"/>
              </a:highlight>
              <a:latin typeface="Mada"/>
              <a:ea typeface="Mada"/>
              <a:cs typeface="Mada"/>
              <a:sym typeface="Mada"/>
            </a:endParaRPr>
          </a:p>
          <a:p>
            <a:pPr indent="0" lvl="0" marL="457200" rtl="0" algn="ctr">
              <a:spcBef>
                <a:spcPts val="0"/>
              </a:spcBef>
              <a:spcAft>
                <a:spcPts val="0"/>
              </a:spcAft>
              <a:buNone/>
            </a:pPr>
            <a:r>
              <a:rPr b="1" lang="ar" sz="1200">
                <a:solidFill>
                  <a:schemeClr val="accent4"/>
                </a:solidFill>
                <a:highlight>
                  <a:srgbClr val="FFFFFF"/>
                </a:highlight>
                <a:latin typeface="Mada"/>
                <a:ea typeface="Mada"/>
                <a:cs typeface="Mada"/>
                <a:sym typeface="Mada"/>
              </a:rPr>
              <a:t> Type 2 Diabetes </a:t>
            </a:r>
            <a:endParaRPr>
              <a:solidFill>
                <a:schemeClr val="accent4"/>
              </a:solidFill>
              <a:highlight>
                <a:srgbClr val="FFFFFF"/>
              </a:highlight>
              <a:latin typeface="Mada"/>
              <a:ea typeface="Mada"/>
              <a:cs typeface="Mada"/>
              <a:sym typeface="Mada"/>
            </a:endParaRPr>
          </a:p>
        </p:txBody>
      </p:sp>
      <p:pic>
        <p:nvPicPr>
          <p:cNvPr id="1405" name="Google Shape;1405;p46"/>
          <p:cNvPicPr preferRelativeResize="0"/>
          <p:nvPr/>
        </p:nvPicPr>
        <p:blipFill rotWithShape="1">
          <a:blip r:embed="rId4">
            <a:alphaModFix/>
          </a:blip>
          <a:srcRect b="6253" l="3799" r="4876" t="3379"/>
          <a:stretch/>
        </p:blipFill>
        <p:spPr>
          <a:xfrm>
            <a:off x="8404882" y="7297148"/>
            <a:ext cx="1966275" cy="829800"/>
          </a:xfrm>
          <a:prstGeom prst="rect">
            <a:avLst/>
          </a:prstGeom>
          <a:noFill/>
          <a:ln>
            <a:noFill/>
          </a:ln>
        </p:spPr>
      </p:pic>
      <p:grpSp>
        <p:nvGrpSpPr>
          <p:cNvPr id="1406" name="Google Shape;1406;p46"/>
          <p:cNvGrpSpPr/>
          <p:nvPr/>
        </p:nvGrpSpPr>
        <p:grpSpPr>
          <a:xfrm>
            <a:off x="67209" y="2019179"/>
            <a:ext cx="7206205" cy="987576"/>
            <a:chOff x="67209" y="2019179"/>
            <a:chExt cx="7206205" cy="987576"/>
          </a:xfrm>
        </p:grpSpPr>
        <p:sp>
          <p:nvSpPr>
            <p:cNvPr id="1407" name="Google Shape;1407;p46"/>
            <p:cNvSpPr/>
            <p:nvPr/>
          </p:nvSpPr>
          <p:spPr>
            <a:xfrm>
              <a:off x="331750" y="2088500"/>
              <a:ext cx="6941663" cy="918254"/>
            </a:xfrm>
            <a:custGeom>
              <a:rect b="b" l="l" r="r" t="t"/>
              <a:pathLst>
                <a:path extrusionOk="0" fill="none" h="32933" w="69950">
                  <a:moveTo>
                    <a:pt x="0" y="5096"/>
                  </a:moveTo>
                  <a:lnTo>
                    <a:pt x="0" y="2000"/>
                  </a:lnTo>
                  <a:cubicBezTo>
                    <a:pt x="0" y="893"/>
                    <a:pt x="893" y="0"/>
                    <a:pt x="2001" y="0"/>
                  </a:cubicBezTo>
                  <a:lnTo>
                    <a:pt x="67949" y="0"/>
                  </a:lnTo>
                  <a:cubicBezTo>
                    <a:pt x="69057" y="0"/>
                    <a:pt x="69950" y="893"/>
                    <a:pt x="69950" y="2000"/>
                  </a:cubicBezTo>
                  <a:lnTo>
                    <a:pt x="69950" y="30944"/>
                  </a:lnTo>
                  <a:cubicBezTo>
                    <a:pt x="69950" y="32040"/>
                    <a:pt x="69057" y="32933"/>
                    <a:pt x="67949" y="32933"/>
                  </a:cubicBezTo>
                  <a:lnTo>
                    <a:pt x="45339" y="32933"/>
                  </a:lnTo>
                  <a:lnTo>
                    <a:pt x="45530" y="32933"/>
                  </a:lnTo>
                  <a:lnTo>
                    <a:pt x="2001" y="32933"/>
                  </a:lnTo>
                  <a:cubicBezTo>
                    <a:pt x="893" y="32933"/>
                    <a:pt x="0" y="32040"/>
                    <a:pt x="0" y="30944"/>
                  </a:cubicBezTo>
                  <a:lnTo>
                    <a:pt x="0" y="18121"/>
                  </a:lnTo>
                </a:path>
              </a:pathLst>
            </a:custGeom>
            <a:noFill/>
            <a:ln cap="flat" cmpd="sng" w="8025">
              <a:solidFill>
                <a:srgbClr val="CCCCCC"/>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nvGrpSpPr>
            <p:cNvPr id="1408" name="Google Shape;1408;p46"/>
            <p:cNvGrpSpPr/>
            <p:nvPr/>
          </p:nvGrpSpPr>
          <p:grpSpPr>
            <a:xfrm>
              <a:off x="6870539" y="2019179"/>
              <a:ext cx="355579" cy="340790"/>
              <a:chOff x="2426180" y="2196525"/>
              <a:chExt cx="662652" cy="491405"/>
            </a:xfrm>
          </p:grpSpPr>
          <p:sp>
            <p:nvSpPr>
              <p:cNvPr id="1409" name="Google Shape;1409;p46"/>
              <p:cNvSpPr/>
              <p:nvPr/>
            </p:nvSpPr>
            <p:spPr>
              <a:xfrm>
                <a:off x="2426180" y="2196525"/>
                <a:ext cx="552642" cy="101269"/>
              </a:xfrm>
              <a:custGeom>
                <a:rect b="b" l="l" r="r" t="t"/>
                <a:pathLst>
                  <a:path extrusionOk="0" h="3632" w="18182">
                    <a:moveTo>
                      <a:pt x="3442" y="0"/>
                    </a:moveTo>
                    <a:cubicBezTo>
                      <a:pt x="1537" y="0"/>
                      <a:pt x="1" y="1536"/>
                      <a:pt x="1" y="3429"/>
                    </a:cubicBezTo>
                    <a:lnTo>
                      <a:pt x="1" y="3632"/>
                    </a:lnTo>
                    <a:lnTo>
                      <a:pt x="15205" y="3632"/>
                    </a:lnTo>
                    <a:lnTo>
                      <a:pt x="15205" y="3429"/>
                    </a:lnTo>
                    <a:cubicBezTo>
                      <a:pt x="15205" y="1691"/>
                      <a:pt x="16503" y="250"/>
                      <a:pt x="18182" y="24"/>
                    </a:cubicBezTo>
                    <a:lnTo>
                      <a:pt x="181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410" name="Google Shape;1410;p46"/>
              <p:cNvSpPr/>
              <p:nvPr/>
            </p:nvSpPr>
            <p:spPr>
              <a:xfrm>
                <a:off x="2536175" y="2196525"/>
                <a:ext cx="552657" cy="491405"/>
              </a:xfrm>
              <a:custGeom>
                <a:rect b="b" l="l" r="r" t="t"/>
                <a:pathLst>
                  <a:path extrusionOk="0" h="18348" w="18181">
                    <a:moveTo>
                      <a:pt x="0" y="0"/>
                    </a:moveTo>
                    <a:lnTo>
                      <a:pt x="0" y="24"/>
                    </a:lnTo>
                    <a:cubicBezTo>
                      <a:pt x="1679" y="250"/>
                      <a:pt x="2977" y="1691"/>
                      <a:pt x="2977" y="3429"/>
                    </a:cubicBezTo>
                    <a:lnTo>
                      <a:pt x="2977" y="18348"/>
                    </a:lnTo>
                    <a:lnTo>
                      <a:pt x="18181" y="18348"/>
                    </a:lnTo>
                    <a:lnTo>
                      <a:pt x="18181" y="3429"/>
                    </a:lnTo>
                    <a:cubicBezTo>
                      <a:pt x="18181" y="1536"/>
                      <a:pt x="16645" y="0"/>
                      <a:pt x="147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sp>
          <p:nvSpPr>
            <p:cNvPr id="1411" name="Google Shape;1411;p46"/>
            <p:cNvSpPr txBox="1"/>
            <p:nvPr/>
          </p:nvSpPr>
          <p:spPr>
            <a:xfrm>
              <a:off x="67209" y="2226505"/>
              <a:ext cx="6765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700">
                  <a:solidFill>
                    <a:schemeClr val="accent1"/>
                  </a:solidFill>
                  <a:latin typeface="Mada"/>
                  <a:ea typeface="Mada"/>
                  <a:cs typeface="Mada"/>
                  <a:sym typeface="Mada"/>
                </a:rPr>
                <a:t>01</a:t>
              </a:r>
              <a:endParaRPr sz="2700">
                <a:solidFill>
                  <a:schemeClr val="accent1"/>
                </a:solidFill>
                <a:latin typeface="Mada"/>
                <a:ea typeface="Mada"/>
                <a:cs typeface="Mada"/>
                <a:sym typeface="Mada"/>
              </a:endParaRPr>
            </a:p>
          </p:txBody>
        </p:sp>
      </p:grpSp>
      <p:grpSp>
        <p:nvGrpSpPr>
          <p:cNvPr id="1412" name="Google Shape;1412;p46"/>
          <p:cNvGrpSpPr/>
          <p:nvPr/>
        </p:nvGrpSpPr>
        <p:grpSpPr>
          <a:xfrm>
            <a:off x="67197" y="3029258"/>
            <a:ext cx="7206230" cy="1696538"/>
            <a:chOff x="67197" y="3029258"/>
            <a:chExt cx="7206230" cy="1696538"/>
          </a:xfrm>
        </p:grpSpPr>
        <p:sp>
          <p:nvSpPr>
            <p:cNvPr id="1413" name="Google Shape;1413;p46"/>
            <p:cNvSpPr/>
            <p:nvPr/>
          </p:nvSpPr>
          <p:spPr>
            <a:xfrm>
              <a:off x="331750" y="3098576"/>
              <a:ext cx="6941663" cy="1627220"/>
            </a:xfrm>
            <a:custGeom>
              <a:rect b="b" l="l" r="r" t="t"/>
              <a:pathLst>
                <a:path extrusionOk="0" fill="none" h="32933" w="69950">
                  <a:moveTo>
                    <a:pt x="0" y="5096"/>
                  </a:moveTo>
                  <a:lnTo>
                    <a:pt x="0" y="2000"/>
                  </a:lnTo>
                  <a:cubicBezTo>
                    <a:pt x="0" y="893"/>
                    <a:pt x="893" y="0"/>
                    <a:pt x="2001" y="0"/>
                  </a:cubicBezTo>
                  <a:lnTo>
                    <a:pt x="67949" y="0"/>
                  </a:lnTo>
                  <a:cubicBezTo>
                    <a:pt x="69057" y="0"/>
                    <a:pt x="69950" y="893"/>
                    <a:pt x="69950" y="2000"/>
                  </a:cubicBezTo>
                  <a:lnTo>
                    <a:pt x="69950" y="30944"/>
                  </a:lnTo>
                  <a:cubicBezTo>
                    <a:pt x="69950" y="32040"/>
                    <a:pt x="69057" y="32933"/>
                    <a:pt x="67949" y="32933"/>
                  </a:cubicBezTo>
                  <a:lnTo>
                    <a:pt x="45339" y="32933"/>
                  </a:lnTo>
                  <a:lnTo>
                    <a:pt x="45530" y="32933"/>
                  </a:lnTo>
                  <a:lnTo>
                    <a:pt x="2001" y="32933"/>
                  </a:lnTo>
                  <a:cubicBezTo>
                    <a:pt x="893" y="32933"/>
                    <a:pt x="0" y="32040"/>
                    <a:pt x="0" y="30944"/>
                  </a:cubicBezTo>
                  <a:lnTo>
                    <a:pt x="0" y="18121"/>
                  </a:lnTo>
                </a:path>
              </a:pathLst>
            </a:custGeom>
            <a:noFill/>
            <a:ln cap="flat" cmpd="sng" w="8025">
              <a:solidFill>
                <a:srgbClr val="CCCCCC"/>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414" name="Google Shape;1414;p46"/>
            <p:cNvSpPr txBox="1"/>
            <p:nvPr/>
          </p:nvSpPr>
          <p:spPr>
            <a:xfrm>
              <a:off x="67197" y="3474238"/>
              <a:ext cx="676500" cy="34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700">
                  <a:solidFill>
                    <a:schemeClr val="accent1"/>
                  </a:solidFill>
                  <a:latin typeface="Mada"/>
                  <a:ea typeface="Mada"/>
                  <a:cs typeface="Mada"/>
                  <a:sym typeface="Mada"/>
                </a:rPr>
                <a:t>02</a:t>
              </a:r>
              <a:endParaRPr sz="2700">
                <a:solidFill>
                  <a:schemeClr val="accent1"/>
                </a:solidFill>
                <a:latin typeface="Mada"/>
                <a:ea typeface="Mada"/>
                <a:cs typeface="Mada"/>
                <a:sym typeface="Mada"/>
              </a:endParaRPr>
            </a:p>
          </p:txBody>
        </p:sp>
        <p:grpSp>
          <p:nvGrpSpPr>
            <p:cNvPr id="1415" name="Google Shape;1415;p46"/>
            <p:cNvGrpSpPr/>
            <p:nvPr/>
          </p:nvGrpSpPr>
          <p:grpSpPr>
            <a:xfrm>
              <a:off x="6917849" y="3029258"/>
              <a:ext cx="355579" cy="340790"/>
              <a:chOff x="2426180" y="2196525"/>
              <a:chExt cx="662652" cy="491405"/>
            </a:xfrm>
          </p:grpSpPr>
          <p:sp>
            <p:nvSpPr>
              <p:cNvPr id="1416" name="Google Shape;1416;p46"/>
              <p:cNvSpPr/>
              <p:nvPr/>
            </p:nvSpPr>
            <p:spPr>
              <a:xfrm>
                <a:off x="2426180" y="2196525"/>
                <a:ext cx="552642" cy="101269"/>
              </a:xfrm>
              <a:custGeom>
                <a:rect b="b" l="l" r="r" t="t"/>
                <a:pathLst>
                  <a:path extrusionOk="0" h="3632" w="18182">
                    <a:moveTo>
                      <a:pt x="3442" y="0"/>
                    </a:moveTo>
                    <a:cubicBezTo>
                      <a:pt x="1537" y="0"/>
                      <a:pt x="1" y="1536"/>
                      <a:pt x="1" y="3429"/>
                    </a:cubicBezTo>
                    <a:lnTo>
                      <a:pt x="1" y="3632"/>
                    </a:lnTo>
                    <a:lnTo>
                      <a:pt x="15205" y="3632"/>
                    </a:lnTo>
                    <a:lnTo>
                      <a:pt x="15205" y="3429"/>
                    </a:lnTo>
                    <a:cubicBezTo>
                      <a:pt x="15205" y="1691"/>
                      <a:pt x="16503" y="250"/>
                      <a:pt x="18182" y="24"/>
                    </a:cubicBezTo>
                    <a:lnTo>
                      <a:pt x="181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417" name="Google Shape;1417;p46"/>
              <p:cNvSpPr/>
              <p:nvPr/>
            </p:nvSpPr>
            <p:spPr>
              <a:xfrm>
                <a:off x="2536175" y="2196525"/>
                <a:ext cx="552657" cy="491405"/>
              </a:xfrm>
              <a:custGeom>
                <a:rect b="b" l="l" r="r" t="t"/>
                <a:pathLst>
                  <a:path extrusionOk="0" h="18348" w="18181">
                    <a:moveTo>
                      <a:pt x="0" y="0"/>
                    </a:moveTo>
                    <a:lnTo>
                      <a:pt x="0" y="24"/>
                    </a:lnTo>
                    <a:cubicBezTo>
                      <a:pt x="1679" y="250"/>
                      <a:pt x="2977" y="1691"/>
                      <a:pt x="2977" y="3429"/>
                    </a:cubicBezTo>
                    <a:lnTo>
                      <a:pt x="2977" y="18348"/>
                    </a:lnTo>
                    <a:lnTo>
                      <a:pt x="18181" y="18348"/>
                    </a:lnTo>
                    <a:lnTo>
                      <a:pt x="18181" y="3429"/>
                    </a:lnTo>
                    <a:cubicBezTo>
                      <a:pt x="18181" y="1536"/>
                      <a:pt x="16645" y="0"/>
                      <a:pt x="147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grpSp>
      <p:sp>
        <p:nvSpPr>
          <p:cNvPr id="1418" name="Google Shape;1418;p46"/>
          <p:cNvSpPr txBox="1"/>
          <p:nvPr/>
        </p:nvSpPr>
        <p:spPr>
          <a:xfrm>
            <a:off x="294921" y="8671115"/>
            <a:ext cx="6639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Clinical features </a:t>
            </a:r>
            <a:endParaRPr b="1" sz="2200">
              <a:highlight>
                <a:srgbClr val="D0E0E3"/>
              </a:highlight>
              <a:latin typeface="Mada"/>
              <a:ea typeface="Mada"/>
              <a:cs typeface="Mada"/>
              <a:sym typeface="Mada"/>
            </a:endParaRPr>
          </a:p>
        </p:txBody>
      </p:sp>
      <p:sp>
        <p:nvSpPr>
          <p:cNvPr id="1419" name="Google Shape;1419;p46"/>
          <p:cNvSpPr txBox="1"/>
          <p:nvPr/>
        </p:nvSpPr>
        <p:spPr>
          <a:xfrm>
            <a:off x="346275" y="9666258"/>
            <a:ext cx="7081200" cy="11157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6AA84F"/>
              </a:buClr>
              <a:buSzPts val="1200"/>
              <a:buAutoNum type="arabicPeriod"/>
            </a:pPr>
            <a:r>
              <a:rPr b="1" lang="ar" sz="1200">
                <a:solidFill>
                  <a:srgbClr val="CC0000"/>
                </a:solidFill>
                <a:latin typeface="Mada"/>
                <a:ea typeface="Mada"/>
                <a:cs typeface="Mada"/>
                <a:sym typeface="Mada"/>
              </a:rPr>
              <a:t>Gold standard for the diagnosis of DM is HbA1C</a:t>
            </a:r>
            <a:r>
              <a:rPr lang="ar" sz="1200">
                <a:solidFill>
                  <a:srgbClr val="6AA84F"/>
                </a:solidFill>
                <a:latin typeface="Mada"/>
                <a:ea typeface="Mada"/>
                <a:cs typeface="Mada"/>
                <a:sym typeface="Mada"/>
              </a:rPr>
              <a:t> because it is stable, accurate if done in qualified lab and has no much variability.</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AutoNum type="arabicPeriod"/>
            </a:pPr>
            <a:r>
              <a:rPr lang="ar" sz="1200">
                <a:solidFill>
                  <a:srgbClr val="6AA84F"/>
                </a:solidFill>
                <a:latin typeface="Mada"/>
                <a:ea typeface="Mada"/>
                <a:cs typeface="Mada"/>
                <a:sym typeface="Mada"/>
              </a:rPr>
              <a:t>Retinopathy in DM is unique and can be used as </a:t>
            </a:r>
            <a:r>
              <a:rPr lang="ar" sz="1200">
                <a:solidFill>
                  <a:srgbClr val="6AA84F"/>
                </a:solidFill>
                <a:latin typeface="Mada"/>
                <a:ea typeface="Mada"/>
                <a:cs typeface="Mada"/>
                <a:sym typeface="Mada"/>
              </a:rPr>
              <a:t>a marker as it is different than other types of retinopathy like in HTN and other diseases.</a:t>
            </a:r>
            <a:endParaRPr sz="1200">
              <a:solidFill>
                <a:srgbClr val="6AA84F"/>
              </a:solidFill>
              <a:latin typeface="Mada"/>
              <a:ea typeface="Mada"/>
              <a:cs typeface="Mada"/>
              <a:sym typeface="Mada"/>
            </a:endParaRPr>
          </a:p>
        </p:txBody>
      </p:sp>
      <p:sp>
        <p:nvSpPr>
          <p:cNvPr id="1420" name="Google Shape;1420;p46"/>
          <p:cNvSpPr txBox="1"/>
          <p:nvPr/>
        </p:nvSpPr>
        <p:spPr>
          <a:xfrm>
            <a:off x="275034" y="9239858"/>
            <a:ext cx="6639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Diagnosis</a:t>
            </a:r>
            <a:r>
              <a:rPr b="1" lang="ar" sz="2200">
                <a:highlight>
                  <a:srgbClr val="D0E0E3"/>
                </a:highlight>
                <a:latin typeface="Mada"/>
                <a:ea typeface="Mada"/>
                <a:cs typeface="Mada"/>
                <a:sym typeface="Mada"/>
              </a:rPr>
              <a:t> </a:t>
            </a:r>
            <a:endParaRPr b="1" sz="2200">
              <a:highlight>
                <a:srgbClr val="D0E0E3"/>
              </a:highlight>
              <a:latin typeface="Mada"/>
              <a:ea typeface="Mada"/>
              <a:cs typeface="Mada"/>
              <a:sym typeface="Mada"/>
            </a:endParaRPr>
          </a:p>
        </p:txBody>
      </p:sp>
      <p:sp>
        <p:nvSpPr>
          <p:cNvPr id="1421" name="Google Shape;1421;p46">
            <a:hlinkClick action="ppaction://hlinksldjump" r:id="rId5"/>
          </p:cNvPr>
          <p:cNvSpPr txBox="1"/>
          <p:nvPr/>
        </p:nvSpPr>
        <p:spPr>
          <a:xfrm>
            <a:off x="2983125" y="8791465"/>
            <a:ext cx="1926900" cy="28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u="sng">
                <a:solidFill>
                  <a:srgbClr val="999999"/>
                </a:solidFill>
                <a:latin typeface="Mada"/>
                <a:ea typeface="Mada"/>
                <a:cs typeface="Mada"/>
                <a:sym typeface="Mada"/>
              </a:rPr>
              <a:t>Click here to go back  to slide 4</a:t>
            </a:r>
            <a:endParaRPr sz="1000" u="sng">
              <a:solidFill>
                <a:srgbClr val="999999"/>
              </a:solidFill>
              <a:latin typeface="Mada"/>
              <a:ea typeface="Mada"/>
              <a:cs typeface="Mada"/>
              <a:sym typeface="Mada"/>
            </a:endParaRPr>
          </a:p>
        </p:txBody>
      </p:sp>
      <p:sp>
        <p:nvSpPr>
          <p:cNvPr id="1422" name="Google Shape;1422;p46">
            <a:hlinkClick action="ppaction://hlinksldjump" r:id="rId6"/>
          </p:cNvPr>
          <p:cNvSpPr txBox="1"/>
          <p:nvPr/>
        </p:nvSpPr>
        <p:spPr>
          <a:xfrm>
            <a:off x="2165850" y="9323558"/>
            <a:ext cx="1779000" cy="28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u="sng">
                <a:solidFill>
                  <a:srgbClr val="999999"/>
                </a:solidFill>
                <a:latin typeface="Mada"/>
                <a:ea typeface="Mada"/>
                <a:cs typeface="Mada"/>
                <a:sym typeface="Mada"/>
              </a:rPr>
              <a:t>Click here to go back to slide 5</a:t>
            </a:r>
            <a:endParaRPr sz="1000" u="sng">
              <a:solidFill>
                <a:srgbClr val="999999"/>
              </a:solidFill>
              <a:latin typeface="Mada"/>
              <a:ea typeface="Mada"/>
              <a:cs typeface="Mada"/>
              <a:sym typeface="Mada"/>
            </a:endParaRPr>
          </a:p>
        </p:txBody>
      </p:sp>
      <p:pic>
        <p:nvPicPr>
          <p:cNvPr id="1423" name="Google Shape;1423;p46"/>
          <p:cNvPicPr preferRelativeResize="0"/>
          <p:nvPr/>
        </p:nvPicPr>
        <p:blipFill rotWithShape="1">
          <a:blip r:embed="rId7">
            <a:alphaModFix/>
          </a:blip>
          <a:srcRect b="18358" l="5848" r="6331" t="23116"/>
          <a:stretch/>
        </p:blipFill>
        <p:spPr>
          <a:xfrm>
            <a:off x="3638550" y="5216388"/>
            <a:ext cx="1724025" cy="1177975"/>
          </a:xfrm>
          <a:prstGeom prst="rect">
            <a:avLst/>
          </a:prstGeom>
          <a:noFill/>
          <a:ln>
            <a:noFill/>
          </a:ln>
        </p:spPr>
      </p:pic>
      <p:pic>
        <p:nvPicPr>
          <p:cNvPr id="1424" name="Google Shape;1424;p46"/>
          <p:cNvPicPr preferRelativeResize="0"/>
          <p:nvPr/>
        </p:nvPicPr>
        <p:blipFill rotWithShape="1">
          <a:blip r:embed="rId8">
            <a:alphaModFix/>
          </a:blip>
          <a:srcRect b="10152" l="15154" r="15300" t="0"/>
          <a:stretch/>
        </p:blipFill>
        <p:spPr>
          <a:xfrm>
            <a:off x="1673000" y="6903988"/>
            <a:ext cx="1926900" cy="1601050"/>
          </a:xfrm>
          <a:prstGeom prst="rect">
            <a:avLst/>
          </a:prstGeom>
          <a:noFill/>
          <a:ln>
            <a:noFill/>
          </a:ln>
        </p:spPr>
      </p:pic>
      <p:pic>
        <p:nvPicPr>
          <p:cNvPr id="1425" name="Google Shape;1425;p46"/>
          <p:cNvPicPr preferRelativeResize="0"/>
          <p:nvPr/>
        </p:nvPicPr>
        <p:blipFill>
          <a:blip r:embed="rId9">
            <a:alphaModFix/>
          </a:blip>
          <a:stretch>
            <a:fillRect/>
          </a:stretch>
        </p:blipFill>
        <p:spPr>
          <a:xfrm>
            <a:off x="4191800" y="6995650"/>
            <a:ext cx="2098222" cy="1543775"/>
          </a:xfrm>
          <a:prstGeom prst="rect">
            <a:avLst/>
          </a:prstGeom>
          <a:noFill/>
          <a:ln cap="flat" cmpd="sng" w="19050">
            <a:solidFill>
              <a:srgbClr val="CC0000"/>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sp>
        <p:nvSpPr>
          <p:cNvPr id="1430" name="Google Shape;1430;p47"/>
          <p:cNvSpPr/>
          <p:nvPr/>
        </p:nvSpPr>
        <p:spPr>
          <a:xfrm>
            <a:off x="473300" y="952275"/>
            <a:ext cx="6988500" cy="1159500"/>
          </a:xfrm>
          <a:prstGeom prst="snip1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47"/>
          <p:cNvSpPr/>
          <p:nvPr/>
        </p:nvSpPr>
        <p:spPr>
          <a:xfrm>
            <a:off x="230800" y="1061600"/>
            <a:ext cx="6988500" cy="1305900"/>
          </a:xfrm>
          <a:prstGeom prst="snip1Rect">
            <a:avLst>
              <a:gd fmla="val 16667" name="adj"/>
            </a:avLst>
          </a:prstGeom>
          <a:solidFill>
            <a:srgbClr val="EFEFE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4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cxnSp>
        <p:nvCxnSpPr>
          <p:cNvPr id="1433" name="Google Shape;1433;p4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grpSp>
        <p:nvGrpSpPr>
          <p:cNvPr id="1434" name="Google Shape;1434;p47"/>
          <p:cNvGrpSpPr/>
          <p:nvPr/>
        </p:nvGrpSpPr>
        <p:grpSpPr>
          <a:xfrm>
            <a:off x="136440" y="4347403"/>
            <a:ext cx="1075715" cy="754954"/>
            <a:chOff x="434612" y="921569"/>
            <a:chExt cx="1075715" cy="754954"/>
          </a:xfrm>
        </p:grpSpPr>
        <p:grpSp>
          <p:nvGrpSpPr>
            <p:cNvPr id="1435" name="Google Shape;1435;p47"/>
            <p:cNvGrpSpPr/>
            <p:nvPr/>
          </p:nvGrpSpPr>
          <p:grpSpPr>
            <a:xfrm>
              <a:off x="434612" y="921569"/>
              <a:ext cx="1075715" cy="754954"/>
              <a:chOff x="867550" y="1030950"/>
              <a:chExt cx="1075715" cy="754954"/>
            </a:xfrm>
          </p:grpSpPr>
          <p:sp>
            <p:nvSpPr>
              <p:cNvPr id="1436" name="Google Shape;1436;p47"/>
              <p:cNvSpPr/>
              <p:nvPr/>
            </p:nvSpPr>
            <p:spPr>
              <a:xfrm>
                <a:off x="1609171" y="1398389"/>
                <a:ext cx="261999" cy="16120"/>
              </a:xfrm>
              <a:custGeom>
                <a:rect b="b" l="l" r="r" t="t"/>
                <a:pathLst>
                  <a:path extrusionOk="0" h="584" w="9491">
                    <a:moveTo>
                      <a:pt x="1" y="0"/>
                    </a:moveTo>
                    <a:lnTo>
                      <a:pt x="1" y="584"/>
                    </a:lnTo>
                    <a:lnTo>
                      <a:pt x="9490" y="584"/>
                    </a:lnTo>
                    <a:lnTo>
                      <a:pt x="9490" y="0"/>
                    </a:lnTo>
                    <a:close/>
                  </a:path>
                </a:pathLst>
              </a:custGeom>
              <a:solidFill>
                <a:srgbClr val="FCD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47"/>
              <p:cNvSpPr/>
              <p:nvPr/>
            </p:nvSpPr>
            <p:spPr>
              <a:xfrm>
                <a:off x="867550" y="1030950"/>
                <a:ext cx="754954" cy="754954"/>
              </a:xfrm>
              <a:custGeom>
                <a:rect b="b" l="l" r="r" t="t"/>
                <a:pathLst>
                  <a:path extrusionOk="0" h="23944" w="23944">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47"/>
              <p:cNvSpPr/>
              <p:nvPr/>
            </p:nvSpPr>
            <p:spPr>
              <a:xfrm>
                <a:off x="1245171" y="1030950"/>
                <a:ext cx="377320" cy="377698"/>
              </a:xfrm>
              <a:custGeom>
                <a:rect b="b" l="l" r="r" t="t"/>
                <a:pathLst>
                  <a:path extrusionOk="0" h="11979" w="11967">
                    <a:moveTo>
                      <a:pt x="1" y="1"/>
                    </a:moveTo>
                    <a:lnTo>
                      <a:pt x="1" y="1084"/>
                    </a:lnTo>
                    <a:cubicBezTo>
                      <a:pt x="6002" y="1084"/>
                      <a:pt x="10883" y="5966"/>
                      <a:pt x="10883" y="11978"/>
                    </a:cubicBezTo>
                    <a:lnTo>
                      <a:pt x="11967" y="11978"/>
                    </a:lnTo>
                    <a:cubicBezTo>
                      <a:pt x="11967" y="5370"/>
                      <a:pt x="6597" y="1"/>
                      <a:pt x="1" y="1"/>
                    </a:cubicBezTo>
                    <a:close/>
                  </a:path>
                </a:pathLst>
              </a:custGeom>
              <a:solidFill>
                <a:srgbClr val="45818E"/>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47"/>
              <p:cNvSpPr/>
              <p:nvPr/>
            </p:nvSpPr>
            <p:spPr>
              <a:xfrm>
                <a:off x="1600079" y="1363856"/>
                <a:ext cx="343185" cy="88770"/>
              </a:xfrm>
              <a:custGeom>
                <a:rect b="b" l="l" r="r" t="t"/>
                <a:pathLst>
                  <a:path extrusionOk="0" h="3216" w="12432">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40" name="Google Shape;1440;p47"/>
            <p:cNvPicPr preferRelativeResize="0"/>
            <p:nvPr/>
          </p:nvPicPr>
          <p:blipFill>
            <a:blip r:embed="rId3">
              <a:alphaModFix/>
            </a:blip>
            <a:stretch>
              <a:fillRect/>
            </a:stretch>
          </p:blipFill>
          <p:spPr>
            <a:xfrm>
              <a:off x="548138" y="986121"/>
              <a:ext cx="562221" cy="562200"/>
            </a:xfrm>
            <a:prstGeom prst="rect">
              <a:avLst/>
            </a:prstGeom>
            <a:noFill/>
            <a:ln>
              <a:noFill/>
            </a:ln>
          </p:spPr>
        </p:pic>
      </p:grpSp>
      <p:sp>
        <p:nvSpPr>
          <p:cNvPr id="1441" name="Google Shape;1441;p47"/>
          <p:cNvSpPr txBox="1"/>
          <p:nvPr/>
        </p:nvSpPr>
        <p:spPr>
          <a:xfrm>
            <a:off x="1113691" y="4928722"/>
            <a:ext cx="5400300" cy="891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All patients with diabetes require healthy diet therapy</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Reducing alcohol consumption and stopping smoking</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Weight management and regular </a:t>
            </a:r>
            <a:r>
              <a:rPr lang="ar" sz="1200">
                <a:solidFill>
                  <a:srgbClr val="999999"/>
                </a:solidFill>
                <a:latin typeface="Mada"/>
                <a:ea typeface="Mada"/>
                <a:cs typeface="Mada"/>
                <a:sym typeface="Mada"/>
              </a:rPr>
              <a:t>exercise</a:t>
            </a:r>
            <a:r>
              <a:rPr lang="ar" sz="1200">
                <a:solidFill>
                  <a:srgbClr val="999999"/>
                </a:solidFill>
                <a:latin typeface="Mada"/>
                <a:ea typeface="Mada"/>
                <a:cs typeface="Mada"/>
                <a:sym typeface="Mada"/>
              </a:rPr>
              <a:t> is encouraged to reduce cardiovascular risk</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6AA84F"/>
                </a:solidFill>
                <a:latin typeface="Mada"/>
                <a:ea typeface="Mada"/>
                <a:cs typeface="Mada"/>
                <a:sym typeface="Mada"/>
              </a:rPr>
              <a:t>Exercises increase muscular insulin sensitivity</a:t>
            </a:r>
            <a:endParaRPr sz="1200">
              <a:solidFill>
                <a:srgbClr val="999999"/>
              </a:solidFill>
              <a:latin typeface="Mada"/>
              <a:ea typeface="Mada"/>
              <a:cs typeface="Mada"/>
              <a:sym typeface="Mada"/>
            </a:endParaRPr>
          </a:p>
        </p:txBody>
      </p:sp>
      <p:sp>
        <p:nvSpPr>
          <p:cNvPr id="1442" name="Google Shape;1442;p47"/>
          <p:cNvSpPr/>
          <p:nvPr/>
        </p:nvSpPr>
        <p:spPr>
          <a:xfrm>
            <a:off x="1357141" y="4409179"/>
            <a:ext cx="4913400" cy="5622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76A5AF"/>
                </a:solidFill>
                <a:latin typeface="Mada"/>
                <a:ea typeface="Mada"/>
                <a:cs typeface="Mada"/>
                <a:sym typeface="Mada"/>
              </a:rPr>
              <a:t>Diet &amp; lifestyle modifications:</a:t>
            </a:r>
            <a:endParaRPr sz="2200">
              <a:solidFill>
                <a:srgbClr val="76A5AF"/>
              </a:solidFill>
              <a:latin typeface="Mada"/>
              <a:ea typeface="Mada"/>
              <a:cs typeface="Mada"/>
              <a:sym typeface="Mada"/>
            </a:endParaRPr>
          </a:p>
        </p:txBody>
      </p:sp>
      <p:sp>
        <p:nvSpPr>
          <p:cNvPr id="1443" name="Google Shape;1443;p47"/>
          <p:cNvSpPr txBox="1"/>
          <p:nvPr/>
        </p:nvSpPr>
        <p:spPr>
          <a:xfrm>
            <a:off x="230800" y="1061600"/>
            <a:ext cx="6875700" cy="12579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b="1" lang="ar" sz="1200">
                <a:solidFill>
                  <a:srgbClr val="CC0000"/>
                </a:solidFill>
                <a:latin typeface="Mada"/>
                <a:ea typeface="Mada"/>
                <a:cs typeface="Mada"/>
                <a:sym typeface="Mada"/>
              </a:rPr>
              <a:t>Diet and lifestyle</a:t>
            </a:r>
            <a:r>
              <a:rPr lang="ar" sz="1200">
                <a:solidFill>
                  <a:srgbClr val="6AA84F"/>
                </a:solidFill>
                <a:latin typeface="Mada"/>
                <a:ea typeface="Mada"/>
                <a:cs typeface="Mada"/>
                <a:sym typeface="Mada"/>
              </a:rPr>
              <a:t> changes are the key to successful treatment of type 2 diabetes.</a:t>
            </a:r>
            <a:r>
              <a:rPr lang="ar" sz="1200">
                <a:solidFill>
                  <a:srgbClr val="1C4588"/>
                </a:solidFill>
                <a:latin typeface="Mada"/>
                <a:ea typeface="Mada"/>
                <a:cs typeface="Mada"/>
                <a:sym typeface="Mada"/>
              </a:rPr>
              <a:t> </a:t>
            </a:r>
            <a:r>
              <a:rPr b="1" lang="ar" sz="1200">
                <a:solidFill>
                  <a:schemeClr val="accent6"/>
                </a:solidFill>
                <a:latin typeface="Mada"/>
                <a:ea typeface="Mada"/>
                <a:cs typeface="Mada"/>
                <a:sym typeface="Mada"/>
              </a:rPr>
              <a:t>Medication should never be prescribed until lifestyle changes have been implemented.</a:t>
            </a:r>
            <a:endParaRPr b="1" sz="1200">
              <a:solidFill>
                <a:schemeClr val="accent6"/>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solidFill>
                  <a:srgbClr val="1C4588"/>
                </a:solidFill>
                <a:latin typeface="Mada"/>
                <a:ea typeface="Mada"/>
                <a:cs typeface="Mada"/>
                <a:sym typeface="Mada"/>
              </a:rPr>
              <a:t>The three main options are </a:t>
            </a:r>
            <a:r>
              <a:rPr b="1" lang="ar" sz="1200">
                <a:solidFill>
                  <a:srgbClr val="CC0000"/>
                </a:solidFill>
                <a:latin typeface="Mada"/>
                <a:ea typeface="Mada"/>
                <a:cs typeface="Mada"/>
                <a:sym typeface="Mada"/>
              </a:rPr>
              <a:t>metformin, a sulfonylurea</a:t>
            </a:r>
            <a:r>
              <a:rPr b="1" lang="ar" sz="1200">
                <a:solidFill>
                  <a:srgbClr val="1C4588"/>
                </a:solidFill>
                <a:latin typeface="Mada"/>
                <a:ea typeface="Mada"/>
                <a:cs typeface="Mada"/>
                <a:sym typeface="Mada"/>
              </a:rPr>
              <a:t> or a thiazolidinedione.  </a:t>
            </a:r>
            <a:endParaRPr b="1" sz="1200">
              <a:solidFill>
                <a:srgbClr val="1C4588"/>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solidFill>
                  <a:srgbClr val="1C4588"/>
                </a:solidFill>
                <a:latin typeface="Mada"/>
                <a:ea typeface="Mada"/>
                <a:cs typeface="Mada"/>
                <a:sym typeface="Mada"/>
              </a:rPr>
              <a:t>I</a:t>
            </a:r>
            <a:r>
              <a:rPr lang="ar" sz="1200">
                <a:solidFill>
                  <a:srgbClr val="1C4588"/>
                </a:solidFill>
                <a:latin typeface="Mada"/>
                <a:ea typeface="Mada"/>
                <a:cs typeface="Mada"/>
                <a:sym typeface="Mada"/>
              </a:rPr>
              <a:t>f control is inadequate on oral therapy, </a:t>
            </a:r>
            <a:r>
              <a:rPr lang="ar" sz="1200">
                <a:solidFill>
                  <a:srgbClr val="CC0000"/>
                </a:solidFill>
                <a:latin typeface="Mada"/>
                <a:ea typeface="Mada"/>
                <a:cs typeface="Mada"/>
                <a:sym typeface="Mada"/>
              </a:rPr>
              <a:t>insulin </a:t>
            </a:r>
            <a:r>
              <a:rPr lang="ar" sz="1200">
                <a:solidFill>
                  <a:srgbClr val="1C4588"/>
                </a:solidFill>
                <a:latin typeface="Mada"/>
                <a:ea typeface="Mada"/>
                <a:cs typeface="Mada"/>
                <a:sym typeface="Mada"/>
              </a:rPr>
              <a:t>therapy should be started without undue delay</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6AA84F"/>
                </a:solidFill>
                <a:latin typeface="Mada"/>
                <a:ea typeface="Mada"/>
                <a:cs typeface="Mada"/>
                <a:sym typeface="Mada"/>
              </a:rPr>
              <a:t>DM management depends on hyperglycemia, microvascular complications and macro-vascular together.</a:t>
            </a:r>
            <a:endParaRPr sz="1200">
              <a:solidFill>
                <a:srgbClr val="1C4588"/>
              </a:solidFill>
              <a:latin typeface="Mada"/>
              <a:ea typeface="Mada"/>
              <a:cs typeface="Mada"/>
              <a:sym typeface="Mada"/>
            </a:endParaRPr>
          </a:p>
        </p:txBody>
      </p:sp>
      <p:sp>
        <p:nvSpPr>
          <p:cNvPr id="1444" name="Google Shape;1444;p47"/>
          <p:cNvSpPr/>
          <p:nvPr/>
        </p:nvSpPr>
        <p:spPr>
          <a:xfrm>
            <a:off x="1785763" y="6314138"/>
            <a:ext cx="3214800" cy="1346400"/>
          </a:xfrm>
          <a:prstGeom prst="bracePair">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5" name="Google Shape;1445;p47"/>
          <p:cNvPicPr preferRelativeResize="0"/>
          <p:nvPr/>
        </p:nvPicPr>
        <p:blipFill>
          <a:blip r:embed="rId4">
            <a:alphaModFix/>
          </a:blip>
          <a:stretch>
            <a:fillRect/>
          </a:stretch>
        </p:blipFill>
        <p:spPr>
          <a:xfrm>
            <a:off x="5368961" y="6079375"/>
            <a:ext cx="1492200" cy="1492200"/>
          </a:xfrm>
          <a:prstGeom prst="rect">
            <a:avLst/>
          </a:prstGeom>
          <a:noFill/>
          <a:ln>
            <a:noFill/>
          </a:ln>
        </p:spPr>
      </p:pic>
      <p:pic>
        <p:nvPicPr>
          <p:cNvPr id="1446" name="Google Shape;1446;p47"/>
          <p:cNvPicPr preferRelativeResize="0"/>
          <p:nvPr/>
        </p:nvPicPr>
        <p:blipFill>
          <a:blip r:embed="rId5">
            <a:alphaModFix/>
          </a:blip>
          <a:stretch>
            <a:fillRect/>
          </a:stretch>
        </p:blipFill>
        <p:spPr>
          <a:xfrm>
            <a:off x="287428" y="6221609"/>
            <a:ext cx="1422175" cy="1422175"/>
          </a:xfrm>
          <a:prstGeom prst="rect">
            <a:avLst/>
          </a:prstGeom>
          <a:noFill/>
          <a:ln>
            <a:noFill/>
          </a:ln>
        </p:spPr>
      </p:pic>
      <p:sp>
        <p:nvSpPr>
          <p:cNvPr id="1447" name="Google Shape;1447;p47"/>
          <p:cNvSpPr txBox="1"/>
          <p:nvPr/>
        </p:nvSpPr>
        <p:spPr>
          <a:xfrm>
            <a:off x="1982280" y="6186589"/>
            <a:ext cx="3000000" cy="149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accent1"/>
                </a:solidFill>
                <a:latin typeface="Mada"/>
                <a:ea typeface="Mada"/>
                <a:cs typeface="Mada"/>
                <a:sym typeface="Mada"/>
              </a:rPr>
              <a:t>Dietary advice:</a:t>
            </a:r>
            <a:endParaRPr b="1" sz="1200">
              <a:solidFill>
                <a:schemeClr val="accent1"/>
              </a:solidFill>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1. Salad: 1hour BEFORE the meal</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2. 1⁄4 - 1⁄2 what you are used to. </a:t>
            </a:r>
            <a:r>
              <a:rPr lang="ar" sz="1200">
                <a:latin typeface="Mada"/>
                <a:ea typeface="Mada"/>
                <a:cs typeface="Mada"/>
                <a:sym typeface="Mada"/>
              </a:rPr>
              <a:t>No cheating</a:t>
            </a:r>
            <a:r>
              <a:rPr lang="ar" sz="1200">
                <a:latin typeface="Mada"/>
                <a:ea typeface="Mada"/>
                <a:cs typeface="Mada"/>
                <a:sym typeface="Mada"/>
              </a:rPr>
              <a:t>. 3. 1 Fruit per meal (juice is fruit)</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4. 2 DATES BID (1 extra date BID)</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5. No Communal eating</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6. Avoid what you can live without.</a:t>
            </a:r>
            <a:endParaRPr sz="1200">
              <a:latin typeface="Mada"/>
              <a:ea typeface="Mada"/>
              <a:cs typeface="Mada"/>
              <a:sym typeface="Mada"/>
            </a:endParaRPr>
          </a:p>
        </p:txBody>
      </p:sp>
      <p:sp>
        <p:nvSpPr>
          <p:cNvPr id="1448" name="Google Shape;1448;p47"/>
          <p:cNvSpPr/>
          <p:nvPr/>
        </p:nvSpPr>
        <p:spPr>
          <a:xfrm>
            <a:off x="1351354" y="8048673"/>
            <a:ext cx="4913400" cy="5622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76A5AF"/>
                </a:solidFill>
                <a:latin typeface="Mada"/>
                <a:ea typeface="Mada"/>
                <a:cs typeface="Mada"/>
                <a:sym typeface="Mada"/>
              </a:rPr>
              <a:t>Oral Hypoglycemic drugs:</a:t>
            </a:r>
            <a:endParaRPr sz="2200">
              <a:solidFill>
                <a:srgbClr val="76A5AF"/>
              </a:solidFill>
              <a:latin typeface="Mada"/>
              <a:ea typeface="Mada"/>
              <a:cs typeface="Mada"/>
              <a:sym typeface="Mada"/>
            </a:endParaRPr>
          </a:p>
        </p:txBody>
      </p:sp>
      <p:grpSp>
        <p:nvGrpSpPr>
          <p:cNvPr id="1449" name="Google Shape;1449;p47"/>
          <p:cNvGrpSpPr/>
          <p:nvPr/>
        </p:nvGrpSpPr>
        <p:grpSpPr>
          <a:xfrm>
            <a:off x="136428" y="7920823"/>
            <a:ext cx="1075715" cy="754954"/>
            <a:chOff x="392970" y="2318963"/>
            <a:chExt cx="1075715" cy="754954"/>
          </a:xfrm>
        </p:grpSpPr>
        <p:grpSp>
          <p:nvGrpSpPr>
            <p:cNvPr id="1450" name="Google Shape;1450;p47"/>
            <p:cNvGrpSpPr/>
            <p:nvPr/>
          </p:nvGrpSpPr>
          <p:grpSpPr>
            <a:xfrm>
              <a:off x="392970" y="2318963"/>
              <a:ext cx="1075715" cy="754954"/>
              <a:chOff x="867550" y="1030950"/>
              <a:chExt cx="1075715" cy="754954"/>
            </a:xfrm>
          </p:grpSpPr>
          <p:sp>
            <p:nvSpPr>
              <p:cNvPr id="1451" name="Google Shape;1451;p47"/>
              <p:cNvSpPr/>
              <p:nvPr/>
            </p:nvSpPr>
            <p:spPr>
              <a:xfrm>
                <a:off x="1609171" y="1398389"/>
                <a:ext cx="261999" cy="16120"/>
              </a:xfrm>
              <a:custGeom>
                <a:rect b="b" l="l" r="r" t="t"/>
                <a:pathLst>
                  <a:path extrusionOk="0" h="584" w="9491">
                    <a:moveTo>
                      <a:pt x="1" y="0"/>
                    </a:moveTo>
                    <a:lnTo>
                      <a:pt x="1" y="584"/>
                    </a:lnTo>
                    <a:lnTo>
                      <a:pt x="9490" y="584"/>
                    </a:lnTo>
                    <a:lnTo>
                      <a:pt x="9490" y="0"/>
                    </a:lnTo>
                    <a:close/>
                  </a:path>
                </a:pathLst>
              </a:custGeom>
              <a:solidFill>
                <a:srgbClr val="FCD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47"/>
              <p:cNvSpPr/>
              <p:nvPr/>
            </p:nvSpPr>
            <p:spPr>
              <a:xfrm>
                <a:off x="867550" y="1030950"/>
                <a:ext cx="754954" cy="754954"/>
              </a:xfrm>
              <a:custGeom>
                <a:rect b="b" l="l" r="r" t="t"/>
                <a:pathLst>
                  <a:path extrusionOk="0" h="23944" w="23944">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47"/>
              <p:cNvSpPr/>
              <p:nvPr/>
            </p:nvSpPr>
            <p:spPr>
              <a:xfrm>
                <a:off x="1245171" y="1030950"/>
                <a:ext cx="377320" cy="377698"/>
              </a:xfrm>
              <a:custGeom>
                <a:rect b="b" l="l" r="r" t="t"/>
                <a:pathLst>
                  <a:path extrusionOk="0" h="11979" w="11967">
                    <a:moveTo>
                      <a:pt x="1" y="1"/>
                    </a:moveTo>
                    <a:lnTo>
                      <a:pt x="1" y="1084"/>
                    </a:lnTo>
                    <a:cubicBezTo>
                      <a:pt x="6002" y="1084"/>
                      <a:pt x="10883" y="5966"/>
                      <a:pt x="10883" y="11978"/>
                    </a:cubicBezTo>
                    <a:lnTo>
                      <a:pt x="11967" y="11978"/>
                    </a:lnTo>
                    <a:cubicBezTo>
                      <a:pt x="11967" y="5370"/>
                      <a:pt x="6597" y="1"/>
                      <a:pt x="1" y="1"/>
                    </a:cubicBezTo>
                    <a:close/>
                  </a:path>
                </a:pathLst>
              </a:custGeom>
              <a:solidFill>
                <a:srgbClr val="45818E"/>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47"/>
              <p:cNvSpPr/>
              <p:nvPr/>
            </p:nvSpPr>
            <p:spPr>
              <a:xfrm>
                <a:off x="1600079" y="1363856"/>
                <a:ext cx="343185" cy="88770"/>
              </a:xfrm>
              <a:custGeom>
                <a:rect b="b" l="l" r="r" t="t"/>
                <a:pathLst>
                  <a:path extrusionOk="0" h="3216" w="12432">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55" name="Google Shape;1455;p47"/>
            <p:cNvPicPr preferRelativeResize="0"/>
            <p:nvPr/>
          </p:nvPicPr>
          <p:blipFill rotWithShape="1">
            <a:blip r:embed="rId6">
              <a:alphaModFix/>
            </a:blip>
            <a:srcRect b="0" l="0" r="0" t="0"/>
            <a:stretch/>
          </p:blipFill>
          <p:spPr>
            <a:xfrm>
              <a:off x="554120" y="2421613"/>
              <a:ext cx="514600" cy="514575"/>
            </a:xfrm>
            <a:prstGeom prst="rect">
              <a:avLst/>
            </a:prstGeom>
            <a:noFill/>
            <a:ln>
              <a:noFill/>
            </a:ln>
          </p:spPr>
        </p:pic>
      </p:grpSp>
      <p:sp>
        <p:nvSpPr>
          <p:cNvPr id="1456" name="Google Shape;1456;p47"/>
          <p:cNvSpPr/>
          <p:nvPr/>
        </p:nvSpPr>
        <p:spPr>
          <a:xfrm>
            <a:off x="435063" y="8893988"/>
            <a:ext cx="6988500" cy="1159500"/>
          </a:xfrm>
          <a:prstGeom prst="snip1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47"/>
          <p:cNvSpPr/>
          <p:nvPr/>
        </p:nvSpPr>
        <p:spPr>
          <a:xfrm>
            <a:off x="192563" y="9003312"/>
            <a:ext cx="6988500" cy="1305900"/>
          </a:xfrm>
          <a:prstGeom prst="snip1Rect">
            <a:avLst>
              <a:gd fmla="val 16667" name="adj"/>
            </a:avLst>
          </a:prstGeom>
          <a:solidFill>
            <a:srgbClr val="EFEFE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highlight>
                  <a:schemeClr val="accent2"/>
                </a:highlight>
                <a:latin typeface="Mada"/>
                <a:ea typeface="Mada"/>
                <a:cs typeface="Mada"/>
                <a:sym typeface="Mada"/>
              </a:rPr>
              <a:t>HgbA1c targets:</a:t>
            </a:r>
            <a:endParaRPr b="1" sz="1600">
              <a:highlight>
                <a:schemeClr val="accent2"/>
              </a:highlight>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7%: Early young without atherosclerosis (</a:t>
            </a:r>
            <a:r>
              <a:rPr lang="ar" sz="1200">
                <a:latin typeface="Mada"/>
                <a:ea typeface="Mada"/>
                <a:cs typeface="Mada"/>
                <a:sym typeface="Mada"/>
              </a:rPr>
              <a:t>AT</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8%: Late old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In diabetic older patients with AT the target of HbA1C is 8% and there is no evidence that 7 better than 8, while in younger patients with no AT the target is 7% ( seven is heaven).</a:t>
            </a:r>
            <a:r>
              <a:rPr lang="ar" sz="1200">
                <a:latin typeface="Mada"/>
                <a:ea typeface="Mada"/>
                <a:cs typeface="Mada"/>
                <a:sym typeface="Mada"/>
              </a:rPr>
              <a:t> </a:t>
            </a:r>
            <a:endParaRPr sz="1200">
              <a:latin typeface="Mada"/>
              <a:ea typeface="Mada"/>
              <a:cs typeface="Mada"/>
              <a:sym typeface="Mada"/>
            </a:endParaRPr>
          </a:p>
        </p:txBody>
      </p:sp>
      <p:sp>
        <p:nvSpPr>
          <p:cNvPr id="1458" name="Google Shape;1458;p47"/>
          <p:cNvSpPr/>
          <p:nvPr/>
        </p:nvSpPr>
        <p:spPr>
          <a:xfrm>
            <a:off x="-169175" y="11933022"/>
            <a:ext cx="7124700" cy="19227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1459" name="Google Shape;1459;p47"/>
          <p:cNvSpPr txBox="1"/>
          <p:nvPr/>
        </p:nvSpPr>
        <p:spPr>
          <a:xfrm>
            <a:off x="867550" y="137409"/>
            <a:ext cx="5715000" cy="41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 of T2DM</a:t>
            </a:r>
            <a:endParaRPr b="1" sz="2600">
              <a:latin typeface="Mada"/>
              <a:ea typeface="Mada"/>
              <a:cs typeface="Mada"/>
              <a:sym typeface="Mada"/>
            </a:endParaRPr>
          </a:p>
        </p:txBody>
      </p:sp>
      <p:pic>
        <p:nvPicPr>
          <p:cNvPr id="1460" name="Google Shape;1460;p47"/>
          <p:cNvPicPr preferRelativeResize="0"/>
          <p:nvPr/>
        </p:nvPicPr>
        <p:blipFill>
          <a:blip r:embed="rId7">
            <a:alphaModFix/>
          </a:blip>
          <a:stretch>
            <a:fillRect/>
          </a:stretch>
        </p:blipFill>
        <p:spPr>
          <a:xfrm>
            <a:off x="192575" y="2484124"/>
            <a:ext cx="2007465" cy="1746649"/>
          </a:xfrm>
          <a:prstGeom prst="rect">
            <a:avLst/>
          </a:prstGeom>
          <a:noFill/>
          <a:ln>
            <a:noFill/>
          </a:ln>
        </p:spPr>
      </p:pic>
      <p:sp>
        <p:nvSpPr>
          <p:cNvPr id="1461" name="Google Shape;1461;p47"/>
          <p:cNvSpPr txBox="1"/>
          <p:nvPr>
            <p:ph type="title"/>
          </p:nvPr>
        </p:nvSpPr>
        <p:spPr>
          <a:xfrm>
            <a:off x="4690050" y="2402625"/>
            <a:ext cx="3000000" cy="417300"/>
          </a:xfrm>
          <a:prstGeom prst="rect">
            <a:avLst/>
          </a:prstGeom>
        </p:spPr>
        <p:txBody>
          <a:bodyPr anchorCtr="0" anchor="t" bIns="111700" lIns="111700" spcFirstLastPara="1" rIns="111700" wrap="square" tIns="111700">
            <a:noAutofit/>
          </a:bodyPr>
          <a:lstStyle/>
          <a:p>
            <a:pPr indent="0" lvl="0" marL="0" rtl="0" algn="l">
              <a:lnSpc>
                <a:spcPct val="200000"/>
              </a:lnSpc>
              <a:spcBef>
                <a:spcPts val="0"/>
              </a:spcBef>
              <a:spcAft>
                <a:spcPts val="0"/>
              </a:spcAft>
              <a:buNone/>
            </a:pPr>
            <a:r>
              <a:rPr b="1" lang="ar" sz="1000">
                <a:solidFill>
                  <a:schemeClr val="accent1"/>
                </a:solidFill>
              </a:rPr>
              <a:t>Better control means fewer complications </a:t>
            </a:r>
            <a:endParaRPr b="1" sz="1000">
              <a:solidFill>
                <a:schemeClr val="accent1"/>
              </a:solidFill>
            </a:endParaRPr>
          </a:p>
          <a:p>
            <a:pPr indent="0" lvl="0" marL="0" rtl="0" algn="l">
              <a:lnSpc>
                <a:spcPct val="200000"/>
              </a:lnSpc>
              <a:spcBef>
                <a:spcPts val="0"/>
              </a:spcBef>
              <a:spcAft>
                <a:spcPts val="0"/>
              </a:spcAft>
              <a:buNone/>
            </a:pPr>
            <a:r>
              <a:rPr b="1" lang="ar" sz="1000"/>
              <a:t>Every 1% reduction in HBA1C</a:t>
            </a:r>
            <a:r>
              <a:rPr lang="ar" sz="1000"/>
              <a:t>        </a:t>
            </a:r>
            <a:r>
              <a:rPr b="1" lang="ar" sz="1000"/>
              <a:t>REDUCED RISK</a:t>
            </a:r>
            <a:endParaRPr b="1" sz="1000"/>
          </a:p>
          <a:p>
            <a:pPr indent="0" lvl="0" marL="0" rtl="0" algn="l">
              <a:lnSpc>
                <a:spcPct val="200000"/>
              </a:lnSpc>
              <a:spcBef>
                <a:spcPts val="0"/>
              </a:spcBef>
              <a:spcAft>
                <a:spcPts val="0"/>
              </a:spcAft>
              <a:buNone/>
            </a:pPr>
            <a:r>
              <a:rPr lang="ar" sz="1000"/>
              <a:t>Deaths from diabetes                                      21%</a:t>
            </a:r>
            <a:endParaRPr sz="1000"/>
          </a:p>
          <a:p>
            <a:pPr indent="0" lvl="0" marL="0" rtl="0" algn="l">
              <a:lnSpc>
                <a:spcPct val="200000"/>
              </a:lnSpc>
              <a:spcBef>
                <a:spcPts val="0"/>
              </a:spcBef>
              <a:spcAft>
                <a:spcPts val="0"/>
              </a:spcAft>
              <a:buNone/>
            </a:pPr>
            <a:r>
              <a:rPr lang="ar" sz="1000"/>
              <a:t>Heart attacks                                       	          14%</a:t>
            </a:r>
            <a:endParaRPr sz="1000"/>
          </a:p>
          <a:p>
            <a:pPr indent="0" lvl="0" marL="0" rtl="0" algn="l">
              <a:lnSpc>
                <a:spcPct val="200000"/>
              </a:lnSpc>
              <a:spcBef>
                <a:spcPts val="0"/>
              </a:spcBef>
              <a:spcAft>
                <a:spcPts val="0"/>
              </a:spcAft>
              <a:buNone/>
            </a:pPr>
            <a:r>
              <a:rPr lang="ar" sz="1000"/>
              <a:t>Microvascular complications          	          37%</a:t>
            </a:r>
            <a:endParaRPr sz="1000"/>
          </a:p>
          <a:p>
            <a:pPr indent="0" lvl="0" marL="0" rtl="0" algn="l">
              <a:lnSpc>
                <a:spcPct val="200000"/>
              </a:lnSpc>
              <a:spcBef>
                <a:spcPts val="0"/>
              </a:spcBef>
              <a:spcAft>
                <a:spcPts val="0"/>
              </a:spcAft>
              <a:buNone/>
            </a:pPr>
            <a:r>
              <a:rPr lang="ar" sz="1000"/>
              <a:t>Peripheral vascular disorders                      43%</a:t>
            </a:r>
            <a:endParaRPr sz="1000"/>
          </a:p>
          <a:p>
            <a:pPr indent="0" lvl="0" marL="0" rtl="0" algn="l">
              <a:lnSpc>
                <a:spcPct val="200000"/>
              </a:lnSpc>
              <a:spcBef>
                <a:spcPts val="0"/>
              </a:spcBef>
              <a:spcAft>
                <a:spcPts val="0"/>
              </a:spcAft>
              <a:buNone/>
            </a:pPr>
            <a:r>
              <a:t/>
            </a:r>
            <a:endParaRPr sz="1000"/>
          </a:p>
          <a:p>
            <a:pPr indent="0" lvl="0" marL="0" rtl="0" algn="l">
              <a:lnSpc>
                <a:spcPct val="200000"/>
              </a:lnSpc>
              <a:spcBef>
                <a:spcPts val="0"/>
              </a:spcBef>
              <a:spcAft>
                <a:spcPts val="0"/>
              </a:spcAft>
              <a:buNone/>
            </a:pPr>
            <a:r>
              <a:t/>
            </a:r>
            <a:endParaRPr sz="1000"/>
          </a:p>
          <a:p>
            <a:pPr indent="0" lvl="0" marL="0" rtl="0" algn="l">
              <a:lnSpc>
                <a:spcPct val="200000"/>
              </a:lnSpc>
              <a:spcBef>
                <a:spcPts val="0"/>
              </a:spcBef>
              <a:spcAft>
                <a:spcPts val="0"/>
              </a:spcAft>
              <a:buNone/>
            </a:pPr>
            <a:r>
              <a:t/>
            </a:r>
            <a:endParaRPr sz="1000"/>
          </a:p>
        </p:txBody>
      </p:sp>
      <p:grpSp>
        <p:nvGrpSpPr>
          <p:cNvPr id="1462" name="Google Shape;1462;p47"/>
          <p:cNvGrpSpPr/>
          <p:nvPr/>
        </p:nvGrpSpPr>
        <p:grpSpPr>
          <a:xfrm>
            <a:off x="6507045" y="3051107"/>
            <a:ext cx="138257" cy="1122543"/>
            <a:chOff x="2291730" y="8847962"/>
            <a:chExt cx="105315" cy="1325473"/>
          </a:xfrm>
        </p:grpSpPr>
        <p:sp>
          <p:nvSpPr>
            <p:cNvPr id="1463" name="Google Shape;1463;p47"/>
            <p:cNvSpPr/>
            <p:nvPr/>
          </p:nvSpPr>
          <p:spPr>
            <a:xfrm>
              <a:off x="2292169" y="8847962"/>
              <a:ext cx="104436" cy="249974"/>
            </a:xfrm>
            <a:custGeom>
              <a:rect b="b" l="l" r="r" t="t"/>
              <a:pathLst>
                <a:path extrusionOk="0" h="17691" w="14500">
                  <a:moveTo>
                    <a:pt x="1" y="0"/>
                  </a:moveTo>
                  <a:lnTo>
                    <a:pt x="7326" y="7325"/>
                  </a:lnTo>
                  <a:cubicBezTo>
                    <a:pt x="7691" y="7751"/>
                    <a:pt x="7934" y="8268"/>
                    <a:pt x="7934" y="8845"/>
                  </a:cubicBezTo>
                  <a:cubicBezTo>
                    <a:pt x="7934" y="9423"/>
                    <a:pt x="7691" y="9970"/>
                    <a:pt x="7326" y="10365"/>
                  </a:cubicBezTo>
                  <a:lnTo>
                    <a:pt x="1" y="17690"/>
                  </a:lnTo>
                  <a:lnTo>
                    <a:pt x="6900" y="17690"/>
                  </a:lnTo>
                  <a:lnTo>
                    <a:pt x="13588" y="11003"/>
                  </a:lnTo>
                  <a:cubicBezTo>
                    <a:pt x="14195" y="10456"/>
                    <a:pt x="14499" y="9635"/>
                    <a:pt x="14499" y="8845"/>
                  </a:cubicBezTo>
                  <a:cubicBezTo>
                    <a:pt x="14499" y="8055"/>
                    <a:pt x="14165" y="7234"/>
                    <a:pt x="13588" y="6687"/>
                  </a:cubicBezTo>
                  <a:lnTo>
                    <a:pt x="6900" y="0"/>
                  </a:ln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47"/>
            <p:cNvSpPr/>
            <p:nvPr/>
          </p:nvSpPr>
          <p:spPr>
            <a:xfrm>
              <a:off x="2291730" y="9213423"/>
              <a:ext cx="105315" cy="249955"/>
            </a:xfrm>
            <a:custGeom>
              <a:rect b="b" l="l" r="r" t="t"/>
              <a:pathLst>
                <a:path extrusionOk="0" h="17721" w="14622">
                  <a:moveTo>
                    <a:pt x="214" y="0"/>
                  </a:moveTo>
                  <a:lnTo>
                    <a:pt x="7478" y="7174"/>
                  </a:lnTo>
                  <a:cubicBezTo>
                    <a:pt x="7873" y="7599"/>
                    <a:pt x="8086" y="8146"/>
                    <a:pt x="8086" y="8693"/>
                  </a:cubicBezTo>
                  <a:cubicBezTo>
                    <a:pt x="8086" y="9271"/>
                    <a:pt x="7873" y="9848"/>
                    <a:pt x="7478" y="10213"/>
                  </a:cubicBezTo>
                  <a:lnTo>
                    <a:pt x="1" y="17721"/>
                  </a:lnTo>
                  <a:lnTo>
                    <a:pt x="6901" y="17721"/>
                  </a:lnTo>
                  <a:lnTo>
                    <a:pt x="13709" y="10912"/>
                  </a:lnTo>
                  <a:cubicBezTo>
                    <a:pt x="14317" y="10335"/>
                    <a:pt x="14621" y="9545"/>
                    <a:pt x="14621" y="8754"/>
                  </a:cubicBezTo>
                  <a:cubicBezTo>
                    <a:pt x="14621" y="7934"/>
                    <a:pt x="14287" y="7143"/>
                    <a:pt x="13709" y="6566"/>
                  </a:cubicBezTo>
                  <a:lnTo>
                    <a:pt x="7144" y="0"/>
                  </a:ln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47"/>
            <p:cNvSpPr/>
            <p:nvPr/>
          </p:nvSpPr>
          <p:spPr>
            <a:xfrm>
              <a:off x="2291730" y="9578836"/>
              <a:ext cx="105315" cy="249955"/>
            </a:xfrm>
            <a:custGeom>
              <a:rect b="b" l="l" r="r" t="t"/>
              <a:pathLst>
                <a:path extrusionOk="0" h="17721" w="14622">
                  <a:moveTo>
                    <a:pt x="214" y="0"/>
                  </a:moveTo>
                  <a:lnTo>
                    <a:pt x="7478" y="7174"/>
                  </a:lnTo>
                  <a:cubicBezTo>
                    <a:pt x="7873" y="7599"/>
                    <a:pt x="8086" y="8146"/>
                    <a:pt x="8086" y="8693"/>
                  </a:cubicBezTo>
                  <a:cubicBezTo>
                    <a:pt x="8086" y="9271"/>
                    <a:pt x="7873" y="9848"/>
                    <a:pt x="7478" y="10213"/>
                  </a:cubicBezTo>
                  <a:lnTo>
                    <a:pt x="1" y="17721"/>
                  </a:lnTo>
                  <a:lnTo>
                    <a:pt x="6901" y="17721"/>
                  </a:lnTo>
                  <a:lnTo>
                    <a:pt x="13709" y="10912"/>
                  </a:lnTo>
                  <a:cubicBezTo>
                    <a:pt x="14317" y="10335"/>
                    <a:pt x="14621" y="9545"/>
                    <a:pt x="14621" y="8754"/>
                  </a:cubicBezTo>
                  <a:cubicBezTo>
                    <a:pt x="14621" y="7934"/>
                    <a:pt x="14287" y="7143"/>
                    <a:pt x="13709" y="6566"/>
                  </a:cubicBezTo>
                  <a:lnTo>
                    <a:pt x="7144" y="0"/>
                  </a:ln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47"/>
            <p:cNvSpPr/>
            <p:nvPr/>
          </p:nvSpPr>
          <p:spPr>
            <a:xfrm>
              <a:off x="2291730" y="9923480"/>
              <a:ext cx="105315" cy="249955"/>
            </a:xfrm>
            <a:custGeom>
              <a:rect b="b" l="l" r="r" t="t"/>
              <a:pathLst>
                <a:path extrusionOk="0" h="17721" w="14622">
                  <a:moveTo>
                    <a:pt x="214" y="0"/>
                  </a:moveTo>
                  <a:lnTo>
                    <a:pt x="7478" y="7174"/>
                  </a:lnTo>
                  <a:cubicBezTo>
                    <a:pt x="7873" y="7599"/>
                    <a:pt x="8086" y="8146"/>
                    <a:pt x="8086" y="8693"/>
                  </a:cubicBezTo>
                  <a:cubicBezTo>
                    <a:pt x="8086" y="9271"/>
                    <a:pt x="7873" y="9848"/>
                    <a:pt x="7478" y="10213"/>
                  </a:cubicBezTo>
                  <a:lnTo>
                    <a:pt x="1" y="17721"/>
                  </a:lnTo>
                  <a:lnTo>
                    <a:pt x="6901" y="17721"/>
                  </a:lnTo>
                  <a:lnTo>
                    <a:pt x="13709" y="10912"/>
                  </a:lnTo>
                  <a:cubicBezTo>
                    <a:pt x="14317" y="10335"/>
                    <a:pt x="14621" y="9545"/>
                    <a:pt x="14621" y="8754"/>
                  </a:cubicBezTo>
                  <a:cubicBezTo>
                    <a:pt x="14621" y="7934"/>
                    <a:pt x="14287" y="7143"/>
                    <a:pt x="13709" y="6566"/>
                  </a:cubicBezTo>
                  <a:lnTo>
                    <a:pt x="7144" y="0"/>
                  </a:ln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467" name="Google Shape;1467;p47"/>
          <p:cNvCxnSpPr>
            <a:stCxn id="1460" idx="3"/>
          </p:cNvCxnSpPr>
          <p:nvPr/>
        </p:nvCxnSpPr>
        <p:spPr>
          <a:xfrm>
            <a:off x="2200040" y="3357448"/>
            <a:ext cx="2432700" cy="2100"/>
          </a:xfrm>
          <a:prstGeom prst="straightConnector1">
            <a:avLst/>
          </a:prstGeom>
          <a:noFill/>
          <a:ln cap="flat" cmpd="sng" w="38100">
            <a:solidFill>
              <a:schemeClr val="accent1"/>
            </a:solidFill>
            <a:prstDash val="solid"/>
            <a:round/>
            <a:headEnd len="med" w="med" type="none"/>
            <a:tailEnd len="med" w="med" type="triangle"/>
          </a:ln>
        </p:spPr>
      </p:cxnSp>
      <p:sp>
        <p:nvSpPr>
          <p:cNvPr id="1468" name="Google Shape;1468;p47"/>
          <p:cNvSpPr txBox="1"/>
          <p:nvPr/>
        </p:nvSpPr>
        <p:spPr>
          <a:xfrm>
            <a:off x="2254975" y="3357450"/>
            <a:ext cx="2277900" cy="8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Does it work? YES see on the right where treatment has decreased the </a:t>
            </a:r>
            <a:r>
              <a:rPr lang="ar" sz="1000">
                <a:solidFill>
                  <a:srgbClr val="6AA84F"/>
                </a:solidFill>
                <a:latin typeface="Mada"/>
                <a:ea typeface="Mada"/>
                <a:cs typeface="Mada"/>
                <a:sym typeface="Mada"/>
              </a:rPr>
              <a:t>microvascular</a:t>
            </a:r>
            <a:r>
              <a:rPr lang="ar" sz="1000">
                <a:solidFill>
                  <a:srgbClr val="6AA84F"/>
                </a:solidFill>
                <a:latin typeface="Mada"/>
                <a:ea typeface="Mada"/>
                <a:cs typeface="Mada"/>
                <a:sym typeface="Mada"/>
              </a:rPr>
              <a:t> complication by about 37%  for every 1% decrease in HBA1C</a:t>
            </a:r>
            <a:endParaRPr sz="1000">
              <a:solidFill>
                <a:srgbClr val="6AA84F"/>
              </a:solidFill>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2" name="Shape 1472"/>
        <p:cNvGrpSpPr/>
        <p:nvPr/>
      </p:nvGrpSpPr>
      <p:grpSpPr>
        <a:xfrm>
          <a:off x="0" y="0"/>
          <a:ext cx="0" cy="0"/>
          <a:chOff x="0" y="0"/>
          <a:chExt cx="0" cy="0"/>
        </a:xfrm>
      </p:grpSpPr>
      <p:sp>
        <p:nvSpPr>
          <p:cNvPr id="1473" name="Google Shape;1473;p4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aphicFrame>
        <p:nvGraphicFramePr>
          <p:cNvPr id="1474" name="Google Shape;1474;p48"/>
          <p:cNvGraphicFramePr/>
          <p:nvPr/>
        </p:nvGraphicFramePr>
        <p:xfrm>
          <a:off x="242711" y="1917942"/>
          <a:ext cx="3000000" cy="3000000"/>
        </p:xfrm>
        <a:graphic>
          <a:graphicData uri="http://schemas.openxmlformats.org/drawingml/2006/table">
            <a:tbl>
              <a:tblPr>
                <a:noFill/>
                <a:tableStyleId>{81643AB5-D43A-437D-8B95-EC18CBBCE003}</a:tableStyleId>
              </a:tblPr>
              <a:tblGrid>
                <a:gridCol w="736575"/>
                <a:gridCol w="6338025"/>
              </a:tblGrid>
              <a:tr h="346250">
                <a:tc gridSpan="2">
                  <a:txBody>
                    <a:bodyPr/>
                    <a:lstStyle/>
                    <a:p>
                      <a:pPr indent="0" lvl="0" marL="457200" rtl="0" algn="ctr">
                        <a:spcBef>
                          <a:spcPts val="0"/>
                        </a:spcBef>
                        <a:spcAft>
                          <a:spcPts val="0"/>
                        </a:spcAft>
                        <a:buNone/>
                      </a:pPr>
                      <a:r>
                        <a:rPr b="1" lang="ar" sz="1200">
                          <a:solidFill>
                            <a:srgbClr val="FFFFFF"/>
                          </a:solidFill>
                          <a:latin typeface="Mada"/>
                          <a:ea typeface="Mada"/>
                          <a:cs typeface="Mada"/>
                          <a:sym typeface="Mada"/>
                        </a:rPr>
                        <a:t>Biguanides: metformin</a:t>
                      </a:r>
                      <a:endParaRPr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1"/>
                    </a:solidFill>
                  </a:tcPr>
                </a:tc>
                <a:tc hMerge="1"/>
              </a:tr>
              <a:tr h="346250">
                <a:tc>
                  <a:txBody>
                    <a:bodyPr/>
                    <a:lstStyle/>
                    <a:p>
                      <a:pPr indent="0" lvl="0" marL="0" rtl="0" algn="ctr">
                        <a:spcBef>
                          <a:spcPts val="0"/>
                        </a:spcBef>
                        <a:spcAft>
                          <a:spcPts val="0"/>
                        </a:spcAft>
                        <a:buNone/>
                      </a:pPr>
                      <a:r>
                        <a:rPr b="1" lang="ar" sz="1200">
                          <a:latin typeface="Mada"/>
                          <a:ea typeface="Mada"/>
                          <a:cs typeface="Mada"/>
                          <a:sym typeface="Mada"/>
                        </a:rPr>
                        <a:t>MOA</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increases insulin sensitivity, peripheral glucose utilization and reduces gluconeogenesis</a:t>
                      </a:r>
                      <a:endParaRPr sz="1200">
                        <a:solidFill>
                          <a:srgbClr val="6AA84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1202600">
                <a:tc>
                  <a:txBody>
                    <a:bodyPr/>
                    <a:lstStyle/>
                    <a:p>
                      <a:pPr indent="0" lvl="0" marL="0" rtl="0" algn="ctr">
                        <a:spcBef>
                          <a:spcPts val="0"/>
                        </a:spcBef>
                        <a:spcAft>
                          <a:spcPts val="0"/>
                        </a:spcAft>
                        <a:buNone/>
                      </a:pPr>
                      <a:r>
                        <a:rPr b="1" lang="ar" sz="1200">
                          <a:latin typeface="Mada"/>
                          <a:ea typeface="Mada"/>
                          <a:cs typeface="Mada"/>
                          <a:sym typeface="Mada"/>
                        </a:rPr>
                        <a:t>Clinical use</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Metformin is the best-validated treatment for type 2 diabetes and appears as the</a:t>
                      </a:r>
                      <a:r>
                        <a:rPr b="1" lang="ar" sz="1200">
                          <a:solidFill>
                            <a:srgbClr val="CC0000"/>
                          </a:solidFill>
                          <a:latin typeface="Mada"/>
                          <a:ea typeface="Mada"/>
                          <a:cs typeface="Mada"/>
                          <a:sym typeface="Mada"/>
                        </a:rPr>
                        <a:t> </a:t>
                      </a:r>
                      <a:r>
                        <a:rPr b="1" lang="ar" sz="1200" u="sng">
                          <a:solidFill>
                            <a:srgbClr val="CC0000"/>
                          </a:solidFill>
                          <a:latin typeface="Mada"/>
                          <a:ea typeface="Mada"/>
                          <a:cs typeface="Mada"/>
                          <a:sym typeface="Mada"/>
                        </a:rPr>
                        <a:t>first-line</a:t>
                      </a:r>
                      <a:r>
                        <a:rPr b="1" lang="ar" sz="1200">
                          <a:solidFill>
                            <a:srgbClr val="CC0000"/>
                          </a:solidFill>
                          <a:latin typeface="Mada"/>
                          <a:ea typeface="Mada"/>
                          <a:cs typeface="Mada"/>
                          <a:sym typeface="Mada"/>
                        </a:rPr>
                        <a:t> pharmacological agent in all type diabetes guidelines. </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Metformin may be given in combination with other oral diabetes treatments as well as GLP-1 receptor agonists or insulin. It lowers fasting plasma glucose by 2-4 mmol/L (36–72 mg/dL), corresponding to a fall in HbA</a:t>
                      </a:r>
                      <a:r>
                        <a:rPr baseline="-25000" lang="ar" sz="1200">
                          <a:latin typeface="Mada"/>
                          <a:ea typeface="Mada"/>
                          <a:cs typeface="Mada"/>
                          <a:sym typeface="Mada"/>
                        </a:rPr>
                        <a:t>1</a:t>
                      </a:r>
                      <a:r>
                        <a:rPr lang="ar" sz="1200">
                          <a:latin typeface="Mada"/>
                          <a:ea typeface="Mada"/>
                          <a:cs typeface="Mada"/>
                          <a:sym typeface="Mada"/>
                        </a:rPr>
                        <a:t>c of 11-22 mmol/ mol (1-2%).</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 Metformin has been used alongside insulin in people with</a:t>
                      </a:r>
                      <a:r>
                        <a:rPr b="1" lang="ar" sz="1200">
                          <a:latin typeface="Mada"/>
                          <a:ea typeface="Mada"/>
                          <a:cs typeface="Mada"/>
                          <a:sym typeface="Mada"/>
                        </a:rPr>
                        <a:t> type 1</a:t>
                      </a:r>
                      <a:r>
                        <a:rPr lang="ar" sz="1200">
                          <a:latin typeface="Mada"/>
                          <a:ea typeface="Mada"/>
                          <a:cs typeface="Mada"/>
                          <a:sym typeface="Mada"/>
                        </a:rPr>
                        <a:t> diabetes but only with</a:t>
                      </a:r>
                      <a:r>
                        <a:rPr b="1" lang="ar" sz="1200">
                          <a:latin typeface="Mada"/>
                          <a:ea typeface="Mada"/>
                          <a:cs typeface="Mada"/>
                          <a:sym typeface="Mada"/>
                        </a:rPr>
                        <a:t> limited efficacy</a:t>
                      </a:r>
                      <a:r>
                        <a:rPr lang="ar" sz="1200">
                          <a:latin typeface="Mada"/>
                          <a:ea typeface="Mada"/>
                          <a:cs typeface="Mada"/>
                          <a:sym typeface="Mada"/>
                        </a:rPr>
                        <a:t>.</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2231875">
                <a:tc>
                  <a:txBody>
                    <a:bodyPr/>
                    <a:lstStyle/>
                    <a:p>
                      <a:pPr indent="0" lvl="0" marL="0" rtl="0" algn="ctr">
                        <a:spcBef>
                          <a:spcPts val="0"/>
                        </a:spcBef>
                        <a:spcAft>
                          <a:spcPts val="0"/>
                        </a:spcAft>
                        <a:buNone/>
                      </a:pPr>
                      <a:r>
                        <a:rPr b="1" lang="ar" sz="1200">
                          <a:latin typeface="Mada"/>
                          <a:ea typeface="Mada"/>
                          <a:cs typeface="Mada"/>
                          <a:sym typeface="Mada"/>
                        </a:rPr>
                        <a:t>Adverse effects</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Gastrointestinal side-effects such as:</a:t>
                      </a:r>
                      <a:r>
                        <a:rPr lang="ar" sz="1200">
                          <a:latin typeface="Mada"/>
                          <a:ea typeface="Mada"/>
                          <a:cs typeface="Mada"/>
                          <a:sym typeface="Mada"/>
                        </a:rPr>
                        <a:t> anorexia, nausea, abdominal discomfort and diarrhoea.</a:t>
                      </a:r>
                      <a:r>
                        <a:rPr lang="ar" sz="1200">
                          <a:solidFill>
                            <a:srgbClr val="1C4587"/>
                          </a:solidFill>
                          <a:latin typeface="Mada"/>
                          <a:ea typeface="Mada"/>
                          <a:cs typeface="Mada"/>
                          <a:sym typeface="Mada"/>
                        </a:rPr>
                        <a:t> </a:t>
                      </a:r>
                      <a:r>
                        <a:rPr lang="ar" sz="1200">
                          <a:solidFill>
                            <a:srgbClr val="999999"/>
                          </a:solidFill>
                          <a:latin typeface="Mada"/>
                          <a:ea typeface="Mada"/>
                          <a:cs typeface="Mada"/>
                          <a:sym typeface="Mada"/>
                        </a:rPr>
                        <a:t>the most common</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The effects can be </a:t>
                      </a:r>
                      <a:r>
                        <a:rPr b="1" lang="ar" sz="1200">
                          <a:latin typeface="Mada"/>
                          <a:ea typeface="Mada"/>
                          <a:cs typeface="Mada"/>
                          <a:sym typeface="Mada"/>
                        </a:rPr>
                        <a:t>mitigated by starting at low dose</a:t>
                      </a:r>
                      <a:r>
                        <a:rPr lang="ar" sz="1200">
                          <a:latin typeface="Mada"/>
                          <a:ea typeface="Mada"/>
                          <a:cs typeface="Mada"/>
                          <a:sym typeface="Mada"/>
                        </a:rPr>
                        <a:t> and gradually increasing until the desired therapeutic effect is achieved.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solidFill>
                            <a:srgbClr val="CC0000"/>
                          </a:solidFill>
                          <a:latin typeface="Mada"/>
                          <a:ea typeface="Mada"/>
                          <a:cs typeface="Mada"/>
                          <a:sym typeface="Mada"/>
                        </a:rPr>
                        <a:t>Contraindicated</a:t>
                      </a:r>
                      <a:r>
                        <a:rPr lang="ar" sz="1200">
                          <a:solidFill>
                            <a:srgbClr val="1C4587"/>
                          </a:solidFill>
                          <a:latin typeface="Mada"/>
                          <a:ea typeface="Mada"/>
                          <a:cs typeface="Mada"/>
                          <a:sym typeface="Mada"/>
                        </a:rPr>
                        <a:t> </a:t>
                      </a:r>
                      <a:r>
                        <a:rPr lang="ar" sz="1200">
                          <a:latin typeface="Mada"/>
                          <a:ea typeface="Mada"/>
                          <a:cs typeface="Mada"/>
                          <a:sym typeface="Mada"/>
                        </a:rPr>
                        <a:t>in: </a:t>
                      </a:r>
                      <a:r>
                        <a:rPr b="1" lang="ar" sz="1200">
                          <a:latin typeface="Mada"/>
                          <a:ea typeface="Mada"/>
                          <a:cs typeface="Mada"/>
                          <a:sym typeface="Mada"/>
                        </a:rPr>
                        <a:t>renal impairment</a:t>
                      </a:r>
                      <a:r>
                        <a:rPr lang="ar" sz="1200">
                          <a:latin typeface="Mada"/>
                          <a:ea typeface="Mada"/>
                          <a:cs typeface="Mada"/>
                          <a:sym typeface="Mada"/>
                        </a:rPr>
                        <a:t>, </a:t>
                      </a:r>
                      <a:r>
                        <a:rPr b="1" lang="ar" sz="1200">
                          <a:latin typeface="Mada"/>
                          <a:ea typeface="Mada"/>
                          <a:cs typeface="Mada"/>
                          <a:sym typeface="Mada"/>
                        </a:rPr>
                        <a:t>cardiac failure</a:t>
                      </a:r>
                      <a:r>
                        <a:rPr lang="ar" sz="1200">
                          <a:latin typeface="Mada"/>
                          <a:ea typeface="Mada"/>
                          <a:cs typeface="Mada"/>
                          <a:sym typeface="Mada"/>
                        </a:rPr>
                        <a:t> and </a:t>
                      </a:r>
                      <a:r>
                        <a:rPr b="1" lang="ar" sz="1200">
                          <a:latin typeface="Mada"/>
                          <a:ea typeface="Mada"/>
                          <a:cs typeface="Mada"/>
                          <a:sym typeface="Mada"/>
                        </a:rPr>
                        <a:t>hepatic failure</a:t>
                      </a:r>
                      <a:r>
                        <a:rPr lang="ar" sz="1200">
                          <a:latin typeface="Mada"/>
                          <a:ea typeface="Mada"/>
                          <a:cs typeface="Mada"/>
                          <a:sym typeface="Mada"/>
                        </a:rPr>
                        <a:t> because of the risk of</a:t>
                      </a:r>
                      <a:r>
                        <a:rPr b="1" lang="ar" sz="1200">
                          <a:solidFill>
                            <a:srgbClr val="CC0000"/>
                          </a:solidFill>
                          <a:latin typeface="Mada"/>
                          <a:ea typeface="Mada"/>
                          <a:cs typeface="Mada"/>
                          <a:sym typeface="Mada"/>
                        </a:rPr>
                        <a:t> lactic acidosis.</a:t>
                      </a:r>
                      <a:r>
                        <a:rPr lang="ar" sz="1200">
                          <a:solidFill>
                            <a:srgbClr val="1C4587"/>
                          </a:solidFill>
                          <a:latin typeface="Mada"/>
                          <a:ea typeface="Mada"/>
                          <a:cs typeface="Mada"/>
                          <a:sym typeface="Mada"/>
                        </a:rPr>
                        <a:t> </a:t>
                      </a:r>
                      <a:endParaRPr sz="1200">
                        <a:solidFill>
                          <a:srgbClr val="1C4587"/>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Should be stopped temporarily around surgery or during other intercurrent illnesses that may affect lactate clearance.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Should be </a:t>
                      </a:r>
                      <a:r>
                        <a:rPr b="1" lang="ar" sz="1200">
                          <a:latin typeface="Mada"/>
                          <a:ea typeface="Mada"/>
                          <a:cs typeface="Mada"/>
                          <a:sym typeface="Mada"/>
                        </a:rPr>
                        <a:t>avoided</a:t>
                      </a:r>
                      <a:r>
                        <a:rPr lang="ar" sz="1200">
                          <a:latin typeface="Mada"/>
                          <a:ea typeface="Mada"/>
                          <a:cs typeface="Mada"/>
                          <a:sym typeface="Mada"/>
                        </a:rPr>
                        <a:t> in people with a history of</a:t>
                      </a:r>
                      <a:r>
                        <a:rPr b="1" lang="ar" sz="1200">
                          <a:latin typeface="Mada"/>
                          <a:ea typeface="Mada"/>
                          <a:cs typeface="Mada"/>
                          <a:sym typeface="Mada"/>
                        </a:rPr>
                        <a:t> alcohol misuse.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Should not be started in someone whose estimated glomerular </a:t>
                      </a:r>
                      <a:r>
                        <a:rPr lang="ar" sz="1200">
                          <a:latin typeface="Mada"/>
                          <a:ea typeface="Mada"/>
                          <a:cs typeface="Mada"/>
                          <a:sym typeface="Mada"/>
                        </a:rPr>
                        <a:t>filtrate</a:t>
                      </a:r>
                      <a:r>
                        <a:rPr lang="ar" sz="1200">
                          <a:latin typeface="Mada"/>
                          <a:ea typeface="Mada"/>
                          <a:cs typeface="Mada"/>
                          <a:sym typeface="Mada"/>
                        </a:rPr>
                        <a:t> (EGFR) is less than 45 mL/min per 1.73m</a:t>
                      </a:r>
                      <a:r>
                        <a:rPr baseline="30000" lang="ar" sz="1200">
                          <a:latin typeface="Mada"/>
                          <a:ea typeface="Mada"/>
                          <a:cs typeface="Mada"/>
                          <a:sym typeface="Mada"/>
                        </a:rPr>
                        <a:t>2</a:t>
                      </a:r>
                      <a:r>
                        <a:rPr lang="ar" sz="1200">
                          <a:latin typeface="Mada"/>
                          <a:ea typeface="Mada"/>
                          <a:cs typeface="Mada"/>
                          <a:sym typeface="Mada"/>
                        </a:rPr>
                        <a:t> and should be stopped if the eGFR falls below 30 mL/min 1.73m</a:t>
                      </a:r>
                      <a:r>
                        <a:rPr baseline="30000" lang="ar" sz="1200">
                          <a:latin typeface="Mada"/>
                          <a:ea typeface="Mada"/>
                          <a:cs typeface="Mada"/>
                          <a:sym typeface="Mada"/>
                        </a:rPr>
                        <a:t>2</a:t>
                      </a:r>
                      <a:r>
                        <a:rPr lang="ar" sz="1200">
                          <a:latin typeface="Mada"/>
                          <a:ea typeface="Mada"/>
                          <a:cs typeface="Mada"/>
                          <a:sym typeface="Mada"/>
                        </a:rPr>
                        <a:t>.</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
        <p:nvSpPr>
          <p:cNvPr id="1475" name="Google Shape;1475;p48"/>
          <p:cNvSpPr/>
          <p:nvPr/>
        </p:nvSpPr>
        <p:spPr>
          <a:xfrm>
            <a:off x="1669154" y="1141836"/>
            <a:ext cx="4913400" cy="5622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76A5AF"/>
                </a:solidFill>
                <a:latin typeface="Mada"/>
                <a:ea typeface="Mada"/>
                <a:cs typeface="Mada"/>
                <a:sym typeface="Mada"/>
              </a:rPr>
              <a:t>Oral Hypoglycemic drugs:</a:t>
            </a:r>
            <a:endParaRPr sz="2200">
              <a:solidFill>
                <a:srgbClr val="76A5AF"/>
              </a:solidFill>
              <a:latin typeface="Mada"/>
              <a:ea typeface="Mada"/>
              <a:cs typeface="Mada"/>
              <a:sym typeface="Mada"/>
            </a:endParaRPr>
          </a:p>
        </p:txBody>
      </p:sp>
      <p:grpSp>
        <p:nvGrpSpPr>
          <p:cNvPr id="1476" name="Google Shape;1476;p48"/>
          <p:cNvGrpSpPr/>
          <p:nvPr/>
        </p:nvGrpSpPr>
        <p:grpSpPr>
          <a:xfrm>
            <a:off x="454228" y="1013985"/>
            <a:ext cx="1075715" cy="754954"/>
            <a:chOff x="392970" y="2318963"/>
            <a:chExt cx="1075715" cy="754954"/>
          </a:xfrm>
        </p:grpSpPr>
        <p:grpSp>
          <p:nvGrpSpPr>
            <p:cNvPr id="1477" name="Google Shape;1477;p48"/>
            <p:cNvGrpSpPr/>
            <p:nvPr/>
          </p:nvGrpSpPr>
          <p:grpSpPr>
            <a:xfrm>
              <a:off x="392970" y="2318963"/>
              <a:ext cx="1075715" cy="754954"/>
              <a:chOff x="867550" y="1030950"/>
              <a:chExt cx="1075715" cy="754954"/>
            </a:xfrm>
          </p:grpSpPr>
          <p:sp>
            <p:nvSpPr>
              <p:cNvPr id="1478" name="Google Shape;1478;p48"/>
              <p:cNvSpPr/>
              <p:nvPr/>
            </p:nvSpPr>
            <p:spPr>
              <a:xfrm>
                <a:off x="1609171" y="1398389"/>
                <a:ext cx="261999" cy="16120"/>
              </a:xfrm>
              <a:custGeom>
                <a:rect b="b" l="l" r="r" t="t"/>
                <a:pathLst>
                  <a:path extrusionOk="0" h="584" w="9491">
                    <a:moveTo>
                      <a:pt x="1" y="0"/>
                    </a:moveTo>
                    <a:lnTo>
                      <a:pt x="1" y="584"/>
                    </a:lnTo>
                    <a:lnTo>
                      <a:pt x="9490" y="584"/>
                    </a:lnTo>
                    <a:lnTo>
                      <a:pt x="9490" y="0"/>
                    </a:lnTo>
                    <a:close/>
                  </a:path>
                </a:pathLst>
              </a:custGeom>
              <a:solidFill>
                <a:srgbClr val="FCD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48"/>
              <p:cNvSpPr/>
              <p:nvPr/>
            </p:nvSpPr>
            <p:spPr>
              <a:xfrm>
                <a:off x="867550" y="1030950"/>
                <a:ext cx="754954" cy="754954"/>
              </a:xfrm>
              <a:custGeom>
                <a:rect b="b" l="l" r="r" t="t"/>
                <a:pathLst>
                  <a:path extrusionOk="0" h="23944" w="23944">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48"/>
              <p:cNvSpPr/>
              <p:nvPr/>
            </p:nvSpPr>
            <p:spPr>
              <a:xfrm>
                <a:off x="1245171" y="1030950"/>
                <a:ext cx="377320" cy="377698"/>
              </a:xfrm>
              <a:custGeom>
                <a:rect b="b" l="l" r="r" t="t"/>
                <a:pathLst>
                  <a:path extrusionOk="0" h="11979" w="11967">
                    <a:moveTo>
                      <a:pt x="1" y="1"/>
                    </a:moveTo>
                    <a:lnTo>
                      <a:pt x="1" y="1084"/>
                    </a:lnTo>
                    <a:cubicBezTo>
                      <a:pt x="6002" y="1084"/>
                      <a:pt x="10883" y="5966"/>
                      <a:pt x="10883" y="11978"/>
                    </a:cubicBezTo>
                    <a:lnTo>
                      <a:pt x="11967" y="11978"/>
                    </a:lnTo>
                    <a:cubicBezTo>
                      <a:pt x="11967" y="5370"/>
                      <a:pt x="6597" y="1"/>
                      <a:pt x="1" y="1"/>
                    </a:cubicBezTo>
                    <a:close/>
                  </a:path>
                </a:pathLst>
              </a:custGeom>
              <a:solidFill>
                <a:srgbClr val="45818E"/>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48"/>
              <p:cNvSpPr/>
              <p:nvPr/>
            </p:nvSpPr>
            <p:spPr>
              <a:xfrm>
                <a:off x="1600079" y="1363856"/>
                <a:ext cx="343185" cy="88770"/>
              </a:xfrm>
              <a:custGeom>
                <a:rect b="b" l="l" r="r" t="t"/>
                <a:pathLst>
                  <a:path extrusionOk="0" h="3216" w="12432">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82" name="Google Shape;1482;p48"/>
            <p:cNvPicPr preferRelativeResize="0"/>
            <p:nvPr/>
          </p:nvPicPr>
          <p:blipFill rotWithShape="1">
            <a:blip r:embed="rId3">
              <a:alphaModFix/>
            </a:blip>
            <a:srcRect b="0" l="0" r="0" t="0"/>
            <a:stretch/>
          </p:blipFill>
          <p:spPr>
            <a:xfrm>
              <a:off x="554120" y="2421613"/>
              <a:ext cx="514600" cy="514575"/>
            </a:xfrm>
            <a:prstGeom prst="rect">
              <a:avLst/>
            </a:prstGeom>
            <a:noFill/>
            <a:ln>
              <a:noFill/>
            </a:ln>
          </p:spPr>
        </p:pic>
      </p:grpSp>
      <p:graphicFrame>
        <p:nvGraphicFramePr>
          <p:cNvPr id="1483" name="Google Shape;1483;p48"/>
          <p:cNvGraphicFramePr/>
          <p:nvPr/>
        </p:nvGraphicFramePr>
        <p:xfrm>
          <a:off x="242695" y="6783191"/>
          <a:ext cx="3000000" cy="3000000"/>
        </p:xfrm>
        <a:graphic>
          <a:graphicData uri="http://schemas.openxmlformats.org/drawingml/2006/table">
            <a:tbl>
              <a:tblPr>
                <a:noFill/>
                <a:tableStyleId>{81643AB5-D43A-437D-8B95-EC18CBBCE003}</a:tableStyleId>
              </a:tblPr>
              <a:tblGrid>
                <a:gridCol w="736575"/>
                <a:gridCol w="6338025"/>
              </a:tblGrid>
              <a:tr h="38100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Sulphonylureas </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1"/>
                    </a:solidFill>
                  </a:tcPr>
                </a:tc>
                <a:tc hMerge="1"/>
              </a:tr>
              <a:tr h="381000">
                <a:tc gridSpan="2">
                  <a:txBody>
                    <a:bodyPr/>
                    <a:lstStyle/>
                    <a:p>
                      <a:pPr indent="0" lvl="0" marL="0" rtl="0" algn="ctr">
                        <a:spcBef>
                          <a:spcPts val="0"/>
                        </a:spcBef>
                        <a:spcAft>
                          <a:spcPts val="0"/>
                        </a:spcAft>
                        <a:buClr>
                          <a:schemeClr val="dk1"/>
                        </a:buClr>
                        <a:buSzPts val="1100"/>
                        <a:buFont typeface="Arial"/>
                        <a:buNone/>
                      </a:pPr>
                      <a:r>
                        <a:rPr b="1" lang="ar" sz="1200">
                          <a:latin typeface="Mada"/>
                          <a:ea typeface="Mada"/>
                          <a:cs typeface="Mada"/>
                          <a:sym typeface="Mada"/>
                        </a:rPr>
                        <a:t>Gliclazide, Glimepiride, Glibenclamide, Glipizide, Tolbutamide </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hMerge="1"/>
              </a:tr>
              <a:tr h="381000">
                <a:tc>
                  <a:txBody>
                    <a:bodyPr/>
                    <a:lstStyle/>
                    <a:p>
                      <a:pPr indent="0" lvl="0" marL="0" rtl="0" algn="ctr">
                        <a:spcBef>
                          <a:spcPts val="0"/>
                        </a:spcBef>
                        <a:spcAft>
                          <a:spcPts val="0"/>
                        </a:spcAft>
                        <a:buNone/>
                      </a:pPr>
                      <a:r>
                        <a:rPr b="1" lang="ar" sz="1200">
                          <a:latin typeface="Mada"/>
                          <a:ea typeface="Mada"/>
                          <a:cs typeface="Mada"/>
                          <a:sym typeface="Mada"/>
                        </a:rPr>
                        <a:t>MOA</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Act on the B cell to induce insulin secretion.</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They are ineffective in people without a functional B-cell mass and therefore have</a:t>
                      </a:r>
                      <a:r>
                        <a:rPr b="1" lang="ar" sz="1200">
                          <a:latin typeface="Mada"/>
                          <a:ea typeface="Mada"/>
                          <a:cs typeface="Mada"/>
                          <a:sym typeface="Mada"/>
                        </a:rPr>
                        <a:t> no effect in people with type 1 diabetes. </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latin typeface="Mada"/>
                          <a:ea typeface="Mada"/>
                          <a:cs typeface="Mada"/>
                          <a:sym typeface="Mada"/>
                        </a:rPr>
                        <a:t>Clinical use</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Most clinical guidelines recommend that sulphonylureas </a:t>
                      </a:r>
                      <a:r>
                        <a:rPr b="1" lang="ar" sz="1200">
                          <a:solidFill>
                            <a:srgbClr val="CC0000"/>
                          </a:solidFill>
                          <a:latin typeface="Mada"/>
                          <a:ea typeface="Mada"/>
                          <a:cs typeface="Mada"/>
                          <a:sym typeface="Mada"/>
                        </a:rPr>
                        <a:t>can be used as an alternative first-line</a:t>
                      </a:r>
                      <a:r>
                        <a:rPr lang="ar" sz="1200">
                          <a:solidFill>
                            <a:srgbClr val="1C4587"/>
                          </a:solidFill>
                          <a:latin typeface="Mada"/>
                          <a:ea typeface="Mada"/>
                          <a:cs typeface="Mada"/>
                          <a:sym typeface="Mada"/>
                        </a:rPr>
                        <a:t> </a:t>
                      </a:r>
                      <a:r>
                        <a:rPr lang="ar" sz="1200">
                          <a:latin typeface="Mada"/>
                          <a:ea typeface="Mada"/>
                          <a:cs typeface="Mada"/>
                          <a:sym typeface="Mada"/>
                        </a:rPr>
                        <a:t>agent where metformin is contraindicated or not tolerated.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As monotherapy, sulphonylureas typically reduce fasting plasma glucose by 2–4 mmol/L (36–7 to a fall in HbA,c of 11–22 mmol/mol (1-2%). g/dL), corresponding. </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latin typeface="Mada"/>
                          <a:ea typeface="Mada"/>
                          <a:cs typeface="Mada"/>
                          <a:sym typeface="Mada"/>
                        </a:rPr>
                        <a:t>Adverse effects</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Weight gain</a:t>
                      </a:r>
                      <a:r>
                        <a:rPr lang="ar" sz="1200">
                          <a:latin typeface="Mada"/>
                          <a:ea typeface="Mada"/>
                          <a:cs typeface="Mada"/>
                          <a:sym typeface="Mada"/>
                        </a:rPr>
                        <a:t>, typically 1-4 kg, and</a:t>
                      </a:r>
                      <a:r>
                        <a:rPr b="1" lang="ar" sz="1200">
                          <a:solidFill>
                            <a:srgbClr val="1C4587"/>
                          </a:solidFill>
                          <a:latin typeface="Mada"/>
                          <a:ea typeface="Mada"/>
                          <a:cs typeface="Mada"/>
                          <a:sym typeface="Mada"/>
                        </a:rPr>
                        <a:t> </a:t>
                      </a:r>
                      <a:r>
                        <a:rPr b="1" lang="ar" sz="1200">
                          <a:solidFill>
                            <a:srgbClr val="CC0000"/>
                          </a:solidFill>
                          <a:latin typeface="Mada"/>
                          <a:ea typeface="Mada"/>
                          <a:cs typeface="Mada"/>
                          <a:sym typeface="Mada"/>
                        </a:rPr>
                        <a:t>hypoglycaemia</a:t>
                      </a:r>
                      <a:r>
                        <a:rPr lang="ar" sz="1200">
                          <a:solidFill>
                            <a:srgbClr val="1C4587"/>
                          </a:solidFill>
                          <a:latin typeface="Mada"/>
                          <a:ea typeface="Mada"/>
                          <a:cs typeface="Mada"/>
                          <a:sym typeface="Mada"/>
                        </a:rPr>
                        <a:t> </a:t>
                      </a:r>
                      <a:r>
                        <a:rPr lang="ar" sz="1200">
                          <a:latin typeface="Mada"/>
                          <a:ea typeface="Mada"/>
                          <a:cs typeface="Mada"/>
                          <a:sym typeface="Mada"/>
                        </a:rPr>
                        <a:t>are the most common side effects.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risk of hypoglycaemia is increased with longer acting sulphonylureas, excessive alcohol intake, older age and during intercurrent infection.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Severe sulphonylurea-induced hypoglycaemia should be managed in hospital for up to 48 hours with glucose support until the drug has cleared from the circulation.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Should be </a:t>
                      </a:r>
                      <a:r>
                        <a:rPr b="1" lang="ar" sz="1200">
                          <a:latin typeface="Mada"/>
                          <a:ea typeface="Mada"/>
                          <a:cs typeface="Mada"/>
                          <a:sym typeface="Mada"/>
                        </a:rPr>
                        <a:t>used with care in people with liver or renal disease. </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
        <p:nvSpPr>
          <p:cNvPr id="1484" name="Google Shape;1484;p48"/>
          <p:cNvSpPr txBox="1"/>
          <p:nvPr/>
        </p:nvSpPr>
        <p:spPr>
          <a:xfrm>
            <a:off x="867550" y="137409"/>
            <a:ext cx="5715000" cy="41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rgbClr val="1C4587"/>
                </a:solidFill>
                <a:latin typeface="Mada"/>
                <a:ea typeface="Mada"/>
                <a:cs typeface="Mada"/>
                <a:sym typeface="Mada"/>
              </a:rPr>
              <a:t>Management of T2DM</a:t>
            </a:r>
            <a:endParaRPr b="1" sz="2600">
              <a:solidFill>
                <a:srgbClr val="1C4587"/>
              </a:solidFill>
              <a:latin typeface="Mada"/>
              <a:ea typeface="Mada"/>
              <a:cs typeface="Mada"/>
              <a:sym typeface="Mada"/>
            </a:endParaRPr>
          </a:p>
        </p:txBody>
      </p:sp>
      <p:sp>
        <p:nvSpPr>
          <p:cNvPr id="1485" name="Google Shape;1485;p48"/>
          <p:cNvSpPr/>
          <p:nvPr/>
        </p:nvSpPr>
        <p:spPr>
          <a:xfrm>
            <a:off x="0" y="4148"/>
            <a:ext cx="1278900" cy="51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latin typeface="Mada"/>
                <a:ea typeface="Mada"/>
                <a:cs typeface="Mada"/>
                <a:sym typeface="Mada"/>
              </a:rPr>
              <a:t>OBJ. </a:t>
            </a:r>
            <a:endParaRPr b="1" sz="2000">
              <a:latin typeface="Mada"/>
              <a:ea typeface="Mada"/>
              <a:cs typeface="Mada"/>
              <a:sym typeface="Mada"/>
            </a:endParaRPr>
          </a:p>
        </p:txBody>
      </p:sp>
      <p:cxnSp>
        <p:nvCxnSpPr>
          <p:cNvPr id="1486" name="Google Shape;1486;p4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4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cxnSp>
        <p:nvCxnSpPr>
          <p:cNvPr id="1492" name="Google Shape;1492;p49"/>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493" name="Google Shape;1493;p49"/>
          <p:cNvSpPr/>
          <p:nvPr/>
        </p:nvSpPr>
        <p:spPr>
          <a:xfrm>
            <a:off x="1669154" y="1141836"/>
            <a:ext cx="4913400" cy="5622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76A5AF"/>
                </a:solidFill>
                <a:latin typeface="Mada"/>
                <a:ea typeface="Mada"/>
                <a:cs typeface="Mada"/>
                <a:sym typeface="Mada"/>
              </a:rPr>
              <a:t>Oral Hypoglycemic drugs:</a:t>
            </a:r>
            <a:endParaRPr sz="2200">
              <a:solidFill>
                <a:srgbClr val="76A5AF"/>
              </a:solidFill>
              <a:latin typeface="Mada"/>
              <a:ea typeface="Mada"/>
              <a:cs typeface="Mada"/>
              <a:sym typeface="Mada"/>
            </a:endParaRPr>
          </a:p>
        </p:txBody>
      </p:sp>
      <p:grpSp>
        <p:nvGrpSpPr>
          <p:cNvPr id="1494" name="Google Shape;1494;p49"/>
          <p:cNvGrpSpPr/>
          <p:nvPr/>
        </p:nvGrpSpPr>
        <p:grpSpPr>
          <a:xfrm>
            <a:off x="454228" y="1013985"/>
            <a:ext cx="1075715" cy="754954"/>
            <a:chOff x="392970" y="2318963"/>
            <a:chExt cx="1075715" cy="754954"/>
          </a:xfrm>
        </p:grpSpPr>
        <p:grpSp>
          <p:nvGrpSpPr>
            <p:cNvPr id="1495" name="Google Shape;1495;p49"/>
            <p:cNvGrpSpPr/>
            <p:nvPr/>
          </p:nvGrpSpPr>
          <p:grpSpPr>
            <a:xfrm>
              <a:off x="392970" y="2318963"/>
              <a:ext cx="1075715" cy="754954"/>
              <a:chOff x="867550" y="1030950"/>
              <a:chExt cx="1075715" cy="754954"/>
            </a:xfrm>
          </p:grpSpPr>
          <p:sp>
            <p:nvSpPr>
              <p:cNvPr id="1496" name="Google Shape;1496;p49"/>
              <p:cNvSpPr/>
              <p:nvPr/>
            </p:nvSpPr>
            <p:spPr>
              <a:xfrm>
                <a:off x="1609171" y="1398389"/>
                <a:ext cx="261999" cy="16120"/>
              </a:xfrm>
              <a:custGeom>
                <a:rect b="b" l="l" r="r" t="t"/>
                <a:pathLst>
                  <a:path extrusionOk="0" h="584" w="9491">
                    <a:moveTo>
                      <a:pt x="1" y="0"/>
                    </a:moveTo>
                    <a:lnTo>
                      <a:pt x="1" y="584"/>
                    </a:lnTo>
                    <a:lnTo>
                      <a:pt x="9490" y="584"/>
                    </a:lnTo>
                    <a:lnTo>
                      <a:pt x="9490" y="0"/>
                    </a:lnTo>
                    <a:close/>
                  </a:path>
                </a:pathLst>
              </a:custGeom>
              <a:solidFill>
                <a:srgbClr val="FCD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49"/>
              <p:cNvSpPr/>
              <p:nvPr/>
            </p:nvSpPr>
            <p:spPr>
              <a:xfrm>
                <a:off x="867550" y="1030950"/>
                <a:ext cx="754954" cy="754954"/>
              </a:xfrm>
              <a:custGeom>
                <a:rect b="b" l="l" r="r" t="t"/>
                <a:pathLst>
                  <a:path extrusionOk="0" h="23944" w="23944">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49"/>
              <p:cNvSpPr/>
              <p:nvPr/>
            </p:nvSpPr>
            <p:spPr>
              <a:xfrm>
                <a:off x="1245171" y="1030950"/>
                <a:ext cx="377320" cy="377698"/>
              </a:xfrm>
              <a:custGeom>
                <a:rect b="b" l="l" r="r" t="t"/>
                <a:pathLst>
                  <a:path extrusionOk="0" h="11979" w="11967">
                    <a:moveTo>
                      <a:pt x="1" y="1"/>
                    </a:moveTo>
                    <a:lnTo>
                      <a:pt x="1" y="1084"/>
                    </a:lnTo>
                    <a:cubicBezTo>
                      <a:pt x="6002" y="1084"/>
                      <a:pt x="10883" y="5966"/>
                      <a:pt x="10883" y="11978"/>
                    </a:cubicBezTo>
                    <a:lnTo>
                      <a:pt x="11967" y="11978"/>
                    </a:lnTo>
                    <a:cubicBezTo>
                      <a:pt x="11967" y="5370"/>
                      <a:pt x="6597" y="1"/>
                      <a:pt x="1" y="1"/>
                    </a:cubicBezTo>
                    <a:close/>
                  </a:path>
                </a:pathLst>
              </a:custGeom>
              <a:solidFill>
                <a:srgbClr val="45818E"/>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49"/>
              <p:cNvSpPr/>
              <p:nvPr/>
            </p:nvSpPr>
            <p:spPr>
              <a:xfrm>
                <a:off x="1600079" y="1363856"/>
                <a:ext cx="343185" cy="88770"/>
              </a:xfrm>
              <a:custGeom>
                <a:rect b="b" l="l" r="r" t="t"/>
                <a:pathLst>
                  <a:path extrusionOk="0" h="3216" w="12432">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00" name="Google Shape;1500;p49"/>
            <p:cNvPicPr preferRelativeResize="0"/>
            <p:nvPr/>
          </p:nvPicPr>
          <p:blipFill rotWithShape="1">
            <a:blip r:embed="rId3">
              <a:alphaModFix/>
            </a:blip>
            <a:srcRect b="0" l="0" r="0" t="0"/>
            <a:stretch/>
          </p:blipFill>
          <p:spPr>
            <a:xfrm>
              <a:off x="554120" y="2421613"/>
              <a:ext cx="514600" cy="514575"/>
            </a:xfrm>
            <a:prstGeom prst="rect">
              <a:avLst/>
            </a:prstGeom>
            <a:noFill/>
            <a:ln>
              <a:noFill/>
            </a:ln>
          </p:spPr>
        </p:pic>
      </p:grpSp>
      <p:sp>
        <p:nvSpPr>
          <p:cNvPr id="1501" name="Google Shape;1501;p49"/>
          <p:cNvSpPr txBox="1"/>
          <p:nvPr/>
        </p:nvSpPr>
        <p:spPr>
          <a:xfrm>
            <a:off x="867550" y="137409"/>
            <a:ext cx="5715000" cy="41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rgbClr val="1C4587"/>
                </a:solidFill>
                <a:latin typeface="Mada"/>
                <a:ea typeface="Mada"/>
                <a:cs typeface="Mada"/>
                <a:sym typeface="Mada"/>
              </a:rPr>
              <a:t>Management of T2DM</a:t>
            </a:r>
            <a:endParaRPr b="1" sz="2600">
              <a:solidFill>
                <a:srgbClr val="1C4587"/>
              </a:solidFill>
              <a:latin typeface="Mada"/>
              <a:ea typeface="Mada"/>
              <a:cs typeface="Mada"/>
              <a:sym typeface="Mada"/>
            </a:endParaRPr>
          </a:p>
        </p:txBody>
      </p:sp>
      <p:graphicFrame>
        <p:nvGraphicFramePr>
          <p:cNvPr id="1502" name="Google Shape;1502;p49"/>
          <p:cNvGraphicFramePr/>
          <p:nvPr/>
        </p:nvGraphicFramePr>
        <p:xfrm>
          <a:off x="217088" y="4761442"/>
          <a:ext cx="3000000" cy="3000000"/>
        </p:xfrm>
        <a:graphic>
          <a:graphicData uri="http://schemas.openxmlformats.org/drawingml/2006/table">
            <a:tbl>
              <a:tblPr>
                <a:noFill/>
                <a:tableStyleId>{81643AB5-D43A-437D-8B95-EC18CBBCE003}</a:tableStyleId>
              </a:tblPr>
              <a:tblGrid>
                <a:gridCol w="760175"/>
                <a:gridCol w="6365675"/>
              </a:tblGrid>
              <a:tr h="38100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Meglitinides or post-prandial insulin releasers</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1"/>
                    </a:solidFill>
                  </a:tcPr>
                </a:tc>
                <a:tc hMerge="1"/>
              </a:tr>
              <a:tr h="381000">
                <a:tc gridSpan="2">
                  <a:txBody>
                    <a:bodyPr/>
                    <a:lstStyle/>
                    <a:p>
                      <a:pPr indent="0" lvl="0" marL="0" rtl="0" algn="ctr">
                        <a:spcBef>
                          <a:spcPts val="0"/>
                        </a:spcBef>
                        <a:spcAft>
                          <a:spcPts val="0"/>
                        </a:spcAft>
                        <a:buClr>
                          <a:schemeClr val="dk1"/>
                        </a:buClr>
                        <a:buSzPts val="1100"/>
                        <a:buFont typeface="Arial"/>
                        <a:buNone/>
                      </a:pPr>
                      <a:r>
                        <a:rPr b="1" lang="ar" sz="1200">
                          <a:latin typeface="Mada"/>
                          <a:ea typeface="Mada"/>
                          <a:cs typeface="Mada"/>
                          <a:sym typeface="Mada"/>
                        </a:rPr>
                        <a:t>Repaglinide, Nateglinide </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hMerge="1"/>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MOA</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Short-acting agents that </a:t>
                      </a:r>
                      <a:r>
                        <a:rPr b="1" lang="ar" sz="1200">
                          <a:latin typeface="Mada"/>
                          <a:ea typeface="Mada"/>
                          <a:cs typeface="Mada"/>
                          <a:sym typeface="Mada"/>
                        </a:rPr>
                        <a:t>promote insulin secretion in response to meals.</a:t>
                      </a:r>
                      <a:r>
                        <a:rPr lang="ar" sz="1200">
                          <a:latin typeface="Mada"/>
                          <a:ea typeface="Mada"/>
                          <a:cs typeface="Mada"/>
                          <a:sym typeface="Mada"/>
                        </a:rPr>
                        <a:t> Mode of action Like sulphonylureas, meglitinides act by</a:t>
                      </a:r>
                      <a:r>
                        <a:rPr b="1" lang="ar" sz="1200">
                          <a:latin typeface="Mada"/>
                          <a:ea typeface="Mada"/>
                          <a:cs typeface="Mada"/>
                          <a:sym typeface="Mada"/>
                        </a:rPr>
                        <a:t> closing the K*-ATP channel in the ß cells</a:t>
                      </a:r>
                      <a:r>
                        <a:rPr lang="ar" sz="1200">
                          <a:latin typeface="Mada"/>
                          <a:ea typeface="Mada"/>
                          <a:cs typeface="Mada"/>
                          <a:sym typeface="Mada"/>
                        </a:rPr>
                        <a:t> have a short duration of action of less than 3 hours.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They were designed to </a:t>
                      </a:r>
                      <a:r>
                        <a:rPr b="1" lang="ar" sz="1200">
                          <a:latin typeface="Mada"/>
                          <a:ea typeface="Mada"/>
                          <a:cs typeface="Mada"/>
                          <a:sym typeface="Mada"/>
                        </a:rPr>
                        <a:t>restore early-phase post-prandial insulin release.</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Clinical use</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Meglitinides may be used to treat people with</a:t>
                      </a:r>
                      <a:r>
                        <a:rPr b="1" lang="ar" sz="1200">
                          <a:solidFill>
                            <a:srgbClr val="CC0000"/>
                          </a:solidFill>
                          <a:latin typeface="Mada"/>
                          <a:ea typeface="Mada"/>
                          <a:cs typeface="Mada"/>
                          <a:sym typeface="Mada"/>
                        </a:rPr>
                        <a:t> post-prandial hyperglycaemia</a:t>
                      </a:r>
                      <a:r>
                        <a:rPr lang="ar" sz="1200">
                          <a:solidFill>
                            <a:srgbClr val="1C4587"/>
                          </a:solidFill>
                          <a:latin typeface="Mada"/>
                          <a:ea typeface="Mada"/>
                          <a:cs typeface="Mada"/>
                          <a:sym typeface="Mada"/>
                        </a:rPr>
                        <a:t> </a:t>
                      </a:r>
                      <a:r>
                        <a:rPr lang="ar" sz="1200">
                          <a:latin typeface="Mada"/>
                          <a:ea typeface="Mada"/>
                          <a:cs typeface="Mada"/>
                          <a:sym typeface="Mada"/>
                        </a:rPr>
                        <a:t>with normal fasting glucose levels. </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Adverse effects</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Hypoglycaemia </a:t>
                      </a:r>
                      <a:r>
                        <a:rPr lang="ar" sz="1200">
                          <a:latin typeface="Mada"/>
                          <a:ea typeface="Mada"/>
                          <a:cs typeface="Mada"/>
                          <a:sym typeface="Mada"/>
                        </a:rPr>
                        <a:t>and</a:t>
                      </a:r>
                      <a:r>
                        <a:rPr b="1" lang="ar" sz="1200">
                          <a:latin typeface="Mada"/>
                          <a:ea typeface="Mada"/>
                          <a:cs typeface="Mada"/>
                          <a:sym typeface="Mada"/>
                        </a:rPr>
                        <a:t> weight gain</a:t>
                      </a:r>
                      <a:r>
                        <a:rPr lang="ar" sz="1200">
                          <a:latin typeface="Mada"/>
                          <a:ea typeface="Mada"/>
                          <a:cs typeface="Mada"/>
                          <a:sym typeface="Mada"/>
                        </a:rPr>
                        <a:t> are the most common adverse effects but these are generally less severe than with sulphonylureas.</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graphicFrame>
        <p:nvGraphicFramePr>
          <p:cNvPr id="1503" name="Google Shape;1503;p49"/>
          <p:cNvGraphicFramePr/>
          <p:nvPr/>
        </p:nvGraphicFramePr>
        <p:xfrm>
          <a:off x="217109" y="1841186"/>
          <a:ext cx="3000000" cy="3000000"/>
        </p:xfrm>
        <a:graphic>
          <a:graphicData uri="http://schemas.openxmlformats.org/drawingml/2006/table">
            <a:tbl>
              <a:tblPr>
                <a:noFill/>
                <a:tableStyleId>{81643AB5-D43A-437D-8B95-EC18CBBCE003}</a:tableStyleId>
              </a:tblPr>
              <a:tblGrid>
                <a:gridCol w="760175"/>
                <a:gridCol w="6365675"/>
              </a:tblGrid>
              <a:tr h="38100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 Thiazolidinediones : </a:t>
                      </a:r>
                      <a:r>
                        <a:rPr lang="ar" sz="1200">
                          <a:solidFill>
                            <a:srgbClr val="1C4587"/>
                          </a:solidFill>
                          <a:latin typeface="Mada"/>
                          <a:ea typeface="Mada"/>
                          <a:cs typeface="Mada"/>
                          <a:sym typeface="Mada"/>
                        </a:rPr>
                        <a:t> </a:t>
                      </a:r>
                      <a:r>
                        <a:rPr b="1" lang="ar" sz="1200">
                          <a:solidFill>
                            <a:srgbClr val="FFFFFF"/>
                          </a:solidFill>
                          <a:latin typeface="Mada"/>
                          <a:ea typeface="Mada"/>
                          <a:cs typeface="Mada"/>
                          <a:sym typeface="Mada"/>
                        </a:rPr>
                        <a:t>pioglitazone</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1"/>
                    </a:solidFill>
                  </a:tcPr>
                </a:tc>
                <a:tc hMerge="1"/>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MOA</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Reduce insulin resistance </a:t>
                      </a:r>
                      <a:r>
                        <a:rPr lang="ar" sz="1200">
                          <a:latin typeface="Mada"/>
                          <a:ea typeface="Mada"/>
                          <a:cs typeface="Mada"/>
                          <a:sym typeface="Mada"/>
                        </a:rPr>
                        <a:t>by interaction with peroxisome proliferator-activated receptor-gamma (PPAR-Y), a nuclear receptor that regulates large numbers of genes, including those involved in lipid metabolism and insulin action. </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Clinical use</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 Can be used as monotherapy or in combination with other </a:t>
                      </a:r>
                      <a:r>
                        <a:rPr lang="ar" sz="1200">
                          <a:latin typeface="Mada"/>
                          <a:ea typeface="Mada"/>
                          <a:cs typeface="Mada"/>
                          <a:sym typeface="Mada"/>
                        </a:rPr>
                        <a:t>antidiabetic</a:t>
                      </a:r>
                      <a:r>
                        <a:rPr lang="ar" sz="1200">
                          <a:latin typeface="Mada"/>
                          <a:ea typeface="Mada"/>
                          <a:cs typeface="Mada"/>
                          <a:sym typeface="Mada"/>
                        </a:rPr>
                        <a:t> drugs, including insulin.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Thiazolidinediones </a:t>
                      </a:r>
                      <a:r>
                        <a:rPr b="1" lang="ar" sz="1200">
                          <a:latin typeface="Mada"/>
                          <a:ea typeface="Mada"/>
                          <a:cs typeface="Mada"/>
                          <a:sym typeface="Mada"/>
                        </a:rPr>
                        <a:t>do not cause </a:t>
                      </a:r>
                      <a:r>
                        <a:rPr b="1" lang="ar" sz="1200">
                          <a:latin typeface="Mada"/>
                          <a:ea typeface="Mada"/>
                          <a:cs typeface="Mada"/>
                          <a:sym typeface="Mada"/>
                        </a:rPr>
                        <a:t>hypoglycemia</a:t>
                      </a:r>
                      <a:r>
                        <a:rPr lang="ar" sz="1200">
                          <a:latin typeface="Mada"/>
                          <a:ea typeface="Mada"/>
                          <a:cs typeface="Mada"/>
                          <a:sym typeface="Mada"/>
                        </a:rPr>
                        <a:t> as monotherapy.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a:t>
                      </a:r>
                      <a:r>
                        <a:rPr b="1" lang="ar" sz="1200">
                          <a:latin typeface="Mada"/>
                          <a:ea typeface="Mada"/>
                          <a:cs typeface="Mada"/>
                          <a:sym typeface="Mada"/>
                        </a:rPr>
                        <a:t>ioglitazone</a:t>
                      </a:r>
                      <a:r>
                        <a:rPr b="1" lang="ar" sz="1200">
                          <a:latin typeface="Mada"/>
                          <a:ea typeface="Mada"/>
                          <a:cs typeface="Mada"/>
                          <a:sym typeface="Mada"/>
                        </a:rPr>
                        <a:t> </a:t>
                      </a:r>
                      <a:r>
                        <a:rPr lang="ar" sz="1200">
                          <a:latin typeface="Mada"/>
                          <a:ea typeface="Mada"/>
                          <a:cs typeface="Mada"/>
                          <a:sym typeface="Mada"/>
                        </a:rPr>
                        <a:t>may specifically</a:t>
                      </a:r>
                      <a:r>
                        <a:rPr b="1" lang="ar" sz="1200">
                          <a:latin typeface="Mada"/>
                          <a:ea typeface="Mada"/>
                          <a:cs typeface="Mada"/>
                          <a:sym typeface="Mada"/>
                        </a:rPr>
                        <a:t> benefit</a:t>
                      </a:r>
                      <a:r>
                        <a:rPr lang="ar" sz="1200">
                          <a:latin typeface="Mada"/>
                          <a:ea typeface="Mada"/>
                          <a:cs typeface="Mada"/>
                          <a:sym typeface="Mada"/>
                        </a:rPr>
                        <a:t> people with </a:t>
                      </a:r>
                      <a:r>
                        <a:rPr b="1" lang="ar" sz="1200">
                          <a:latin typeface="Mada"/>
                          <a:ea typeface="Mada"/>
                          <a:cs typeface="Mada"/>
                          <a:sym typeface="Mada"/>
                        </a:rPr>
                        <a:t>non-alcoholic fatty liver disease</a:t>
                      </a:r>
                      <a:r>
                        <a:rPr lang="ar" sz="1200">
                          <a:latin typeface="Mada"/>
                          <a:ea typeface="Mada"/>
                          <a:cs typeface="Mada"/>
                          <a:sym typeface="Mada"/>
                        </a:rPr>
                        <a:t>, a frequent co-morbidity of type 2 diabetes. As the effect on plasma glucose is indirect, thiazolidinediones </a:t>
                      </a:r>
                      <a:r>
                        <a:rPr b="1" lang="ar" sz="1200">
                          <a:latin typeface="Mada"/>
                          <a:ea typeface="Mada"/>
                          <a:cs typeface="Mada"/>
                          <a:sym typeface="Mada"/>
                        </a:rPr>
                        <a:t>may take up to 3 months</a:t>
                      </a:r>
                      <a:r>
                        <a:rPr lang="ar" sz="1200">
                          <a:latin typeface="Mada"/>
                          <a:ea typeface="Mada"/>
                          <a:cs typeface="Mada"/>
                          <a:sym typeface="Mada"/>
                        </a:rPr>
                        <a:t> to reach their maximal effect.</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Adverse effects</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most common adverse effect is</a:t>
                      </a:r>
                      <a:r>
                        <a:rPr b="1" lang="ar" sz="1200">
                          <a:latin typeface="Mada"/>
                          <a:ea typeface="Mada"/>
                          <a:cs typeface="Mada"/>
                          <a:sym typeface="Mada"/>
                        </a:rPr>
                        <a:t> weight gain</a:t>
                      </a:r>
                      <a:r>
                        <a:rPr lang="ar" sz="1200">
                          <a:latin typeface="Mada"/>
                          <a:ea typeface="Mada"/>
                          <a:cs typeface="Mada"/>
                          <a:sym typeface="Mada"/>
                        </a:rPr>
                        <a:t> of 5-6 kg.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a:t>
                      </a:r>
                      <a:r>
                        <a:rPr b="1" lang="ar" sz="1200">
                          <a:latin typeface="Mada"/>
                          <a:ea typeface="Mada"/>
                          <a:cs typeface="Mada"/>
                          <a:sym typeface="Mada"/>
                        </a:rPr>
                        <a:t>ioglitazone </a:t>
                      </a:r>
                      <a:r>
                        <a:rPr lang="ar" sz="1200">
                          <a:latin typeface="Mada"/>
                          <a:ea typeface="Mada"/>
                          <a:cs typeface="Mada"/>
                          <a:sym typeface="Mada"/>
                        </a:rPr>
                        <a:t>may cause </a:t>
                      </a:r>
                      <a:r>
                        <a:rPr b="1" lang="ar" sz="1200">
                          <a:latin typeface="Mada"/>
                          <a:ea typeface="Mada"/>
                          <a:cs typeface="Mada"/>
                          <a:sym typeface="Mada"/>
                        </a:rPr>
                        <a:t>fluid retention</a:t>
                      </a:r>
                      <a:r>
                        <a:rPr lang="ar" sz="1200">
                          <a:latin typeface="Mada"/>
                          <a:ea typeface="Mada"/>
                          <a:cs typeface="Mada"/>
                          <a:sym typeface="Mada"/>
                        </a:rPr>
                        <a:t> precipitating heart failure.</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graphicFrame>
        <p:nvGraphicFramePr>
          <p:cNvPr id="1504" name="Google Shape;1504;p49"/>
          <p:cNvGraphicFramePr/>
          <p:nvPr/>
        </p:nvGraphicFramePr>
        <p:xfrm>
          <a:off x="217094" y="7519788"/>
          <a:ext cx="3000000" cy="3000000"/>
        </p:xfrm>
        <a:graphic>
          <a:graphicData uri="http://schemas.openxmlformats.org/drawingml/2006/table">
            <a:tbl>
              <a:tblPr>
                <a:noFill/>
                <a:tableStyleId>{81643AB5-D43A-437D-8B95-EC18CBBCE003}</a:tableStyleId>
              </a:tblPr>
              <a:tblGrid>
                <a:gridCol w="760125"/>
                <a:gridCol w="6365725"/>
              </a:tblGrid>
              <a:tr h="38100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Dipeptidyl peptidase-4 inhibitors or 'gliptins</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1"/>
                    </a:solidFill>
                  </a:tcPr>
                </a:tc>
                <a:tc hMerge="1"/>
              </a:tr>
              <a:tr h="381000">
                <a:tc gridSpan="2">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Sitagliptin</a:t>
                      </a:r>
                      <a:r>
                        <a:rPr b="1" lang="ar" sz="1200">
                          <a:solidFill>
                            <a:srgbClr val="1C4587"/>
                          </a:solidFill>
                          <a:latin typeface="Mada"/>
                          <a:ea typeface="Mada"/>
                          <a:cs typeface="Mada"/>
                          <a:sym typeface="Mada"/>
                        </a:rPr>
                        <a:t>, Linagliptin, </a:t>
                      </a:r>
                      <a:r>
                        <a:rPr b="1" lang="ar" sz="1200">
                          <a:solidFill>
                            <a:schemeClr val="dk1"/>
                          </a:solidFill>
                          <a:latin typeface="Mada"/>
                          <a:ea typeface="Mada"/>
                          <a:cs typeface="Mada"/>
                          <a:sym typeface="Mada"/>
                        </a:rPr>
                        <a:t>Vlidagliptin</a:t>
                      </a:r>
                      <a:r>
                        <a:rPr b="1" lang="ar" sz="1200">
                          <a:solidFill>
                            <a:srgbClr val="1C4587"/>
                          </a:solidFill>
                          <a:latin typeface="Mada"/>
                          <a:ea typeface="Mada"/>
                          <a:cs typeface="Mada"/>
                          <a:sym typeface="Mada"/>
                        </a:rPr>
                        <a:t>, Alogliptin, </a:t>
                      </a:r>
                      <a:r>
                        <a:rPr b="1" lang="ar" sz="1200">
                          <a:solidFill>
                            <a:schemeClr val="dk1"/>
                          </a:solidFill>
                          <a:latin typeface="Mada"/>
                          <a:ea typeface="Mada"/>
                          <a:cs typeface="Mada"/>
                          <a:sym typeface="Mada"/>
                        </a:rPr>
                        <a:t>Saxagliptin </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hMerge="1"/>
              </a:tr>
              <a:tr h="381000">
                <a:tc gridSpan="2">
                  <a:txBody>
                    <a:bodyPr/>
                    <a:lstStyle/>
                    <a:p>
                      <a:pPr indent="0" lvl="0" marL="0" rtl="0" algn="ctr">
                        <a:spcBef>
                          <a:spcPts val="0"/>
                        </a:spcBef>
                        <a:spcAft>
                          <a:spcPts val="0"/>
                        </a:spcAft>
                        <a:buNone/>
                      </a:pPr>
                      <a:r>
                        <a:rPr b="1" lang="ar" sz="1200">
                          <a:latin typeface="Mada"/>
                          <a:ea typeface="Mada"/>
                          <a:cs typeface="Mada"/>
                          <a:sym typeface="Mada"/>
                        </a:rPr>
                        <a:t>gliptins are one of two classes of drug that improve glycaemic control by enhancing the incretin effect </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2"/>
                    </a:solidFill>
                  </a:tcPr>
                </a:tc>
                <a:tc hMerge="1"/>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MOA</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These drugs </a:t>
                      </a:r>
                      <a:r>
                        <a:rPr b="1" lang="ar" sz="1200">
                          <a:latin typeface="Mada"/>
                          <a:ea typeface="Mada"/>
                          <a:cs typeface="Mada"/>
                          <a:sym typeface="Mada"/>
                        </a:rPr>
                        <a:t>inhibit the enzyme DPP4</a:t>
                      </a:r>
                      <a:r>
                        <a:rPr lang="ar" sz="1200">
                          <a:latin typeface="Mada"/>
                          <a:ea typeface="Mada"/>
                          <a:cs typeface="Mada"/>
                          <a:sym typeface="Mada"/>
                        </a:rPr>
                        <a:t>, which prevents the rapid inactivation of glucagon-like peptide-1 (GLP-1), which </a:t>
                      </a:r>
                      <a:r>
                        <a:rPr b="1" lang="ar" sz="1200">
                          <a:latin typeface="Mada"/>
                          <a:ea typeface="Mada"/>
                          <a:cs typeface="Mada"/>
                          <a:sym typeface="Mada"/>
                        </a:rPr>
                        <a:t>in turn increases insulin secretion and reduces glucagon secretion</a:t>
                      </a:r>
                      <a:r>
                        <a:rPr lang="ar" sz="1200">
                          <a:latin typeface="Mada"/>
                          <a:ea typeface="Mada"/>
                          <a:cs typeface="Mada"/>
                          <a:sym typeface="Mada"/>
                        </a:rPr>
                        <a:t>. </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Clinical use</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solidFill>
                            <a:srgbClr val="1C4587"/>
                          </a:solidFill>
                          <a:latin typeface="Mada"/>
                          <a:ea typeface="Mada"/>
                          <a:cs typeface="Mada"/>
                          <a:sym typeface="Mada"/>
                        </a:rPr>
                        <a:t> </a:t>
                      </a:r>
                      <a:r>
                        <a:rPr lang="ar" sz="1200">
                          <a:latin typeface="Mada"/>
                          <a:ea typeface="Mada"/>
                          <a:cs typeface="Mada"/>
                          <a:sym typeface="Mada"/>
                        </a:rPr>
                        <a:t>DPP-4 inhibitors are most </a:t>
                      </a:r>
                      <a:r>
                        <a:rPr b="1" lang="ar" sz="1200">
                          <a:latin typeface="Mada"/>
                          <a:ea typeface="Mada"/>
                          <a:cs typeface="Mada"/>
                          <a:sym typeface="Mada"/>
                        </a:rPr>
                        <a:t>effective in the early stages of type 2 diabetes</a:t>
                      </a:r>
                      <a:r>
                        <a:rPr lang="ar" sz="1200">
                          <a:latin typeface="Mada"/>
                          <a:ea typeface="Mada"/>
                          <a:cs typeface="Mada"/>
                          <a:sym typeface="Mada"/>
                        </a:rPr>
                        <a:t>, when insulin secretion is relatively preserved, and are currently </a:t>
                      </a:r>
                      <a:r>
                        <a:rPr b="1" lang="ar" sz="1200">
                          <a:latin typeface="Mada"/>
                          <a:ea typeface="Mada"/>
                          <a:cs typeface="Mada"/>
                          <a:sym typeface="Mada"/>
                        </a:rPr>
                        <a:t>recommended for</a:t>
                      </a:r>
                      <a:r>
                        <a:rPr b="1" lang="ar" sz="1200">
                          <a:solidFill>
                            <a:srgbClr val="1C4587"/>
                          </a:solidFill>
                          <a:latin typeface="Mada"/>
                          <a:ea typeface="Mada"/>
                          <a:cs typeface="Mada"/>
                          <a:sym typeface="Mada"/>
                        </a:rPr>
                        <a:t> </a:t>
                      </a:r>
                      <a:r>
                        <a:rPr b="1" lang="ar" sz="1200">
                          <a:solidFill>
                            <a:srgbClr val="CC0000"/>
                          </a:solidFill>
                          <a:latin typeface="Mada"/>
                          <a:ea typeface="Mada"/>
                          <a:cs typeface="Mada"/>
                          <a:sym typeface="Mada"/>
                        </a:rPr>
                        <a:t>second-line use in combination</a:t>
                      </a:r>
                      <a:r>
                        <a:rPr lang="ar" sz="1200">
                          <a:solidFill>
                            <a:srgbClr val="CC0000"/>
                          </a:solidFill>
                          <a:latin typeface="Mada"/>
                          <a:ea typeface="Mada"/>
                          <a:cs typeface="Mada"/>
                          <a:sym typeface="Mada"/>
                        </a:rPr>
                        <a:t> </a:t>
                      </a:r>
                      <a:r>
                        <a:rPr lang="ar" sz="1200">
                          <a:latin typeface="Mada"/>
                          <a:ea typeface="Mada"/>
                          <a:cs typeface="Mada"/>
                          <a:sym typeface="Mada"/>
                        </a:rPr>
                        <a:t>with metformin or a sulphonylurea. </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Adverse effects </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Occasional reports of</a:t>
                      </a:r>
                      <a:r>
                        <a:rPr b="1" lang="ar" sz="1200">
                          <a:latin typeface="Mada"/>
                          <a:ea typeface="Mada"/>
                          <a:cs typeface="Mada"/>
                          <a:sym typeface="Mada"/>
                        </a:rPr>
                        <a:t> acute pancreatitis</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a:t>
                      </a:r>
                      <a:r>
                        <a:rPr b="1" lang="ar" sz="1200">
                          <a:latin typeface="Mada"/>
                          <a:ea typeface="Mada"/>
                          <a:cs typeface="Mada"/>
                          <a:sym typeface="Mada"/>
                        </a:rPr>
                        <a:t>axagliptin </a:t>
                      </a:r>
                      <a:r>
                        <a:rPr lang="ar" sz="1200">
                          <a:latin typeface="Mada"/>
                          <a:ea typeface="Mada"/>
                          <a:cs typeface="Mada"/>
                          <a:sym typeface="Mada"/>
                        </a:rPr>
                        <a:t>may increase the</a:t>
                      </a:r>
                      <a:r>
                        <a:rPr b="1" lang="ar" sz="1200">
                          <a:latin typeface="Mada"/>
                          <a:ea typeface="Mada"/>
                          <a:cs typeface="Mada"/>
                          <a:sym typeface="Mada"/>
                        </a:rPr>
                        <a:t> risk of heart failure</a:t>
                      </a:r>
                      <a:r>
                        <a:rPr lang="ar" sz="1200">
                          <a:latin typeface="Mada"/>
                          <a:ea typeface="Mada"/>
                          <a:cs typeface="Mada"/>
                          <a:sym typeface="Mada"/>
                        </a:rPr>
                        <a:t>. </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5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510" name="Google Shape;1510;p50"/>
          <p:cNvSpPr/>
          <p:nvPr/>
        </p:nvSpPr>
        <p:spPr>
          <a:xfrm>
            <a:off x="1669154" y="1032711"/>
            <a:ext cx="4913400" cy="5622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76A5AF"/>
                </a:solidFill>
                <a:latin typeface="Mada"/>
                <a:ea typeface="Mada"/>
                <a:cs typeface="Mada"/>
                <a:sym typeface="Mada"/>
              </a:rPr>
              <a:t>Oral Hypoglycemic drugs:</a:t>
            </a:r>
            <a:endParaRPr sz="2200">
              <a:solidFill>
                <a:srgbClr val="76A5AF"/>
              </a:solidFill>
              <a:latin typeface="Mada"/>
              <a:ea typeface="Mada"/>
              <a:cs typeface="Mada"/>
              <a:sym typeface="Mada"/>
            </a:endParaRPr>
          </a:p>
        </p:txBody>
      </p:sp>
      <p:grpSp>
        <p:nvGrpSpPr>
          <p:cNvPr id="1511" name="Google Shape;1511;p50"/>
          <p:cNvGrpSpPr/>
          <p:nvPr/>
        </p:nvGrpSpPr>
        <p:grpSpPr>
          <a:xfrm>
            <a:off x="454228" y="904860"/>
            <a:ext cx="1075715" cy="754954"/>
            <a:chOff x="392970" y="2318963"/>
            <a:chExt cx="1075715" cy="754954"/>
          </a:xfrm>
        </p:grpSpPr>
        <p:grpSp>
          <p:nvGrpSpPr>
            <p:cNvPr id="1512" name="Google Shape;1512;p50"/>
            <p:cNvGrpSpPr/>
            <p:nvPr/>
          </p:nvGrpSpPr>
          <p:grpSpPr>
            <a:xfrm>
              <a:off x="392970" y="2318963"/>
              <a:ext cx="1075715" cy="754954"/>
              <a:chOff x="867550" y="1030950"/>
              <a:chExt cx="1075715" cy="754954"/>
            </a:xfrm>
          </p:grpSpPr>
          <p:sp>
            <p:nvSpPr>
              <p:cNvPr id="1513" name="Google Shape;1513;p50"/>
              <p:cNvSpPr/>
              <p:nvPr/>
            </p:nvSpPr>
            <p:spPr>
              <a:xfrm>
                <a:off x="1609171" y="1398389"/>
                <a:ext cx="261999" cy="16120"/>
              </a:xfrm>
              <a:custGeom>
                <a:rect b="b" l="l" r="r" t="t"/>
                <a:pathLst>
                  <a:path extrusionOk="0" h="584" w="9491">
                    <a:moveTo>
                      <a:pt x="1" y="0"/>
                    </a:moveTo>
                    <a:lnTo>
                      <a:pt x="1" y="584"/>
                    </a:lnTo>
                    <a:lnTo>
                      <a:pt x="9490" y="584"/>
                    </a:lnTo>
                    <a:lnTo>
                      <a:pt x="9490" y="0"/>
                    </a:lnTo>
                    <a:close/>
                  </a:path>
                </a:pathLst>
              </a:custGeom>
              <a:solidFill>
                <a:srgbClr val="FCD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50"/>
              <p:cNvSpPr/>
              <p:nvPr/>
            </p:nvSpPr>
            <p:spPr>
              <a:xfrm>
                <a:off x="867550" y="1030950"/>
                <a:ext cx="754954" cy="754954"/>
              </a:xfrm>
              <a:custGeom>
                <a:rect b="b" l="l" r="r" t="t"/>
                <a:pathLst>
                  <a:path extrusionOk="0" h="23944" w="23944">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50"/>
              <p:cNvSpPr/>
              <p:nvPr/>
            </p:nvSpPr>
            <p:spPr>
              <a:xfrm>
                <a:off x="1245171" y="1030950"/>
                <a:ext cx="377320" cy="377698"/>
              </a:xfrm>
              <a:custGeom>
                <a:rect b="b" l="l" r="r" t="t"/>
                <a:pathLst>
                  <a:path extrusionOk="0" h="11979" w="11967">
                    <a:moveTo>
                      <a:pt x="1" y="1"/>
                    </a:moveTo>
                    <a:lnTo>
                      <a:pt x="1" y="1084"/>
                    </a:lnTo>
                    <a:cubicBezTo>
                      <a:pt x="6002" y="1084"/>
                      <a:pt x="10883" y="5966"/>
                      <a:pt x="10883" y="11978"/>
                    </a:cubicBezTo>
                    <a:lnTo>
                      <a:pt x="11967" y="11978"/>
                    </a:lnTo>
                    <a:cubicBezTo>
                      <a:pt x="11967" y="5370"/>
                      <a:pt x="6597" y="1"/>
                      <a:pt x="1" y="1"/>
                    </a:cubicBezTo>
                    <a:close/>
                  </a:path>
                </a:pathLst>
              </a:custGeom>
              <a:solidFill>
                <a:srgbClr val="45818E"/>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50"/>
              <p:cNvSpPr/>
              <p:nvPr/>
            </p:nvSpPr>
            <p:spPr>
              <a:xfrm>
                <a:off x="1600079" y="1363856"/>
                <a:ext cx="343185" cy="88770"/>
              </a:xfrm>
              <a:custGeom>
                <a:rect b="b" l="l" r="r" t="t"/>
                <a:pathLst>
                  <a:path extrusionOk="0" h="3216" w="12432">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17" name="Google Shape;1517;p50"/>
            <p:cNvPicPr preferRelativeResize="0"/>
            <p:nvPr/>
          </p:nvPicPr>
          <p:blipFill rotWithShape="1">
            <a:blip r:embed="rId3">
              <a:alphaModFix/>
            </a:blip>
            <a:srcRect b="0" l="0" r="0" t="0"/>
            <a:stretch/>
          </p:blipFill>
          <p:spPr>
            <a:xfrm>
              <a:off x="554120" y="2421613"/>
              <a:ext cx="514600" cy="514575"/>
            </a:xfrm>
            <a:prstGeom prst="rect">
              <a:avLst/>
            </a:prstGeom>
            <a:noFill/>
            <a:ln>
              <a:noFill/>
            </a:ln>
          </p:spPr>
        </p:pic>
      </p:grpSp>
      <p:cxnSp>
        <p:nvCxnSpPr>
          <p:cNvPr id="1518" name="Google Shape;1518;p5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519" name="Google Shape;1519;p50"/>
          <p:cNvSpPr txBox="1"/>
          <p:nvPr/>
        </p:nvSpPr>
        <p:spPr>
          <a:xfrm>
            <a:off x="867550" y="137409"/>
            <a:ext cx="5715000" cy="41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rgbClr val="1C4587"/>
                </a:solidFill>
                <a:latin typeface="Mada"/>
                <a:ea typeface="Mada"/>
                <a:cs typeface="Mada"/>
                <a:sym typeface="Mada"/>
              </a:rPr>
              <a:t>Management of T2DM</a:t>
            </a:r>
            <a:endParaRPr b="1" sz="2600">
              <a:solidFill>
                <a:srgbClr val="1C4587"/>
              </a:solidFill>
              <a:latin typeface="Mada"/>
              <a:ea typeface="Mada"/>
              <a:cs typeface="Mada"/>
              <a:sym typeface="Mada"/>
            </a:endParaRPr>
          </a:p>
        </p:txBody>
      </p:sp>
      <p:graphicFrame>
        <p:nvGraphicFramePr>
          <p:cNvPr id="1520" name="Google Shape;1520;p50"/>
          <p:cNvGraphicFramePr/>
          <p:nvPr/>
        </p:nvGraphicFramePr>
        <p:xfrm>
          <a:off x="209375" y="1750132"/>
          <a:ext cx="3000000" cy="3000000"/>
        </p:xfrm>
        <a:graphic>
          <a:graphicData uri="http://schemas.openxmlformats.org/drawingml/2006/table">
            <a:tbl>
              <a:tblPr>
                <a:noFill/>
                <a:tableStyleId>{81643AB5-D43A-437D-8B95-EC18CBBCE003}</a:tableStyleId>
              </a:tblPr>
              <a:tblGrid>
                <a:gridCol w="793725"/>
                <a:gridCol w="6347500"/>
              </a:tblGrid>
              <a:tr h="38100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Sodium-glucose transporter 2 inhibitors ('flozins')</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1"/>
                    </a:solidFill>
                  </a:tcPr>
                </a:tc>
                <a:tc hMerge="1"/>
              </a:tr>
              <a:tr h="381000">
                <a:tc gridSpan="2">
                  <a:txBody>
                    <a:bodyPr/>
                    <a:lstStyle/>
                    <a:p>
                      <a:pPr indent="0" lvl="0" marL="0" rtl="0" algn="ctr">
                        <a:spcBef>
                          <a:spcPts val="0"/>
                        </a:spcBef>
                        <a:spcAft>
                          <a:spcPts val="0"/>
                        </a:spcAft>
                        <a:buClr>
                          <a:schemeClr val="dk1"/>
                        </a:buClr>
                        <a:buSzPts val="1100"/>
                        <a:buFont typeface="Arial"/>
                        <a:buNone/>
                      </a:pPr>
                      <a:r>
                        <a:rPr b="1" lang="ar" sz="1200">
                          <a:latin typeface="Mada"/>
                          <a:ea typeface="Mada"/>
                          <a:cs typeface="Mada"/>
                          <a:sym typeface="Mada"/>
                        </a:rPr>
                        <a:t>Dapaglilozin ,Empaglilozin, Canaglilozin</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hMerge="1"/>
              </a:tr>
              <a:tr h="381000">
                <a:tc gridSpan="2">
                  <a:txBody>
                    <a:bodyPr/>
                    <a:lstStyle/>
                    <a:p>
                      <a:pPr indent="0" lvl="0" marL="0" rtl="0" algn="ctr">
                        <a:spcBef>
                          <a:spcPts val="0"/>
                        </a:spcBef>
                        <a:spcAft>
                          <a:spcPts val="0"/>
                        </a:spcAft>
                        <a:buNone/>
                      </a:pPr>
                      <a:r>
                        <a:rPr b="1" lang="ar" sz="1200">
                          <a:solidFill>
                            <a:srgbClr val="1C4587"/>
                          </a:solidFill>
                          <a:latin typeface="Mada"/>
                          <a:ea typeface="Mada"/>
                          <a:cs typeface="Mada"/>
                          <a:sym typeface="Mada"/>
                        </a:rPr>
                        <a:t> </a:t>
                      </a:r>
                      <a:r>
                        <a:rPr b="1" lang="ar" sz="1200">
                          <a:latin typeface="Mada"/>
                          <a:ea typeface="Mada"/>
                          <a:cs typeface="Mada"/>
                          <a:sym typeface="Mada"/>
                        </a:rPr>
                        <a:t>In addition to their effects on blood glucose, they lower body weight, improve renal dysfunction and</a:t>
                      </a:r>
                      <a:r>
                        <a:rPr b="1" lang="ar" sz="1200">
                          <a:solidFill>
                            <a:srgbClr val="1C4587"/>
                          </a:solidFill>
                          <a:latin typeface="Mada"/>
                          <a:ea typeface="Mada"/>
                          <a:cs typeface="Mada"/>
                          <a:sym typeface="Mada"/>
                        </a:rPr>
                        <a:t> </a:t>
                      </a:r>
                      <a:r>
                        <a:rPr b="1" lang="ar" sz="1200">
                          <a:solidFill>
                            <a:srgbClr val="CC0000"/>
                          </a:solidFill>
                          <a:latin typeface="Mada"/>
                          <a:ea typeface="Mada"/>
                          <a:cs typeface="Mada"/>
                          <a:sym typeface="Mada"/>
                        </a:rPr>
                        <a:t>reduce the risk of atherosclerotic cardiovascular events and heart failure</a:t>
                      </a:r>
                      <a:r>
                        <a:rPr b="1" lang="ar" sz="1200">
                          <a:solidFill>
                            <a:srgbClr val="1C4587"/>
                          </a:solidFill>
                          <a:latin typeface="Mada"/>
                          <a:ea typeface="Mada"/>
                          <a:cs typeface="Mada"/>
                          <a:sym typeface="Mada"/>
                        </a:rPr>
                        <a:t>. </a:t>
                      </a:r>
                      <a:endParaRPr b="1" sz="1200">
                        <a:solidFill>
                          <a:srgbClr val="1C4587"/>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2"/>
                    </a:solidFill>
                  </a:tcPr>
                </a:tc>
                <a:tc hMerge="1"/>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MOA</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Lower the renal threshold for glucose, consequently</a:t>
                      </a:r>
                      <a:r>
                        <a:rPr b="1" lang="ar" sz="1200">
                          <a:latin typeface="Mada"/>
                          <a:ea typeface="Mada"/>
                          <a:cs typeface="Mada"/>
                          <a:sym typeface="Mada"/>
                        </a:rPr>
                        <a:t> increasing urinary glucose excretion.</a:t>
                      </a:r>
                      <a:r>
                        <a:rPr lang="ar" sz="1200">
                          <a:latin typeface="Mada"/>
                          <a:ea typeface="Mada"/>
                          <a:cs typeface="Mada"/>
                          <a:sym typeface="Mada"/>
                        </a:rPr>
                        <a:t>lowering blood glucose by 7-13 mmol/mol (0.6-1.2%) and facilitating weight loss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Exactly how SGLT2 inhibitors reduce the risk of myocardial infarction, stroke, cardiovascular death heart failure is uncertain.</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Clinical use </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can be used as monotherapy but are used more typically in combination with all other antidiabetes drugs.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This class has become rapidly established in clinical practice and in type 2 diabetes guidelines because of their cardiovascular benefits, weight loss and low risk of hypoglycaemia. SGLT2 inhibitors are licensed as </a:t>
                      </a:r>
                      <a:r>
                        <a:rPr b="1" lang="ar" sz="1200">
                          <a:latin typeface="Mada"/>
                          <a:ea typeface="Mada"/>
                          <a:cs typeface="Mada"/>
                          <a:sym typeface="Mada"/>
                        </a:rPr>
                        <a:t>adjunctive therapy to insulin in type 1 diabetes. </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Adverse effects</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most common adverse effects are</a:t>
                      </a:r>
                      <a:r>
                        <a:rPr b="1" lang="ar" sz="1200">
                          <a:solidFill>
                            <a:srgbClr val="CC0000"/>
                          </a:solidFill>
                          <a:latin typeface="Mada"/>
                          <a:ea typeface="Mada"/>
                          <a:cs typeface="Mada"/>
                          <a:sym typeface="Mada"/>
                        </a:rPr>
                        <a:t> genital candidiasis and dehydration.</a:t>
                      </a:r>
                      <a:r>
                        <a:rPr lang="ar" sz="1200">
                          <a:solidFill>
                            <a:srgbClr val="1C4587"/>
                          </a:solidFill>
                          <a:latin typeface="Mada"/>
                          <a:ea typeface="Mada"/>
                          <a:cs typeface="Mada"/>
                          <a:sym typeface="Mada"/>
                        </a:rPr>
                        <a:t> </a:t>
                      </a:r>
                      <a:endParaRPr sz="1200">
                        <a:solidFill>
                          <a:srgbClr val="1C4587"/>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Rarer side effects include diabetic ketoacidosis, Fournier's gangrene and lower limb amputation.</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graphicFrame>
        <p:nvGraphicFramePr>
          <p:cNvPr id="1521" name="Google Shape;1521;p50"/>
          <p:cNvGraphicFramePr/>
          <p:nvPr/>
        </p:nvGraphicFramePr>
        <p:xfrm>
          <a:off x="209382" y="6139121"/>
          <a:ext cx="3000000" cy="3000000"/>
        </p:xfrm>
        <a:graphic>
          <a:graphicData uri="http://schemas.openxmlformats.org/drawingml/2006/table">
            <a:tbl>
              <a:tblPr>
                <a:noFill/>
                <a:tableStyleId>{81643AB5-D43A-437D-8B95-EC18CBBCE003}</a:tableStyleId>
              </a:tblPr>
              <a:tblGrid>
                <a:gridCol w="793750"/>
                <a:gridCol w="6347475"/>
              </a:tblGrid>
              <a:tr h="38100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Alpha-glucosidase inhibitors </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1"/>
                    </a:solidFill>
                  </a:tcPr>
                </a:tc>
                <a:tc hMerge="1"/>
              </a:tr>
              <a:tr h="381000">
                <a:tc gridSpan="2">
                  <a:txBody>
                    <a:bodyPr/>
                    <a:lstStyle/>
                    <a:p>
                      <a:pPr indent="0" lvl="0" marL="0" rtl="0" algn="ctr">
                        <a:spcBef>
                          <a:spcPts val="0"/>
                        </a:spcBef>
                        <a:spcAft>
                          <a:spcPts val="0"/>
                        </a:spcAft>
                        <a:buClr>
                          <a:schemeClr val="dk1"/>
                        </a:buClr>
                        <a:buSzPts val="1100"/>
                        <a:buFont typeface="Arial"/>
                        <a:buNone/>
                      </a:pPr>
                      <a:r>
                        <a:rPr b="1" lang="ar" sz="1200">
                          <a:latin typeface="Mada"/>
                          <a:ea typeface="Mada"/>
                          <a:cs typeface="Mada"/>
                          <a:sym typeface="Mada"/>
                        </a:rPr>
                        <a:t>Acarbose ,Miglitol ,Voglibose</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hMerge="1"/>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MOA</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Prevent a-glucosidase</a:t>
                      </a:r>
                      <a:r>
                        <a:rPr lang="ar" sz="1200">
                          <a:latin typeface="Mada"/>
                          <a:ea typeface="Mada"/>
                          <a:cs typeface="Mada"/>
                          <a:sym typeface="Mada"/>
                        </a:rPr>
                        <a:t>, the last enzyme involved in carbohydrate digestion, from breaking down disaccharides to monosaccharides. This </a:t>
                      </a:r>
                      <a:r>
                        <a:rPr b="1" lang="ar" sz="1200">
                          <a:latin typeface="Mada"/>
                          <a:ea typeface="Mada"/>
                          <a:cs typeface="Mada"/>
                          <a:sym typeface="Mada"/>
                        </a:rPr>
                        <a:t>slows the absorption of glucose</a:t>
                      </a:r>
                      <a:r>
                        <a:rPr lang="ar" sz="1200">
                          <a:latin typeface="Mada"/>
                          <a:ea typeface="Mada"/>
                          <a:cs typeface="Mada"/>
                          <a:sym typeface="Mada"/>
                        </a:rPr>
                        <a:t> after a meal and lowers post-prandial glucose. </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Clinical use </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 Can be used as monotherapy or in combination with all other antidiabetes drugs, they are not widely used because of their limited efficacy and gastrointestinal side-effects. </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Adverse effects</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major side-effects are</a:t>
                      </a:r>
                      <a:r>
                        <a:rPr lang="ar" sz="1200">
                          <a:solidFill>
                            <a:srgbClr val="1C4587"/>
                          </a:solidFill>
                          <a:latin typeface="Mada"/>
                          <a:ea typeface="Mada"/>
                          <a:cs typeface="Mada"/>
                          <a:sym typeface="Mada"/>
                        </a:rPr>
                        <a:t> </a:t>
                      </a:r>
                      <a:r>
                        <a:rPr b="1" lang="ar" sz="1200">
                          <a:solidFill>
                            <a:srgbClr val="CC0000"/>
                          </a:solidFill>
                          <a:latin typeface="Mada"/>
                          <a:ea typeface="Mada"/>
                          <a:cs typeface="Mada"/>
                          <a:sym typeface="Mada"/>
                        </a:rPr>
                        <a:t>gastrointestinal </a:t>
                      </a:r>
                      <a:r>
                        <a:rPr lang="ar" sz="1200">
                          <a:latin typeface="Mada"/>
                          <a:ea typeface="Mada"/>
                          <a:cs typeface="Mada"/>
                          <a:sym typeface="Mada"/>
                        </a:rPr>
                        <a:t>and include flatulence, abdominal distension and diarrhoea, as </a:t>
                      </a:r>
                      <a:r>
                        <a:rPr b="1" lang="ar" sz="1200">
                          <a:latin typeface="Mada"/>
                          <a:ea typeface="Mada"/>
                          <a:cs typeface="Mada"/>
                          <a:sym typeface="Mada"/>
                        </a:rPr>
                        <a:t>unabsorbed carbohydrate is fermented in the bowel</a:t>
                      </a:r>
                      <a:r>
                        <a:rPr lang="ar" sz="1200">
                          <a:latin typeface="Mada"/>
                          <a:ea typeface="Mada"/>
                          <a:cs typeface="Mada"/>
                          <a:sym typeface="Mada"/>
                        </a:rPr>
                        <a:t>. </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pic>
        <p:nvPicPr>
          <p:cNvPr id="1522" name="Google Shape;1522;p50"/>
          <p:cNvPicPr preferRelativeResize="0"/>
          <p:nvPr/>
        </p:nvPicPr>
        <p:blipFill>
          <a:blip r:embed="rId4">
            <a:alphaModFix/>
          </a:blip>
          <a:stretch>
            <a:fillRect/>
          </a:stretch>
        </p:blipFill>
        <p:spPr>
          <a:xfrm>
            <a:off x="1987475" y="8820150"/>
            <a:ext cx="3562653" cy="1719525"/>
          </a:xfrm>
          <a:prstGeom prst="rect">
            <a:avLst/>
          </a:prstGeom>
          <a:noFill/>
          <a:ln cap="flat" cmpd="sng" w="19050">
            <a:solidFill>
              <a:srgbClr val="1C4587"/>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169" name="Google Shape;169;p33"/>
          <p:cNvGrpSpPr/>
          <p:nvPr/>
        </p:nvGrpSpPr>
        <p:grpSpPr>
          <a:xfrm>
            <a:off x="316972" y="1451888"/>
            <a:ext cx="18150" cy="2724809"/>
            <a:chOff x="305032" y="1278450"/>
            <a:chExt cx="18141" cy="1873622"/>
          </a:xfrm>
        </p:grpSpPr>
        <p:grpSp>
          <p:nvGrpSpPr>
            <p:cNvPr id="170" name="Google Shape;170;p33"/>
            <p:cNvGrpSpPr/>
            <p:nvPr/>
          </p:nvGrpSpPr>
          <p:grpSpPr>
            <a:xfrm>
              <a:off x="305035" y="1278450"/>
              <a:ext cx="18138" cy="1286955"/>
              <a:chOff x="305035" y="1278450"/>
              <a:chExt cx="18138" cy="1286955"/>
            </a:xfrm>
          </p:grpSpPr>
          <p:sp>
            <p:nvSpPr>
              <p:cNvPr id="171" name="Google Shape;171;p33"/>
              <p:cNvSpPr/>
              <p:nvPr/>
            </p:nvSpPr>
            <p:spPr>
              <a:xfrm>
                <a:off x="305035" y="1278450"/>
                <a:ext cx="18138" cy="676023"/>
              </a:xfrm>
              <a:custGeom>
                <a:rect b="b" l="l" r="r" t="t"/>
                <a:pathLst>
                  <a:path extrusionOk="0" h="21282" w="571">
                    <a:moveTo>
                      <a:pt x="286" y="0"/>
                    </a:moveTo>
                    <a:cubicBezTo>
                      <a:pt x="127" y="0"/>
                      <a:pt x="1" y="158"/>
                      <a:pt x="1" y="317"/>
                    </a:cubicBezTo>
                    <a:lnTo>
                      <a:pt x="1" y="2692"/>
                    </a:lnTo>
                    <a:cubicBezTo>
                      <a:pt x="1" y="2850"/>
                      <a:pt x="127" y="2977"/>
                      <a:pt x="286" y="2977"/>
                    </a:cubicBezTo>
                    <a:cubicBezTo>
                      <a:pt x="444" y="2977"/>
                      <a:pt x="571" y="2850"/>
                      <a:pt x="571" y="2692"/>
                    </a:cubicBezTo>
                    <a:lnTo>
                      <a:pt x="571" y="317"/>
                    </a:lnTo>
                    <a:cubicBezTo>
                      <a:pt x="571" y="158"/>
                      <a:pt x="444" y="0"/>
                      <a:pt x="286" y="0"/>
                    </a:cubicBezTo>
                    <a:close/>
                    <a:moveTo>
                      <a:pt x="286" y="4750"/>
                    </a:moveTo>
                    <a:cubicBezTo>
                      <a:pt x="127" y="4750"/>
                      <a:pt x="1" y="4909"/>
                      <a:pt x="1" y="5067"/>
                    </a:cubicBezTo>
                    <a:lnTo>
                      <a:pt x="1" y="7442"/>
                    </a:lnTo>
                    <a:cubicBezTo>
                      <a:pt x="1" y="7601"/>
                      <a:pt x="127" y="7727"/>
                      <a:pt x="286" y="7727"/>
                    </a:cubicBezTo>
                    <a:cubicBezTo>
                      <a:pt x="444" y="7727"/>
                      <a:pt x="571" y="7601"/>
                      <a:pt x="571" y="7442"/>
                    </a:cubicBezTo>
                    <a:lnTo>
                      <a:pt x="571" y="5067"/>
                    </a:lnTo>
                    <a:cubicBezTo>
                      <a:pt x="571" y="4909"/>
                      <a:pt x="444" y="4750"/>
                      <a:pt x="286" y="4750"/>
                    </a:cubicBezTo>
                    <a:close/>
                    <a:moveTo>
                      <a:pt x="286" y="9501"/>
                    </a:moveTo>
                    <a:cubicBezTo>
                      <a:pt x="127" y="9501"/>
                      <a:pt x="1" y="9659"/>
                      <a:pt x="1" y="9817"/>
                    </a:cubicBezTo>
                    <a:lnTo>
                      <a:pt x="1" y="12193"/>
                    </a:lnTo>
                    <a:cubicBezTo>
                      <a:pt x="1" y="12351"/>
                      <a:pt x="127" y="12478"/>
                      <a:pt x="286" y="12478"/>
                    </a:cubicBezTo>
                    <a:cubicBezTo>
                      <a:pt x="444" y="12478"/>
                      <a:pt x="571" y="12351"/>
                      <a:pt x="571" y="12193"/>
                    </a:cubicBezTo>
                    <a:lnTo>
                      <a:pt x="571" y="9817"/>
                    </a:lnTo>
                    <a:cubicBezTo>
                      <a:pt x="571" y="9659"/>
                      <a:pt x="444" y="9501"/>
                      <a:pt x="286" y="9501"/>
                    </a:cubicBezTo>
                    <a:close/>
                    <a:moveTo>
                      <a:pt x="286" y="14251"/>
                    </a:moveTo>
                    <a:cubicBezTo>
                      <a:pt x="127" y="14251"/>
                      <a:pt x="1" y="14409"/>
                      <a:pt x="1" y="14568"/>
                    </a:cubicBezTo>
                    <a:lnTo>
                      <a:pt x="1" y="16943"/>
                    </a:lnTo>
                    <a:cubicBezTo>
                      <a:pt x="1" y="17101"/>
                      <a:pt x="127" y="17228"/>
                      <a:pt x="286" y="17228"/>
                    </a:cubicBezTo>
                    <a:cubicBezTo>
                      <a:pt x="444" y="17228"/>
                      <a:pt x="571" y="17101"/>
                      <a:pt x="571" y="16943"/>
                    </a:cubicBezTo>
                    <a:lnTo>
                      <a:pt x="571" y="14568"/>
                    </a:lnTo>
                    <a:cubicBezTo>
                      <a:pt x="571" y="14409"/>
                      <a:pt x="444" y="14251"/>
                      <a:pt x="286" y="14251"/>
                    </a:cubicBezTo>
                    <a:close/>
                    <a:moveTo>
                      <a:pt x="286" y="19001"/>
                    </a:moveTo>
                    <a:cubicBezTo>
                      <a:pt x="127" y="19001"/>
                      <a:pt x="1" y="19160"/>
                      <a:pt x="1" y="19318"/>
                    </a:cubicBezTo>
                    <a:lnTo>
                      <a:pt x="1" y="20965"/>
                    </a:lnTo>
                    <a:cubicBezTo>
                      <a:pt x="1" y="21123"/>
                      <a:pt x="127" y="21281"/>
                      <a:pt x="286" y="21281"/>
                    </a:cubicBezTo>
                    <a:cubicBezTo>
                      <a:pt x="444" y="21281"/>
                      <a:pt x="571" y="21155"/>
                      <a:pt x="571" y="20965"/>
                    </a:cubicBezTo>
                    <a:lnTo>
                      <a:pt x="571" y="19318"/>
                    </a:lnTo>
                    <a:cubicBezTo>
                      <a:pt x="571" y="19160"/>
                      <a:pt x="444" y="19001"/>
                      <a:pt x="286" y="1900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3"/>
              <p:cNvSpPr/>
              <p:nvPr/>
            </p:nvSpPr>
            <p:spPr>
              <a:xfrm>
                <a:off x="305035" y="1889382"/>
                <a:ext cx="18138" cy="676023"/>
              </a:xfrm>
              <a:custGeom>
                <a:rect b="b" l="l" r="r" t="t"/>
                <a:pathLst>
                  <a:path extrusionOk="0" h="21282" w="571">
                    <a:moveTo>
                      <a:pt x="286" y="0"/>
                    </a:moveTo>
                    <a:cubicBezTo>
                      <a:pt x="127" y="0"/>
                      <a:pt x="1" y="158"/>
                      <a:pt x="1" y="317"/>
                    </a:cubicBezTo>
                    <a:lnTo>
                      <a:pt x="1" y="2692"/>
                    </a:lnTo>
                    <a:cubicBezTo>
                      <a:pt x="1" y="2850"/>
                      <a:pt x="127" y="2977"/>
                      <a:pt x="286" y="2977"/>
                    </a:cubicBezTo>
                    <a:cubicBezTo>
                      <a:pt x="444" y="2977"/>
                      <a:pt x="571" y="2850"/>
                      <a:pt x="571" y="2692"/>
                    </a:cubicBezTo>
                    <a:lnTo>
                      <a:pt x="571" y="317"/>
                    </a:lnTo>
                    <a:cubicBezTo>
                      <a:pt x="571" y="158"/>
                      <a:pt x="444" y="0"/>
                      <a:pt x="286" y="0"/>
                    </a:cubicBezTo>
                    <a:close/>
                    <a:moveTo>
                      <a:pt x="286" y="4750"/>
                    </a:moveTo>
                    <a:cubicBezTo>
                      <a:pt x="127" y="4750"/>
                      <a:pt x="1" y="4909"/>
                      <a:pt x="1" y="5067"/>
                    </a:cubicBezTo>
                    <a:lnTo>
                      <a:pt x="1" y="7442"/>
                    </a:lnTo>
                    <a:cubicBezTo>
                      <a:pt x="1" y="7601"/>
                      <a:pt x="127" y="7727"/>
                      <a:pt x="286" y="7727"/>
                    </a:cubicBezTo>
                    <a:cubicBezTo>
                      <a:pt x="444" y="7727"/>
                      <a:pt x="571" y="7601"/>
                      <a:pt x="571" y="7442"/>
                    </a:cubicBezTo>
                    <a:lnTo>
                      <a:pt x="571" y="5067"/>
                    </a:lnTo>
                    <a:cubicBezTo>
                      <a:pt x="571" y="4909"/>
                      <a:pt x="444" y="4750"/>
                      <a:pt x="286" y="4750"/>
                    </a:cubicBezTo>
                    <a:close/>
                    <a:moveTo>
                      <a:pt x="286" y="9501"/>
                    </a:moveTo>
                    <a:cubicBezTo>
                      <a:pt x="127" y="9501"/>
                      <a:pt x="1" y="9659"/>
                      <a:pt x="1" y="9817"/>
                    </a:cubicBezTo>
                    <a:lnTo>
                      <a:pt x="1" y="12193"/>
                    </a:lnTo>
                    <a:cubicBezTo>
                      <a:pt x="1" y="12351"/>
                      <a:pt x="127" y="12478"/>
                      <a:pt x="286" y="12478"/>
                    </a:cubicBezTo>
                    <a:cubicBezTo>
                      <a:pt x="444" y="12478"/>
                      <a:pt x="571" y="12351"/>
                      <a:pt x="571" y="12193"/>
                    </a:cubicBezTo>
                    <a:lnTo>
                      <a:pt x="571" y="9817"/>
                    </a:lnTo>
                    <a:cubicBezTo>
                      <a:pt x="571" y="9659"/>
                      <a:pt x="444" y="9501"/>
                      <a:pt x="286" y="9501"/>
                    </a:cubicBezTo>
                    <a:close/>
                    <a:moveTo>
                      <a:pt x="286" y="14251"/>
                    </a:moveTo>
                    <a:cubicBezTo>
                      <a:pt x="127" y="14251"/>
                      <a:pt x="1" y="14409"/>
                      <a:pt x="1" y="14568"/>
                    </a:cubicBezTo>
                    <a:lnTo>
                      <a:pt x="1" y="16943"/>
                    </a:lnTo>
                    <a:cubicBezTo>
                      <a:pt x="1" y="17101"/>
                      <a:pt x="127" y="17228"/>
                      <a:pt x="286" y="17228"/>
                    </a:cubicBezTo>
                    <a:cubicBezTo>
                      <a:pt x="444" y="17228"/>
                      <a:pt x="571" y="17101"/>
                      <a:pt x="571" y="16943"/>
                    </a:cubicBezTo>
                    <a:lnTo>
                      <a:pt x="571" y="14568"/>
                    </a:lnTo>
                    <a:cubicBezTo>
                      <a:pt x="571" y="14409"/>
                      <a:pt x="444" y="14251"/>
                      <a:pt x="286" y="14251"/>
                    </a:cubicBezTo>
                    <a:close/>
                    <a:moveTo>
                      <a:pt x="286" y="19001"/>
                    </a:moveTo>
                    <a:cubicBezTo>
                      <a:pt x="127" y="19001"/>
                      <a:pt x="1" y="19160"/>
                      <a:pt x="1" y="19318"/>
                    </a:cubicBezTo>
                    <a:lnTo>
                      <a:pt x="1" y="20965"/>
                    </a:lnTo>
                    <a:cubicBezTo>
                      <a:pt x="1" y="21123"/>
                      <a:pt x="127" y="21281"/>
                      <a:pt x="286" y="21281"/>
                    </a:cubicBezTo>
                    <a:cubicBezTo>
                      <a:pt x="444" y="21281"/>
                      <a:pt x="571" y="21155"/>
                      <a:pt x="571" y="20965"/>
                    </a:cubicBezTo>
                    <a:lnTo>
                      <a:pt x="571" y="19318"/>
                    </a:lnTo>
                    <a:cubicBezTo>
                      <a:pt x="571" y="19160"/>
                      <a:pt x="444" y="19001"/>
                      <a:pt x="286" y="1900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 name="Google Shape;173;p33"/>
            <p:cNvSpPr/>
            <p:nvPr/>
          </p:nvSpPr>
          <p:spPr>
            <a:xfrm>
              <a:off x="305032" y="2476049"/>
              <a:ext cx="18138" cy="676023"/>
            </a:xfrm>
            <a:custGeom>
              <a:rect b="b" l="l" r="r" t="t"/>
              <a:pathLst>
                <a:path extrusionOk="0" h="21282" w="571">
                  <a:moveTo>
                    <a:pt x="286" y="0"/>
                  </a:moveTo>
                  <a:cubicBezTo>
                    <a:pt x="127" y="0"/>
                    <a:pt x="1" y="158"/>
                    <a:pt x="1" y="317"/>
                  </a:cubicBezTo>
                  <a:lnTo>
                    <a:pt x="1" y="2692"/>
                  </a:lnTo>
                  <a:cubicBezTo>
                    <a:pt x="1" y="2850"/>
                    <a:pt x="127" y="2977"/>
                    <a:pt x="286" y="2977"/>
                  </a:cubicBezTo>
                  <a:cubicBezTo>
                    <a:pt x="444" y="2977"/>
                    <a:pt x="571" y="2850"/>
                    <a:pt x="571" y="2692"/>
                  </a:cubicBezTo>
                  <a:lnTo>
                    <a:pt x="571" y="317"/>
                  </a:lnTo>
                  <a:cubicBezTo>
                    <a:pt x="571" y="158"/>
                    <a:pt x="444" y="0"/>
                    <a:pt x="286" y="0"/>
                  </a:cubicBezTo>
                  <a:close/>
                  <a:moveTo>
                    <a:pt x="286" y="4750"/>
                  </a:moveTo>
                  <a:cubicBezTo>
                    <a:pt x="127" y="4750"/>
                    <a:pt x="1" y="4909"/>
                    <a:pt x="1" y="5067"/>
                  </a:cubicBezTo>
                  <a:lnTo>
                    <a:pt x="1" y="7442"/>
                  </a:lnTo>
                  <a:cubicBezTo>
                    <a:pt x="1" y="7601"/>
                    <a:pt x="127" y="7727"/>
                    <a:pt x="286" y="7727"/>
                  </a:cubicBezTo>
                  <a:cubicBezTo>
                    <a:pt x="444" y="7727"/>
                    <a:pt x="571" y="7601"/>
                    <a:pt x="571" y="7442"/>
                  </a:cubicBezTo>
                  <a:lnTo>
                    <a:pt x="571" y="5067"/>
                  </a:lnTo>
                  <a:cubicBezTo>
                    <a:pt x="571" y="4909"/>
                    <a:pt x="444" y="4750"/>
                    <a:pt x="286" y="4750"/>
                  </a:cubicBezTo>
                  <a:close/>
                  <a:moveTo>
                    <a:pt x="286" y="9501"/>
                  </a:moveTo>
                  <a:cubicBezTo>
                    <a:pt x="127" y="9501"/>
                    <a:pt x="1" y="9659"/>
                    <a:pt x="1" y="9817"/>
                  </a:cubicBezTo>
                  <a:lnTo>
                    <a:pt x="1" y="12193"/>
                  </a:lnTo>
                  <a:cubicBezTo>
                    <a:pt x="1" y="12351"/>
                    <a:pt x="127" y="12478"/>
                    <a:pt x="286" y="12478"/>
                  </a:cubicBezTo>
                  <a:cubicBezTo>
                    <a:pt x="444" y="12478"/>
                    <a:pt x="571" y="12351"/>
                    <a:pt x="571" y="12193"/>
                  </a:cubicBezTo>
                  <a:lnTo>
                    <a:pt x="571" y="9817"/>
                  </a:lnTo>
                  <a:cubicBezTo>
                    <a:pt x="571" y="9659"/>
                    <a:pt x="444" y="9501"/>
                    <a:pt x="286" y="9501"/>
                  </a:cubicBezTo>
                  <a:close/>
                  <a:moveTo>
                    <a:pt x="286" y="14251"/>
                  </a:moveTo>
                  <a:cubicBezTo>
                    <a:pt x="127" y="14251"/>
                    <a:pt x="1" y="14409"/>
                    <a:pt x="1" y="14568"/>
                  </a:cubicBezTo>
                  <a:lnTo>
                    <a:pt x="1" y="16943"/>
                  </a:lnTo>
                  <a:cubicBezTo>
                    <a:pt x="1" y="17101"/>
                    <a:pt x="127" y="17228"/>
                    <a:pt x="286" y="17228"/>
                  </a:cubicBezTo>
                  <a:cubicBezTo>
                    <a:pt x="444" y="17228"/>
                    <a:pt x="571" y="17101"/>
                    <a:pt x="571" y="16943"/>
                  </a:cubicBezTo>
                  <a:lnTo>
                    <a:pt x="571" y="14568"/>
                  </a:lnTo>
                  <a:cubicBezTo>
                    <a:pt x="571" y="14409"/>
                    <a:pt x="444" y="14251"/>
                    <a:pt x="286" y="14251"/>
                  </a:cubicBezTo>
                  <a:close/>
                  <a:moveTo>
                    <a:pt x="286" y="19001"/>
                  </a:moveTo>
                  <a:cubicBezTo>
                    <a:pt x="127" y="19001"/>
                    <a:pt x="1" y="19160"/>
                    <a:pt x="1" y="19318"/>
                  </a:cubicBezTo>
                  <a:lnTo>
                    <a:pt x="1" y="20965"/>
                  </a:lnTo>
                  <a:cubicBezTo>
                    <a:pt x="1" y="21123"/>
                    <a:pt x="127" y="21281"/>
                    <a:pt x="286" y="21281"/>
                  </a:cubicBezTo>
                  <a:cubicBezTo>
                    <a:pt x="444" y="21281"/>
                    <a:pt x="571" y="21155"/>
                    <a:pt x="571" y="20965"/>
                  </a:cubicBezTo>
                  <a:lnTo>
                    <a:pt x="571" y="19318"/>
                  </a:lnTo>
                  <a:cubicBezTo>
                    <a:pt x="571" y="19160"/>
                    <a:pt x="444" y="19001"/>
                    <a:pt x="286" y="1900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 name="Google Shape;174;p33"/>
          <p:cNvSpPr/>
          <p:nvPr/>
        </p:nvSpPr>
        <p:spPr>
          <a:xfrm>
            <a:off x="247400" y="1029050"/>
            <a:ext cx="7086900" cy="562200"/>
          </a:xfrm>
          <a:prstGeom prst="snip1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ar" sz="1200">
                <a:solidFill>
                  <a:srgbClr val="1C4587"/>
                </a:solidFill>
                <a:latin typeface="Mada"/>
                <a:ea typeface="Mada"/>
                <a:cs typeface="Mada"/>
                <a:sym typeface="Mada"/>
              </a:rPr>
              <a:t>Blood glucose is tightly regulated and maintained within a narrow range by insulin &amp; glucagon. This is essential for ensuring a continuous supply of glucose to the central nervous system.</a:t>
            </a:r>
            <a:endParaRPr>
              <a:solidFill>
                <a:srgbClr val="1C4587"/>
              </a:solidFill>
            </a:endParaRPr>
          </a:p>
        </p:txBody>
      </p:sp>
      <p:grpSp>
        <p:nvGrpSpPr>
          <p:cNvPr id="175" name="Google Shape;175;p33"/>
          <p:cNvGrpSpPr/>
          <p:nvPr/>
        </p:nvGrpSpPr>
        <p:grpSpPr>
          <a:xfrm>
            <a:off x="6895412" y="889792"/>
            <a:ext cx="580428" cy="562153"/>
            <a:chOff x="7693511" y="2456039"/>
            <a:chExt cx="981614" cy="981584"/>
          </a:xfrm>
        </p:grpSpPr>
        <p:sp>
          <p:nvSpPr>
            <p:cNvPr id="176" name="Google Shape;176;p33"/>
            <p:cNvSpPr/>
            <p:nvPr/>
          </p:nvSpPr>
          <p:spPr>
            <a:xfrm>
              <a:off x="7693511" y="2456039"/>
              <a:ext cx="981614" cy="981584"/>
            </a:xfrm>
            <a:custGeom>
              <a:rect b="b" l="l" r="r" t="t"/>
              <a:pathLst>
                <a:path extrusionOk="0" h="32714" w="32715">
                  <a:moveTo>
                    <a:pt x="16373" y="0"/>
                  </a:moveTo>
                  <a:cubicBezTo>
                    <a:pt x="7316" y="0"/>
                    <a:pt x="0" y="7316"/>
                    <a:pt x="0" y="16373"/>
                  </a:cubicBezTo>
                  <a:cubicBezTo>
                    <a:pt x="0" y="25398"/>
                    <a:pt x="7316" y="32714"/>
                    <a:pt x="16373" y="32714"/>
                  </a:cubicBezTo>
                  <a:cubicBezTo>
                    <a:pt x="25399" y="32714"/>
                    <a:pt x="32715" y="25398"/>
                    <a:pt x="32715" y="16373"/>
                  </a:cubicBezTo>
                  <a:cubicBezTo>
                    <a:pt x="32715" y="7316"/>
                    <a:pt x="25399" y="0"/>
                    <a:pt x="16373" y="0"/>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3"/>
            <p:cNvSpPr/>
            <p:nvPr/>
          </p:nvSpPr>
          <p:spPr>
            <a:xfrm>
              <a:off x="7882603" y="2656533"/>
              <a:ext cx="596769" cy="659480"/>
            </a:xfrm>
            <a:custGeom>
              <a:rect b="b" l="l" r="r" t="t"/>
              <a:pathLst>
                <a:path extrusionOk="0" h="21979" w="19889">
                  <a:moveTo>
                    <a:pt x="2217" y="0"/>
                  </a:moveTo>
                  <a:cubicBezTo>
                    <a:pt x="1489" y="0"/>
                    <a:pt x="856" y="697"/>
                    <a:pt x="856" y="1520"/>
                  </a:cubicBezTo>
                  <a:cubicBezTo>
                    <a:pt x="856" y="1520"/>
                    <a:pt x="1" y="3959"/>
                    <a:pt x="1299" y="12921"/>
                  </a:cubicBezTo>
                  <a:cubicBezTo>
                    <a:pt x="2344" y="20142"/>
                    <a:pt x="10040" y="21978"/>
                    <a:pt x="10040" y="21978"/>
                  </a:cubicBezTo>
                  <a:lnTo>
                    <a:pt x="10135" y="21978"/>
                  </a:lnTo>
                  <a:cubicBezTo>
                    <a:pt x="10135" y="21978"/>
                    <a:pt x="17957" y="19603"/>
                    <a:pt x="19002" y="12383"/>
                  </a:cubicBezTo>
                  <a:cubicBezTo>
                    <a:pt x="19889" y="6397"/>
                    <a:pt x="19414" y="3484"/>
                    <a:pt x="19382" y="2312"/>
                  </a:cubicBezTo>
                  <a:cubicBezTo>
                    <a:pt x="19382" y="2249"/>
                    <a:pt x="19382" y="2154"/>
                    <a:pt x="19382" y="2090"/>
                  </a:cubicBezTo>
                  <a:lnTo>
                    <a:pt x="19382" y="1520"/>
                  </a:lnTo>
                  <a:cubicBezTo>
                    <a:pt x="19382" y="697"/>
                    <a:pt x="18780" y="0"/>
                    <a:pt x="1802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3"/>
            <p:cNvSpPr/>
            <p:nvPr/>
          </p:nvSpPr>
          <p:spPr>
            <a:xfrm>
              <a:off x="7959566" y="2704991"/>
              <a:ext cx="458986" cy="224287"/>
            </a:xfrm>
            <a:custGeom>
              <a:rect b="b" l="l" r="r" t="t"/>
              <a:pathLst>
                <a:path extrusionOk="0" h="7475" w="15297">
                  <a:moveTo>
                    <a:pt x="1394" y="0"/>
                  </a:moveTo>
                  <a:cubicBezTo>
                    <a:pt x="634" y="0"/>
                    <a:pt x="1" y="634"/>
                    <a:pt x="1" y="1394"/>
                  </a:cubicBezTo>
                  <a:lnTo>
                    <a:pt x="1" y="6081"/>
                  </a:lnTo>
                  <a:cubicBezTo>
                    <a:pt x="1" y="6841"/>
                    <a:pt x="634" y="7474"/>
                    <a:pt x="1394" y="7474"/>
                  </a:cubicBezTo>
                  <a:lnTo>
                    <a:pt x="13903" y="7474"/>
                  </a:lnTo>
                  <a:cubicBezTo>
                    <a:pt x="14664" y="7474"/>
                    <a:pt x="15297" y="6841"/>
                    <a:pt x="15297" y="6081"/>
                  </a:cubicBezTo>
                  <a:lnTo>
                    <a:pt x="15297" y="1394"/>
                  </a:lnTo>
                  <a:cubicBezTo>
                    <a:pt x="15297" y="634"/>
                    <a:pt x="14664" y="0"/>
                    <a:pt x="13903"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3"/>
            <p:cNvSpPr/>
            <p:nvPr/>
          </p:nvSpPr>
          <p:spPr>
            <a:xfrm>
              <a:off x="7981439" y="2723024"/>
              <a:ext cx="414309" cy="181530"/>
            </a:xfrm>
            <a:custGeom>
              <a:rect b="b" l="l" r="r" t="t"/>
              <a:pathLst>
                <a:path extrusionOk="0" h="6050" w="13808">
                  <a:moveTo>
                    <a:pt x="1140" y="1"/>
                  </a:moveTo>
                  <a:cubicBezTo>
                    <a:pt x="507" y="1"/>
                    <a:pt x="0" y="508"/>
                    <a:pt x="0" y="1141"/>
                  </a:cubicBezTo>
                  <a:lnTo>
                    <a:pt x="0" y="4941"/>
                  </a:lnTo>
                  <a:cubicBezTo>
                    <a:pt x="0" y="5543"/>
                    <a:pt x="507" y="6050"/>
                    <a:pt x="1140" y="6050"/>
                  </a:cubicBezTo>
                  <a:lnTo>
                    <a:pt x="12699" y="6050"/>
                  </a:lnTo>
                  <a:cubicBezTo>
                    <a:pt x="13301" y="6050"/>
                    <a:pt x="13808" y="5543"/>
                    <a:pt x="13808" y="4941"/>
                  </a:cubicBezTo>
                  <a:lnTo>
                    <a:pt x="13808" y="1141"/>
                  </a:lnTo>
                  <a:cubicBezTo>
                    <a:pt x="13808" y="508"/>
                    <a:pt x="13301" y="1"/>
                    <a:pt x="12699" y="1"/>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3"/>
            <p:cNvSpPr/>
            <p:nvPr/>
          </p:nvSpPr>
          <p:spPr>
            <a:xfrm>
              <a:off x="8028937" y="2755339"/>
              <a:ext cx="311692" cy="128331"/>
            </a:xfrm>
            <a:custGeom>
              <a:rect b="b" l="l" r="r" t="t"/>
              <a:pathLst>
                <a:path extrusionOk="0" h="4277" w="10388">
                  <a:moveTo>
                    <a:pt x="10388" y="1"/>
                  </a:moveTo>
                  <a:lnTo>
                    <a:pt x="7696" y="634"/>
                  </a:lnTo>
                  <a:lnTo>
                    <a:pt x="8171" y="1267"/>
                  </a:lnTo>
                  <a:lnTo>
                    <a:pt x="5638" y="3136"/>
                  </a:lnTo>
                  <a:lnTo>
                    <a:pt x="3611" y="349"/>
                  </a:lnTo>
                  <a:lnTo>
                    <a:pt x="1" y="3136"/>
                  </a:lnTo>
                  <a:lnTo>
                    <a:pt x="476" y="3769"/>
                  </a:lnTo>
                  <a:lnTo>
                    <a:pt x="3421" y="1489"/>
                  </a:lnTo>
                  <a:lnTo>
                    <a:pt x="5448" y="4276"/>
                  </a:lnTo>
                  <a:lnTo>
                    <a:pt x="8646" y="1901"/>
                  </a:lnTo>
                  <a:lnTo>
                    <a:pt x="9090" y="2471"/>
                  </a:lnTo>
                  <a:lnTo>
                    <a:pt x="1038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3"/>
            <p:cNvSpPr/>
            <p:nvPr/>
          </p:nvSpPr>
          <p:spPr>
            <a:xfrm>
              <a:off x="7907297" y="2976716"/>
              <a:ext cx="291349" cy="326934"/>
            </a:xfrm>
            <a:custGeom>
              <a:rect b="b" l="l" r="r" t="t"/>
              <a:pathLst>
                <a:path extrusionOk="0" h="10896" w="9710">
                  <a:moveTo>
                    <a:pt x="313" y="1"/>
                  </a:moveTo>
                  <a:cubicBezTo>
                    <a:pt x="273" y="1"/>
                    <a:pt x="232" y="1"/>
                    <a:pt x="191" y="2"/>
                  </a:cubicBezTo>
                  <a:cubicBezTo>
                    <a:pt x="191" y="2"/>
                    <a:pt x="1" y="8426"/>
                    <a:pt x="8108" y="10896"/>
                  </a:cubicBezTo>
                  <a:cubicBezTo>
                    <a:pt x="8108" y="10896"/>
                    <a:pt x="9709" y="1"/>
                    <a:pt x="313" y="1"/>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3"/>
            <p:cNvSpPr/>
            <p:nvPr/>
          </p:nvSpPr>
          <p:spPr>
            <a:xfrm>
              <a:off x="8172841" y="2976716"/>
              <a:ext cx="292279" cy="326934"/>
            </a:xfrm>
            <a:custGeom>
              <a:rect b="b" l="l" r="r" t="t"/>
              <a:pathLst>
                <a:path extrusionOk="0" h="10896" w="9741">
                  <a:moveTo>
                    <a:pt x="9397" y="1"/>
                  </a:moveTo>
                  <a:cubicBezTo>
                    <a:pt x="0" y="1"/>
                    <a:pt x="1602" y="10896"/>
                    <a:pt x="1602" y="10896"/>
                  </a:cubicBezTo>
                  <a:cubicBezTo>
                    <a:pt x="9741" y="8426"/>
                    <a:pt x="9519" y="2"/>
                    <a:pt x="9519" y="2"/>
                  </a:cubicBezTo>
                  <a:cubicBezTo>
                    <a:pt x="9478" y="1"/>
                    <a:pt x="9437" y="1"/>
                    <a:pt x="9397" y="1"/>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3"/>
            <p:cNvSpPr/>
            <p:nvPr/>
          </p:nvSpPr>
          <p:spPr>
            <a:xfrm>
              <a:off x="7980479" y="3018573"/>
              <a:ext cx="100757" cy="116899"/>
            </a:xfrm>
            <a:custGeom>
              <a:rect b="b" l="l" r="r" t="t"/>
              <a:pathLst>
                <a:path extrusionOk="0" h="3896" w="3358">
                  <a:moveTo>
                    <a:pt x="32" y="0"/>
                  </a:moveTo>
                  <a:lnTo>
                    <a:pt x="0" y="3895"/>
                  </a:lnTo>
                  <a:lnTo>
                    <a:pt x="0" y="3895"/>
                  </a:lnTo>
                  <a:lnTo>
                    <a:pt x="3357" y="2027"/>
                  </a:lnTo>
                  <a:lnTo>
                    <a:pt x="3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3"/>
            <p:cNvSpPr/>
            <p:nvPr/>
          </p:nvSpPr>
          <p:spPr>
            <a:xfrm>
              <a:off x="7989031" y="3094576"/>
              <a:ext cx="99797" cy="116899"/>
            </a:xfrm>
            <a:custGeom>
              <a:rect b="b" l="l" r="r" t="t"/>
              <a:pathLst>
                <a:path extrusionOk="0" h="3896" w="3326">
                  <a:moveTo>
                    <a:pt x="3326" y="1"/>
                  </a:moveTo>
                  <a:lnTo>
                    <a:pt x="0" y="1837"/>
                  </a:lnTo>
                  <a:lnTo>
                    <a:pt x="3326" y="3896"/>
                  </a:lnTo>
                  <a:lnTo>
                    <a:pt x="332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3"/>
            <p:cNvSpPr/>
            <p:nvPr/>
          </p:nvSpPr>
          <p:spPr>
            <a:xfrm>
              <a:off x="8282660" y="3071772"/>
              <a:ext cx="95986" cy="96016"/>
            </a:xfrm>
            <a:custGeom>
              <a:rect b="b" l="l" r="r" t="t"/>
              <a:pathLst>
                <a:path extrusionOk="0" h="3200" w="3199">
                  <a:moveTo>
                    <a:pt x="1584" y="0"/>
                  </a:moveTo>
                  <a:cubicBezTo>
                    <a:pt x="697" y="0"/>
                    <a:pt x="0" y="697"/>
                    <a:pt x="0" y="1584"/>
                  </a:cubicBezTo>
                  <a:cubicBezTo>
                    <a:pt x="0" y="2471"/>
                    <a:pt x="697" y="3199"/>
                    <a:pt x="1584" y="3199"/>
                  </a:cubicBezTo>
                  <a:cubicBezTo>
                    <a:pt x="2470" y="3199"/>
                    <a:pt x="3199" y="2471"/>
                    <a:pt x="3199" y="1584"/>
                  </a:cubicBezTo>
                  <a:cubicBezTo>
                    <a:pt x="3199" y="697"/>
                    <a:pt x="2470" y="0"/>
                    <a:pt x="158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 name="Google Shape;186;p33"/>
          <p:cNvSpPr txBox="1"/>
          <p:nvPr/>
        </p:nvSpPr>
        <p:spPr>
          <a:xfrm>
            <a:off x="900288" y="1621875"/>
            <a:ext cx="6659700" cy="1576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highlight>
                  <a:schemeClr val="accent4"/>
                </a:highlight>
                <a:latin typeface="Mada"/>
                <a:ea typeface="Mada"/>
                <a:cs typeface="Mada"/>
                <a:sym typeface="Mada"/>
              </a:rPr>
              <a:t>Insulin:</a:t>
            </a:r>
            <a:r>
              <a:rPr lang="ar" sz="1200">
                <a:solidFill>
                  <a:schemeClr val="dk1"/>
                </a:solidFill>
                <a:latin typeface="Mada"/>
                <a:ea typeface="Mada"/>
                <a:cs typeface="Mada"/>
                <a:sym typeface="Mada"/>
              </a:rPr>
              <a:t> </a:t>
            </a:r>
            <a:r>
              <a:rPr lang="ar" sz="1200">
                <a:solidFill>
                  <a:srgbClr val="1C4587"/>
                </a:solidFill>
                <a:latin typeface="Mada"/>
                <a:ea typeface="Mada"/>
                <a:cs typeface="Mada"/>
                <a:sym typeface="Mada"/>
              </a:rPr>
              <a:t>the primary regulator of glucose metabolism and storage is </a:t>
            </a:r>
            <a:r>
              <a:rPr lang="ar" sz="1200" u="sng">
                <a:solidFill>
                  <a:srgbClr val="1C4587"/>
                </a:solidFill>
                <a:latin typeface="Mada"/>
                <a:ea typeface="Mada"/>
                <a:cs typeface="Mada"/>
                <a:sym typeface="Mada"/>
              </a:rPr>
              <a:t>secreted from pancreatic </a:t>
            </a:r>
            <a:endParaRPr sz="1200" u="sng">
              <a:solidFill>
                <a:srgbClr val="1C4587"/>
              </a:solidFill>
              <a:latin typeface="Mada"/>
              <a:ea typeface="Mada"/>
              <a:cs typeface="Mada"/>
              <a:sym typeface="Mada"/>
            </a:endParaRPr>
          </a:p>
          <a:p>
            <a:pPr indent="0" lvl="0" marL="457200" rtl="0" algn="l">
              <a:lnSpc>
                <a:spcPct val="115000"/>
              </a:lnSpc>
              <a:spcBef>
                <a:spcPts val="0"/>
              </a:spcBef>
              <a:spcAft>
                <a:spcPts val="0"/>
              </a:spcAft>
              <a:buNone/>
            </a:pPr>
            <a:r>
              <a:rPr lang="ar" sz="1200" u="sng">
                <a:solidFill>
                  <a:srgbClr val="1C4587"/>
                </a:solidFill>
                <a:latin typeface="Mada"/>
                <a:ea typeface="Mada"/>
                <a:cs typeface="Mada"/>
                <a:sym typeface="Mada"/>
              </a:rPr>
              <a:t>β- cells</a:t>
            </a:r>
            <a:r>
              <a:rPr lang="ar" sz="1200">
                <a:solidFill>
                  <a:srgbClr val="1C4587"/>
                </a:solidFill>
                <a:latin typeface="Mada"/>
                <a:ea typeface="Mada"/>
                <a:cs typeface="Mada"/>
                <a:sym typeface="Mada"/>
              </a:rPr>
              <a:t> into the portal circulation in response to a rise in blood glucose.</a:t>
            </a:r>
            <a:endParaRPr sz="1200">
              <a:solidFill>
                <a:srgbClr val="1C4587"/>
              </a:solidFill>
              <a:latin typeface="Mada"/>
              <a:ea typeface="Mada"/>
              <a:cs typeface="Mada"/>
              <a:sym typeface="Mada"/>
            </a:endParaRPr>
          </a:p>
          <a:p>
            <a:pPr indent="-198600" lvl="0" marL="280799" rtl="0" algn="l">
              <a:lnSpc>
                <a:spcPct val="115000"/>
              </a:lnSpc>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After ingestion of a meal containing carbohydrate, normal blood glucose levels are maintained by:</a:t>
            </a:r>
            <a:endParaRPr sz="1200">
              <a:solidFill>
                <a:srgbClr val="999999"/>
              </a:solidFill>
              <a:latin typeface="Mada"/>
              <a:ea typeface="Mada"/>
              <a:cs typeface="Mada"/>
              <a:sym typeface="Mada"/>
            </a:endParaRPr>
          </a:p>
          <a:p>
            <a:pPr indent="-304800" lvl="1" marL="914400" rtl="0" algn="l">
              <a:lnSpc>
                <a:spcPct val="115000"/>
              </a:lnSpc>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Suppression of hepatic glucose production.</a:t>
            </a:r>
            <a:endParaRPr sz="1200">
              <a:solidFill>
                <a:srgbClr val="999999"/>
              </a:solidFill>
              <a:latin typeface="Mada"/>
              <a:ea typeface="Mada"/>
              <a:cs typeface="Mada"/>
              <a:sym typeface="Mada"/>
            </a:endParaRPr>
          </a:p>
          <a:p>
            <a:pPr indent="-304800" lvl="1" marL="914400" rtl="0" algn="l">
              <a:lnSpc>
                <a:spcPct val="115000"/>
              </a:lnSpc>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Stimulation of hepatic glucose uptake.</a:t>
            </a:r>
            <a:endParaRPr sz="1200">
              <a:solidFill>
                <a:srgbClr val="999999"/>
              </a:solidFill>
              <a:latin typeface="Mada"/>
              <a:ea typeface="Mada"/>
              <a:cs typeface="Mada"/>
              <a:sym typeface="Mada"/>
            </a:endParaRPr>
          </a:p>
          <a:p>
            <a:pPr indent="-304800" lvl="1" marL="914400" rtl="0" algn="l">
              <a:lnSpc>
                <a:spcPct val="115000"/>
              </a:lnSpc>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Stimulation of glucose uptake by peripheral tissues.</a:t>
            </a:r>
            <a:endParaRPr>
              <a:solidFill>
                <a:srgbClr val="999999"/>
              </a:solidFill>
            </a:endParaRPr>
          </a:p>
        </p:txBody>
      </p:sp>
      <p:grpSp>
        <p:nvGrpSpPr>
          <p:cNvPr id="187" name="Google Shape;187;p33"/>
          <p:cNvGrpSpPr/>
          <p:nvPr/>
        </p:nvGrpSpPr>
        <p:grpSpPr>
          <a:xfrm>
            <a:off x="316975" y="1736988"/>
            <a:ext cx="949666" cy="162622"/>
            <a:chOff x="317075" y="1508038"/>
            <a:chExt cx="949666" cy="162622"/>
          </a:xfrm>
        </p:grpSpPr>
        <p:sp>
          <p:nvSpPr>
            <p:cNvPr id="188" name="Google Shape;188;p33"/>
            <p:cNvSpPr/>
            <p:nvPr/>
          </p:nvSpPr>
          <p:spPr>
            <a:xfrm>
              <a:off x="317075" y="1580225"/>
              <a:ext cx="815626" cy="18250"/>
            </a:xfrm>
            <a:custGeom>
              <a:rect b="b" l="l" r="r" t="t"/>
              <a:pathLst>
                <a:path extrusionOk="0" h="603" w="35217">
                  <a:moveTo>
                    <a:pt x="317" y="0"/>
                  </a:moveTo>
                  <a:cubicBezTo>
                    <a:pt x="159" y="0"/>
                    <a:pt x="0" y="127"/>
                    <a:pt x="0" y="285"/>
                  </a:cubicBezTo>
                  <a:cubicBezTo>
                    <a:pt x="0" y="444"/>
                    <a:pt x="159" y="602"/>
                    <a:pt x="317" y="602"/>
                  </a:cubicBezTo>
                  <a:lnTo>
                    <a:pt x="1679" y="602"/>
                  </a:lnTo>
                  <a:cubicBezTo>
                    <a:pt x="1837" y="602"/>
                    <a:pt x="1964" y="444"/>
                    <a:pt x="1964" y="285"/>
                  </a:cubicBezTo>
                  <a:cubicBezTo>
                    <a:pt x="1964" y="127"/>
                    <a:pt x="1837" y="0"/>
                    <a:pt x="1679" y="0"/>
                  </a:cubicBezTo>
                  <a:close/>
                  <a:moveTo>
                    <a:pt x="4054" y="0"/>
                  </a:moveTo>
                  <a:cubicBezTo>
                    <a:pt x="3896" y="0"/>
                    <a:pt x="3737" y="127"/>
                    <a:pt x="3737" y="285"/>
                  </a:cubicBezTo>
                  <a:cubicBezTo>
                    <a:pt x="3737" y="444"/>
                    <a:pt x="3896" y="602"/>
                    <a:pt x="4054" y="602"/>
                  </a:cubicBezTo>
                  <a:lnTo>
                    <a:pt x="6429" y="602"/>
                  </a:lnTo>
                  <a:cubicBezTo>
                    <a:pt x="6588" y="602"/>
                    <a:pt x="6714" y="444"/>
                    <a:pt x="6714" y="285"/>
                  </a:cubicBezTo>
                  <a:cubicBezTo>
                    <a:pt x="6714" y="127"/>
                    <a:pt x="6588" y="0"/>
                    <a:pt x="6429" y="0"/>
                  </a:cubicBezTo>
                  <a:close/>
                  <a:moveTo>
                    <a:pt x="8804" y="0"/>
                  </a:moveTo>
                  <a:cubicBezTo>
                    <a:pt x="8646" y="0"/>
                    <a:pt x="8488" y="127"/>
                    <a:pt x="8488" y="285"/>
                  </a:cubicBezTo>
                  <a:cubicBezTo>
                    <a:pt x="8488" y="444"/>
                    <a:pt x="8646" y="602"/>
                    <a:pt x="8804" y="602"/>
                  </a:cubicBezTo>
                  <a:lnTo>
                    <a:pt x="11180" y="602"/>
                  </a:lnTo>
                  <a:cubicBezTo>
                    <a:pt x="11338" y="602"/>
                    <a:pt x="11465" y="444"/>
                    <a:pt x="11465" y="285"/>
                  </a:cubicBezTo>
                  <a:cubicBezTo>
                    <a:pt x="11465" y="127"/>
                    <a:pt x="11338" y="0"/>
                    <a:pt x="11180" y="0"/>
                  </a:cubicBezTo>
                  <a:close/>
                  <a:moveTo>
                    <a:pt x="13555" y="0"/>
                  </a:moveTo>
                  <a:cubicBezTo>
                    <a:pt x="13396" y="0"/>
                    <a:pt x="13238" y="127"/>
                    <a:pt x="13238" y="285"/>
                  </a:cubicBezTo>
                  <a:cubicBezTo>
                    <a:pt x="13238" y="444"/>
                    <a:pt x="13396" y="602"/>
                    <a:pt x="13555" y="602"/>
                  </a:cubicBezTo>
                  <a:lnTo>
                    <a:pt x="15930" y="602"/>
                  </a:lnTo>
                  <a:cubicBezTo>
                    <a:pt x="16088" y="602"/>
                    <a:pt x="16215" y="444"/>
                    <a:pt x="16215" y="285"/>
                  </a:cubicBezTo>
                  <a:cubicBezTo>
                    <a:pt x="16215" y="127"/>
                    <a:pt x="16088" y="0"/>
                    <a:pt x="15930" y="0"/>
                  </a:cubicBezTo>
                  <a:close/>
                  <a:moveTo>
                    <a:pt x="18305" y="0"/>
                  </a:moveTo>
                  <a:cubicBezTo>
                    <a:pt x="18147" y="0"/>
                    <a:pt x="17988" y="127"/>
                    <a:pt x="17988" y="285"/>
                  </a:cubicBezTo>
                  <a:cubicBezTo>
                    <a:pt x="17988" y="444"/>
                    <a:pt x="18147" y="602"/>
                    <a:pt x="18305" y="602"/>
                  </a:cubicBezTo>
                  <a:lnTo>
                    <a:pt x="20680" y="602"/>
                  </a:lnTo>
                  <a:cubicBezTo>
                    <a:pt x="20839" y="602"/>
                    <a:pt x="20965" y="444"/>
                    <a:pt x="20965" y="285"/>
                  </a:cubicBezTo>
                  <a:cubicBezTo>
                    <a:pt x="20965" y="127"/>
                    <a:pt x="20839" y="0"/>
                    <a:pt x="20680" y="0"/>
                  </a:cubicBezTo>
                  <a:close/>
                  <a:moveTo>
                    <a:pt x="23056" y="0"/>
                  </a:moveTo>
                  <a:cubicBezTo>
                    <a:pt x="22897" y="0"/>
                    <a:pt x="22739" y="127"/>
                    <a:pt x="22739" y="285"/>
                  </a:cubicBezTo>
                  <a:cubicBezTo>
                    <a:pt x="22739" y="444"/>
                    <a:pt x="22897" y="602"/>
                    <a:pt x="23056" y="602"/>
                  </a:cubicBezTo>
                  <a:lnTo>
                    <a:pt x="25431" y="602"/>
                  </a:lnTo>
                  <a:cubicBezTo>
                    <a:pt x="25589" y="602"/>
                    <a:pt x="25716" y="444"/>
                    <a:pt x="25716" y="285"/>
                  </a:cubicBezTo>
                  <a:cubicBezTo>
                    <a:pt x="25716" y="127"/>
                    <a:pt x="25589" y="0"/>
                    <a:pt x="25431" y="0"/>
                  </a:cubicBezTo>
                  <a:close/>
                  <a:moveTo>
                    <a:pt x="27806" y="0"/>
                  </a:moveTo>
                  <a:cubicBezTo>
                    <a:pt x="27648" y="0"/>
                    <a:pt x="27489" y="127"/>
                    <a:pt x="27489" y="285"/>
                  </a:cubicBezTo>
                  <a:cubicBezTo>
                    <a:pt x="27489" y="444"/>
                    <a:pt x="27648" y="602"/>
                    <a:pt x="27806" y="602"/>
                  </a:cubicBezTo>
                  <a:lnTo>
                    <a:pt x="30181" y="602"/>
                  </a:lnTo>
                  <a:cubicBezTo>
                    <a:pt x="30339" y="602"/>
                    <a:pt x="30466" y="444"/>
                    <a:pt x="30466" y="285"/>
                  </a:cubicBezTo>
                  <a:cubicBezTo>
                    <a:pt x="30466" y="127"/>
                    <a:pt x="30339" y="0"/>
                    <a:pt x="30181" y="0"/>
                  </a:cubicBezTo>
                  <a:close/>
                  <a:moveTo>
                    <a:pt x="32556" y="0"/>
                  </a:moveTo>
                  <a:cubicBezTo>
                    <a:pt x="32398" y="0"/>
                    <a:pt x="32240" y="127"/>
                    <a:pt x="32240" y="285"/>
                  </a:cubicBezTo>
                  <a:cubicBezTo>
                    <a:pt x="32240" y="444"/>
                    <a:pt x="32398" y="602"/>
                    <a:pt x="32556" y="602"/>
                  </a:cubicBezTo>
                  <a:lnTo>
                    <a:pt x="34931" y="602"/>
                  </a:lnTo>
                  <a:cubicBezTo>
                    <a:pt x="35090" y="602"/>
                    <a:pt x="35216" y="444"/>
                    <a:pt x="35216" y="285"/>
                  </a:cubicBezTo>
                  <a:cubicBezTo>
                    <a:pt x="35216" y="127"/>
                    <a:pt x="35090" y="0"/>
                    <a:pt x="34931"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3"/>
            <p:cNvSpPr/>
            <p:nvPr/>
          </p:nvSpPr>
          <p:spPr>
            <a:xfrm>
              <a:off x="1104113" y="1508038"/>
              <a:ext cx="162629" cy="162622"/>
            </a:xfrm>
            <a:custGeom>
              <a:rect b="b" l="l" r="r" t="t"/>
              <a:pathLst>
                <a:path extrusionOk="0" h="23594" w="23595">
                  <a:moveTo>
                    <a:pt x="11782" y="1"/>
                  </a:moveTo>
                  <a:cubicBezTo>
                    <a:pt x="5289" y="1"/>
                    <a:pt x="1" y="5258"/>
                    <a:pt x="1" y="11781"/>
                  </a:cubicBezTo>
                  <a:cubicBezTo>
                    <a:pt x="1" y="18305"/>
                    <a:pt x="5289" y="23594"/>
                    <a:pt x="11782" y="23594"/>
                  </a:cubicBezTo>
                  <a:cubicBezTo>
                    <a:pt x="18305" y="23594"/>
                    <a:pt x="23594" y="18305"/>
                    <a:pt x="23594" y="11781"/>
                  </a:cubicBezTo>
                  <a:cubicBezTo>
                    <a:pt x="23594" y="5258"/>
                    <a:pt x="18305" y="1"/>
                    <a:pt x="11782" y="1"/>
                  </a:cubicBezTo>
                  <a:close/>
                </a:path>
              </a:pathLst>
            </a:custGeom>
            <a:solidFill>
              <a:srgbClr val="F3F3F3"/>
            </a:solidFill>
            <a:ln cap="flat" cmpd="sng" w="9525">
              <a:solidFill>
                <a:srgbClr val="76A5A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 name="Google Shape;190;p33"/>
          <p:cNvGrpSpPr/>
          <p:nvPr/>
        </p:nvGrpSpPr>
        <p:grpSpPr>
          <a:xfrm>
            <a:off x="316975" y="3104689"/>
            <a:ext cx="949666" cy="162622"/>
            <a:chOff x="317075" y="1508038"/>
            <a:chExt cx="949666" cy="162622"/>
          </a:xfrm>
        </p:grpSpPr>
        <p:sp>
          <p:nvSpPr>
            <p:cNvPr id="191" name="Google Shape;191;p33"/>
            <p:cNvSpPr/>
            <p:nvPr/>
          </p:nvSpPr>
          <p:spPr>
            <a:xfrm>
              <a:off x="317075" y="1580225"/>
              <a:ext cx="815626" cy="18250"/>
            </a:xfrm>
            <a:custGeom>
              <a:rect b="b" l="l" r="r" t="t"/>
              <a:pathLst>
                <a:path extrusionOk="0" h="603" w="35217">
                  <a:moveTo>
                    <a:pt x="317" y="0"/>
                  </a:moveTo>
                  <a:cubicBezTo>
                    <a:pt x="159" y="0"/>
                    <a:pt x="0" y="127"/>
                    <a:pt x="0" y="285"/>
                  </a:cubicBezTo>
                  <a:cubicBezTo>
                    <a:pt x="0" y="444"/>
                    <a:pt x="159" y="602"/>
                    <a:pt x="317" y="602"/>
                  </a:cubicBezTo>
                  <a:lnTo>
                    <a:pt x="1679" y="602"/>
                  </a:lnTo>
                  <a:cubicBezTo>
                    <a:pt x="1837" y="602"/>
                    <a:pt x="1964" y="444"/>
                    <a:pt x="1964" y="285"/>
                  </a:cubicBezTo>
                  <a:cubicBezTo>
                    <a:pt x="1964" y="127"/>
                    <a:pt x="1837" y="0"/>
                    <a:pt x="1679" y="0"/>
                  </a:cubicBezTo>
                  <a:close/>
                  <a:moveTo>
                    <a:pt x="4054" y="0"/>
                  </a:moveTo>
                  <a:cubicBezTo>
                    <a:pt x="3896" y="0"/>
                    <a:pt x="3737" y="127"/>
                    <a:pt x="3737" y="285"/>
                  </a:cubicBezTo>
                  <a:cubicBezTo>
                    <a:pt x="3737" y="444"/>
                    <a:pt x="3896" y="602"/>
                    <a:pt x="4054" y="602"/>
                  </a:cubicBezTo>
                  <a:lnTo>
                    <a:pt x="6429" y="602"/>
                  </a:lnTo>
                  <a:cubicBezTo>
                    <a:pt x="6588" y="602"/>
                    <a:pt x="6714" y="444"/>
                    <a:pt x="6714" y="285"/>
                  </a:cubicBezTo>
                  <a:cubicBezTo>
                    <a:pt x="6714" y="127"/>
                    <a:pt x="6588" y="0"/>
                    <a:pt x="6429" y="0"/>
                  </a:cubicBezTo>
                  <a:close/>
                  <a:moveTo>
                    <a:pt x="8804" y="0"/>
                  </a:moveTo>
                  <a:cubicBezTo>
                    <a:pt x="8646" y="0"/>
                    <a:pt x="8488" y="127"/>
                    <a:pt x="8488" y="285"/>
                  </a:cubicBezTo>
                  <a:cubicBezTo>
                    <a:pt x="8488" y="444"/>
                    <a:pt x="8646" y="602"/>
                    <a:pt x="8804" y="602"/>
                  </a:cubicBezTo>
                  <a:lnTo>
                    <a:pt x="11180" y="602"/>
                  </a:lnTo>
                  <a:cubicBezTo>
                    <a:pt x="11338" y="602"/>
                    <a:pt x="11465" y="444"/>
                    <a:pt x="11465" y="285"/>
                  </a:cubicBezTo>
                  <a:cubicBezTo>
                    <a:pt x="11465" y="127"/>
                    <a:pt x="11338" y="0"/>
                    <a:pt x="11180" y="0"/>
                  </a:cubicBezTo>
                  <a:close/>
                  <a:moveTo>
                    <a:pt x="13555" y="0"/>
                  </a:moveTo>
                  <a:cubicBezTo>
                    <a:pt x="13396" y="0"/>
                    <a:pt x="13238" y="127"/>
                    <a:pt x="13238" y="285"/>
                  </a:cubicBezTo>
                  <a:cubicBezTo>
                    <a:pt x="13238" y="444"/>
                    <a:pt x="13396" y="602"/>
                    <a:pt x="13555" y="602"/>
                  </a:cubicBezTo>
                  <a:lnTo>
                    <a:pt x="15930" y="602"/>
                  </a:lnTo>
                  <a:cubicBezTo>
                    <a:pt x="16088" y="602"/>
                    <a:pt x="16215" y="444"/>
                    <a:pt x="16215" y="285"/>
                  </a:cubicBezTo>
                  <a:cubicBezTo>
                    <a:pt x="16215" y="127"/>
                    <a:pt x="16088" y="0"/>
                    <a:pt x="15930" y="0"/>
                  </a:cubicBezTo>
                  <a:close/>
                  <a:moveTo>
                    <a:pt x="18305" y="0"/>
                  </a:moveTo>
                  <a:cubicBezTo>
                    <a:pt x="18147" y="0"/>
                    <a:pt x="17988" y="127"/>
                    <a:pt x="17988" y="285"/>
                  </a:cubicBezTo>
                  <a:cubicBezTo>
                    <a:pt x="17988" y="444"/>
                    <a:pt x="18147" y="602"/>
                    <a:pt x="18305" y="602"/>
                  </a:cubicBezTo>
                  <a:lnTo>
                    <a:pt x="20680" y="602"/>
                  </a:lnTo>
                  <a:cubicBezTo>
                    <a:pt x="20839" y="602"/>
                    <a:pt x="20965" y="444"/>
                    <a:pt x="20965" y="285"/>
                  </a:cubicBezTo>
                  <a:cubicBezTo>
                    <a:pt x="20965" y="127"/>
                    <a:pt x="20839" y="0"/>
                    <a:pt x="20680" y="0"/>
                  </a:cubicBezTo>
                  <a:close/>
                  <a:moveTo>
                    <a:pt x="23056" y="0"/>
                  </a:moveTo>
                  <a:cubicBezTo>
                    <a:pt x="22897" y="0"/>
                    <a:pt x="22739" y="127"/>
                    <a:pt x="22739" y="285"/>
                  </a:cubicBezTo>
                  <a:cubicBezTo>
                    <a:pt x="22739" y="444"/>
                    <a:pt x="22897" y="602"/>
                    <a:pt x="23056" y="602"/>
                  </a:cubicBezTo>
                  <a:lnTo>
                    <a:pt x="25431" y="602"/>
                  </a:lnTo>
                  <a:cubicBezTo>
                    <a:pt x="25589" y="602"/>
                    <a:pt x="25716" y="444"/>
                    <a:pt x="25716" y="285"/>
                  </a:cubicBezTo>
                  <a:cubicBezTo>
                    <a:pt x="25716" y="127"/>
                    <a:pt x="25589" y="0"/>
                    <a:pt x="25431" y="0"/>
                  </a:cubicBezTo>
                  <a:close/>
                  <a:moveTo>
                    <a:pt x="27806" y="0"/>
                  </a:moveTo>
                  <a:cubicBezTo>
                    <a:pt x="27648" y="0"/>
                    <a:pt x="27489" y="127"/>
                    <a:pt x="27489" y="285"/>
                  </a:cubicBezTo>
                  <a:cubicBezTo>
                    <a:pt x="27489" y="444"/>
                    <a:pt x="27648" y="602"/>
                    <a:pt x="27806" y="602"/>
                  </a:cubicBezTo>
                  <a:lnTo>
                    <a:pt x="30181" y="602"/>
                  </a:lnTo>
                  <a:cubicBezTo>
                    <a:pt x="30339" y="602"/>
                    <a:pt x="30466" y="444"/>
                    <a:pt x="30466" y="285"/>
                  </a:cubicBezTo>
                  <a:cubicBezTo>
                    <a:pt x="30466" y="127"/>
                    <a:pt x="30339" y="0"/>
                    <a:pt x="30181" y="0"/>
                  </a:cubicBezTo>
                  <a:close/>
                  <a:moveTo>
                    <a:pt x="32556" y="0"/>
                  </a:moveTo>
                  <a:cubicBezTo>
                    <a:pt x="32398" y="0"/>
                    <a:pt x="32240" y="127"/>
                    <a:pt x="32240" y="285"/>
                  </a:cubicBezTo>
                  <a:cubicBezTo>
                    <a:pt x="32240" y="444"/>
                    <a:pt x="32398" y="602"/>
                    <a:pt x="32556" y="602"/>
                  </a:cubicBezTo>
                  <a:lnTo>
                    <a:pt x="34931" y="602"/>
                  </a:lnTo>
                  <a:cubicBezTo>
                    <a:pt x="35090" y="602"/>
                    <a:pt x="35216" y="444"/>
                    <a:pt x="35216" y="285"/>
                  </a:cubicBezTo>
                  <a:cubicBezTo>
                    <a:pt x="35216" y="127"/>
                    <a:pt x="35090" y="0"/>
                    <a:pt x="34931"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3"/>
            <p:cNvSpPr/>
            <p:nvPr/>
          </p:nvSpPr>
          <p:spPr>
            <a:xfrm>
              <a:off x="1104113" y="1508038"/>
              <a:ext cx="162629" cy="162622"/>
            </a:xfrm>
            <a:custGeom>
              <a:rect b="b" l="l" r="r" t="t"/>
              <a:pathLst>
                <a:path extrusionOk="0" h="23594" w="23595">
                  <a:moveTo>
                    <a:pt x="11782" y="1"/>
                  </a:moveTo>
                  <a:cubicBezTo>
                    <a:pt x="5289" y="1"/>
                    <a:pt x="1" y="5258"/>
                    <a:pt x="1" y="11781"/>
                  </a:cubicBezTo>
                  <a:cubicBezTo>
                    <a:pt x="1" y="18305"/>
                    <a:pt x="5289" y="23594"/>
                    <a:pt x="11782" y="23594"/>
                  </a:cubicBezTo>
                  <a:cubicBezTo>
                    <a:pt x="18305" y="23594"/>
                    <a:pt x="23594" y="18305"/>
                    <a:pt x="23594" y="11781"/>
                  </a:cubicBezTo>
                  <a:cubicBezTo>
                    <a:pt x="23594" y="5258"/>
                    <a:pt x="18305" y="1"/>
                    <a:pt x="11782" y="1"/>
                  </a:cubicBezTo>
                  <a:close/>
                </a:path>
              </a:pathLst>
            </a:custGeom>
            <a:solidFill>
              <a:srgbClr val="F3F3F3"/>
            </a:solidFill>
            <a:ln cap="flat" cmpd="sng" w="9525">
              <a:solidFill>
                <a:srgbClr val="76A5A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 name="Google Shape;193;p33"/>
          <p:cNvSpPr txBox="1"/>
          <p:nvPr/>
        </p:nvSpPr>
        <p:spPr>
          <a:xfrm>
            <a:off x="1266575" y="2997300"/>
            <a:ext cx="59913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1C4588"/>
                </a:solidFill>
                <a:latin typeface="Mada"/>
                <a:ea typeface="Mada"/>
                <a:cs typeface="Mada"/>
                <a:sym typeface="Mada"/>
              </a:rPr>
              <a:t>Insulin secretion in response to a glucose stimulus classically occurs in two phases: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a:t>
            </a:r>
            <a:r>
              <a:rPr b="1" lang="ar" sz="1200">
                <a:solidFill>
                  <a:srgbClr val="1C4588"/>
                </a:solidFill>
                <a:latin typeface="Mada"/>
                <a:ea typeface="Mada"/>
                <a:cs typeface="Mada"/>
                <a:sym typeface="Mada"/>
              </a:rPr>
              <a:t>rapid</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first phase</a:t>
            </a:r>
            <a:r>
              <a:rPr lang="ar" sz="1200">
                <a:solidFill>
                  <a:srgbClr val="1C4588"/>
                </a:solidFill>
                <a:latin typeface="Mada"/>
                <a:ea typeface="Mada"/>
                <a:cs typeface="Mada"/>
                <a:sym typeface="Mada"/>
              </a:rPr>
              <a:t> represents the secretion of pre-formed insulin from granules within the β cells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Prolonged</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second phase</a:t>
            </a:r>
            <a:r>
              <a:rPr lang="ar" sz="1200">
                <a:solidFill>
                  <a:srgbClr val="1C4588"/>
                </a:solidFill>
                <a:latin typeface="Mada"/>
                <a:ea typeface="Mada"/>
                <a:cs typeface="Mada"/>
                <a:sym typeface="Mada"/>
              </a:rPr>
              <a:t> is a consequence of newly synthesised insulin.</a:t>
            </a:r>
            <a:endParaRPr sz="1200"/>
          </a:p>
        </p:txBody>
      </p:sp>
      <p:sp>
        <p:nvSpPr>
          <p:cNvPr id="194" name="Google Shape;194;p33"/>
          <p:cNvSpPr txBox="1"/>
          <p:nvPr/>
        </p:nvSpPr>
        <p:spPr>
          <a:xfrm>
            <a:off x="900300" y="3989950"/>
            <a:ext cx="6495000" cy="1150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highlight>
                  <a:schemeClr val="accent4"/>
                </a:highlight>
                <a:latin typeface="Mada"/>
                <a:ea typeface="Mada"/>
                <a:cs typeface="Mada"/>
                <a:sym typeface="Mada"/>
              </a:rPr>
              <a:t>Incretins</a:t>
            </a:r>
            <a:r>
              <a:rPr lang="ar" sz="1200">
                <a:solidFill>
                  <a:schemeClr val="dk1"/>
                </a:solidFill>
                <a:latin typeface="Mada"/>
                <a:ea typeface="Mada"/>
                <a:cs typeface="Mada"/>
                <a:sym typeface="Mada"/>
              </a:rPr>
              <a:t> </a:t>
            </a:r>
            <a:r>
              <a:rPr lang="ar" sz="1200">
                <a:solidFill>
                  <a:srgbClr val="999999"/>
                </a:solidFill>
                <a:latin typeface="Mada"/>
                <a:ea typeface="Mada"/>
                <a:cs typeface="Mada"/>
                <a:sym typeface="Mada"/>
              </a:rPr>
              <a:t>are amino acids and hormones such as </a:t>
            </a:r>
            <a:r>
              <a:rPr b="1" lang="ar" sz="1200">
                <a:solidFill>
                  <a:srgbClr val="999999"/>
                </a:solidFill>
                <a:latin typeface="Mada"/>
                <a:ea typeface="Mada"/>
                <a:cs typeface="Mada"/>
                <a:sym typeface="Mada"/>
              </a:rPr>
              <a:t>glucagon-like peptide 1 (GLP-1) and gastrointestinal peptide (GIP)</a:t>
            </a:r>
            <a:r>
              <a:rPr lang="ar" sz="1200">
                <a:solidFill>
                  <a:srgbClr val="999999"/>
                </a:solidFill>
                <a:latin typeface="Mada"/>
                <a:ea typeface="Mada"/>
                <a:cs typeface="Mada"/>
                <a:sym typeface="Mada"/>
              </a:rPr>
              <a:t> , </a:t>
            </a:r>
            <a:r>
              <a:rPr lang="ar" sz="1200" u="sng">
                <a:solidFill>
                  <a:srgbClr val="999999"/>
                </a:solidFill>
                <a:latin typeface="Mada"/>
                <a:ea typeface="Mada"/>
                <a:cs typeface="Mada"/>
                <a:sym typeface="Mada"/>
              </a:rPr>
              <a:t>released from the small intestines</a:t>
            </a:r>
            <a:r>
              <a:rPr lang="ar" sz="1200">
                <a:solidFill>
                  <a:srgbClr val="999999"/>
                </a:solidFill>
                <a:latin typeface="Mada"/>
                <a:ea typeface="Mada"/>
                <a:cs typeface="Mada"/>
                <a:sym typeface="Mada"/>
              </a:rPr>
              <a:t> following food intake and can augment insulin release. As a result, insulin release is greater when glucose is administered by mouth than when the same rise in plasma glucose is achieved by intravenous glucose infusion, a phenomenon termed the</a:t>
            </a:r>
            <a:r>
              <a:rPr lang="ar" sz="1200">
                <a:solidFill>
                  <a:schemeClr val="dk1"/>
                </a:solidFill>
                <a:latin typeface="Mada"/>
                <a:ea typeface="Mada"/>
                <a:cs typeface="Mada"/>
                <a:sym typeface="Mada"/>
              </a:rPr>
              <a:t> </a:t>
            </a:r>
            <a:r>
              <a:rPr b="1" lang="ar" sz="1200">
                <a:solidFill>
                  <a:srgbClr val="FF0000"/>
                </a:solidFill>
                <a:latin typeface="Mada"/>
                <a:ea typeface="Mada"/>
                <a:cs typeface="Mada"/>
                <a:sym typeface="Mada"/>
              </a:rPr>
              <a:t>(incretin effect)</a:t>
            </a:r>
            <a:r>
              <a:rPr lang="ar" sz="1200">
                <a:solidFill>
                  <a:schemeClr val="dk1"/>
                </a:solidFill>
                <a:latin typeface="Mada"/>
                <a:ea typeface="Mada"/>
                <a:cs typeface="Mada"/>
                <a:sym typeface="Mada"/>
              </a:rPr>
              <a:t>.</a:t>
            </a:r>
            <a:endParaRPr/>
          </a:p>
        </p:txBody>
      </p:sp>
      <p:grpSp>
        <p:nvGrpSpPr>
          <p:cNvPr id="195" name="Google Shape;195;p33"/>
          <p:cNvGrpSpPr/>
          <p:nvPr/>
        </p:nvGrpSpPr>
        <p:grpSpPr>
          <a:xfrm>
            <a:off x="316976" y="4084679"/>
            <a:ext cx="949666" cy="162622"/>
            <a:chOff x="317075" y="1508038"/>
            <a:chExt cx="949666" cy="162622"/>
          </a:xfrm>
        </p:grpSpPr>
        <p:sp>
          <p:nvSpPr>
            <p:cNvPr id="196" name="Google Shape;196;p33"/>
            <p:cNvSpPr/>
            <p:nvPr/>
          </p:nvSpPr>
          <p:spPr>
            <a:xfrm>
              <a:off x="317075" y="1580225"/>
              <a:ext cx="815626" cy="18250"/>
            </a:xfrm>
            <a:custGeom>
              <a:rect b="b" l="l" r="r" t="t"/>
              <a:pathLst>
                <a:path extrusionOk="0" h="603" w="35217">
                  <a:moveTo>
                    <a:pt x="317" y="0"/>
                  </a:moveTo>
                  <a:cubicBezTo>
                    <a:pt x="159" y="0"/>
                    <a:pt x="0" y="127"/>
                    <a:pt x="0" y="285"/>
                  </a:cubicBezTo>
                  <a:cubicBezTo>
                    <a:pt x="0" y="444"/>
                    <a:pt x="159" y="602"/>
                    <a:pt x="317" y="602"/>
                  </a:cubicBezTo>
                  <a:lnTo>
                    <a:pt x="1679" y="602"/>
                  </a:lnTo>
                  <a:cubicBezTo>
                    <a:pt x="1837" y="602"/>
                    <a:pt x="1964" y="444"/>
                    <a:pt x="1964" y="285"/>
                  </a:cubicBezTo>
                  <a:cubicBezTo>
                    <a:pt x="1964" y="127"/>
                    <a:pt x="1837" y="0"/>
                    <a:pt x="1679" y="0"/>
                  </a:cubicBezTo>
                  <a:close/>
                  <a:moveTo>
                    <a:pt x="4054" y="0"/>
                  </a:moveTo>
                  <a:cubicBezTo>
                    <a:pt x="3896" y="0"/>
                    <a:pt x="3737" y="127"/>
                    <a:pt x="3737" y="285"/>
                  </a:cubicBezTo>
                  <a:cubicBezTo>
                    <a:pt x="3737" y="444"/>
                    <a:pt x="3896" y="602"/>
                    <a:pt x="4054" y="602"/>
                  </a:cubicBezTo>
                  <a:lnTo>
                    <a:pt x="6429" y="602"/>
                  </a:lnTo>
                  <a:cubicBezTo>
                    <a:pt x="6588" y="602"/>
                    <a:pt x="6714" y="444"/>
                    <a:pt x="6714" y="285"/>
                  </a:cubicBezTo>
                  <a:cubicBezTo>
                    <a:pt x="6714" y="127"/>
                    <a:pt x="6588" y="0"/>
                    <a:pt x="6429" y="0"/>
                  </a:cubicBezTo>
                  <a:close/>
                  <a:moveTo>
                    <a:pt x="8804" y="0"/>
                  </a:moveTo>
                  <a:cubicBezTo>
                    <a:pt x="8646" y="0"/>
                    <a:pt x="8488" y="127"/>
                    <a:pt x="8488" y="285"/>
                  </a:cubicBezTo>
                  <a:cubicBezTo>
                    <a:pt x="8488" y="444"/>
                    <a:pt x="8646" y="602"/>
                    <a:pt x="8804" y="602"/>
                  </a:cubicBezTo>
                  <a:lnTo>
                    <a:pt x="11180" y="602"/>
                  </a:lnTo>
                  <a:cubicBezTo>
                    <a:pt x="11338" y="602"/>
                    <a:pt x="11465" y="444"/>
                    <a:pt x="11465" y="285"/>
                  </a:cubicBezTo>
                  <a:cubicBezTo>
                    <a:pt x="11465" y="127"/>
                    <a:pt x="11338" y="0"/>
                    <a:pt x="11180" y="0"/>
                  </a:cubicBezTo>
                  <a:close/>
                  <a:moveTo>
                    <a:pt x="13555" y="0"/>
                  </a:moveTo>
                  <a:cubicBezTo>
                    <a:pt x="13396" y="0"/>
                    <a:pt x="13238" y="127"/>
                    <a:pt x="13238" y="285"/>
                  </a:cubicBezTo>
                  <a:cubicBezTo>
                    <a:pt x="13238" y="444"/>
                    <a:pt x="13396" y="602"/>
                    <a:pt x="13555" y="602"/>
                  </a:cubicBezTo>
                  <a:lnTo>
                    <a:pt x="15930" y="602"/>
                  </a:lnTo>
                  <a:cubicBezTo>
                    <a:pt x="16088" y="602"/>
                    <a:pt x="16215" y="444"/>
                    <a:pt x="16215" y="285"/>
                  </a:cubicBezTo>
                  <a:cubicBezTo>
                    <a:pt x="16215" y="127"/>
                    <a:pt x="16088" y="0"/>
                    <a:pt x="15930" y="0"/>
                  </a:cubicBezTo>
                  <a:close/>
                  <a:moveTo>
                    <a:pt x="18305" y="0"/>
                  </a:moveTo>
                  <a:cubicBezTo>
                    <a:pt x="18147" y="0"/>
                    <a:pt x="17988" y="127"/>
                    <a:pt x="17988" y="285"/>
                  </a:cubicBezTo>
                  <a:cubicBezTo>
                    <a:pt x="17988" y="444"/>
                    <a:pt x="18147" y="602"/>
                    <a:pt x="18305" y="602"/>
                  </a:cubicBezTo>
                  <a:lnTo>
                    <a:pt x="20680" y="602"/>
                  </a:lnTo>
                  <a:cubicBezTo>
                    <a:pt x="20839" y="602"/>
                    <a:pt x="20965" y="444"/>
                    <a:pt x="20965" y="285"/>
                  </a:cubicBezTo>
                  <a:cubicBezTo>
                    <a:pt x="20965" y="127"/>
                    <a:pt x="20839" y="0"/>
                    <a:pt x="20680" y="0"/>
                  </a:cubicBezTo>
                  <a:close/>
                  <a:moveTo>
                    <a:pt x="23056" y="0"/>
                  </a:moveTo>
                  <a:cubicBezTo>
                    <a:pt x="22897" y="0"/>
                    <a:pt x="22739" y="127"/>
                    <a:pt x="22739" y="285"/>
                  </a:cubicBezTo>
                  <a:cubicBezTo>
                    <a:pt x="22739" y="444"/>
                    <a:pt x="22897" y="602"/>
                    <a:pt x="23056" y="602"/>
                  </a:cubicBezTo>
                  <a:lnTo>
                    <a:pt x="25431" y="602"/>
                  </a:lnTo>
                  <a:cubicBezTo>
                    <a:pt x="25589" y="602"/>
                    <a:pt x="25716" y="444"/>
                    <a:pt x="25716" y="285"/>
                  </a:cubicBezTo>
                  <a:cubicBezTo>
                    <a:pt x="25716" y="127"/>
                    <a:pt x="25589" y="0"/>
                    <a:pt x="25431" y="0"/>
                  </a:cubicBezTo>
                  <a:close/>
                  <a:moveTo>
                    <a:pt x="27806" y="0"/>
                  </a:moveTo>
                  <a:cubicBezTo>
                    <a:pt x="27648" y="0"/>
                    <a:pt x="27489" y="127"/>
                    <a:pt x="27489" y="285"/>
                  </a:cubicBezTo>
                  <a:cubicBezTo>
                    <a:pt x="27489" y="444"/>
                    <a:pt x="27648" y="602"/>
                    <a:pt x="27806" y="602"/>
                  </a:cubicBezTo>
                  <a:lnTo>
                    <a:pt x="30181" y="602"/>
                  </a:lnTo>
                  <a:cubicBezTo>
                    <a:pt x="30339" y="602"/>
                    <a:pt x="30466" y="444"/>
                    <a:pt x="30466" y="285"/>
                  </a:cubicBezTo>
                  <a:cubicBezTo>
                    <a:pt x="30466" y="127"/>
                    <a:pt x="30339" y="0"/>
                    <a:pt x="30181" y="0"/>
                  </a:cubicBezTo>
                  <a:close/>
                  <a:moveTo>
                    <a:pt x="32556" y="0"/>
                  </a:moveTo>
                  <a:cubicBezTo>
                    <a:pt x="32398" y="0"/>
                    <a:pt x="32240" y="127"/>
                    <a:pt x="32240" y="285"/>
                  </a:cubicBezTo>
                  <a:cubicBezTo>
                    <a:pt x="32240" y="444"/>
                    <a:pt x="32398" y="602"/>
                    <a:pt x="32556" y="602"/>
                  </a:cubicBezTo>
                  <a:lnTo>
                    <a:pt x="34931" y="602"/>
                  </a:lnTo>
                  <a:cubicBezTo>
                    <a:pt x="35090" y="602"/>
                    <a:pt x="35216" y="444"/>
                    <a:pt x="35216" y="285"/>
                  </a:cubicBezTo>
                  <a:cubicBezTo>
                    <a:pt x="35216" y="127"/>
                    <a:pt x="35090" y="0"/>
                    <a:pt x="34931"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3"/>
            <p:cNvSpPr/>
            <p:nvPr/>
          </p:nvSpPr>
          <p:spPr>
            <a:xfrm>
              <a:off x="1104113" y="1508038"/>
              <a:ext cx="162629" cy="162622"/>
            </a:xfrm>
            <a:custGeom>
              <a:rect b="b" l="l" r="r" t="t"/>
              <a:pathLst>
                <a:path extrusionOk="0" h="23594" w="23595">
                  <a:moveTo>
                    <a:pt x="11782" y="1"/>
                  </a:moveTo>
                  <a:cubicBezTo>
                    <a:pt x="5289" y="1"/>
                    <a:pt x="1" y="5258"/>
                    <a:pt x="1" y="11781"/>
                  </a:cubicBezTo>
                  <a:cubicBezTo>
                    <a:pt x="1" y="18305"/>
                    <a:pt x="5289" y="23594"/>
                    <a:pt x="11782" y="23594"/>
                  </a:cubicBezTo>
                  <a:cubicBezTo>
                    <a:pt x="18305" y="23594"/>
                    <a:pt x="23594" y="18305"/>
                    <a:pt x="23594" y="11781"/>
                  </a:cubicBezTo>
                  <a:cubicBezTo>
                    <a:pt x="23594" y="5258"/>
                    <a:pt x="18305" y="1"/>
                    <a:pt x="11782" y="1"/>
                  </a:cubicBezTo>
                  <a:close/>
                </a:path>
              </a:pathLst>
            </a:custGeom>
            <a:solidFill>
              <a:srgbClr val="F3F3F3"/>
            </a:solidFill>
            <a:ln cap="flat" cmpd="sng" w="9525">
              <a:solidFill>
                <a:srgbClr val="76A5A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33"/>
          <p:cNvGrpSpPr/>
          <p:nvPr/>
        </p:nvGrpSpPr>
        <p:grpSpPr>
          <a:xfrm>
            <a:off x="1355300" y="0"/>
            <a:ext cx="5085300" cy="600250"/>
            <a:chOff x="1355300" y="0"/>
            <a:chExt cx="5085300" cy="600250"/>
          </a:xfrm>
        </p:grpSpPr>
        <p:cxnSp>
          <p:nvCxnSpPr>
            <p:cNvPr id="199" name="Google Shape;199;p3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00" name="Google Shape;200;p3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The physiology of insulin action</a:t>
              </a:r>
              <a:endParaRPr b="1" sz="2600">
                <a:latin typeface="Mada"/>
                <a:ea typeface="Mada"/>
                <a:cs typeface="Mada"/>
                <a:sym typeface="Mada"/>
              </a:endParaRPr>
            </a:p>
          </p:txBody>
        </p:sp>
      </p:grpSp>
      <p:grpSp>
        <p:nvGrpSpPr>
          <p:cNvPr id="201" name="Google Shape;201;p33"/>
          <p:cNvGrpSpPr/>
          <p:nvPr/>
        </p:nvGrpSpPr>
        <p:grpSpPr>
          <a:xfrm>
            <a:off x="180638" y="5369467"/>
            <a:ext cx="7198713" cy="4869238"/>
            <a:chOff x="196850" y="2352313"/>
            <a:chExt cx="7198713" cy="4329366"/>
          </a:xfrm>
        </p:grpSpPr>
        <p:grpSp>
          <p:nvGrpSpPr>
            <p:cNvPr id="202" name="Google Shape;202;p33"/>
            <p:cNvGrpSpPr/>
            <p:nvPr/>
          </p:nvGrpSpPr>
          <p:grpSpPr>
            <a:xfrm>
              <a:off x="2073225" y="3028777"/>
              <a:ext cx="290250" cy="1628887"/>
              <a:chOff x="2722814" y="3029839"/>
              <a:chExt cx="290250" cy="2502900"/>
            </a:xfrm>
          </p:grpSpPr>
          <p:sp>
            <p:nvSpPr>
              <p:cNvPr id="203" name="Google Shape;203;p33"/>
              <p:cNvSpPr txBox="1"/>
              <p:nvPr/>
            </p:nvSpPr>
            <p:spPr>
              <a:xfrm>
                <a:off x="2722814" y="3029839"/>
                <a:ext cx="271200" cy="52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ar" sz="1800" u="none" cap="none" strike="noStrike">
                    <a:solidFill>
                      <a:srgbClr val="134F5C"/>
                    </a:solidFill>
                    <a:latin typeface="Mada"/>
                    <a:ea typeface="Mada"/>
                    <a:cs typeface="Mada"/>
                    <a:sym typeface="Mada"/>
                  </a:rPr>
                  <a:t>1</a:t>
                </a:r>
                <a:endParaRPr b="1" sz="1800">
                  <a:solidFill>
                    <a:srgbClr val="134F5C"/>
                  </a:solidFill>
                  <a:latin typeface="Mada"/>
                  <a:ea typeface="Mada"/>
                  <a:cs typeface="Mada"/>
                  <a:sym typeface="Mada"/>
                </a:endParaRPr>
              </a:p>
            </p:txBody>
          </p:sp>
          <p:sp>
            <p:nvSpPr>
              <p:cNvPr id="204" name="Google Shape;204;p33"/>
              <p:cNvSpPr/>
              <p:nvPr/>
            </p:nvSpPr>
            <p:spPr>
              <a:xfrm>
                <a:off x="2974963" y="3168594"/>
                <a:ext cx="33900" cy="339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05" name="Google Shape;205;p33"/>
              <p:cNvSpPr txBox="1"/>
              <p:nvPr/>
            </p:nvSpPr>
            <p:spPr>
              <a:xfrm>
                <a:off x="2722814" y="3528148"/>
                <a:ext cx="271200" cy="52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ar" sz="1800">
                    <a:solidFill>
                      <a:srgbClr val="D0E0E3"/>
                    </a:solidFill>
                    <a:latin typeface="Mada"/>
                    <a:ea typeface="Mada"/>
                    <a:cs typeface="Mada"/>
                    <a:sym typeface="Mada"/>
                  </a:rPr>
                  <a:t>2</a:t>
                </a:r>
                <a:endParaRPr b="1" sz="1800">
                  <a:solidFill>
                    <a:srgbClr val="D0E0E3"/>
                  </a:solidFill>
                  <a:latin typeface="Mada"/>
                  <a:ea typeface="Mada"/>
                  <a:cs typeface="Mada"/>
                  <a:sym typeface="Mada"/>
                </a:endParaRPr>
              </a:p>
            </p:txBody>
          </p:sp>
          <p:sp>
            <p:nvSpPr>
              <p:cNvPr id="206" name="Google Shape;206;p33"/>
              <p:cNvSpPr/>
              <p:nvPr/>
            </p:nvSpPr>
            <p:spPr>
              <a:xfrm>
                <a:off x="2974963" y="3666903"/>
                <a:ext cx="33900" cy="339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207" name="Google Shape;207;p33"/>
              <p:cNvGrpSpPr/>
              <p:nvPr/>
            </p:nvGrpSpPr>
            <p:grpSpPr>
              <a:xfrm>
                <a:off x="2722814" y="4041733"/>
                <a:ext cx="290250" cy="1491006"/>
                <a:chOff x="2923389" y="5422792"/>
                <a:chExt cx="290250" cy="1491006"/>
              </a:xfrm>
            </p:grpSpPr>
            <p:sp>
              <p:nvSpPr>
                <p:cNvPr id="208" name="Google Shape;208;p33"/>
                <p:cNvSpPr txBox="1"/>
                <p:nvPr/>
              </p:nvSpPr>
              <p:spPr>
                <a:xfrm>
                  <a:off x="2942439" y="5422792"/>
                  <a:ext cx="271200" cy="52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ar" sz="1800">
                      <a:solidFill>
                        <a:srgbClr val="45818E"/>
                      </a:solidFill>
                      <a:latin typeface="Mada"/>
                      <a:ea typeface="Mada"/>
                      <a:cs typeface="Mada"/>
                      <a:sym typeface="Mada"/>
                    </a:rPr>
                    <a:t>3</a:t>
                  </a:r>
                  <a:endParaRPr b="1" sz="1800">
                    <a:solidFill>
                      <a:srgbClr val="45818E"/>
                    </a:solidFill>
                    <a:latin typeface="Mada"/>
                    <a:ea typeface="Mada"/>
                    <a:cs typeface="Mada"/>
                    <a:sym typeface="Mada"/>
                  </a:endParaRPr>
                </a:p>
              </p:txBody>
            </p:sp>
            <p:sp>
              <p:nvSpPr>
                <p:cNvPr id="209" name="Google Shape;209;p33"/>
                <p:cNvSpPr/>
                <p:nvPr/>
              </p:nvSpPr>
              <p:spPr>
                <a:xfrm>
                  <a:off x="3175538" y="5527670"/>
                  <a:ext cx="33900" cy="339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0" name="Google Shape;210;p33"/>
                <p:cNvSpPr txBox="1"/>
                <p:nvPr/>
              </p:nvSpPr>
              <p:spPr>
                <a:xfrm>
                  <a:off x="2932899" y="5907681"/>
                  <a:ext cx="271200" cy="52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ar" sz="1800">
                      <a:solidFill>
                        <a:srgbClr val="999999"/>
                      </a:solidFill>
                      <a:latin typeface="Mada"/>
                      <a:ea typeface="Mada"/>
                      <a:cs typeface="Mada"/>
                      <a:sym typeface="Mada"/>
                    </a:rPr>
                    <a:t>4</a:t>
                  </a:r>
                  <a:endParaRPr b="1" sz="1800">
                    <a:solidFill>
                      <a:srgbClr val="999999"/>
                    </a:solidFill>
                    <a:latin typeface="Mada"/>
                    <a:ea typeface="Mada"/>
                    <a:cs typeface="Mada"/>
                    <a:sym typeface="Mada"/>
                  </a:endParaRPr>
                </a:p>
              </p:txBody>
            </p:sp>
            <p:sp>
              <p:nvSpPr>
                <p:cNvPr id="211" name="Google Shape;211;p33"/>
                <p:cNvSpPr/>
                <p:nvPr/>
              </p:nvSpPr>
              <p:spPr>
                <a:xfrm>
                  <a:off x="3175538" y="6026425"/>
                  <a:ext cx="33900" cy="339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2" name="Google Shape;212;p33"/>
                <p:cNvSpPr txBox="1"/>
                <p:nvPr/>
              </p:nvSpPr>
              <p:spPr>
                <a:xfrm>
                  <a:off x="2923389" y="6392099"/>
                  <a:ext cx="271200" cy="52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ar" sz="1800">
                      <a:solidFill>
                        <a:srgbClr val="134F5C"/>
                      </a:solidFill>
                      <a:latin typeface="Mada"/>
                      <a:ea typeface="Mada"/>
                      <a:cs typeface="Mada"/>
                      <a:sym typeface="Mada"/>
                    </a:rPr>
                    <a:t>5</a:t>
                  </a:r>
                  <a:endParaRPr b="1" sz="1800">
                    <a:solidFill>
                      <a:srgbClr val="134F5C"/>
                    </a:solidFill>
                    <a:latin typeface="Mada"/>
                    <a:ea typeface="Mada"/>
                    <a:cs typeface="Mada"/>
                    <a:sym typeface="Mada"/>
                  </a:endParaRPr>
                </a:p>
              </p:txBody>
            </p:sp>
            <p:sp>
              <p:nvSpPr>
                <p:cNvPr id="213" name="Google Shape;213;p33"/>
                <p:cNvSpPr/>
                <p:nvPr/>
              </p:nvSpPr>
              <p:spPr>
                <a:xfrm>
                  <a:off x="3175538" y="6530854"/>
                  <a:ext cx="33900" cy="3390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grpSp>
          <p:nvGrpSpPr>
            <p:cNvPr id="214" name="Google Shape;214;p33"/>
            <p:cNvGrpSpPr/>
            <p:nvPr/>
          </p:nvGrpSpPr>
          <p:grpSpPr>
            <a:xfrm>
              <a:off x="2400010" y="2999212"/>
              <a:ext cx="4995554" cy="1688041"/>
              <a:chOff x="3190422" y="4259602"/>
              <a:chExt cx="4010560" cy="3007913"/>
            </a:xfrm>
          </p:grpSpPr>
          <p:sp>
            <p:nvSpPr>
              <p:cNvPr id="215" name="Google Shape;215;p33"/>
              <p:cNvSpPr txBox="1"/>
              <p:nvPr/>
            </p:nvSpPr>
            <p:spPr>
              <a:xfrm>
                <a:off x="3209482" y="4259602"/>
                <a:ext cx="3991500" cy="522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SzPts val="1100"/>
                  <a:buNone/>
                </a:pPr>
                <a:r>
                  <a:rPr lang="ar" sz="1200">
                    <a:latin typeface="Mada"/>
                    <a:ea typeface="Mada"/>
                    <a:cs typeface="Mada"/>
                    <a:sym typeface="Mada"/>
                  </a:rPr>
                  <a:t>Glucose enters Beta cell through facilitated diffusion mediated by </a:t>
                </a:r>
                <a:r>
                  <a:rPr b="1" lang="ar" sz="1200">
                    <a:latin typeface="Mada"/>
                    <a:ea typeface="Mada"/>
                    <a:cs typeface="Mada"/>
                    <a:sym typeface="Mada"/>
                  </a:rPr>
                  <a:t>GLUT2</a:t>
                </a:r>
                <a:endParaRPr b="1" sz="1200">
                  <a:latin typeface="Mada"/>
                  <a:ea typeface="Mada"/>
                  <a:cs typeface="Mada"/>
                  <a:sym typeface="Mada"/>
                </a:endParaRPr>
              </a:p>
            </p:txBody>
          </p:sp>
          <p:sp>
            <p:nvSpPr>
              <p:cNvPr id="216" name="Google Shape;216;p33"/>
              <p:cNvSpPr txBox="1"/>
              <p:nvPr/>
            </p:nvSpPr>
            <p:spPr>
              <a:xfrm>
                <a:off x="3190422" y="4972182"/>
                <a:ext cx="3991500" cy="339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SzPts val="1100"/>
                  <a:buNone/>
                </a:pPr>
                <a:r>
                  <a:rPr lang="ar" sz="1200">
                    <a:latin typeface="Mada"/>
                    <a:ea typeface="Mada"/>
                    <a:cs typeface="Mada"/>
                    <a:sym typeface="Mada"/>
                  </a:rPr>
                  <a:t>Glucose get phosphorylated by </a:t>
                </a:r>
                <a:r>
                  <a:rPr b="1" lang="ar" sz="1200">
                    <a:solidFill>
                      <a:srgbClr val="FF0000"/>
                    </a:solidFill>
                    <a:latin typeface="Mada"/>
                    <a:ea typeface="Mada"/>
                    <a:cs typeface="Mada"/>
                    <a:sym typeface="Mada"/>
                  </a:rPr>
                  <a:t>glucokinase</a:t>
                </a:r>
                <a:r>
                  <a:rPr lang="ar" sz="1200">
                    <a:latin typeface="Mada"/>
                    <a:ea typeface="Mada"/>
                    <a:cs typeface="Mada"/>
                    <a:sym typeface="Mada"/>
                  </a:rPr>
                  <a:t> and enters Krebs cycle (Glycolysis) to produce ATP</a:t>
                </a:r>
                <a:endParaRPr sz="1200">
                  <a:latin typeface="Mada"/>
                  <a:ea typeface="Mada"/>
                  <a:cs typeface="Mada"/>
                  <a:sym typeface="Mada"/>
                </a:endParaRPr>
              </a:p>
            </p:txBody>
          </p:sp>
          <p:sp>
            <p:nvSpPr>
              <p:cNvPr id="217" name="Google Shape;217;p33"/>
              <p:cNvSpPr txBox="1"/>
              <p:nvPr/>
            </p:nvSpPr>
            <p:spPr>
              <a:xfrm>
                <a:off x="3209472" y="5501664"/>
                <a:ext cx="3991500" cy="417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SzPts val="1100"/>
                  <a:buNone/>
                </a:pPr>
                <a:r>
                  <a:rPr lang="ar" sz="1200">
                    <a:latin typeface="Mada"/>
                    <a:ea typeface="Mada"/>
                    <a:cs typeface="Mada"/>
                    <a:sym typeface="Mada"/>
                  </a:rPr>
                  <a:t>ATP </a:t>
                </a:r>
                <a:r>
                  <a:rPr b="1" lang="ar" sz="1200">
                    <a:latin typeface="Mada"/>
                    <a:ea typeface="Mada"/>
                    <a:cs typeface="Mada"/>
                    <a:sym typeface="Mada"/>
                  </a:rPr>
                  <a:t>closes</a:t>
                </a:r>
                <a:r>
                  <a:rPr lang="ar" sz="1200">
                    <a:latin typeface="Mada"/>
                    <a:ea typeface="Mada"/>
                    <a:cs typeface="Mada"/>
                    <a:sym typeface="Mada"/>
                  </a:rPr>
                  <a:t> potassium channels that normally secrets K out</a:t>
                </a:r>
                <a:endParaRPr sz="1200">
                  <a:latin typeface="Mada"/>
                  <a:ea typeface="Mada"/>
                  <a:cs typeface="Mada"/>
                  <a:sym typeface="Mada"/>
                </a:endParaRPr>
              </a:p>
            </p:txBody>
          </p:sp>
          <p:sp>
            <p:nvSpPr>
              <p:cNvPr id="218" name="Google Shape;218;p33"/>
              <p:cNvSpPr txBox="1"/>
              <p:nvPr/>
            </p:nvSpPr>
            <p:spPr>
              <a:xfrm>
                <a:off x="3209482" y="5981409"/>
                <a:ext cx="3972600" cy="542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SzPts val="1100"/>
                  <a:buNone/>
                </a:pPr>
                <a:r>
                  <a:rPr lang="ar" sz="1200">
                    <a:latin typeface="Mada"/>
                    <a:ea typeface="Mada"/>
                    <a:cs typeface="Mada"/>
                    <a:sym typeface="Mada"/>
                  </a:rPr>
                  <a:t>Potassium increases intracellularly which will cause </a:t>
                </a:r>
                <a:r>
                  <a:rPr b="1" lang="ar" sz="1200">
                    <a:latin typeface="Mada"/>
                    <a:ea typeface="Mada"/>
                    <a:cs typeface="Mada"/>
                    <a:sym typeface="Mada"/>
                  </a:rPr>
                  <a:t>Depolarization</a:t>
                </a:r>
                <a:endParaRPr b="1" sz="1200">
                  <a:latin typeface="Mada"/>
                  <a:ea typeface="Mada"/>
                  <a:cs typeface="Mada"/>
                  <a:sym typeface="Mada"/>
                </a:endParaRPr>
              </a:p>
            </p:txBody>
          </p:sp>
          <p:sp>
            <p:nvSpPr>
              <p:cNvPr id="219" name="Google Shape;219;p33"/>
              <p:cNvSpPr txBox="1"/>
              <p:nvPr/>
            </p:nvSpPr>
            <p:spPr>
              <a:xfrm>
                <a:off x="3209482" y="6523815"/>
                <a:ext cx="3991500" cy="743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SzPts val="1100"/>
                  <a:buNone/>
                </a:pPr>
                <a:r>
                  <a:rPr b="1" lang="ar" sz="1200">
                    <a:latin typeface="Mada"/>
                    <a:ea typeface="Mada"/>
                    <a:cs typeface="Mada"/>
                    <a:sym typeface="Mada"/>
                  </a:rPr>
                  <a:t>Ca channel opens</a:t>
                </a:r>
                <a:r>
                  <a:rPr lang="ar" sz="1200">
                    <a:latin typeface="Mada"/>
                    <a:ea typeface="Mada"/>
                    <a:cs typeface="Mada"/>
                    <a:sym typeface="Mada"/>
                  </a:rPr>
                  <a:t> (Voltage gated channel), Ca  enters the cell leading to the release of insulin from its vesicles by exocytosis</a:t>
                </a:r>
                <a:endParaRPr sz="1200">
                  <a:latin typeface="Mada"/>
                  <a:ea typeface="Mada"/>
                  <a:cs typeface="Mada"/>
                  <a:sym typeface="Mada"/>
                </a:endParaRPr>
              </a:p>
            </p:txBody>
          </p:sp>
        </p:grpSp>
        <p:grpSp>
          <p:nvGrpSpPr>
            <p:cNvPr id="220" name="Google Shape;220;p33"/>
            <p:cNvGrpSpPr/>
            <p:nvPr/>
          </p:nvGrpSpPr>
          <p:grpSpPr>
            <a:xfrm>
              <a:off x="212487" y="2890708"/>
              <a:ext cx="1734181" cy="3691507"/>
              <a:chOff x="196703" y="3700642"/>
              <a:chExt cx="1939800" cy="4265666"/>
            </a:xfrm>
          </p:grpSpPr>
          <p:grpSp>
            <p:nvGrpSpPr>
              <p:cNvPr id="221" name="Google Shape;221;p33"/>
              <p:cNvGrpSpPr/>
              <p:nvPr/>
            </p:nvGrpSpPr>
            <p:grpSpPr>
              <a:xfrm>
                <a:off x="196778" y="4027615"/>
                <a:ext cx="1939642" cy="1759127"/>
                <a:chOff x="304920" y="4761699"/>
                <a:chExt cx="2417903" cy="2100450"/>
              </a:xfrm>
            </p:grpSpPr>
            <p:pic>
              <p:nvPicPr>
                <p:cNvPr id="222" name="Google Shape;222;p33"/>
                <p:cNvPicPr preferRelativeResize="0"/>
                <p:nvPr/>
              </p:nvPicPr>
              <p:blipFill>
                <a:blip r:embed="rId3">
                  <a:alphaModFix/>
                </a:blip>
                <a:stretch>
                  <a:fillRect/>
                </a:stretch>
              </p:blipFill>
              <p:spPr>
                <a:xfrm>
                  <a:off x="304920" y="4761699"/>
                  <a:ext cx="2417903" cy="2100450"/>
                </a:xfrm>
                <a:prstGeom prst="rect">
                  <a:avLst/>
                </a:prstGeom>
                <a:noFill/>
                <a:ln cap="flat" cmpd="sng" w="9525">
                  <a:solidFill>
                    <a:srgbClr val="D0E0E3"/>
                  </a:solidFill>
                  <a:prstDash val="solid"/>
                  <a:round/>
                  <a:headEnd len="sm" w="sm" type="none"/>
                  <a:tailEnd len="sm" w="sm" type="none"/>
                </a:ln>
              </p:spPr>
            </p:pic>
            <p:sp>
              <p:nvSpPr>
                <p:cNvPr id="223" name="Google Shape;223;p33"/>
                <p:cNvSpPr txBox="1"/>
                <p:nvPr/>
              </p:nvSpPr>
              <p:spPr>
                <a:xfrm>
                  <a:off x="2323325" y="6379913"/>
                  <a:ext cx="162600" cy="162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ar">
                      <a:solidFill>
                        <a:srgbClr val="999999"/>
                      </a:solidFill>
                      <a:highlight>
                        <a:srgbClr val="EFEFEF"/>
                      </a:highlight>
                      <a:latin typeface="Mada"/>
                      <a:ea typeface="Mada"/>
                      <a:cs typeface="Mada"/>
                      <a:sym typeface="Mada"/>
                    </a:rPr>
                    <a:t>4</a:t>
                  </a:r>
                  <a:endParaRPr b="1">
                    <a:solidFill>
                      <a:srgbClr val="999999"/>
                    </a:solidFill>
                    <a:highlight>
                      <a:srgbClr val="EFEFEF"/>
                    </a:highlight>
                    <a:latin typeface="Mada"/>
                    <a:ea typeface="Mada"/>
                    <a:cs typeface="Mada"/>
                    <a:sym typeface="Mada"/>
                  </a:endParaRPr>
                </a:p>
              </p:txBody>
            </p:sp>
            <p:sp>
              <p:nvSpPr>
                <p:cNvPr id="224" name="Google Shape;224;p33"/>
                <p:cNvSpPr txBox="1"/>
                <p:nvPr/>
              </p:nvSpPr>
              <p:spPr>
                <a:xfrm>
                  <a:off x="1380350" y="4955925"/>
                  <a:ext cx="162600" cy="162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ar" u="none" cap="none" strike="noStrike">
                      <a:solidFill>
                        <a:srgbClr val="134F5C"/>
                      </a:solidFill>
                      <a:highlight>
                        <a:srgbClr val="EFEFEF"/>
                      </a:highlight>
                      <a:latin typeface="Mada"/>
                      <a:ea typeface="Mada"/>
                      <a:cs typeface="Mada"/>
                      <a:sym typeface="Mada"/>
                    </a:rPr>
                    <a:t>1</a:t>
                  </a:r>
                  <a:endParaRPr b="1">
                    <a:solidFill>
                      <a:srgbClr val="134F5C"/>
                    </a:solidFill>
                    <a:highlight>
                      <a:srgbClr val="EFEFEF"/>
                    </a:highlight>
                    <a:latin typeface="Mada"/>
                    <a:ea typeface="Mada"/>
                    <a:cs typeface="Mada"/>
                    <a:sym typeface="Mada"/>
                  </a:endParaRPr>
                </a:p>
              </p:txBody>
            </p:sp>
            <p:sp>
              <p:nvSpPr>
                <p:cNvPr id="225" name="Google Shape;225;p33"/>
                <p:cNvSpPr txBox="1"/>
                <p:nvPr/>
              </p:nvSpPr>
              <p:spPr>
                <a:xfrm>
                  <a:off x="1104125" y="5489325"/>
                  <a:ext cx="162600" cy="162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ar">
                      <a:solidFill>
                        <a:srgbClr val="A2C4C9"/>
                      </a:solidFill>
                      <a:highlight>
                        <a:srgbClr val="EFEFEF"/>
                      </a:highlight>
                      <a:latin typeface="Mada"/>
                      <a:ea typeface="Mada"/>
                      <a:cs typeface="Mada"/>
                      <a:sym typeface="Mada"/>
                    </a:rPr>
                    <a:t>2</a:t>
                  </a:r>
                  <a:endParaRPr b="1">
                    <a:solidFill>
                      <a:srgbClr val="A2C4C9"/>
                    </a:solidFill>
                    <a:highlight>
                      <a:srgbClr val="EFEFEF"/>
                    </a:highlight>
                    <a:latin typeface="Mada"/>
                    <a:ea typeface="Mada"/>
                    <a:cs typeface="Mada"/>
                    <a:sym typeface="Mada"/>
                  </a:endParaRPr>
                </a:p>
              </p:txBody>
            </p:sp>
            <p:sp>
              <p:nvSpPr>
                <p:cNvPr id="226" name="Google Shape;226;p33"/>
                <p:cNvSpPr txBox="1"/>
                <p:nvPr/>
              </p:nvSpPr>
              <p:spPr>
                <a:xfrm>
                  <a:off x="2142350" y="5794125"/>
                  <a:ext cx="162600" cy="162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ar">
                      <a:solidFill>
                        <a:srgbClr val="45818E"/>
                      </a:solidFill>
                      <a:highlight>
                        <a:srgbClr val="EFEFEF"/>
                      </a:highlight>
                      <a:latin typeface="Mada"/>
                      <a:ea typeface="Mada"/>
                      <a:cs typeface="Mada"/>
                      <a:sym typeface="Mada"/>
                    </a:rPr>
                    <a:t>3</a:t>
                  </a:r>
                  <a:endParaRPr b="1">
                    <a:solidFill>
                      <a:srgbClr val="45818E"/>
                    </a:solidFill>
                    <a:highlight>
                      <a:srgbClr val="EFEFEF"/>
                    </a:highlight>
                    <a:latin typeface="Mada"/>
                    <a:ea typeface="Mada"/>
                    <a:cs typeface="Mada"/>
                    <a:sym typeface="Mada"/>
                  </a:endParaRPr>
                </a:p>
              </p:txBody>
            </p:sp>
            <p:sp>
              <p:nvSpPr>
                <p:cNvPr id="227" name="Google Shape;227;p33"/>
                <p:cNvSpPr txBox="1"/>
                <p:nvPr/>
              </p:nvSpPr>
              <p:spPr>
                <a:xfrm>
                  <a:off x="1132700" y="6365625"/>
                  <a:ext cx="162600" cy="162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ar">
                      <a:solidFill>
                        <a:srgbClr val="134F5C"/>
                      </a:solidFill>
                      <a:highlight>
                        <a:srgbClr val="EFEFEF"/>
                      </a:highlight>
                      <a:latin typeface="Mada"/>
                      <a:ea typeface="Mada"/>
                      <a:cs typeface="Mada"/>
                      <a:sym typeface="Mada"/>
                    </a:rPr>
                    <a:t>5</a:t>
                  </a:r>
                  <a:endParaRPr b="1">
                    <a:solidFill>
                      <a:srgbClr val="134F5C"/>
                    </a:solidFill>
                    <a:highlight>
                      <a:srgbClr val="EFEFEF"/>
                    </a:highlight>
                    <a:latin typeface="Mada"/>
                    <a:ea typeface="Mada"/>
                    <a:cs typeface="Mada"/>
                    <a:sym typeface="Mada"/>
                  </a:endParaRPr>
                </a:p>
              </p:txBody>
            </p:sp>
          </p:grpSp>
          <p:sp>
            <p:nvSpPr>
              <p:cNvPr id="228" name="Google Shape;228;p33"/>
              <p:cNvSpPr txBox="1"/>
              <p:nvPr/>
            </p:nvSpPr>
            <p:spPr>
              <a:xfrm>
                <a:off x="196766" y="3700642"/>
                <a:ext cx="1939500" cy="349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A.In Beta cells</a:t>
                </a:r>
                <a:endParaRPr b="1" sz="1200">
                  <a:solidFill>
                    <a:schemeClr val="lt1"/>
                  </a:solidFill>
                  <a:latin typeface="Mada"/>
                  <a:ea typeface="Mada"/>
                  <a:cs typeface="Mada"/>
                  <a:sym typeface="Mada"/>
                </a:endParaRPr>
              </a:p>
            </p:txBody>
          </p:sp>
          <p:pic>
            <p:nvPicPr>
              <p:cNvPr id="229" name="Google Shape;229;p33"/>
              <p:cNvPicPr preferRelativeResize="0"/>
              <p:nvPr/>
            </p:nvPicPr>
            <p:blipFill rotWithShape="1">
              <a:blip r:embed="rId4">
                <a:alphaModFix/>
              </a:blip>
              <a:srcRect b="0" l="0" r="0" t="3418"/>
              <a:stretch/>
            </p:blipFill>
            <p:spPr>
              <a:xfrm>
                <a:off x="196810" y="6271305"/>
                <a:ext cx="1939573" cy="1695002"/>
              </a:xfrm>
              <a:prstGeom prst="rect">
                <a:avLst/>
              </a:prstGeom>
              <a:noFill/>
              <a:ln cap="flat" cmpd="sng" w="9525">
                <a:solidFill>
                  <a:srgbClr val="D0E0E3"/>
                </a:solidFill>
                <a:prstDash val="solid"/>
                <a:round/>
                <a:headEnd len="sm" w="sm" type="none"/>
                <a:tailEnd len="sm" w="sm" type="none"/>
              </a:ln>
            </p:spPr>
          </p:pic>
          <p:sp>
            <p:nvSpPr>
              <p:cNvPr id="230" name="Google Shape;230;p33"/>
              <p:cNvSpPr txBox="1"/>
              <p:nvPr/>
            </p:nvSpPr>
            <p:spPr>
              <a:xfrm>
                <a:off x="196703" y="5888175"/>
                <a:ext cx="1939800" cy="349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lt1"/>
                    </a:solidFill>
                    <a:latin typeface="Mada"/>
                    <a:ea typeface="Mada"/>
                    <a:cs typeface="Mada"/>
                    <a:sym typeface="Mada"/>
                  </a:rPr>
                  <a:t>B.In Peripheral tissue</a:t>
                </a:r>
                <a:endParaRPr b="1" sz="1200">
                  <a:solidFill>
                    <a:schemeClr val="lt1"/>
                  </a:solidFill>
                  <a:latin typeface="Mada"/>
                  <a:ea typeface="Mada"/>
                  <a:cs typeface="Mada"/>
                  <a:sym typeface="Mada"/>
                </a:endParaRPr>
              </a:p>
            </p:txBody>
          </p:sp>
        </p:grpSp>
        <p:sp>
          <p:nvSpPr>
            <p:cNvPr id="231" name="Google Shape;231;p33"/>
            <p:cNvSpPr txBox="1"/>
            <p:nvPr/>
          </p:nvSpPr>
          <p:spPr>
            <a:xfrm>
              <a:off x="1946675" y="4828453"/>
              <a:ext cx="53985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Insulin &amp; insulin-like growth factor binds to receptor and according to cell needs it activate either one of two pathways:</a:t>
              </a:r>
              <a:endParaRPr sz="1200">
                <a:latin typeface="Mada"/>
                <a:ea typeface="Mada"/>
                <a:cs typeface="Mada"/>
                <a:sym typeface="Mada"/>
              </a:endParaRPr>
            </a:p>
          </p:txBody>
        </p:sp>
        <p:grpSp>
          <p:nvGrpSpPr>
            <p:cNvPr id="232" name="Google Shape;232;p33"/>
            <p:cNvGrpSpPr/>
            <p:nvPr/>
          </p:nvGrpSpPr>
          <p:grpSpPr>
            <a:xfrm>
              <a:off x="2311350" y="5255071"/>
              <a:ext cx="4995600" cy="1426608"/>
              <a:chOff x="3414950" y="5760207"/>
              <a:chExt cx="4995600" cy="1628920"/>
            </a:xfrm>
          </p:grpSpPr>
          <p:sp>
            <p:nvSpPr>
              <p:cNvPr id="233" name="Google Shape;233;p33"/>
              <p:cNvSpPr txBox="1"/>
              <p:nvPr/>
            </p:nvSpPr>
            <p:spPr>
              <a:xfrm>
                <a:off x="3414962" y="5760207"/>
                <a:ext cx="3295500" cy="69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highlight>
                      <a:srgbClr val="D0E0E3"/>
                    </a:highlight>
                    <a:latin typeface="Mada"/>
                    <a:ea typeface="Mada"/>
                    <a:cs typeface="Mada"/>
                    <a:sym typeface="Mada"/>
                  </a:rPr>
                  <a:t>Growth signal</a:t>
                </a:r>
                <a:endParaRPr b="1" sz="1200">
                  <a:highlight>
                    <a:srgbClr val="D0E0E3"/>
                  </a:highlight>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Cell proliferation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Tissue development &amp; differentiation</a:t>
                </a:r>
                <a:endParaRPr sz="1200">
                  <a:latin typeface="Mada"/>
                  <a:ea typeface="Mada"/>
                  <a:cs typeface="Mada"/>
                  <a:sym typeface="Mada"/>
                </a:endParaRPr>
              </a:p>
            </p:txBody>
          </p:sp>
          <p:sp>
            <p:nvSpPr>
              <p:cNvPr id="234" name="Google Shape;234;p33"/>
              <p:cNvSpPr txBox="1"/>
              <p:nvPr/>
            </p:nvSpPr>
            <p:spPr>
              <a:xfrm>
                <a:off x="3414950" y="6493626"/>
                <a:ext cx="4995600" cy="8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highlight>
                      <a:srgbClr val="D0E0E3"/>
                    </a:highlight>
                    <a:latin typeface="Mada"/>
                    <a:ea typeface="Mada"/>
                    <a:cs typeface="Mada"/>
                    <a:sym typeface="Mada"/>
                  </a:rPr>
                  <a:t>Metabolic signal:</a:t>
                </a:r>
                <a:endParaRPr b="1" sz="1200">
                  <a:highlight>
                    <a:srgbClr val="D0E0E3"/>
                  </a:highlight>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Regulation of energy metabolism (Glucose)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It helps expressing GLUT4 to the cell membrane which facilitate glucose entrance.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Glucose get converted to glycogen for storage</a:t>
                </a:r>
                <a:endParaRPr sz="1200">
                  <a:latin typeface="Mada"/>
                  <a:ea typeface="Mada"/>
                  <a:cs typeface="Mada"/>
                  <a:sym typeface="Mada"/>
                </a:endParaRPr>
              </a:p>
            </p:txBody>
          </p:sp>
          <p:cxnSp>
            <p:nvCxnSpPr>
              <p:cNvPr id="235" name="Google Shape;235;p33"/>
              <p:cNvCxnSpPr>
                <a:stCxn id="233" idx="1"/>
                <a:endCxn id="234" idx="1"/>
              </p:cNvCxnSpPr>
              <p:nvPr/>
            </p:nvCxnSpPr>
            <p:spPr>
              <a:xfrm>
                <a:off x="3414962" y="6108357"/>
                <a:ext cx="600" cy="833100"/>
              </a:xfrm>
              <a:prstGeom prst="bentConnector3">
                <a:avLst>
                  <a:gd fmla="val -39689522" name="adj1"/>
                </a:avLst>
              </a:prstGeom>
              <a:noFill/>
              <a:ln cap="flat" cmpd="sng" w="19050">
                <a:solidFill>
                  <a:srgbClr val="B7B7B7"/>
                </a:solidFill>
                <a:prstDash val="solid"/>
                <a:round/>
                <a:headEnd len="med" w="med" type="stealth"/>
                <a:tailEnd len="med" w="med" type="stealth"/>
              </a:ln>
            </p:spPr>
          </p:cxnSp>
        </p:grpSp>
        <p:sp>
          <p:nvSpPr>
            <p:cNvPr id="236" name="Google Shape;236;p33"/>
            <p:cNvSpPr txBox="1"/>
            <p:nvPr/>
          </p:nvSpPr>
          <p:spPr>
            <a:xfrm>
              <a:off x="196850" y="2352313"/>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Insulin secretion and action</a:t>
              </a:r>
              <a:endParaRPr b="1" sz="2200">
                <a:highlight>
                  <a:srgbClr val="D0E0E3"/>
                </a:highlight>
                <a:latin typeface="Mada"/>
                <a:ea typeface="Mada"/>
                <a:cs typeface="Mada"/>
                <a:sym typeface="Mada"/>
              </a:endParaRPr>
            </a:p>
          </p:txBody>
        </p:sp>
        <p:sp>
          <p:nvSpPr>
            <p:cNvPr id="237" name="Google Shape;237;p33"/>
            <p:cNvSpPr txBox="1"/>
            <p:nvPr/>
          </p:nvSpPr>
          <p:spPr>
            <a:xfrm>
              <a:off x="4259650" y="2456000"/>
              <a:ext cx="1305000" cy="306000"/>
            </a:xfrm>
            <a:prstGeom prst="rect">
              <a:avLst/>
            </a:prstGeom>
            <a:noFill/>
            <a:ln cap="flat" cmpd="sng" w="19050">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a:solidFill>
                    <a:srgbClr val="999999"/>
                  </a:solidFill>
                  <a:latin typeface="Mada"/>
                  <a:ea typeface="Mada"/>
                  <a:cs typeface="Mada"/>
                  <a:sym typeface="Mada"/>
                </a:rPr>
                <a:t>EXTRA</a:t>
              </a:r>
              <a:endParaRPr>
                <a:solidFill>
                  <a:srgbClr val="999999"/>
                </a:solidFill>
                <a:latin typeface="Mada"/>
                <a:ea typeface="Mada"/>
                <a:cs typeface="Mada"/>
                <a:sym typeface="Mada"/>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sp>
        <p:nvSpPr>
          <p:cNvPr id="1527" name="Google Shape;1527;p5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400"/>
              <a:t>‹#›</a:t>
            </a:fld>
            <a:endParaRPr sz="1400"/>
          </a:p>
        </p:txBody>
      </p:sp>
      <p:cxnSp>
        <p:nvCxnSpPr>
          <p:cNvPr id="1528" name="Google Shape;1528;p5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529" name="Google Shape;1529;p51"/>
          <p:cNvSpPr/>
          <p:nvPr/>
        </p:nvSpPr>
        <p:spPr>
          <a:xfrm>
            <a:off x="1669154" y="1032711"/>
            <a:ext cx="4913400" cy="5622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76A5AF"/>
                </a:solidFill>
                <a:latin typeface="Mada"/>
                <a:ea typeface="Mada"/>
                <a:cs typeface="Mada"/>
                <a:sym typeface="Mada"/>
              </a:rPr>
              <a:t>Oral Hypoglycemic drugs:</a:t>
            </a:r>
            <a:endParaRPr sz="2200">
              <a:solidFill>
                <a:srgbClr val="76A5AF"/>
              </a:solidFill>
              <a:latin typeface="Mada"/>
              <a:ea typeface="Mada"/>
              <a:cs typeface="Mada"/>
              <a:sym typeface="Mada"/>
            </a:endParaRPr>
          </a:p>
        </p:txBody>
      </p:sp>
      <p:grpSp>
        <p:nvGrpSpPr>
          <p:cNvPr id="1530" name="Google Shape;1530;p51"/>
          <p:cNvGrpSpPr/>
          <p:nvPr/>
        </p:nvGrpSpPr>
        <p:grpSpPr>
          <a:xfrm>
            <a:off x="454228" y="904860"/>
            <a:ext cx="1075715" cy="754954"/>
            <a:chOff x="392970" y="2318963"/>
            <a:chExt cx="1075715" cy="754954"/>
          </a:xfrm>
        </p:grpSpPr>
        <p:grpSp>
          <p:nvGrpSpPr>
            <p:cNvPr id="1531" name="Google Shape;1531;p51"/>
            <p:cNvGrpSpPr/>
            <p:nvPr/>
          </p:nvGrpSpPr>
          <p:grpSpPr>
            <a:xfrm>
              <a:off x="392970" y="2318963"/>
              <a:ext cx="1075715" cy="754954"/>
              <a:chOff x="867550" y="1030950"/>
              <a:chExt cx="1075715" cy="754954"/>
            </a:xfrm>
          </p:grpSpPr>
          <p:sp>
            <p:nvSpPr>
              <p:cNvPr id="1532" name="Google Shape;1532;p51"/>
              <p:cNvSpPr/>
              <p:nvPr/>
            </p:nvSpPr>
            <p:spPr>
              <a:xfrm>
                <a:off x="1609171" y="1398389"/>
                <a:ext cx="261999" cy="16120"/>
              </a:xfrm>
              <a:custGeom>
                <a:rect b="b" l="l" r="r" t="t"/>
                <a:pathLst>
                  <a:path extrusionOk="0" h="584" w="9491">
                    <a:moveTo>
                      <a:pt x="1" y="0"/>
                    </a:moveTo>
                    <a:lnTo>
                      <a:pt x="1" y="584"/>
                    </a:lnTo>
                    <a:lnTo>
                      <a:pt x="9490" y="584"/>
                    </a:lnTo>
                    <a:lnTo>
                      <a:pt x="9490" y="0"/>
                    </a:lnTo>
                    <a:close/>
                  </a:path>
                </a:pathLst>
              </a:custGeom>
              <a:solidFill>
                <a:srgbClr val="FCD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51"/>
              <p:cNvSpPr/>
              <p:nvPr/>
            </p:nvSpPr>
            <p:spPr>
              <a:xfrm>
                <a:off x="867550" y="1030950"/>
                <a:ext cx="754954" cy="754954"/>
              </a:xfrm>
              <a:custGeom>
                <a:rect b="b" l="l" r="r" t="t"/>
                <a:pathLst>
                  <a:path extrusionOk="0" h="23944" w="23944">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51"/>
              <p:cNvSpPr/>
              <p:nvPr/>
            </p:nvSpPr>
            <p:spPr>
              <a:xfrm>
                <a:off x="1245171" y="1030950"/>
                <a:ext cx="377320" cy="377698"/>
              </a:xfrm>
              <a:custGeom>
                <a:rect b="b" l="l" r="r" t="t"/>
                <a:pathLst>
                  <a:path extrusionOk="0" h="11979" w="11967">
                    <a:moveTo>
                      <a:pt x="1" y="1"/>
                    </a:moveTo>
                    <a:lnTo>
                      <a:pt x="1" y="1084"/>
                    </a:lnTo>
                    <a:cubicBezTo>
                      <a:pt x="6002" y="1084"/>
                      <a:pt x="10883" y="5966"/>
                      <a:pt x="10883" y="11978"/>
                    </a:cubicBezTo>
                    <a:lnTo>
                      <a:pt x="11967" y="11978"/>
                    </a:lnTo>
                    <a:cubicBezTo>
                      <a:pt x="11967" y="5370"/>
                      <a:pt x="6597" y="1"/>
                      <a:pt x="1" y="1"/>
                    </a:cubicBezTo>
                    <a:close/>
                  </a:path>
                </a:pathLst>
              </a:custGeom>
              <a:solidFill>
                <a:srgbClr val="45818E"/>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51"/>
              <p:cNvSpPr/>
              <p:nvPr/>
            </p:nvSpPr>
            <p:spPr>
              <a:xfrm>
                <a:off x="1600079" y="1363856"/>
                <a:ext cx="343185" cy="88770"/>
              </a:xfrm>
              <a:custGeom>
                <a:rect b="b" l="l" r="r" t="t"/>
                <a:pathLst>
                  <a:path extrusionOk="0" h="3216" w="12432">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36" name="Google Shape;1536;p51"/>
            <p:cNvPicPr preferRelativeResize="0"/>
            <p:nvPr/>
          </p:nvPicPr>
          <p:blipFill rotWithShape="1">
            <a:blip r:embed="rId3">
              <a:alphaModFix/>
            </a:blip>
            <a:srcRect b="0" l="0" r="0" t="0"/>
            <a:stretch/>
          </p:blipFill>
          <p:spPr>
            <a:xfrm>
              <a:off x="554120" y="2421613"/>
              <a:ext cx="514600" cy="514575"/>
            </a:xfrm>
            <a:prstGeom prst="rect">
              <a:avLst/>
            </a:prstGeom>
            <a:noFill/>
            <a:ln>
              <a:noFill/>
            </a:ln>
          </p:spPr>
        </p:pic>
      </p:grpSp>
      <p:graphicFrame>
        <p:nvGraphicFramePr>
          <p:cNvPr id="1537" name="Google Shape;1537;p51"/>
          <p:cNvGraphicFramePr/>
          <p:nvPr/>
        </p:nvGraphicFramePr>
        <p:xfrm>
          <a:off x="198205" y="1768954"/>
          <a:ext cx="3000000" cy="3000000"/>
        </p:xfrm>
        <a:graphic>
          <a:graphicData uri="http://schemas.openxmlformats.org/drawingml/2006/table">
            <a:tbl>
              <a:tblPr>
                <a:noFill/>
                <a:tableStyleId>{81643AB5-D43A-437D-8B95-EC18CBBCE003}</a:tableStyleId>
              </a:tblPr>
              <a:tblGrid>
                <a:gridCol w="793675"/>
                <a:gridCol w="6347525"/>
              </a:tblGrid>
              <a:tr h="38100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GLP-1 receptor agonist</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1"/>
                    </a:solidFill>
                  </a:tcPr>
                </a:tc>
                <a:tc hMerge="1"/>
              </a:tr>
              <a:tr h="391800">
                <a:tc gridSpan="2">
                  <a:txBody>
                    <a:bodyPr/>
                    <a:lstStyle/>
                    <a:p>
                      <a:pPr indent="0" lvl="0" marL="0" rtl="0" algn="ctr">
                        <a:spcBef>
                          <a:spcPts val="0"/>
                        </a:spcBef>
                        <a:spcAft>
                          <a:spcPts val="0"/>
                        </a:spcAft>
                        <a:buClr>
                          <a:schemeClr val="dk1"/>
                        </a:buClr>
                        <a:buSzPts val="1100"/>
                        <a:buFont typeface="Arial"/>
                        <a:buNone/>
                      </a:pPr>
                      <a:r>
                        <a:t/>
                      </a:r>
                      <a:endParaRPr b="1"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rgbClr val="1C4587"/>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3"/>
                    </a:solidFill>
                  </a:tcPr>
                </a:tc>
                <a:tc hMerge="1"/>
              </a:tr>
              <a:tr h="381000">
                <a:tc gridSpan="2">
                  <a:txBody>
                    <a:bodyPr/>
                    <a:lstStyle/>
                    <a:p>
                      <a:pPr indent="0" lvl="0" marL="0" rtl="0" algn="ctr">
                        <a:spcBef>
                          <a:spcPts val="0"/>
                        </a:spcBef>
                        <a:spcAft>
                          <a:spcPts val="0"/>
                        </a:spcAft>
                        <a:buNone/>
                      </a:pPr>
                      <a:r>
                        <a:rPr b="1" lang="ar" sz="1200">
                          <a:solidFill>
                            <a:srgbClr val="1C4587"/>
                          </a:solidFill>
                          <a:latin typeface="Mada"/>
                          <a:ea typeface="Mada"/>
                          <a:cs typeface="Mada"/>
                          <a:sym typeface="Mada"/>
                        </a:rPr>
                        <a:t> GLP-1 receptors are a heterogeneous class of drugs that act by enhancing the incretin effect.</a:t>
                      </a:r>
                      <a:endParaRPr b="1" sz="1200">
                        <a:solidFill>
                          <a:srgbClr val="1C4587"/>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lt2"/>
                    </a:solidFill>
                  </a:tcPr>
                </a:tc>
                <a:tc hMerge="1"/>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MOA</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1100"/>
                        <a:buFont typeface="Arial"/>
                        <a:buNone/>
                      </a:pPr>
                      <a:r>
                        <a:rPr lang="ar" sz="1100">
                          <a:solidFill>
                            <a:srgbClr val="1C4587"/>
                          </a:solidFill>
                          <a:latin typeface="Mada"/>
                          <a:ea typeface="Mada"/>
                          <a:cs typeface="Mada"/>
                          <a:sym typeface="Mada"/>
                        </a:rPr>
                        <a:t>Unlike DPP-4 inhibitors that restore physiological GLP-1 levels, GLP-1 receptor agonists achieve pharmacological levels and are therefore </a:t>
                      </a:r>
                      <a:r>
                        <a:rPr b="1" lang="ar" sz="1100">
                          <a:solidFill>
                            <a:srgbClr val="1C4587"/>
                          </a:solidFill>
                          <a:latin typeface="Mada"/>
                          <a:ea typeface="Mada"/>
                          <a:cs typeface="Mada"/>
                          <a:sym typeface="Mada"/>
                        </a:rPr>
                        <a:t>more potent that DPP-4 inhibitors. </a:t>
                      </a:r>
                      <a:r>
                        <a:rPr lang="ar" sz="1100">
                          <a:solidFill>
                            <a:srgbClr val="1C4587"/>
                          </a:solidFill>
                          <a:latin typeface="Mada"/>
                          <a:ea typeface="Mada"/>
                          <a:cs typeface="Mada"/>
                          <a:sym typeface="Mada"/>
                        </a:rPr>
                        <a:t>In addition to their effects on the pancreas to increase insulin secretion and decrease glucagon, they also </a:t>
                      </a:r>
                      <a:r>
                        <a:rPr b="1" lang="ar" sz="1100">
                          <a:solidFill>
                            <a:srgbClr val="1C4587"/>
                          </a:solidFill>
                          <a:latin typeface="Mada"/>
                          <a:ea typeface="Mada"/>
                          <a:cs typeface="Mada"/>
                          <a:sym typeface="Mada"/>
                        </a:rPr>
                        <a:t>act on the hypothalamus to reduce appetite and food intake leading to weight loss.</a:t>
                      </a:r>
                      <a:r>
                        <a:rPr lang="ar" sz="1100">
                          <a:solidFill>
                            <a:srgbClr val="1C4587"/>
                          </a:solidFill>
                          <a:latin typeface="Mada"/>
                          <a:ea typeface="Mada"/>
                          <a:cs typeface="Mada"/>
                          <a:sym typeface="Mada"/>
                        </a:rPr>
                        <a:t> The size of effect has led to the</a:t>
                      </a:r>
                      <a:r>
                        <a:rPr b="1" lang="ar" sz="1100">
                          <a:solidFill>
                            <a:srgbClr val="CC0000"/>
                          </a:solidFill>
                          <a:latin typeface="Mada"/>
                          <a:ea typeface="Mada"/>
                          <a:cs typeface="Mada"/>
                          <a:sym typeface="Mada"/>
                        </a:rPr>
                        <a:t> licensing of liraglutide as an anti-obesity treatment.</a:t>
                      </a:r>
                      <a:endParaRPr b="1" sz="1100">
                        <a:solidFill>
                          <a:srgbClr val="CC0000"/>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Clinical use </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1100"/>
                        <a:buFont typeface="Arial"/>
                        <a:buNone/>
                      </a:pPr>
                      <a:r>
                        <a:rPr lang="ar" sz="1100">
                          <a:solidFill>
                            <a:srgbClr val="1C4587"/>
                          </a:solidFill>
                          <a:latin typeface="Mada"/>
                          <a:ea typeface="Mada"/>
                          <a:cs typeface="Mada"/>
                          <a:sym typeface="Mada"/>
                        </a:rPr>
                        <a:t>Despite the need for injection, clinical guidelines endorse their use and GLP-1 receptor agonists are now widely used in combination with other </a:t>
                      </a:r>
                      <a:r>
                        <a:rPr lang="ar" sz="1100">
                          <a:solidFill>
                            <a:srgbClr val="1C4587"/>
                          </a:solidFill>
                          <a:latin typeface="Mada"/>
                          <a:ea typeface="Mada"/>
                          <a:cs typeface="Mada"/>
                          <a:sym typeface="Mada"/>
                        </a:rPr>
                        <a:t>antidiabetic</a:t>
                      </a:r>
                      <a:r>
                        <a:rPr lang="ar" sz="1100">
                          <a:solidFill>
                            <a:srgbClr val="1C4587"/>
                          </a:solidFill>
                          <a:latin typeface="Mada"/>
                          <a:ea typeface="Mada"/>
                          <a:cs typeface="Mada"/>
                          <a:sym typeface="Mada"/>
                        </a:rPr>
                        <a:t> agents, as second- or third-line therapies. They should not be combined with DPP-4 inhibitors as the DPP-4 inhibitor does not confer any additional benefit. </a:t>
                      </a:r>
                      <a:endParaRPr sz="1100">
                        <a:solidFill>
                          <a:srgbClr val="1C4587"/>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Adverse effects</a:t>
                      </a:r>
                      <a:endParaRPr b="1" sz="1200">
                        <a:solidFill>
                          <a:schemeClr val="dk1"/>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1100"/>
                        <a:buFont typeface="Arial"/>
                        <a:buNone/>
                      </a:pPr>
                      <a:r>
                        <a:rPr lang="ar" sz="1100">
                          <a:solidFill>
                            <a:srgbClr val="6AA84F"/>
                          </a:solidFill>
                          <a:latin typeface="Mada"/>
                          <a:ea typeface="Mada"/>
                          <a:cs typeface="Mada"/>
                          <a:sym typeface="Mada"/>
                        </a:rPr>
                        <a:t>The most common side-effects of GLP-1 receptor agonists are</a:t>
                      </a:r>
                      <a:r>
                        <a:rPr b="1" lang="ar" sz="1100">
                          <a:solidFill>
                            <a:srgbClr val="6AA84F"/>
                          </a:solidFill>
                          <a:latin typeface="Mada"/>
                          <a:ea typeface="Mada"/>
                          <a:cs typeface="Mada"/>
                          <a:sym typeface="Mada"/>
                        </a:rPr>
                        <a:t> gastrointestinal</a:t>
                      </a:r>
                      <a:r>
                        <a:rPr lang="ar" sz="1100">
                          <a:solidFill>
                            <a:srgbClr val="6AA84F"/>
                          </a:solidFill>
                          <a:latin typeface="Mada"/>
                          <a:ea typeface="Mada"/>
                          <a:cs typeface="Mada"/>
                          <a:sym typeface="Mada"/>
                        </a:rPr>
                        <a:t> and include nausea</a:t>
                      </a:r>
                      <a:r>
                        <a:rPr lang="ar" sz="1100">
                          <a:solidFill>
                            <a:srgbClr val="1C4587"/>
                          </a:solidFill>
                          <a:latin typeface="Mada"/>
                          <a:ea typeface="Mada"/>
                          <a:cs typeface="Mada"/>
                          <a:sym typeface="Mada"/>
                        </a:rPr>
                        <a:t> and vomiting, bloating and diarrhoea. There is a low risk of hypoglycaemia but this may occur if GLP-1 receptor agonists are combined with insulin or sulphonylureas. GLP-1 receptor agonists should not be used in people with a history of pancreatitis because of a</a:t>
                      </a:r>
                      <a:r>
                        <a:rPr b="1" lang="ar" sz="1100">
                          <a:solidFill>
                            <a:srgbClr val="1C4587"/>
                          </a:solidFill>
                          <a:latin typeface="Mada"/>
                          <a:ea typeface="Mada"/>
                          <a:cs typeface="Mada"/>
                          <a:sym typeface="Mada"/>
                        </a:rPr>
                        <a:t> risk of acute pancreatitis. </a:t>
                      </a:r>
                      <a:r>
                        <a:rPr b="1" lang="ar" sz="1100">
                          <a:solidFill>
                            <a:srgbClr val="6AA84F"/>
                          </a:solidFill>
                          <a:latin typeface="Mada"/>
                          <a:ea typeface="Mada"/>
                          <a:cs typeface="Mada"/>
                          <a:sym typeface="Mada"/>
                        </a:rPr>
                        <a:t>It may also induce weight loss (approx. 3-6kg) but most pts will regain the weight once the medication is stopped</a:t>
                      </a:r>
                      <a:endParaRPr b="1" sz="1100">
                        <a:solidFill>
                          <a:srgbClr val="6AA84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
        <p:nvSpPr>
          <p:cNvPr id="1538" name="Google Shape;1538;p51"/>
          <p:cNvSpPr txBox="1"/>
          <p:nvPr/>
        </p:nvSpPr>
        <p:spPr>
          <a:xfrm>
            <a:off x="198200" y="2149950"/>
            <a:ext cx="2262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Exenatide: </a:t>
            </a:r>
            <a:endParaRPr b="1" sz="1200">
              <a:solidFill>
                <a:schemeClr val="dk1"/>
              </a:solidFill>
              <a:latin typeface="Mada"/>
              <a:ea typeface="Mada"/>
              <a:cs typeface="Mada"/>
              <a:sym typeface="Mada"/>
            </a:endParaRPr>
          </a:p>
          <a:p>
            <a:pPr indent="0" lvl="0" marL="0" rtl="0" algn="ctr">
              <a:spcBef>
                <a:spcPts val="0"/>
              </a:spcBef>
              <a:spcAft>
                <a:spcPts val="0"/>
              </a:spcAft>
              <a:buNone/>
            </a:pPr>
            <a:r>
              <a:rPr b="1" lang="ar" sz="1200">
                <a:solidFill>
                  <a:schemeClr val="dk1"/>
                </a:solidFill>
                <a:latin typeface="Mada"/>
                <a:ea typeface="Mada"/>
                <a:cs typeface="Mada"/>
                <a:sym typeface="Mada"/>
              </a:rPr>
              <a:t>Twice daily</a:t>
            </a:r>
            <a:endParaRPr b="1" sz="1200">
              <a:solidFill>
                <a:schemeClr val="dk1"/>
              </a:solidFill>
              <a:latin typeface="Mada"/>
              <a:ea typeface="Mada"/>
              <a:cs typeface="Mada"/>
              <a:sym typeface="Mada"/>
            </a:endParaRPr>
          </a:p>
          <a:p>
            <a:pPr indent="0" lvl="0" marL="0" rtl="0" algn="ctr">
              <a:spcBef>
                <a:spcPts val="0"/>
              </a:spcBef>
              <a:spcAft>
                <a:spcPts val="0"/>
              </a:spcAft>
              <a:buNone/>
            </a:pPr>
            <a:r>
              <a:rPr b="1" lang="ar" sz="1200">
                <a:solidFill>
                  <a:schemeClr val="dk1"/>
                </a:solidFill>
                <a:latin typeface="Mada"/>
                <a:ea typeface="Mada"/>
                <a:cs typeface="Mada"/>
                <a:sym typeface="Mada"/>
              </a:rPr>
              <a:t>2 doses: 5 mg- 10 mg</a:t>
            </a:r>
            <a:endParaRPr b="1" sz="1200">
              <a:solidFill>
                <a:schemeClr val="dk1"/>
              </a:solidFill>
              <a:latin typeface="Mada"/>
              <a:ea typeface="Mada"/>
              <a:cs typeface="Mada"/>
              <a:sym typeface="Mada"/>
            </a:endParaRPr>
          </a:p>
          <a:p>
            <a:pPr indent="0" lvl="0" marL="0" rtl="0" algn="ctr">
              <a:spcBef>
                <a:spcPts val="0"/>
              </a:spcBef>
              <a:spcAft>
                <a:spcPts val="0"/>
              </a:spcAft>
              <a:buNone/>
            </a:pPr>
            <a:r>
              <a:rPr b="1" lang="ar" sz="1200">
                <a:solidFill>
                  <a:schemeClr val="dk1"/>
                </a:solidFill>
                <a:latin typeface="Mada"/>
                <a:ea typeface="Mada"/>
                <a:cs typeface="Mada"/>
                <a:sym typeface="Mada"/>
              </a:rPr>
              <a:t>weight reduction</a:t>
            </a:r>
            <a:endParaRPr/>
          </a:p>
        </p:txBody>
      </p:sp>
      <p:sp>
        <p:nvSpPr>
          <p:cNvPr id="1539" name="Google Shape;1539;p51"/>
          <p:cNvSpPr txBox="1"/>
          <p:nvPr/>
        </p:nvSpPr>
        <p:spPr>
          <a:xfrm>
            <a:off x="2225050" y="2149950"/>
            <a:ext cx="3000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1C4587"/>
                </a:solidFill>
                <a:latin typeface="Mada"/>
                <a:ea typeface="Mada"/>
                <a:cs typeface="Mada"/>
                <a:sym typeface="Mada"/>
              </a:rPr>
              <a:t> </a:t>
            </a:r>
            <a:r>
              <a:rPr b="1" lang="ar" sz="1200">
                <a:solidFill>
                  <a:schemeClr val="dk1"/>
                </a:solidFill>
                <a:latin typeface="Mada"/>
                <a:ea typeface="Mada"/>
                <a:cs typeface="Mada"/>
                <a:sym typeface="Mada"/>
              </a:rPr>
              <a:t>Liraglutide:</a:t>
            </a:r>
            <a:endParaRPr b="1" sz="1200">
              <a:solidFill>
                <a:schemeClr val="dk1"/>
              </a:solidFill>
              <a:latin typeface="Mada"/>
              <a:ea typeface="Mada"/>
              <a:cs typeface="Mada"/>
              <a:sym typeface="Mada"/>
            </a:endParaRPr>
          </a:p>
          <a:p>
            <a:pPr indent="0" lvl="0" marL="0" rtl="0" algn="ctr">
              <a:spcBef>
                <a:spcPts val="0"/>
              </a:spcBef>
              <a:spcAft>
                <a:spcPts val="0"/>
              </a:spcAft>
              <a:buNone/>
            </a:pPr>
            <a:r>
              <a:rPr b="1" lang="ar" sz="1200">
                <a:solidFill>
                  <a:schemeClr val="dk1"/>
                </a:solidFill>
                <a:latin typeface="Mada"/>
                <a:ea typeface="Mada"/>
                <a:cs typeface="Mada"/>
                <a:sym typeface="Mada"/>
              </a:rPr>
              <a:t>once daily</a:t>
            </a:r>
            <a:endParaRPr b="1" sz="1200">
              <a:solidFill>
                <a:schemeClr val="dk1"/>
              </a:solidFill>
              <a:latin typeface="Mada"/>
              <a:ea typeface="Mada"/>
              <a:cs typeface="Mada"/>
              <a:sym typeface="Mada"/>
            </a:endParaRPr>
          </a:p>
          <a:p>
            <a:pPr indent="0" lvl="0" marL="0" rtl="0" algn="ctr">
              <a:spcBef>
                <a:spcPts val="0"/>
              </a:spcBef>
              <a:spcAft>
                <a:spcPts val="0"/>
              </a:spcAft>
              <a:buNone/>
            </a:pPr>
            <a:r>
              <a:rPr b="1" lang="ar" sz="1200">
                <a:solidFill>
                  <a:schemeClr val="dk1"/>
                </a:solidFill>
                <a:latin typeface="Mada"/>
                <a:ea typeface="Mada"/>
                <a:cs typeface="Mada"/>
                <a:sym typeface="Mada"/>
              </a:rPr>
              <a:t>3 doses: 0.6, 1.2, 1.8 mg</a:t>
            </a:r>
            <a:endParaRPr b="1" sz="1200">
              <a:solidFill>
                <a:schemeClr val="dk1"/>
              </a:solidFill>
              <a:latin typeface="Mada"/>
              <a:ea typeface="Mada"/>
              <a:cs typeface="Mada"/>
              <a:sym typeface="Mada"/>
            </a:endParaRPr>
          </a:p>
          <a:p>
            <a:pPr indent="0" lvl="0" marL="0" rtl="0" algn="ctr">
              <a:spcBef>
                <a:spcPts val="0"/>
              </a:spcBef>
              <a:spcAft>
                <a:spcPts val="0"/>
              </a:spcAft>
              <a:buNone/>
            </a:pPr>
            <a:r>
              <a:rPr b="1" lang="ar" sz="1200">
                <a:solidFill>
                  <a:schemeClr val="dk1"/>
                </a:solidFill>
                <a:latin typeface="Mada"/>
                <a:ea typeface="Mada"/>
                <a:cs typeface="Mada"/>
                <a:sym typeface="Mada"/>
              </a:rPr>
              <a:t>HbA1c :0.8- 1.8</a:t>
            </a:r>
            <a:endParaRPr b="1" sz="1200">
              <a:solidFill>
                <a:schemeClr val="dk1"/>
              </a:solidFill>
              <a:latin typeface="Mada"/>
              <a:ea typeface="Mada"/>
              <a:cs typeface="Mada"/>
              <a:sym typeface="Mada"/>
            </a:endParaRPr>
          </a:p>
        </p:txBody>
      </p:sp>
      <p:sp>
        <p:nvSpPr>
          <p:cNvPr id="1540" name="Google Shape;1540;p51"/>
          <p:cNvSpPr txBox="1"/>
          <p:nvPr/>
        </p:nvSpPr>
        <p:spPr>
          <a:xfrm>
            <a:off x="4830725" y="2149950"/>
            <a:ext cx="2508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1C4587"/>
                </a:solidFill>
                <a:latin typeface="Mada"/>
                <a:ea typeface="Mada"/>
                <a:cs typeface="Mada"/>
                <a:sym typeface="Mada"/>
              </a:rPr>
              <a:t>Lixisenatide</a:t>
            </a:r>
            <a:endParaRPr b="1" sz="1200">
              <a:solidFill>
                <a:srgbClr val="1C4587"/>
              </a:solidFill>
              <a:latin typeface="Mada"/>
              <a:ea typeface="Mada"/>
              <a:cs typeface="Mada"/>
              <a:sym typeface="Mada"/>
            </a:endParaRPr>
          </a:p>
          <a:p>
            <a:pPr indent="0" lvl="0" marL="0" rtl="0" algn="ctr">
              <a:spcBef>
                <a:spcPts val="0"/>
              </a:spcBef>
              <a:spcAft>
                <a:spcPts val="0"/>
              </a:spcAft>
              <a:buNone/>
            </a:pPr>
            <a:r>
              <a:rPr b="1" lang="ar" sz="1200">
                <a:solidFill>
                  <a:srgbClr val="1C4587"/>
                </a:solidFill>
                <a:latin typeface="Mada"/>
                <a:ea typeface="Mada"/>
                <a:cs typeface="Mada"/>
                <a:sym typeface="Mada"/>
              </a:rPr>
              <a:t>Dulaglutide</a:t>
            </a:r>
            <a:endParaRPr b="1" sz="1200">
              <a:solidFill>
                <a:srgbClr val="1C4587"/>
              </a:solidFill>
              <a:latin typeface="Mada"/>
              <a:ea typeface="Mada"/>
              <a:cs typeface="Mada"/>
              <a:sym typeface="Mada"/>
            </a:endParaRPr>
          </a:p>
          <a:p>
            <a:pPr indent="0" lvl="0" marL="0" rtl="0" algn="ctr">
              <a:spcBef>
                <a:spcPts val="0"/>
              </a:spcBef>
              <a:spcAft>
                <a:spcPts val="0"/>
              </a:spcAft>
              <a:buNone/>
            </a:pPr>
            <a:r>
              <a:rPr b="1" lang="ar" sz="1200">
                <a:solidFill>
                  <a:srgbClr val="1C4587"/>
                </a:solidFill>
                <a:latin typeface="Mada"/>
                <a:ea typeface="Mada"/>
                <a:cs typeface="Mada"/>
                <a:sym typeface="Mada"/>
              </a:rPr>
              <a:t>Semaglutide</a:t>
            </a:r>
            <a:endParaRPr b="1" sz="1200">
              <a:solidFill>
                <a:srgbClr val="1C4587"/>
              </a:solidFill>
              <a:latin typeface="Mada"/>
              <a:ea typeface="Mada"/>
              <a:cs typeface="Mada"/>
              <a:sym typeface="Mada"/>
            </a:endParaRPr>
          </a:p>
          <a:p>
            <a:pPr indent="0" lvl="0" marL="0" rtl="0" algn="ctr">
              <a:spcBef>
                <a:spcPts val="0"/>
              </a:spcBef>
              <a:spcAft>
                <a:spcPts val="0"/>
              </a:spcAft>
              <a:buNone/>
            </a:pPr>
            <a:r>
              <a:rPr b="1" lang="ar" sz="1200">
                <a:solidFill>
                  <a:srgbClr val="1C4587"/>
                </a:solidFill>
                <a:latin typeface="Mada"/>
                <a:ea typeface="Mada"/>
                <a:cs typeface="Mada"/>
                <a:sym typeface="Mada"/>
              </a:rPr>
              <a:t> Albiglutide</a:t>
            </a:r>
            <a:endParaRPr/>
          </a:p>
        </p:txBody>
      </p:sp>
      <p:sp>
        <p:nvSpPr>
          <p:cNvPr id="1541" name="Google Shape;1541;p51"/>
          <p:cNvSpPr txBox="1"/>
          <p:nvPr/>
        </p:nvSpPr>
        <p:spPr>
          <a:xfrm>
            <a:off x="867550" y="137409"/>
            <a:ext cx="5715000" cy="41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 of T2DM</a:t>
            </a:r>
            <a:endParaRPr b="1" sz="2600">
              <a:latin typeface="Mada"/>
              <a:ea typeface="Mada"/>
              <a:cs typeface="Mada"/>
              <a:sym typeface="Mada"/>
            </a:endParaRPr>
          </a:p>
        </p:txBody>
      </p:sp>
      <p:pic>
        <p:nvPicPr>
          <p:cNvPr id="1542" name="Google Shape;1542;p51"/>
          <p:cNvPicPr preferRelativeResize="0"/>
          <p:nvPr/>
        </p:nvPicPr>
        <p:blipFill rotWithShape="1">
          <a:blip r:embed="rId4">
            <a:alphaModFix/>
          </a:blip>
          <a:srcRect b="0" l="0" r="4970" t="9608"/>
          <a:stretch/>
        </p:blipFill>
        <p:spPr>
          <a:xfrm>
            <a:off x="368408" y="6603188"/>
            <a:ext cx="3411590" cy="1736475"/>
          </a:xfrm>
          <a:prstGeom prst="rect">
            <a:avLst/>
          </a:prstGeom>
          <a:noFill/>
          <a:ln cap="flat" cmpd="sng" w="19050">
            <a:solidFill>
              <a:srgbClr val="CC0000"/>
            </a:solidFill>
            <a:prstDash val="solid"/>
            <a:round/>
            <a:headEnd len="sm" w="sm" type="none"/>
            <a:tailEnd len="sm" w="sm" type="none"/>
          </a:ln>
        </p:spPr>
      </p:pic>
      <p:sp>
        <p:nvSpPr>
          <p:cNvPr id="1543" name="Google Shape;1543;p51"/>
          <p:cNvSpPr txBox="1"/>
          <p:nvPr/>
        </p:nvSpPr>
        <p:spPr>
          <a:xfrm>
            <a:off x="134300" y="6295155"/>
            <a:ext cx="6048000" cy="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chemeClr val="accent1"/>
                </a:solidFill>
                <a:latin typeface="Mada"/>
                <a:ea typeface="Mada"/>
                <a:cs typeface="Mada"/>
                <a:sym typeface="Mada"/>
              </a:rPr>
              <a:t>Recommend treatment Algorithm for Middle East</a:t>
            </a:r>
            <a:endParaRPr b="1">
              <a:solidFill>
                <a:schemeClr val="accent1"/>
              </a:solidFill>
              <a:latin typeface="Mada"/>
              <a:ea typeface="Mada"/>
              <a:cs typeface="Mada"/>
              <a:sym typeface="Mada"/>
            </a:endParaRPr>
          </a:p>
        </p:txBody>
      </p:sp>
      <p:pic>
        <p:nvPicPr>
          <p:cNvPr id="1544" name="Google Shape;1544;p51"/>
          <p:cNvPicPr preferRelativeResize="0"/>
          <p:nvPr/>
        </p:nvPicPr>
        <p:blipFill>
          <a:blip r:embed="rId5">
            <a:alphaModFix/>
          </a:blip>
          <a:stretch>
            <a:fillRect/>
          </a:stretch>
        </p:blipFill>
        <p:spPr>
          <a:xfrm>
            <a:off x="4094600" y="6465350"/>
            <a:ext cx="3330626" cy="1969350"/>
          </a:xfrm>
          <a:prstGeom prst="rect">
            <a:avLst/>
          </a:prstGeom>
          <a:noFill/>
          <a:ln>
            <a:noFill/>
          </a:ln>
        </p:spPr>
      </p:pic>
      <p:pic>
        <p:nvPicPr>
          <p:cNvPr id="1545" name="Google Shape;1545;p51"/>
          <p:cNvPicPr preferRelativeResize="0"/>
          <p:nvPr/>
        </p:nvPicPr>
        <p:blipFill>
          <a:blip r:embed="rId6">
            <a:alphaModFix/>
          </a:blip>
          <a:stretch>
            <a:fillRect/>
          </a:stretch>
        </p:blipFill>
        <p:spPr>
          <a:xfrm>
            <a:off x="3152375" y="8697950"/>
            <a:ext cx="2621101" cy="1497251"/>
          </a:xfrm>
          <a:prstGeom prst="rect">
            <a:avLst/>
          </a:prstGeom>
          <a:noFill/>
          <a:ln>
            <a:noFill/>
          </a:ln>
        </p:spPr>
      </p:pic>
      <p:sp>
        <p:nvSpPr>
          <p:cNvPr id="1546" name="Google Shape;1546;p51"/>
          <p:cNvSpPr/>
          <p:nvPr/>
        </p:nvSpPr>
        <p:spPr>
          <a:xfrm>
            <a:off x="5583775" y="7370875"/>
            <a:ext cx="728700" cy="9663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51"/>
          <p:cNvSpPr txBox="1"/>
          <p:nvPr/>
        </p:nvSpPr>
        <p:spPr>
          <a:xfrm>
            <a:off x="5844550" y="8636425"/>
            <a:ext cx="1580700" cy="1826100"/>
          </a:xfrm>
          <a:prstGeom prst="rect">
            <a:avLst/>
          </a:prstGeom>
          <a:noFill/>
          <a:ln cap="flat" cmpd="sng" w="19050">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Note that in the triple therapy there are 10 drug groups, and in each group there are at least 4-5 drugs. if you were to choose 3meds </a:t>
            </a:r>
            <a:r>
              <a:rPr lang="ar" sz="1000">
                <a:solidFill>
                  <a:srgbClr val="6AA84F"/>
                </a:solidFill>
                <a:latin typeface="Mada"/>
                <a:ea typeface="Mada"/>
                <a:cs typeface="Mada"/>
                <a:sym typeface="Mada"/>
              </a:rPr>
              <a:t>from</a:t>
            </a:r>
            <a:r>
              <a:rPr lang="ar" sz="1000">
                <a:solidFill>
                  <a:srgbClr val="6AA84F"/>
                </a:solidFill>
                <a:latin typeface="Mada"/>
                <a:ea typeface="Mada"/>
                <a:cs typeface="Mada"/>
                <a:sym typeface="Mada"/>
              </a:rPr>
              <a:t> these groups, there will be 1440 possible combination (And it’s impossible to determine what fits the pt best). </a:t>
            </a:r>
            <a:endParaRPr sz="1000">
              <a:solidFill>
                <a:srgbClr val="6AA84F"/>
              </a:solidFill>
              <a:latin typeface="Mada"/>
              <a:ea typeface="Mada"/>
              <a:cs typeface="Mada"/>
              <a:sym typeface="Mada"/>
            </a:endParaRPr>
          </a:p>
        </p:txBody>
      </p:sp>
      <p:cxnSp>
        <p:nvCxnSpPr>
          <p:cNvPr id="1548" name="Google Shape;1548;p51"/>
          <p:cNvCxnSpPr>
            <a:stCxn id="1546" idx="2"/>
            <a:endCxn id="1547" idx="0"/>
          </p:cNvCxnSpPr>
          <p:nvPr/>
        </p:nvCxnSpPr>
        <p:spPr>
          <a:xfrm flipH="1" rot="-5400000">
            <a:off x="6141775" y="8143525"/>
            <a:ext cx="299400" cy="686700"/>
          </a:xfrm>
          <a:prstGeom prst="curvedConnector3">
            <a:avLst>
              <a:gd fmla="val 49975" name="adj1"/>
            </a:avLst>
          </a:prstGeom>
          <a:noFill/>
          <a:ln cap="flat" cmpd="sng" w="19050">
            <a:solidFill>
              <a:schemeClr val="accent1"/>
            </a:solidFill>
            <a:prstDash val="solid"/>
            <a:round/>
            <a:headEnd len="med" w="med" type="none"/>
            <a:tailEnd len="med" w="med" type="none"/>
          </a:ln>
        </p:spPr>
      </p:cxnSp>
      <p:sp>
        <p:nvSpPr>
          <p:cNvPr id="1549" name="Google Shape;1549;p51"/>
          <p:cNvSpPr txBox="1"/>
          <p:nvPr/>
        </p:nvSpPr>
        <p:spPr>
          <a:xfrm>
            <a:off x="81300" y="8434700"/>
            <a:ext cx="3000000" cy="2157600"/>
          </a:xfrm>
          <a:prstGeom prst="rect">
            <a:avLst/>
          </a:prstGeom>
          <a:noFill/>
          <a:ln cap="flat" cmpd="sng" w="19050">
            <a:solidFill>
              <a:srgbClr val="6AA84F"/>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The choice of medication depends on a few things:</a:t>
            </a:r>
            <a:endParaRPr b="1"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1- Socio-economic status: </a:t>
            </a:r>
            <a:r>
              <a:rPr lang="ar" sz="1000">
                <a:solidFill>
                  <a:srgbClr val="6AA84F"/>
                </a:solidFill>
                <a:latin typeface="Mada"/>
                <a:ea typeface="Mada"/>
                <a:cs typeface="Mada"/>
                <a:sym typeface="Mada"/>
              </a:rPr>
              <a:t>For example if the pt is a driver then you shouldn’t use SUs, insulin. Or if the pt is the one paying for the meds, you shouldn’t use expensive drugs. If the pt lives alone or blind then you </a:t>
            </a:r>
            <a:r>
              <a:rPr lang="ar" sz="1000">
                <a:solidFill>
                  <a:srgbClr val="6AA84F"/>
                </a:solidFill>
                <a:latin typeface="Mada"/>
                <a:ea typeface="Mada"/>
                <a:cs typeface="Mada"/>
                <a:sym typeface="Mada"/>
              </a:rPr>
              <a:t>shouldn’t</a:t>
            </a:r>
            <a:r>
              <a:rPr lang="ar" sz="1000">
                <a:solidFill>
                  <a:srgbClr val="6AA84F"/>
                </a:solidFill>
                <a:latin typeface="Mada"/>
                <a:ea typeface="Mada"/>
                <a:cs typeface="Mada"/>
                <a:sym typeface="Mada"/>
              </a:rPr>
              <a:t> give insulin </a:t>
            </a:r>
            <a:endParaRPr sz="1000">
              <a:solidFill>
                <a:srgbClr val="999999"/>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2- Presence of vascular complications:</a:t>
            </a:r>
            <a:r>
              <a:rPr lang="ar" sz="1000">
                <a:solidFill>
                  <a:srgbClr val="6AA84F"/>
                </a:solidFill>
                <a:latin typeface="Mada"/>
                <a:ea typeface="Mada"/>
                <a:cs typeface="Mada"/>
                <a:sym typeface="Mada"/>
              </a:rPr>
              <a:t> For example if you give insulin and they develop hypoglycemia →  fall → break their leg, this is probably worse than DM itself.</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3- Patient age</a:t>
            </a:r>
            <a:endParaRPr b="1"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4- Disease duration</a:t>
            </a:r>
            <a:endParaRPr b="1"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5- History of hypoglycemia</a:t>
            </a:r>
            <a:endParaRPr b="1"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1550" name="Google Shape;1550;p51"/>
          <p:cNvSpPr txBox="1"/>
          <p:nvPr/>
        </p:nvSpPr>
        <p:spPr>
          <a:xfrm>
            <a:off x="3600450" y="4166725"/>
            <a:ext cx="3744600" cy="2994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ar" sz="600">
                <a:solidFill>
                  <a:srgbClr val="999999"/>
                </a:solidFill>
                <a:latin typeface="Alegreya"/>
                <a:ea typeface="Alegreya"/>
                <a:cs typeface="Alegreya"/>
                <a:sym typeface="Alegreya"/>
              </a:rPr>
              <a:t>الربط مع الحياة: وحده من مشاهير السوشال ميديا أعلنت عنها وسببت ضجة كبيرة لدرجة أن هيئة الغذاء والدواء استدعوها, فكرة استخدامها للتنحيف انتشرت بالمجتمع مؤخراً</a:t>
            </a:r>
            <a:endParaRPr sz="600">
              <a:solidFill>
                <a:srgbClr val="999999"/>
              </a:solidFill>
              <a:latin typeface="Alegreya"/>
              <a:ea typeface="Alegreya"/>
              <a:cs typeface="Alegreya"/>
              <a:sym typeface="Alegreya"/>
            </a:endParaRPr>
          </a:p>
        </p:txBody>
      </p:sp>
      <p:sp>
        <p:nvSpPr>
          <p:cNvPr id="1551" name="Google Shape;1551;p51"/>
          <p:cNvSpPr/>
          <p:nvPr/>
        </p:nvSpPr>
        <p:spPr>
          <a:xfrm>
            <a:off x="368400" y="6508150"/>
            <a:ext cx="453600" cy="4173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grpSp>
        <p:nvGrpSpPr>
          <p:cNvPr id="1556" name="Google Shape;1556;p52"/>
          <p:cNvGrpSpPr/>
          <p:nvPr/>
        </p:nvGrpSpPr>
        <p:grpSpPr>
          <a:xfrm>
            <a:off x="7753359" y="8813308"/>
            <a:ext cx="315040" cy="502074"/>
            <a:chOff x="219906" y="1080037"/>
            <a:chExt cx="502455" cy="781195"/>
          </a:xfrm>
        </p:grpSpPr>
        <p:grpSp>
          <p:nvGrpSpPr>
            <p:cNvPr id="1557" name="Google Shape;1557;p52"/>
            <p:cNvGrpSpPr/>
            <p:nvPr/>
          </p:nvGrpSpPr>
          <p:grpSpPr>
            <a:xfrm>
              <a:off x="219906" y="1124884"/>
              <a:ext cx="502455" cy="736349"/>
              <a:chOff x="4041649" y="1707654"/>
              <a:chExt cx="1060704" cy="1429526"/>
            </a:xfrm>
          </p:grpSpPr>
          <p:sp>
            <p:nvSpPr>
              <p:cNvPr id="1558" name="Google Shape;1558;p52"/>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559" name="Google Shape;1559;p52"/>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560" name="Google Shape;1560;p52"/>
            <p:cNvSpPr txBox="1"/>
            <p:nvPr/>
          </p:nvSpPr>
          <p:spPr>
            <a:xfrm>
              <a:off x="220344" y="1080037"/>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666666"/>
                  </a:solidFill>
                  <a:latin typeface="Trebuchet MS"/>
                  <a:ea typeface="Trebuchet MS"/>
                  <a:cs typeface="Trebuchet MS"/>
                  <a:sym typeface="Trebuchet MS"/>
                </a:rPr>
                <a:t>1</a:t>
              </a:r>
              <a:endParaRPr b="1" sz="1700">
                <a:solidFill>
                  <a:srgbClr val="666666"/>
                </a:solidFill>
                <a:latin typeface="Trebuchet MS"/>
                <a:ea typeface="Trebuchet MS"/>
                <a:cs typeface="Trebuchet MS"/>
                <a:sym typeface="Trebuchet MS"/>
              </a:endParaRPr>
            </a:p>
          </p:txBody>
        </p:sp>
      </p:grpSp>
      <p:grpSp>
        <p:nvGrpSpPr>
          <p:cNvPr id="1561" name="Google Shape;1561;p52"/>
          <p:cNvGrpSpPr/>
          <p:nvPr/>
        </p:nvGrpSpPr>
        <p:grpSpPr>
          <a:xfrm>
            <a:off x="9439284" y="8813308"/>
            <a:ext cx="315040" cy="502074"/>
            <a:chOff x="219906" y="1080037"/>
            <a:chExt cx="502455" cy="781195"/>
          </a:xfrm>
        </p:grpSpPr>
        <p:grpSp>
          <p:nvGrpSpPr>
            <p:cNvPr id="1562" name="Google Shape;1562;p52"/>
            <p:cNvGrpSpPr/>
            <p:nvPr/>
          </p:nvGrpSpPr>
          <p:grpSpPr>
            <a:xfrm>
              <a:off x="219906" y="1124884"/>
              <a:ext cx="502455" cy="736349"/>
              <a:chOff x="4041649" y="1707654"/>
              <a:chExt cx="1060704" cy="1429526"/>
            </a:xfrm>
          </p:grpSpPr>
          <p:sp>
            <p:nvSpPr>
              <p:cNvPr id="1563" name="Google Shape;1563;p52"/>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564" name="Google Shape;1564;p52"/>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565" name="Google Shape;1565;p52"/>
            <p:cNvSpPr txBox="1"/>
            <p:nvPr/>
          </p:nvSpPr>
          <p:spPr>
            <a:xfrm>
              <a:off x="220344" y="1080037"/>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666666"/>
                  </a:solidFill>
                  <a:latin typeface="Trebuchet MS"/>
                  <a:ea typeface="Trebuchet MS"/>
                  <a:cs typeface="Trebuchet MS"/>
                  <a:sym typeface="Trebuchet MS"/>
                </a:rPr>
                <a:t>2</a:t>
              </a:r>
              <a:endParaRPr b="1" sz="1700">
                <a:solidFill>
                  <a:srgbClr val="666666"/>
                </a:solidFill>
                <a:latin typeface="Trebuchet MS"/>
                <a:ea typeface="Trebuchet MS"/>
                <a:cs typeface="Trebuchet MS"/>
                <a:sym typeface="Trebuchet MS"/>
              </a:endParaRPr>
            </a:p>
          </p:txBody>
        </p:sp>
      </p:grpSp>
      <p:grpSp>
        <p:nvGrpSpPr>
          <p:cNvPr id="1566" name="Google Shape;1566;p52"/>
          <p:cNvGrpSpPr/>
          <p:nvPr/>
        </p:nvGrpSpPr>
        <p:grpSpPr>
          <a:xfrm>
            <a:off x="11706234" y="8813308"/>
            <a:ext cx="315040" cy="502074"/>
            <a:chOff x="219906" y="1080037"/>
            <a:chExt cx="502455" cy="781195"/>
          </a:xfrm>
        </p:grpSpPr>
        <p:grpSp>
          <p:nvGrpSpPr>
            <p:cNvPr id="1567" name="Google Shape;1567;p52"/>
            <p:cNvGrpSpPr/>
            <p:nvPr/>
          </p:nvGrpSpPr>
          <p:grpSpPr>
            <a:xfrm>
              <a:off x="219906" y="1124884"/>
              <a:ext cx="502455" cy="736349"/>
              <a:chOff x="4041649" y="1707654"/>
              <a:chExt cx="1060704" cy="1429526"/>
            </a:xfrm>
          </p:grpSpPr>
          <p:sp>
            <p:nvSpPr>
              <p:cNvPr id="1568" name="Google Shape;1568;p52"/>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569" name="Google Shape;1569;p52"/>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570" name="Google Shape;1570;p52"/>
            <p:cNvSpPr txBox="1"/>
            <p:nvPr/>
          </p:nvSpPr>
          <p:spPr>
            <a:xfrm>
              <a:off x="220344" y="1080037"/>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666666"/>
                  </a:solidFill>
                  <a:latin typeface="Trebuchet MS"/>
                  <a:ea typeface="Trebuchet MS"/>
                  <a:cs typeface="Trebuchet MS"/>
                  <a:sym typeface="Trebuchet MS"/>
                </a:rPr>
                <a:t>3</a:t>
              </a:r>
              <a:endParaRPr b="1" sz="1700">
                <a:solidFill>
                  <a:srgbClr val="666666"/>
                </a:solidFill>
                <a:latin typeface="Trebuchet MS"/>
                <a:ea typeface="Trebuchet MS"/>
                <a:cs typeface="Trebuchet MS"/>
                <a:sym typeface="Trebuchet MS"/>
              </a:endParaRPr>
            </a:p>
          </p:txBody>
        </p:sp>
      </p:grpSp>
      <p:grpSp>
        <p:nvGrpSpPr>
          <p:cNvPr id="1571" name="Google Shape;1571;p52"/>
          <p:cNvGrpSpPr/>
          <p:nvPr/>
        </p:nvGrpSpPr>
        <p:grpSpPr>
          <a:xfrm>
            <a:off x="13192134" y="8813308"/>
            <a:ext cx="315040" cy="502074"/>
            <a:chOff x="219906" y="1080037"/>
            <a:chExt cx="502455" cy="781195"/>
          </a:xfrm>
        </p:grpSpPr>
        <p:grpSp>
          <p:nvGrpSpPr>
            <p:cNvPr id="1572" name="Google Shape;1572;p52"/>
            <p:cNvGrpSpPr/>
            <p:nvPr/>
          </p:nvGrpSpPr>
          <p:grpSpPr>
            <a:xfrm>
              <a:off x="219906" y="1124884"/>
              <a:ext cx="502455" cy="736349"/>
              <a:chOff x="4041649" y="1707654"/>
              <a:chExt cx="1060704" cy="1429526"/>
            </a:xfrm>
          </p:grpSpPr>
          <p:sp>
            <p:nvSpPr>
              <p:cNvPr id="1573" name="Google Shape;1573;p52"/>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4581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574" name="Google Shape;1574;p52"/>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575" name="Google Shape;1575;p52"/>
            <p:cNvSpPr txBox="1"/>
            <p:nvPr/>
          </p:nvSpPr>
          <p:spPr>
            <a:xfrm>
              <a:off x="220344" y="1080037"/>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666666"/>
                  </a:solidFill>
                  <a:latin typeface="Trebuchet MS"/>
                  <a:ea typeface="Trebuchet MS"/>
                  <a:cs typeface="Trebuchet MS"/>
                  <a:sym typeface="Trebuchet MS"/>
                </a:rPr>
                <a:t>4</a:t>
              </a:r>
              <a:endParaRPr b="1" sz="1700">
                <a:solidFill>
                  <a:srgbClr val="666666"/>
                </a:solidFill>
                <a:latin typeface="Trebuchet MS"/>
                <a:ea typeface="Trebuchet MS"/>
                <a:cs typeface="Trebuchet MS"/>
                <a:sym typeface="Trebuchet MS"/>
              </a:endParaRPr>
            </a:p>
          </p:txBody>
        </p:sp>
      </p:grpSp>
      <p:sp>
        <p:nvSpPr>
          <p:cNvPr id="1576" name="Google Shape;1576;p52"/>
          <p:cNvSpPr txBox="1"/>
          <p:nvPr/>
        </p:nvSpPr>
        <p:spPr>
          <a:xfrm>
            <a:off x="2638275" y="5393950"/>
            <a:ext cx="723600" cy="192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5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1578" name="Google Shape;1578;p52"/>
          <p:cNvCxnSpPr/>
          <p:nvPr/>
        </p:nvCxnSpPr>
        <p:spPr>
          <a:xfrm flipH="1" rot="10800000">
            <a:off x="1382400" y="56220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579" name="Google Shape;1579;p52"/>
          <p:cNvSpPr/>
          <p:nvPr/>
        </p:nvSpPr>
        <p:spPr>
          <a:xfrm>
            <a:off x="2940108" y="5459991"/>
            <a:ext cx="613698" cy="217236"/>
          </a:xfrm>
          <a:custGeom>
            <a:rect b="b" l="l" r="r" t="t"/>
            <a:pathLst>
              <a:path extrusionOk="0" h="8348" w="20587">
                <a:moveTo>
                  <a:pt x="1" y="1"/>
                </a:moveTo>
                <a:lnTo>
                  <a:pt x="1" y="8347"/>
                </a:lnTo>
                <a:lnTo>
                  <a:pt x="16598" y="1608"/>
                </a:lnTo>
                <a:lnTo>
                  <a:pt x="2058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580" name="Google Shape;1580;p52"/>
          <p:cNvSpPr txBox="1"/>
          <p:nvPr/>
        </p:nvSpPr>
        <p:spPr>
          <a:xfrm>
            <a:off x="281500" y="1494775"/>
            <a:ext cx="7049100" cy="417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rgbClr val="1C4587"/>
                </a:solidFill>
                <a:latin typeface="Mada"/>
                <a:ea typeface="Mada"/>
                <a:cs typeface="Mada"/>
                <a:sym typeface="Mada"/>
              </a:rPr>
              <a:t>Bariatric or metabolic surgery  is a treatment option for people with severe obesity. The National Institute for Health and Care Excellence (NICE) recommends consideration of surgery in those with a  </a:t>
            </a:r>
            <a:r>
              <a:rPr b="1" lang="ar" sz="1200">
                <a:solidFill>
                  <a:srgbClr val="1C4587"/>
                </a:solidFill>
                <a:latin typeface="Mada"/>
                <a:ea typeface="Mada"/>
                <a:cs typeface="Mada"/>
                <a:sym typeface="Mada"/>
              </a:rPr>
              <a:t>(BMI) higher than 40 kg/m2</a:t>
            </a:r>
            <a:r>
              <a:rPr lang="ar" sz="1200">
                <a:solidFill>
                  <a:srgbClr val="1C4587"/>
                </a:solidFill>
                <a:latin typeface="Mada"/>
                <a:ea typeface="Mada"/>
                <a:cs typeface="Mada"/>
                <a:sym typeface="Mada"/>
              </a:rPr>
              <a:t> , or in those with a </a:t>
            </a:r>
            <a:r>
              <a:rPr b="1" lang="ar" sz="1200">
                <a:solidFill>
                  <a:srgbClr val="1C4587"/>
                </a:solidFill>
                <a:latin typeface="Mada"/>
                <a:ea typeface="Mada"/>
                <a:cs typeface="Mada"/>
                <a:sym typeface="Mada"/>
              </a:rPr>
              <a:t>BMI of more than 35 kg/m 2 </a:t>
            </a:r>
            <a:r>
              <a:rPr b="1" lang="ar" sz="1200">
                <a:solidFill>
                  <a:srgbClr val="CC0000"/>
                </a:solidFill>
                <a:latin typeface="Mada"/>
                <a:ea typeface="Mada"/>
                <a:cs typeface="Mada"/>
                <a:sym typeface="Mada"/>
              </a:rPr>
              <a:t>and </a:t>
            </a:r>
            <a:r>
              <a:rPr b="1" lang="ar" sz="1200">
                <a:solidFill>
                  <a:srgbClr val="1C4587"/>
                </a:solidFill>
                <a:latin typeface="Mada"/>
                <a:ea typeface="Mada"/>
                <a:cs typeface="Mada"/>
                <a:sym typeface="Mada"/>
              </a:rPr>
              <a:t>co-morbidities</a:t>
            </a:r>
            <a:r>
              <a:rPr lang="ar" sz="1200">
                <a:solidFill>
                  <a:srgbClr val="1C4587"/>
                </a:solidFill>
                <a:latin typeface="Mada"/>
                <a:ea typeface="Mada"/>
                <a:cs typeface="Mada"/>
                <a:sym typeface="Mada"/>
              </a:rPr>
              <a:t>, such as diabetes.</a:t>
            </a:r>
            <a:endParaRPr sz="1200">
              <a:solidFill>
                <a:srgbClr val="1C4587"/>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b="1" lang="ar" sz="1100">
                <a:solidFill>
                  <a:srgbClr val="6AA84F"/>
                </a:solidFill>
                <a:latin typeface="Mada"/>
                <a:ea typeface="Mada"/>
                <a:cs typeface="Mada"/>
                <a:sym typeface="Mada"/>
              </a:rPr>
              <a:t>Not recommended, Why?:</a:t>
            </a:r>
            <a:endParaRPr b="1"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Bc it’s SURGERY</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I</a:t>
            </a:r>
            <a:r>
              <a:rPr lang="ar" sz="1100">
                <a:solidFill>
                  <a:srgbClr val="6AA84F"/>
                </a:solidFill>
                <a:latin typeface="Mada"/>
                <a:ea typeface="Mada"/>
                <a:cs typeface="Mada"/>
                <a:sym typeface="Mada"/>
              </a:rPr>
              <a:t>n 5yrs most of the pts will regain all the weight they’ve lost.</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It’s not effective in those who have been suffering from DM for a long time bc they probably already have extreme insulin deficiency</a:t>
            </a:r>
            <a:endParaRPr sz="1100">
              <a:solidFill>
                <a:srgbClr val="6AA84F"/>
              </a:solidFill>
              <a:latin typeface="Mada"/>
              <a:ea typeface="Mada"/>
              <a:cs typeface="Mada"/>
              <a:sym typeface="Mada"/>
            </a:endParaRPr>
          </a:p>
        </p:txBody>
      </p:sp>
      <p:sp>
        <p:nvSpPr>
          <p:cNvPr id="1581" name="Google Shape;1581;p52"/>
          <p:cNvSpPr/>
          <p:nvPr/>
        </p:nvSpPr>
        <p:spPr>
          <a:xfrm>
            <a:off x="1873516" y="932581"/>
            <a:ext cx="4913400" cy="5622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76A5AF"/>
                </a:solidFill>
                <a:latin typeface="Mada"/>
                <a:ea typeface="Mada"/>
                <a:cs typeface="Mada"/>
                <a:sym typeface="Mada"/>
              </a:rPr>
              <a:t> Complications of Bariatric Surgery:</a:t>
            </a:r>
            <a:endParaRPr sz="2200">
              <a:solidFill>
                <a:srgbClr val="76A5AF"/>
              </a:solidFill>
              <a:latin typeface="Mada"/>
              <a:ea typeface="Mada"/>
              <a:cs typeface="Mada"/>
              <a:sym typeface="Mada"/>
            </a:endParaRPr>
          </a:p>
        </p:txBody>
      </p:sp>
      <p:grpSp>
        <p:nvGrpSpPr>
          <p:cNvPr id="1582" name="Google Shape;1582;p52"/>
          <p:cNvGrpSpPr/>
          <p:nvPr/>
        </p:nvGrpSpPr>
        <p:grpSpPr>
          <a:xfrm>
            <a:off x="658591" y="804731"/>
            <a:ext cx="1075715" cy="754954"/>
            <a:chOff x="660878" y="5678085"/>
            <a:chExt cx="1075715" cy="754954"/>
          </a:xfrm>
        </p:grpSpPr>
        <p:grpSp>
          <p:nvGrpSpPr>
            <p:cNvPr id="1583" name="Google Shape;1583;p52"/>
            <p:cNvGrpSpPr/>
            <p:nvPr/>
          </p:nvGrpSpPr>
          <p:grpSpPr>
            <a:xfrm>
              <a:off x="660878" y="5678085"/>
              <a:ext cx="1075715" cy="754954"/>
              <a:chOff x="867550" y="1030950"/>
              <a:chExt cx="1075715" cy="754954"/>
            </a:xfrm>
          </p:grpSpPr>
          <p:sp>
            <p:nvSpPr>
              <p:cNvPr id="1584" name="Google Shape;1584;p52"/>
              <p:cNvSpPr/>
              <p:nvPr/>
            </p:nvSpPr>
            <p:spPr>
              <a:xfrm>
                <a:off x="1609171" y="1398389"/>
                <a:ext cx="261999" cy="16120"/>
              </a:xfrm>
              <a:custGeom>
                <a:rect b="b" l="l" r="r" t="t"/>
                <a:pathLst>
                  <a:path extrusionOk="0" h="584" w="9491">
                    <a:moveTo>
                      <a:pt x="1" y="0"/>
                    </a:moveTo>
                    <a:lnTo>
                      <a:pt x="1" y="584"/>
                    </a:lnTo>
                    <a:lnTo>
                      <a:pt x="9490" y="584"/>
                    </a:lnTo>
                    <a:lnTo>
                      <a:pt x="9490" y="0"/>
                    </a:lnTo>
                    <a:close/>
                  </a:path>
                </a:pathLst>
              </a:custGeom>
              <a:solidFill>
                <a:srgbClr val="FCD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52"/>
              <p:cNvSpPr/>
              <p:nvPr/>
            </p:nvSpPr>
            <p:spPr>
              <a:xfrm>
                <a:off x="867550" y="1030950"/>
                <a:ext cx="754954" cy="754954"/>
              </a:xfrm>
              <a:custGeom>
                <a:rect b="b" l="l" r="r" t="t"/>
                <a:pathLst>
                  <a:path extrusionOk="0" h="23944" w="23944">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52"/>
              <p:cNvSpPr/>
              <p:nvPr/>
            </p:nvSpPr>
            <p:spPr>
              <a:xfrm>
                <a:off x="1245171" y="1030950"/>
                <a:ext cx="377320" cy="377698"/>
              </a:xfrm>
              <a:custGeom>
                <a:rect b="b" l="l" r="r" t="t"/>
                <a:pathLst>
                  <a:path extrusionOk="0" h="11979" w="11967">
                    <a:moveTo>
                      <a:pt x="1" y="1"/>
                    </a:moveTo>
                    <a:lnTo>
                      <a:pt x="1" y="1084"/>
                    </a:lnTo>
                    <a:cubicBezTo>
                      <a:pt x="6002" y="1084"/>
                      <a:pt x="10883" y="5966"/>
                      <a:pt x="10883" y="11978"/>
                    </a:cubicBezTo>
                    <a:lnTo>
                      <a:pt x="11967" y="11978"/>
                    </a:lnTo>
                    <a:cubicBezTo>
                      <a:pt x="11967" y="5370"/>
                      <a:pt x="6597" y="1"/>
                      <a:pt x="1" y="1"/>
                    </a:cubicBezTo>
                    <a:close/>
                  </a:path>
                </a:pathLst>
              </a:custGeom>
              <a:solidFill>
                <a:srgbClr val="45818E"/>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52"/>
              <p:cNvSpPr/>
              <p:nvPr/>
            </p:nvSpPr>
            <p:spPr>
              <a:xfrm>
                <a:off x="1600079" y="1363856"/>
                <a:ext cx="343185" cy="88770"/>
              </a:xfrm>
              <a:custGeom>
                <a:rect b="b" l="l" r="r" t="t"/>
                <a:pathLst>
                  <a:path extrusionOk="0" h="3216" w="12432">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88" name="Google Shape;1588;p52"/>
            <p:cNvPicPr preferRelativeResize="0"/>
            <p:nvPr/>
          </p:nvPicPr>
          <p:blipFill>
            <a:blip r:embed="rId3">
              <a:alphaModFix/>
            </a:blip>
            <a:stretch>
              <a:fillRect/>
            </a:stretch>
          </p:blipFill>
          <p:spPr>
            <a:xfrm>
              <a:off x="758732" y="5788261"/>
              <a:ext cx="534600" cy="534600"/>
            </a:xfrm>
            <a:prstGeom prst="ellipse">
              <a:avLst/>
            </a:prstGeom>
            <a:noFill/>
            <a:ln>
              <a:noFill/>
            </a:ln>
          </p:spPr>
        </p:pic>
      </p:grpSp>
      <p:grpSp>
        <p:nvGrpSpPr>
          <p:cNvPr id="1589" name="Google Shape;1589;p52"/>
          <p:cNvGrpSpPr/>
          <p:nvPr/>
        </p:nvGrpSpPr>
        <p:grpSpPr>
          <a:xfrm>
            <a:off x="447241" y="3043787"/>
            <a:ext cx="7139159" cy="2692345"/>
            <a:chOff x="363941" y="7909487"/>
            <a:chExt cx="7139159" cy="2692345"/>
          </a:xfrm>
        </p:grpSpPr>
        <p:grpSp>
          <p:nvGrpSpPr>
            <p:cNvPr id="1590" name="Google Shape;1590;p52"/>
            <p:cNvGrpSpPr/>
            <p:nvPr/>
          </p:nvGrpSpPr>
          <p:grpSpPr>
            <a:xfrm>
              <a:off x="454100" y="7968410"/>
              <a:ext cx="7049000" cy="2633422"/>
              <a:chOff x="200550" y="7779726"/>
              <a:chExt cx="7049000" cy="2812283"/>
            </a:xfrm>
          </p:grpSpPr>
          <p:grpSp>
            <p:nvGrpSpPr>
              <p:cNvPr id="1591" name="Google Shape;1591;p52"/>
              <p:cNvGrpSpPr/>
              <p:nvPr/>
            </p:nvGrpSpPr>
            <p:grpSpPr>
              <a:xfrm>
                <a:off x="377077" y="8036994"/>
                <a:ext cx="2874411" cy="2260103"/>
                <a:chOff x="374725" y="7578767"/>
                <a:chExt cx="1858415" cy="916209"/>
              </a:xfrm>
            </p:grpSpPr>
            <p:sp>
              <p:nvSpPr>
                <p:cNvPr id="1592" name="Google Shape;1592;p52"/>
                <p:cNvSpPr/>
                <p:nvPr/>
              </p:nvSpPr>
              <p:spPr>
                <a:xfrm>
                  <a:off x="374725" y="7578767"/>
                  <a:ext cx="1858415" cy="916209"/>
                </a:xfrm>
                <a:custGeom>
                  <a:rect b="b" l="l" r="r" t="t"/>
                  <a:pathLst>
                    <a:path extrusionOk="0" h="32969" w="62342">
                      <a:moveTo>
                        <a:pt x="1" y="1"/>
                      </a:moveTo>
                      <a:lnTo>
                        <a:pt x="1" y="29159"/>
                      </a:lnTo>
                      <a:cubicBezTo>
                        <a:pt x="1" y="31254"/>
                        <a:pt x="1715" y="32969"/>
                        <a:pt x="3811" y="32969"/>
                      </a:cubicBezTo>
                      <a:lnTo>
                        <a:pt x="62342" y="32969"/>
                      </a:lnTo>
                      <a:lnTo>
                        <a:pt x="62342" y="3811"/>
                      </a:lnTo>
                      <a:cubicBezTo>
                        <a:pt x="62342" y="1715"/>
                        <a:pt x="60639" y="1"/>
                        <a:pt x="58532"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593" name="Google Shape;1593;p52"/>
                <p:cNvSpPr/>
                <p:nvPr/>
              </p:nvSpPr>
              <p:spPr>
                <a:xfrm>
                  <a:off x="374725" y="8334777"/>
                  <a:ext cx="1858415" cy="160154"/>
                </a:xfrm>
                <a:custGeom>
                  <a:rect b="b" l="l" r="r" t="t"/>
                  <a:pathLst>
                    <a:path extrusionOk="0" h="5763" w="62342">
                      <a:moveTo>
                        <a:pt x="1" y="0"/>
                      </a:moveTo>
                      <a:lnTo>
                        <a:pt x="1" y="1953"/>
                      </a:lnTo>
                      <a:cubicBezTo>
                        <a:pt x="1" y="4048"/>
                        <a:pt x="1703" y="5763"/>
                        <a:pt x="3811" y="5763"/>
                      </a:cubicBezTo>
                      <a:lnTo>
                        <a:pt x="62342" y="5763"/>
                      </a:lnTo>
                      <a:lnTo>
                        <a:pt x="62342" y="3810"/>
                      </a:lnTo>
                      <a:lnTo>
                        <a:pt x="3811" y="3810"/>
                      </a:lnTo>
                      <a:cubicBezTo>
                        <a:pt x="1703" y="3810"/>
                        <a:pt x="1" y="2108"/>
                        <a:pt x="1" y="0"/>
                      </a:cubicBezTo>
                      <a:close/>
                    </a:path>
                  </a:pathLst>
                </a:custGeom>
                <a:solidFill>
                  <a:srgbClr val="000000">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grpSp>
          <p:sp>
            <p:nvSpPr>
              <p:cNvPr id="1594" name="Google Shape;1594;p52"/>
              <p:cNvSpPr txBox="1"/>
              <p:nvPr/>
            </p:nvSpPr>
            <p:spPr>
              <a:xfrm>
                <a:off x="200550" y="8136350"/>
                <a:ext cx="3124200" cy="10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accent1"/>
                    </a:solidFill>
                    <a:latin typeface="Mada"/>
                    <a:ea typeface="Mada"/>
                    <a:cs typeface="Mada"/>
                    <a:sym typeface="Mada"/>
                  </a:rPr>
                  <a:t>                           All procedures: </a:t>
                </a:r>
                <a:endParaRPr b="1" sz="1200">
                  <a:solidFill>
                    <a:schemeClr val="accent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Atelectasis and pneumonia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Deep vein thrombosis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Pulmonary embolism</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Wound infection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Gastrointestinal bleeding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Gallstones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Failure to lose weight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Intractable vomiting/kwashiorkor (B1)</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Mortality (0.1%–2%)</a:t>
                </a:r>
                <a:endParaRPr sz="1200">
                  <a:latin typeface="Mada"/>
                  <a:ea typeface="Mada"/>
                  <a:cs typeface="Mada"/>
                  <a:sym typeface="Mada"/>
                </a:endParaRPr>
              </a:p>
            </p:txBody>
          </p:sp>
          <p:grpSp>
            <p:nvGrpSpPr>
              <p:cNvPr id="1595" name="Google Shape;1595;p52"/>
              <p:cNvGrpSpPr/>
              <p:nvPr/>
            </p:nvGrpSpPr>
            <p:grpSpPr>
              <a:xfrm>
                <a:off x="4125345" y="8099919"/>
                <a:ext cx="2874411" cy="2260103"/>
                <a:chOff x="374725" y="7578767"/>
                <a:chExt cx="1858415" cy="916209"/>
              </a:xfrm>
            </p:grpSpPr>
            <p:sp>
              <p:nvSpPr>
                <p:cNvPr id="1596" name="Google Shape;1596;p52"/>
                <p:cNvSpPr/>
                <p:nvPr/>
              </p:nvSpPr>
              <p:spPr>
                <a:xfrm>
                  <a:off x="374725" y="7578767"/>
                  <a:ext cx="1858415" cy="916209"/>
                </a:xfrm>
                <a:custGeom>
                  <a:rect b="b" l="l" r="r" t="t"/>
                  <a:pathLst>
                    <a:path extrusionOk="0" h="32969" w="62342">
                      <a:moveTo>
                        <a:pt x="1" y="1"/>
                      </a:moveTo>
                      <a:lnTo>
                        <a:pt x="1" y="29159"/>
                      </a:lnTo>
                      <a:cubicBezTo>
                        <a:pt x="1" y="31254"/>
                        <a:pt x="1715" y="32969"/>
                        <a:pt x="3811" y="32969"/>
                      </a:cubicBezTo>
                      <a:lnTo>
                        <a:pt x="62342" y="32969"/>
                      </a:lnTo>
                      <a:lnTo>
                        <a:pt x="62342" y="3811"/>
                      </a:lnTo>
                      <a:cubicBezTo>
                        <a:pt x="62342" y="1715"/>
                        <a:pt x="60639" y="1"/>
                        <a:pt x="58532"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597" name="Google Shape;1597;p52"/>
                <p:cNvSpPr/>
                <p:nvPr/>
              </p:nvSpPr>
              <p:spPr>
                <a:xfrm>
                  <a:off x="374725" y="8334777"/>
                  <a:ext cx="1858415" cy="160154"/>
                </a:xfrm>
                <a:custGeom>
                  <a:rect b="b" l="l" r="r" t="t"/>
                  <a:pathLst>
                    <a:path extrusionOk="0" h="5763" w="62342">
                      <a:moveTo>
                        <a:pt x="1" y="0"/>
                      </a:moveTo>
                      <a:lnTo>
                        <a:pt x="1" y="1953"/>
                      </a:lnTo>
                      <a:cubicBezTo>
                        <a:pt x="1" y="4048"/>
                        <a:pt x="1703" y="5763"/>
                        <a:pt x="3811" y="5763"/>
                      </a:cubicBezTo>
                      <a:lnTo>
                        <a:pt x="62342" y="5763"/>
                      </a:lnTo>
                      <a:lnTo>
                        <a:pt x="62342" y="3810"/>
                      </a:lnTo>
                      <a:lnTo>
                        <a:pt x="3811" y="3810"/>
                      </a:lnTo>
                      <a:cubicBezTo>
                        <a:pt x="1703" y="3810"/>
                        <a:pt x="1" y="2108"/>
                        <a:pt x="1" y="0"/>
                      </a:cubicBezTo>
                      <a:close/>
                    </a:path>
                  </a:pathLst>
                </a:custGeom>
                <a:solidFill>
                  <a:srgbClr val="000000">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grpSp>
          <p:grpSp>
            <p:nvGrpSpPr>
              <p:cNvPr id="1598" name="Google Shape;1598;p52"/>
              <p:cNvGrpSpPr/>
              <p:nvPr/>
            </p:nvGrpSpPr>
            <p:grpSpPr>
              <a:xfrm>
                <a:off x="4112209" y="7779726"/>
                <a:ext cx="795748" cy="675825"/>
                <a:chOff x="339241" y="7240876"/>
                <a:chExt cx="795748" cy="675825"/>
              </a:xfrm>
            </p:grpSpPr>
            <p:sp>
              <p:nvSpPr>
                <p:cNvPr id="1599" name="Google Shape;1599;p52"/>
                <p:cNvSpPr/>
                <p:nvPr/>
              </p:nvSpPr>
              <p:spPr>
                <a:xfrm>
                  <a:off x="339241" y="7240876"/>
                  <a:ext cx="795748" cy="675825"/>
                </a:xfrm>
                <a:custGeom>
                  <a:rect b="b" l="l" r="r" t="t"/>
                  <a:pathLst>
                    <a:path extrusionOk="0" h="24319" w="26694">
                      <a:moveTo>
                        <a:pt x="13353" y="0"/>
                      </a:moveTo>
                      <a:cubicBezTo>
                        <a:pt x="10240" y="0"/>
                        <a:pt x="7126" y="1188"/>
                        <a:pt x="4751" y="3563"/>
                      </a:cubicBezTo>
                      <a:cubicBezTo>
                        <a:pt x="0" y="8314"/>
                        <a:pt x="0" y="16017"/>
                        <a:pt x="4751" y="20756"/>
                      </a:cubicBezTo>
                      <a:cubicBezTo>
                        <a:pt x="7126" y="23131"/>
                        <a:pt x="10240" y="24319"/>
                        <a:pt x="13353" y="24319"/>
                      </a:cubicBezTo>
                      <a:cubicBezTo>
                        <a:pt x="16466" y="24319"/>
                        <a:pt x="19580" y="23131"/>
                        <a:pt x="21955" y="20756"/>
                      </a:cubicBezTo>
                      <a:cubicBezTo>
                        <a:pt x="26694" y="16017"/>
                        <a:pt x="26694" y="8314"/>
                        <a:pt x="21955" y="3563"/>
                      </a:cubicBezTo>
                      <a:cubicBezTo>
                        <a:pt x="19580" y="1188"/>
                        <a:pt x="16466" y="0"/>
                        <a:pt x="133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00" name="Google Shape;1600;p52"/>
                <p:cNvSpPr/>
                <p:nvPr/>
              </p:nvSpPr>
              <p:spPr>
                <a:xfrm>
                  <a:off x="378987" y="7274623"/>
                  <a:ext cx="716275" cy="608351"/>
                </a:xfrm>
                <a:custGeom>
                  <a:rect b="b" l="l" r="r" t="t"/>
                  <a:pathLst>
                    <a:path extrusionOk="0" h="21891" w="24028">
                      <a:moveTo>
                        <a:pt x="12014" y="1"/>
                      </a:moveTo>
                      <a:cubicBezTo>
                        <a:pt x="9213" y="1"/>
                        <a:pt x="6412" y="1069"/>
                        <a:pt x="4275" y="3206"/>
                      </a:cubicBezTo>
                      <a:cubicBezTo>
                        <a:pt x="1" y="7481"/>
                        <a:pt x="1"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2000">
                      <a:solidFill>
                        <a:srgbClr val="FFFFFF"/>
                      </a:solidFill>
                      <a:latin typeface="Mada"/>
                      <a:ea typeface="Mada"/>
                      <a:cs typeface="Mada"/>
                      <a:sym typeface="Mada"/>
                    </a:rPr>
                    <a:t>02</a:t>
                  </a:r>
                  <a:endParaRPr sz="2000">
                    <a:latin typeface="Mada"/>
                    <a:ea typeface="Mada"/>
                    <a:cs typeface="Mada"/>
                    <a:sym typeface="Mada"/>
                  </a:endParaRPr>
                </a:p>
              </p:txBody>
            </p:sp>
          </p:grpSp>
          <p:sp>
            <p:nvSpPr>
              <p:cNvPr id="1601" name="Google Shape;1601;p52"/>
              <p:cNvSpPr txBox="1"/>
              <p:nvPr/>
            </p:nvSpPr>
            <p:spPr>
              <a:xfrm>
                <a:off x="4125350" y="8327150"/>
                <a:ext cx="3124200" cy="16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accent1"/>
                    </a:solidFill>
                    <a:latin typeface="Mada"/>
                    <a:ea typeface="Mada"/>
                    <a:cs typeface="Mada"/>
                    <a:sym typeface="Mada"/>
                  </a:rPr>
                  <a:t>                  Gastric banding procedure:</a:t>
                </a:r>
                <a:endParaRPr b="1" sz="1200">
                  <a:solidFill>
                    <a:schemeClr val="accent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Band slippage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Band erosion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Esophageal dilatation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Band or port infections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Port disconnection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Port displacement</a:t>
                </a:r>
                <a:endParaRPr sz="1200">
                  <a:latin typeface="Mada"/>
                  <a:ea typeface="Mada"/>
                  <a:cs typeface="Mada"/>
                  <a:sym typeface="Mada"/>
                </a:endParaRPr>
              </a:p>
            </p:txBody>
          </p:sp>
          <p:sp>
            <p:nvSpPr>
              <p:cNvPr id="1602" name="Google Shape;1602;p52"/>
              <p:cNvSpPr/>
              <p:nvPr/>
            </p:nvSpPr>
            <p:spPr>
              <a:xfrm>
                <a:off x="6386055" y="10360018"/>
                <a:ext cx="613698" cy="231991"/>
              </a:xfrm>
              <a:custGeom>
                <a:rect b="b" l="l" r="r" t="t"/>
                <a:pathLst>
                  <a:path extrusionOk="0" h="8348" w="20587">
                    <a:moveTo>
                      <a:pt x="1" y="1"/>
                    </a:moveTo>
                    <a:lnTo>
                      <a:pt x="1" y="8347"/>
                    </a:lnTo>
                    <a:lnTo>
                      <a:pt x="16598" y="1608"/>
                    </a:lnTo>
                    <a:lnTo>
                      <a:pt x="2058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03" name="Google Shape;1603;p52"/>
              <p:cNvSpPr/>
              <p:nvPr/>
            </p:nvSpPr>
            <p:spPr>
              <a:xfrm>
                <a:off x="2674496" y="10039410"/>
                <a:ext cx="488370" cy="79152"/>
              </a:xfrm>
              <a:custGeom>
                <a:rect b="b" l="l" r="r" t="t"/>
                <a:pathLst>
                  <a:path extrusionOk="0" h="1799" w="17801">
                    <a:moveTo>
                      <a:pt x="906" y="0"/>
                    </a:moveTo>
                    <a:cubicBezTo>
                      <a:pt x="406" y="0"/>
                      <a:pt x="1" y="405"/>
                      <a:pt x="1" y="905"/>
                    </a:cubicBezTo>
                    <a:cubicBezTo>
                      <a:pt x="1" y="1393"/>
                      <a:pt x="406" y="1798"/>
                      <a:pt x="906" y="1798"/>
                    </a:cubicBezTo>
                    <a:lnTo>
                      <a:pt x="16908" y="1798"/>
                    </a:lnTo>
                    <a:cubicBezTo>
                      <a:pt x="17396" y="1798"/>
                      <a:pt x="17801" y="1393"/>
                      <a:pt x="17801" y="905"/>
                    </a:cubicBezTo>
                    <a:cubicBezTo>
                      <a:pt x="17801" y="405"/>
                      <a:pt x="17396" y="0"/>
                      <a:pt x="169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04" name="Google Shape;1604;p52"/>
              <p:cNvSpPr/>
              <p:nvPr/>
            </p:nvSpPr>
            <p:spPr>
              <a:xfrm>
                <a:off x="6417215" y="10124954"/>
                <a:ext cx="488370" cy="79152"/>
              </a:xfrm>
              <a:custGeom>
                <a:rect b="b" l="l" r="r" t="t"/>
                <a:pathLst>
                  <a:path extrusionOk="0" h="1799" w="17801">
                    <a:moveTo>
                      <a:pt x="906" y="0"/>
                    </a:moveTo>
                    <a:cubicBezTo>
                      <a:pt x="406" y="0"/>
                      <a:pt x="1" y="405"/>
                      <a:pt x="1" y="905"/>
                    </a:cubicBezTo>
                    <a:cubicBezTo>
                      <a:pt x="1" y="1393"/>
                      <a:pt x="406" y="1798"/>
                      <a:pt x="906" y="1798"/>
                    </a:cubicBezTo>
                    <a:lnTo>
                      <a:pt x="16908" y="1798"/>
                    </a:lnTo>
                    <a:cubicBezTo>
                      <a:pt x="17396" y="1798"/>
                      <a:pt x="17801" y="1393"/>
                      <a:pt x="17801" y="905"/>
                    </a:cubicBezTo>
                    <a:cubicBezTo>
                      <a:pt x="17801" y="405"/>
                      <a:pt x="17396" y="0"/>
                      <a:pt x="169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grpSp>
        <p:grpSp>
          <p:nvGrpSpPr>
            <p:cNvPr id="1605" name="Google Shape;1605;p52"/>
            <p:cNvGrpSpPr/>
            <p:nvPr/>
          </p:nvGrpSpPr>
          <p:grpSpPr>
            <a:xfrm>
              <a:off x="363941" y="7909487"/>
              <a:ext cx="795748" cy="632843"/>
              <a:chOff x="339241" y="7240876"/>
              <a:chExt cx="795748" cy="675825"/>
            </a:xfrm>
          </p:grpSpPr>
          <p:sp>
            <p:nvSpPr>
              <p:cNvPr id="1606" name="Google Shape;1606;p52"/>
              <p:cNvSpPr/>
              <p:nvPr/>
            </p:nvSpPr>
            <p:spPr>
              <a:xfrm>
                <a:off x="339241" y="7240876"/>
                <a:ext cx="795748" cy="675825"/>
              </a:xfrm>
              <a:custGeom>
                <a:rect b="b" l="l" r="r" t="t"/>
                <a:pathLst>
                  <a:path extrusionOk="0" h="24319" w="26694">
                    <a:moveTo>
                      <a:pt x="13353" y="0"/>
                    </a:moveTo>
                    <a:cubicBezTo>
                      <a:pt x="10240" y="0"/>
                      <a:pt x="7126" y="1188"/>
                      <a:pt x="4751" y="3563"/>
                    </a:cubicBezTo>
                    <a:cubicBezTo>
                      <a:pt x="0" y="8314"/>
                      <a:pt x="0" y="16017"/>
                      <a:pt x="4751" y="20756"/>
                    </a:cubicBezTo>
                    <a:cubicBezTo>
                      <a:pt x="7126" y="23131"/>
                      <a:pt x="10240" y="24319"/>
                      <a:pt x="13353" y="24319"/>
                    </a:cubicBezTo>
                    <a:cubicBezTo>
                      <a:pt x="16466" y="24319"/>
                      <a:pt x="19580" y="23131"/>
                      <a:pt x="21955" y="20756"/>
                    </a:cubicBezTo>
                    <a:cubicBezTo>
                      <a:pt x="26694" y="16017"/>
                      <a:pt x="26694" y="8314"/>
                      <a:pt x="21955" y="3563"/>
                    </a:cubicBezTo>
                    <a:cubicBezTo>
                      <a:pt x="19580" y="1188"/>
                      <a:pt x="16466" y="0"/>
                      <a:pt x="133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07" name="Google Shape;1607;p52"/>
              <p:cNvSpPr/>
              <p:nvPr/>
            </p:nvSpPr>
            <p:spPr>
              <a:xfrm>
                <a:off x="378987" y="7274623"/>
                <a:ext cx="716275" cy="608351"/>
              </a:xfrm>
              <a:custGeom>
                <a:rect b="b" l="l" r="r" t="t"/>
                <a:pathLst>
                  <a:path extrusionOk="0" h="21891" w="24028">
                    <a:moveTo>
                      <a:pt x="12014" y="1"/>
                    </a:moveTo>
                    <a:cubicBezTo>
                      <a:pt x="9213" y="1"/>
                      <a:pt x="6412" y="1069"/>
                      <a:pt x="4275" y="3206"/>
                    </a:cubicBezTo>
                    <a:cubicBezTo>
                      <a:pt x="1" y="7481"/>
                      <a:pt x="1"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2000">
                    <a:solidFill>
                      <a:srgbClr val="FFFFFF"/>
                    </a:solidFill>
                    <a:latin typeface="Mada"/>
                    <a:ea typeface="Mada"/>
                    <a:cs typeface="Mada"/>
                    <a:sym typeface="Mada"/>
                  </a:rPr>
                  <a:t>01</a:t>
                </a:r>
                <a:endParaRPr sz="2000">
                  <a:latin typeface="Mada"/>
                  <a:ea typeface="Mada"/>
                  <a:cs typeface="Mada"/>
                  <a:sym typeface="Mada"/>
                </a:endParaRPr>
              </a:p>
            </p:txBody>
          </p:sp>
        </p:grpSp>
      </p:grpSp>
      <p:grpSp>
        <p:nvGrpSpPr>
          <p:cNvPr id="1608" name="Google Shape;1608;p52"/>
          <p:cNvGrpSpPr/>
          <p:nvPr/>
        </p:nvGrpSpPr>
        <p:grpSpPr>
          <a:xfrm>
            <a:off x="641425" y="5459996"/>
            <a:ext cx="6750800" cy="2875208"/>
            <a:chOff x="355600" y="1857221"/>
            <a:chExt cx="6750800" cy="2875208"/>
          </a:xfrm>
        </p:grpSpPr>
        <p:grpSp>
          <p:nvGrpSpPr>
            <p:cNvPr id="1609" name="Google Shape;1609;p52"/>
            <p:cNvGrpSpPr/>
            <p:nvPr/>
          </p:nvGrpSpPr>
          <p:grpSpPr>
            <a:xfrm>
              <a:off x="432040" y="2177415"/>
              <a:ext cx="2874411" cy="2260103"/>
              <a:chOff x="374725" y="7578767"/>
              <a:chExt cx="1858415" cy="916209"/>
            </a:xfrm>
          </p:grpSpPr>
          <p:sp>
            <p:nvSpPr>
              <p:cNvPr id="1610" name="Google Shape;1610;p52"/>
              <p:cNvSpPr/>
              <p:nvPr/>
            </p:nvSpPr>
            <p:spPr>
              <a:xfrm>
                <a:off x="374725" y="7578767"/>
                <a:ext cx="1858415" cy="916209"/>
              </a:xfrm>
              <a:custGeom>
                <a:rect b="b" l="l" r="r" t="t"/>
                <a:pathLst>
                  <a:path extrusionOk="0" h="32969" w="62342">
                    <a:moveTo>
                      <a:pt x="1" y="1"/>
                    </a:moveTo>
                    <a:lnTo>
                      <a:pt x="1" y="29159"/>
                    </a:lnTo>
                    <a:cubicBezTo>
                      <a:pt x="1" y="31254"/>
                      <a:pt x="1715" y="32969"/>
                      <a:pt x="3811" y="32969"/>
                    </a:cubicBezTo>
                    <a:lnTo>
                      <a:pt x="62342" y="32969"/>
                    </a:lnTo>
                    <a:lnTo>
                      <a:pt x="62342" y="3811"/>
                    </a:lnTo>
                    <a:cubicBezTo>
                      <a:pt x="62342" y="1715"/>
                      <a:pt x="60639" y="1"/>
                      <a:pt x="58532"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11" name="Google Shape;1611;p52"/>
              <p:cNvSpPr/>
              <p:nvPr/>
            </p:nvSpPr>
            <p:spPr>
              <a:xfrm>
                <a:off x="374725" y="8334777"/>
                <a:ext cx="1858415" cy="160154"/>
              </a:xfrm>
              <a:custGeom>
                <a:rect b="b" l="l" r="r" t="t"/>
                <a:pathLst>
                  <a:path extrusionOk="0" h="5763" w="62342">
                    <a:moveTo>
                      <a:pt x="1" y="0"/>
                    </a:moveTo>
                    <a:lnTo>
                      <a:pt x="1" y="1953"/>
                    </a:lnTo>
                    <a:cubicBezTo>
                      <a:pt x="1" y="4048"/>
                      <a:pt x="1703" y="5763"/>
                      <a:pt x="3811" y="5763"/>
                    </a:cubicBezTo>
                    <a:lnTo>
                      <a:pt x="62342" y="5763"/>
                    </a:lnTo>
                    <a:lnTo>
                      <a:pt x="62342" y="3810"/>
                    </a:lnTo>
                    <a:lnTo>
                      <a:pt x="3811" y="3810"/>
                    </a:lnTo>
                    <a:cubicBezTo>
                      <a:pt x="1703" y="3810"/>
                      <a:pt x="1" y="2108"/>
                      <a:pt x="1" y="0"/>
                    </a:cubicBezTo>
                    <a:close/>
                  </a:path>
                </a:pathLst>
              </a:custGeom>
              <a:solidFill>
                <a:srgbClr val="000000">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grpSp>
        <p:grpSp>
          <p:nvGrpSpPr>
            <p:cNvPr id="1612" name="Google Shape;1612;p52"/>
            <p:cNvGrpSpPr/>
            <p:nvPr/>
          </p:nvGrpSpPr>
          <p:grpSpPr>
            <a:xfrm>
              <a:off x="4180307" y="2240340"/>
              <a:ext cx="2874411" cy="2260103"/>
              <a:chOff x="374725" y="7578767"/>
              <a:chExt cx="1858415" cy="916209"/>
            </a:xfrm>
          </p:grpSpPr>
          <p:sp>
            <p:nvSpPr>
              <p:cNvPr id="1613" name="Google Shape;1613;p52"/>
              <p:cNvSpPr/>
              <p:nvPr/>
            </p:nvSpPr>
            <p:spPr>
              <a:xfrm>
                <a:off x="374725" y="7578767"/>
                <a:ext cx="1858415" cy="916209"/>
              </a:xfrm>
              <a:custGeom>
                <a:rect b="b" l="l" r="r" t="t"/>
                <a:pathLst>
                  <a:path extrusionOk="0" h="32969" w="62342">
                    <a:moveTo>
                      <a:pt x="1" y="1"/>
                    </a:moveTo>
                    <a:lnTo>
                      <a:pt x="1" y="29159"/>
                    </a:lnTo>
                    <a:cubicBezTo>
                      <a:pt x="1" y="31254"/>
                      <a:pt x="1715" y="32969"/>
                      <a:pt x="3811" y="32969"/>
                    </a:cubicBezTo>
                    <a:lnTo>
                      <a:pt x="62342" y="32969"/>
                    </a:lnTo>
                    <a:lnTo>
                      <a:pt x="62342" y="3811"/>
                    </a:lnTo>
                    <a:cubicBezTo>
                      <a:pt x="62342" y="1715"/>
                      <a:pt x="60639" y="1"/>
                      <a:pt x="58532"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14" name="Google Shape;1614;p52"/>
              <p:cNvSpPr/>
              <p:nvPr/>
            </p:nvSpPr>
            <p:spPr>
              <a:xfrm>
                <a:off x="374725" y="8334777"/>
                <a:ext cx="1858415" cy="160154"/>
              </a:xfrm>
              <a:custGeom>
                <a:rect b="b" l="l" r="r" t="t"/>
                <a:pathLst>
                  <a:path extrusionOk="0" h="5763" w="62342">
                    <a:moveTo>
                      <a:pt x="1" y="0"/>
                    </a:moveTo>
                    <a:lnTo>
                      <a:pt x="1" y="1953"/>
                    </a:lnTo>
                    <a:cubicBezTo>
                      <a:pt x="1" y="4048"/>
                      <a:pt x="1703" y="5763"/>
                      <a:pt x="3811" y="5763"/>
                    </a:cubicBezTo>
                    <a:lnTo>
                      <a:pt x="62342" y="5763"/>
                    </a:lnTo>
                    <a:lnTo>
                      <a:pt x="62342" y="3810"/>
                    </a:lnTo>
                    <a:lnTo>
                      <a:pt x="3811" y="3810"/>
                    </a:lnTo>
                    <a:cubicBezTo>
                      <a:pt x="1703" y="3810"/>
                      <a:pt x="1" y="2108"/>
                      <a:pt x="1" y="0"/>
                    </a:cubicBezTo>
                    <a:close/>
                  </a:path>
                </a:pathLst>
              </a:custGeom>
              <a:solidFill>
                <a:srgbClr val="000000">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grpSp>
        <p:sp>
          <p:nvSpPr>
            <p:cNvPr id="1615" name="Google Shape;1615;p52"/>
            <p:cNvSpPr/>
            <p:nvPr/>
          </p:nvSpPr>
          <p:spPr>
            <a:xfrm>
              <a:off x="6441017" y="4500438"/>
              <a:ext cx="613698" cy="231991"/>
            </a:xfrm>
            <a:custGeom>
              <a:rect b="b" l="l" r="r" t="t"/>
              <a:pathLst>
                <a:path extrusionOk="0" h="8348" w="20587">
                  <a:moveTo>
                    <a:pt x="1" y="1"/>
                  </a:moveTo>
                  <a:lnTo>
                    <a:pt x="1" y="8347"/>
                  </a:lnTo>
                  <a:lnTo>
                    <a:pt x="16598" y="1608"/>
                  </a:lnTo>
                  <a:lnTo>
                    <a:pt x="2058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16" name="Google Shape;1616;p52"/>
            <p:cNvSpPr/>
            <p:nvPr/>
          </p:nvSpPr>
          <p:spPr>
            <a:xfrm>
              <a:off x="6472178" y="4265374"/>
              <a:ext cx="488370" cy="79152"/>
            </a:xfrm>
            <a:custGeom>
              <a:rect b="b" l="l" r="r" t="t"/>
              <a:pathLst>
                <a:path extrusionOk="0" h="1799" w="17801">
                  <a:moveTo>
                    <a:pt x="906" y="0"/>
                  </a:moveTo>
                  <a:cubicBezTo>
                    <a:pt x="406" y="0"/>
                    <a:pt x="1" y="405"/>
                    <a:pt x="1" y="905"/>
                  </a:cubicBezTo>
                  <a:cubicBezTo>
                    <a:pt x="1" y="1393"/>
                    <a:pt x="406" y="1798"/>
                    <a:pt x="906" y="1798"/>
                  </a:cubicBezTo>
                  <a:lnTo>
                    <a:pt x="16908" y="1798"/>
                  </a:lnTo>
                  <a:cubicBezTo>
                    <a:pt x="17396" y="1798"/>
                    <a:pt x="17801" y="1393"/>
                    <a:pt x="17801" y="905"/>
                  </a:cubicBezTo>
                  <a:cubicBezTo>
                    <a:pt x="17801" y="405"/>
                    <a:pt x="17396" y="0"/>
                    <a:pt x="169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17" name="Google Shape;1617;p52"/>
            <p:cNvSpPr/>
            <p:nvPr/>
          </p:nvSpPr>
          <p:spPr>
            <a:xfrm>
              <a:off x="2692771" y="4437513"/>
              <a:ext cx="613698" cy="231991"/>
            </a:xfrm>
            <a:custGeom>
              <a:rect b="b" l="l" r="r" t="t"/>
              <a:pathLst>
                <a:path extrusionOk="0" h="8348" w="20587">
                  <a:moveTo>
                    <a:pt x="1" y="1"/>
                  </a:moveTo>
                  <a:lnTo>
                    <a:pt x="1" y="8347"/>
                  </a:lnTo>
                  <a:lnTo>
                    <a:pt x="16598" y="1608"/>
                  </a:lnTo>
                  <a:lnTo>
                    <a:pt x="2058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grpSp>
          <p:nvGrpSpPr>
            <p:cNvPr id="1618" name="Google Shape;1618;p52"/>
            <p:cNvGrpSpPr/>
            <p:nvPr/>
          </p:nvGrpSpPr>
          <p:grpSpPr>
            <a:xfrm>
              <a:off x="418903" y="1857221"/>
              <a:ext cx="795748" cy="675825"/>
              <a:chOff x="339241" y="7240876"/>
              <a:chExt cx="795748" cy="675825"/>
            </a:xfrm>
          </p:grpSpPr>
          <p:sp>
            <p:nvSpPr>
              <p:cNvPr id="1619" name="Google Shape;1619;p52"/>
              <p:cNvSpPr/>
              <p:nvPr/>
            </p:nvSpPr>
            <p:spPr>
              <a:xfrm>
                <a:off x="339241" y="7240876"/>
                <a:ext cx="795748" cy="675825"/>
              </a:xfrm>
              <a:custGeom>
                <a:rect b="b" l="l" r="r" t="t"/>
                <a:pathLst>
                  <a:path extrusionOk="0" h="24319" w="26694">
                    <a:moveTo>
                      <a:pt x="13353" y="0"/>
                    </a:moveTo>
                    <a:cubicBezTo>
                      <a:pt x="10240" y="0"/>
                      <a:pt x="7126" y="1188"/>
                      <a:pt x="4751" y="3563"/>
                    </a:cubicBezTo>
                    <a:cubicBezTo>
                      <a:pt x="0" y="8314"/>
                      <a:pt x="0" y="16017"/>
                      <a:pt x="4751" y="20756"/>
                    </a:cubicBezTo>
                    <a:cubicBezTo>
                      <a:pt x="7126" y="23131"/>
                      <a:pt x="10240" y="24319"/>
                      <a:pt x="13353" y="24319"/>
                    </a:cubicBezTo>
                    <a:cubicBezTo>
                      <a:pt x="16466" y="24319"/>
                      <a:pt x="19580" y="23131"/>
                      <a:pt x="21955" y="20756"/>
                    </a:cubicBezTo>
                    <a:cubicBezTo>
                      <a:pt x="26694" y="16017"/>
                      <a:pt x="26694" y="8314"/>
                      <a:pt x="21955" y="3563"/>
                    </a:cubicBezTo>
                    <a:cubicBezTo>
                      <a:pt x="19580" y="1188"/>
                      <a:pt x="16466" y="0"/>
                      <a:pt x="133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20" name="Google Shape;1620;p52"/>
              <p:cNvSpPr/>
              <p:nvPr/>
            </p:nvSpPr>
            <p:spPr>
              <a:xfrm>
                <a:off x="378987" y="7274623"/>
                <a:ext cx="716275" cy="608351"/>
              </a:xfrm>
              <a:custGeom>
                <a:rect b="b" l="l" r="r" t="t"/>
                <a:pathLst>
                  <a:path extrusionOk="0" h="21891" w="24028">
                    <a:moveTo>
                      <a:pt x="12014" y="1"/>
                    </a:moveTo>
                    <a:cubicBezTo>
                      <a:pt x="9213" y="1"/>
                      <a:pt x="6412" y="1069"/>
                      <a:pt x="4275" y="3206"/>
                    </a:cubicBezTo>
                    <a:cubicBezTo>
                      <a:pt x="1" y="7481"/>
                      <a:pt x="1"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2000">
                    <a:solidFill>
                      <a:srgbClr val="FFFFFF"/>
                    </a:solidFill>
                    <a:latin typeface="Mada"/>
                    <a:ea typeface="Mada"/>
                    <a:cs typeface="Mada"/>
                    <a:sym typeface="Mada"/>
                  </a:rPr>
                  <a:t>03</a:t>
                </a:r>
                <a:endParaRPr sz="2000">
                  <a:latin typeface="Mada"/>
                  <a:ea typeface="Mada"/>
                  <a:cs typeface="Mada"/>
                  <a:sym typeface="Mada"/>
                </a:endParaRPr>
              </a:p>
            </p:txBody>
          </p:sp>
        </p:grpSp>
        <p:grpSp>
          <p:nvGrpSpPr>
            <p:cNvPr id="1621" name="Google Shape;1621;p52"/>
            <p:cNvGrpSpPr/>
            <p:nvPr/>
          </p:nvGrpSpPr>
          <p:grpSpPr>
            <a:xfrm>
              <a:off x="4167171" y="1920146"/>
              <a:ext cx="795748" cy="675825"/>
              <a:chOff x="339241" y="7240876"/>
              <a:chExt cx="795748" cy="675825"/>
            </a:xfrm>
          </p:grpSpPr>
          <p:sp>
            <p:nvSpPr>
              <p:cNvPr id="1622" name="Google Shape;1622;p52"/>
              <p:cNvSpPr/>
              <p:nvPr/>
            </p:nvSpPr>
            <p:spPr>
              <a:xfrm>
                <a:off x="339241" y="7240876"/>
                <a:ext cx="795748" cy="675825"/>
              </a:xfrm>
              <a:custGeom>
                <a:rect b="b" l="l" r="r" t="t"/>
                <a:pathLst>
                  <a:path extrusionOk="0" h="24319" w="26694">
                    <a:moveTo>
                      <a:pt x="13353" y="0"/>
                    </a:moveTo>
                    <a:cubicBezTo>
                      <a:pt x="10240" y="0"/>
                      <a:pt x="7126" y="1188"/>
                      <a:pt x="4751" y="3563"/>
                    </a:cubicBezTo>
                    <a:cubicBezTo>
                      <a:pt x="0" y="8314"/>
                      <a:pt x="0" y="16017"/>
                      <a:pt x="4751" y="20756"/>
                    </a:cubicBezTo>
                    <a:cubicBezTo>
                      <a:pt x="7126" y="23131"/>
                      <a:pt x="10240" y="24319"/>
                      <a:pt x="13353" y="24319"/>
                    </a:cubicBezTo>
                    <a:cubicBezTo>
                      <a:pt x="16466" y="24319"/>
                      <a:pt x="19580" y="23131"/>
                      <a:pt x="21955" y="20756"/>
                    </a:cubicBezTo>
                    <a:cubicBezTo>
                      <a:pt x="26694" y="16017"/>
                      <a:pt x="26694" y="8314"/>
                      <a:pt x="21955" y="3563"/>
                    </a:cubicBezTo>
                    <a:cubicBezTo>
                      <a:pt x="19580" y="1188"/>
                      <a:pt x="16466" y="0"/>
                      <a:pt x="133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23" name="Google Shape;1623;p52"/>
              <p:cNvSpPr/>
              <p:nvPr/>
            </p:nvSpPr>
            <p:spPr>
              <a:xfrm>
                <a:off x="378987" y="7274623"/>
                <a:ext cx="716275" cy="608351"/>
              </a:xfrm>
              <a:custGeom>
                <a:rect b="b" l="l" r="r" t="t"/>
                <a:pathLst>
                  <a:path extrusionOk="0" h="21891" w="24028">
                    <a:moveTo>
                      <a:pt x="12014" y="1"/>
                    </a:moveTo>
                    <a:cubicBezTo>
                      <a:pt x="9213" y="1"/>
                      <a:pt x="6412" y="1069"/>
                      <a:pt x="4275" y="3206"/>
                    </a:cubicBezTo>
                    <a:cubicBezTo>
                      <a:pt x="1" y="7481"/>
                      <a:pt x="1"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2000">
                    <a:solidFill>
                      <a:srgbClr val="FFFFFF"/>
                    </a:solidFill>
                    <a:latin typeface="Mada"/>
                    <a:ea typeface="Mada"/>
                    <a:cs typeface="Mada"/>
                    <a:sym typeface="Mada"/>
                  </a:rPr>
                  <a:t>04</a:t>
                </a:r>
                <a:endParaRPr sz="2000">
                  <a:latin typeface="Mada"/>
                  <a:ea typeface="Mada"/>
                  <a:cs typeface="Mada"/>
                  <a:sym typeface="Mada"/>
                </a:endParaRPr>
              </a:p>
            </p:txBody>
          </p:sp>
        </p:grpSp>
        <p:sp>
          <p:nvSpPr>
            <p:cNvPr id="1624" name="Google Shape;1624;p52"/>
            <p:cNvSpPr txBox="1"/>
            <p:nvPr/>
          </p:nvSpPr>
          <p:spPr>
            <a:xfrm>
              <a:off x="355600" y="2334050"/>
              <a:ext cx="3027300" cy="20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accent1"/>
                  </a:solidFill>
                  <a:latin typeface="Mada"/>
                  <a:ea typeface="Mada"/>
                  <a:cs typeface="Mada"/>
                  <a:sym typeface="Mada"/>
                </a:rPr>
                <a:t>                        Gastric bypass: </a:t>
              </a:r>
              <a:endParaRPr b="1" sz="1200">
                <a:solidFill>
                  <a:schemeClr val="accent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Anastomotic leak with peritonitis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Stomal stenosis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Marginal ulcers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Staple line disruption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Nutrient deficiencies (iron, calcium,</a:t>
              </a:r>
              <a:r>
                <a:rPr lang="ar" sz="1200">
                  <a:solidFill>
                    <a:schemeClr val="dk1"/>
                  </a:solidFill>
                  <a:latin typeface="Mada"/>
                  <a:ea typeface="Mada"/>
                  <a:cs typeface="Mada"/>
                  <a:sym typeface="Mada"/>
                </a:rPr>
                <a:t>folic acid, vitamin B12)</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Dumping syndrome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Small bowel obstruction:</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 Internal hernia -  Adhesions</a:t>
              </a:r>
              <a:endParaRPr sz="1200">
                <a:latin typeface="Mada"/>
                <a:ea typeface="Mada"/>
                <a:cs typeface="Mada"/>
                <a:sym typeface="Mada"/>
              </a:endParaRPr>
            </a:p>
          </p:txBody>
        </p:sp>
        <p:sp>
          <p:nvSpPr>
            <p:cNvPr id="1625" name="Google Shape;1625;p52"/>
            <p:cNvSpPr txBox="1"/>
            <p:nvPr/>
          </p:nvSpPr>
          <p:spPr>
            <a:xfrm>
              <a:off x="4232100" y="2395774"/>
              <a:ext cx="2874300" cy="17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accent1"/>
                  </a:solidFill>
                  <a:latin typeface="Mada"/>
                  <a:ea typeface="Mada"/>
                  <a:cs typeface="Mada"/>
                  <a:sym typeface="Mada"/>
                </a:rPr>
                <a:t>                     Biliopancreatic diversion: </a:t>
              </a:r>
              <a:endParaRPr b="1" sz="1200">
                <a:solidFill>
                  <a:schemeClr val="accent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Anastomotic leak with peritonitis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Protein-calorie malnutrition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Calcium, iron, folic acid, fat soluble vitamin (A,D,E,K) deficiencies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Dehydration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Steatorrhea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Small bowel obstruction:</a:t>
              </a:r>
              <a:endParaRPr sz="1200">
                <a:latin typeface="Mada"/>
                <a:ea typeface="Mada"/>
                <a:cs typeface="Mada"/>
                <a:sym typeface="Mada"/>
              </a:endParaRPr>
            </a:p>
            <a:p>
              <a:pPr indent="0" lvl="0" marL="457200" rtl="0" algn="l">
                <a:spcBef>
                  <a:spcPts val="0"/>
                </a:spcBef>
                <a:spcAft>
                  <a:spcPts val="0"/>
                </a:spcAft>
                <a:buNone/>
              </a:pPr>
              <a:r>
                <a:rPr lang="ar" sz="1200">
                  <a:latin typeface="Mada"/>
                  <a:ea typeface="Mada"/>
                  <a:cs typeface="Mada"/>
                  <a:sym typeface="Mada"/>
                </a:rPr>
                <a:t> Internal hernia -  Adhesions</a:t>
              </a:r>
              <a:endParaRPr sz="1200">
                <a:latin typeface="Mada"/>
                <a:ea typeface="Mada"/>
                <a:cs typeface="Mada"/>
                <a:sym typeface="Mada"/>
              </a:endParaRPr>
            </a:p>
          </p:txBody>
        </p:sp>
      </p:grpSp>
      <p:sp>
        <p:nvSpPr>
          <p:cNvPr id="1626" name="Google Shape;1626;p52"/>
          <p:cNvSpPr/>
          <p:nvPr/>
        </p:nvSpPr>
        <p:spPr>
          <a:xfrm>
            <a:off x="3002775" y="7795425"/>
            <a:ext cx="551030" cy="84225"/>
          </a:xfrm>
          <a:custGeom>
            <a:rect b="b" l="l" r="r" t="t"/>
            <a:pathLst>
              <a:path extrusionOk="0" h="1799" w="17801">
                <a:moveTo>
                  <a:pt x="906" y="0"/>
                </a:moveTo>
                <a:cubicBezTo>
                  <a:pt x="406" y="0"/>
                  <a:pt x="1" y="405"/>
                  <a:pt x="1" y="905"/>
                </a:cubicBezTo>
                <a:cubicBezTo>
                  <a:pt x="1" y="1393"/>
                  <a:pt x="406" y="1798"/>
                  <a:pt x="906" y="1798"/>
                </a:cubicBezTo>
                <a:lnTo>
                  <a:pt x="16908" y="1798"/>
                </a:lnTo>
                <a:cubicBezTo>
                  <a:pt x="17396" y="1798"/>
                  <a:pt x="17801" y="1393"/>
                  <a:pt x="17801" y="905"/>
                </a:cubicBezTo>
                <a:cubicBezTo>
                  <a:pt x="17801" y="405"/>
                  <a:pt x="17396" y="0"/>
                  <a:pt x="169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627" name="Google Shape;1627;p52"/>
          <p:cNvSpPr txBox="1"/>
          <p:nvPr/>
        </p:nvSpPr>
        <p:spPr>
          <a:xfrm>
            <a:off x="867550" y="137409"/>
            <a:ext cx="5715000" cy="41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 of T2DM</a:t>
            </a:r>
            <a:endParaRPr b="1" sz="2600">
              <a:latin typeface="Mada"/>
              <a:ea typeface="Mada"/>
              <a:cs typeface="Mada"/>
              <a:sym typeface="Mada"/>
            </a:endParaRPr>
          </a:p>
        </p:txBody>
      </p:sp>
      <p:pic>
        <p:nvPicPr>
          <p:cNvPr id="1628" name="Google Shape;1628;p52"/>
          <p:cNvPicPr preferRelativeResize="0"/>
          <p:nvPr/>
        </p:nvPicPr>
        <p:blipFill rotWithShape="1">
          <a:blip r:embed="rId4">
            <a:alphaModFix/>
          </a:blip>
          <a:srcRect b="18262" l="22077" r="12932" t="4582"/>
          <a:stretch/>
        </p:blipFill>
        <p:spPr>
          <a:xfrm>
            <a:off x="4433275" y="8406200"/>
            <a:ext cx="2628874" cy="1969924"/>
          </a:xfrm>
          <a:prstGeom prst="rect">
            <a:avLst/>
          </a:prstGeom>
          <a:noFill/>
          <a:ln cap="flat" cmpd="sng" w="19050">
            <a:solidFill>
              <a:srgbClr val="1C4587"/>
            </a:solidFill>
            <a:prstDash val="solid"/>
            <a:round/>
            <a:headEnd len="sm" w="sm" type="none"/>
            <a:tailEnd len="sm" w="sm" type="none"/>
          </a:ln>
        </p:spPr>
      </p:pic>
      <p:pic>
        <p:nvPicPr>
          <p:cNvPr id="1629" name="Google Shape;1629;p52"/>
          <p:cNvPicPr preferRelativeResize="0"/>
          <p:nvPr/>
        </p:nvPicPr>
        <p:blipFill>
          <a:blip r:embed="rId5">
            <a:alphaModFix/>
          </a:blip>
          <a:stretch>
            <a:fillRect/>
          </a:stretch>
        </p:blipFill>
        <p:spPr>
          <a:xfrm>
            <a:off x="62300" y="8460025"/>
            <a:ext cx="3823825" cy="1916100"/>
          </a:xfrm>
          <a:prstGeom prst="rect">
            <a:avLst/>
          </a:prstGeom>
          <a:noFill/>
          <a:ln cap="flat" cmpd="sng" w="19050">
            <a:solidFill>
              <a:srgbClr val="1C4587"/>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graphicFrame>
        <p:nvGraphicFramePr>
          <p:cNvPr id="1634" name="Google Shape;1634;p53"/>
          <p:cNvGraphicFramePr/>
          <p:nvPr/>
        </p:nvGraphicFramePr>
        <p:xfrm>
          <a:off x="101495" y="929670"/>
          <a:ext cx="3000000" cy="3000000"/>
        </p:xfrm>
        <a:graphic>
          <a:graphicData uri="http://schemas.openxmlformats.org/drawingml/2006/table">
            <a:tbl>
              <a:tblPr>
                <a:noFill/>
                <a:tableStyleId>{81643AB5-D43A-437D-8B95-EC18CBBCE003}</a:tableStyleId>
              </a:tblPr>
              <a:tblGrid>
                <a:gridCol w="1311750"/>
                <a:gridCol w="3051000"/>
                <a:gridCol w="2877475"/>
              </a:tblGrid>
              <a:tr h="347400">
                <a:tc>
                  <a:txBody>
                    <a:bodyPr/>
                    <a:lstStyle/>
                    <a:p>
                      <a:pPr indent="0" lvl="0" marL="0" rtl="0" algn="l">
                        <a:spcBef>
                          <a:spcPts val="0"/>
                        </a:spcBef>
                        <a:spcAft>
                          <a:spcPts val="0"/>
                        </a:spcAft>
                        <a:buNone/>
                      </a:pPr>
                      <a:r>
                        <a:t/>
                      </a:r>
                      <a:endParaRPr sz="13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300">
                          <a:latin typeface="Mada"/>
                          <a:ea typeface="Mada"/>
                          <a:cs typeface="Mada"/>
                          <a:sym typeface="Mada"/>
                        </a:rPr>
                        <a:t>Type 1 DM</a:t>
                      </a:r>
                      <a:endParaRPr b="1" sz="1300">
                        <a:latin typeface="Mada"/>
                        <a:ea typeface="Mada"/>
                        <a:cs typeface="Mada"/>
                        <a:sym typeface="Mada"/>
                      </a:endParaRPr>
                    </a:p>
                  </a:txBody>
                  <a:tcPr marT="91425" marB="91425" marR="91425" marL="91425" anchor="ctr">
                    <a:lnB cap="flat" cmpd="sng" w="19050">
                      <a:solidFill>
                        <a:srgbClr val="CCCCCC"/>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ar" sz="1300">
                          <a:latin typeface="Mada"/>
                          <a:ea typeface="Mada"/>
                          <a:cs typeface="Mada"/>
                          <a:sym typeface="Mada"/>
                        </a:rPr>
                        <a:t>Type 2 DM</a:t>
                      </a:r>
                      <a:endParaRPr b="1" sz="1300">
                        <a:latin typeface="Mada"/>
                        <a:ea typeface="Mada"/>
                        <a:cs typeface="Mada"/>
                        <a:sym typeface="Mada"/>
                      </a:endParaRPr>
                    </a:p>
                  </a:txBody>
                  <a:tcPr marT="91425" marB="91425" marR="91425" marL="91425" anchor="ctr">
                    <a:solidFill>
                      <a:schemeClr val="accent3"/>
                    </a:solidFill>
                  </a:tcPr>
                </a:tc>
              </a:tr>
              <a:tr h="1376175">
                <a:tc>
                  <a:txBody>
                    <a:bodyPr/>
                    <a:lstStyle/>
                    <a:p>
                      <a:pPr indent="0" lvl="0" marL="0" rtl="0" algn="ctr">
                        <a:spcBef>
                          <a:spcPts val="0"/>
                        </a:spcBef>
                        <a:spcAft>
                          <a:spcPts val="0"/>
                        </a:spcAft>
                        <a:buNone/>
                      </a:pPr>
                      <a:r>
                        <a:rPr b="1" lang="ar" sz="1300">
                          <a:latin typeface="Mada"/>
                          <a:ea typeface="Mada"/>
                          <a:cs typeface="Mada"/>
                          <a:sym typeface="Mada"/>
                        </a:rPr>
                        <a:t>Pathogenesis</a:t>
                      </a:r>
                      <a:r>
                        <a:rPr b="1" lang="ar" sz="1300">
                          <a:latin typeface="Mada"/>
                          <a:ea typeface="Mada"/>
                          <a:cs typeface="Mada"/>
                          <a:sym typeface="Mada"/>
                        </a:rPr>
                        <a:t> </a:t>
                      </a:r>
                      <a:endParaRPr b="1" sz="1300">
                        <a:latin typeface="Mada"/>
                        <a:ea typeface="Mada"/>
                        <a:cs typeface="Mada"/>
                        <a:sym typeface="Mada"/>
                      </a:endParaRPr>
                    </a:p>
                  </a:txBody>
                  <a:tcPr marT="91425" marB="91425" marR="91425" marL="91425" anchor="ctr">
                    <a:lnR cap="flat" cmpd="sng" w="19050">
                      <a:solidFill>
                        <a:srgbClr val="CCCCCC"/>
                      </a:solidFill>
                      <a:prstDash val="solid"/>
                      <a:round/>
                      <a:headEnd len="sm" w="sm" type="none"/>
                      <a:tailEnd len="sm" w="sm" type="none"/>
                    </a:lnR>
                    <a:solidFill>
                      <a:schemeClr val="accent3"/>
                    </a:solidFill>
                  </a:tcPr>
                </a:tc>
                <a:tc>
                  <a:txBody>
                    <a:bodyPr/>
                    <a:lstStyle/>
                    <a:p>
                      <a:pPr indent="-311150" lvl="0" marL="457200" rtl="0" algn="l">
                        <a:spcBef>
                          <a:spcPts val="0"/>
                        </a:spcBef>
                        <a:spcAft>
                          <a:spcPts val="0"/>
                        </a:spcAft>
                        <a:buSzPts val="1300"/>
                        <a:buFont typeface="Mada"/>
                        <a:buChar char="●"/>
                      </a:pPr>
                      <a:r>
                        <a:rPr lang="ar" sz="1300">
                          <a:latin typeface="Mada"/>
                          <a:ea typeface="Mada"/>
                          <a:cs typeface="Mada"/>
                          <a:sym typeface="Mada"/>
                        </a:rPr>
                        <a:t>Autoimmune destruction of pancreatic Beta cells in genetically susceptible individuals and triggered by some environmental factors.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Characterized by a severe deficiency of insulin.</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 Not related to obesity </a:t>
                      </a:r>
                      <a:endParaRPr sz="1300">
                        <a:latin typeface="Mada"/>
                        <a:ea typeface="Mada"/>
                        <a:cs typeface="Mada"/>
                        <a:sym typeface="Mada"/>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Characterized by resistance to the action of insulin and an inability to produce sufficient insulin to overcome this ‘insulin resistance’.</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Char char="●"/>
                      </a:pPr>
                      <a:r>
                        <a:rPr lang="ar" sz="1300">
                          <a:latin typeface="Mada"/>
                          <a:ea typeface="Mada"/>
                          <a:cs typeface="Mada"/>
                          <a:sym typeface="Mada"/>
                        </a:rPr>
                        <a:t>Obesity play a major role</a:t>
                      </a:r>
                      <a:endParaRPr sz="1300">
                        <a:latin typeface="Mada"/>
                        <a:ea typeface="Mada"/>
                        <a:cs typeface="Mada"/>
                        <a:sym typeface="Mada"/>
                      </a:endParaRPr>
                    </a:p>
                  </a:txBody>
                  <a:tcPr marT="91425" marB="91425" marR="91425" marL="91425" anchor="ctr">
                    <a:lnL cap="flat" cmpd="sng" w="19050">
                      <a:solidFill>
                        <a:srgbClr val="CCCCCC"/>
                      </a:solidFill>
                      <a:prstDash val="solid"/>
                      <a:round/>
                      <a:headEnd len="sm" w="sm" type="none"/>
                      <a:tailEnd len="sm" w="sm" type="none"/>
                    </a:lnL>
                  </a:tcPr>
                </a:tc>
              </a:tr>
              <a:tr h="1249675">
                <a:tc>
                  <a:txBody>
                    <a:bodyPr/>
                    <a:lstStyle/>
                    <a:p>
                      <a:pPr indent="0" lvl="0" marL="0" rtl="0" algn="ctr">
                        <a:spcBef>
                          <a:spcPts val="0"/>
                        </a:spcBef>
                        <a:spcAft>
                          <a:spcPts val="0"/>
                        </a:spcAft>
                        <a:buNone/>
                      </a:pPr>
                      <a:r>
                        <a:rPr b="1" lang="ar" sz="1300">
                          <a:latin typeface="Mada"/>
                          <a:ea typeface="Mada"/>
                          <a:cs typeface="Mada"/>
                          <a:sym typeface="Mada"/>
                        </a:rPr>
                        <a:t>Risk factors </a:t>
                      </a:r>
                      <a:endParaRPr b="1" sz="1300">
                        <a:latin typeface="Mada"/>
                        <a:ea typeface="Mada"/>
                        <a:cs typeface="Mada"/>
                        <a:sym typeface="Mada"/>
                      </a:endParaRPr>
                    </a:p>
                  </a:txBody>
                  <a:tcPr marT="91425" marB="91425" marR="91425" marL="91425" anchor="ctr">
                    <a:lnR cap="flat" cmpd="sng" w="19050">
                      <a:solidFill>
                        <a:srgbClr val="CCCCCC"/>
                      </a:solidFill>
                      <a:prstDash val="solid"/>
                      <a:round/>
                      <a:headEnd len="sm" w="sm" type="none"/>
                      <a:tailEnd len="sm" w="sm" type="none"/>
                    </a:lnR>
                    <a:solidFill>
                      <a:schemeClr val="accent3"/>
                    </a:solidFill>
                  </a:tcPr>
                </a:tc>
                <a:tc>
                  <a:txBody>
                    <a:bodyPr/>
                    <a:lstStyle/>
                    <a:p>
                      <a:pPr indent="-311150" lvl="0" marL="457200" rtl="0" algn="l">
                        <a:spcBef>
                          <a:spcPts val="0"/>
                        </a:spcBef>
                        <a:spcAft>
                          <a:spcPts val="0"/>
                        </a:spcAft>
                        <a:buSzPts val="1300"/>
                        <a:buFont typeface="Mada"/>
                        <a:buChar char="●"/>
                      </a:pPr>
                      <a:r>
                        <a:rPr lang="ar" sz="1300">
                          <a:latin typeface="Mada"/>
                          <a:ea typeface="Mada"/>
                          <a:cs typeface="Mada"/>
                          <a:sym typeface="Mada"/>
                        </a:rPr>
                        <a:t>Factors that act as a trigger for the autoimmune response.</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E.g infection with mumps virus, coxsackie B virus Rotavirus or EBV.</a:t>
                      </a:r>
                      <a:endParaRPr sz="13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accent6"/>
                          </a:solidFill>
                          <a:latin typeface="Mada"/>
                          <a:ea typeface="Mada"/>
                          <a:cs typeface="Mada"/>
                          <a:sym typeface="Mada"/>
                        </a:rPr>
                        <a:t> HLA- DR3-DQ2</a:t>
                      </a:r>
                      <a:r>
                        <a:rPr b="1" lang="ar" sz="1200">
                          <a:solidFill>
                            <a:srgbClr val="CC0000"/>
                          </a:solidFill>
                          <a:latin typeface="Mada"/>
                          <a:ea typeface="Mada"/>
                          <a:cs typeface="Mada"/>
                          <a:sym typeface="Mada"/>
                        </a:rPr>
                        <a:t>,</a:t>
                      </a:r>
                      <a:r>
                        <a:rPr b="1" lang="ar" sz="1200">
                          <a:solidFill>
                            <a:schemeClr val="accent6"/>
                          </a:solidFill>
                          <a:latin typeface="Mada"/>
                          <a:ea typeface="Mada"/>
                          <a:cs typeface="Mada"/>
                          <a:sym typeface="Mada"/>
                        </a:rPr>
                        <a:t> HLA- DR4-DQ8</a:t>
                      </a:r>
                      <a:r>
                        <a:rPr b="1" lang="ar" sz="1200">
                          <a:solidFill>
                            <a:srgbClr val="CC0000"/>
                          </a:solidFill>
                          <a:latin typeface="Mada"/>
                          <a:ea typeface="Mada"/>
                          <a:cs typeface="Mada"/>
                          <a:sym typeface="Mada"/>
                        </a:rPr>
                        <a:t> genes or both</a:t>
                      </a:r>
                      <a:endParaRPr sz="13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11150" lvl="0" marL="457200" rtl="0" algn="l">
                        <a:spcBef>
                          <a:spcPts val="0"/>
                        </a:spcBef>
                        <a:spcAft>
                          <a:spcPts val="0"/>
                        </a:spcAft>
                        <a:buSzPts val="1300"/>
                        <a:buFont typeface="Mada"/>
                        <a:buChar char="●"/>
                      </a:pPr>
                      <a:r>
                        <a:rPr lang="ar" sz="1300">
                          <a:latin typeface="Mada"/>
                          <a:ea typeface="Mada"/>
                          <a:cs typeface="Mada"/>
                          <a:sym typeface="Mada"/>
                        </a:rPr>
                        <a:t>obesity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Sedentary lifestyle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PCOS</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Metabolic syndrome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Impaired glucose tolerance</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Impaired fasting glucose</a:t>
                      </a:r>
                      <a:endParaRPr sz="1300">
                        <a:latin typeface="Mada"/>
                        <a:ea typeface="Mada"/>
                        <a:cs typeface="Mada"/>
                        <a:sym typeface="Mada"/>
                      </a:endParaRPr>
                    </a:p>
                  </a:txBody>
                  <a:tcPr marT="91425" marB="91425" marR="91425" marL="91425" anchor="ctr">
                    <a:lnL cap="flat" cmpd="sng" w="19050">
                      <a:solidFill>
                        <a:srgbClr val="CCCCCC"/>
                      </a:solidFill>
                      <a:prstDash val="solid"/>
                      <a:round/>
                      <a:headEnd len="sm" w="sm" type="none"/>
                      <a:tailEnd len="sm" w="sm" type="none"/>
                    </a:lnL>
                  </a:tcPr>
                </a:tc>
              </a:tr>
              <a:tr h="1778275">
                <a:tc>
                  <a:txBody>
                    <a:bodyPr/>
                    <a:lstStyle/>
                    <a:p>
                      <a:pPr indent="0" lvl="0" marL="0" rtl="0" algn="ctr">
                        <a:spcBef>
                          <a:spcPts val="0"/>
                        </a:spcBef>
                        <a:spcAft>
                          <a:spcPts val="0"/>
                        </a:spcAft>
                        <a:buNone/>
                      </a:pPr>
                      <a:r>
                        <a:rPr b="1" lang="ar" sz="1300">
                          <a:latin typeface="Mada"/>
                          <a:ea typeface="Mada"/>
                          <a:cs typeface="Mada"/>
                          <a:sym typeface="Mada"/>
                        </a:rPr>
                        <a:t>Clinical presentation </a:t>
                      </a:r>
                      <a:endParaRPr b="1" sz="1300">
                        <a:latin typeface="Mada"/>
                        <a:ea typeface="Mada"/>
                        <a:cs typeface="Mada"/>
                        <a:sym typeface="Mada"/>
                      </a:endParaRPr>
                    </a:p>
                  </a:txBody>
                  <a:tcPr marT="91425" marB="91425" marR="91425" marL="91425" anchor="ctr">
                    <a:lnR cap="flat" cmpd="sng" w="19050">
                      <a:solidFill>
                        <a:srgbClr val="CCCCCC"/>
                      </a:solidFill>
                      <a:prstDash val="solid"/>
                      <a:round/>
                      <a:headEnd len="sm" w="sm" type="none"/>
                      <a:tailEnd len="sm" w="sm" type="none"/>
                    </a:lnR>
                    <a:solidFill>
                      <a:schemeClr val="accent3"/>
                    </a:solidFill>
                  </a:tcPr>
                </a:tc>
                <a:tc gridSpan="2">
                  <a:txBody>
                    <a:bodyPr/>
                    <a:lstStyle/>
                    <a:p>
                      <a:pPr indent="0" lvl="0" marL="0" rtl="0" algn="ctr">
                        <a:spcBef>
                          <a:spcPts val="0"/>
                        </a:spcBef>
                        <a:spcAft>
                          <a:spcPts val="0"/>
                        </a:spcAft>
                        <a:buNone/>
                      </a:pPr>
                      <a:r>
                        <a:rPr lang="ar" sz="1300">
                          <a:latin typeface="Mada"/>
                          <a:ea typeface="Mada"/>
                          <a:cs typeface="Mada"/>
                          <a:sym typeface="Mada"/>
                        </a:rPr>
                        <a:t>polyuria </a:t>
                      </a:r>
                      <a:endParaRPr sz="1300">
                        <a:latin typeface="Mada"/>
                        <a:ea typeface="Mada"/>
                        <a:cs typeface="Mada"/>
                        <a:sym typeface="Mada"/>
                      </a:endParaRPr>
                    </a:p>
                    <a:p>
                      <a:pPr indent="0" lvl="0" marL="0" rtl="0" algn="ctr">
                        <a:spcBef>
                          <a:spcPts val="0"/>
                        </a:spcBef>
                        <a:spcAft>
                          <a:spcPts val="0"/>
                        </a:spcAft>
                        <a:buNone/>
                      </a:pPr>
                      <a:r>
                        <a:rPr lang="ar" sz="1300">
                          <a:latin typeface="Mada"/>
                          <a:ea typeface="Mada"/>
                          <a:cs typeface="Mada"/>
                          <a:sym typeface="Mada"/>
                        </a:rPr>
                        <a:t>Polydipsia </a:t>
                      </a:r>
                      <a:endParaRPr sz="1300">
                        <a:latin typeface="Mada"/>
                        <a:ea typeface="Mada"/>
                        <a:cs typeface="Mada"/>
                        <a:sym typeface="Mada"/>
                      </a:endParaRPr>
                    </a:p>
                    <a:p>
                      <a:pPr indent="0" lvl="0" marL="0" rtl="0" algn="ctr">
                        <a:spcBef>
                          <a:spcPts val="0"/>
                        </a:spcBef>
                        <a:spcAft>
                          <a:spcPts val="0"/>
                        </a:spcAft>
                        <a:buNone/>
                      </a:pPr>
                      <a:r>
                        <a:rPr lang="ar" sz="1300">
                          <a:latin typeface="Mada"/>
                          <a:ea typeface="Mada"/>
                          <a:cs typeface="Mada"/>
                          <a:sym typeface="Mada"/>
                        </a:rPr>
                        <a:t>Weight loss</a:t>
                      </a:r>
                      <a:endParaRPr sz="1300">
                        <a:latin typeface="Mada"/>
                        <a:ea typeface="Mada"/>
                        <a:cs typeface="Mada"/>
                        <a:sym typeface="Mada"/>
                      </a:endParaRPr>
                    </a:p>
                    <a:p>
                      <a:pPr indent="0" lvl="0" marL="0" rtl="0" algn="ctr">
                        <a:spcBef>
                          <a:spcPts val="0"/>
                        </a:spcBef>
                        <a:spcAft>
                          <a:spcPts val="0"/>
                        </a:spcAft>
                        <a:buNone/>
                      </a:pPr>
                      <a:r>
                        <a:rPr lang="ar" sz="1300">
                          <a:latin typeface="Mada"/>
                          <a:ea typeface="Mada"/>
                          <a:cs typeface="Mada"/>
                          <a:sym typeface="Mada"/>
                        </a:rPr>
                        <a:t>Blurred vision </a:t>
                      </a:r>
                      <a:endParaRPr sz="1300">
                        <a:latin typeface="Mada"/>
                        <a:ea typeface="Mada"/>
                        <a:cs typeface="Mada"/>
                        <a:sym typeface="Mada"/>
                      </a:endParaRPr>
                    </a:p>
                    <a:p>
                      <a:pPr indent="0" lvl="0" marL="0" rtl="0" algn="ctr">
                        <a:spcBef>
                          <a:spcPts val="0"/>
                        </a:spcBef>
                        <a:spcAft>
                          <a:spcPts val="0"/>
                        </a:spcAft>
                        <a:buNone/>
                      </a:pPr>
                      <a:r>
                        <a:rPr lang="ar" sz="1300">
                          <a:latin typeface="Mada"/>
                          <a:ea typeface="Mada"/>
                          <a:cs typeface="Mada"/>
                          <a:sym typeface="Mada"/>
                        </a:rPr>
                        <a:t>Fungal infections</a:t>
                      </a:r>
                      <a:endParaRPr sz="1300">
                        <a:latin typeface="Mada"/>
                        <a:ea typeface="Mada"/>
                        <a:cs typeface="Mada"/>
                        <a:sym typeface="Mada"/>
                      </a:endParaRPr>
                    </a:p>
                    <a:p>
                      <a:pPr indent="0" lvl="0" marL="0" rtl="0" algn="ctr">
                        <a:spcBef>
                          <a:spcPts val="0"/>
                        </a:spcBef>
                        <a:spcAft>
                          <a:spcPts val="0"/>
                        </a:spcAft>
                        <a:buNone/>
                      </a:pPr>
                      <a:r>
                        <a:rPr lang="ar" sz="1300">
                          <a:latin typeface="Mada"/>
                          <a:ea typeface="Mada"/>
                          <a:cs typeface="Mada"/>
                          <a:sym typeface="Mada"/>
                        </a:rPr>
                        <a:t>frequent urination</a:t>
                      </a:r>
                      <a:endParaRPr sz="1300">
                        <a:latin typeface="Mada"/>
                        <a:ea typeface="Mada"/>
                        <a:cs typeface="Mada"/>
                        <a:sym typeface="Mada"/>
                      </a:endParaRPr>
                    </a:p>
                    <a:p>
                      <a:pPr indent="0" lvl="0" marL="0" rtl="0" algn="ctr">
                        <a:spcBef>
                          <a:spcPts val="0"/>
                        </a:spcBef>
                        <a:spcAft>
                          <a:spcPts val="0"/>
                        </a:spcAft>
                        <a:buNone/>
                      </a:pPr>
                      <a:r>
                        <a:rPr lang="ar" sz="1300">
                          <a:latin typeface="Mada"/>
                          <a:ea typeface="Mada"/>
                          <a:cs typeface="Mada"/>
                          <a:sym typeface="Mada"/>
                        </a:rPr>
                        <a:t>Num</a:t>
                      </a:r>
                      <a:r>
                        <a:rPr lang="ar" sz="1300">
                          <a:latin typeface="Mada"/>
                          <a:ea typeface="Mada"/>
                          <a:cs typeface="Mada"/>
                          <a:sym typeface="Mada"/>
                        </a:rPr>
                        <a:t>b</a:t>
                      </a:r>
                      <a:r>
                        <a:rPr lang="ar" sz="1300">
                          <a:latin typeface="Mada"/>
                          <a:ea typeface="Mada"/>
                          <a:cs typeface="Mada"/>
                          <a:sym typeface="Mada"/>
                        </a:rPr>
                        <a:t>ness, tingling of hands and feet</a:t>
                      </a:r>
                      <a:endParaRPr sz="1300">
                        <a:latin typeface="Mada"/>
                        <a:ea typeface="Mada"/>
                        <a:cs typeface="Mada"/>
                        <a:sym typeface="Mada"/>
                      </a:endParaRPr>
                    </a:p>
                  </a:txBody>
                  <a:tcPr marT="91425" marB="91425" marR="91425" marL="91425" anchor="ctr">
                    <a:lnL cap="flat" cmpd="sng" w="19050">
                      <a:solidFill>
                        <a:srgbClr val="CCCCCC"/>
                      </a:solidFill>
                      <a:prstDash val="solid"/>
                      <a:round/>
                      <a:headEnd len="sm" w="sm" type="none"/>
                      <a:tailEnd len="sm" w="sm" type="none"/>
                    </a:lnL>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1778275">
                <a:tc>
                  <a:txBody>
                    <a:bodyPr/>
                    <a:lstStyle/>
                    <a:p>
                      <a:pPr indent="0" lvl="0" marL="0" rtl="0" algn="ctr">
                        <a:spcBef>
                          <a:spcPts val="0"/>
                        </a:spcBef>
                        <a:spcAft>
                          <a:spcPts val="0"/>
                        </a:spcAft>
                        <a:buNone/>
                      </a:pPr>
                      <a:r>
                        <a:rPr b="1" lang="ar" sz="1300">
                          <a:latin typeface="Mada"/>
                          <a:ea typeface="Mada"/>
                          <a:cs typeface="Mada"/>
                          <a:sym typeface="Mada"/>
                        </a:rPr>
                        <a:t>Diagnosis </a:t>
                      </a:r>
                      <a:endParaRPr b="1" sz="1300">
                        <a:latin typeface="Mada"/>
                        <a:ea typeface="Mada"/>
                        <a:cs typeface="Mada"/>
                        <a:sym typeface="Mada"/>
                      </a:endParaRPr>
                    </a:p>
                  </a:txBody>
                  <a:tcPr marT="91425" marB="91425" marR="91425" marL="91425" anchor="ctr">
                    <a:lnR cap="flat" cmpd="sng" w="19050">
                      <a:solidFill>
                        <a:srgbClr val="CCCCCC"/>
                      </a:solidFill>
                      <a:prstDash val="solid"/>
                      <a:round/>
                      <a:headEnd len="sm" w="sm" type="none"/>
                      <a:tailEnd len="sm" w="sm" type="none"/>
                    </a:lnR>
                    <a:solidFill>
                      <a:schemeClr val="accent3"/>
                    </a:solidFill>
                  </a:tcPr>
                </a:tc>
                <a:tc gridSpan="2">
                  <a:txBody>
                    <a:bodyPr/>
                    <a:lstStyle/>
                    <a:p>
                      <a:pPr indent="-311150" lvl="0" marL="457200" rtl="0" algn="l">
                        <a:lnSpc>
                          <a:spcPct val="115000"/>
                        </a:lnSpc>
                        <a:spcBef>
                          <a:spcPts val="0"/>
                        </a:spcBef>
                        <a:spcAft>
                          <a:spcPts val="0"/>
                        </a:spcAft>
                        <a:buClr>
                          <a:srgbClr val="000000"/>
                        </a:buClr>
                        <a:buSzPts val="1300"/>
                        <a:buFont typeface="Mada"/>
                        <a:buAutoNum type="arabicPeriod"/>
                      </a:pPr>
                      <a:r>
                        <a:rPr lang="ar" sz="1300">
                          <a:latin typeface="Mada"/>
                          <a:ea typeface="Mada"/>
                          <a:cs typeface="Mada"/>
                          <a:sym typeface="Mada"/>
                        </a:rPr>
                        <a:t>fasting plasma glucose (FPG) (Specific)</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AutoNum type="arabicPeriod"/>
                      </a:pPr>
                      <a:r>
                        <a:rPr lang="ar" sz="1300">
                          <a:latin typeface="Mada"/>
                          <a:ea typeface="Mada"/>
                          <a:cs typeface="Mada"/>
                          <a:sym typeface="Mada"/>
                        </a:rPr>
                        <a:t>random glucose (Sensitive) </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AutoNum type="arabicPeriod"/>
                      </a:pPr>
                      <a:r>
                        <a:rPr lang="ar" sz="1300">
                          <a:latin typeface="Mada"/>
                          <a:ea typeface="Mada"/>
                          <a:cs typeface="Mada"/>
                          <a:sym typeface="Mada"/>
                        </a:rPr>
                        <a:t>2-hour plasma glucose after a 75- g </a:t>
                      </a:r>
                      <a:endParaRPr sz="1300">
                        <a:latin typeface="Mada"/>
                        <a:ea typeface="Mada"/>
                        <a:cs typeface="Mada"/>
                        <a:sym typeface="Mada"/>
                      </a:endParaRPr>
                    </a:p>
                    <a:p>
                      <a:pPr indent="0" lvl="0" marL="457200" rtl="0" algn="l">
                        <a:lnSpc>
                          <a:spcPct val="115000"/>
                        </a:lnSpc>
                        <a:spcBef>
                          <a:spcPts val="0"/>
                        </a:spcBef>
                        <a:spcAft>
                          <a:spcPts val="0"/>
                        </a:spcAft>
                        <a:buNone/>
                      </a:pPr>
                      <a:r>
                        <a:rPr lang="ar" sz="1300">
                          <a:latin typeface="Mada"/>
                          <a:ea typeface="Mada"/>
                          <a:cs typeface="Mada"/>
                          <a:sym typeface="Mada"/>
                        </a:rPr>
                        <a:t>oral glucose tolerance  test  (OGTT)</a:t>
                      </a:r>
                      <a:endParaRPr sz="1300">
                        <a:latin typeface="Mada"/>
                        <a:ea typeface="Mada"/>
                        <a:cs typeface="Mada"/>
                        <a:sym typeface="Mada"/>
                      </a:endParaRPr>
                    </a:p>
                    <a:p>
                      <a:pPr indent="0" lvl="0" marL="457200" rtl="0" algn="l">
                        <a:lnSpc>
                          <a:spcPct val="115000"/>
                        </a:lnSpc>
                        <a:spcBef>
                          <a:spcPts val="0"/>
                        </a:spcBef>
                        <a:spcAft>
                          <a:spcPts val="0"/>
                        </a:spcAft>
                        <a:buNone/>
                      </a:pPr>
                      <a:r>
                        <a:rPr lang="ar" sz="1300">
                          <a:latin typeface="Mada"/>
                          <a:ea typeface="Mada"/>
                          <a:cs typeface="Mada"/>
                          <a:sym typeface="Mada"/>
                        </a:rPr>
                        <a:t> (Sensitive &amp; Specific)</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AutoNum type="arabicPeriod"/>
                      </a:pPr>
                      <a:r>
                        <a:rPr lang="ar" sz="1300">
                          <a:latin typeface="Mada"/>
                          <a:ea typeface="Mada"/>
                          <a:cs typeface="Mada"/>
                          <a:sym typeface="Mada"/>
                        </a:rPr>
                        <a:t> The use of glycated  haemoglobin  (HbA1c)</a:t>
                      </a:r>
                      <a:endParaRPr sz="1300">
                        <a:latin typeface="Mada"/>
                        <a:ea typeface="Mada"/>
                        <a:cs typeface="Mada"/>
                        <a:sym typeface="Mada"/>
                      </a:endParaRPr>
                    </a:p>
                    <a:p>
                      <a:pPr indent="-311150" lvl="0" marL="457200" rtl="0" algn="l">
                        <a:lnSpc>
                          <a:spcPct val="115000"/>
                        </a:lnSpc>
                        <a:spcBef>
                          <a:spcPts val="0"/>
                        </a:spcBef>
                        <a:spcAft>
                          <a:spcPts val="0"/>
                        </a:spcAft>
                        <a:buClr>
                          <a:srgbClr val="000000"/>
                        </a:buClr>
                        <a:buSzPts val="1300"/>
                        <a:buFont typeface="Mada"/>
                        <a:buAutoNum type="arabicPeriod"/>
                      </a:pPr>
                      <a:r>
                        <a:rPr lang="ar" sz="1300">
                          <a:latin typeface="Mada"/>
                          <a:ea typeface="Mada"/>
                          <a:cs typeface="Mada"/>
                          <a:sym typeface="Mada"/>
                        </a:rPr>
                        <a:t>Glycosuria</a:t>
                      </a:r>
                      <a:endParaRPr sz="1300">
                        <a:latin typeface="Mada"/>
                        <a:ea typeface="Mada"/>
                        <a:cs typeface="Mada"/>
                        <a:sym typeface="Mada"/>
                      </a:endParaRPr>
                    </a:p>
                  </a:txBody>
                  <a:tcPr marT="91425" marB="91425" marR="91425" marL="91425" anchor="ctr">
                    <a:lnL cap="flat" cmpd="sng" w="19050">
                      <a:solidFill>
                        <a:srgbClr val="CCCCCC"/>
                      </a:solidFill>
                      <a:prstDash val="solid"/>
                      <a:round/>
                      <a:headEnd len="sm" w="sm" type="none"/>
                      <a:tailEnd len="sm" w="sm" type="none"/>
                    </a:lnL>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1778275">
                <a:tc>
                  <a:txBody>
                    <a:bodyPr/>
                    <a:lstStyle/>
                    <a:p>
                      <a:pPr indent="0" lvl="0" marL="0" rtl="0" algn="ctr">
                        <a:spcBef>
                          <a:spcPts val="0"/>
                        </a:spcBef>
                        <a:spcAft>
                          <a:spcPts val="0"/>
                        </a:spcAft>
                        <a:buNone/>
                      </a:pPr>
                      <a:r>
                        <a:rPr b="1" lang="ar" sz="1300">
                          <a:latin typeface="Mada"/>
                          <a:ea typeface="Mada"/>
                          <a:cs typeface="Mada"/>
                          <a:sym typeface="Mada"/>
                        </a:rPr>
                        <a:t>Management </a:t>
                      </a:r>
                      <a:endParaRPr b="1" sz="1300">
                        <a:latin typeface="Mada"/>
                        <a:ea typeface="Mada"/>
                        <a:cs typeface="Mada"/>
                        <a:sym typeface="Mada"/>
                      </a:endParaRPr>
                    </a:p>
                  </a:txBody>
                  <a:tcPr marT="91425" marB="91425" marR="91425" marL="91425" anchor="ctr">
                    <a:lnR cap="flat" cmpd="sng" w="19050">
                      <a:solidFill>
                        <a:srgbClr val="CCCCCC"/>
                      </a:solidFill>
                      <a:prstDash val="solid"/>
                      <a:round/>
                      <a:headEnd len="sm" w="sm" type="none"/>
                      <a:tailEnd len="sm" w="sm" type="none"/>
                    </a:lnR>
                    <a:solidFill>
                      <a:schemeClr val="accent3"/>
                    </a:solidFill>
                  </a:tcPr>
                </a:tc>
                <a:tc>
                  <a:txBody>
                    <a:bodyPr/>
                    <a:lstStyle/>
                    <a:p>
                      <a:pPr indent="-311150" lvl="0" marL="457200" rtl="0" algn="l">
                        <a:spcBef>
                          <a:spcPts val="0"/>
                        </a:spcBef>
                        <a:spcAft>
                          <a:spcPts val="0"/>
                        </a:spcAft>
                        <a:buSzPts val="1300"/>
                        <a:buFont typeface="Mada"/>
                        <a:buChar char="●"/>
                      </a:pPr>
                      <a:r>
                        <a:rPr lang="ar" sz="1300">
                          <a:latin typeface="Mada"/>
                          <a:ea typeface="Mada"/>
                          <a:cs typeface="Mada"/>
                          <a:sym typeface="Mada"/>
                        </a:rPr>
                        <a:t>Bolus (preprandial or mealtime) insulins : rapid acting and short acting insulin</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Basal insulin : intermediate and long acting insulin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Premixed insulin </a:t>
                      </a:r>
                      <a:endParaRPr sz="13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solidFill>
                            <a:srgbClr val="CC0000"/>
                          </a:solidFill>
                          <a:latin typeface="Mada"/>
                          <a:ea typeface="Mada"/>
                          <a:cs typeface="Mada"/>
                          <a:sym typeface="Mada"/>
                        </a:rPr>
                        <a:t>MDI = Multiple Daily Injections (3 – 6 injections / day) </a:t>
                      </a:r>
                      <a:r>
                        <a:rPr b="1" lang="ar" sz="1200">
                          <a:solidFill>
                            <a:srgbClr val="CC0000"/>
                          </a:solidFill>
                          <a:latin typeface="Mada"/>
                          <a:ea typeface="Mada"/>
                          <a:cs typeface="Mada"/>
                          <a:sym typeface="Mada"/>
                        </a:rPr>
                        <a:t>is the</a:t>
                      </a:r>
                      <a:r>
                        <a:rPr lang="ar" sz="1200">
                          <a:solidFill>
                            <a:srgbClr val="6AA84F"/>
                          </a:solidFill>
                          <a:latin typeface="Mada"/>
                          <a:ea typeface="Mada"/>
                          <a:cs typeface="Mada"/>
                          <a:sym typeface="Mada"/>
                        </a:rPr>
                        <a:t> </a:t>
                      </a:r>
                      <a:r>
                        <a:rPr b="1" lang="ar" sz="1200">
                          <a:solidFill>
                            <a:srgbClr val="CC0000"/>
                          </a:solidFill>
                          <a:latin typeface="Mada"/>
                          <a:ea typeface="Mada"/>
                          <a:cs typeface="Mada"/>
                          <a:sym typeface="Mada"/>
                        </a:rPr>
                        <a:t>preferred regimen for adults</a:t>
                      </a:r>
                      <a:endParaRPr sz="1300">
                        <a:latin typeface="Mada"/>
                        <a:ea typeface="Mada"/>
                        <a:cs typeface="Mada"/>
                        <a:sym typeface="Mada"/>
                      </a:endParaRPr>
                    </a:p>
                  </a:txBody>
                  <a:tcPr marT="91425" marB="91425" marR="91425" marL="91425" anchor="ctr">
                    <a:lnL cap="flat" cmpd="sng" w="19050">
                      <a:solidFill>
                        <a:srgbClr val="CCCCCC"/>
                      </a:solidFill>
                      <a:prstDash val="solid"/>
                      <a:round/>
                      <a:headEnd len="sm" w="sm" type="none"/>
                      <a:tailEnd len="sm" w="sm" type="none"/>
                    </a:lnL>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11150" lvl="0" marL="457200" rtl="0" algn="l">
                        <a:lnSpc>
                          <a:spcPct val="115000"/>
                        </a:lnSpc>
                        <a:spcBef>
                          <a:spcPts val="0"/>
                        </a:spcBef>
                        <a:spcAft>
                          <a:spcPts val="0"/>
                        </a:spcAft>
                        <a:buSzPts val="1300"/>
                        <a:buFont typeface="Mada"/>
                        <a:buChar char="●"/>
                      </a:pPr>
                      <a:r>
                        <a:rPr lang="ar" sz="1300">
                          <a:latin typeface="Mada"/>
                          <a:ea typeface="Mada"/>
                          <a:cs typeface="Mada"/>
                          <a:sym typeface="Mada"/>
                        </a:rPr>
                        <a:t>Diet and lifestyle changes </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lang="ar" sz="1300">
                          <a:latin typeface="Mada"/>
                          <a:ea typeface="Mada"/>
                          <a:cs typeface="Mada"/>
                          <a:sym typeface="Mada"/>
                        </a:rPr>
                        <a:t>The three main options are metformin, a sulfonylurea or a thiazolidinedione.  </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lang="ar" sz="1300">
                          <a:latin typeface="Mada"/>
                          <a:ea typeface="Mada"/>
                          <a:cs typeface="Mada"/>
                          <a:sym typeface="Mada"/>
                        </a:rPr>
                        <a:t>If control is inadequate on oral therapy, insulin therapy should be started without undue delay</a:t>
                      </a:r>
                      <a:endParaRPr sz="1300">
                        <a:latin typeface="Mada"/>
                        <a:ea typeface="Mada"/>
                        <a:cs typeface="Mada"/>
                        <a:sym typeface="Mada"/>
                      </a:endParaRPr>
                    </a:p>
                  </a:txBody>
                  <a:tcPr marT="91425" marB="91425" marR="91425" marL="91425" anchor="ctr"/>
                </a:tc>
              </a:tr>
            </a:tbl>
          </a:graphicData>
        </a:graphic>
      </p:graphicFrame>
      <p:pic>
        <p:nvPicPr>
          <p:cNvPr id="1635" name="Google Shape;1635;p53"/>
          <p:cNvPicPr preferRelativeResize="0"/>
          <p:nvPr/>
        </p:nvPicPr>
        <p:blipFill>
          <a:blip r:embed="rId3">
            <a:alphaModFix/>
          </a:blip>
          <a:stretch>
            <a:fillRect/>
          </a:stretch>
        </p:blipFill>
        <p:spPr>
          <a:xfrm>
            <a:off x="5062313" y="6338982"/>
            <a:ext cx="2197674" cy="16180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sp>
        <p:nvSpPr>
          <p:cNvPr id="1640" name="Google Shape;1640;p54"/>
          <p:cNvSpPr txBox="1"/>
          <p:nvPr/>
        </p:nvSpPr>
        <p:spPr>
          <a:xfrm>
            <a:off x="181250" y="1280950"/>
            <a:ext cx="7208400" cy="87840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100">
                <a:solidFill>
                  <a:schemeClr val="accent1"/>
                </a:solidFill>
                <a:latin typeface="Cabin"/>
                <a:ea typeface="Cabin"/>
                <a:cs typeface="Cabin"/>
                <a:sym typeface="Cabin"/>
              </a:rPr>
              <a:t>Q1: A 29-year-old man presents to his GP complaining of being constantly thirsty, tired and visiting the toilet more often than usual during the last 4 days. He has noticed his clothes have become more baggy and he now needs to tighten his belt. His parents both have diabetes requiring insulin therapy. A fasting plasma glucose result is most likely to be:</a:t>
            </a:r>
            <a:endParaRPr b="1" sz="1100">
              <a:solidFill>
                <a:schemeClr val="accent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 A. 9.0 mmol/L</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 B. 6.0 mmol/L</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 C. 16.3 mmol/L</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 D. 5.0 mmol/L </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 E. 3.0 mmol/L</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100">
              <a:solidFill>
                <a:srgbClr val="8B6914"/>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chemeClr val="accent1"/>
                </a:solidFill>
                <a:latin typeface="Cabin"/>
                <a:ea typeface="Cabin"/>
                <a:cs typeface="Cabin"/>
                <a:sym typeface="Cabin"/>
              </a:rPr>
              <a:t>Q2: A 41-year-old man has been recently diagnosed with type 2 diabetes and has been following a plan of lifestyle measures to improve his diet and increase his level of exercise. On returning to clinic, his BMI is 23, fasting plasma glucose 9.0 mmol/L, blood pressure 133/84 mmHg and HbA1c of 7.1 per cent. The most appropriate treatment option is:</a:t>
            </a:r>
            <a:endParaRPr b="1" sz="1100">
              <a:solidFill>
                <a:schemeClr val="accent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chemeClr val="accent1"/>
                </a:solidFill>
                <a:latin typeface="Cabin"/>
                <a:ea typeface="Cabin"/>
                <a:cs typeface="Cabin"/>
                <a:sym typeface="Cabin"/>
              </a:rPr>
              <a:t> </a:t>
            </a:r>
            <a:r>
              <a:rPr lang="ar" sz="1100">
                <a:solidFill>
                  <a:schemeClr val="dk1"/>
                </a:solidFill>
                <a:latin typeface="Cabin"/>
                <a:ea typeface="Cabin"/>
                <a:cs typeface="Cabin"/>
                <a:sym typeface="Cabin"/>
              </a:rPr>
              <a:t>A. Metformin</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 B. Sulphonylurea</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 C. Insulin</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Exenatide </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E. Further diet and exercise</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t/>
            </a:r>
            <a:endParaRPr b="1" sz="1100">
              <a:solidFill>
                <a:schemeClr val="accent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chemeClr val="accent1"/>
                </a:solidFill>
                <a:latin typeface="Cabin"/>
                <a:ea typeface="Cabin"/>
                <a:cs typeface="Cabin"/>
                <a:sym typeface="Cabin"/>
              </a:rPr>
              <a:t>Q3: Risk factors for T2DM include all of the following except :</a:t>
            </a:r>
            <a:endParaRPr b="1" sz="1100">
              <a:solidFill>
                <a:schemeClr val="accent1"/>
              </a:solidFill>
              <a:latin typeface="Cabin"/>
              <a:ea typeface="Cabin"/>
              <a:cs typeface="Cabin"/>
              <a:sym typeface="Cabin"/>
            </a:endParaRPr>
          </a:p>
          <a:p>
            <a:pPr indent="0" lvl="0" marL="0" marR="0" rtl="0" algn="l">
              <a:lnSpc>
                <a:spcPct val="100000"/>
              </a:lnSpc>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A- Advanced age </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B- obesity </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C- Smoking </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physical inactivity </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chemeClr val="accent1"/>
                </a:solidFill>
                <a:latin typeface="Cabin"/>
                <a:ea typeface="Cabin"/>
                <a:cs typeface="Cabin"/>
                <a:sym typeface="Cabin"/>
              </a:rPr>
              <a:t>Q4: Which of the following diabetic drugs acts by decreasing the amount of glucose produced by the liver ?</a:t>
            </a:r>
            <a:endParaRPr b="1" sz="1100">
              <a:solidFill>
                <a:schemeClr val="accent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A- Sulfonylureas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B- Meglitinides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C- Biguanides</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100">
                <a:solidFill>
                  <a:schemeClr val="dk1"/>
                </a:solidFill>
                <a:latin typeface="Cabin"/>
                <a:ea typeface="Cabin"/>
                <a:cs typeface="Cabin"/>
                <a:sym typeface="Cabin"/>
              </a:rPr>
              <a:t>D- alpha glucosidase Inhibitor</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100">
                <a:solidFill>
                  <a:schemeClr val="accent1"/>
                </a:solidFill>
                <a:latin typeface="Cabin"/>
                <a:ea typeface="Cabin"/>
                <a:cs typeface="Cabin"/>
                <a:sym typeface="Cabin"/>
              </a:rPr>
              <a:t>Q5: </a:t>
            </a:r>
            <a:r>
              <a:rPr b="1" lang="ar" sz="1100">
                <a:solidFill>
                  <a:schemeClr val="accent1"/>
                </a:solidFill>
                <a:latin typeface="Mada"/>
                <a:ea typeface="Mada"/>
                <a:cs typeface="Mada"/>
                <a:sym typeface="Mada"/>
              </a:rPr>
              <a:t> A 47-year-old woman complains of weight loss. She has a family history of type 1 and type 2 diabetes but has never been diagnosed herself despite the finding of islet cell antibodies. In the last few months, however, she has noticed progressively increasing polyuria and polydipsia and 5 kg of weight loss. Her fasting plasma glucose is 8 mmol/L and urine dipstick shows the presence of ketones. The most likely diagnosis is:</a:t>
            </a:r>
            <a:endParaRPr b="1" sz="11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b="1" sz="1100">
              <a:solidFill>
                <a:srgbClr val="058DC7"/>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A. Type 1 diabetes</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B. Non-ketotic hyperosmolar state</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C. Type 2 diabetes</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D. Occult malignancy</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E. Latent autoimmune diabetes of adults (LADA)</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Q6 : </a:t>
            </a:r>
            <a:r>
              <a:rPr b="1" lang="ar" sz="1200">
                <a:solidFill>
                  <a:schemeClr val="accent1"/>
                </a:solidFill>
                <a:latin typeface="Mada"/>
                <a:ea typeface="Mada"/>
                <a:cs typeface="Mada"/>
                <a:sym typeface="Mada"/>
              </a:rPr>
              <a:t>Which of the following regimens offers the best blood glucose control for persons with type 1 diabetes?</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 A single anti-diabetes drugs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Once daily insulin injections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A combination of oral anti-diabetic medications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Three or four injections per day of different types of insulin.</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bin"/>
              <a:ea typeface="Cabin"/>
              <a:cs typeface="Cabin"/>
              <a:sym typeface="Cabin"/>
            </a:endParaRPr>
          </a:p>
          <a:p>
            <a:pPr indent="0" lvl="0" marL="0" rtl="0" algn="l">
              <a:spcBef>
                <a:spcPts val="0"/>
              </a:spcBef>
              <a:spcAft>
                <a:spcPts val="0"/>
              </a:spcAft>
              <a:buNone/>
            </a:pPr>
            <a:r>
              <a:t/>
            </a:r>
            <a:endParaRPr sz="1100"/>
          </a:p>
        </p:txBody>
      </p:sp>
      <p:grpSp>
        <p:nvGrpSpPr>
          <p:cNvPr id="1641" name="Google Shape;1641;p54"/>
          <p:cNvGrpSpPr/>
          <p:nvPr/>
        </p:nvGrpSpPr>
        <p:grpSpPr>
          <a:xfrm>
            <a:off x="5686775" y="10392850"/>
            <a:ext cx="1411200" cy="209400"/>
            <a:chOff x="5686775" y="10392850"/>
            <a:chExt cx="1411200" cy="209400"/>
          </a:xfrm>
        </p:grpSpPr>
        <p:sp>
          <p:nvSpPr>
            <p:cNvPr id="1642" name="Google Shape;1642;p54">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sp>
          <p:nvSpPr>
            <p:cNvPr id="1643" name="Google Shape;1643;p54"/>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4" name="Google Shape;1644;p54"/>
            <p:cNvPicPr preferRelativeResize="0"/>
            <p:nvPr/>
          </p:nvPicPr>
          <p:blipFill>
            <a:blip r:embed="rId4">
              <a:alphaModFix/>
            </a:blip>
            <a:stretch>
              <a:fillRect/>
            </a:stretch>
          </p:blipFill>
          <p:spPr>
            <a:xfrm>
              <a:off x="5755003" y="10430983"/>
              <a:ext cx="108516" cy="133125"/>
            </a:xfrm>
            <a:prstGeom prst="rect">
              <a:avLst/>
            </a:prstGeom>
            <a:noFill/>
            <a:ln>
              <a:noFill/>
            </a:ln>
          </p:spPr>
        </p:pic>
      </p:grpSp>
      <p:sp>
        <p:nvSpPr>
          <p:cNvPr id="1645" name="Google Shape;1645;p54"/>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 A | Q2:B| Q3:C | Q4: C | Q5:E | Q6:D</a:t>
            </a:r>
            <a:endParaRPr sz="1200">
              <a:solidFill>
                <a:srgbClr val="FFFFFF"/>
              </a:solidFill>
              <a:latin typeface="Cabin"/>
              <a:ea typeface="Cabin"/>
              <a:cs typeface="Cabin"/>
              <a:sym typeface="Cabi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p55"/>
          <p:cNvSpPr/>
          <p:nvPr/>
        </p:nvSpPr>
        <p:spPr>
          <a:xfrm rot="1038027">
            <a:off x="-1032094" y="-70897"/>
            <a:ext cx="9170855" cy="638035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651" name="Google Shape;1651;p55"/>
          <p:cNvSpPr/>
          <p:nvPr/>
        </p:nvSpPr>
        <p:spPr>
          <a:xfrm>
            <a:off x="5947693" y="3613243"/>
            <a:ext cx="358560" cy="334175"/>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1652" name="Google Shape;1652;p55"/>
          <p:cNvGrpSpPr/>
          <p:nvPr/>
        </p:nvGrpSpPr>
        <p:grpSpPr>
          <a:xfrm>
            <a:off x="6209422" y="4496566"/>
            <a:ext cx="293559" cy="273484"/>
            <a:chOff x="4786297" y="2980907"/>
            <a:chExt cx="189564" cy="189564"/>
          </a:xfrm>
        </p:grpSpPr>
        <p:sp>
          <p:nvSpPr>
            <p:cNvPr id="1653" name="Google Shape;1653;p55"/>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54" name="Google Shape;1654;p55"/>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55" name="Google Shape;1655;p55"/>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656" name="Google Shape;1656;p55"/>
          <p:cNvGrpSpPr/>
          <p:nvPr/>
        </p:nvGrpSpPr>
        <p:grpSpPr>
          <a:xfrm>
            <a:off x="6704840" y="2552164"/>
            <a:ext cx="322057" cy="273505"/>
            <a:chOff x="5099945" y="1562040"/>
            <a:chExt cx="215986" cy="196894"/>
          </a:xfrm>
        </p:grpSpPr>
        <p:sp>
          <p:nvSpPr>
            <p:cNvPr id="1657" name="Google Shape;1657;p55"/>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58" name="Google Shape;1658;p55"/>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59" name="Google Shape;1659;p55"/>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660" name="Google Shape;1660;p55"/>
          <p:cNvGrpSpPr/>
          <p:nvPr/>
        </p:nvGrpSpPr>
        <p:grpSpPr>
          <a:xfrm>
            <a:off x="5488874" y="5203886"/>
            <a:ext cx="458751" cy="192781"/>
            <a:chOff x="5427392" y="3652956"/>
            <a:chExt cx="296236" cy="133625"/>
          </a:xfrm>
        </p:grpSpPr>
        <p:sp>
          <p:nvSpPr>
            <p:cNvPr id="1661" name="Google Shape;1661;p55"/>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62" name="Google Shape;1662;p55"/>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63" name="Google Shape;1663;p55"/>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664" name="Google Shape;1664;p55"/>
          <p:cNvGrpSpPr/>
          <p:nvPr/>
        </p:nvGrpSpPr>
        <p:grpSpPr>
          <a:xfrm>
            <a:off x="7172143" y="2638192"/>
            <a:ext cx="270649" cy="241377"/>
            <a:chOff x="7456777" y="1936895"/>
            <a:chExt cx="174770" cy="167309"/>
          </a:xfrm>
        </p:grpSpPr>
        <p:sp>
          <p:nvSpPr>
            <p:cNvPr id="1665" name="Google Shape;1665;p55"/>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66" name="Google Shape;1666;p55"/>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67" name="Google Shape;1667;p55"/>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68" name="Google Shape;1668;p55"/>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669" name="Google Shape;1669;p55"/>
          <p:cNvGrpSpPr/>
          <p:nvPr/>
        </p:nvGrpSpPr>
        <p:grpSpPr>
          <a:xfrm>
            <a:off x="6163360" y="5033579"/>
            <a:ext cx="264946" cy="241240"/>
            <a:chOff x="3923092" y="3421606"/>
            <a:chExt cx="171087" cy="167214"/>
          </a:xfrm>
        </p:grpSpPr>
        <p:sp>
          <p:nvSpPr>
            <p:cNvPr id="1670" name="Google Shape;1670;p55"/>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71" name="Google Shape;1671;p55"/>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72" name="Google Shape;1672;p55"/>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73" name="Google Shape;1673;p55"/>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674" name="Google Shape;1674;p55"/>
          <p:cNvGrpSpPr/>
          <p:nvPr/>
        </p:nvGrpSpPr>
        <p:grpSpPr>
          <a:xfrm>
            <a:off x="5778511" y="4598858"/>
            <a:ext cx="119616" cy="295152"/>
            <a:chOff x="6689991" y="3974566"/>
            <a:chExt cx="77242" cy="204583"/>
          </a:xfrm>
        </p:grpSpPr>
        <p:sp>
          <p:nvSpPr>
            <p:cNvPr id="1675" name="Google Shape;1675;p55"/>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76" name="Google Shape;1676;p55"/>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77" name="Google Shape;1677;p55"/>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78" name="Google Shape;1678;p55"/>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679" name="Google Shape;1679;p55"/>
          <p:cNvGrpSpPr/>
          <p:nvPr/>
        </p:nvGrpSpPr>
        <p:grpSpPr>
          <a:xfrm>
            <a:off x="5172773" y="5101445"/>
            <a:ext cx="119567" cy="295195"/>
            <a:chOff x="4308549" y="4159596"/>
            <a:chExt cx="77210" cy="204613"/>
          </a:xfrm>
        </p:grpSpPr>
        <p:sp>
          <p:nvSpPr>
            <p:cNvPr id="1680" name="Google Shape;1680;p55"/>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81" name="Google Shape;1681;p55"/>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82" name="Google Shape;1682;p55"/>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83" name="Google Shape;1683;p55"/>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684" name="Google Shape;1684;p55"/>
          <p:cNvGrpSpPr/>
          <p:nvPr/>
        </p:nvGrpSpPr>
        <p:grpSpPr>
          <a:xfrm>
            <a:off x="6605204" y="3485273"/>
            <a:ext cx="264691" cy="232289"/>
            <a:chOff x="4366946" y="1834186"/>
            <a:chExt cx="177537" cy="173778"/>
          </a:xfrm>
        </p:grpSpPr>
        <p:sp>
          <p:nvSpPr>
            <p:cNvPr id="1685" name="Google Shape;1685;p55"/>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86" name="Google Shape;1686;p55"/>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87" name="Google Shape;1687;p55"/>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88" name="Google Shape;1688;p55"/>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689" name="Google Shape;1689;p55"/>
          <p:cNvGrpSpPr/>
          <p:nvPr/>
        </p:nvGrpSpPr>
        <p:grpSpPr>
          <a:xfrm>
            <a:off x="6667556" y="4914767"/>
            <a:ext cx="270649" cy="241379"/>
            <a:chOff x="7373945" y="2491538"/>
            <a:chExt cx="174770" cy="167311"/>
          </a:xfrm>
        </p:grpSpPr>
        <p:sp>
          <p:nvSpPr>
            <p:cNvPr id="1690" name="Google Shape;1690;p55"/>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91" name="Google Shape;1691;p55"/>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92" name="Google Shape;1692;p55"/>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93" name="Google Shape;1693;p55"/>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694" name="Google Shape;1694;p55"/>
          <p:cNvGrpSpPr/>
          <p:nvPr/>
        </p:nvGrpSpPr>
        <p:grpSpPr>
          <a:xfrm>
            <a:off x="7081749" y="3128196"/>
            <a:ext cx="119616" cy="295152"/>
            <a:chOff x="7089311" y="1211098"/>
            <a:chExt cx="77242" cy="204583"/>
          </a:xfrm>
        </p:grpSpPr>
        <p:sp>
          <p:nvSpPr>
            <p:cNvPr id="1695" name="Google Shape;1695;p55"/>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96" name="Google Shape;1696;p55"/>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97" name="Google Shape;1697;p55"/>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698" name="Google Shape;1698;p55"/>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699" name="Google Shape;1699;p55"/>
          <p:cNvGrpSpPr/>
          <p:nvPr/>
        </p:nvGrpSpPr>
        <p:grpSpPr>
          <a:xfrm>
            <a:off x="6365407" y="3811305"/>
            <a:ext cx="1077922" cy="1072348"/>
            <a:chOff x="4332233" y="3324392"/>
            <a:chExt cx="1191206" cy="1180090"/>
          </a:xfrm>
        </p:grpSpPr>
        <p:sp>
          <p:nvSpPr>
            <p:cNvPr id="1700" name="Google Shape;1700;p55"/>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01" name="Google Shape;1701;p55"/>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02" name="Google Shape;1702;p55"/>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03" name="Google Shape;1703;p55"/>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04" name="Google Shape;1704;p55"/>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05" name="Google Shape;1705;p55"/>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06" name="Google Shape;1706;p55"/>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07" name="Google Shape;1707;p55"/>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08" name="Google Shape;1708;p55"/>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09" name="Google Shape;1709;p55"/>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10" name="Google Shape;1710;p55"/>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11" name="Google Shape;1711;p55"/>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12" name="Google Shape;1712;p55"/>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13" name="Google Shape;1713;p55"/>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14" name="Google Shape;1714;p55"/>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15" name="Google Shape;1715;p55"/>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16" name="Google Shape;1716;p55"/>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17" name="Google Shape;1717;p55"/>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18" name="Google Shape;1718;p55"/>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19" name="Google Shape;1719;p55"/>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20" name="Google Shape;1720;p55"/>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21" name="Google Shape;1721;p55"/>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22" name="Google Shape;1722;p55"/>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1723" name="Google Shape;1723;p55"/>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24" name="Google Shape;1724;p55"/>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25" name="Google Shape;1725;p55"/>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726" name="Google Shape;1726;p55"/>
          <p:cNvGrpSpPr/>
          <p:nvPr/>
        </p:nvGrpSpPr>
        <p:grpSpPr>
          <a:xfrm>
            <a:off x="6975080" y="3754525"/>
            <a:ext cx="458751" cy="192781"/>
            <a:chOff x="5427392" y="3652956"/>
            <a:chExt cx="296236" cy="133625"/>
          </a:xfrm>
        </p:grpSpPr>
        <p:sp>
          <p:nvSpPr>
            <p:cNvPr id="1727" name="Google Shape;1727;p55"/>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28" name="Google Shape;1728;p55"/>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729" name="Google Shape;1729;p55"/>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sp>
        <p:nvSpPr>
          <p:cNvPr id="1730" name="Google Shape;1730;p55"/>
          <p:cNvSpPr txBox="1"/>
          <p:nvPr/>
        </p:nvSpPr>
        <p:spPr>
          <a:xfrm>
            <a:off x="2287600" y="260850"/>
            <a:ext cx="3836700" cy="9663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5000">
                <a:solidFill>
                  <a:schemeClr val="accent1"/>
                </a:solidFill>
                <a:latin typeface="Mada"/>
                <a:ea typeface="Mada"/>
                <a:cs typeface="Mada"/>
                <a:sym typeface="Mada"/>
              </a:rPr>
              <a:t>THANKS!!</a:t>
            </a:r>
            <a:endParaRPr b="1" sz="5000">
              <a:solidFill>
                <a:schemeClr val="accent1"/>
              </a:solidFill>
              <a:latin typeface="Mada"/>
              <a:ea typeface="Mada"/>
              <a:cs typeface="Mada"/>
              <a:sym typeface="Mada"/>
            </a:endParaRPr>
          </a:p>
        </p:txBody>
      </p:sp>
      <p:sp>
        <p:nvSpPr>
          <p:cNvPr id="1731" name="Google Shape;1731;p55"/>
          <p:cNvSpPr txBox="1"/>
          <p:nvPr/>
        </p:nvSpPr>
        <p:spPr>
          <a:xfrm>
            <a:off x="795950" y="1026525"/>
            <a:ext cx="6516300" cy="4263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This lecture was done by:</a:t>
            </a:r>
            <a:endParaRPr sz="2400">
              <a:latin typeface="Pacifico"/>
              <a:ea typeface="Pacifico"/>
              <a:cs typeface="Pacifico"/>
              <a:sym typeface="Pacifico"/>
            </a:endParaRPr>
          </a:p>
        </p:txBody>
      </p:sp>
      <p:sp>
        <p:nvSpPr>
          <p:cNvPr id="1732" name="Google Shape;1732;p55"/>
          <p:cNvSpPr txBox="1"/>
          <p:nvPr/>
        </p:nvSpPr>
        <p:spPr>
          <a:xfrm>
            <a:off x="1477291" y="2618271"/>
            <a:ext cx="5082300" cy="4263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Quiz and summary maker:</a:t>
            </a:r>
            <a:endParaRPr sz="2400">
              <a:latin typeface="Pacifico"/>
              <a:ea typeface="Pacifico"/>
              <a:cs typeface="Pacifico"/>
              <a:sym typeface="Pacifico"/>
            </a:endParaRPr>
          </a:p>
        </p:txBody>
      </p:sp>
      <p:sp>
        <p:nvSpPr>
          <p:cNvPr id="1733" name="Google Shape;1733;p55"/>
          <p:cNvSpPr txBox="1"/>
          <p:nvPr/>
        </p:nvSpPr>
        <p:spPr>
          <a:xfrm>
            <a:off x="2715349" y="3030950"/>
            <a:ext cx="2845800" cy="605400"/>
          </a:xfrm>
          <a:prstGeom prst="rect">
            <a:avLst/>
          </a:prstGeom>
          <a:noFill/>
          <a:ln>
            <a:noFill/>
          </a:ln>
        </p:spPr>
        <p:txBody>
          <a:bodyPr anchorCtr="0" anchor="ctr" bIns="91175" lIns="91175" spcFirstLastPara="1" rIns="91175" wrap="square" tIns="91175">
            <a:noAutofit/>
          </a:bodyPr>
          <a:lstStyle/>
          <a:p>
            <a:pPr indent="-336550" lvl="0" marL="457200" rtl="0" algn="l">
              <a:spcBef>
                <a:spcPts val="0"/>
              </a:spcBef>
              <a:spcAft>
                <a:spcPts val="0"/>
              </a:spcAft>
              <a:buSzPts val="1700"/>
              <a:buFont typeface="Mada"/>
              <a:buChar char="-"/>
            </a:pPr>
            <a:r>
              <a:rPr lang="ar" sz="1700">
                <a:latin typeface="Mada"/>
                <a:ea typeface="Mada"/>
                <a:cs typeface="Mada"/>
                <a:sym typeface="Mada"/>
              </a:rPr>
              <a:t>Arwa Alemam</a:t>
            </a:r>
            <a:endParaRPr sz="1700">
              <a:latin typeface="Mada"/>
              <a:ea typeface="Mada"/>
              <a:cs typeface="Mada"/>
              <a:sym typeface="Mada"/>
            </a:endParaRPr>
          </a:p>
        </p:txBody>
      </p:sp>
      <p:sp>
        <p:nvSpPr>
          <p:cNvPr id="1734" name="Google Shape;1734;p55"/>
          <p:cNvSpPr txBox="1"/>
          <p:nvPr/>
        </p:nvSpPr>
        <p:spPr>
          <a:xfrm>
            <a:off x="1512950" y="3497300"/>
            <a:ext cx="5082300" cy="5313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Note taker:</a:t>
            </a:r>
            <a:endParaRPr sz="2400">
              <a:latin typeface="Pacifico"/>
              <a:ea typeface="Pacifico"/>
              <a:cs typeface="Pacifico"/>
              <a:sym typeface="Pacifico"/>
            </a:endParaRPr>
          </a:p>
        </p:txBody>
      </p:sp>
      <p:grpSp>
        <p:nvGrpSpPr>
          <p:cNvPr id="1735" name="Google Shape;1735;p55"/>
          <p:cNvGrpSpPr/>
          <p:nvPr/>
        </p:nvGrpSpPr>
        <p:grpSpPr>
          <a:xfrm>
            <a:off x="-1679310" y="5750031"/>
            <a:ext cx="10343669" cy="4602603"/>
            <a:chOff x="-1557559" y="5606217"/>
            <a:chExt cx="10384167" cy="4605366"/>
          </a:xfrm>
        </p:grpSpPr>
        <p:sp>
          <p:nvSpPr>
            <p:cNvPr id="1736" name="Google Shape;1736;p55"/>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737" name="Google Shape;1737;p55"/>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738" name="Google Shape;1738;p55"/>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739" name="Google Shape;1739;p55"/>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1740" name="Google Shape;1740;p55"/>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2000">
                  <a:solidFill>
                    <a:schemeClr val="dk1"/>
                  </a:solidFill>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1741" name="Google Shape;1741;p55"/>
            <p:cNvGrpSpPr/>
            <p:nvPr/>
          </p:nvGrpSpPr>
          <p:grpSpPr>
            <a:xfrm>
              <a:off x="1656025" y="8761125"/>
              <a:ext cx="4020900" cy="998700"/>
              <a:chOff x="1656025" y="8761125"/>
              <a:chExt cx="4020900" cy="998700"/>
            </a:xfrm>
          </p:grpSpPr>
          <p:sp>
            <p:nvSpPr>
              <p:cNvPr id="1742" name="Google Shape;1742;p55"/>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1743" name="Google Shape;1743;p55">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1744" name="Google Shape;1744;p55"/>
          <p:cNvGrpSpPr/>
          <p:nvPr/>
        </p:nvGrpSpPr>
        <p:grpSpPr>
          <a:xfrm>
            <a:off x="258081" y="3971276"/>
            <a:ext cx="1131856" cy="1357967"/>
            <a:chOff x="876055" y="2338940"/>
            <a:chExt cx="862498" cy="998652"/>
          </a:xfrm>
        </p:grpSpPr>
        <p:grpSp>
          <p:nvGrpSpPr>
            <p:cNvPr id="1745" name="Google Shape;1745;p55"/>
            <p:cNvGrpSpPr/>
            <p:nvPr/>
          </p:nvGrpSpPr>
          <p:grpSpPr>
            <a:xfrm>
              <a:off x="876055" y="2338940"/>
              <a:ext cx="431131" cy="998652"/>
              <a:chOff x="6094678" y="3600952"/>
              <a:chExt cx="431131" cy="998652"/>
            </a:xfrm>
          </p:grpSpPr>
          <p:sp>
            <p:nvSpPr>
              <p:cNvPr id="1746" name="Google Shape;1746;p55"/>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55"/>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55"/>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55"/>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55"/>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55"/>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55"/>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55"/>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55"/>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55"/>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55"/>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55"/>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55"/>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55"/>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55"/>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55"/>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55"/>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3" name="Google Shape;1763;p55"/>
            <p:cNvGrpSpPr/>
            <p:nvPr/>
          </p:nvGrpSpPr>
          <p:grpSpPr>
            <a:xfrm>
              <a:off x="1396606" y="2521080"/>
              <a:ext cx="341947" cy="634395"/>
              <a:chOff x="5257252" y="2296731"/>
              <a:chExt cx="543549" cy="1048934"/>
            </a:xfrm>
          </p:grpSpPr>
          <p:sp>
            <p:nvSpPr>
              <p:cNvPr id="1764" name="Google Shape;1764;p55"/>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55"/>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55"/>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55"/>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55"/>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55"/>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55"/>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55"/>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55"/>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55"/>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55"/>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55"/>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55"/>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55"/>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55"/>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55"/>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55"/>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55"/>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55"/>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55"/>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55"/>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55"/>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55"/>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55"/>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55"/>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55"/>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55"/>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55"/>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55"/>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55"/>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55"/>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55"/>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55"/>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55"/>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55"/>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55"/>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55"/>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55"/>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55"/>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55"/>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55"/>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55"/>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55"/>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55"/>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55"/>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55"/>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55"/>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55"/>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55"/>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55"/>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55"/>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55"/>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55"/>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55"/>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55"/>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55"/>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55"/>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55"/>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55"/>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55"/>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55"/>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55"/>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55"/>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55"/>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55"/>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55"/>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30" name="Google Shape;1830;p55"/>
          <p:cNvSpPr txBox="1"/>
          <p:nvPr/>
        </p:nvSpPr>
        <p:spPr>
          <a:xfrm>
            <a:off x="2715350" y="1442125"/>
            <a:ext cx="2677500" cy="1234800"/>
          </a:xfrm>
          <a:prstGeom prst="rect">
            <a:avLst/>
          </a:prstGeom>
          <a:noFill/>
          <a:ln>
            <a:noFill/>
          </a:ln>
        </p:spPr>
        <p:txBody>
          <a:bodyPr anchorCtr="0" anchor="ctr" bIns="91175" lIns="91175" spcFirstLastPara="1" rIns="91175" wrap="square" tIns="91175">
            <a:noAutofit/>
          </a:bodyPr>
          <a:lstStyle/>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Rahaf Alshabri</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Razan Alzohaifi</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Noura Alturki</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Amirah Aldakhilallah </a:t>
            </a:r>
            <a:endParaRPr sz="1700">
              <a:latin typeface="Mada"/>
              <a:ea typeface="Mada"/>
              <a:cs typeface="Mada"/>
              <a:sym typeface="Mada"/>
            </a:endParaRPr>
          </a:p>
        </p:txBody>
      </p:sp>
      <p:sp>
        <p:nvSpPr>
          <p:cNvPr id="1831" name="Google Shape;1831;p55"/>
          <p:cNvSpPr txBox="1"/>
          <p:nvPr/>
        </p:nvSpPr>
        <p:spPr>
          <a:xfrm>
            <a:off x="2767550" y="3990375"/>
            <a:ext cx="2617200" cy="893400"/>
          </a:xfrm>
          <a:prstGeom prst="rect">
            <a:avLst/>
          </a:prstGeom>
          <a:noFill/>
          <a:ln>
            <a:noFill/>
          </a:ln>
        </p:spPr>
        <p:txBody>
          <a:bodyPr anchorCtr="0" anchor="ctr" bIns="91175" lIns="91175" spcFirstLastPara="1" rIns="91175" wrap="square" tIns="91175">
            <a:noAutofit/>
          </a:bodyPr>
          <a:lstStyle/>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Njoud Alali</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Mashal AbaAlkhail</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Rema Almutawa</a:t>
            </a:r>
            <a:endParaRPr sz="1700">
              <a:latin typeface="Mada"/>
              <a:ea typeface="Mada"/>
              <a:cs typeface="Mada"/>
              <a:sym typeface="Mada"/>
            </a:endParaRPr>
          </a:p>
        </p:txBody>
      </p:sp>
      <p:pic>
        <p:nvPicPr>
          <p:cNvPr id="1832" name="Google Shape;1832;p55"/>
          <p:cNvPicPr preferRelativeResize="0"/>
          <p:nvPr/>
        </p:nvPicPr>
        <p:blipFill>
          <a:blip r:embed="rId5">
            <a:alphaModFix/>
          </a:blip>
          <a:stretch>
            <a:fillRect/>
          </a:stretch>
        </p:blipFill>
        <p:spPr>
          <a:xfrm>
            <a:off x="5562975" y="560875"/>
            <a:ext cx="465650" cy="465650"/>
          </a:xfrm>
          <a:prstGeom prst="rect">
            <a:avLst/>
          </a:prstGeom>
          <a:noFill/>
          <a:ln>
            <a:noFill/>
          </a:ln>
        </p:spPr>
      </p:pic>
      <p:pic>
        <p:nvPicPr>
          <p:cNvPr id="1833" name="Google Shape;1833;p55"/>
          <p:cNvPicPr preferRelativeResize="0"/>
          <p:nvPr/>
        </p:nvPicPr>
        <p:blipFill>
          <a:blip r:embed="rId5">
            <a:alphaModFix/>
          </a:blip>
          <a:stretch>
            <a:fillRect/>
          </a:stretch>
        </p:blipFill>
        <p:spPr>
          <a:xfrm>
            <a:off x="2430329" y="560875"/>
            <a:ext cx="465650" cy="465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4"/>
          <p:cNvSpPr txBox="1"/>
          <p:nvPr/>
        </p:nvSpPr>
        <p:spPr>
          <a:xfrm>
            <a:off x="289163" y="1476553"/>
            <a:ext cx="2278200" cy="3452100"/>
          </a:xfrm>
          <a:prstGeom prst="rect">
            <a:avLst/>
          </a:prstGeom>
          <a:noFill/>
          <a:ln cap="flat" cmpd="sng" w="9525">
            <a:solidFill>
              <a:srgbClr val="134F5C"/>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 </a:t>
            </a:r>
            <a:r>
              <a:rPr b="1" lang="ar" sz="1200">
                <a:highlight>
                  <a:srgbClr val="D0E0E3"/>
                </a:highlight>
                <a:latin typeface="Mada"/>
                <a:ea typeface="Mada"/>
                <a:cs typeface="Mada"/>
                <a:sym typeface="Mada"/>
              </a:rPr>
              <a:t>Hormone</a:t>
            </a:r>
            <a:r>
              <a:rPr lang="ar" sz="1200">
                <a:latin typeface="Mada"/>
                <a:ea typeface="Mada"/>
                <a:cs typeface="Mada"/>
                <a:sym typeface="Mada"/>
              </a:rPr>
              <a:t>: </a:t>
            </a:r>
            <a:r>
              <a:rPr b="1" lang="ar" sz="1200">
                <a:solidFill>
                  <a:srgbClr val="CC0000"/>
                </a:solidFill>
                <a:latin typeface="Mada"/>
                <a:ea typeface="Mada"/>
                <a:cs typeface="Mada"/>
                <a:sym typeface="Mada"/>
              </a:rPr>
              <a:t>Insulin</a:t>
            </a:r>
            <a:endParaRPr b="1" sz="1200">
              <a:solidFill>
                <a:srgbClr val="CC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CC0000"/>
                </a:solidFill>
                <a:latin typeface="Mada"/>
                <a:ea typeface="Mada"/>
                <a:cs typeface="Mada"/>
                <a:sym typeface="Mada"/>
              </a:rPr>
              <a:t>- ↑ glycolysis</a:t>
            </a:r>
            <a:endParaRPr sz="1100">
              <a:solidFill>
                <a:srgbClr val="CC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CC0000"/>
                </a:solidFill>
                <a:latin typeface="Mada"/>
                <a:ea typeface="Mada"/>
                <a:cs typeface="Mada"/>
                <a:sym typeface="Mada"/>
              </a:rPr>
              <a:t>- ↑ ion uptake especially K and PO</a:t>
            </a:r>
            <a:r>
              <a:rPr baseline="-25000" lang="ar" sz="1100">
                <a:solidFill>
                  <a:srgbClr val="CC0000"/>
                </a:solidFill>
                <a:latin typeface="Mada"/>
                <a:ea typeface="Mada"/>
                <a:cs typeface="Mada"/>
                <a:sym typeface="Mada"/>
              </a:rPr>
              <a:t>4</a:t>
            </a:r>
            <a:r>
              <a:rPr baseline="30000" lang="ar" sz="1100">
                <a:solidFill>
                  <a:srgbClr val="CC0000"/>
                </a:solidFill>
                <a:latin typeface="Mada"/>
                <a:ea typeface="Mada"/>
                <a:cs typeface="Mada"/>
                <a:sym typeface="Mada"/>
              </a:rPr>
              <a:t>3-</a:t>
            </a:r>
            <a:endParaRPr baseline="30000" sz="1100">
              <a:solidFill>
                <a:srgbClr val="CC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CC0000"/>
                </a:solidFill>
                <a:latin typeface="Mada"/>
                <a:ea typeface="Mada"/>
                <a:cs typeface="Mada"/>
                <a:sym typeface="Mada"/>
              </a:rPr>
              <a:t>- </a:t>
            </a:r>
            <a:r>
              <a:rPr lang="ar" sz="1200">
                <a:solidFill>
                  <a:srgbClr val="CC0000"/>
                </a:solidFill>
                <a:latin typeface="Mada"/>
                <a:ea typeface="Mada"/>
                <a:cs typeface="Mada"/>
                <a:sym typeface="Mada"/>
              </a:rPr>
              <a:t>↓Ketogenesis</a:t>
            </a:r>
            <a:endParaRPr sz="1100">
              <a:solidFill>
                <a:srgbClr val="CC0000"/>
              </a:solidFill>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a:t>
            </a:r>
            <a:r>
              <a:rPr lang="ar" sz="1200">
                <a:solidFill>
                  <a:schemeClr val="dk1"/>
                </a:solidFill>
                <a:latin typeface="Mada"/>
                <a:ea typeface="Mada"/>
                <a:cs typeface="Mada"/>
                <a:sym typeface="Mada"/>
              </a:rPr>
              <a:t>Effect on </a:t>
            </a:r>
            <a:r>
              <a:rPr b="1" lang="ar" sz="1200">
                <a:solidFill>
                  <a:schemeClr val="dk1"/>
                </a:solidFill>
                <a:highlight>
                  <a:srgbClr val="D0E0E3"/>
                </a:highlight>
                <a:latin typeface="Mada"/>
                <a:ea typeface="Mada"/>
                <a:cs typeface="Mada"/>
                <a:sym typeface="Mada"/>
              </a:rPr>
              <a:t>Liver</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1. ↑ Glycogen synthesis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2. ↓ Gluconeogenesis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3. ↓ Glycogenolysis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4. ↑ lipogenesis (FA synthesis)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5. ↑ Lipoprotein synthesis</a:t>
            </a:r>
            <a:endParaRPr sz="600">
              <a:solidFill>
                <a:schemeClr val="dk1"/>
              </a:solidFill>
              <a:latin typeface="Mada"/>
              <a:ea typeface="Mada"/>
              <a:cs typeface="Mada"/>
              <a:sym typeface="Mada"/>
            </a:endParaRPr>
          </a:p>
          <a:p>
            <a:pPr indent="0" lvl="0" marL="0" rtl="0" algn="l">
              <a:spcBef>
                <a:spcPts val="0"/>
              </a:spcBef>
              <a:spcAft>
                <a:spcPts val="0"/>
              </a:spcAft>
              <a:buNone/>
            </a:pPr>
            <a:r>
              <a:t/>
            </a:r>
            <a:endParaRPr sz="6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Effect on </a:t>
            </a:r>
            <a:r>
              <a:rPr b="1" lang="ar" sz="1200">
                <a:solidFill>
                  <a:schemeClr val="dk1"/>
                </a:solidFill>
                <a:highlight>
                  <a:srgbClr val="D0E0E3"/>
                </a:highlight>
                <a:latin typeface="Mada"/>
                <a:ea typeface="Mada"/>
                <a:cs typeface="Mada"/>
                <a:sym typeface="Mada"/>
              </a:rPr>
              <a:t>Muscles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1. ↑ protein synthesis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2. ↓ Proteolysis</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6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Effect on </a:t>
            </a:r>
            <a:r>
              <a:rPr b="1" lang="ar" sz="1200">
                <a:solidFill>
                  <a:schemeClr val="dk1"/>
                </a:solidFill>
                <a:highlight>
                  <a:srgbClr val="D0E0E3"/>
                </a:highlight>
                <a:latin typeface="Mada"/>
                <a:ea typeface="Mada"/>
                <a:cs typeface="Mada"/>
                <a:sym typeface="Mada"/>
              </a:rPr>
              <a:t>Adipose tissue</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1. Inhibition of intracellular</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lipase &gt; No lipolysis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2. ↑ TGs deposition</a:t>
            </a:r>
            <a:endParaRPr sz="1200">
              <a:solidFill>
                <a:schemeClr val="dk1"/>
              </a:solidFill>
              <a:latin typeface="Mada"/>
              <a:ea typeface="Mada"/>
              <a:cs typeface="Mada"/>
              <a:sym typeface="Mada"/>
            </a:endParaRPr>
          </a:p>
        </p:txBody>
      </p:sp>
      <p:sp>
        <p:nvSpPr>
          <p:cNvPr id="243" name="Google Shape;243;p34"/>
          <p:cNvSpPr txBox="1"/>
          <p:nvPr/>
        </p:nvSpPr>
        <p:spPr>
          <a:xfrm>
            <a:off x="2638266" y="7648554"/>
            <a:ext cx="723600" cy="163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244" name="Google Shape;244;p34"/>
          <p:cNvCxnSpPr/>
          <p:nvPr/>
        </p:nvCxnSpPr>
        <p:spPr>
          <a:xfrm>
            <a:off x="630382" y="1476541"/>
            <a:ext cx="1542900" cy="0"/>
          </a:xfrm>
          <a:prstGeom prst="straightConnector1">
            <a:avLst/>
          </a:prstGeom>
          <a:noFill/>
          <a:ln cap="flat" cmpd="sng" w="19050">
            <a:solidFill>
              <a:srgbClr val="134F5C"/>
            </a:solidFill>
            <a:prstDash val="solid"/>
            <a:round/>
            <a:headEnd len="med" w="med" type="diamond"/>
            <a:tailEnd len="med" w="med" type="diamond"/>
          </a:ln>
        </p:spPr>
      </p:cxnSp>
      <p:sp>
        <p:nvSpPr>
          <p:cNvPr id="245" name="Google Shape;245;p34"/>
          <p:cNvSpPr txBox="1"/>
          <p:nvPr/>
        </p:nvSpPr>
        <p:spPr>
          <a:xfrm>
            <a:off x="5042150" y="1476550"/>
            <a:ext cx="2228700" cy="3377700"/>
          </a:xfrm>
          <a:prstGeom prst="rect">
            <a:avLst/>
          </a:prstGeom>
          <a:noFill/>
          <a:ln cap="flat" cmpd="sng" w="9525">
            <a:solidFill>
              <a:srgbClr val="134F5C"/>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 </a:t>
            </a:r>
            <a:r>
              <a:rPr b="1" lang="ar" sz="1200">
                <a:solidFill>
                  <a:schemeClr val="dk1"/>
                </a:solidFill>
                <a:highlight>
                  <a:srgbClr val="D0E0E3"/>
                </a:highlight>
                <a:latin typeface="Mada"/>
                <a:ea typeface="Mada"/>
                <a:cs typeface="Mada"/>
                <a:sym typeface="Mada"/>
              </a:rPr>
              <a:t>Hormones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1. Glucagon (Mainly)</a:t>
            </a:r>
            <a:endParaRPr sz="1200">
              <a:solidFill>
                <a:srgbClr val="999999"/>
              </a:solidFill>
              <a:latin typeface="Mada"/>
              <a:ea typeface="Mada"/>
              <a:cs typeface="Mada"/>
              <a:sym typeface="Mada"/>
            </a:endParaRPr>
          </a:p>
          <a:p>
            <a:pPr indent="0" lvl="0" marL="0" rtl="0" algn="l">
              <a:spcBef>
                <a:spcPts val="0"/>
              </a:spcBef>
              <a:spcAft>
                <a:spcPts val="0"/>
              </a:spcAft>
              <a:buNone/>
            </a:pPr>
            <a:r>
              <a:rPr i="1" lang="ar" sz="1200">
                <a:solidFill>
                  <a:srgbClr val="999999"/>
                </a:solidFill>
                <a:latin typeface="Mada"/>
                <a:ea typeface="Mada"/>
                <a:cs typeface="Mada"/>
                <a:sym typeface="Mada"/>
              </a:rPr>
              <a:t>Other Counter regulatory hormones:</a:t>
            </a:r>
            <a:endParaRPr i="1" sz="1200">
              <a:solidFill>
                <a:srgbClr val="999999"/>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2. Glucocorticoids</a:t>
            </a:r>
            <a:endParaRPr sz="1200">
              <a:solidFill>
                <a:srgbClr val="999999"/>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3. Growth hormone</a:t>
            </a:r>
            <a:endParaRPr sz="1200">
              <a:solidFill>
                <a:srgbClr val="999999"/>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4. Epinephrine</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Effect on </a:t>
            </a:r>
            <a:r>
              <a:rPr b="1" lang="ar" sz="1200">
                <a:solidFill>
                  <a:schemeClr val="dk1"/>
                </a:solidFill>
                <a:highlight>
                  <a:srgbClr val="D0E0E3"/>
                </a:highlight>
                <a:latin typeface="Mada"/>
                <a:ea typeface="Mada"/>
                <a:cs typeface="Mada"/>
                <a:sym typeface="Mada"/>
              </a:rPr>
              <a:t>Liver</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1. ↓ Glycogen synthesis</a:t>
            </a:r>
            <a:endParaRPr sz="1200">
              <a:solidFill>
                <a:srgbClr val="999999"/>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2. ↑ Gluconeogenesis</a:t>
            </a:r>
            <a:endParaRPr sz="1200">
              <a:solidFill>
                <a:srgbClr val="999999"/>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3. ↑ Glycogenolysis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Effect on </a:t>
            </a:r>
            <a:r>
              <a:rPr b="1" lang="ar" sz="1200">
                <a:solidFill>
                  <a:schemeClr val="dk1"/>
                </a:solidFill>
                <a:highlight>
                  <a:srgbClr val="D0E0E3"/>
                </a:highlight>
                <a:latin typeface="Mada"/>
                <a:ea typeface="Mada"/>
                <a:cs typeface="Mada"/>
                <a:sym typeface="Mada"/>
              </a:rPr>
              <a:t>Muscles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1. ↓ protein synthesis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Effect on </a:t>
            </a:r>
            <a:r>
              <a:rPr b="1" lang="ar" sz="1200">
                <a:solidFill>
                  <a:schemeClr val="dk1"/>
                </a:solidFill>
                <a:highlight>
                  <a:srgbClr val="D0E0E3"/>
                </a:highlight>
                <a:latin typeface="Mada"/>
                <a:ea typeface="Mada"/>
                <a:cs typeface="Mada"/>
                <a:sym typeface="Mada"/>
              </a:rPr>
              <a:t>Adipose tissue</a:t>
            </a:r>
            <a:r>
              <a:rPr lang="ar" sz="1200">
                <a:solidFill>
                  <a:schemeClr val="dk1"/>
                </a:solidFill>
                <a:latin typeface="Mada"/>
                <a:ea typeface="Mada"/>
                <a:cs typeface="Mada"/>
                <a:sym typeface="Mada"/>
              </a:rPr>
              <a:t>:</a:t>
            </a:r>
            <a:endParaRPr b="1" sz="1200">
              <a:solidFill>
                <a:schemeClr val="dk1"/>
              </a:solidFill>
              <a:highlight>
                <a:srgbClr val="D0E0E3"/>
              </a:highlight>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1. No inhibition of intracellular lipase &gt; ↑ lipolysis &gt; ↑ FFA</a:t>
            </a:r>
            <a:endParaRPr sz="1200">
              <a:solidFill>
                <a:srgbClr val="999999"/>
              </a:solidFill>
              <a:latin typeface="Mada"/>
              <a:ea typeface="Mada"/>
              <a:cs typeface="Mada"/>
              <a:sym typeface="Mada"/>
            </a:endParaRPr>
          </a:p>
        </p:txBody>
      </p:sp>
      <p:cxnSp>
        <p:nvCxnSpPr>
          <p:cNvPr id="246" name="Google Shape;246;p34"/>
          <p:cNvCxnSpPr/>
          <p:nvPr/>
        </p:nvCxnSpPr>
        <p:spPr>
          <a:xfrm>
            <a:off x="5375525" y="1476550"/>
            <a:ext cx="1542900" cy="0"/>
          </a:xfrm>
          <a:prstGeom prst="straightConnector1">
            <a:avLst/>
          </a:prstGeom>
          <a:noFill/>
          <a:ln cap="flat" cmpd="sng" w="19050">
            <a:solidFill>
              <a:srgbClr val="134F5C"/>
            </a:solidFill>
            <a:prstDash val="solid"/>
            <a:round/>
            <a:headEnd len="med" w="med" type="diamond"/>
            <a:tailEnd len="med" w="med" type="diamond"/>
          </a:ln>
        </p:spPr>
      </p:cxnSp>
      <p:sp>
        <p:nvSpPr>
          <p:cNvPr id="247" name="Google Shape;247;p34"/>
          <p:cNvSpPr txBox="1"/>
          <p:nvPr/>
        </p:nvSpPr>
        <p:spPr>
          <a:xfrm>
            <a:off x="587900" y="1160125"/>
            <a:ext cx="1542900" cy="3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76A5AF"/>
                </a:solidFill>
                <a:latin typeface="Mada"/>
                <a:ea typeface="Mada"/>
                <a:cs typeface="Mada"/>
                <a:sym typeface="Mada"/>
              </a:rPr>
              <a:t>High</a:t>
            </a:r>
            <a:endParaRPr b="1" sz="1600">
              <a:solidFill>
                <a:srgbClr val="76A5AF"/>
              </a:solidFill>
              <a:latin typeface="Mada"/>
              <a:ea typeface="Mada"/>
              <a:cs typeface="Mada"/>
              <a:sym typeface="Mada"/>
            </a:endParaRPr>
          </a:p>
        </p:txBody>
      </p:sp>
      <p:sp>
        <p:nvSpPr>
          <p:cNvPr id="248" name="Google Shape;248;p34"/>
          <p:cNvSpPr txBox="1"/>
          <p:nvPr/>
        </p:nvSpPr>
        <p:spPr>
          <a:xfrm>
            <a:off x="5375525" y="1160126"/>
            <a:ext cx="1542900" cy="3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76A5AF"/>
                </a:solidFill>
                <a:latin typeface="Mada"/>
                <a:ea typeface="Mada"/>
                <a:cs typeface="Mada"/>
                <a:sym typeface="Mada"/>
              </a:rPr>
              <a:t>Low</a:t>
            </a:r>
            <a:endParaRPr b="1" sz="1600">
              <a:solidFill>
                <a:srgbClr val="76A5AF"/>
              </a:solidFill>
              <a:latin typeface="Mada"/>
              <a:ea typeface="Mada"/>
              <a:cs typeface="Mada"/>
              <a:sym typeface="Mada"/>
            </a:endParaRPr>
          </a:p>
        </p:txBody>
      </p:sp>
      <p:sp>
        <p:nvSpPr>
          <p:cNvPr id="249" name="Google Shape;249;p34"/>
          <p:cNvSpPr txBox="1"/>
          <p:nvPr/>
        </p:nvSpPr>
        <p:spPr>
          <a:xfrm>
            <a:off x="2130788" y="698916"/>
            <a:ext cx="3324300" cy="3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800">
                <a:solidFill>
                  <a:srgbClr val="134F5C"/>
                </a:solidFill>
                <a:latin typeface="Mada"/>
                <a:ea typeface="Mada"/>
                <a:cs typeface="Mada"/>
                <a:sym typeface="Mada"/>
              </a:rPr>
              <a:t>When The Level of Glucose is:</a:t>
            </a:r>
            <a:endParaRPr b="1" sz="1800">
              <a:solidFill>
                <a:srgbClr val="134F5C"/>
              </a:solidFill>
              <a:latin typeface="Mada"/>
              <a:ea typeface="Mada"/>
              <a:cs typeface="Mada"/>
              <a:sym typeface="Mada"/>
            </a:endParaRPr>
          </a:p>
        </p:txBody>
      </p:sp>
      <p:cxnSp>
        <p:nvCxnSpPr>
          <p:cNvPr id="250" name="Google Shape;250;p34"/>
          <p:cNvCxnSpPr>
            <a:stCxn id="249" idx="2"/>
            <a:endCxn id="247" idx="0"/>
          </p:cNvCxnSpPr>
          <p:nvPr/>
        </p:nvCxnSpPr>
        <p:spPr>
          <a:xfrm rot="5400000">
            <a:off x="2531288" y="-101634"/>
            <a:ext cx="89700" cy="2433600"/>
          </a:xfrm>
          <a:prstGeom prst="bentConnector3">
            <a:avLst>
              <a:gd fmla="val 50061" name="adj1"/>
            </a:avLst>
          </a:prstGeom>
          <a:noFill/>
          <a:ln cap="flat" cmpd="sng" w="9525">
            <a:solidFill>
              <a:srgbClr val="CCCCCC"/>
            </a:solidFill>
            <a:prstDash val="solid"/>
            <a:round/>
            <a:headEnd len="med" w="med" type="none"/>
            <a:tailEnd len="med" w="med" type="none"/>
          </a:ln>
        </p:spPr>
      </p:cxnSp>
      <p:cxnSp>
        <p:nvCxnSpPr>
          <p:cNvPr id="251" name="Google Shape;251;p34"/>
          <p:cNvCxnSpPr>
            <a:stCxn id="249" idx="2"/>
            <a:endCxn id="248" idx="0"/>
          </p:cNvCxnSpPr>
          <p:nvPr/>
        </p:nvCxnSpPr>
        <p:spPr>
          <a:xfrm flipH="1" rot="-5400000">
            <a:off x="4925138" y="-61884"/>
            <a:ext cx="89700" cy="2354100"/>
          </a:xfrm>
          <a:prstGeom prst="bentConnector3">
            <a:avLst>
              <a:gd fmla="val 50061" name="adj1"/>
            </a:avLst>
          </a:prstGeom>
          <a:noFill/>
          <a:ln cap="flat" cmpd="sng" w="9525">
            <a:solidFill>
              <a:srgbClr val="CCCCCC"/>
            </a:solidFill>
            <a:prstDash val="solid"/>
            <a:round/>
            <a:headEnd len="med" w="med" type="none"/>
            <a:tailEnd len="med" w="med" type="none"/>
          </a:ln>
        </p:spPr>
      </p:cxnSp>
      <p:pic>
        <p:nvPicPr>
          <p:cNvPr id="252" name="Google Shape;252;p34"/>
          <p:cNvPicPr preferRelativeResize="0"/>
          <p:nvPr/>
        </p:nvPicPr>
        <p:blipFill>
          <a:blip r:embed="rId3">
            <a:alphaModFix/>
          </a:blip>
          <a:stretch>
            <a:fillRect/>
          </a:stretch>
        </p:blipFill>
        <p:spPr>
          <a:xfrm>
            <a:off x="2787262" y="1585200"/>
            <a:ext cx="2009086" cy="955329"/>
          </a:xfrm>
          <a:prstGeom prst="rect">
            <a:avLst/>
          </a:prstGeom>
          <a:noFill/>
          <a:ln>
            <a:noFill/>
          </a:ln>
        </p:spPr>
      </p:pic>
      <p:pic>
        <p:nvPicPr>
          <p:cNvPr id="253" name="Google Shape;253;p34"/>
          <p:cNvPicPr preferRelativeResize="0"/>
          <p:nvPr/>
        </p:nvPicPr>
        <p:blipFill>
          <a:blip r:embed="rId4">
            <a:alphaModFix/>
          </a:blip>
          <a:stretch>
            <a:fillRect/>
          </a:stretch>
        </p:blipFill>
        <p:spPr>
          <a:xfrm>
            <a:off x="2787262" y="2538982"/>
            <a:ext cx="2009088" cy="955329"/>
          </a:xfrm>
          <a:prstGeom prst="rect">
            <a:avLst/>
          </a:prstGeom>
          <a:noFill/>
          <a:ln>
            <a:noFill/>
          </a:ln>
        </p:spPr>
      </p:pic>
      <p:pic>
        <p:nvPicPr>
          <p:cNvPr id="254" name="Google Shape;254;p34"/>
          <p:cNvPicPr preferRelativeResize="0"/>
          <p:nvPr/>
        </p:nvPicPr>
        <p:blipFill rotWithShape="1">
          <a:blip r:embed="rId5">
            <a:alphaModFix/>
          </a:blip>
          <a:srcRect b="32055" l="4559" r="54624" t="26449"/>
          <a:stretch/>
        </p:blipFill>
        <p:spPr>
          <a:xfrm>
            <a:off x="2780150" y="3494312"/>
            <a:ext cx="1927916" cy="1188088"/>
          </a:xfrm>
          <a:prstGeom prst="rect">
            <a:avLst/>
          </a:prstGeom>
          <a:noFill/>
          <a:ln>
            <a:noFill/>
          </a:ln>
        </p:spPr>
      </p:pic>
      <p:sp>
        <p:nvSpPr>
          <p:cNvPr id="255" name="Google Shape;255;p3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256" name="Google Shape;256;p34"/>
          <p:cNvGrpSpPr/>
          <p:nvPr/>
        </p:nvGrpSpPr>
        <p:grpSpPr>
          <a:xfrm>
            <a:off x="1355300" y="0"/>
            <a:ext cx="5085300" cy="600250"/>
            <a:chOff x="1355300" y="0"/>
            <a:chExt cx="5085300" cy="600250"/>
          </a:xfrm>
        </p:grpSpPr>
        <p:cxnSp>
          <p:nvCxnSpPr>
            <p:cNvPr id="257" name="Google Shape;257;p3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58" name="Google Shape;258;p3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The physiology of insulin action</a:t>
              </a:r>
              <a:endParaRPr b="1" sz="2600">
                <a:latin typeface="Mada"/>
                <a:ea typeface="Mada"/>
                <a:cs typeface="Mada"/>
                <a:sym typeface="Mada"/>
              </a:endParaRPr>
            </a:p>
          </p:txBody>
        </p:sp>
      </p:grpSp>
      <p:graphicFrame>
        <p:nvGraphicFramePr>
          <p:cNvPr id="259" name="Google Shape;259;p34"/>
          <p:cNvGraphicFramePr/>
          <p:nvPr/>
        </p:nvGraphicFramePr>
        <p:xfrm>
          <a:off x="289163" y="5570619"/>
          <a:ext cx="3000000" cy="3000000"/>
        </p:xfrm>
        <a:graphic>
          <a:graphicData uri="http://schemas.openxmlformats.org/drawingml/2006/table">
            <a:tbl>
              <a:tblPr>
                <a:noFill/>
                <a:tableStyleId>{81643AB5-D43A-437D-8B95-EC18CBBCE003}</a:tableStyleId>
              </a:tblPr>
              <a:tblGrid>
                <a:gridCol w="1282325"/>
                <a:gridCol w="2681100"/>
                <a:gridCol w="3018250"/>
              </a:tblGrid>
              <a:tr h="240250">
                <a:tc>
                  <a:txBody>
                    <a:bodyPr/>
                    <a:lstStyle/>
                    <a:p>
                      <a:pPr indent="0" lvl="0" marL="0" rtl="0" algn="l">
                        <a:spcBef>
                          <a:spcPts val="0"/>
                        </a:spcBef>
                        <a:spcAft>
                          <a:spcPts val="0"/>
                        </a:spcAft>
                        <a:buNone/>
                      </a:pPr>
                      <a:r>
                        <a:t/>
                      </a:r>
                      <a:endParaRPr sz="10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Type 1 DM</a:t>
                      </a:r>
                      <a:endParaRPr b="1" sz="10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Type 2 DM</a:t>
                      </a:r>
                      <a:endParaRPr b="1" sz="1000">
                        <a:solidFill>
                          <a:srgbClr val="FFFFFF"/>
                        </a:solidFill>
                        <a:latin typeface="Mada"/>
                        <a:ea typeface="Mada"/>
                        <a:cs typeface="Mada"/>
                        <a:sym typeface="Mada"/>
                      </a:endParaRPr>
                    </a:p>
                  </a:txBody>
                  <a:tcPr marT="91425" marB="91425" marR="91425" marL="91425" anchor="ctr">
                    <a:solidFill>
                      <a:schemeClr val="accent1"/>
                    </a:solidFill>
                  </a:tcPr>
                </a:tc>
              </a:tr>
              <a:tr h="349450">
                <a:tc>
                  <a:txBody>
                    <a:bodyPr/>
                    <a:lstStyle/>
                    <a:p>
                      <a:pPr indent="0" lvl="0" marL="0" rtl="0" algn="ctr">
                        <a:spcBef>
                          <a:spcPts val="0"/>
                        </a:spcBef>
                        <a:spcAft>
                          <a:spcPts val="0"/>
                        </a:spcAft>
                        <a:buNone/>
                      </a:pPr>
                      <a:r>
                        <a:rPr b="1" lang="ar" sz="1000">
                          <a:latin typeface="Mada"/>
                          <a:ea typeface="Mada"/>
                          <a:cs typeface="Mada"/>
                          <a:sym typeface="Mada"/>
                        </a:rPr>
                        <a:t>Pathogenesis</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due to </a:t>
                      </a:r>
                      <a:r>
                        <a:rPr b="1" lang="ar" sz="1000">
                          <a:solidFill>
                            <a:srgbClr val="CC0000"/>
                          </a:solidFill>
                          <a:latin typeface="Mada"/>
                          <a:ea typeface="Mada"/>
                          <a:cs typeface="Mada"/>
                          <a:sym typeface="Mada"/>
                        </a:rPr>
                        <a:t>β- cell destruction</a:t>
                      </a:r>
                      <a:r>
                        <a:rPr lang="ar" sz="1000">
                          <a:solidFill>
                            <a:schemeClr val="dk1"/>
                          </a:solidFill>
                          <a:latin typeface="Mada"/>
                          <a:ea typeface="Mada"/>
                          <a:cs typeface="Mada"/>
                          <a:sym typeface="Mada"/>
                        </a:rPr>
                        <a:t>, leading to absolute insulin deficiency</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due to a </a:t>
                      </a:r>
                      <a:r>
                        <a:rPr b="1" lang="ar" sz="1000">
                          <a:solidFill>
                            <a:schemeClr val="dk1"/>
                          </a:solidFill>
                          <a:latin typeface="Mada"/>
                          <a:ea typeface="Mada"/>
                          <a:cs typeface="Mada"/>
                          <a:sym typeface="Mada"/>
                        </a:rPr>
                        <a:t>progressive insulin secretory defect</a:t>
                      </a:r>
                      <a:r>
                        <a:rPr lang="ar" sz="1000">
                          <a:solidFill>
                            <a:schemeClr val="dk1"/>
                          </a:solidFill>
                          <a:latin typeface="Mada"/>
                          <a:ea typeface="Mada"/>
                          <a:cs typeface="Mada"/>
                          <a:sym typeface="Mada"/>
                        </a:rPr>
                        <a:t> on the background of insulin resistance</a:t>
                      </a:r>
                      <a:endParaRPr sz="1000">
                        <a:latin typeface="Mada"/>
                        <a:ea typeface="Mada"/>
                        <a:cs typeface="Mada"/>
                        <a:sym typeface="Mada"/>
                      </a:endParaRPr>
                    </a:p>
                  </a:txBody>
                  <a:tcPr marT="91425" marB="91425" marR="91425" marL="91425" anchor="ctr"/>
                </a:tc>
              </a:tr>
              <a:tr h="349450">
                <a:tc>
                  <a:txBody>
                    <a:bodyPr/>
                    <a:lstStyle/>
                    <a:p>
                      <a:pPr indent="0" lvl="0" marL="0" rtl="0" algn="ctr">
                        <a:spcBef>
                          <a:spcPts val="0"/>
                        </a:spcBef>
                        <a:spcAft>
                          <a:spcPts val="0"/>
                        </a:spcAft>
                        <a:buNone/>
                      </a:pPr>
                      <a:r>
                        <a:rPr b="1" lang="ar" sz="1000">
                          <a:latin typeface="Mada"/>
                          <a:ea typeface="Mada"/>
                          <a:cs typeface="Mada"/>
                          <a:sym typeface="Mada"/>
                        </a:rPr>
                        <a:t>Age and genetics</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1000">
                          <a:solidFill>
                            <a:srgbClr val="3C4043"/>
                          </a:solidFill>
                          <a:highlight>
                            <a:srgbClr val="FFFFFF"/>
                          </a:highlight>
                          <a:latin typeface="Roboto"/>
                          <a:ea typeface="Roboto"/>
                          <a:cs typeface="Roboto"/>
                          <a:sym typeface="Roboto"/>
                        </a:rPr>
                        <a:t>Usually &lt;30y/o</a:t>
                      </a:r>
                      <a:endParaRPr sz="1000">
                        <a:solidFill>
                          <a:srgbClr val="3C4043"/>
                        </a:solidFill>
                        <a:highlight>
                          <a:srgbClr val="FFFFFF"/>
                        </a:highlight>
                        <a:latin typeface="Roboto"/>
                        <a:ea typeface="Roboto"/>
                        <a:cs typeface="Roboto"/>
                        <a:sym typeface="Roboto"/>
                      </a:endParaRPr>
                    </a:p>
                    <a:p>
                      <a:pPr indent="0" lvl="0" marL="0" rtl="0" algn="ctr">
                        <a:spcBef>
                          <a:spcPts val="0"/>
                        </a:spcBef>
                        <a:spcAft>
                          <a:spcPts val="0"/>
                        </a:spcAft>
                        <a:buNone/>
                      </a:pPr>
                      <a:r>
                        <a:rPr b="1" lang="ar" sz="1000">
                          <a:solidFill>
                            <a:schemeClr val="accent6"/>
                          </a:solidFill>
                          <a:highlight>
                            <a:srgbClr val="FFFFFF"/>
                          </a:highlight>
                          <a:latin typeface="Roboto"/>
                          <a:ea typeface="Roboto"/>
                          <a:cs typeface="Roboto"/>
                          <a:sym typeface="Roboto"/>
                        </a:rPr>
                        <a:t>HLA-DR3 or DR4</a:t>
                      </a:r>
                      <a:endParaRPr b="1" sz="1000">
                        <a:solidFill>
                          <a:schemeClr val="accent6"/>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solidFill>
                            <a:srgbClr val="3C4043"/>
                          </a:solidFill>
                          <a:highlight>
                            <a:srgbClr val="FFFFFF"/>
                          </a:highlight>
                          <a:latin typeface="Roboto"/>
                          <a:ea typeface="Roboto"/>
                          <a:cs typeface="Roboto"/>
                          <a:sym typeface="Roboto"/>
                        </a:rPr>
                        <a:t> Usually &gt;30y/o</a:t>
                      </a:r>
                      <a:endParaRPr sz="1000">
                        <a:solidFill>
                          <a:srgbClr val="3C4043"/>
                        </a:solidFill>
                        <a:highlight>
                          <a:srgbClr val="FFFFFF"/>
                        </a:highlight>
                        <a:latin typeface="Roboto"/>
                        <a:ea typeface="Roboto"/>
                        <a:cs typeface="Roboto"/>
                        <a:sym typeface="Roboto"/>
                      </a:endParaRPr>
                    </a:p>
                    <a:p>
                      <a:pPr indent="0" lvl="0" marL="0" rtl="0" algn="ctr">
                        <a:spcBef>
                          <a:spcPts val="0"/>
                        </a:spcBef>
                        <a:spcAft>
                          <a:spcPts val="0"/>
                        </a:spcAft>
                        <a:buNone/>
                      </a:pPr>
                      <a:r>
                        <a:rPr lang="ar" sz="1000">
                          <a:solidFill>
                            <a:srgbClr val="3C4043"/>
                          </a:solidFill>
                          <a:highlight>
                            <a:srgbClr val="FFFFFF"/>
                          </a:highlight>
                          <a:latin typeface="Roboto"/>
                          <a:ea typeface="Roboto"/>
                          <a:cs typeface="Roboto"/>
                          <a:sym typeface="Roboto"/>
                        </a:rPr>
                        <a:t>No HLA links</a:t>
                      </a:r>
                      <a:endParaRPr sz="1000">
                        <a:latin typeface="Mada"/>
                        <a:ea typeface="Mada"/>
                        <a:cs typeface="Mada"/>
                        <a:sym typeface="Mada"/>
                      </a:endParaRPr>
                    </a:p>
                  </a:txBody>
                  <a:tcPr marT="91425" marB="91425" marR="91425" marL="91425" anchor="ctr"/>
                </a:tc>
              </a:tr>
              <a:tr h="240250">
                <a:tc>
                  <a:txBody>
                    <a:bodyPr/>
                    <a:lstStyle/>
                    <a:p>
                      <a:pPr indent="0" lvl="0" marL="0" rtl="0" algn="ctr">
                        <a:spcBef>
                          <a:spcPts val="0"/>
                        </a:spcBef>
                        <a:spcAft>
                          <a:spcPts val="0"/>
                        </a:spcAft>
                        <a:buNone/>
                      </a:pPr>
                      <a:r>
                        <a:rPr b="1" lang="ar" sz="1000">
                          <a:latin typeface="Mada"/>
                          <a:ea typeface="Mada"/>
                          <a:cs typeface="Mada"/>
                          <a:sym typeface="Mada"/>
                        </a:rPr>
                        <a:t>Weight</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20% may be overweight/obese </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latin typeface="Mada"/>
                          <a:ea typeface="Mada"/>
                          <a:cs typeface="Mada"/>
                          <a:sym typeface="Mada"/>
                        </a:rPr>
                        <a:t>Virtually all BMI &gt; 85%th percentile </a:t>
                      </a:r>
                      <a:endParaRPr sz="1000">
                        <a:latin typeface="Mada"/>
                        <a:ea typeface="Mada"/>
                        <a:cs typeface="Mada"/>
                        <a:sym typeface="Mada"/>
                      </a:endParaRPr>
                    </a:p>
                  </a:txBody>
                  <a:tcPr marT="91425" marB="91425" marR="91425" marL="91425" anchor="ctr"/>
                </a:tc>
              </a:tr>
              <a:tr h="349450">
                <a:tc>
                  <a:txBody>
                    <a:bodyPr/>
                    <a:lstStyle/>
                    <a:p>
                      <a:pPr indent="0" lvl="0" marL="0" rtl="0" algn="ctr">
                        <a:spcBef>
                          <a:spcPts val="0"/>
                        </a:spcBef>
                        <a:spcAft>
                          <a:spcPts val="0"/>
                        </a:spcAft>
                        <a:buNone/>
                      </a:pPr>
                      <a:r>
                        <a:rPr b="1" lang="ar" sz="1000">
                          <a:latin typeface="Mada"/>
                          <a:ea typeface="Mada"/>
                          <a:cs typeface="Mada"/>
                          <a:sym typeface="Mada"/>
                        </a:rPr>
                        <a:t>Course</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1000">
                          <a:solidFill>
                            <a:schemeClr val="dk1"/>
                          </a:solidFill>
                          <a:latin typeface="Mada"/>
                          <a:ea typeface="Mada"/>
                          <a:cs typeface="Mada"/>
                          <a:sym typeface="Mada"/>
                        </a:rPr>
                        <a:t>Rapid</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From DPT-I can be indolent </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solidFill>
                            <a:schemeClr val="dk1"/>
                          </a:solidFill>
                          <a:latin typeface="Mada"/>
                          <a:ea typeface="Mada"/>
                          <a:cs typeface="Mada"/>
                          <a:sym typeface="Mada"/>
                        </a:rPr>
                        <a:t>Indolent </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Virtually none found on screening </a:t>
                      </a:r>
                      <a:endParaRPr sz="1000">
                        <a:latin typeface="Mada"/>
                        <a:ea typeface="Mada"/>
                        <a:cs typeface="Mada"/>
                        <a:sym typeface="Mada"/>
                      </a:endParaRPr>
                    </a:p>
                  </a:txBody>
                  <a:tcPr marT="91425" marB="91425" marR="91425" marL="91425" anchor="ctr"/>
                </a:tc>
              </a:tr>
              <a:tr h="458675">
                <a:tc>
                  <a:txBody>
                    <a:bodyPr/>
                    <a:lstStyle/>
                    <a:p>
                      <a:pPr indent="0" lvl="0" marL="0" rtl="0" algn="ctr">
                        <a:spcBef>
                          <a:spcPts val="0"/>
                        </a:spcBef>
                        <a:spcAft>
                          <a:spcPts val="0"/>
                        </a:spcAft>
                        <a:buNone/>
                      </a:pPr>
                      <a:r>
                        <a:rPr b="1" lang="ar" sz="1000">
                          <a:latin typeface="Mada"/>
                          <a:ea typeface="Mada"/>
                          <a:cs typeface="Mada"/>
                          <a:sym typeface="Mada"/>
                        </a:rPr>
                        <a:t>DKA </a:t>
                      </a:r>
                      <a:r>
                        <a:rPr lang="ar" sz="1000">
                          <a:latin typeface="Mada"/>
                          <a:ea typeface="Mada"/>
                          <a:cs typeface="Mada"/>
                          <a:sym typeface="Mada"/>
                        </a:rPr>
                        <a:t>(diabetic ketoacidosis)</a:t>
                      </a:r>
                      <a:endParaRPr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35%-40% </a:t>
                      </a:r>
                      <a:endParaRPr sz="1000">
                        <a:solidFill>
                          <a:schemeClr val="dk1"/>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solidFill>
                            <a:schemeClr val="dk1"/>
                          </a:solidFill>
                          <a:latin typeface="Mada"/>
                          <a:ea typeface="Mada"/>
                          <a:cs typeface="Mada"/>
                          <a:sym typeface="Mada"/>
                        </a:rPr>
                        <a:t>Ketonuria (33%) </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Mild DKA (5%-25%)</a:t>
                      </a:r>
                      <a:endParaRPr sz="1000">
                        <a:latin typeface="Mada"/>
                        <a:ea typeface="Mada"/>
                        <a:cs typeface="Mada"/>
                        <a:sym typeface="Mada"/>
                      </a:endParaRPr>
                    </a:p>
                  </a:txBody>
                  <a:tcPr marT="91425" marB="91425" marR="91425" marL="91425" anchor="ctr"/>
                </a:tc>
              </a:tr>
              <a:tr h="458675">
                <a:tc>
                  <a:txBody>
                    <a:bodyPr/>
                    <a:lstStyle/>
                    <a:p>
                      <a:pPr indent="0" lvl="0" marL="0" rtl="0" algn="ctr">
                        <a:spcBef>
                          <a:spcPts val="0"/>
                        </a:spcBef>
                        <a:spcAft>
                          <a:spcPts val="0"/>
                        </a:spcAft>
                        <a:buNone/>
                      </a:pPr>
                      <a:r>
                        <a:rPr b="1" lang="ar" sz="1000">
                          <a:latin typeface="Mada"/>
                          <a:ea typeface="Mada"/>
                          <a:cs typeface="Mada"/>
                          <a:sym typeface="Mada"/>
                        </a:rPr>
                        <a:t>Relative with DM</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None/>
                      </a:pPr>
                      <a:r>
                        <a:rPr lang="ar" sz="1000">
                          <a:solidFill>
                            <a:schemeClr val="dk1"/>
                          </a:solidFill>
                          <a:latin typeface="Mada"/>
                          <a:ea typeface="Mada"/>
                          <a:cs typeface="Mada"/>
                          <a:sym typeface="Mada"/>
                        </a:rPr>
                        <a:t>5% with T1DM</a:t>
                      </a:r>
                      <a:endParaRPr sz="1000">
                        <a:solidFill>
                          <a:schemeClr val="dk1"/>
                        </a:solidFill>
                        <a:latin typeface="Mada"/>
                        <a:ea typeface="Mada"/>
                        <a:cs typeface="Mada"/>
                        <a:sym typeface="Mada"/>
                      </a:endParaRPr>
                    </a:p>
                    <a:p>
                      <a:pPr indent="0" lvl="0" marL="0" rtl="0" algn="ctr">
                        <a:spcBef>
                          <a:spcPts val="0"/>
                        </a:spcBef>
                        <a:spcAft>
                          <a:spcPts val="0"/>
                        </a:spcAft>
                        <a:buNone/>
                      </a:pPr>
                      <a:r>
                        <a:rPr lang="ar" sz="1000">
                          <a:solidFill>
                            <a:schemeClr val="dk1"/>
                          </a:solidFill>
                          <a:latin typeface="Mada"/>
                          <a:ea typeface="Mada"/>
                          <a:cs typeface="Mada"/>
                          <a:sym typeface="Mada"/>
                        </a:rPr>
                        <a:t> Up to 30% may have with T2DM </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FH of T2 2-3Xs in person with T1 </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74%-100% - 1st–2nd degree with T2DM</a:t>
                      </a:r>
                      <a:endParaRPr sz="1000">
                        <a:latin typeface="Mada"/>
                        <a:ea typeface="Mada"/>
                        <a:cs typeface="Mada"/>
                        <a:sym typeface="Mada"/>
                      </a:endParaRPr>
                    </a:p>
                  </a:txBody>
                  <a:tcPr marT="91425" marB="91425" marR="91425" marL="91425" anchor="ctr"/>
                </a:tc>
              </a:tr>
              <a:tr h="349450">
                <a:tc>
                  <a:txBody>
                    <a:bodyPr/>
                    <a:lstStyle/>
                    <a:p>
                      <a:pPr indent="0" lvl="0" marL="0" rtl="0" algn="ctr">
                        <a:spcBef>
                          <a:spcPts val="0"/>
                        </a:spcBef>
                        <a:spcAft>
                          <a:spcPts val="0"/>
                        </a:spcAft>
                        <a:buNone/>
                      </a:pPr>
                      <a:r>
                        <a:rPr b="1" lang="ar" sz="1000">
                          <a:latin typeface="Mada"/>
                          <a:ea typeface="Mada"/>
                          <a:cs typeface="Mada"/>
                          <a:sym typeface="Mada"/>
                        </a:rPr>
                        <a:t>Comorbid</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Clr>
                          <a:schemeClr val="dk1"/>
                        </a:buClr>
                        <a:buSzPts val="1100"/>
                        <a:buFont typeface="Arial"/>
                        <a:buNone/>
                      </a:pPr>
                      <a:r>
                        <a:rPr b="1" lang="ar" sz="1000">
                          <a:solidFill>
                            <a:srgbClr val="CC0000"/>
                          </a:solidFill>
                          <a:latin typeface="Mada"/>
                          <a:ea typeface="Mada"/>
                          <a:cs typeface="Mada"/>
                          <a:sym typeface="Mada"/>
                        </a:rPr>
                        <a:t>Thyroid, adrenal, vitiligo, celiac </a:t>
                      </a:r>
                      <a:endParaRPr b="1" sz="1000">
                        <a:solidFill>
                          <a:srgbClr val="CC0000"/>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CC0000"/>
                          </a:solidFill>
                          <a:latin typeface="Mada"/>
                          <a:ea typeface="Mada"/>
                          <a:cs typeface="Mada"/>
                          <a:sym typeface="Mada"/>
                        </a:rPr>
                        <a:t>Increase in polycystic ovary syndrome Acanthosis nigricans</a:t>
                      </a:r>
                      <a:endParaRPr b="1" sz="1000">
                        <a:solidFill>
                          <a:srgbClr val="CC0000"/>
                        </a:solidFill>
                        <a:latin typeface="Mada"/>
                        <a:ea typeface="Mada"/>
                        <a:cs typeface="Mada"/>
                        <a:sym typeface="Mada"/>
                      </a:endParaRPr>
                    </a:p>
                  </a:txBody>
                  <a:tcPr marT="91425" marB="91425" marR="91425" marL="91425" anchor="ctr"/>
                </a:tc>
              </a:tr>
              <a:tr h="349450">
                <a:tc>
                  <a:txBody>
                    <a:bodyPr/>
                    <a:lstStyle/>
                    <a:p>
                      <a:pPr indent="0" lvl="0" marL="0" rtl="0" algn="ctr">
                        <a:spcBef>
                          <a:spcPts val="0"/>
                        </a:spcBef>
                        <a:spcAft>
                          <a:spcPts val="0"/>
                        </a:spcAft>
                        <a:buNone/>
                      </a:pPr>
                      <a:r>
                        <a:rPr b="1" lang="ar" sz="1000">
                          <a:latin typeface="Mada"/>
                          <a:ea typeface="Mada"/>
                          <a:cs typeface="Mada"/>
                          <a:sym typeface="Mada"/>
                        </a:rPr>
                        <a:t>C- peptide</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C-peptide can be preserved at DX , </a:t>
                      </a:r>
                      <a:r>
                        <a:rPr lang="ar" sz="1000">
                          <a:solidFill>
                            <a:srgbClr val="1C4587"/>
                          </a:solidFill>
                          <a:latin typeface="Mada"/>
                          <a:ea typeface="Mada"/>
                          <a:cs typeface="Mada"/>
                          <a:sym typeface="Mada"/>
                        </a:rPr>
                        <a:t>eventually it will </a:t>
                      </a:r>
                      <a:r>
                        <a:rPr lang="ar" sz="1000">
                          <a:solidFill>
                            <a:srgbClr val="1C4587"/>
                          </a:solidFill>
                          <a:latin typeface="Mada"/>
                          <a:ea typeface="Mada"/>
                          <a:cs typeface="Mada"/>
                          <a:sym typeface="Mada"/>
                        </a:rPr>
                        <a:t>disappear</a:t>
                      </a:r>
                      <a:endParaRPr sz="1000">
                        <a:solidFill>
                          <a:srgbClr val="1C458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Normal or increased </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000">
                          <a:solidFill>
                            <a:srgbClr val="1C4587"/>
                          </a:solidFill>
                          <a:latin typeface="Mada"/>
                          <a:ea typeface="Mada"/>
                          <a:cs typeface="Mada"/>
                          <a:sym typeface="Mada"/>
                        </a:rPr>
                        <a:t>(more useful in T2)</a:t>
                      </a:r>
                      <a:endParaRPr sz="1000">
                        <a:solidFill>
                          <a:srgbClr val="1C4587"/>
                        </a:solidFill>
                        <a:latin typeface="Mada"/>
                        <a:ea typeface="Mada"/>
                        <a:cs typeface="Mada"/>
                        <a:sym typeface="Mada"/>
                      </a:endParaRPr>
                    </a:p>
                  </a:txBody>
                  <a:tcPr marT="91425" marB="91425" marR="91425" marL="91425" anchor="ctr"/>
                </a:tc>
              </a:tr>
              <a:tr h="240250">
                <a:tc>
                  <a:txBody>
                    <a:bodyPr/>
                    <a:lstStyle/>
                    <a:p>
                      <a:pPr indent="0" lvl="0" marL="0" rtl="0" algn="ctr">
                        <a:spcBef>
                          <a:spcPts val="0"/>
                        </a:spcBef>
                        <a:spcAft>
                          <a:spcPts val="0"/>
                        </a:spcAft>
                        <a:buNone/>
                      </a:pPr>
                      <a:r>
                        <a:rPr b="1" lang="ar" sz="1000">
                          <a:latin typeface="Mada"/>
                          <a:ea typeface="Mada"/>
                          <a:cs typeface="Mada"/>
                          <a:sym typeface="Mada"/>
                        </a:rPr>
                        <a:t>Antibody </a:t>
                      </a:r>
                      <a:endParaRPr b="1" sz="1000">
                        <a:latin typeface="Mada"/>
                        <a:ea typeface="Mada"/>
                        <a:cs typeface="Mada"/>
                        <a:sym typeface="Mada"/>
                      </a:endParaRPr>
                    </a:p>
                  </a:txBody>
                  <a:tcPr marT="91425" marB="91425" marR="91425" marL="91425" anchor="ctr">
                    <a:solidFill>
                      <a:schemeClr val="accent4"/>
                    </a:solidFill>
                  </a:tcP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85% </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15% (reported as high as 30%) </a:t>
                      </a:r>
                      <a:endParaRPr sz="1000">
                        <a:latin typeface="Mada"/>
                        <a:ea typeface="Mada"/>
                        <a:cs typeface="Mada"/>
                        <a:sym typeface="Mada"/>
                      </a:endParaRPr>
                    </a:p>
                  </a:txBody>
                  <a:tcPr marT="91425" marB="91425" marR="91425" marL="91425" anchor="ctr"/>
                </a:tc>
              </a:tr>
              <a:tr h="240250">
                <a:tc>
                  <a:txBody>
                    <a:bodyPr/>
                    <a:lstStyle/>
                    <a:p>
                      <a:pPr indent="0" lvl="0" marL="0" rtl="0" algn="ctr">
                        <a:spcBef>
                          <a:spcPts val="0"/>
                        </a:spcBef>
                        <a:spcAft>
                          <a:spcPts val="0"/>
                        </a:spcAft>
                        <a:buNone/>
                      </a:pPr>
                      <a:r>
                        <a:rPr b="1" lang="ar" sz="1000">
                          <a:latin typeface="Mada"/>
                          <a:ea typeface="Mada"/>
                          <a:cs typeface="Mada"/>
                          <a:sym typeface="Mada"/>
                        </a:rPr>
                        <a:t>Ethnicity </a:t>
                      </a:r>
                      <a:endParaRPr b="1" sz="10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Whites predominate</a:t>
                      </a:r>
                      <a:endParaRPr sz="10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NA, AA, HA, Asian, Pacific Islander</a:t>
                      </a:r>
                      <a:endParaRPr sz="10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tcPr>
                </a:tc>
              </a:tr>
            </a:tbl>
          </a:graphicData>
        </a:graphic>
      </p:graphicFrame>
      <p:grpSp>
        <p:nvGrpSpPr>
          <p:cNvPr id="260" name="Google Shape;260;p34"/>
          <p:cNvGrpSpPr/>
          <p:nvPr/>
        </p:nvGrpSpPr>
        <p:grpSpPr>
          <a:xfrm>
            <a:off x="1355291" y="4854288"/>
            <a:ext cx="5085300" cy="600250"/>
            <a:chOff x="1355300" y="0"/>
            <a:chExt cx="5085300" cy="600250"/>
          </a:xfrm>
        </p:grpSpPr>
        <p:cxnSp>
          <p:nvCxnSpPr>
            <p:cNvPr id="261" name="Google Shape;261;p3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62" name="Google Shape;262;p3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Classification of diabetes </a:t>
              </a:r>
              <a:endParaRPr b="1" sz="2600">
                <a:latin typeface="Mada"/>
                <a:ea typeface="Mada"/>
                <a:cs typeface="Mada"/>
                <a:sym typeface="Mada"/>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aphicFrame>
        <p:nvGraphicFramePr>
          <p:cNvPr id="268" name="Google Shape;268;p35"/>
          <p:cNvGraphicFramePr/>
          <p:nvPr/>
        </p:nvGraphicFramePr>
        <p:xfrm>
          <a:off x="226500" y="738746"/>
          <a:ext cx="3000000" cy="3000000"/>
        </p:xfrm>
        <a:graphic>
          <a:graphicData uri="http://schemas.openxmlformats.org/drawingml/2006/table">
            <a:tbl>
              <a:tblPr>
                <a:noFill/>
                <a:tableStyleId>{81643AB5-D43A-437D-8B95-EC18CBBCE003}</a:tableStyleId>
              </a:tblPr>
              <a:tblGrid>
                <a:gridCol w="1306750"/>
                <a:gridCol w="2732175"/>
                <a:gridCol w="3075750"/>
              </a:tblGrid>
              <a:tr h="405850">
                <a:tc gridSpan="3">
                  <a:txBody>
                    <a:bodyPr/>
                    <a:lstStyle/>
                    <a:p>
                      <a:pPr indent="0" lvl="0" marL="0" rtl="0" algn="ctr">
                        <a:spcBef>
                          <a:spcPts val="0"/>
                        </a:spcBef>
                        <a:spcAft>
                          <a:spcPts val="0"/>
                        </a:spcAft>
                        <a:buClr>
                          <a:schemeClr val="dk1"/>
                        </a:buClr>
                        <a:buSzPts val="1100"/>
                        <a:buFont typeface="Arial"/>
                        <a:buNone/>
                      </a:pPr>
                      <a:r>
                        <a:rPr b="1" lang="ar" sz="1200">
                          <a:solidFill>
                            <a:srgbClr val="FFFFFF"/>
                          </a:solidFill>
                          <a:latin typeface="Mada"/>
                          <a:ea typeface="Mada"/>
                          <a:cs typeface="Mada"/>
                          <a:sym typeface="Mada"/>
                        </a:rPr>
                        <a:t>Gestational diabetes mellitus (GDM)</a:t>
                      </a:r>
                      <a:endParaRPr sz="1200">
                        <a:solidFill>
                          <a:srgbClr val="FFFFF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c hMerge="1"/>
                <a:tc hMerge="1"/>
              </a:tr>
              <a:tr h="745975">
                <a:tc gridSpan="3">
                  <a:txBody>
                    <a:bodyPr/>
                    <a:lstStyle/>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D</a:t>
                      </a:r>
                      <a:r>
                        <a:rPr lang="ar" sz="1200">
                          <a:solidFill>
                            <a:schemeClr val="dk1"/>
                          </a:solidFill>
                          <a:latin typeface="Mada"/>
                          <a:ea typeface="Mada"/>
                          <a:cs typeface="Mada"/>
                          <a:sym typeface="Mada"/>
                        </a:rPr>
                        <a:t>iabetes diagnosed in the </a:t>
                      </a:r>
                      <a:r>
                        <a:rPr b="1" lang="ar" sz="1200">
                          <a:solidFill>
                            <a:srgbClr val="CC0000"/>
                          </a:solidFill>
                          <a:latin typeface="Mada"/>
                          <a:ea typeface="Mada"/>
                          <a:cs typeface="Mada"/>
                          <a:sym typeface="Mada"/>
                        </a:rPr>
                        <a:t>second or third trimester of pregnancy</a:t>
                      </a:r>
                      <a:r>
                        <a:rPr lang="ar" sz="1200">
                          <a:solidFill>
                            <a:schemeClr val="dk1"/>
                          </a:solidFill>
                          <a:latin typeface="Mada"/>
                          <a:ea typeface="Mada"/>
                          <a:cs typeface="Mada"/>
                          <a:sym typeface="Mada"/>
                        </a:rPr>
                        <a:t> that is not clearly overt diabetes</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After delivery blood glucose will return to normal. Each time they become pregnant there will be a 10% more risk for developing permanent DM</a:t>
                      </a:r>
                      <a:endParaRPr sz="1200">
                        <a:solidFill>
                          <a:srgbClr val="6AA84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r>
              <a:tr h="405850">
                <a:tc gridSpan="3">
                  <a:txBody>
                    <a:bodyPr/>
                    <a:lstStyle/>
                    <a:p>
                      <a:pPr indent="0" lvl="0" marL="0" rtl="0" algn="ctr">
                        <a:spcBef>
                          <a:spcPts val="0"/>
                        </a:spcBef>
                        <a:spcAft>
                          <a:spcPts val="0"/>
                        </a:spcAft>
                        <a:buClr>
                          <a:schemeClr val="dk1"/>
                        </a:buClr>
                        <a:buSzPts val="1100"/>
                        <a:buFont typeface="Arial"/>
                        <a:buNone/>
                      </a:pPr>
                      <a:r>
                        <a:rPr b="1" lang="ar" sz="1200">
                          <a:solidFill>
                            <a:srgbClr val="FFFFFF"/>
                          </a:solidFill>
                          <a:latin typeface="Mada"/>
                          <a:ea typeface="Mada"/>
                          <a:cs typeface="Mada"/>
                          <a:sym typeface="Mada"/>
                        </a:rPr>
                        <a:t>Specific types of diabetes due to other causes:</a:t>
                      </a:r>
                      <a:endParaRPr sz="1200">
                        <a:solidFill>
                          <a:srgbClr val="FFFFF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c hMerge="1"/>
                <a:tc hMerge="1"/>
              </a:tr>
              <a:tr h="1415200">
                <a:tc gridSpan="3">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Monogenic diabetes syndromes: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Such as neonatal diabetes and </a:t>
                      </a:r>
                      <a:endParaRPr sz="1200">
                        <a:solidFill>
                          <a:schemeClr val="dk1"/>
                        </a:solidFill>
                        <a:latin typeface="Mada"/>
                        <a:ea typeface="Mada"/>
                        <a:cs typeface="Mada"/>
                        <a:sym typeface="Mada"/>
                      </a:endParaRPr>
                    </a:p>
                    <a:p>
                      <a:pPr indent="0" lvl="0" marL="914400" rtl="0" algn="l">
                        <a:spcBef>
                          <a:spcPts val="0"/>
                        </a:spcBef>
                        <a:spcAft>
                          <a:spcPts val="0"/>
                        </a:spcAft>
                        <a:buNone/>
                      </a:pPr>
                      <a:r>
                        <a:rPr lang="ar" sz="1200">
                          <a:solidFill>
                            <a:schemeClr val="dk1"/>
                          </a:solidFill>
                          <a:latin typeface="Mada"/>
                          <a:ea typeface="Mada"/>
                          <a:cs typeface="Mada"/>
                          <a:sym typeface="Mada"/>
                        </a:rPr>
                        <a:t>maturity-onset diabetes of the young</a:t>
                      </a:r>
                      <a:endParaRPr sz="1200">
                        <a:solidFill>
                          <a:schemeClr val="dk1"/>
                        </a:solidFill>
                        <a:latin typeface="Mada"/>
                        <a:ea typeface="Mada"/>
                        <a:cs typeface="Mada"/>
                        <a:sym typeface="Mada"/>
                      </a:endParaRPr>
                    </a:p>
                    <a:p>
                      <a:pPr indent="0" lvl="0" marL="914400" rtl="0" algn="l">
                        <a:spcBef>
                          <a:spcPts val="0"/>
                        </a:spcBef>
                        <a:spcAft>
                          <a:spcPts val="0"/>
                        </a:spcAft>
                        <a:buNone/>
                      </a:pP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MODY</a:t>
                      </a:r>
                      <a:r>
                        <a:rPr lang="ar" sz="1200">
                          <a:solidFill>
                            <a:schemeClr val="dk1"/>
                          </a:solidFill>
                          <a:latin typeface="Mada"/>
                          <a:ea typeface="Mada"/>
                          <a:cs typeface="Mada"/>
                          <a:sym typeface="Mada"/>
                        </a:rPr>
                        <a:t>] ,</a:t>
                      </a:r>
                      <a:r>
                        <a:rPr lang="ar" sz="1200">
                          <a:solidFill>
                            <a:srgbClr val="073763"/>
                          </a:solidFill>
                          <a:latin typeface="Mada"/>
                          <a:ea typeface="Mada"/>
                          <a:cs typeface="Mada"/>
                          <a:sym typeface="Mada"/>
                        </a:rPr>
                        <a:t> which develops under the </a:t>
                      </a:r>
                      <a:endParaRPr sz="1200">
                        <a:solidFill>
                          <a:srgbClr val="073763"/>
                        </a:solidFill>
                        <a:latin typeface="Mada"/>
                        <a:ea typeface="Mada"/>
                        <a:cs typeface="Mada"/>
                        <a:sym typeface="Mada"/>
                      </a:endParaRPr>
                    </a:p>
                    <a:p>
                      <a:pPr indent="0" lvl="0" marL="914400" rtl="0" algn="l">
                        <a:spcBef>
                          <a:spcPts val="0"/>
                        </a:spcBef>
                        <a:spcAft>
                          <a:spcPts val="0"/>
                        </a:spcAft>
                        <a:buNone/>
                      </a:pPr>
                      <a:r>
                        <a:rPr lang="ar" sz="1200">
                          <a:solidFill>
                            <a:srgbClr val="073763"/>
                          </a:solidFill>
                          <a:latin typeface="Mada"/>
                          <a:ea typeface="Mada"/>
                          <a:cs typeface="Mada"/>
                          <a:sym typeface="Mada"/>
                        </a:rPr>
                        <a:t>age of 25 years, and neonatal diabetes </a:t>
                      </a:r>
                      <a:endParaRPr sz="1200">
                        <a:solidFill>
                          <a:srgbClr val="073763"/>
                        </a:solidFill>
                        <a:latin typeface="Mada"/>
                        <a:ea typeface="Mada"/>
                        <a:cs typeface="Mada"/>
                        <a:sym typeface="Mada"/>
                      </a:endParaRPr>
                    </a:p>
                    <a:p>
                      <a:pPr indent="0" lvl="0" marL="914400" rtl="0" algn="l">
                        <a:spcBef>
                          <a:spcPts val="0"/>
                        </a:spcBef>
                        <a:spcAft>
                          <a:spcPts val="0"/>
                        </a:spcAft>
                        <a:buNone/>
                      </a:pPr>
                      <a:r>
                        <a:rPr lang="ar" sz="1200">
                          <a:solidFill>
                            <a:srgbClr val="073763"/>
                          </a:solidFill>
                          <a:latin typeface="Mada"/>
                          <a:ea typeface="Mada"/>
                          <a:cs typeface="Mada"/>
                          <a:sym typeface="Mada"/>
                        </a:rPr>
                        <a:t>that presents during first 6 months of life.</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r>
            </a:tbl>
          </a:graphicData>
        </a:graphic>
      </p:graphicFrame>
      <p:sp>
        <p:nvSpPr>
          <p:cNvPr id="269" name="Google Shape;269;p35"/>
          <p:cNvSpPr txBox="1"/>
          <p:nvPr/>
        </p:nvSpPr>
        <p:spPr>
          <a:xfrm>
            <a:off x="3681600" y="2285675"/>
            <a:ext cx="3659700" cy="1425900"/>
          </a:xfrm>
          <a:prstGeom prst="rect">
            <a:avLst/>
          </a:prstGeom>
          <a:noFill/>
          <a:ln>
            <a:noFill/>
          </a:ln>
        </p:spPr>
        <p:txBody>
          <a:bodyPr anchorCtr="0" anchor="ctr"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Diseases of the exocrine pancreas:</a:t>
            </a:r>
            <a:endParaRPr b="1" sz="1100">
              <a:solidFill>
                <a:schemeClr val="dk1"/>
              </a:solidFill>
              <a:latin typeface="Mada"/>
              <a:ea typeface="Mada"/>
              <a:cs typeface="Mada"/>
              <a:sym typeface="Mada"/>
            </a:endParaRPr>
          </a:p>
          <a:p>
            <a:pPr indent="-156249" lvl="1" marL="6659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Such as cystic fibrosis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Drug or chemical induced diabetes:</a:t>
            </a:r>
            <a:endParaRPr b="1" sz="1100">
              <a:solidFill>
                <a:schemeClr val="dk1"/>
              </a:solidFill>
              <a:latin typeface="Mada"/>
              <a:ea typeface="Mada"/>
              <a:cs typeface="Mada"/>
              <a:sym typeface="Mada"/>
            </a:endParaRPr>
          </a:p>
          <a:p>
            <a:pPr indent="-156249" lvl="1" marL="6659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Such as in the treatment of HIV/AIDS or after organ transplantation</a:t>
            </a:r>
            <a:endParaRPr sz="1100">
              <a:solidFill>
                <a:schemeClr val="dk1"/>
              </a:solidFill>
              <a:latin typeface="Mada"/>
              <a:ea typeface="Mada"/>
              <a:cs typeface="Mada"/>
              <a:sym typeface="Mada"/>
            </a:endParaRPr>
          </a:p>
          <a:p>
            <a:pPr indent="-156249" lvl="1" marL="665999"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E.g. SLE or RA due to steroids treatment (Improving the primary disease will solve the problem)</a:t>
            </a:r>
            <a:endParaRPr sz="1100">
              <a:solidFill>
                <a:srgbClr val="6AA84F"/>
              </a:solidFill>
              <a:latin typeface="Mada"/>
              <a:ea typeface="Mada"/>
              <a:cs typeface="Mada"/>
              <a:sym typeface="Mada"/>
            </a:endParaRPr>
          </a:p>
        </p:txBody>
      </p:sp>
      <p:sp>
        <p:nvSpPr>
          <p:cNvPr id="270" name="Google Shape;270;p35"/>
          <p:cNvSpPr txBox="1"/>
          <p:nvPr/>
        </p:nvSpPr>
        <p:spPr>
          <a:xfrm>
            <a:off x="1237350" y="0"/>
            <a:ext cx="5085300" cy="4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Classification of diabetes </a:t>
            </a:r>
            <a:r>
              <a:rPr b="1" i="1" lang="ar" sz="2600">
                <a:latin typeface="Mada"/>
                <a:ea typeface="Mada"/>
                <a:cs typeface="Mada"/>
                <a:sym typeface="Mada"/>
              </a:rPr>
              <a:t>cont’</a:t>
            </a:r>
            <a:endParaRPr b="1" i="1" sz="2600">
              <a:latin typeface="Mada"/>
              <a:ea typeface="Mada"/>
              <a:cs typeface="Mada"/>
              <a:sym typeface="Mada"/>
            </a:endParaRPr>
          </a:p>
        </p:txBody>
      </p:sp>
      <p:grpSp>
        <p:nvGrpSpPr>
          <p:cNvPr id="271" name="Google Shape;271;p35"/>
          <p:cNvGrpSpPr/>
          <p:nvPr/>
        </p:nvGrpSpPr>
        <p:grpSpPr>
          <a:xfrm>
            <a:off x="1237350" y="3712850"/>
            <a:ext cx="5085300" cy="600250"/>
            <a:chOff x="1134648" y="0"/>
            <a:chExt cx="5085300" cy="600250"/>
          </a:xfrm>
        </p:grpSpPr>
        <p:cxnSp>
          <p:nvCxnSpPr>
            <p:cNvPr id="272" name="Google Shape;272;p35"/>
            <p:cNvCxnSpPr/>
            <p:nvPr/>
          </p:nvCxnSpPr>
          <p:spPr>
            <a:xfrm flipH="1" rot="10800000">
              <a:off x="1134648"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73" name="Google Shape;273;p35"/>
            <p:cNvSpPr txBox="1"/>
            <p:nvPr/>
          </p:nvSpPr>
          <p:spPr>
            <a:xfrm>
              <a:off x="1134648"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rgbClr val="1C4587"/>
                  </a:solidFill>
                  <a:latin typeface="Mada"/>
                  <a:ea typeface="Mada"/>
                  <a:cs typeface="Mada"/>
                  <a:sym typeface="Mada"/>
                </a:rPr>
                <a:t>Clinical features </a:t>
              </a:r>
              <a:endParaRPr b="1" sz="2600">
                <a:solidFill>
                  <a:srgbClr val="1C4587"/>
                </a:solidFill>
                <a:latin typeface="Mada"/>
                <a:ea typeface="Mada"/>
                <a:cs typeface="Mada"/>
                <a:sym typeface="Mada"/>
              </a:endParaRPr>
            </a:p>
          </p:txBody>
        </p:sp>
      </p:grpSp>
      <p:sp>
        <p:nvSpPr>
          <p:cNvPr id="274" name="Google Shape;274;p35"/>
          <p:cNvSpPr/>
          <p:nvPr/>
        </p:nvSpPr>
        <p:spPr>
          <a:xfrm>
            <a:off x="399075" y="4968000"/>
            <a:ext cx="6707400" cy="2811000"/>
          </a:xfrm>
          <a:prstGeom prst="roundRect">
            <a:avLst>
              <a:gd fmla="val 16667" name="adj"/>
            </a:avLst>
          </a:prstGeom>
          <a:noFill/>
          <a:ln cap="flat" cmpd="sng" w="19050">
            <a:solidFill>
              <a:schemeClr val="accent1"/>
            </a:solidFill>
            <a:prstDash val="dash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Children and young adults often present with a </a:t>
            </a:r>
            <a:r>
              <a:rPr b="1" lang="ar" sz="1200">
                <a:latin typeface="Mada"/>
                <a:ea typeface="Mada"/>
                <a:cs typeface="Mada"/>
                <a:sym typeface="Mada"/>
              </a:rPr>
              <a:t>2–6-week history</a:t>
            </a:r>
            <a:r>
              <a:rPr lang="ar" sz="1200">
                <a:latin typeface="Mada"/>
                <a:ea typeface="Mada"/>
                <a:cs typeface="Mada"/>
                <a:sym typeface="Mada"/>
              </a:rPr>
              <a:t> of  the </a:t>
            </a:r>
            <a:r>
              <a:rPr b="1" lang="ar" sz="1200">
                <a:solidFill>
                  <a:srgbClr val="CC0000"/>
                </a:solidFill>
                <a:latin typeface="Mada"/>
                <a:ea typeface="Mada"/>
                <a:cs typeface="Mada"/>
                <a:sym typeface="Mada"/>
              </a:rPr>
              <a:t>classic triad of symptoms:</a:t>
            </a:r>
            <a:endParaRPr b="1">
              <a:solidFill>
                <a:srgbClr val="CC0000"/>
              </a:solidFill>
            </a:endParaRPr>
          </a:p>
        </p:txBody>
      </p:sp>
      <p:sp>
        <p:nvSpPr>
          <p:cNvPr id="275" name="Google Shape;275;p35"/>
          <p:cNvSpPr txBox="1"/>
          <p:nvPr/>
        </p:nvSpPr>
        <p:spPr>
          <a:xfrm>
            <a:off x="1038099" y="6773196"/>
            <a:ext cx="1446600" cy="274800"/>
          </a:xfrm>
          <a:prstGeom prst="rect">
            <a:avLst/>
          </a:prstGeom>
          <a:noFill/>
          <a:ln>
            <a:noFill/>
          </a:ln>
        </p:spPr>
        <p:txBody>
          <a:bodyPr anchorCtr="0" anchor="b" bIns="45700" lIns="0" spcFirstLastPara="1" rIns="0" wrap="square" tIns="45700">
            <a:noAutofit/>
          </a:bodyPr>
          <a:lstStyle/>
          <a:p>
            <a:pPr indent="0" lvl="0" marL="0" marR="0" rtl="0" algn="ctr">
              <a:spcBef>
                <a:spcPts val="0"/>
              </a:spcBef>
              <a:spcAft>
                <a:spcPts val="0"/>
              </a:spcAft>
              <a:buNone/>
            </a:pPr>
            <a:r>
              <a:rPr b="1" lang="ar" sz="1200">
                <a:latin typeface="Mada"/>
                <a:ea typeface="Mada"/>
                <a:cs typeface="Mada"/>
                <a:sym typeface="Mada"/>
              </a:rPr>
              <a:t>Thirst and polydipsia</a:t>
            </a:r>
            <a:endParaRPr sz="1200">
              <a:latin typeface="Mada"/>
              <a:ea typeface="Mada"/>
              <a:cs typeface="Mada"/>
              <a:sym typeface="Mada"/>
            </a:endParaRPr>
          </a:p>
        </p:txBody>
      </p:sp>
      <p:sp>
        <p:nvSpPr>
          <p:cNvPr id="276" name="Google Shape;276;p35"/>
          <p:cNvSpPr txBox="1"/>
          <p:nvPr/>
        </p:nvSpPr>
        <p:spPr>
          <a:xfrm>
            <a:off x="1038100" y="6949850"/>
            <a:ext cx="3199500" cy="274800"/>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rPr lang="ar" sz="1200">
                <a:latin typeface="Mada"/>
                <a:ea typeface="Mada"/>
                <a:cs typeface="Mada"/>
                <a:sym typeface="Mada"/>
              </a:rPr>
              <a:t>due to the resulting loss of fluid and electrolytes</a:t>
            </a:r>
            <a:endParaRPr sz="1200">
              <a:latin typeface="Mada"/>
              <a:ea typeface="Mada"/>
              <a:cs typeface="Mada"/>
              <a:sym typeface="Mada"/>
            </a:endParaRPr>
          </a:p>
        </p:txBody>
      </p:sp>
      <p:sp>
        <p:nvSpPr>
          <p:cNvPr id="277" name="Google Shape;277;p35"/>
          <p:cNvSpPr txBox="1"/>
          <p:nvPr/>
        </p:nvSpPr>
        <p:spPr>
          <a:xfrm>
            <a:off x="4852161" y="5728199"/>
            <a:ext cx="1005900" cy="302400"/>
          </a:xfrm>
          <a:prstGeom prst="rect">
            <a:avLst/>
          </a:prstGeom>
          <a:noFill/>
          <a:ln>
            <a:noFill/>
          </a:ln>
        </p:spPr>
        <p:txBody>
          <a:bodyPr anchorCtr="0" anchor="b" bIns="45700" lIns="0" spcFirstLastPara="1" rIns="0" wrap="square" tIns="45700">
            <a:noAutofit/>
          </a:bodyPr>
          <a:lstStyle/>
          <a:p>
            <a:pPr indent="0" lvl="0" marL="0" marR="0" rtl="0" algn="ctr">
              <a:spcBef>
                <a:spcPts val="0"/>
              </a:spcBef>
              <a:spcAft>
                <a:spcPts val="0"/>
              </a:spcAft>
              <a:buNone/>
            </a:pPr>
            <a:r>
              <a:rPr b="1" lang="ar" sz="1200">
                <a:latin typeface="Mada"/>
                <a:ea typeface="Mada"/>
                <a:cs typeface="Mada"/>
                <a:sym typeface="Mada"/>
              </a:rPr>
              <a:t>Weight loss</a:t>
            </a:r>
            <a:endParaRPr sz="1200">
              <a:latin typeface="Mada"/>
              <a:ea typeface="Mada"/>
              <a:cs typeface="Mada"/>
              <a:sym typeface="Mada"/>
            </a:endParaRPr>
          </a:p>
        </p:txBody>
      </p:sp>
      <p:sp>
        <p:nvSpPr>
          <p:cNvPr id="278" name="Google Shape;278;p35"/>
          <p:cNvSpPr txBox="1"/>
          <p:nvPr/>
        </p:nvSpPr>
        <p:spPr>
          <a:xfrm>
            <a:off x="4938300" y="5946125"/>
            <a:ext cx="2222700" cy="897600"/>
          </a:xfrm>
          <a:prstGeom prst="rect">
            <a:avLst/>
          </a:prstGeom>
          <a:noFill/>
          <a:ln>
            <a:noFill/>
          </a:ln>
        </p:spPr>
        <p:txBody>
          <a:bodyPr anchorCtr="0" anchor="t" bIns="45700" lIns="0" spcFirstLastPara="1" rIns="0" wrap="square" tIns="45700">
            <a:noAutofit/>
          </a:bodyPr>
          <a:lstStyle/>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due to fluid depletion and accelerated breakdown of fat and muscle secondary to insulin deficiency.</a:t>
            </a:r>
            <a:endParaRPr sz="1200">
              <a:latin typeface="Mada"/>
              <a:ea typeface="Mada"/>
              <a:cs typeface="Mada"/>
              <a:sym typeface="Mada"/>
            </a:endParaRPr>
          </a:p>
        </p:txBody>
      </p:sp>
      <p:sp>
        <p:nvSpPr>
          <p:cNvPr id="279" name="Google Shape;279;p35"/>
          <p:cNvSpPr txBox="1"/>
          <p:nvPr/>
        </p:nvSpPr>
        <p:spPr>
          <a:xfrm>
            <a:off x="904473" y="5772743"/>
            <a:ext cx="1016700" cy="213300"/>
          </a:xfrm>
          <a:prstGeom prst="rect">
            <a:avLst/>
          </a:prstGeom>
          <a:noFill/>
          <a:ln>
            <a:noFill/>
          </a:ln>
        </p:spPr>
        <p:txBody>
          <a:bodyPr anchorCtr="0" anchor="b" bIns="45700" lIns="0" spcFirstLastPara="1" rIns="0" wrap="square" tIns="45700">
            <a:noAutofit/>
          </a:bodyPr>
          <a:lstStyle/>
          <a:p>
            <a:pPr indent="0" lvl="0" marL="0" marR="0" rtl="0" algn="ctr">
              <a:spcBef>
                <a:spcPts val="0"/>
              </a:spcBef>
              <a:spcAft>
                <a:spcPts val="0"/>
              </a:spcAft>
              <a:buClr>
                <a:srgbClr val="000000"/>
              </a:buClr>
              <a:buFont typeface="Arial"/>
              <a:buNone/>
            </a:pPr>
            <a:r>
              <a:rPr b="1" lang="ar" sz="1200">
                <a:latin typeface="Mada"/>
                <a:ea typeface="Mada"/>
                <a:cs typeface="Mada"/>
                <a:sym typeface="Mada"/>
              </a:rPr>
              <a:t>Polyuria</a:t>
            </a:r>
            <a:endParaRPr sz="1200">
              <a:latin typeface="Mada"/>
              <a:ea typeface="Mada"/>
              <a:cs typeface="Mada"/>
              <a:sym typeface="Mada"/>
            </a:endParaRPr>
          </a:p>
        </p:txBody>
      </p:sp>
      <p:sp>
        <p:nvSpPr>
          <p:cNvPr id="280" name="Google Shape;280;p35"/>
          <p:cNvSpPr txBox="1"/>
          <p:nvPr/>
        </p:nvSpPr>
        <p:spPr>
          <a:xfrm>
            <a:off x="904475" y="5953525"/>
            <a:ext cx="3057900" cy="662100"/>
          </a:xfrm>
          <a:prstGeom prst="rect">
            <a:avLst/>
          </a:prstGeom>
          <a:noFill/>
          <a:ln>
            <a:noFill/>
          </a:ln>
        </p:spPr>
        <p:txBody>
          <a:bodyPr anchorCtr="0" anchor="t" bIns="45700" lIns="0" spcFirstLastPara="1" rIns="0" wrap="square" tIns="45700">
            <a:noAutofit/>
          </a:bodyPr>
          <a:lstStyle/>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 due to the osmotic diuresis that results when blood glucose levels exceed the renal threshold</a:t>
            </a:r>
            <a:endParaRPr sz="1200">
              <a:latin typeface="Mada"/>
              <a:ea typeface="Mada"/>
              <a:cs typeface="Mada"/>
              <a:sym typeface="Mada"/>
            </a:endParaRPr>
          </a:p>
        </p:txBody>
      </p:sp>
      <p:grpSp>
        <p:nvGrpSpPr>
          <p:cNvPr id="281" name="Google Shape;281;p35"/>
          <p:cNvGrpSpPr/>
          <p:nvPr/>
        </p:nvGrpSpPr>
        <p:grpSpPr>
          <a:xfrm>
            <a:off x="399085" y="4475548"/>
            <a:ext cx="1543218" cy="595144"/>
            <a:chOff x="231931" y="4975266"/>
            <a:chExt cx="1660803" cy="739953"/>
          </a:xfrm>
        </p:grpSpPr>
        <p:sp>
          <p:nvSpPr>
            <p:cNvPr id="282" name="Google Shape;282;p35"/>
            <p:cNvSpPr/>
            <p:nvPr/>
          </p:nvSpPr>
          <p:spPr>
            <a:xfrm>
              <a:off x="231931" y="4975266"/>
              <a:ext cx="1660803" cy="739953"/>
            </a:xfrm>
            <a:custGeom>
              <a:rect b="b" l="l" r="r" t="t"/>
              <a:pathLst>
                <a:path extrusionOk="0" h="1339282" w="2646698">
                  <a:moveTo>
                    <a:pt x="439917" y="0"/>
                  </a:moveTo>
                  <a:cubicBezTo>
                    <a:pt x="465956" y="0"/>
                    <a:pt x="487027" y="514"/>
                    <a:pt x="503130" y="1542"/>
                  </a:cubicBezTo>
                  <a:cubicBezTo>
                    <a:pt x="519233" y="2570"/>
                    <a:pt x="531396" y="4283"/>
                    <a:pt x="539618" y="6681"/>
                  </a:cubicBezTo>
                  <a:cubicBezTo>
                    <a:pt x="547841" y="9080"/>
                    <a:pt x="553323" y="12334"/>
                    <a:pt x="556064" y="16446"/>
                  </a:cubicBezTo>
                  <a:cubicBezTo>
                    <a:pt x="558805" y="20557"/>
                    <a:pt x="560175" y="25696"/>
                    <a:pt x="560175" y="31863"/>
                  </a:cubicBezTo>
                  <a:lnTo>
                    <a:pt x="560175" y="355558"/>
                  </a:lnTo>
                  <a:lnTo>
                    <a:pt x="2482741" y="355558"/>
                  </a:lnTo>
                  <a:cubicBezTo>
                    <a:pt x="2573292" y="355558"/>
                    <a:pt x="2646698" y="428964"/>
                    <a:pt x="2646698" y="519515"/>
                  </a:cubicBezTo>
                  <a:lnTo>
                    <a:pt x="2646698" y="1175325"/>
                  </a:lnTo>
                  <a:cubicBezTo>
                    <a:pt x="2646698" y="1265876"/>
                    <a:pt x="2573292" y="1339282"/>
                    <a:pt x="2482741" y="1339282"/>
                  </a:cubicBezTo>
                  <a:lnTo>
                    <a:pt x="465561" y="1339282"/>
                  </a:lnTo>
                  <a:lnTo>
                    <a:pt x="465556" y="1339281"/>
                  </a:lnTo>
                  <a:lnTo>
                    <a:pt x="43170" y="1339281"/>
                  </a:lnTo>
                  <a:cubicBezTo>
                    <a:pt x="37688" y="1339281"/>
                    <a:pt x="32548" y="1337568"/>
                    <a:pt x="27752" y="1334142"/>
                  </a:cubicBezTo>
                  <a:cubicBezTo>
                    <a:pt x="22955" y="1330716"/>
                    <a:pt x="18673" y="1325063"/>
                    <a:pt x="14904" y="1317183"/>
                  </a:cubicBezTo>
                  <a:cubicBezTo>
                    <a:pt x="11135" y="1309302"/>
                    <a:pt x="8223" y="1298681"/>
                    <a:pt x="6167" y="1285319"/>
                  </a:cubicBezTo>
                  <a:cubicBezTo>
                    <a:pt x="4112" y="1271957"/>
                    <a:pt x="3084" y="1255683"/>
                    <a:pt x="3084" y="1236497"/>
                  </a:cubicBezTo>
                  <a:cubicBezTo>
                    <a:pt x="3084" y="1216625"/>
                    <a:pt x="3940" y="1200008"/>
                    <a:pt x="5653" y="1186646"/>
                  </a:cubicBezTo>
                  <a:cubicBezTo>
                    <a:pt x="7366" y="1173284"/>
                    <a:pt x="10107" y="1162492"/>
                    <a:pt x="13876" y="1154269"/>
                  </a:cubicBezTo>
                  <a:cubicBezTo>
                    <a:pt x="17645" y="1146047"/>
                    <a:pt x="21927" y="1140051"/>
                    <a:pt x="26724" y="1136282"/>
                  </a:cubicBezTo>
                  <a:cubicBezTo>
                    <a:pt x="31521" y="1132513"/>
                    <a:pt x="37003" y="1130629"/>
                    <a:pt x="43170" y="1130629"/>
                  </a:cubicBezTo>
                  <a:lnTo>
                    <a:pt x="290880" y="1130629"/>
                  </a:lnTo>
                  <a:lnTo>
                    <a:pt x="290880" y="265184"/>
                  </a:lnTo>
                  <a:lnTo>
                    <a:pt x="77088" y="383386"/>
                  </a:lnTo>
                  <a:cubicBezTo>
                    <a:pt x="61328" y="390924"/>
                    <a:pt x="48480" y="395549"/>
                    <a:pt x="38544" y="397262"/>
                  </a:cubicBezTo>
                  <a:cubicBezTo>
                    <a:pt x="28608" y="398975"/>
                    <a:pt x="20728" y="396919"/>
                    <a:pt x="14904" y="391095"/>
                  </a:cubicBezTo>
                  <a:cubicBezTo>
                    <a:pt x="9079" y="385270"/>
                    <a:pt x="5139" y="375163"/>
                    <a:pt x="3084" y="360774"/>
                  </a:cubicBezTo>
                  <a:cubicBezTo>
                    <a:pt x="1028" y="346384"/>
                    <a:pt x="0" y="326169"/>
                    <a:pt x="0" y="300131"/>
                  </a:cubicBezTo>
                  <a:cubicBezTo>
                    <a:pt x="0" y="283685"/>
                    <a:pt x="343" y="270152"/>
                    <a:pt x="1028" y="259531"/>
                  </a:cubicBezTo>
                  <a:cubicBezTo>
                    <a:pt x="1713" y="248910"/>
                    <a:pt x="3426" y="239830"/>
                    <a:pt x="6167" y="232293"/>
                  </a:cubicBezTo>
                  <a:cubicBezTo>
                    <a:pt x="8908" y="224755"/>
                    <a:pt x="12677" y="218588"/>
                    <a:pt x="17473" y="213792"/>
                  </a:cubicBezTo>
                  <a:cubicBezTo>
                    <a:pt x="22270" y="208995"/>
                    <a:pt x="28780" y="203856"/>
                    <a:pt x="37003" y="198374"/>
                  </a:cubicBezTo>
                  <a:lnTo>
                    <a:pt x="322743" y="13362"/>
                  </a:lnTo>
                  <a:cubicBezTo>
                    <a:pt x="326169" y="10621"/>
                    <a:pt x="330452" y="8394"/>
                    <a:pt x="335591" y="6681"/>
                  </a:cubicBezTo>
                  <a:cubicBezTo>
                    <a:pt x="340730" y="4968"/>
                    <a:pt x="347411" y="3598"/>
                    <a:pt x="355634" y="2570"/>
                  </a:cubicBezTo>
                  <a:cubicBezTo>
                    <a:pt x="363857" y="1542"/>
                    <a:pt x="374649" y="857"/>
                    <a:pt x="388011" y="514"/>
                  </a:cubicBezTo>
                  <a:cubicBezTo>
                    <a:pt x="401373" y="171"/>
                    <a:pt x="418675" y="0"/>
                    <a:pt x="439917" y="0"/>
                  </a:cubicBezTo>
                  <a:close/>
                </a:path>
              </a:pathLst>
            </a:custGeom>
            <a:solidFill>
              <a:schemeClr val="lt1"/>
            </a:solidFill>
            <a:ln cap="flat" cmpd="sng" w="101600">
              <a:solidFill>
                <a:schemeClr val="accent1"/>
              </a:solidFill>
              <a:prstDash val="solid"/>
              <a:miter lim="800000"/>
              <a:headEnd len="sm" w="sm" type="none"/>
              <a:tailEnd len="sm" w="sm" type="none"/>
            </a:ln>
          </p:spPr>
          <p:txBody>
            <a:bodyPr anchorCtr="0" anchor="b" bIns="137150" lIns="914400" spcFirstLastPara="1" rIns="274300" wrap="square" tIns="45700">
              <a:noAutofit/>
            </a:bodyPr>
            <a:lstStyle/>
            <a:p>
              <a:pPr indent="0" lvl="0" marL="0" marR="0" rtl="0" algn="l">
                <a:spcBef>
                  <a:spcPts val="600"/>
                </a:spcBef>
                <a:spcAft>
                  <a:spcPts val="0"/>
                </a:spcAft>
                <a:buNone/>
              </a:pPr>
              <a:r>
                <a:t/>
              </a:r>
              <a:endParaRPr b="1" sz="1200">
                <a:solidFill>
                  <a:schemeClr val="accent1"/>
                </a:solidFill>
                <a:latin typeface="Calibri"/>
                <a:ea typeface="Calibri"/>
                <a:cs typeface="Calibri"/>
                <a:sym typeface="Calibri"/>
              </a:endParaRPr>
            </a:p>
            <a:p>
              <a:pPr indent="0" lvl="0" marL="0" marR="0" rtl="0" algn="just">
                <a:spcBef>
                  <a:spcPts val="600"/>
                </a:spcBef>
                <a:spcAft>
                  <a:spcPts val="0"/>
                </a:spcAft>
                <a:buNone/>
              </a:pPr>
              <a:r>
                <a:t/>
              </a:r>
              <a:endParaRPr b="1" sz="1200">
                <a:solidFill>
                  <a:schemeClr val="accent1"/>
                </a:solidFill>
                <a:latin typeface="Calibri"/>
                <a:ea typeface="Calibri"/>
                <a:cs typeface="Calibri"/>
                <a:sym typeface="Calibri"/>
              </a:endParaRPr>
            </a:p>
          </p:txBody>
        </p:sp>
        <p:sp>
          <p:nvSpPr>
            <p:cNvPr id="283" name="Google Shape;283;p35"/>
            <p:cNvSpPr txBox="1"/>
            <p:nvPr/>
          </p:nvSpPr>
          <p:spPr>
            <a:xfrm>
              <a:off x="502933" y="5161731"/>
              <a:ext cx="1389600" cy="432600"/>
            </a:xfrm>
            <a:prstGeom prst="rect">
              <a:avLst/>
            </a:prstGeom>
            <a:no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lang="ar" sz="1200">
                  <a:solidFill>
                    <a:schemeClr val="accent1"/>
                  </a:solidFill>
                  <a:latin typeface="Mada Medium"/>
                  <a:ea typeface="Mada Medium"/>
                  <a:cs typeface="Mada Medium"/>
                  <a:sym typeface="Mada Medium"/>
                </a:rPr>
                <a:t>Acute presentation </a:t>
              </a:r>
              <a:endParaRPr sz="1200">
                <a:latin typeface="Mada Medium"/>
                <a:ea typeface="Mada Medium"/>
                <a:cs typeface="Mada Medium"/>
                <a:sym typeface="Mada Medium"/>
              </a:endParaRPr>
            </a:p>
          </p:txBody>
        </p:sp>
      </p:grpSp>
      <p:grpSp>
        <p:nvGrpSpPr>
          <p:cNvPr id="284" name="Google Shape;284;p35"/>
          <p:cNvGrpSpPr/>
          <p:nvPr/>
        </p:nvGrpSpPr>
        <p:grpSpPr>
          <a:xfrm>
            <a:off x="399075" y="7954166"/>
            <a:ext cx="6707400" cy="2162242"/>
            <a:chOff x="231925" y="8278433"/>
            <a:chExt cx="6707400" cy="1890567"/>
          </a:xfrm>
        </p:grpSpPr>
        <p:sp>
          <p:nvSpPr>
            <p:cNvPr id="285" name="Google Shape;285;p35"/>
            <p:cNvSpPr/>
            <p:nvPr/>
          </p:nvSpPr>
          <p:spPr>
            <a:xfrm>
              <a:off x="231925" y="8709800"/>
              <a:ext cx="6707400" cy="1459200"/>
            </a:xfrm>
            <a:prstGeom prst="roundRect">
              <a:avLst>
                <a:gd fmla="val 16667" name="adj"/>
              </a:avLst>
            </a:prstGeom>
            <a:noFill/>
            <a:ln cap="flat" cmpd="sng" w="19050">
              <a:solidFill>
                <a:schemeClr val="accent2"/>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The clinical onset may be prolonged over </a:t>
              </a:r>
              <a:r>
                <a:rPr b="1" lang="ar" sz="1200">
                  <a:latin typeface="Mada"/>
                  <a:ea typeface="Mada"/>
                  <a:cs typeface="Mada"/>
                  <a:sym typeface="Mada"/>
                </a:rPr>
                <a:t>several months or years</a:t>
              </a:r>
              <a:r>
                <a:rPr lang="ar" sz="1200">
                  <a:latin typeface="Mada"/>
                  <a:ea typeface="Mada"/>
                  <a:cs typeface="Mada"/>
                  <a:sym typeface="Mada"/>
                </a:rPr>
                <a:t>, particularly in older people. </a:t>
              </a:r>
              <a:r>
                <a:rPr b="1" lang="ar" sz="1200">
                  <a:latin typeface="Mada"/>
                  <a:ea typeface="Mada"/>
                  <a:cs typeface="Mada"/>
                  <a:sym typeface="Mada"/>
                </a:rPr>
                <a:t>Thirst</a:t>
              </a:r>
              <a:r>
                <a:rPr lang="ar" sz="1200">
                  <a:latin typeface="Mada"/>
                  <a:ea typeface="Mada"/>
                  <a:cs typeface="Mada"/>
                  <a:sym typeface="Mada"/>
                </a:rPr>
                <a:t>, </a:t>
              </a:r>
              <a:r>
                <a:rPr b="1" lang="ar" sz="1200">
                  <a:latin typeface="Mada"/>
                  <a:ea typeface="Mada"/>
                  <a:cs typeface="Mada"/>
                  <a:sym typeface="Mada"/>
                </a:rPr>
                <a:t>polyuria</a:t>
              </a:r>
              <a:r>
                <a:rPr lang="ar" sz="1200">
                  <a:latin typeface="Mada"/>
                  <a:ea typeface="Mada"/>
                  <a:cs typeface="Mada"/>
                  <a:sym typeface="Mada"/>
                </a:rPr>
                <a:t> and </a:t>
              </a:r>
              <a:r>
                <a:rPr b="1" lang="ar" sz="1200">
                  <a:latin typeface="Mada"/>
                  <a:ea typeface="Mada"/>
                  <a:cs typeface="Mada"/>
                  <a:sym typeface="Mada"/>
                </a:rPr>
                <a:t>weight loss</a:t>
              </a:r>
              <a:r>
                <a:rPr lang="ar" sz="1200">
                  <a:latin typeface="Mada"/>
                  <a:ea typeface="Mada"/>
                  <a:cs typeface="Mada"/>
                  <a:sym typeface="Mada"/>
                </a:rPr>
                <a:t> are usually present, but the individual may complain of other symptoms such as </a:t>
              </a:r>
              <a:r>
                <a:rPr b="1" lang="ar" sz="1200">
                  <a:latin typeface="Mada"/>
                  <a:ea typeface="Mada"/>
                  <a:cs typeface="Mada"/>
                  <a:sym typeface="Mada"/>
                </a:rPr>
                <a:t>lack of energy</a:t>
              </a:r>
              <a:r>
                <a:rPr lang="ar" sz="1200">
                  <a:latin typeface="Mada"/>
                  <a:ea typeface="Mada"/>
                  <a:cs typeface="Mada"/>
                  <a:sym typeface="Mada"/>
                </a:rPr>
                <a:t>, </a:t>
              </a:r>
              <a:r>
                <a:rPr b="1" lang="ar" sz="1200">
                  <a:latin typeface="Mada"/>
                  <a:ea typeface="Mada"/>
                  <a:cs typeface="Mada"/>
                  <a:sym typeface="Mada"/>
                </a:rPr>
                <a:t>visual blurring </a:t>
              </a:r>
              <a:r>
                <a:rPr lang="ar" sz="1200">
                  <a:latin typeface="Mada"/>
                  <a:ea typeface="Mada"/>
                  <a:cs typeface="Mada"/>
                  <a:sym typeface="Mada"/>
                </a:rPr>
                <a:t>secondary to swelling of lens due to osmosis caused by hyperglycemia</a:t>
              </a:r>
              <a:r>
                <a:rPr lang="ar" sz="1200">
                  <a:solidFill>
                    <a:srgbClr val="0B5394"/>
                  </a:solidFill>
                  <a:latin typeface="Mada"/>
                  <a:ea typeface="Mada"/>
                  <a:cs typeface="Mada"/>
                  <a:sym typeface="Mada"/>
                </a:rPr>
                <a:t> </a:t>
              </a:r>
              <a:r>
                <a:rPr lang="ar" sz="1200">
                  <a:latin typeface="Mada"/>
                  <a:ea typeface="Mada"/>
                  <a:cs typeface="Mada"/>
                  <a:sym typeface="Mada"/>
                </a:rPr>
                <a:t>(owing to glucose- induced changes in refraction), or </a:t>
              </a:r>
              <a:r>
                <a:rPr b="1" lang="ar" sz="1200">
                  <a:latin typeface="Mada"/>
                  <a:ea typeface="Mada"/>
                  <a:cs typeface="Mada"/>
                  <a:sym typeface="Mada"/>
                </a:rPr>
                <a:t>pruritus vulvae</a:t>
              </a:r>
              <a:r>
                <a:rPr lang="ar" sz="1200">
                  <a:latin typeface="Mada"/>
                  <a:ea typeface="Mada"/>
                  <a:cs typeface="Mada"/>
                  <a:sym typeface="Mada"/>
                </a:rPr>
                <a:t> or </a:t>
              </a:r>
              <a:r>
                <a:rPr b="1" lang="ar" sz="1200">
                  <a:latin typeface="Mada"/>
                  <a:ea typeface="Mada"/>
                  <a:cs typeface="Mada"/>
                  <a:sym typeface="Mada"/>
                </a:rPr>
                <a:t>balanitis</a:t>
              </a:r>
              <a:r>
                <a:rPr b="1" baseline="30000" lang="ar" sz="1200">
                  <a:latin typeface="Mada"/>
                  <a:ea typeface="Mada"/>
                  <a:cs typeface="Mada"/>
                  <a:sym typeface="Mada"/>
                </a:rPr>
                <a:t>1</a:t>
              </a:r>
              <a:r>
                <a:rPr b="1" lang="ar" sz="1200">
                  <a:latin typeface="Mada"/>
                  <a:ea typeface="Mada"/>
                  <a:cs typeface="Mada"/>
                  <a:sym typeface="Mada"/>
                </a:rPr>
                <a:t> due to </a:t>
              </a:r>
              <a:r>
                <a:rPr b="1" lang="ar" sz="1200">
                  <a:solidFill>
                    <a:srgbClr val="CC0000"/>
                  </a:solidFill>
                  <a:latin typeface="Mada"/>
                  <a:ea typeface="Mada"/>
                  <a:cs typeface="Mada"/>
                  <a:sym typeface="Mada"/>
                </a:rPr>
                <a:t>Candida</a:t>
              </a:r>
              <a:r>
                <a:rPr b="1" lang="ar" sz="1200">
                  <a:latin typeface="Mada"/>
                  <a:ea typeface="Mada"/>
                  <a:cs typeface="Mada"/>
                  <a:sym typeface="Mada"/>
                </a:rPr>
                <a:t> infection.</a:t>
              </a:r>
              <a:r>
                <a:rPr lang="ar" sz="1200">
                  <a:latin typeface="Mada"/>
                  <a:ea typeface="Mada"/>
                  <a:cs typeface="Mada"/>
                  <a:sym typeface="Mada"/>
                </a:rPr>
                <a:t> Because Candida albicans thrives under increased glucose conditions</a:t>
              </a:r>
              <a:endParaRPr/>
            </a:p>
          </p:txBody>
        </p:sp>
        <p:grpSp>
          <p:nvGrpSpPr>
            <p:cNvPr id="286" name="Google Shape;286;p35"/>
            <p:cNvGrpSpPr/>
            <p:nvPr/>
          </p:nvGrpSpPr>
          <p:grpSpPr>
            <a:xfrm>
              <a:off x="231933" y="8278433"/>
              <a:ext cx="1543218" cy="598817"/>
              <a:chOff x="-5256350" y="2525885"/>
              <a:chExt cx="1660803" cy="744519"/>
            </a:xfrm>
          </p:grpSpPr>
          <p:sp>
            <p:nvSpPr>
              <p:cNvPr id="287" name="Google Shape;287;p35"/>
              <p:cNvSpPr/>
              <p:nvPr/>
            </p:nvSpPr>
            <p:spPr>
              <a:xfrm>
                <a:off x="-5256350" y="2525885"/>
                <a:ext cx="1660803" cy="744519"/>
              </a:xfrm>
              <a:custGeom>
                <a:rect b="b" l="l" r="r" t="t"/>
                <a:pathLst>
                  <a:path extrusionOk="0" h="1353671" w="2646698">
                    <a:moveTo>
                      <a:pt x="426556" y="0"/>
                    </a:moveTo>
                    <a:cubicBezTo>
                      <a:pt x="495764" y="0"/>
                      <a:pt x="556236" y="8737"/>
                      <a:pt x="607970" y="26210"/>
                    </a:cubicBezTo>
                    <a:cubicBezTo>
                      <a:pt x="659705" y="43684"/>
                      <a:pt x="702703" y="68009"/>
                      <a:pt x="736965" y="99187"/>
                    </a:cubicBezTo>
                    <a:cubicBezTo>
                      <a:pt x="771226" y="130365"/>
                      <a:pt x="796751" y="167368"/>
                      <a:pt x="813539" y="210194"/>
                    </a:cubicBezTo>
                    <a:cubicBezTo>
                      <a:pt x="830327" y="253021"/>
                      <a:pt x="838721" y="299103"/>
                      <a:pt x="838721" y="348440"/>
                    </a:cubicBezTo>
                    <a:lnTo>
                      <a:pt x="836640" y="369947"/>
                    </a:lnTo>
                    <a:lnTo>
                      <a:pt x="2482741" y="369947"/>
                    </a:lnTo>
                    <a:cubicBezTo>
                      <a:pt x="2573292" y="369947"/>
                      <a:pt x="2646698" y="443353"/>
                      <a:pt x="2646698" y="533904"/>
                    </a:cubicBezTo>
                    <a:lnTo>
                      <a:pt x="2646698" y="1189714"/>
                    </a:lnTo>
                    <a:cubicBezTo>
                      <a:pt x="2646698" y="1280265"/>
                      <a:pt x="2573292" y="1353671"/>
                      <a:pt x="2482741" y="1353671"/>
                    </a:cubicBezTo>
                    <a:lnTo>
                      <a:pt x="850028" y="1353671"/>
                    </a:lnTo>
                    <a:lnTo>
                      <a:pt x="465561" y="1353671"/>
                    </a:lnTo>
                    <a:lnTo>
                      <a:pt x="85312" y="1353671"/>
                    </a:lnTo>
                    <a:cubicBezTo>
                      <a:pt x="70236" y="1353671"/>
                      <a:pt x="57217" y="1352301"/>
                      <a:pt x="46253" y="1349560"/>
                    </a:cubicBezTo>
                    <a:cubicBezTo>
                      <a:pt x="35290" y="1346819"/>
                      <a:pt x="26382" y="1341508"/>
                      <a:pt x="19529" y="1333628"/>
                    </a:cubicBezTo>
                    <a:cubicBezTo>
                      <a:pt x="12677" y="1325748"/>
                      <a:pt x="7709" y="1314270"/>
                      <a:pt x="4626" y="1299195"/>
                    </a:cubicBezTo>
                    <a:cubicBezTo>
                      <a:pt x="1542" y="1284120"/>
                      <a:pt x="0" y="1264591"/>
                      <a:pt x="0" y="1240608"/>
                    </a:cubicBezTo>
                    <a:cubicBezTo>
                      <a:pt x="0" y="1217996"/>
                      <a:pt x="1028" y="1198638"/>
                      <a:pt x="3084" y="1182535"/>
                    </a:cubicBezTo>
                    <a:cubicBezTo>
                      <a:pt x="5140" y="1166432"/>
                      <a:pt x="8908" y="1152042"/>
                      <a:pt x="14390" y="1139366"/>
                    </a:cubicBezTo>
                    <a:cubicBezTo>
                      <a:pt x="19872" y="1126689"/>
                      <a:pt x="26896" y="1114355"/>
                      <a:pt x="35461" y="1102363"/>
                    </a:cubicBezTo>
                    <a:cubicBezTo>
                      <a:pt x="44026" y="1090372"/>
                      <a:pt x="55161" y="1077181"/>
                      <a:pt x="68866" y="1062791"/>
                    </a:cubicBezTo>
                    <a:lnTo>
                      <a:pt x="299103" y="816109"/>
                    </a:lnTo>
                    <a:cubicBezTo>
                      <a:pt x="345013" y="768143"/>
                      <a:pt x="382016" y="724459"/>
                      <a:pt x="410110" y="685059"/>
                    </a:cubicBezTo>
                    <a:cubicBezTo>
                      <a:pt x="438205" y="645658"/>
                      <a:pt x="460132" y="609683"/>
                      <a:pt x="475892" y="577135"/>
                    </a:cubicBezTo>
                    <a:cubicBezTo>
                      <a:pt x="491653" y="544586"/>
                      <a:pt x="502445" y="514608"/>
                      <a:pt x="508269" y="487199"/>
                    </a:cubicBezTo>
                    <a:cubicBezTo>
                      <a:pt x="514094" y="459789"/>
                      <a:pt x="517006" y="433751"/>
                      <a:pt x="517006" y="409082"/>
                    </a:cubicBezTo>
                    <a:cubicBezTo>
                      <a:pt x="517006" y="386470"/>
                      <a:pt x="513409" y="365056"/>
                      <a:pt x="506214" y="344842"/>
                    </a:cubicBezTo>
                    <a:cubicBezTo>
                      <a:pt x="499019" y="324628"/>
                      <a:pt x="488398" y="306983"/>
                      <a:pt x="474351" y="291908"/>
                    </a:cubicBezTo>
                    <a:cubicBezTo>
                      <a:pt x="460303" y="276833"/>
                      <a:pt x="442659" y="265013"/>
                      <a:pt x="421417" y="256447"/>
                    </a:cubicBezTo>
                    <a:cubicBezTo>
                      <a:pt x="400175" y="247882"/>
                      <a:pt x="375164" y="243599"/>
                      <a:pt x="346384" y="243599"/>
                    </a:cubicBezTo>
                    <a:cubicBezTo>
                      <a:pt x="305955" y="243599"/>
                      <a:pt x="270152" y="248739"/>
                      <a:pt x="238974" y="259017"/>
                    </a:cubicBezTo>
                    <a:cubicBezTo>
                      <a:pt x="207796" y="269295"/>
                      <a:pt x="180387" y="280773"/>
                      <a:pt x="156747" y="293450"/>
                    </a:cubicBezTo>
                    <a:cubicBezTo>
                      <a:pt x="133106" y="306126"/>
                      <a:pt x="113406" y="317776"/>
                      <a:pt x="97646" y="328397"/>
                    </a:cubicBezTo>
                    <a:cubicBezTo>
                      <a:pt x="81885" y="339018"/>
                      <a:pt x="69551" y="344328"/>
                      <a:pt x="60643" y="344328"/>
                    </a:cubicBezTo>
                    <a:cubicBezTo>
                      <a:pt x="54476" y="344328"/>
                      <a:pt x="49166" y="342272"/>
                      <a:pt x="44712" y="338161"/>
                    </a:cubicBezTo>
                    <a:cubicBezTo>
                      <a:pt x="40258" y="334050"/>
                      <a:pt x="36660" y="327197"/>
                      <a:pt x="33919" y="317604"/>
                    </a:cubicBezTo>
                    <a:cubicBezTo>
                      <a:pt x="31178" y="308011"/>
                      <a:pt x="28951" y="295163"/>
                      <a:pt x="27238" y="279060"/>
                    </a:cubicBezTo>
                    <a:cubicBezTo>
                      <a:pt x="25525" y="262957"/>
                      <a:pt x="24669" y="243257"/>
                      <a:pt x="24669" y="219959"/>
                    </a:cubicBezTo>
                    <a:cubicBezTo>
                      <a:pt x="24669" y="204199"/>
                      <a:pt x="25183" y="191008"/>
                      <a:pt x="26210" y="180387"/>
                    </a:cubicBezTo>
                    <a:cubicBezTo>
                      <a:pt x="27238" y="169766"/>
                      <a:pt x="28780" y="160515"/>
                      <a:pt x="30836" y="152635"/>
                    </a:cubicBezTo>
                    <a:cubicBezTo>
                      <a:pt x="32891" y="144755"/>
                      <a:pt x="35632" y="137903"/>
                      <a:pt x="39059" y="132078"/>
                    </a:cubicBezTo>
                    <a:cubicBezTo>
                      <a:pt x="42485" y="126254"/>
                      <a:pt x="48480" y="119230"/>
                      <a:pt x="57046" y="111007"/>
                    </a:cubicBezTo>
                    <a:cubicBezTo>
                      <a:pt x="65611" y="102785"/>
                      <a:pt x="81371" y="92335"/>
                      <a:pt x="104327" y="79658"/>
                    </a:cubicBezTo>
                    <a:cubicBezTo>
                      <a:pt x="127282" y="66981"/>
                      <a:pt x="155548" y="54647"/>
                      <a:pt x="189124" y="42656"/>
                    </a:cubicBezTo>
                    <a:cubicBezTo>
                      <a:pt x="222700" y="30664"/>
                      <a:pt x="259702" y="20557"/>
                      <a:pt x="300131" y="12334"/>
                    </a:cubicBezTo>
                    <a:cubicBezTo>
                      <a:pt x="340560" y="4112"/>
                      <a:pt x="382701" y="0"/>
                      <a:pt x="426556" y="0"/>
                    </a:cubicBezTo>
                    <a:close/>
                  </a:path>
                </a:pathLst>
              </a:custGeom>
              <a:solidFill>
                <a:schemeClr val="lt1"/>
              </a:solidFill>
              <a:ln cap="flat" cmpd="sng" w="101600">
                <a:solidFill>
                  <a:schemeClr val="accent2"/>
                </a:solidFill>
                <a:prstDash val="solid"/>
                <a:miter lim="800000"/>
                <a:headEnd len="sm" w="sm" type="none"/>
                <a:tailEnd len="sm" w="sm" type="none"/>
              </a:ln>
            </p:spPr>
            <p:txBody>
              <a:bodyPr anchorCtr="0" anchor="b" bIns="137150" lIns="914400" spcFirstLastPara="1" rIns="274300" wrap="square" tIns="45700">
                <a:noAutofit/>
              </a:bodyPr>
              <a:lstStyle/>
              <a:p>
                <a:pPr indent="0" lvl="0" marL="0" marR="0" rtl="0" algn="just">
                  <a:spcBef>
                    <a:spcPts val="600"/>
                  </a:spcBef>
                  <a:spcAft>
                    <a:spcPts val="0"/>
                  </a:spcAft>
                  <a:buNone/>
                </a:pPr>
                <a:r>
                  <a:t/>
                </a:r>
                <a:endParaRPr sz="1200">
                  <a:solidFill>
                    <a:schemeClr val="accent2"/>
                  </a:solidFill>
                </a:endParaRPr>
              </a:p>
            </p:txBody>
          </p:sp>
          <p:sp>
            <p:nvSpPr>
              <p:cNvPr id="288" name="Google Shape;288;p35"/>
              <p:cNvSpPr txBox="1"/>
              <p:nvPr/>
            </p:nvSpPr>
            <p:spPr>
              <a:xfrm>
                <a:off x="-5050150" y="2735200"/>
                <a:ext cx="1389600" cy="460500"/>
              </a:xfrm>
              <a:prstGeom prst="rect">
                <a:avLst/>
              </a:prstGeom>
              <a:no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lang="ar" sz="1200">
                    <a:solidFill>
                      <a:schemeClr val="accent2"/>
                    </a:solidFill>
                    <a:latin typeface="Mada Medium"/>
                    <a:ea typeface="Mada Medium"/>
                    <a:cs typeface="Mada Medium"/>
                    <a:sym typeface="Mada Medium"/>
                  </a:rPr>
                  <a:t>Subacute presentation </a:t>
                </a:r>
                <a:endParaRPr sz="1200">
                  <a:solidFill>
                    <a:schemeClr val="accent2"/>
                  </a:solidFill>
                  <a:latin typeface="Mada Medium"/>
                  <a:ea typeface="Mada Medium"/>
                  <a:cs typeface="Mada Medium"/>
                  <a:sym typeface="Mada Medium"/>
                </a:endParaRPr>
              </a:p>
            </p:txBody>
          </p:sp>
        </p:grpSp>
      </p:grpSp>
      <p:cxnSp>
        <p:nvCxnSpPr>
          <p:cNvPr id="289" name="Google Shape;289;p35"/>
          <p:cNvCxnSpPr/>
          <p:nvPr/>
        </p:nvCxnSpPr>
        <p:spPr>
          <a:xfrm flipH="1" rot="10800000">
            <a:off x="1366502" y="575075"/>
            <a:ext cx="4827000" cy="12000"/>
          </a:xfrm>
          <a:prstGeom prst="straightConnector1">
            <a:avLst/>
          </a:prstGeom>
          <a:noFill/>
          <a:ln cap="flat" cmpd="sng" w="38100">
            <a:solidFill>
              <a:schemeClr val="accent1"/>
            </a:solidFill>
            <a:prstDash val="solid"/>
            <a:round/>
            <a:headEnd len="med" w="med" type="diamond"/>
            <a:tailEnd len="med" w="med" type="diamond"/>
          </a:ln>
        </p:spPr>
      </p:cxnSp>
      <p:pic>
        <p:nvPicPr>
          <p:cNvPr id="290" name="Google Shape;290;p35"/>
          <p:cNvPicPr preferRelativeResize="0"/>
          <p:nvPr/>
        </p:nvPicPr>
        <p:blipFill rotWithShape="1">
          <a:blip r:embed="rId3">
            <a:alphaModFix/>
          </a:blip>
          <a:srcRect b="4560" l="6080" r="-6080" t="-4560"/>
          <a:stretch/>
        </p:blipFill>
        <p:spPr>
          <a:xfrm>
            <a:off x="652654" y="6773195"/>
            <a:ext cx="336900" cy="311400"/>
          </a:xfrm>
          <a:prstGeom prst="heptagon">
            <a:avLst>
              <a:gd fmla="val 102572" name="hf"/>
              <a:gd fmla="val 105210" name="vf"/>
            </a:avLst>
          </a:prstGeom>
          <a:noFill/>
          <a:ln cap="flat" cmpd="sng" w="19050">
            <a:solidFill>
              <a:srgbClr val="45818E"/>
            </a:solidFill>
            <a:prstDash val="solid"/>
            <a:round/>
            <a:headEnd len="sm" w="sm" type="none"/>
            <a:tailEnd len="sm" w="sm" type="none"/>
          </a:ln>
        </p:spPr>
      </p:pic>
      <p:pic>
        <p:nvPicPr>
          <p:cNvPr id="291" name="Google Shape;291;p35"/>
          <p:cNvPicPr preferRelativeResize="0"/>
          <p:nvPr/>
        </p:nvPicPr>
        <p:blipFill rotWithShape="1">
          <a:blip r:embed="rId4">
            <a:alphaModFix/>
          </a:blip>
          <a:srcRect b="6079" l="19448" r="24550" t="-6080"/>
          <a:stretch/>
        </p:blipFill>
        <p:spPr>
          <a:xfrm>
            <a:off x="701188" y="5677661"/>
            <a:ext cx="336900" cy="311400"/>
          </a:xfrm>
          <a:prstGeom prst="heptagon">
            <a:avLst>
              <a:gd fmla="val 102572" name="hf"/>
              <a:gd fmla="val 105210" name="vf"/>
            </a:avLst>
          </a:prstGeom>
          <a:noFill/>
          <a:ln cap="flat" cmpd="sng" w="19050">
            <a:solidFill>
              <a:srgbClr val="45818E"/>
            </a:solidFill>
            <a:prstDash val="solid"/>
            <a:round/>
            <a:headEnd len="sm" w="sm" type="none"/>
            <a:tailEnd len="sm" w="sm" type="none"/>
          </a:ln>
        </p:spPr>
      </p:pic>
      <p:grpSp>
        <p:nvGrpSpPr>
          <p:cNvPr id="292" name="Google Shape;292;p35"/>
          <p:cNvGrpSpPr/>
          <p:nvPr/>
        </p:nvGrpSpPr>
        <p:grpSpPr>
          <a:xfrm>
            <a:off x="4601383" y="5775032"/>
            <a:ext cx="336908" cy="316036"/>
            <a:chOff x="5149536" y="7421907"/>
            <a:chExt cx="518400" cy="526200"/>
          </a:xfrm>
        </p:grpSpPr>
        <p:sp>
          <p:nvSpPr>
            <p:cNvPr id="293" name="Google Shape;293;p35"/>
            <p:cNvSpPr/>
            <p:nvPr/>
          </p:nvSpPr>
          <p:spPr>
            <a:xfrm>
              <a:off x="5149536" y="7421907"/>
              <a:ext cx="518400" cy="526200"/>
            </a:xfrm>
            <a:prstGeom prst="heptagon">
              <a:avLst>
                <a:gd fmla="val 102572" name="hf"/>
                <a:gd fmla="val 105210" name="vf"/>
              </a:avLst>
            </a:prstGeom>
            <a:no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600">
                <a:solidFill>
                  <a:srgbClr val="FFFFFF"/>
                </a:solidFill>
                <a:latin typeface="Trebuchet MS"/>
                <a:ea typeface="Trebuchet MS"/>
                <a:cs typeface="Trebuchet MS"/>
                <a:sym typeface="Trebuchet MS"/>
              </a:endParaRPr>
            </a:p>
          </p:txBody>
        </p:sp>
        <p:pic>
          <p:nvPicPr>
            <p:cNvPr id="294" name="Google Shape;294;p35"/>
            <p:cNvPicPr preferRelativeResize="0"/>
            <p:nvPr/>
          </p:nvPicPr>
          <p:blipFill>
            <a:blip r:embed="rId5">
              <a:alphaModFix/>
            </a:blip>
            <a:stretch>
              <a:fillRect/>
            </a:stretch>
          </p:blipFill>
          <p:spPr>
            <a:xfrm>
              <a:off x="5200075" y="7476350"/>
              <a:ext cx="417300" cy="417300"/>
            </a:xfrm>
            <a:prstGeom prst="rect">
              <a:avLst/>
            </a:prstGeom>
            <a:noFill/>
            <a:ln>
              <a:noFill/>
            </a:ln>
          </p:spPr>
        </p:pic>
      </p:grpSp>
      <p:sp>
        <p:nvSpPr>
          <p:cNvPr id="295" name="Google Shape;295;p35"/>
          <p:cNvSpPr txBox="1"/>
          <p:nvPr/>
        </p:nvSpPr>
        <p:spPr>
          <a:xfrm>
            <a:off x="794975" y="6257533"/>
            <a:ext cx="3414300" cy="27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200">
              <a:solidFill>
                <a:srgbClr val="0B5394"/>
              </a:solidFill>
              <a:latin typeface="Mada"/>
              <a:ea typeface="Mada"/>
              <a:cs typeface="Mada"/>
              <a:sym typeface="Mada"/>
            </a:endParaRPr>
          </a:p>
        </p:txBody>
      </p:sp>
      <p:sp>
        <p:nvSpPr>
          <p:cNvPr id="296" name="Google Shape;296;p35"/>
          <p:cNvSpPr txBox="1"/>
          <p:nvPr/>
        </p:nvSpPr>
        <p:spPr>
          <a:xfrm>
            <a:off x="989550" y="7084600"/>
            <a:ext cx="3199500" cy="7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Physiological response to diuresis to maintain plasma volume</a:t>
            </a:r>
            <a:endParaRPr sz="1200">
              <a:latin typeface="Mada"/>
              <a:ea typeface="Mada"/>
              <a:cs typeface="Mada"/>
              <a:sym typeface="Mada"/>
            </a:endParaRPr>
          </a:p>
        </p:txBody>
      </p:sp>
      <p:sp>
        <p:nvSpPr>
          <p:cNvPr id="297" name="Google Shape;297;p35"/>
          <p:cNvSpPr txBox="1"/>
          <p:nvPr/>
        </p:nvSpPr>
        <p:spPr>
          <a:xfrm>
            <a:off x="0" y="10233775"/>
            <a:ext cx="75600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999999"/>
                </a:solidFill>
                <a:latin typeface="Mada"/>
                <a:ea typeface="Mada"/>
                <a:cs typeface="Mada"/>
                <a:sym typeface="Mada"/>
              </a:rPr>
              <a:t>1-Balanitis is an inflammation of the glans, or the head, of the penis.</a:t>
            </a:r>
            <a:endParaRPr sz="1200">
              <a:solidFill>
                <a:srgbClr val="999999"/>
              </a:solidFill>
              <a:latin typeface="Mada"/>
              <a:ea typeface="Mada"/>
              <a:cs typeface="Mada"/>
              <a:sym typeface="Mada"/>
            </a:endParaRPr>
          </a:p>
        </p:txBody>
      </p:sp>
      <p:cxnSp>
        <p:nvCxnSpPr>
          <p:cNvPr id="298" name="Google Shape;298;p35"/>
          <p:cNvCxnSpPr/>
          <p:nvPr/>
        </p:nvCxnSpPr>
        <p:spPr>
          <a:xfrm rot="10800000">
            <a:off x="-26400" y="10259391"/>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6"/>
          <p:cNvSpPr txBox="1"/>
          <p:nvPr/>
        </p:nvSpPr>
        <p:spPr>
          <a:xfrm>
            <a:off x="188425" y="4776800"/>
            <a:ext cx="7038600" cy="4785900"/>
          </a:xfrm>
          <a:prstGeom prst="rect">
            <a:avLst/>
          </a:prstGeom>
          <a:noFill/>
          <a:ln cap="flat" cmpd="sng" w="19050">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p:txBody>
      </p:sp>
      <p:sp>
        <p:nvSpPr>
          <p:cNvPr id="304" name="Google Shape;304;p36"/>
          <p:cNvSpPr txBox="1"/>
          <p:nvPr/>
        </p:nvSpPr>
        <p:spPr>
          <a:xfrm>
            <a:off x="239375" y="4842350"/>
            <a:ext cx="7038600" cy="32049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chemeClr val="accent1"/>
              </a:buClr>
              <a:buSzPts val="1200"/>
              <a:buFont typeface="Mada"/>
              <a:buChar char="●"/>
            </a:pPr>
            <a:r>
              <a:rPr b="1" lang="ar" sz="1200">
                <a:solidFill>
                  <a:schemeClr val="accent1"/>
                </a:solidFill>
                <a:latin typeface="Mada"/>
                <a:ea typeface="Mada"/>
                <a:cs typeface="Mada"/>
                <a:sym typeface="Mada"/>
              </a:rPr>
              <a:t>This may be by a laboratory measurement of:</a:t>
            </a:r>
            <a:endParaRPr b="1"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AutoNum type="arabicPeriod"/>
            </a:pPr>
            <a:r>
              <a:rPr lang="ar" sz="1200">
                <a:solidFill>
                  <a:srgbClr val="1C4587"/>
                </a:solidFill>
                <a:latin typeface="Mada"/>
                <a:ea typeface="Mada"/>
                <a:cs typeface="Mada"/>
                <a:sym typeface="Mada"/>
              </a:rPr>
              <a:t>fasting	plasma glucose (</a:t>
            </a:r>
            <a:r>
              <a:rPr b="1" lang="ar" sz="1200">
                <a:solidFill>
                  <a:srgbClr val="1C4587"/>
                </a:solidFill>
                <a:latin typeface="Mada"/>
                <a:ea typeface="Mada"/>
                <a:cs typeface="Mada"/>
                <a:sym typeface="Mada"/>
              </a:rPr>
              <a:t>FPG</a:t>
            </a:r>
            <a:r>
              <a:rPr lang="ar" sz="1200">
                <a:solidFill>
                  <a:srgbClr val="1C4587"/>
                </a:solidFill>
                <a:latin typeface="Mada"/>
                <a:ea typeface="Mada"/>
                <a:cs typeface="Mada"/>
                <a:sym typeface="Mada"/>
              </a:rPr>
              <a:t>)</a:t>
            </a:r>
            <a:r>
              <a:rPr lang="ar" sz="1200">
                <a:solidFill>
                  <a:srgbClr val="999999"/>
                </a:solidFill>
                <a:latin typeface="Mada"/>
                <a:ea typeface="Mada"/>
                <a:cs typeface="Mada"/>
                <a:sym typeface="Mada"/>
              </a:rPr>
              <a:t> </a:t>
            </a:r>
            <a:r>
              <a:rPr b="1" lang="ar" sz="1200">
                <a:solidFill>
                  <a:srgbClr val="999999"/>
                </a:solidFill>
                <a:latin typeface="Mada"/>
                <a:ea typeface="Mada"/>
                <a:cs typeface="Mada"/>
                <a:sym typeface="Mada"/>
              </a:rPr>
              <a:t>(Specific)</a:t>
            </a:r>
            <a:endParaRPr b="1"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AutoNum type="arabicPeriod"/>
            </a:pPr>
            <a:r>
              <a:rPr lang="ar" sz="1200">
                <a:solidFill>
                  <a:srgbClr val="1C4587"/>
                </a:solidFill>
                <a:latin typeface="Mada"/>
                <a:ea typeface="Mada"/>
                <a:cs typeface="Mada"/>
                <a:sym typeface="Mada"/>
              </a:rPr>
              <a:t>random glucose </a:t>
            </a:r>
            <a:r>
              <a:rPr b="1" lang="ar" sz="1200">
                <a:solidFill>
                  <a:srgbClr val="999999"/>
                </a:solidFill>
                <a:latin typeface="Mada"/>
                <a:ea typeface="Mada"/>
                <a:cs typeface="Mada"/>
                <a:sym typeface="Mada"/>
              </a:rPr>
              <a:t>(Sensitive) </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AutoNum type="arabicPeriod"/>
            </a:pPr>
            <a:r>
              <a:rPr lang="ar" sz="1200">
                <a:solidFill>
                  <a:srgbClr val="1C4587"/>
                </a:solidFill>
                <a:latin typeface="Mada"/>
                <a:ea typeface="Mada"/>
                <a:cs typeface="Mada"/>
                <a:sym typeface="Mada"/>
              </a:rPr>
              <a:t>2-hour plasma glucose after a 75- g oral glucose tolerance  test  (</a:t>
            </a:r>
            <a:r>
              <a:rPr b="1" lang="ar" sz="1200">
                <a:solidFill>
                  <a:srgbClr val="1C4587"/>
                </a:solidFill>
                <a:latin typeface="Mada"/>
                <a:ea typeface="Mada"/>
                <a:cs typeface="Mada"/>
                <a:sym typeface="Mada"/>
              </a:rPr>
              <a:t>OGTT</a:t>
            </a:r>
            <a:r>
              <a:rPr lang="ar" sz="1200">
                <a:solidFill>
                  <a:srgbClr val="1C4587"/>
                </a:solidFill>
                <a:latin typeface="Mada"/>
                <a:ea typeface="Mada"/>
                <a:cs typeface="Mada"/>
                <a:sym typeface="Mada"/>
              </a:rPr>
              <a:t>) </a:t>
            </a:r>
            <a:r>
              <a:rPr b="1" lang="ar" sz="1200">
                <a:solidFill>
                  <a:srgbClr val="999999"/>
                </a:solidFill>
                <a:latin typeface="Mada"/>
                <a:ea typeface="Mada"/>
                <a:cs typeface="Mada"/>
                <a:sym typeface="Mada"/>
              </a:rPr>
              <a:t>(Sensitive &amp; Specific)</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AutoNum type="arabicPeriod"/>
            </a:pPr>
            <a:r>
              <a:rPr lang="ar" sz="1200">
                <a:solidFill>
                  <a:srgbClr val="1C4587"/>
                </a:solidFill>
                <a:latin typeface="Mada"/>
                <a:ea typeface="Mada"/>
                <a:cs typeface="Mada"/>
                <a:sym typeface="Mada"/>
              </a:rPr>
              <a:t> The use of glycated  haemoglobin  (</a:t>
            </a:r>
            <a:r>
              <a:rPr b="1" lang="ar" sz="1200">
                <a:solidFill>
                  <a:srgbClr val="1C4587"/>
                </a:solidFill>
                <a:latin typeface="Mada"/>
                <a:ea typeface="Mada"/>
                <a:cs typeface="Mada"/>
                <a:sym typeface="Mada"/>
              </a:rPr>
              <a:t>HbA1c</a:t>
            </a:r>
            <a:r>
              <a:rPr lang="ar" sz="1200">
                <a:solidFill>
                  <a:srgbClr val="1C4587"/>
                </a:solidFill>
                <a:latin typeface="Mada"/>
                <a:ea typeface="Mada"/>
                <a:cs typeface="Mada"/>
                <a:sym typeface="Mada"/>
              </a:rPr>
              <a:t>)	 was  introduced  as an  alternative method  in 2011. it is also used to guide treatment decisions.</a:t>
            </a:r>
            <a:endParaRPr b="1" sz="1200">
              <a:solidFill>
                <a:schemeClr val="accent2"/>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The diagnostic criteria recognize</a:t>
            </a:r>
            <a:r>
              <a:rPr b="1" lang="ar" sz="1200">
                <a:solidFill>
                  <a:schemeClr val="accent1"/>
                </a:solidFill>
                <a:latin typeface="Mada"/>
                <a:ea typeface="Mada"/>
                <a:cs typeface="Mada"/>
                <a:sym typeface="Mada"/>
              </a:rPr>
              <a:t> two further categories of abnormal</a:t>
            </a:r>
            <a:r>
              <a:rPr lang="ar" sz="1200">
                <a:solidFill>
                  <a:schemeClr val="accent1"/>
                </a:solidFill>
                <a:latin typeface="Mada"/>
                <a:ea typeface="Mada"/>
                <a:cs typeface="Mada"/>
                <a:sym typeface="Mada"/>
              </a:rPr>
              <a:t> glucose concentrations: </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impaired fasting glycaemia (</a:t>
            </a:r>
            <a:r>
              <a:rPr b="1" lang="ar" sz="1200">
                <a:solidFill>
                  <a:schemeClr val="dk1"/>
                </a:solidFill>
                <a:latin typeface="Mada"/>
                <a:ea typeface="Mada"/>
                <a:cs typeface="Mada"/>
                <a:sym typeface="Mada"/>
              </a:rPr>
              <a:t>IFG</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impaired  glucose  tolerance (</a:t>
            </a:r>
            <a:r>
              <a:rPr b="1" lang="ar" sz="1200">
                <a:solidFill>
                  <a:schemeClr val="dk1"/>
                </a:solidFill>
                <a:latin typeface="Mada"/>
                <a:ea typeface="Mada"/>
                <a:cs typeface="Mada"/>
                <a:sym typeface="Mada"/>
              </a:rPr>
              <a:t>IGT</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9144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Collectively these have been described as </a:t>
            </a:r>
            <a:r>
              <a:rPr b="1" lang="ar" sz="1200">
                <a:solidFill>
                  <a:srgbClr val="1C4587"/>
                </a:solidFill>
                <a:latin typeface="Mada"/>
                <a:ea typeface="Mada"/>
                <a:cs typeface="Mada"/>
                <a:sym typeface="Mada"/>
              </a:rPr>
              <a:t>‘pre-diabetes’</a:t>
            </a:r>
            <a:r>
              <a:rPr lang="ar" sz="1200">
                <a:solidFill>
                  <a:srgbClr val="1C4587"/>
                </a:solidFill>
                <a:latin typeface="Mada"/>
                <a:ea typeface="Mada"/>
                <a:cs typeface="Mada"/>
                <a:sym typeface="Mada"/>
              </a:rPr>
              <a:t> but this is not strictly accurate because the majority will never develop diabetes. </a:t>
            </a:r>
            <a:r>
              <a:rPr lang="ar" sz="1200">
                <a:latin typeface="Mada"/>
                <a:ea typeface="Mada"/>
                <a:cs typeface="Mada"/>
                <a:sym typeface="Mada"/>
              </a:rPr>
              <a:t> (⅓ will develop DM)</a:t>
            </a:r>
            <a:endParaRPr sz="1200">
              <a:latin typeface="Mada"/>
              <a:ea typeface="Mada"/>
              <a:cs typeface="Mada"/>
              <a:sym typeface="Mada"/>
            </a:endParaRPr>
          </a:p>
          <a:p>
            <a:pPr indent="-304800" lvl="0" marL="914400" rtl="0" algn="l">
              <a:lnSpc>
                <a:spcPct val="115000"/>
              </a:lnSpc>
              <a:spcBef>
                <a:spcPts val="0"/>
              </a:spcBef>
              <a:spcAft>
                <a:spcPts val="0"/>
              </a:spcAft>
              <a:buClr>
                <a:schemeClr val="dk1"/>
              </a:buClr>
              <a:buSzPts val="1200"/>
              <a:buFont typeface="Mada"/>
              <a:buChar char="●"/>
            </a:pPr>
            <a:r>
              <a:rPr lang="ar" sz="1200">
                <a:solidFill>
                  <a:srgbClr val="1C4587"/>
                </a:solidFill>
                <a:latin typeface="Mada"/>
                <a:ea typeface="Mada"/>
                <a:cs typeface="Mada"/>
                <a:sym typeface="Mada"/>
              </a:rPr>
              <a:t>Neither IFG nor IGT are clinical entities in their own right but they</a:t>
            </a:r>
            <a:r>
              <a:rPr lang="ar" sz="1200">
                <a:solidFill>
                  <a:schemeClr val="dk1"/>
                </a:solidFill>
                <a:latin typeface="Mada"/>
                <a:ea typeface="Mada"/>
                <a:cs typeface="Mada"/>
                <a:sym typeface="Mada"/>
              </a:rPr>
              <a:t> identify</a:t>
            </a:r>
            <a:r>
              <a:rPr b="1" lang="ar" sz="1200">
                <a:solidFill>
                  <a:schemeClr val="dk1"/>
                </a:solidFill>
                <a:latin typeface="Mada"/>
                <a:ea typeface="Mada"/>
                <a:cs typeface="Mada"/>
                <a:sym typeface="Mada"/>
              </a:rPr>
              <a:t> people who are at high risk of diabetes and cardiovascular disease.</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9144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Individuals with</a:t>
            </a:r>
            <a:r>
              <a:rPr b="1" lang="ar" sz="1200">
                <a:solidFill>
                  <a:srgbClr val="1C4587"/>
                </a:solidFill>
                <a:latin typeface="Mada"/>
                <a:ea typeface="Mada"/>
                <a:cs typeface="Mada"/>
                <a:sym typeface="Mada"/>
              </a:rPr>
              <a:t> IGT</a:t>
            </a:r>
            <a:r>
              <a:rPr lang="ar" sz="1200">
                <a:solidFill>
                  <a:srgbClr val="1C4587"/>
                </a:solidFill>
                <a:latin typeface="Mada"/>
                <a:ea typeface="Mada"/>
                <a:cs typeface="Mada"/>
                <a:sym typeface="Mada"/>
              </a:rPr>
              <a:t> have a similar</a:t>
            </a:r>
            <a:r>
              <a:rPr b="1" lang="ar" sz="1200">
                <a:solidFill>
                  <a:srgbClr val="1C4587"/>
                </a:solidFill>
                <a:latin typeface="Mada"/>
                <a:ea typeface="Mada"/>
                <a:cs typeface="Mada"/>
                <a:sym typeface="Mada"/>
              </a:rPr>
              <a:t> risk of cardiovascular disease</a:t>
            </a:r>
            <a:r>
              <a:rPr lang="ar" sz="1200">
                <a:solidFill>
                  <a:srgbClr val="1C4587"/>
                </a:solidFill>
                <a:latin typeface="Mada"/>
                <a:ea typeface="Mada"/>
                <a:cs typeface="Mada"/>
                <a:sym typeface="Mada"/>
              </a:rPr>
              <a:t> as those with frank diabetes, but </a:t>
            </a:r>
            <a:r>
              <a:rPr lang="ar" sz="1200">
                <a:solidFill>
                  <a:srgbClr val="CC0000"/>
                </a:solidFill>
                <a:latin typeface="Mada"/>
                <a:ea typeface="Mada"/>
                <a:cs typeface="Mada"/>
                <a:sym typeface="Mada"/>
              </a:rPr>
              <a:t>do not </a:t>
            </a:r>
            <a:r>
              <a:rPr lang="ar" sz="1200">
                <a:solidFill>
                  <a:srgbClr val="1C4587"/>
                </a:solidFill>
                <a:latin typeface="Mada"/>
                <a:ea typeface="Mada"/>
                <a:cs typeface="Mada"/>
                <a:sym typeface="Mada"/>
              </a:rPr>
              <a:t>develop </a:t>
            </a:r>
            <a:r>
              <a:rPr b="1" lang="ar" sz="1200">
                <a:solidFill>
                  <a:srgbClr val="1C4587"/>
                </a:solidFill>
                <a:latin typeface="Mada"/>
                <a:ea typeface="Mada"/>
                <a:cs typeface="Mada"/>
                <a:sym typeface="Mada"/>
              </a:rPr>
              <a:t>microvascular complications</a:t>
            </a:r>
            <a:r>
              <a:rPr lang="ar" sz="1200">
                <a:solidFill>
                  <a:srgbClr val="1C4587"/>
                </a:solidFill>
                <a:latin typeface="Mada"/>
                <a:ea typeface="Mada"/>
                <a:cs typeface="Mada"/>
                <a:sym typeface="Mada"/>
              </a:rPr>
              <a:t>.</a:t>
            </a:r>
            <a:endParaRPr>
              <a:solidFill>
                <a:srgbClr val="1C4587"/>
              </a:solidFill>
            </a:endParaRPr>
          </a:p>
        </p:txBody>
      </p:sp>
      <p:sp>
        <p:nvSpPr>
          <p:cNvPr id="305" name="Google Shape;305;p36"/>
          <p:cNvSpPr txBox="1"/>
          <p:nvPr/>
        </p:nvSpPr>
        <p:spPr>
          <a:xfrm>
            <a:off x="1210000" y="9649550"/>
            <a:ext cx="5599500" cy="9639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306" name="Google Shape;306;p3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307" name="Google Shape;307;p36"/>
          <p:cNvCxnSpPr/>
          <p:nvPr/>
        </p:nvCxnSpPr>
        <p:spPr>
          <a:xfrm flipH="1" rot="10800000">
            <a:off x="1294224" y="4234991"/>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08" name="Google Shape;308;p36"/>
          <p:cNvSpPr txBox="1"/>
          <p:nvPr/>
        </p:nvSpPr>
        <p:spPr>
          <a:xfrm>
            <a:off x="1294224" y="3646741"/>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Investigations</a:t>
            </a:r>
            <a:endParaRPr b="1" sz="2600">
              <a:latin typeface="Mada"/>
              <a:ea typeface="Mada"/>
              <a:cs typeface="Mada"/>
              <a:sym typeface="Mada"/>
            </a:endParaRPr>
          </a:p>
        </p:txBody>
      </p:sp>
      <p:sp>
        <p:nvSpPr>
          <p:cNvPr id="309" name="Google Shape;309;p36"/>
          <p:cNvSpPr txBox="1"/>
          <p:nvPr/>
        </p:nvSpPr>
        <p:spPr>
          <a:xfrm>
            <a:off x="317575" y="4271458"/>
            <a:ext cx="7038600" cy="40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Once considered, diabetes is easy to diagnose. </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The diagnostic approach is the same for both T1 &amp; T2</a:t>
            </a:r>
            <a:endParaRPr b="1" sz="1200">
              <a:latin typeface="Mada"/>
              <a:ea typeface="Mada"/>
              <a:cs typeface="Mada"/>
              <a:sym typeface="Mada"/>
            </a:endParaRPr>
          </a:p>
        </p:txBody>
      </p:sp>
      <p:pic>
        <p:nvPicPr>
          <p:cNvPr id="310" name="Google Shape;310;p36"/>
          <p:cNvPicPr preferRelativeResize="0"/>
          <p:nvPr/>
        </p:nvPicPr>
        <p:blipFill rotWithShape="1">
          <a:blip r:embed="rId3">
            <a:alphaModFix/>
          </a:blip>
          <a:srcRect b="24514" l="1718" r="56974" t="46949"/>
          <a:stretch/>
        </p:blipFill>
        <p:spPr>
          <a:xfrm>
            <a:off x="5502626" y="8047238"/>
            <a:ext cx="1679549" cy="1421226"/>
          </a:xfrm>
          <a:prstGeom prst="rect">
            <a:avLst/>
          </a:prstGeom>
          <a:noFill/>
          <a:ln cap="flat" cmpd="sng" w="19050">
            <a:solidFill>
              <a:schemeClr val="accent1"/>
            </a:solidFill>
            <a:prstDash val="solid"/>
            <a:round/>
            <a:headEnd len="sm" w="sm" type="none"/>
            <a:tailEnd len="sm" w="sm" type="none"/>
          </a:ln>
        </p:spPr>
      </p:pic>
      <p:sp>
        <p:nvSpPr>
          <p:cNvPr id="311" name="Google Shape;311;p36"/>
          <p:cNvSpPr txBox="1"/>
          <p:nvPr/>
        </p:nvSpPr>
        <p:spPr>
          <a:xfrm>
            <a:off x="-6244299" y="-1051700"/>
            <a:ext cx="4827000" cy="46449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accent1"/>
              </a:buClr>
              <a:buSzPts val="1200"/>
              <a:buFont typeface="Mada"/>
              <a:buChar char="●"/>
            </a:pPr>
            <a:r>
              <a:rPr b="1" lang="ar" sz="1200">
                <a:solidFill>
                  <a:schemeClr val="accent1"/>
                </a:solidFill>
                <a:latin typeface="Mada"/>
                <a:ea typeface="Mada"/>
                <a:cs typeface="Mada"/>
                <a:sym typeface="Mada"/>
              </a:rPr>
              <a:t>This may be by a laboratory measurement of:</a:t>
            </a:r>
            <a:endParaRPr b="1"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AutoNum type="arabicPeriod"/>
            </a:pPr>
            <a:r>
              <a:rPr lang="ar" sz="1200">
                <a:solidFill>
                  <a:srgbClr val="1C4587"/>
                </a:solidFill>
                <a:latin typeface="Mada"/>
                <a:ea typeface="Mada"/>
                <a:cs typeface="Mada"/>
                <a:sym typeface="Mada"/>
              </a:rPr>
              <a:t>fasting	plasma glucose (</a:t>
            </a:r>
            <a:r>
              <a:rPr b="1" lang="ar" sz="1200">
                <a:solidFill>
                  <a:srgbClr val="1C4587"/>
                </a:solidFill>
                <a:latin typeface="Mada"/>
                <a:ea typeface="Mada"/>
                <a:cs typeface="Mada"/>
                <a:sym typeface="Mada"/>
              </a:rPr>
              <a:t>FPG</a:t>
            </a:r>
            <a:r>
              <a:rPr lang="ar" sz="1200">
                <a:solidFill>
                  <a:srgbClr val="1C4587"/>
                </a:solidFill>
                <a:latin typeface="Mada"/>
                <a:ea typeface="Mada"/>
                <a:cs typeface="Mada"/>
                <a:sym typeface="Mada"/>
              </a:rPr>
              <a:t>)</a:t>
            </a:r>
            <a:r>
              <a:rPr lang="ar" sz="1200">
                <a:solidFill>
                  <a:srgbClr val="999999"/>
                </a:solidFill>
                <a:latin typeface="Mada"/>
                <a:ea typeface="Mada"/>
                <a:cs typeface="Mada"/>
                <a:sym typeface="Mada"/>
              </a:rPr>
              <a:t> </a:t>
            </a:r>
            <a:r>
              <a:rPr b="1" lang="ar" sz="1200">
                <a:solidFill>
                  <a:srgbClr val="999999"/>
                </a:solidFill>
                <a:latin typeface="Mada"/>
                <a:ea typeface="Mada"/>
                <a:cs typeface="Mada"/>
                <a:sym typeface="Mada"/>
              </a:rPr>
              <a:t>(Specific)</a:t>
            </a:r>
            <a:endParaRPr b="1"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AutoNum type="arabicPeriod"/>
            </a:pPr>
            <a:r>
              <a:rPr lang="ar" sz="1200">
                <a:solidFill>
                  <a:srgbClr val="1C4587"/>
                </a:solidFill>
                <a:latin typeface="Mada"/>
                <a:ea typeface="Mada"/>
                <a:cs typeface="Mada"/>
                <a:sym typeface="Mada"/>
              </a:rPr>
              <a:t>random glucose </a:t>
            </a:r>
            <a:r>
              <a:rPr b="1" lang="ar" sz="1200">
                <a:solidFill>
                  <a:srgbClr val="999999"/>
                </a:solidFill>
                <a:latin typeface="Mada"/>
                <a:ea typeface="Mada"/>
                <a:cs typeface="Mada"/>
                <a:sym typeface="Mada"/>
              </a:rPr>
              <a:t>(Sensitive) </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AutoNum type="arabicPeriod"/>
            </a:pPr>
            <a:r>
              <a:rPr lang="ar" sz="1200">
                <a:solidFill>
                  <a:srgbClr val="1C4587"/>
                </a:solidFill>
                <a:latin typeface="Mada"/>
                <a:ea typeface="Mada"/>
                <a:cs typeface="Mada"/>
                <a:sym typeface="Mada"/>
              </a:rPr>
              <a:t>2-hour plasma glucose after a 75- g oral glucose tolerance  test  (</a:t>
            </a:r>
            <a:r>
              <a:rPr b="1" lang="ar" sz="1200">
                <a:solidFill>
                  <a:srgbClr val="1C4587"/>
                </a:solidFill>
                <a:latin typeface="Mada"/>
                <a:ea typeface="Mada"/>
                <a:cs typeface="Mada"/>
                <a:sym typeface="Mada"/>
              </a:rPr>
              <a:t>OGTT</a:t>
            </a:r>
            <a:r>
              <a:rPr lang="ar" sz="1200">
                <a:solidFill>
                  <a:srgbClr val="1C4587"/>
                </a:solidFill>
                <a:latin typeface="Mada"/>
                <a:ea typeface="Mada"/>
                <a:cs typeface="Mada"/>
                <a:sym typeface="Mada"/>
              </a:rPr>
              <a:t>) </a:t>
            </a:r>
            <a:r>
              <a:rPr b="1" lang="ar" sz="1200">
                <a:solidFill>
                  <a:srgbClr val="999999"/>
                </a:solidFill>
                <a:latin typeface="Mada"/>
                <a:ea typeface="Mada"/>
                <a:cs typeface="Mada"/>
                <a:sym typeface="Mada"/>
              </a:rPr>
              <a:t>(Sensitive &amp; Specific)</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AutoNum type="arabicPeriod"/>
            </a:pPr>
            <a:r>
              <a:rPr lang="ar" sz="1200">
                <a:solidFill>
                  <a:srgbClr val="1C4587"/>
                </a:solidFill>
                <a:latin typeface="Mada"/>
                <a:ea typeface="Mada"/>
                <a:cs typeface="Mada"/>
                <a:sym typeface="Mada"/>
              </a:rPr>
              <a:t> The use of glycated  haemoglobin  (</a:t>
            </a:r>
            <a:r>
              <a:rPr b="1" lang="ar" sz="1200">
                <a:solidFill>
                  <a:srgbClr val="1C4587"/>
                </a:solidFill>
                <a:latin typeface="Mada"/>
                <a:ea typeface="Mada"/>
                <a:cs typeface="Mada"/>
                <a:sym typeface="Mada"/>
              </a:rPr>
              <a:t>HbA1c</a:t>
            </a:r>
            <a:r>
              <a:rPr lang="ar" sz="1200">
                <a:solidFill>
                  <a:srgbClr val="1C4587"/>
                </a:solidFill>
                <a:latin typeface="Mada"/>
                <a:ea typeface="Mada"/>
                <a:cs typeface="Mada"/>
                <a:sym typeface="Mada"/>
              </a:rPr>
              <a:t>)	 was  introduced  as an  alternative method  in 2011. it is also used to guide treatment decisions.</a:t>
            </a:r>
            <a:endParaRPr b="1" sz="1200">
              <a:solidFill>
                <a:schemeClr val="accent2"/>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The diagnostic criteria recognize</a:t>
            </a:r>
            <a:r>
              <a:rPr b="1" lang="ar" sz="1200">
                <a:solidFill>
                  <a:schemeClr val="accent1"/>
                </a:solidFill>
                <a:latin typeface="Mada"/>
                <a:ea typeface="Mada"/>
                <a:cs typeface="Mada"/>
                <a:sym typeface="Mada"/>
              </a:rPr>
              <a:t> two further categories of abnormal</a:t>
            </a:r>
            <a:r>
              <a:rPr lang="ar" sz="1200">
                <a:solidFill>
                  <a:schemeClr val="accent1"/>
                </a:solidFill>
                <a:latin typeface="Mada"/>
                <a:ea typeface="Mada"/>
                <a:cs typeface="Mada"/>
                <a:sym typeface="Mada"/>
              </a:rPr>
              <a:t> glucose concentrations: </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impaired fasting glycaemia (</a:t>
            </a:r>
            <a:r>
              <a:rPr b="1" lang="ar" sz="1200">
                <a:solidFill>
                  <a:schemeClr val="dk1"/>
                </a:solidFill>
                <a:latin typeface="Mada"/>
                <a:ea typeface="Mada"/>
                <a:cs typeface="Mada"/>
                <a:sym typeface="Mada"/>
              </a:rPr>
              <a:t>IFG</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impaired  glucose  tolerance (</a:t>
            </a:r>
            <a:r>
              <a:rPr b="1" lang="ar" sz="1200">
                <a:solidFill>
                  <a:schemeClr val="dk1"/>
                </a:solidFill>
                <a:latin typeface="Mada"/>
                <a:ea typeface="Mada"/>
                <a:cs typeface="Mada"/>
                <a:sym typeface="Mada"/>
              </a:rPr>
              <a:t>IGT</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9144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Collectively these have been described as </a:t>
            </a:r>
            <a:r>
              <a:rPr b="1" lang="ar" sz="1200">
                <a:solidFill>
                  <a:srgbClr val="1C4587"/>
                </a:solidFill>
                <a:latin typeface="Mada"/>
                <a:ea typeface="Mada"/>
                <a:cs typeface="Mada"/>
                <a:sym typeface="Mada"/>
              </a:rPr>
              <a:t>‘pre-diabetes’</a:t>
            </a:r>
            <a:r>
              <a:rPr lang="ar" sz="1200">
                <a:solidFill>
                  <a:srgbClr val="1C4587"/>
                </a:solidFill>
                <a:latin typeface="Mada"/>
                <a:ea typeface="Mada"/>
                <a:cs typeface="Mada"/>
                <a:sym typeface="Mada"/>
              </a:rPr>
              <a:t> but this is not strictly accurate because the majority will never develop diabetes. </a:t>
            </a:r>
            <a:r>
              <a:rPr lang="ar" sz="1200">
                <a:latin typeface="Mada"/>
                <a:ea typeface="Mada"/>
                <a:cs typeface="Mada"/>
                <a:sym typeface="Mada"/>
              </a:rPr>
              <a:t> (⅓ will develop DM)</a:t>
            </a:r>
            <a:endParaRPr sz="1200">
              <a:latin typeface="Mada"/>
              <a:ea typeface="Mada"/>
              <a:cs typeface="Mada"/>
              <a:sym typeface="Mada"/>
            </a:endParaRPr>
          </a:p>
          <a:p>
            <a:pPr indent="-304800" lvl="0" marL="914400" rtl="0" algn="l">
              <a:lnSpc>
                <a:spcPct val="115000"/>
              </a:lnSpc>
              <a:spcBef>
                <a:spcPts val="0"/>
              </a:spcBef>
              <a:spcAft>
                <a:spcPts val="0"/>
              </a:spcAft>
              <a:buClr>
                <a:schemeClr val="dk1"/>
              </a:buClr>
              <a:buSzPts val="1200"/>
              <a:buFont typeface="Mada"/>
              <a:buChar char="●"/>
            </a:pPr>
            <a:r>
              <a:rPr lang="ar" sz="1200">
                <a:solidFill>
                  <a:srgbClr val="1C4587"/>
                </a:solidFill>
                <a:latin typeface="Mada"/>
                <a:ea typeface="Mada"/>
                <a:cs typeface="Mada"/>
                <a:sym typeface="Mada"/>
              </a:rPr>
              <a:t>Neither IFG nor IGT are clinical entities in their own right but they</a:t>
            </a:r>
            <a:r>
              <a:rPr lang="ar" sz="1200">
                <a:solidFill>
                  <a:schemeClr val="dk1"/>
                </a:solidFill>
                <a:latin typeface="Mada"/>
                <a:ea typeface="Mada"/>
                <a:cs typeface="Mada"/>
                <a:sym typeface="Mada"/>
              </a:rPr>
              <a:t> identify</a:t>
            </a:r>
            <a:r>
              <a:rPr b="1" lang="ar" sz="1200">
                <a:solidFill>
                  <a:schemeClr val="dk1"/>
                </a:solidFill>
                <a:latin typeface="Mada"/>
                <a:ea typeface="Mada"/>
                <a:cs typeface="Mada"/>
                <a:sym typeface="Mada"/>
              </a:rPr>
              <a:t> people who are at high risk of diabetes and cardiovascular disease.</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9144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Individuals with</a:t>
            </a:r>
            <a:r>
              <a:rPr b="1" lang="ar" sz="1200">
                <a:solidFill>
                  <a:srgbClr val="1C4587"/>
                </a:solidFill>
                <a:latin typeface="Mada"/>
                <a:ea typeface="Mada"/>
                <a:cs typeface="Mada"/>
                <a:sym typeface="Mada"/>
              </a:rPr>
              <a:t> IGT</a:t>
            </a:r>
            <a:r>
              <a:rPr lang="ar" sz="1200">
                <a:solidFill>
                  <a:srgbClr val="1C4587"/>
                </a:solidFill>
                <a:latin typeface="Mada"/>
                <a:ea typeface="Mada"/>
                <a:cs typeface="Mada"/>
                <a:sym typeface="Mada"/>
              </a:rPr>
              <a:t> have a similar</a:t>
            </a:r>
            <a:r>
              <a:rPr b="1" lang="ar" sz="1200">
                <a:solidFill>
                  <a:srgbClr val="1C4587"/>
                </a:solidFill>
                <a:latin typeface="Mada"/>
                <a:ea typeface="Mada"/>
                <a:cs typeface="Mada"/>
                <a:sym typeface="Mada"/>
              </a:rPr>
              <a:t> risk of cardiovascular disease</a:t>
            </a:r>
            <a:r>
              <a:rPr lang="ar" sz="1200">
                <a:solidFill>
                  <a:srgbClr val="1C4587"/>
                </a:solidFill>
                <a:latin typeface="Mada"/>
                <a:ea typeface="Mada"/>
                <a:cs typeface="Mada"/>
                <a:sym typeface="Mada"/>
              </a:rPr>
              <a:t> as those with frank diabetes, but </a:t>
            </a:r>
            <a:r>
              <a:rPr lang="ar" sz="1200">
                <a:solidFill>
                  <a:srgbClr val="CC0000"/>
                </a:solidFill>
                <a:latin typeface="Mada"/>
                <a:ea typeface="Mada"/>
                <a:cs typeface="Mada"/>
                <a:sym typeface="Mada"/>
              </a:rPr>
              <a:t>do not </a:t>
            </a:r>
            <a:r>
              <a:rPr lang="ar" sz="1200">
                <a:solidFill>
                  <a:srgbClr val="1C4587"/>
                </a:solidFill>
                <a:latin typeface="Mada"/>
                <a:ea typeface="Mada"/>
                <a:cs typeface="Mada"/>
                <a:sym typeface="Mada"/>
              </a:rPr>
              <a:t>develop </a:t>
            </a:r>
            <a:r>
              <a:rPr b="1" lang="ar" sz="1200">
                <a:solidFill>
                  <a:srgbClr val="1C4587"/>
                </a:solidFill>
                <a:latin typeface="Mada"/>
                <a:ea typeface="Mada"/>
                <a:cs typeface="Mada"/>
                <a:sym typeface="Mada"/>
              </a:rPr>
              <a:t>microvascular complications</a:t>
            </a:r>
            <a:r>
              <a:rPr lang="ar" sz="1200">
                <a:solidFill>
                  <a:srgbClr val="1C4587"/>
                </a:solidFill>
                <a:latin typeface="Mada"/>
                <a:ea typeface="Mada"/>
                <a:cs typeface="Mada"/>
                <a:sym typeface="Mada"/>
              </a:rPr>
              <a:t>.</a:t>
            </a:r>
            <a:endParaRPr>
              <a:solidFill>
                <a:srgbClr val="1C4587"/>
              </a:solidFill>
            </a:endParaRPr>
          </a:p>
        </p:txBody>
      </p:sp>
      <p:pic>
        <p:nvPicPr>
          <p:cNvPr id="312" name="Google Shape;312;p36"/>
          <p:cNvPicPr preferRelativeResize="0"/>
          <p:nvPr/>
        </p:nvPicPr>
        <p:blipFill rotWithShape="1">
          <a:blip r:embed="rId4">
            <a:alphaModFix/>
          </a:blip>
          <a:srcRect b="17104" l="0" r="0" t="22112"/>
          <a:stretch/>
        </p:blipFill>
        <p:spPr>
          <a:xfrm>
            <a:off x="5084675" y="4815752"/>
            <a:ext cx="2097501" cy="562200"/>
          </a:xfrm>
          <a:prstGeom prst="rect">
            <a:avLst/>
          </a:prstGeom>
          <a:noFill/>
          <a:ln>
            <a:noFill/>
          </a:ln>
        </p:spPr>
      </p:pic>
      <p:pic>
        <p:nvPicPr>
          <p:cNvPr id="313" name="Google Shape;313;p36"/>
          <p:cNvPicPr preferRelativeResize="0"/>
          <p:nvPr/>
        </p:nvPicPr>
        <p:blipFill>
          <a:blip r:embed="rId5">
            <a:alphaModFix/>
          </a:blip>
          <a:stretch>
            <a:fillRect/>
          </a:stretch>
        </p:blipFill>
        <p:spPr>
          <a:xfrm>
            <a:off x="8651775" y="1956900"/>
            <a:ext cx="4261898" cy="2915049"/>
          </a:xfrm>
          <a:prstGeom prst="rect">
            <a:avLst/>
          </a:prstGeom>
          <a:noFill/>
          <a:ln>
            <a:noFill/>
          </a:ln>
        </p:spPr>
      </p:pic>
      <p:sp>
        <p:nvSpPr>
          <p:cNvPr id="314" name="Google Shape;314;p36"/>
          <p:cNvSpPr/>
          <p:nvPr/>
        </p:nvSpPr>
        <p:spPr>
          <a:xfrm>
            <a:off x="4527325" y="1378761"/>
            <a:ext cx="2686800" cy="2345400"/>
          </a:xfrm>
          <a:prstGeom prst="roundRect">
            <a:avLst>
              <a:gd fmla="val 16667" name="adj"/>
            </a:avLst>
          </a:prstGeom>
          <a:noFill/>
          <a:ln cap="flat" cmpd="sng" w="19050">
            <a:solidFill>
              <a:schemeClr val="accent4"/>
            </a:solidFill>
            <a:prstDash val="dashDot"/>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Asymptomatic diabetes It is estimated that approximately </a:t>
            </a:r>
            <a:r>
              <a:rPr b="1" lang="ar" sz="1200">
                <a:latin typeface="Mada"/>
                <a:ea typeface="Mada"/>
                <a:cs typeface="Mada"/>
                <a:sym typeface="Mada"/>
              </a:rPr>
              <a:t>half of people with diabetes are unaware</a:t>
            </a:r>
            <a:r>
              <a:rPr lang="ar" sz="1200">
                <a:latin typeface="Mada"/>
                <a:ea typeface="Mada"/>
                <a:cs typeface="Mada"/>
                <a:sym typeface="Mada"/>
              </a:rPr>
              <a:t> of their condition. up to one- third of diagnoses are made as an </a:t>
            </a:r>
            <a:r>
              <a:rPr b="1" lang="ar" sz="1200">
                <a:latin typeface="Mada"/>
                <a:ea typeface="Mada"/>
                <a:cs typeface="Mada"/>
                <a:sym typeface="Mada"/>
              </a:rPr>
              <a:t>incidental finding</a:t>
            </a:r>
            <a:r>
              <a:rPr lang="ar" sz="1200">
                <a:latin typeface="Mada"/>
                <a:ea typeface="Mada"/>
                <a:cs typeface="Mada"/>
                <a:sym typeface="Mada"/>
              </a:rPr>
              <a:t> and several countries have introduced screening programmes to identify those with asymptomatic undiagnosed diabetes. </a:t>
            </a:r>
            <a:endParaRPr/>
          </a:p>
        </p:txBody>
      </p:sp>
      <p:sp>
        <p:nvSpPr>
          <p:cNvPr id="315" name="Google Shape;315;p36"/>
          <p:cNvSpPr/>
          <p:nvPr/>
        </p:nvSpPr>
        <p:spPr>
          <a:xfrm>
            <a:off x="452300" y="1168300"/>
            <a:ext cx="3826800" cy="2555700"/>
          </a:xfrm>
          <a:prstGeom prst="roundRect">
            <a:avLst>
              <a:gd fmla="val 16667" name="adj"/>
            </a:avLst>
          </a:prstGeom>
          <a:noFill/>
          <a:ln cap="flat" cmpd="sng" w="19050">
            <a:solidFill>
              <a:schemeClr val="accent3"/>
            </a:solidFill>
            <a:prstDash val="dashDot"/>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Complications as the presenting feature</a:t>
            </a:r>
            <a:r>
              <a:rPr lang="ar" sz="1200">
                <a:latin typeface="Mada"/>
                <a:ea typeface="Mada"/>
                <a:cs typeface="Mada"/>
                <a:sym typeface="Mada"/>
              </a:rPr>
              <a:t> </a:t>
            </a:r>
            <a:r>
              <a:rPr b="1" lang="ar" sz="1200">
                <a:latin typeface="Mada"/>
                <a:ea typeface="Mada"/>
                <a:cs typeface="Mada"/>
                <a:sym typeface="Mada"/>
              </a:rPr>
              <a:t>These include: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Staphylococcal skin</a:t>
            </a:r>
            <a:r>
              <a:rPr lang="ar" sz="1200">
                <a:latin typeface="Mada"/>
                <a:ea typeface="Mada"/>
                <a:cs typeface="Mada"/>
                <a:sym typeface="Mada"/>
              </a:rPr>
              <a:t> infections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Retinopathy</a:t>
            </a:r>
            <a:r>
              <a:rPr lang="ar" sz="1200">
                <a:latin typeface="Mada"/>
                <a:ea typeface="Mada"/>
                <a:cs typeface="Mada"/>
                <a:sym typeface="Mada"/>
              </a:rPr>
              <a:t> noted during a visit to the optician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Polyneuropathy</a:t>
            </a:r>
            <a:r>
              <a:rPr lang="ar" sz="1200">
                <a:latin typeface="Mada"/>
                <a:ea typeface="Mada"/>
                <a:cs typeface="Mada"/>
                <a:sym typeface="Mada"/>
              </a:rPr>
              <a:t> causing tingling and numbness in the feet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Erectile dysfunction</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Arterial disease,</a:t>
            </a:r>
            <a:r>
              <a:rPr lang="ar" sz="1200">
                <a:latin typeface="Mada"/>
                <a:ea typeface="Mada"/>
                <a:cs typeface="Mada"/>
                <a:sym typeface="Mada"/>
              </a:rPr>
              <a:t> resulting in myocardial infarction or peripheral gangrene. </a:t>
            </a:r>
            <a:endParaRPr/>
          </a:p>
        </p:txBody>
      </p:sp>
      <p:grpSp>
        <p:nvGrpSpPr>
          <p:cNvPr id="316" name="Google Shape;316;p36"/>
          <p:cNvGrpSpPr/>
          <p:nvPr/>
        </p:nvGrpSpPr>
        <p:grpSpPr>
          <a:xfrm>
            <a:off x="452285" y="971653"/>
            <a:ext cx="1541421" cy="598197"/>
            <a:chOff x="-5679677" y="10552323"/>
            <a:chExt cx="1658868" cy="743748"/>
          </a:xfrm>
        </p:grpSpPr>
        <p:sp>
          <p:nvSpPr>
            <p:cNvPr id="317" name="Google Shape;317;p36"/>
            <p:cNvSpPr/>
            <p:nvPr/>
          </p:nvSpPr>
          <p:spPr>
            <a:xfrm>
              <a:off x="-5679677" y="10552323"/>
              <a:ext cx="1658868" cy="743748"/>
            </a:xfrm>
            <a:custGeom>
              <a:rect b="b" l="l" r="r" t="t"/>
              <a:pathLst>
                <a:path extrusionOk="0" h="1377312" w="2643615">
                  <a:moveTo>
                    <a:pt x="428611" y="0"/>
                  </a:moveTo>
                  <a:cubicBezTo>
                    <a:pt x="493023" y="0"/>
                    <a:pt x="550068" y="7538"/>
                    <a:pt x="599747" y="22613"/>
                  </a:cubicBezTo>
                  <a:cubicBezTo>
                    <a:pt x="649426" y="37688"/>
                    <a:pt x="691225" y="59444"/>
                    <a:pt x="725144" y="87881"/>
                  </a:cubicBezTo>
                  <a:cubicBezTo>
                    <a:pt x="759063" y="116318"/>
                    <a:pt x="784759" y="151265"/>
                    <a:pt x="802232" y="192721"/>
                  </a:cubicBezTo>
                  <a:cubicBezTo>
                    <a:pt x="819706" y="234178"/>
                    <a:pt x="828442" y="280944"/>
                    <a:pt x="828442" y="333022"/>
                  </a:cubicBezTo>
                  <a:lnTo>
                    <a:pt x="820184" y="393588"/>
                  </a:lnTo>
                  <a:lnTo>
                    <a:pt x="2479658" y="393588"/>
                  </a:lnTo>
                  <a:cubicBezTo>
                    <a:pt x="2570209" y="393588"/>
                    <a:pt x="2643615" y="466994"/>
                    <a:pt x="2643615" y="557545"/>
                  </a:cubicBezTo>
                  <a:lnTo>
                    <a:pt x="2643615" y="1213355"/>
                  </a:lnTo>
                  <a:cubicBezTo>
                    <a:pt x="2643615" y="1303906"/>
                    <a:pt x="2570209" y="1377312"/>
                    <a:pt x="2479658" y="1377312"/>
                  </a:cubicBezTo>
                  <a:lnTo>
                    <a:pt x="376191" y="1377312"/>
                  </a:lnTo>
                  <a:cubicBezTo>
                    <a:pt x="330966" y="1377312"/>
                    <a:pt x="288482" y="1374057"/>
                    <a:pt x="248738" y="1367547"/>
                  </a:cubicBezTo>
                  <a:cubicBezTo>
                    <a:pt x="208995" y="1361037"/>
                    <a:pt x="173877" y="1352986"/>
                    <a:pt x="143384" y="1343393"/>
                  </a:cubicBezTo>
                  <a:cubicBezTo>
                    <a:pt x="112892" y="1333800"/>
                    <a:pt x="87709" y="1323864"/>
                    <a:pt x="67838" y="1313585"/>
                  </a:cubicBezTo>
                  <a:cubicBezTo>
                    <a:pt x="47966" y="1303307"/>
                    <a:pt x="34947" y="1295427"/>
                    <a:pt x="28780" y="1289945"/>
                  </a:cubicBezTo>
                  <a:cubicBezTo>
                    <a:pt x="22613" y="1284463"/>
                    <a:pt x="17987" y="1278296"/>
                    <a:pt x="14904" y="1271444"/>
                  </a:cubicBezTo>
                  <a:cubicBezTo>
                    <a:pt x="11820" y="1264591"/>
                    <a:pt x="9079" y="1256540"/>
                    <a:pt x="6681" y="1247289"/>
                  </a:cubicBezTo>
                  <a:cubicBezTo>
                    <a:pt x="4283" y="1238039"/>
                    <a:pt x="2570" y="1226390"/>
                    <a:pt x="1542" y="1212343"/>
                  </a:cubicBezTo>
                  <a:cubicBezTo>
                    <a:pt x="514" y="1198295"/>
                    <a:pt x="0" y="1181336"/>
                    <a:pt x="0" y="1161464"/>
                  </a:cubicBezTo>
                  <a:cubicBezTo>
                    <a:pt x="0" y="1128573"/>
                    <a:pt x="2741" y="1105789"/>
                    <a:pt x="8223" y="1093113"/>
                  </a:cubicBezTo>
                  <a:cubicBezTo>
                    <a:pt x="13705" y="1080436"/>
                    <a:pt x="21927" y="1074098"/>
                    <a:pt x="32891" y="1074098"/>
                  </a:cubicBezTo>
                  <a:cubicBezTo>
                    <a:pt x="39743" y="1074098"/>
                    <a:pt x="51564" y="1078723"/>
                    <a:pt x="68352" y="1087973"/>
                  </a:cubicBezTo>
                  <a:cubicBezTo>
                    <a:pt x="85140" y="1097224"/>
                    <a:pt x="106553" y="1107160"/>
                    <a:pt x="132592" y="1117781"/>
                  </a:cubicBezTo>
                  <a:cubicBezTo>
                    <a:pt x="158631" y="1128402"/>
                    <a:pt x="189123" y="1138338"/>
                    <a:pt x="224070" y="1147588"/>
                  </a:cubicBezTo>
                  <a:cubicBezTo>
                    <a:pt x="259017" y="1156839"/>
                    <a:pt x="298760" y="1161464"/>
                    <a:pt x="343300" y="1161464"/>
                  </a:cubicBezTo>
                  <a:cubicBezTo>
                    <a:pt x="380988" y="1161464"/>
                    <a:pt x="414221" y="1157010"/>
                    <a:pt x="443001" y="1148102"/>
                  </a:cubicBezTo>
                  <a:cubicBezTo>
                    <a:pt x="471780" y="1139194"/>
                    <a:pt x="496277" y="1126689"/>
                    <a:pt x="516492" y="1110586"/>
                  </a:cubicBezTo>
                  <a:cubicBezTo>
                    <a:pt x="536706" y="1094483"/>
                    <a:pt x="551781" y="1074954"/>
                    <a:pt x="561717" y="1051999"/>
                  </a:cubicBezTo>
                  <a:cubicBezTo>
                    <a:pt x="571653" y="1029044"/>
                    <a:pt x="576621" y="1003519"/>
                    <a:pt x="576621" y="975425"/>
                  </a:cubicBezTo>
                  <a:cubicBezTo>
                    <a:pt x="576621" y="944589"/>
                    <a:pt x="570625" y="916837"/>
                    <a:pt x="558633" y="892169"/>
                  </a:cubicBezTo>
                  <a:cubicBezTo>
                    <a:pt x="546642" y="867501"/>
                    <a:pt x="528826" y="846430"/>
                    <a:pt x="505185" y="828957"/>
                  </a:cubicBezTo>
                  <a:cubicBezTo>
                    <a:pt x="481545" y="811483"/>
                    <a:pt x="451738" y="797950"/>
                    <a:pt x="415763" y="788357"/>
                  </a:cubicBezTo>
                  <a:cubicBezTo>
                    <a:pt x="379788" y="778764"/>
                    <a:pt x="337476" y="773967"/>
                    <a:pt x="288824" y="773967"/>
                  </a:cubicBezTo>
                  <a:lnTo>
                    <a:pt x="173706" y="773967"/>
                  </a:lnTo>
                  <a:cubicBezTo>
                    <a:pt x="164798" y="773967"/>
                    <a:pt x="157260" y="772768"/>
                    <a:pt x="151093" y="770370"/>
                  </a:cubicBezTo>
                  <a:cubicBezTo>
                    <a:pt x="144926" y="767971"/>
                    <a:pt x="139787" y="763003"/>
                    <a:pt x="135675" y="755466"/>
                  </a:cubicBezTo>
                  <a:cubicBezTo>
                    <a:pt x="131564" y="747928"/>
                    <a:pt x="128652" y="737479"/>
                    <a:pt x="126939" y="724117"/>
                  </a:cubicBezTo>
                  <a:cubicBezTo>
                    <a:pt x="125226" y="710755"/>
                    <a:pt x="124369" y="693453"/>
                    <a:pt x="124369" y="672210"/>
                  </a:cubicBezTo>
                  <a:cubicBezTo>
                    <a:pt x="124369" y="652339"/>
                    <a:pt x="125226" y="636065"/>
                    <a:pt x="126939" y="623388"/>
                  </a:cubicBezTo>
                  <a:cubicBezTo>
                    <a:pt x="128652" y="610711"/>
                    <a:pt x="131393" y="600947"/>
                    <a:pt x="135162" y="594094"/>
                  </a:cubicBezTo>
                  <a:cubicBezTo>
                    <a:pt x="138930" y="587242"/>
                    <a:pt x="143727" y="582445"/>
                    <a:pt x="149551" y="579705"/>
                  </a:cubicBezTo>
                  <a:cubicBezTo>
                    <a:pt x="155376" y="576964"/>
                    <a:pt x="162399" y="575593"/>
                    <a:pt x="170622" y="575593"/>
                  </a:cubicBezTo>
                  <a:lnTo>
                    <a:pt x="286769" y="575593"/>
                  </a:lnTo>
                  <a:cubicBezTo>
                    <a:pt x="326512" y="575593"/>
                    <a:pt x="361801" y="570968"/>
                    <a:pt x="392636" y="561717"/>
                  </a:cubicBezTo>
                  <a:cubicBezTo>
                    <a:pt x="423472" y="552467"/>
                    <a:pt x="449339" y="539276"/>
                    <a:pt x="470239" y="522145"/>
                  </a:cubicBezTo>
                  <a:cubicBezTo>
                    <a:pt x="491138" y="505014"/>
                    <a:pt x="507070" y="484286"/>
                    <a:pt x="518033" y="459961"/>
                  </a:cubicBezTo>
                  <a:cubicBezTo>
                    <a:pt x="528997" y="435635"/>
                    <a:pt x="534479" y="408740"/>
                    <a:pt x="534479" y="379275"/>
                  </a:cubicBezTo>
                  <a:cubicBezTo>
                    <a:pt x="534479" y="356662"/>
                    <a:pt x="530710" y="335249"/>
                    <a:pt x="523173" y="315035"/>
                  </a:cubicBezTo>
                  <a:cubicBezTo>
                    <a:pt x="515635" y="294820"/>
                    <a:pt x="504500" y="277347"/>
                    <a:pt x="489768" y="262615"/>
                  </a:cubicBezTo>
                  <a:cubicBezTo>
                    <a:pt x="475035" y="247882"/>
                    <a:pt x="456020" y="236233"/>
                    <a:pt x="432722" y="227668"/>
                  </a:cubicBezTo>
                  <a:cubicBezTo>
                    <a:pt x="409425" y="219102"/>
                    <a:pt x="382015" y="214820"/>
                    <a:pt x="350495" y="214820"/>
                  </a:cubicBezTo>
                  <a:cubicBezTo>
                    <a:pt x="314863" y="214820"/>
                    <a:pt x="281287" y="220130"/>
                    <a:pt x="249766" y="230751"/>
                  </a:cubicBezTo>
                  <a:cubicBezTo>
                    <a:pt x="218246" y="241372"/>
                    <a:pt x="189980" y="253021"/>
                    <a:pt x="164969" y="265698"/>
                  </a:cubicBezTo>
                  <a:cubicBezTo>
                    <a:pt x="139958" y="278375"/>
                    <a:pt x="118716" y="290195"/>
                    <a:pt x="101243" y="301159"/>
                  </a:cubicBezTo>
                  <a:cubicBezTo>
                    <a:pt x="83769" y="312122"/>
                    <a:pt x="70921" y="317604"/>
                    <a:pt x="62699" y="317604"/>
                  </a:cubicBezTo>
                  <a:cubicBezTo>
                    <a:pt x="57217" y="317604"/>
                    <a:pt x="52420" y="316405"/>
                    <a:pt x="48309" y="314007"/>
                  </a:cubicBezTo>
                  <a:cubicBezTo>
                    <a:pt x="44197" y="311608"/>
                    <a:pt x="40771" y="306983"/>
                    <a:pt x="38030" y="300131"/>
                  </a:cubicBezTo>
                  <a:cubicBezTo>
                    <a:pt x="35289" y="293279"/>
                    <a:pt x="33234" y="283343"/>
                    <a:pt x="31863" y="270323"/>
                  </a:cubicBezTo>
                  <a:cubicBezTo>
                    <a:pt x="30493" y="257304"/>
                    <a:pt x="29808" y="240516"/>
                    <a:pt x="29808" y="219959"/>
                  </a:cubicBezTo>
                  <a:cubicBezTo>
                    <a:pt x="29808" y="202828"/>
                    <a:pt x="30150" y="188610"/>
                    <a:pt x="30835" y="177303"/>
                  </a:cubicBezTo>
                  <a:cubicBezTo>
                    <a:pt x="31521" y="165997"/>
                    <a:pt x="32891" y="156575"/>
                    <a:pt x="34947" y="149038"/>
                  </a:cubicBezTo>
                  <a:cubicBezTo>
                    <a:pt x="37002" y="141500"/>
                    <a:pt x="39572" y="134991"/>
                    <a:pt x="42656" y="129509"/>
                  </a:cubicBezTo>
                  <a:cubicBezTo>
                    <a:pt x="45739" y="124027"/>
                    <a:pt x="50707" y="118031"/>
                    <a:pt x="57559" y="111521"/>
                  </a:cubicBezTo>
                  <a:cubicBezTo>
                    <a:pt x="64412" y="105012"/>
                    <a:pt x="78459" y="95247"/>
                    <a:pt x="99701" y="82228"/>
                  </a:cubicBezTo>
                  <a:cubicBezTo>
                    <a:pt x="120943" y="69209"/>
                    <a:pt x="147667" y="56532"/>
                    <a:pt x="179873" y="44198"/>
                  </a:cubicBezTo>
                  <a:cubicBezTo>
                    <a:pt x="212079" y="31863"/>
                    <a:pt x="249252" y="21414"/>
                    <a:pt x="291394" y="12848"/>
                  </a:cubicBezTo>
                  <a:cubicBezTo>
                    <a:pt x="333535" y="4283"/>
                    <a:pt x="379275" y="0"/>
                    <a:pt x="428611" y="0"/>
                  </a:cubicBezTo>
                  <a:close/>
                </a:path>
              </a:pathLst>
            </a:custGeom>
            <a:solidFill>
              <a:srgbClr val="FFFFFF"/>
            </a:solidFill>
            <a:ln cap="flat" cmpd="sng" w="101600">
              <a:solidFill>
                <a:schemeClr val="accent3"/>
              </a:solidFill>
              <a:prstDash val="solid"/>
              <a:miter lim="800000"/>
              <a:headEnd len="sm" w="sm" type="none"/>
              <a:tailEnd len="sm" w="sm" type="none"/>
            </a:ln>
          </p:spPr>
          <p:txBody>
            <a:bodyPr anchorCtr="0" anchor="b" bIns="91425" lIns="1097275" spcFirstLastPara="1" rIns="274300" wrap="square" tIns="45700">
              <a:noAutofit/>
            </a:bodyPr>
            <a:lstStyle/>
            <a:p>
              <a:pPr indent="0" lvl="0" marL="0" marR="0" rtl="0" algn="just">
                <a:spcBef>
                  <a:spcPts val="600"/>
                </a:spcBef>
                <a:spcAft>
                  <a:spcPts val="0"/>
                </a:spcAft>
                <a:buNone/>
              </a:pPr>
              <a:r>
                <a:t/>
              </a:r>
              <a:endParaRPr sz="1200">
                <a:solidFill>
                  <a:schemeClr val="accent3"/>
                </a:solidFill>
              </a:endParaRPr>
            </a:p>
          </p:txBody>
        </p:sp>
        <p:sp>
          <p:nvSpPr>
            <p:cNvPr id="318" name="Google Shape;318;p36"/>
            <p:cNvSpPr txBox="1"/>
            <p:nvPr/>
          </p:nvSpPr>
          <p:spPr>
            <a:xfrm>
              <a:off x="-5410575" y="10761175"/>
              <a:ext cx="1389600" cy="379800"/>
            </a:xfrm>
            <a:prstGeom prst="rect">
              <a:avLst/>
            </a:prstGeom>
            <a:no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ar" sz="1200">
                  <a:solidFill>
                    <a:schemeClr val="accent1"/>
                  </a:solidFill>
                  <a:latin typeface="Calibri"/>
                  <a:ea typeface="Calibri"/>
                  <a:cs typeface="Calibri"/>
                  <a:sym typeface="Calibri"/>
                </a:rPr>
                <a:t>Complications </a:t>
              </a:r>
              <a:endParaRPr sz="1200"/>
            </a:p>
          </p:txBody>
        </p:sp>
      </p:grpSp>
      <p:grpSp>
        <p:nvGrpSpPr>
          <p:cNvPr id="319" name="Google Shape;319;p36"/>
          <p:cNvGrpSpPr/>
          <p:nvPr/>
        </p:nvGrpSpPr>
        <p:grpSpPr>
          <a:xfrm>
            <a:off x="4438446" y="1078162"/>
            <a:ext cx="1543218" cy="596514"/>
            <a:chOff x="-5679677" y="11451960"/>
            <a:chExt cx="1660803" cy="741656"/>
          </a:xfrm>
        </p:grpSpPr>
        <p:sp>
          <p:nvSpPr>
            <p:cNvPr id="320" name="Google Shape;320;p36"/>
            <p:cNvSpPr/>
            <p:nvPr/>
          </p:nvSpPr>
          <p:spPr>
            <a:xfrm>
              <a:off x="-5679677" y="11451960"/>
              <a:ext cx="1660803" cy="741656"/>
            </a:xfrm>
            <a:custGeom>
              <a:rect b="b" l="l" r="r" t="t"/>
              <a:pathLst>
                <a:path extrusionOk="0" h="1342364" w="2646698">
                  <a:moveTo>
                    <a:pt x="566342" y="233320"/>
                  </a:moveTo>
                  <a:lnTo>
                    <a:pt x="215847" y="844888"/>
                  </a:lnTo>
                  <a:lnTo>
                    <a:pt x="568397" y="844888"/>
                  </a:lnTo>
                  <a:lnTo>
                    <a:pt x="568397" y="233320"/>
                  </a:lnTo>
                  <a:close/>
                  <a:moveTo>
                    <a:pt x="637263" y="0"/>
                  </a:moveTo>
                  <a:cubicBezTo>
                    <a:pt x="672210" y="0"/>
                    <a:pt x="702017" y="856"/>
                    <a:pt x="726685" y="2569"/>
                  </a:cubicBezTo>
                  <a:cubicBezTo>
                    <a:pt x="751354" y="4282"/>
                    <a:pt x="771054" y="7023"/>
                    <a:pt x="785786" y="10792"/>
                  </a:cubicBezTo>
                  <a:cubicBezTo>
                    <a:pt x="800519" y="14561"/>
                    <a:pt x="811311" y="19186"/>
                    <a:pt x="818163" y="24668"/>
                  </a:cubicBezTo>
                  <a:cubicBezTo>
                    <a:pt x="825016" y="30150"/>
                    <a:pt x="828442" y="36659"/>
                    <a:pt x="828442" y="44197"/>
                  </a:cubicBezTo>
                  <a:lnTo>
                    <a:pt x="828442" y="355126"/>
                  </a:lnTo>
                  <a:lnTo>
                    <a:pt x="2482741" y="355126"/>
                  </a:lnTo>
                  <a:cubicBezTo>
                    <a:pt x="2573292" y="355126"/>
                    <a:pt x="2646698" y="428532"/>
                    <a:pt x="2646698" y="519083"/>
                  </a:cubicBezTo>
                  <a:lnTo>
                    <a:pt x="2646698" y="1174893"/>
                  </a:lnTo>
                  <a:cubicBezTo>
                    <a:pt x="2646698" y="1265444"/>
                    <a:pt x="2573292" y="1338850"/>
                    <a:pt x="2482741" y="1338850"/>
                  </a:cubicBezTo>
                  <a:lnTo>
                    <a:pt x="765518" y="1338850"/>
                  </a:lnTo>
                  <a:lnTo>
                    <a:pt x="760604" y="1339795"/>
                  </a:lnTo>
                  <a:cubicBezTo>
                    <a:pt x="744159" y="1341508"/>
                    <a:pt x="722916" y="1342364"/>
                    <a:pt x="696878" y="1342364"/>
                  </a:cubicBezTo>
                  <a:cubicBezTo>
                    <a:pt x="672210" y="1342364"/>
                    <a:pt x="651481" y="1341508"/>
                    <a:pt x="634693" y="1339795"/>
                  </a:cubicBezTo>
                  <a:cubicBezTo>
                    <a:pt x="617905" y="1338082"/>
                    <a:pt x="604543" y="1335512"/>
                    <a:pt x="594607" y="1332086"/>
                  </a:cubicBezTo>
                  <a:cubicBezTo>
                    <a:pt x="584671" y="1328660"/>
                    <a:pt x="577819" y="1324377"/>
                    <a:pt x="574050" y="1319238"/>
                  </a:cubicBezTo>
                  <a:cubicBezTo>
                    <a:pt x="570282" y="1314099"/>
                    <a:pt x="568397" y="1308103"/>
                    <a:pt x="568397" y="1301251"/>
                  </a:cubicBezTo>
                  <a:lnTo>
                    <a:pt x="568397" y="1060735"/>
                  </a:lnTo>
                  <a:lnTo>
                    <a:pt x="59615" y="1060735"/>
                  </a:lnTo>
                  <a:cubicBezTo>
                    <a:pt x="50021" y="1060735"/>
                    <a:pt x="41456" y="1059536"/>
                    <a:pt x="33919" y="1057138"/>
                  </a:cubicBezTo>
                  <a:cubicBezTo>
                    <a:pt x="26381" y="1054739"/>
                    <a:pt x="20043" y="1049257"/>
                    <a:pt x="14903" y="1040692"/>
                  </a:cubicBezTo>
                  <a:cubicBezTo>
                    <a:pt x="9764" y="1032127"/>
                    <a:pt x="5995" y="1019792"/>
                    <a:pt x="3597" y="1003690"/>
                  </a:cubicBezTo>
                  <a:cubicBezTo>
                    <a:pt x="1199" y="987587"/>
                    <a:pt x="0" y="966173"/>
                    <a:pt x="0" y="939449"/>
                  </a:cubicBezTo>
                  <a:cubicBezTo>
                    <a:pt x="0" y="917522"/>
                    <a:pt x="514" y="898507"/>
                    <a:pt x="1541" y="882404"/>
                  </a:cubicBezTo>
                  <a:cubicBezTo>
                    <a:pt x="2569" y="866301"/>
                    <a:pt x="4282" y="851740"/>
                    <a:pt x="6681" y="838721"/>
                  </a:cubicBezTo>
                  <a:cubicBezTo>
                    <a:pt x="9079" y="825701"/>
                    <a:pt x="12505" y="813367"/>
                    <a:pt x="16959" y="801718"/>
                  </a:cubicBezTo>
                  <a:cubicBezTo>
                    <a:pt x="21413" y="790069"/>
                    <a:pt x="27066" y="777735"/>
                    <a:pt x="33919" y="764716"/>
                  </a:cubicBezTo>
                  <a:lnTo>
                    <a:pt x="447112" y="35974"/>
                  </a:lnTo>
                  <a:cubicBezTo>
                    <a:pt x="450538" y="29807"/>
                    <a:pt x="456362" y="24497"/>
                    <a:pt x="464585" y="20043"/>
                  </a:cubicBezTo>
                  <a:cubicBezTo>
                    <a:pt x="472808" y="15589"/>
                    <a:pt x="484285" y="11820"/>
                    <a:pt x="499018" y="8736"/>
                  </a:cubicBezTo>
                  <a:cubicBezTo>
                    <a:pt x="513750" y="5653"/>
                    <a:pt x="532423" y="3426"/>
                    <a:pt x="555035" y="2055"/>
                  </a:cubicBezTo>
                  <a:cubicBezTo>
                    <a:pt x="577648" y="685"/>
                    <a:pt x="605057" y="0"/>
                    <a:pt x="637263" y="0"/>
                  </a:cubicBezTo>
                  <a:close/>
                </a:path>
              </a:pathLst>
            </a:custGeom>
            <a:solidFill>
              <a:srgbClr val="FFFFFF"/>
            </a:solidFill>
            <a:ln cap="flat" cmpd="sng" w="101600">
              <a:solidFill>
                <a:schemeClr val="accent4"/>
              </a:solidFill>
              <a:prstDash val="solid"/>
              <a:miter lim="800000"/>
              <a:headEnd len="sm" w="sm" type="none"/>
              <a:tailEnd len="sm" w="sm" type="none"/>
            </a:ln>
          </p:spPr>
          <p:txBody>
            <a:bodyPr anchorCtr="0" anchor="b" bIns="91425" lIns="1097275" spcFirstLastPara="1" rIns="274300" wrap="square" tIns="45700">
              <a:noAutofit/>
            </a:bodyPr>
            <a:lstStyle/>
            <a:p>
              <a:pPr indent="0" lvl="0" marL="0" marR="0" rtl="0" algn="just">
                <a:spcBef>
                  <a:spcPts val="600"/>
                </a:spcBef>
                <a:spcAft>
                  <a:spcPts val="0"/>
                </a:spcAft>
                <a:buNone/>
              </a:pPr>
              <a:r>
                <a:t/>
              </a:r>
              <a:endParaRPr sz="1200">
                <a:solidFill>
                  <a:schemeClr val="accent4"/>
                </a:solidFill>
              </a:endParaRPr>
            </a:p>
          </p:txBody>
        </p:sp>
        <p:sp>
          <p:nvSpPr>
            <p:cNvPr id="321" name="Google Shape;321;p36"/>
            <p:cNvSpPr txBox="1"/>
            <p:nvPr/>
          </p:nvSpPr>
          <p:spPr>
            <a:xfrm>
              <a:off x="-5249075" y="11718300"/>
              <a:ext cx="1191000" cy="315300"/>
            </a:xfrm>
            <a:prstGeom prst="rect">
              <a:avLst/>
            </a:prstGeom>
            <a:no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lang="ar" sz="1200">
                  <a:solidFill>
                    <a:schemeClr val="accent1"/>
                  </a:solidFill>
                  <a:latin typeface="Calibri"/>
                  <a:ea typeface="Calibri"/>
                  <a:cs typeface="Calibri"/>
                  <a:sym typeface="Calibri"/>
                </a:rPr>
                <a:t>Asymptomatic </a:t>
              </a:r>
              <a:endParaRPr sz="1200"/>
            </a:p>
          </p:txBody>
        </p:sp>
      </p:grpSp>
      <p:grpSp>
        <p:nvGrpSpPr>
          <p:cNvPr id="322" name="Google Shape;322;p36"/>
          <p:cNvGrpSpPr/>
          <p:nvPr/>
        </p:nvGrpSpPr>
        <p:grpSpPr>
          <a:xfrm>
            <a:off x="1216027" y="15925"/>
            <a:ext cx="5085300" cy="600250"/>
            <a:chOff x="1355300" y="0"/>
            <a:chExt cx="5085300" cy="600250"/>
          </a:xfrm>
        </p:grpSpPr>
        <p:cxnSp>
          <p:nvCxnSpPr>
            <p:cNvPr id="323" name="Google Shape;323;p3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24" name="Google Shape;324;p3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Clinical features </a:t>
              </a:r>
              <a:r>
                <a:rPr b="1" i="1" lang="ar" sz="2600">
                  <a:latin typeface="Mada"/>
                  <a:ea typeface="Mada"/>
                  <a:cs typeface="Mada"/>
                  <a:sym typeface="Mada"/>
                </a:rPr>
                <a:t>cont’</a:t>
              </a:r>
              <a:endParaRPr b="1" i="1" sz="2600">
                <a:latin typeface="Mada"/>
                <a:ea typeface="Mada"/>
                <a:cs typeface="Mada"/>
                <a:sym typeface="Mada"/>
              </a:endParaRPr>
            </a:p>
          </p:txBody>
        </p:sp>
      </p:grpSp>
      <p:pic>
        <p:nvPicPr>
          <p:cNvPr id="325" name="Google Shape;325;p36"/>
          <p:cNvPicPr preferRelativeResize="0"/>
          <p:nvPr/>
        </p:nvPicPr>
        <p:blipFill>
          <a:blip r:embed="rId6">
            <a:alphaModFix/>
          </a:blip>
          <a:stretch>
            <a:fillRect/>
          </a:stretch>
        </p:blipFill>
        <p:spPr>
          <a:xfrm>
            <a:off x="317575" y="9649550"/>
            <a:ext cx="853800" cy="891900"/>
          </a:xfrm>
          <a:prstGeom prst="ellipse">
            <a:avLst/>
          </a:prstGeom>
          <a:noFill/>
          <a:ln>
            <a:noFill/>
          </a:ln>
        </p:spPr>
      </p:pic>
      <p:sp>
        <p:nvSpPr>
          <p:cNvPr id="326" name="Google Shape;326;p36"/>
          <p:cNvSpPr txBox="1"/>
          <p:nvPr/>
        </p:nvSpPr>
        <p:spPr>
          <a:xfrm>
            <a:off x="1165685" y="9649539"/>
            <a:ext cx="6048000" cy="705600"/>
          </a:xfrm>
          <a:prstGeom prst="rect">
            <a:avLst/>
          </a:prstGeom>
          <a:noFill/>
          <a:ln>
            <a:noFill/>
          </a:ln>
        </p:spPr>
        <p:txBody>
          <a:bodyPr anchorCtr="0" anchor="t" bIns="91425" lIns="90000"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IFG and IGT are a</a:t>
            </a:r>
            <a:r>
              <a:rPr lang="ar" sz="1200">
                <a:latin typeface="Mada"/>
                <a:ea typeface="Mada"/>
                <a:cs typeface="Mada"/>
                <a:sym typeface="Mada"/>
              </a:rPr>
              <a:t>ssociated with insulin resistance syndrome or syndrome X:</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insulin resistance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Hyperinsulinemia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Obesity </a:t>
            </a:r>
            <a:endParaRPr sz="1200">
              <a:latin typeface="Mada"/>
              <a:ea typeface="Mada"/>
              <a:cs typeface="Mada"/>
              <a:sym typeface="Mada"/>
            </a:endParaRPr>
          </a:p>
        </p:txBody>
      </p:sp>
      <p:sp>
        <p:nvSpPr>
          <p:cNvPr id="327" name="Google Shape;327;p36"/>
          <p:cNvSpPr txBox="1"/>
          <p:nvPr/>
        </p:nvSpPr>
        <p:spPr>
          <a:xfrm>
            <a:off x="3060977" y="10007219"/>
            <a:ext cx="4062300" cy="456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Dyslipidemia (High triglycerides and\or low HDL)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Hypertension </a:t>
            </a:r>
            <a:endParaRPr sz="1200">
              <a:latin typeface="Mada"/>
              <a:ea typeface="Mada"/>
              <a:cs typeface="Mada"/>
              <a:sym typeface="Mada"/>
            </a:endParaRPr>
          </a:p>
        </p:txBody>
      </p:sp>
      <p:pic>
        <p:nvPicPr>
          <p:cNvPr id="328" name="Google Shape;328;p36"/>
          <p:cNvPicPr preferRelativeResize="0"/>
          <p:nvPr/>
        </p:nvPicPr>
        <p:blipFill>
          <a:blip r:embed="rId7">
            <a:alphaModFix/>
          </a:blip>
          <a:stretch>
            <a:fillRect/>
          </a:stretch>
        </p:blipFill>
        <p:spPr>
          <a:xfrm>
            <a:off x="317575" y="8101199"/>
            <a:ext cx="2197674" cy="1313125"/>
          </a:xfrm>
          <a:prstGeom prst="rect">
            <a:avLst/>
          </a:prstGeom>
          <a:noFill/>
          <a:ln cap="flat" cmpd="sng" w="19050">
            <a:solidFill>
              <a:srgbClr val="CC0000"/>
            </a:solidFill>
            <a:prstDash val="solid"/>
            <a:round/>
            <a:headEnd len="sm" w="sm" type="none"/>
            <a:tailEnd len="sm" w="sm" type="none"/>
          </a:ln>
        </p:spPr>
      </p:pic>
      <p:sp>
        <p:nvSpPr>
          <p:cNvPr id="329" name="Google Shape;329;p36"/>
          <p:cNvSpPr txBox="1"/>
          <p:nvPr/>
        </p:nvSpPr>
        <p:spPr>
          <a:xfrm>
            <a:off x="2588425" y="8101300"/>
            <a:ext cx="2850600" cy="1313100"/>
          </a:xfrm>
          <a:prstGeom prst="rect">
            <a:avLst/>
          </a:prstGeom>
          <a:noFill/>
          <a:ln cap="flat" cmpd="sng" w="952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This criteria will diagnose DM but will not differentiate between T2DM and T1DM.</a:t>
            </a:r>
            <a:endParaRPr sz="1000">
              <a:solidFill>
                <a:srgbClr val="6AA84F"/>
              </a:solidFill>
              <a:latin typeface="Mada"/>
              <a:ea typeface="Mada"/>
              <a:cs typeface="Mada"/>
              <a:sym typeface="Mada"/>
            </a:endParaRPr>
          </a:p>
          <a:p>
            <a:pPr indent="0" lvl="0" marL="0" rtl="0" algn="ctr">
              <a:spcBef>
                <a:spcPts val="0"/>
              </a:spcBef>
              <a:spcAft>
                <a:spcPts val="0"/>
              </a:spcAft>
              <a:buNone/>
            </a:pPr>
            <a:r>
              <a:rPr b="1" lang="ar" sz="1000">
                <a:solidFill>
                  <a:srgbClr val="1C4587"/>
                </a:solidFill>
                <a:latin typeface="Mada"/>
                <a:ea typeface="Mada"/>
                <a:cs typeface="Mada"/>
                <a:sym typeface="Mada"/>
              </a:rPr>
              <a:t>One abnormal laboratory value is diagnostic in symptomatic individuals</a:t>
            </a:r>
            <a:r>
              <a:rPr lang="ar" sz="1000">
                <a:solidFill>
                  <a:srgbClr val="1C4587"/>
                </a:solidFill>
                <a:latin typeface="Mada"/>
                <a:ea typeface="Mada"/>
                <a:cs typeface="Mada"/>
                <a:sym typeface="Mada"/>
              </a:rPr>
              <a:t>; two values are needed in asymptomatic people. The glucose tolerance test is only required where there is diagnostic uncertainty and for diagnosis of cystic fibrosis-related diabetes and gestational diabetes.</a:t>
            </a:r>
            <a:endParaRPr sz="1000">
              <a:solidFill>
                <a:srgbClr val="1C4587"/>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35" name="Google Shape;335;p37"/>
          <p:cNvSpPr txBox="1"/>
          <p:nvPr/>
        </p:nvSpPr>
        <p:spPr>
          <a:xfrm>
            <a:off x="260700" y="816070"/>
            <a:ext cx="7038600" cy="1617900"/>
          </a:xfrm>
          <a:prstGeom prst="rect">
            <a:avLst/>
          </a:prstGeom>
          <a:noFill/>
          <a:ln cap="flat" cmpd="sng" w="1905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ar" sz="1200">
                <a:solidFill>
                  <a:schemeClr val="accent2"/>
                </a:solidFill>
                <a:latin typeface="Mada"/>
                <a:ea typeface="Mada"/>
                <a:cs typeface="Mada"/>
                <a:sym typeface="Mada"/>
              </a:rPr>
              <a:t>Glycosuria: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C</a:t>
            </a:r>
            <a:r>
              <a:rPr lang="ar" sz="1200">
                <a:solidFill>
                  <a:srgbClr val="1C4587"/>
                </a:solidFill>
                <a:latin typeface="Mada"/>
                <a:ea typeface="Mada"/>
                <a:cs typeface="Mada"/>
                <a:sym typeface="Mada"/>
              </a:rPr>
              <a:t>annot be used to diagnose diabetes</a:t>
            </a:r>
            <a:r>
              <a:rPr lang="ar" sz="1200">
                <a:solidFill>
                  <a:srgbClr val="1C4587"/>
                </a:solidFill>
                <a:latin typeface="Mada"/>
                <a:ea typeface="Mada"/>
                <a:cs typeface="Mada"/>
                <a:sym typeface="Mada"/>
              </a:rPr>
              <a:t>, but requires further investigation. </a:t>
            </a:r>
            <a:endParaRPr sz="1200">
              <a:solidFill>
                <a:srgbClr val="1C4587"/>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It is commoner in older people, who have an altered renal threshold for glucose. </a:t>
            </a:r>
            <a:endParaRPr sz="1200">
              <a:solidFill>
                <a:srgbClr val="1C4587"/>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It may also occur in familial renal glycosuria, which is a monogenic disorder affecting function of the sodium–glucose co- transporter (SGLT2) and found in about 1 : 400 of the population.</a:t>
            </a:r>
            <a:endParaRPr>
              <a:solidFill>
                <a:srgbClr val="1C4587"/>
              </a:solidFill>
            </a:endParaRPr>
          </a:p>
        </p:txBody>
      </p:sp>
      <p:sp>
        <p:nvSpPr>
          <p:cNvPr id="336" name="Google Shape;336;p37"/>
          <p:cNvSpPr txBox="1"/>
          <p:nvPr/>
        </p:nvSpPr>
        <p:spPr>
          <a:xfrm>
            <a:off x="260700" y="2506320"/>
            <a:ext cx="7038600" cy="2727600"/>
          </a:xfrm>
          <a:prstGeom prst="rect">
            <a:avLst/>
          </a:prstGeom>
          <a:noFill/>
          <a:ln cap="flat" cmpd="sng" w="19050">
            <a:solidFill>
              <a:schemeClr val="accent3"/>
            </a:solidFill>
            <a:prstDash val="dash"/>
            <a:round/>
            <a:headEnd len="sm" w="sm" type="none"/>
            <a:tailEnd len="sm" w="sm" type="none"/>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accent3"/>
              </a:buClr>
              <a:buSzPts val="1200"/>
              <a:buFont typeface="Mada"/>
              <a:buChar char="●"/>
            </a:pPr>
            <a:r>
              <a:rPr b="1" lang="ar" sz="1200">
                <a:solidFill>
                  <a:schemeClr val="accent3"/>
                </a:solidFill>
                <a:latin typeface="Mada"/>
                <a:ea typeface="Mada"/>
                <a:cs typeface="Mada"/>
                <a:sym typeface="Mada"/>
              </a:rPr>
              <a:t>Routine investigations:</a:t>
            </a:r>
            <a:endParaRPr b="1" sz="1200">
              <a:solidFill>
                <a:schemeClr val="accent3"/>
              </a:solidFill>
              <a:latin typeface="Mada"/>
              <a:ea typeface="Mada"/>
              <a:cs typeface="Mada"/>
              <a:sym typeface="Mada"/>
            </a:endParaRPr>
          </a:p>
          <a:p>
            <a:pPr indent="-304800" lvl="1" marL="9144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include urine testing for protein, a full blood count, urea and electrolytes, liver biochemistry and random lipids. </a:t>
            </a:r>
            <a:endParaRPr sz="1200">
              <a:solidFill>
                <a:srgbClr val="1C4587"/>
              </a:solidFill>
              <a:latin typeface="Mada"/>
              <a:ea typeface="Mada"/>
              <a:cs typeface="Mada"/>
              <a:sym typeface="Mada"/>
            </a:endParaRPr>
          </a:p>
          <a:p>
            <a:pPr indent="-304800" lvl="0" marL="457200" rtl="0" algn="l">
              <a:lnSpc>
                <a:spcPct val="115000"/>
              </a:lnSpc>
              <a:spcBef>
                <a:spcPts val="0"/>
              </a:spcBef>
              <a:spcAft>
                <a:spcPts val="0"/>
              </a:spcAft>
              <a:buClr>
                <a:schemeClr val="accent3"/>
              </a:buClr>
              <a:buSzPts val="1200"/>
              <a:buFont typeface="Mada"/>
              <a:buChar char="●"/>
            </a:pPr>
            <a:r>
              <a:rPr b="1" lang="ar" sz="1200">
                <a:solidFill>
                  <a:schemeClr val="accent3"/>
                </a:solidFill>
                <a:latin typeface="Mada"/>
                <a:ea typeface="Mada"/>
                <a:cs typeface="Mada"/>
                <a:sym typeface="Mada"/>
              </a:rPr>
              <a:t>Secondary causes:</a:t>
            </a:r>
            <a:endParaRPr b="1" sz="1200">
              <a:solidFill>
                <a:schemeClr val="accent3"/>
              </a:solidFill>
              <a:latin typeface="Mada"/>
              <a:ea typeface="Mada"/>
              <a:cs typeface="Mada"/>
              <a:sym typeface="Mada"/>
            </a:endParaRPr>
          </a:p>
          <a:p>
            <a:pPr indent="-304800" lvl="1" marL="9144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Investigations of secondary causes of diabetes or associated autoimmune disease may be appropriate</a:t>
            </a:r>
            <a:endParaRPr>
              <a:solidFill>
                <a:srgbClr val="1C4587"/>
              </a:solidFill>
            </a:endParaRPr>
          </a:p>
        </p:txBody>
      </p:sp>
      <p:pic>
        <p:nvPicPr>
          <p:cNvPr id="337" name="Google Shape;337;p37"/>
          <p:cNvPicPr preferRelativeResize="0"/>
          <p:nvPr/>
        </p:nvPicPr>
        <p:blipFill>
          <a:blip r:embed="rId3">
            <a:alphaModFix/>
          </a:blip>
          <a:stretch>
            <a:fillRect/>
          </a:stretch>
        </p:blipFill>
        <p:spPr>
          <a:xfrm>
            <a:off x="6539950" y="867795"/>
            <a:ext cx="704025" cy="704025"/>
          </a:xfrm>
          <a:prstGeom prst="rect">
            <a:avLst/>
          </a:prstGeom>
          <a:noFill/>
          <a:ln>
            <a:noFill/>
          </a:ln>
        </p:spPr>
      </p:pic>
      <p:pic>
        <p:nvPicPr>
          <p:cNvPr id="338" name="Google Shape;338;p37"/>
          <p:cNvPicPr preferRelativeResize="0"/>
          <p:nvPr/>
        </p:nvPicPr>
        <p:blipFill>
          <a:blip r:embed="rId4">
            <a:alphaModFix/>
          </a:blip>
          <a:stretch>
            <a:fillRect/>
          </a:stretch>
        </p:blipFill>
        <p:spPr>
          <a:xfrm>
            <a:off x="6539950" y="2599245"/>
            <a:ext cx="704025" cy="704025"/>
          </a:xfrm>
          <a:prstGeom prst="rect">
            <a:avLst/>
          </a:prstGeom>
          <a:noFill/>
          <a:ln>
            <a:noFill/>
          </a:ln>
        </p:spPr>
      </p:pic>
      <p:sp>
        <p:nvSpPr>
          <p:cNvPr id="339" name="Google Shape;339;p37"/>
          <p:cNvSpPr txBox="1"/>
          <p:nvPr/>
        </p:nvSpPr>
        <p:spPr>
          <a:xfrm>
            <a:off x="260700" y="2433975"/>
            <a:ext cx="6077100" cy="1309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accent3"/>
              </a:buClr>
              <a:buSzPts val="1200"/>
              <a:buFont typeface="Mada"/>
              <a:buChar char="●"/>
            </a:pPr>
            <a:r>
              <a:rPr b="1" lang="ar" sz="1200">
                <a:solidFill>
                  <a:schemeClr val="accent3"/>
                </a:solidFill>
                <a:latin typeface="Mada"/>
                <a:ea typeface="Mada"/>
                <a:cs typeface="Mada"/>
                <a:sym typeface="Mada"/>
              </a:rPr>
              <a:t>Other investigations:</a:t>
            </a:r>
            <a:endParaRPr b="1" sz="1200">
              <a:solidFill>
                <a:schemeClr val="accent3"/>
              </a:solidFill>
              <a:latin typeface="Mada"/>
              <a:ea typeface="Mada"/>
              <a:cs typeface="Mada"/>
              <a:sym typeface="Mada"/>
            </a:endParaRPr>
          </a:p>
          <a:p>
            <a:pPr indent="-304800" lvl="1" marL="9144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No further tests are needed to diagnose diabetes, but measurement of C- peptide and islet autoantibodies can help determine the type of diabetes. </a:t>
            </a:r>
            <a:endParaRPr sz="1200">
              <a:solidFill>
                <a:srgbClr val="1C4587"/>
              </a:solidFill>
              <a:latin typeface="Mada"/>
              <a:ea typeface="Mada"/>
              <a:cs typeface="Mada"/>
              <a:sym typeface="Mada"/>
            </a:endParaRPr>
          </a:p>
          <a:p>
            <a:pPr indent="-304800" lvl="1" marL="9144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C- peptide can be measured in blood or urine; it is often present when type 1 diabetes is diagnosed but disappears with time and is a more useful investigation in people with a duration of diabetes longer than 5 years. </a:t>
            </a:r>
            <a:endParaRPr>
              <a:solidFill>
                <a:srgbClr val="1C4587"/>
              </a:solidFill>
            </a:endParaRPr>
          </a:p>
        </p:txBody>
      </p:sp>
      <p:grpSp>
        <p:nvGrpSpPr>
          <p:cNvPr id="340" name="Google Shape;340;p37"/>
          <p:cNvGrpSpPr/>
          <p:nvPr/>
        </p:nvGrpSpPr>
        <p:grpSpPr>
          <a:xfrm>
            <a:off x="1355300" y="5199223"/>
            <a:ext cx="5085300" cy="600250"/>
            <a:chOff x="1355300" y="0"/>
            <a:chExt cx="5085300" cy="600250"/>
          </a:xfrm>
        </p:grpSpPr>
        <p:cxnSp>
          <p:nvCxnSpPr>
            <p:cNvPr id="341" name="Google Shape;341;p3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42" name="Google Shape;342;p3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Type 1 diabetes mellitus</a:t>
              </a:r>
              <a:endParaRPr b="1" i="1" sz="2600">
                <a:latin typeface="Mada"/>
                <a:ea typeface="Mada"/>
                <a:cs typeface="Mada"/>
                <a:sym typeface="Mada"/>
              </a:endParaRPr>
            </a:p>
          </p:txBody>
        </p:sp>
      </p:grpSp>
      <p:sp>
        <p:nvSpPr>
          <p:cNvPr id="343" name="Google Shape;343;p37"/>
          <p:cNvSpPr txBox="1"/>
          <p:nvPr/>
        </p:nvSpPr>
        <p:spPr>
          <a:xfrm>
            <a:off x="149775" y="5886710"/>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What is Diabetes ?</a:t>
            </a:r>
            <a:endParaRPr b="1" sz="2200">
              <a:highlight>
                <a:srgbClr val="D0E0E3"/>
              </a:highlight>
              <a:latin typeface="Mada"/>
              <a:ea typeface="Mada"/>
              <a:cs typeface="Mada"/>
              <a:sym typeface="Mada"/>
            </a:endParaRPr>
          </a:p>
          <a:p>
            <a:pPr indent="0" lvl="0" marL="457200" rtl="0" algn="l">
              <a:spcBef>
                <a:spcPts val="0"/>
              </a:spcBef>
              <a:spcAft>
                <a:spcPts val="0"/>
              </a:spcAft>
              <a:buNone/>
            </a:pPr>
            <a:r>
              <a:t/>
            </a:r>
            <a:endParaRPr b="1" sz="2200">
              <a:highlight>
                <a:srgbClr val="D0E0E3"/>
              </a:highlight>
              <a:latin typeface="Mada"/>
              <a:ea typeface="Mada"/>
              <a:cs typeface="Mada"/>
              <a:sym typeface="Mada"/>
            </a:endParaRPr>
          </a:p>
        </p:txBody>
      </p:sp>
      <p:cxnSp>
        <p:nvCxnSpPr>
          <p:cNvPr id="344" name="Google Shape;344;p3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45" name="Google Shape;345;p37"/>
          <p:cNvSpPr txBox="1"/>
          <p:nvPr/>
        </p:nvSpPr>
        <p:spPr>
          <a:xfrm>
            <a:off x="84200" y="6337303"/>
            <a:ext cx="7162800" cy="908400"/>
          </a:xfrm>
          <a:prstGeom prst="rect">
            <a:avLst/>
          </a:prstGeom>
          <a:noFill/>
          <a:ln>
            <a:noFill/>
          </a:ln>
        </p:spPr>
        <p:txBody>
          <a:bodyPr anchorCtr="0" anchor="ctr" bIns="45700" lIns="91425" spcFirstLastPara="1" rIns="91425" wrap="square" tIns="45700">
            <a:noAutofit/>
          </a:bodyPr>
          <a:lstStyle/>
          <a:p>
            <a:pPr indent="-304800" lvl="0" marL="457200" marR="0" rtl="0" algn="l">
              <a:spcBef>
                <a:spcPts val="0"/>
              </a:spcBef>
              <a:spcAft>
                <a:spcPts val="0"/>
              </a:spcAft>
              <a:buSzPts val="1200"/>
              <a:buFont typeface="Mada"/>
              <a:buChar char="●"/>
            </a:pPr>
            <a:r>
              <a:rPr lang="ar" sz="1200">
                <a:latin typeface="Mada"/>
                <a:ea typeface="Mada"/>
                <a:cs typeface="Mada"/>
                <a:sym typeface="Mada"/>
              </a:rPr>
              <a:t>Diabetes is a complex, chronic illness requiring continuous medical care with </a:t>
            </a:r>
            <a:r>
              <a:rPr b="1" lang="ar" sz="1200" u="sng">
                <a:latin typeface="Mada"/>
                <a:ea typeface="Mada"/>
                <a:cs typeface="Mada"/>
                <a:sym typeface="Mada"/>
              </a:rPr>
              <a:t>multifactorial risk-reduction strategies beyond glycemic control.</a:t>
            </a:r>
            <a:r>
              <a:rPr lang="ar" sz="1200">
                <a:latin typeface="Mada"/>
                <a:ea typeface="Mada"/>
                <a:cs typeface="Mada"/>
                <a:sym typeface="Mada"/>
              </a:rPr>
              <a:t> Ongoing patient self-management education and support are critical to preventing acute complications and reducing the risk of long-term complications.</a:t>
            </a:r>
            <a:endParaRPr sz="1200">
              <a:latin typeface="Mada"/>
              <a:ea typeface="Mada"/>
              <a:cs typeface="Mada"/>
              <a:sym typeface="Mada"/>
            </a:endParaRPr>
          </a:p>
        </p:txBody>
      </p:sp>
      <p:sp>
        <p:nvSpPr>
          <p:cNvPr id="346" name="Google Shape;346;p37"/>
          <p:cNvSpPr txBox="1"/>
          <p:nvPr/>
        </p:nvSpPr>
        <p:spPr>
          <a:xfrm>
            <a:off x="106850" y="7590600"/>
            <a:ext cx="7117500" cy="1097700"/>
          </a:xfrm>
          <a:prstGeom prst="rect">
            <a:avLst/>
          </a:prstGeom>
          <a:noFill/>
          <a:ln>
            <a:noFill/>
          </a:ln>
        </p:spPr>
        <p:txBody>
          <a:bodyPr anchorCtr="0" anchor="ctr" bIns="45700" lIns="91425" spcFirstLastPara="1" rIns="91425" wrap="square" tIns="45700">
            <a:noAutofit/>
          </a:bodyPr>
          <a:lstStyle/>
          <a:p>
            <a:pPr indent="-304800" lvl="0" marL="457200" marR="0" rtl="0" algn="l">
              <a:spcBef>
                <a:spcPts val="0"/>
              </a:spcBef>
              <a:spcAft>
                <a:spcPts val="0"/>
              </a:spcAft>
              <a:buSzPts val="1200"/>
              <a:buFont typeface="Mada"/>
              <a:buChar char="●"/>
            </a:pPr>
            <a:r>
              <a:rPr lang="ar" sz="1200">
                <a:latin typeface="Mada"/>
                <a:ea typeface="Mada"/>
                <a:cs typeface="Mada"/>
                <a:sym typeface="Mada"/>
              </a:rPr>
              <a:t>Diabetes was the </a:t>
            </a:r>
            <a:r>
              <a:rPr b="1" lang="ar" sz="1200">
                <a:solidFill>
                  <a:srgbClr val="CC0000"/>
                </a:solidFill>
                <a:latin typeface="Mada"/>
                <a:ea typeface="Mada"/>
                <a:cs typeface="Mada"/>
                <a:sym typeface="Mada"/>
              </a:rPr>
              <a:t>7th leading cause of death</a:t>
            </a:r>
            <a:r>
              <a:rPr lang="ar" sz="1200">
                <a:latin typeface="Mada"/>
                <a:ea typeface="Mada"/>
                <a:cs typeface="Mada"/>
                <a:sym typeface="Mada"/>
              </a:rPr>
              <a:t> in 2010 behind Ischemic heart disease (1st leading cause) and chronic Kidney disease (6th leading cause). </a:t>
            </a:r>
            <a:r>
              <a:rPr lang="ar" sz="1200">
                <a:solidFill>
                  <a:srgbClr val="6AA84F"/>
                </a:solidFill>
                <a:latin typeface="Mada"/>
                <a:ea typeface="Mada"/>
                <a:cs typeface="Mada"/>
                <a:sym typeface="Mada"/>
              </a:rPr>
              <a:t>Recall DM increases the risk of IHD and CKD.</a:t>
            </a:r>
            <a:endParaRPr sz="1200">
              <a:solidFill>
                <a:srgbClr val="6AA84F"/>
              </a:solidFill>
              <a:latin typeface="Mada"/>
              <a:ea typeface="Mada"/>
              <a:cs typeface="Mada"/>
              <a:sym typeface="Mada"/>
            </a:endParaRPr>
          </a:p>
          <a:p>
            <a:pPr indent="-304800" lvl="0" marL="457200" marR="0" rtl="0" algn="l">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Type 1 diabetes is a disease of insulin deficiency and accounts for 5–10% of all cases of diabetes. It typically presents in childhood and young adulthood, reaching a peak incidence around the time of puberty, but can present at any age.</a:t>
            </a:r>
            <a:endParaRPr sz="1200">
              <a:latin typeface="Mada"/>
              <a:ea typeface="Mada"/>
              <a:cs typeface="Mada"/>
              <a:sym typeface="Mada"/>
            </a:endParaRPr>
          </a:p>
        </p:txBody>
      </p:sp>
      <p:grpSp>
        <p:nvGrpSpPr>
          <p:cNvPr id="347" name="Google Shape;347;p37"/>
          <p:cNvGrpSpPr/>
          <p:nvPr/>
        </p:nvGrpSpPr>
        <p:grpSpPr>
          <a:xfrm>
            <a:off x="338776" y="8641305"/>
            <a:ext cx="6653667" cy="1951016"/>
            <a:chOff x="321396" y="4224684"/>
            <a:chExt cx="6937407" cy="2726025"/>
          </a:xfrm>
        </p:grpSpPr>
        <p:grpSp>
          <p:nvGrpSpPr>
            <p:cNvPr id="348" name="Google Shape;348;p37"/>
            <p:cNvGrpSpPr/>
            <p:nvPr/>
          </p:nvGrpSpPr>
          <p:grpSpPr>
            <a:xfrm>
              <a:off x="438350" y="4316425"/>
              <a:ext cx="6727599" cy="2552775"/>
              <a:chOff x="9114322" y="8160464"/>
              <a:chExt cx="8426352" cy="4365210"/>
            </a:xfrm>
          </p:grpSpPr>
          <p:pic>
            <p:nvPicPr>
              <p:cNvPr id="349" name="Google Shape;349;p37"/>
              <p:cNvPicPr preferRelativeResize="0"/>
              <p:nvPr/>
            </p:nvPicPr>
            <p:blipFill>
              <a:blip r:embed="rId5">
                <a:alphaModFix/>
              </a:blip>
              <a:stretch>
                <a:fillRect/>
              </a:stretch>
            </p:blipFill>
            <p:spPr>
              <a:xfrm>
                <a:off x="9114322" y="8250538"/>
                <a:ext cx="2049852" cy="2212808"/>
              </a:xfrm>
              <a:prstGeom prst="rect">
                <a:avLst/>
              </a:prstGeom>
              <a:noFill/>
              <a:ln>
                <a:noFill/>
              </a:ln>
            </p:spPr>
          </p:pic>
          <p:pic>
            <p:nvPicPr>
              <p:cNvPr id="350" name="Google Shape;350;p37"/>
              <p:cNvPicPr preferRelativeResize="0"/>
              <p:nvPr/>
            </p:nvPicPr>
            <p:blipFill>
              <a:blip r:embed="rId6">
                <a:alphaModFix/>
              </a:blip>
              <a:stretch>
                <a:fillRect/>
              </a:stretch>
            </p:blipFill>
            <p:spPr>
              <a:xfrm>
                <a:off x="10649517" y="10132720"/>
                <a:ext cx="1518630" cy="2392954"/>
              </a:xfrm>
              <a:prstGeom prst="rect">
                <a:avLst/>
              </a:prstGeom>
              <a:noFill/>
              <a:ln>
                <a:noFill/>
              </a:ln>
            </p:spPr>
          </p:pic>
          <p:pic>
            <p:nvPicPr>
              <p:cNvPr id="351" name="Google Shape;351;p37"/>
              <p:cNvPicPr preferRelativeResize="0"/>
              <p:nvPr/>
            </p:nvPicPr>
            <p:blipFill>
              <a:blip r:embed="rId7">
                <a:alphaModFix/>
              </a:blip>
              <a:stretch>
                <a:fillRect/>
              </a:stretch>
            </p:blipFill>
            <p:spPr>
              <a:xfrm>
                <a:off x="12305548" y="8305086"/>
                <a:ext cx="1910509" cy="2062373"/>
              </a:xfrm>
              <a:prstGeom prst="rect">
                <a:avLst/>
              </a:prstGeom>
              <a:noFill/>
              <a:ln>
                <a:noFill/>
              </a:ln>
            </p:spPr>
          </p:pic>
          <p:pic>
            <p:nvPicPr>
              <p:cNvPr id="352" name="Google Shape;352;p37"/>
              <p:cNvPicPr preferRelativeResize="0"/>
              <p:nvPr/>
            </p:nvPicPr>
            <p:blipFill>
              <a:blip r:embed="rId8">
                <a:alphaModFix/>
              </a:blip>
              <a:stretch>
                <a:fillRect/>
              </a:stretch>
            </p:blipFill>
            <p:spPr>
              <a:xfrm>
                <a:off x="13843311" y="10423289"/>
                <a:ext cx="2119113" cy="2062373"/>
              </a:xfrm>
              <a:prstGeom prst="rect">
                <a:avLst/>
              </a:prstGeom>
              <a:noFill/>
              <a:ln>
                <a:noFill/>
              </a:ln>
            </p:spPr>
          </p:pic>
          <p:pic>
            <p:nvPicPr>
              <p:cNvPr id="353" name="Google Shape;353;p37"/>
              <p:cNvPicPr preferRelativeResize="0"/>
              <p:nvPr/>
            </p:nvPicPr>
            <p:blipFill>
              <a:blip r:embed="rId9">
                <a:alphaModFix/>
              </a:blip>
              <a:stretch>
                <a:fillRect/>
              </a:stretch>
            </p:blipFill>
            <p:spPr>
              <a:xfrm>
                <a:off x="15490825" y="8160464"/>
                <a:ext cx="2049848" cy="2392956"/>
              </a:xfrm>
              <a:prstGeom prst="rect">
                <a:avLst/>
              </a:prstGeom>
              <a:noFill/>
              <a:ln>
                <a:noFill/>
              </a:ln>
            </p:spPr>
          </p:pic>
        </p:grpSp>
        <p:grpSp>
          <p:nvGrpSpPr>
            <p:cNvPr id="354" name="Google Shape;354;p37"/>
            <p:cNvGrpSpPr/>
            <p:nvPr/>
          </p:nvGrpSpPr>
          <p:grpSpPr>
            <a:xfrm>
              <a:off x="321396" y="4224684"/>
              <a:ext cx="6937407" cy="2726025"/>
              <a:chOff x="-9784778" y="6914353"/>
              <a:chExt cx="9784777" cy="4356064"/>
            </a:xfrm>
          </p:grpSpPr>
          <p:sp>
            <p:nvSpPr>
              <p:cNvPr id="355" name="Google Shape;355;p37"/>
              <p:cNvSpPr/>
              <p:nvPr/>
            </p:nvSpPr>
            <p:spPr>
              <a:xfrm>
                <a:off x="-9784778" y="6914355"/>
                <a:ext cx="2682479" cy="2677374"/>
              </a:xfrm>
              <a:custGeom>
                <a:rect b="b" l="l" r="r" t="t"/>
                <a:pathLst>
                  <a:path extrusionOk="0" h="21600" w="21527">
                    <a:moveTo>
                      <a:pt x="12741" y="19901"/>
                    </a:moveTo>
                    <a:cubicBezTo>
                      <a:pt x="12398" y="19901"/>
                      <a:pt x="12101" y="20108"/>
                      <a:pt x="11987" y="20406"/>
                    </a:cubicBezTo>
                    <a:lnTo>
                      <a:pt x="4270" y="20406"/>
                    </a:lnTo>
                    <a:cubicBezTo>
                      <a:pt x="2306" y="20406"/>
                      <a:pt x="708" y="18800"/>
                      <a:pt x="708" y="16826"/>
                    </a:cubicBezTo>
                    <a:lnTo>
                      <a:pt x="708" y="4270"/>
                    </a:lnTo>
                    <a:cubicBezTo>
                      <a:pt x="708" y="2295"/>
                      <a:pt x="2306" y="689"/>
                      <a:pt x="4270" y="689"/>
                    </a:cubicBezTo>
                    <a:lnTo>
                      <a:pt x="16759" y="689"/>
                    </a:lnTo>
                    <a:cubicBezTo>
                      <a:pt x="18723" y="689"/>
                      <a:pt x="20321" y="2295"/>
                      <a:pt x="20321" y="4270"/>
                    </a:cubicBezTo>
                    <a:lnTo>
                      <a:pt x="20321" y="11179"/>
                    </a:lnTo>
                    <a:lnTo>
                      <a:pt x="20070" y="11179"/>
                    </a:lnTo>
                    <a:cubicBezTo>
                      <a:pt x="19842" y="11179"/>
                      <a:pt x="19728" y="11408"/>
                      <a:pt x="19819" y="11615"/>
                    </a:cubicBezTo>
                    <a:lnTo>
                      <a:pt x="20413" y="12671"/>
                    </a:lnTo>
                    <a:cubicBezTo>
                      <a:pt x="20527" y="12854"/>
                      <a:pt x="20801" y="12854"/>
                      <a:pt x="20892" y="12671"/>
                    </a:cubicBezTo>
                    <a:lnTo>
                      <a:pt x="21486" y="11615"/>
                    </a:lnTo>
                    <a:cubicBezTo>
                      <a:pt x="21600" y="11431"/>
                      <a:pt x="21463" y="11179"/>
                      <a:pt x="21235" y="11179"/>
                    </a:cubicBezTo>
                    <a:lnTo>
                      <a:pt x="20984" y="11179"/>
                    </a:lnTo>
                    <a:lnTo>
                      <a:pt x="20984" y="4270"/>
                    </a:lnTo>
                    <a:cubicBezTo>
                      <a:pt x="20984" y="1905"/>
                      <a:pt x="19088" y="0"/>
                      <a:pt x="16737" y="0"/>
                    </a:cubicBezTo>
                    <a:lnTo>
                      <a:pt x="4247" y="0"/>
                    </a:lnTo>
                    <a:cubicBezTo>
                      <a:pt x="1895" y="0"/>
                      <a:pt x="0" y="1905"/>
                      <a:pt x="0" y="4270"/>
                    </a:cubicBezTo>
                    <a:lnTo>
                      <a:pt x="0" y="16826"/>
                    </a:lnTo>
                    <a:cubicBezTo>
                      <a:pt x="0" y="19190"/>
                      <a:pt x="1895" y="21095"/>
                      <a:pt x="4247" y="21095"/>
                    </a:cubicBezTo>
                    <a:lnTo>
                      <a:pt x="11964" y="21095"/>
                    </a:lnTo>
                    <a:cubicBezTo>
                      <a:pt x="12101" y="21393"/>
                      <a:pt x="12375" y="21600"/>
                      <a:pt x="12718" y="21600"/>
                    </a:cubicBezTo>
                    <a:cubicBezTo>
                      <a:pt x="13175" y="21600"/>
                      <a:pt x="13563" y="21233"/>
                      <a:pt x="13563" y="20751"/>
                    </a:cubicBezTo>
                    <a:cubicBezTo>
                      <a:pt x="13563" y="20269"/>
                      <a:pt x="13197" y="19901"/>
                      <a:pt x="12741" y="19901"/>
                    </a:cubicBezTo>
                    <a:close/>
                  </a:path>
                </a:pathLst>
              </a:custGeom>
              <a:solidFill>
                <a:schemeClr val="accent1"/>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6" name="Google Shape;356;p37"/>
              <p:cNvSpPr/>
              <p:nvPr/>
            </p:nvSpPr>
            <p:spPr>
              <a:xfrm>
                <a:off x="-7992284" y="8593043"/>
                <a:ext cx="2681299" cy="2677374"/>
              </a:xfrm>
              <a:custGeom>
                <a:rect b="b" l="l" r="r" t="t"/>
                <a:pathLst>
                  <a:path extrusionOk="0" h="21600" w="21540">
                    <a:moveTo>
                      <a:pt x="20891" y="8608"/>
                    </a:moveTo>
                    <a:cubicBezTo>
                      <a:pt x="20777" y="8424"/>
                      <a:pt x="20503" y="8424"/>
                      <a:pt x="20411" y="8608"/>
                    </a:cubicBezTo>
                    <a:lnTo>
                      <a:pt x="19817" y="9664"/>
                    </a:lnTo>
                    <a:cubicBezTo>
                      <a:pt x="19703" y="9847"/>
                      <a:pt x="19840" y="10100"/>
                      <a:pt x="20069" y="10100"/>
                    </a:cubicBezTo>
                    <a:lnTo>
                      <a:pt x="20320" y="10100"/>
                    </a:lnTo>
                    <a:lnTo>
                      <a:pt x="20320" y="17331"/>
                    </a:lnTo>
                    <a:cubicBezTo>
                      <a:pt x="20320" y="19305"/>
                      <a:pt x="18720" y="20911"/>
                      <a:pt x="16754" y="20911"/>
                    </a:cubicBezTo>
                    <a:lnTo>
                      <a:pt x="4251" y="20911"/>
                    </a:lnTo>
                    <a:cubicBezTo>
                      <a:pt x="2286" y="20911"/>
                      <a:pt x="686" y="19305"/>
                      <a:pt x="686" y="17331"/>
                    </a:cubicBezTo>
                    <a:lnTo>
                      <a:pt x="686" y="4774"/>
                    </a:lnTo>
                    <a:cubicBezTo>
                      <a:pt x="686" y="2800"/>
                      <a:pt x="2286" y="1194"/>
                      <a:pt x="4251" y="1194"/>
                    </a:cubicBezTo>
                    <a:lnTo>
                      <a:pt x="12069" y="1194"/>
                    </a:lnTo>
                    <a:cubicBezTo>
                      <a:pt x="12206" y="1492"/>
                      <a:pt x="12480" y="1699"/>
                      <a:pt x="12823" y="1699"/>
                    </a:cubicBezTo>
                    <a:cubicBezTo>
                      <a:pt x="13280" y="1699"/>
                      <a:pt x="13669" y="1331"/>
                      <a:pt x="13669" y="849"/>
                    </a:cubicBezTo>
                    <a:cubicBezTo>
                      <a:pt x="13669" y="367"/>
                      <a:pt x="13303" y="0"/>
                      <a:pt x="12823" y="0"/>
                    </a:cubicBezTo>
                    <a:cubicBezTo>
                      <a:pt x="12480" y="0"/>
                      <a:pt x="12183" y="207"/>
                      <a:pt x="12069" y="505"/>
                    </a:cubicBezTo>
                    <a:lnTo>
                      <a:pt x="4251" y="505"/>
                    </a:lnTo>
                    <a:cubicBezTo>
                      <a:pt x="1897" y="505"/>
                      <a:pt x="0" y="2410"/>
                      <a:pt x="0" y="4774"/>
                    </a:cubicBezTo>
                    <a:lnTo>
                      <a:pt x="0" y="17331"/>
                    </a:lnTo>
                    <a:cubicBezTo>
                      <a:pt x="0" y="19695"/>
                      <a:pt x="1897" y="21600"/>
                      <a:pt x="4251" y="21600"/>
                    </a:cubicBezTo>
                    <a:lnTo>
                      <a:pt x="16754" y="21600"/>
                    </a:lnTo>
                    <a:cubicBezTo>
                      <a:pt x="19109" y="21600"/>
                      <a:pt x="21006" y="19695"/>
                      <a:pt x="21006" y="17331"/>
                    </a:cubicBezTo>
                    <a:lnTo>
                      <a:pt x="21006" y="10077"/>
                    </a:lnTo>
                    <a:lnTo>
                      <a:pt x="21257" y="10077"/>
                    </a:lnTo>
                    <a:cubicBezTo>
                      <a:pt x="21486" y="10077"/>
                      <a:pt x="21600" y="9847"/>
                      <a:pt x="21509" y="9641"/>
                    </a:cubicBezTo>
                    <a:lnTo>
                      <a:pt x="20891" y="8608"/>
                    </a:lnTo>
                    <a:close/>
                  </a:path>
                </a:pathLst>
              </a:custGeom>
              <a:solidFill>
                <a:schemeClr val="accent2"/>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57" name="Google Shape;357;p37"/>
              <p:cNvGrpSpPr/>
              <p:nvPr/>
            </p:nvGrpSpPr>
            <p:grpSpPr>
              <a:xfrm>
                <a:off x="-6199784" y="6914353"/>
                <a:ext cx="6199783" cy="4356064"/>
                <a:chOff x="-6199784" y="6914353"/>
                <a:chExt cx="6199783" cy="4356064"/>
              </a:xfrm>
            </p:grpSpPr>
            <p:sp>
              <p:nvSpPr>
                <p:cNvPr id="358" name="Google Shape;358;p37"/>
                <p:cNvSpPr/>
                <p:nvPr/>
              </p:nvSpPr>
              <p:spPr>
                <a:xfrm>
                  <a:off x="-2614789" y="6914353"/>
                  <a:ext cx="2614788" cy="2614788"/>
                </a:xfrm>
                <a:custGeom>
                  <a:rect b="b" l="l" r="r" t="t"/>
                  <a:pathLst>
                    <a:path extrusionOk="0" h="21600" w="21600">
                      <a:moveTo>
                        <a:pt x="17228" y="0"/>
                      </a:moveTo>
                      <a:lnTo>
                        <a:pt x="4372" y="0"/>
                      </a:lnTo>
                      <a:cubicBezTo>
                        <a:pt x="1951" y="0"/>
                        <a:pt x="0" y="1951"/>
                        <a:pt x="0" y="4372"/>
                      </a:cubicBezTo>
                      <a:lnTo>
                        <a:pt x="0" y="17228"/>
                      </a:lnTo>
                      <a:cubicBezTo>
                        <a:pt x="0" y="19649"/>
                        <a:pt x="1951" y="21600"/>
                        <a:pt x="4372" y="21600"/>
                      </a:cubicBezTo>
                      <a:lnTo>
                        <a:pt x="17228" y="21600"/>
                      </a:lnTo>
                      <a:cubicBezTo>
                        <a:pt x="19649" y="21600"/>
                        <a:pt x="21600" y="19649"/>
                        <a:pt x="21600" y="17228"/>
                      </a:cubicBezTo>
                      <a:lnTo>
                        <a:pt x="21600" y="4372"/>
                      </a:lnTo>
                      <a:cubicBezTo>
                        <a:pt x="21600" y="1951"/>
                        <a:pt x="19649" y="0"/>
                        <a:pt x="17228" y="0"/>
                      </a:cubicBezTo>
                      <a:close/>
                      <a:moveTo>
                        <a:pt x="20895" y="17228"/>
                      </a:moveTo>
                      <a:cubicBezTo>
                        <a:pt x="20895" y="19250"/>
                        <a:pt x="19250" y="20895"/>
                        <a:pt x="17228" y="20895"/>
                      </a:cubicBezTo>
                      <a:lnTo>
                        <a:pt x="4372" y="20895"/>
                      </a:lnTo>
                      <a:cubicBezTo>
                        <a:pt x="2350" y="20895"/>
                        <a:pt x="705" y="19250"/>
                        <a:pt x="705" y="17228"/>
                      </a:cubicBezTo>
                      <a:lnTo>
                        <a:pt x="705" y="4372"/>
                      </a:lnTo>
                      <a:cubicBezTo>
                        <a:pt x="705" y="2350"/>
                        <a:pt x="2350" y="705"/>
                        <a:pt x="4372" y="705"/>
                      </a:cubicBezTo>
                      <a:lnTo>
                        <a:pt x="17228" y="705"/>
                      </a:lnTo>
                      <a:cubicBezTo>
                        <a:pt x="19250" y="705"/>
                        <a:pt x="20895" y="2350"/>
                        <a:pt x="20895" y="4372"/>
                      </a:cubicBezTo>
                      <a:lnTo>
                        <a:pt x="20895" y="17228"/>
                      </a:lnTo>
                      <a:close/>
                    </a:path>
                  </a:pathLst>
                </a:custGeom>
                <a:solidFill>
                  <a:schemeClr val="lt2"/>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9" name="Google Shape;359;p37"/>
                <p:cNvSpPr/>
                <p:nvPr/>
              </p:nvSpPr>
              <p:spPr>
                <a:xfrm>
                  <a:off x="-6199784" y="6914355"/>
                  <a:ext cx="2682479" cy="2677374"/>
                </a:xfrm>
                <a:custGeom>
                  <a:rect b="b" l="l" r="r" t="t"/>
                  <a:pathLst>
                    <a:path extrusionOk="0" h="21600" w="21527">
                      <a:moveTo>
                        <a:pt x="12672" y="19901"/>
                      </a:moveTo>
                      <a:cubicBezTo>
                        <a:pt x="12330" y="19901"/>
                        <a:pt x="12033" y="20108"/>
                        <a:pt x="11919" y="20406"/>
                      </a:cubicBezTo>
                      <a:lnTo>
                        <a:pt x="4270" y="20406"/>
                      </a:lnTo>
                      <a:cubicBezTo>
                        <a:pt x="2306" y="20406"/>
                        <a:pt x="708" y="18800"/>
                        <a:pt x="708" y="16826"/>
                      </a:cubicBezTo>
                      <a:lnTo>
                        <a:pt x="708" y="4270"/>
                      </a:lnTo>
                      <a:cubicBezTo>
                        <a:pt x="708" y="2295"/>
                        <a:pt x="2306" y="689"/>
                        <a:pt x="4270" y="689"/>
                      </a:cubicBezTo>
                      <a:lnTo>
                        <a:pt x="16759" y="689"/>
                      </a:lnTo>
                      <a:cubicBezTo>
                        <a:pt x="18723" y="689"/>
                        <a:pt x="20321" y="2295"/>
                        <a:pt x="20321" y="4270"/>
                      </a:cubicBezTo>
                      <a:lnTo>
                        <a:pt x="20321" y="11179"/>
                      </a:lnTo>
                      <a:lnTo>
                        <a:pt x="20070" y="11179"/>
                      </a:lnTo>
                      <a:cubicBezTo>
                        <a:pt x="19842" y="11179"/>
                        <a:pt x="19728" y="11408"/>
                        <a:pt x="19819" y="11615"/>
                      </a:cubicBezTo>
                      <a:lnTo>
                        <a:pt x="20413" y="12671"/>
                      </a:lnTo>
                      <a:cubicBezTo>
                        <a:pt x="20527" y="12854"/>
                        <a:pt x="20801" y="12854"/>
                        <a:pt x="20892" y="12671"/>
                      </a:cubicBezTo>
                      <a:lnTo>
                        <a:pt x="21486" y="11615"/>
                      </a:lnTo>
                      <a:cubicBezTo>
                        <a:pt x="21600" y="11431"/>
                        <a:pt x="21463" y="11179"/>
                        <a:pt x="21235" y="11179"/>
                      </a:cubicBezTo>
                      <a:lnTo>
                        <a:pt x="20984" y="11179"/>
                      </a:lnTo>
                      <a:lnTo>
                        <a:pt x="20984" y="4270"/>
                      </a:lnTo>
                      <a:cubicBezTo>
                        <a:pt x="20984" y="1905"/>
                        <a:pt x="19088" y="0"/>
                        <a:pt x="16737" y="0"/>
                      </a:cubicBezTo>
                      <a:lnTo>
                        <a:pt x="4247" y="0"/>
                      </a:lnTo>
                      <a:cubicBezTo>
                        <a:pt x="1895" y="0"/>
                        <a:pt x="0" y="1905"/>
                        <a:pt x="0" y="4270"/>
                      </a:cubicBezTo>
                      <a:lnTo>
                        <a:pt x="0" y="16826"/>
                      </a:lnTo>
                      <a:cubicBezTo>
                        <a:pt x="0" y="19190"/>
                        <a:pt x="1895" y="21095"/>
                        <a:pt x="4247" y="21095"/>
                      </a:cubicBezTo>
                      <a:lnTo>
                        <a:pt x="11896" y="21095"/>
                      </a:lnTo>
                      <a:cubicBezTo>
                        <a:pt x="12033" y="21393"/>
                        <a:pt x="12307" y="21600"/>
                        <a:pt x="12650" y="21600"/>
                      </a:cubicBezTo>
                      <a:cubicBezTo>
                        <a:pt x="13106" y="21600"/>
                        <a:pt x="13494" y="21233"/>
                        <a:pt x="13494" y="20751"/>
                      </a:cubicBezTo>
                      <a:cubicBezTo>
                        <a:pt x="13494" y="20269"/>
                        <a:pt x="13152" y="19901"/>
                        <a:pt x="12672" y="19901"/>
                      </a:cubicBezTo>
                      <a:close/>
                    </a:path>
                  </a:pathLst>
                </a:custGeom>
                <a:solidFill>
                  <a:schemeClr val="accent3"/>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0" name="Google Shape;360;p37"/>
                <p:cNvSpPr/>
                <p:nvPr/>
              </p:nvSpPr>
              <p:spPr>
                <a:xfrm>
                  <a:off x="-4407289" y="8593043"/>
                  <a:ext cx="2681299" cy="2677374"/>
                </a:xfrm>
                <a:custGeom>
                  <a:rect b="b" l="l" r="r" t="t"/>
                  <a:pathLst>
                    <a:path extrusionOk="0" h="21600" w="21540">
                      <a:moveTo>
                        <a:pt x="20891" y="8608"/>
                      </a:moveTo>
                      <a:cubicBezTo>
                        <a:pt x="20777" y="8424"/>
                        <a:pt x="20503" y="8424"/>
                        <a:pt x="20411" y="8608"/>
                      </a:cubicBezTo>
                      <a:lnTo>
                        <a:pt x="19817" y="9664"/>
                      </a:lnTo>
                      <a:cubicBezTo>
                        <a:pt x="19703" y="9847"/>
                        <a:pt x="19840" y="10100"/>
                        <a:pt x="20069" y="10100"/>
                      </a:cubicBezTo>
                      <a:lnTo>
                        <a:pt x="20320" y="10100"/>
                      </a:lnTo>
                      <a:lnTo>
                        <a:pt x="20320" y="17331"/>
                      </a:lnTo>
                      <a:cubicBezTo>
                        <a:pt x="20320" y="19305"/>
                        <a:pt x="18720" y="20911"/>
                        <a:pt x="16754" y="20911"/>
                      </a:cubicBezTo>
                      <a:lnTo>
                        <a:pt x="4251" y="20911"/>
                      </a:lnTo>
                      <a:cubicBezTo>
                        <a:pt x="2286" y="20911"/>
                        <a:pt x="686" y="19305"/>
                        <a:pt x="686" y="17331"/>
                      </a:cubicBezTo>
                      <a:lnTo>
                        <a:pt x="686" y="4774"/>
                      </a:lnTo>
                      <a:cubicBezTo>
                        <a:pt x="686" y="2800"/>
                        <a:pt x="2286" y="1194"/>
                        <a:pt x="4251" y="1194"/>
                      </a:cubicBezTo>
                      <a:lnTo>
                        <a:pt x="11680" y="1194"/>
                      </a:lnTo>
                      <a:cubicBezTo>
                        <a:pt x="11817" y="1492"/>
                        <a:pt x="12091" y="1699"/>
                        <a:pt x="12434" y="1699"/>
                      </a:cubicBezTo>
                      <a:cubicBezTo>
                        <a:pt x="12891" y="1699"/>
                        <a:pt x="13280" y="1331"/>
                        <a:pt x="13280" y="849"/>
                      </a:cubicBezTo>
                      <a:cubicBezTo>
                        <a:pt x="13280" y="367"/>
                        <a:pt x="12914" y="0"/>
                        <a:pt x="12434" y="0"/>
                      </a:cubicBezTo>
                      <a:cubicBezTo>
                        <a:pt x="12091" y="0"/>
                        <a:pt x="11794" y="207"/>
                        <a:pt x="11680" y="505"/>
                      </a:cubicBezTo>
                      <a:lnTo>
                        <a:pt x="4251" y="505"/>
                      </a:lnTo>
                      <a:cubicBezTo>
                        <a:pt x="1897" y="505"/>
                        <a:pt x="0" y="2410"/>
                        <a:pt x="0" y="4774"/>
                      </a:cubicBezTo>
                      <a:lnTo>
                        <a:pt x="0" y="17331"/>
                      </a:lnTo>
                      <a:cubicBezTo>
                        <a:pt x="0" y="19695"/>
                        <a:pt x="1897" y="21600"/>
                        <a:pt x="4251" y="21600"/>
                      </a:cubicBezTo>
                      <a:lnTo>
                        <a:pt x="16754" y="21600"/>
                      </a:lnTo>
                      <a:cubicBezTo>
                        <a:pt x="19109" y="21600"/>
                        <a:pt x="21006" y="19695"/>
                        <a:pt x="21006" y="17331"/>
                      </a:cubicBezTo>
                      <a:lnTo>
                        <a:pt x="21006" y="10077"/>
                      </a:lnTo>
                      <a:lnTo>
                        <a:pt x="21257" y="10077"/>
                      </a:lnTo>
                      <a:cubicBezTo>
                        <a:pt x="21486" y="10077"/>
                        <a:pt x="21600" y="9847"/>
                        <a:pt x="21509" y="9641"/>
                      </a:cubicBezTo>
                      <a:lnTo>
                        <a:pt x="20891" y="8608"/>
                      </a:lnTo>
                      <a:close/>
                    </a:path>
                  </a:pathLst>
                </a:custGeom>
                <a:solidFill>
                  <a:schemeClr val="accent4"/>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sp>
        <p:nvSpPr>
          <p:cNvPr id="361" name="Google Shape;361;p37"/>
          <p:cNvSpPr txBox="1"/>
          <p:nvPr/>
        </p:nvSpPr>
        <p:spPr>
          <a:xfrm>
            <a:off x="149775" y="7139991"/>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DM Epidemiology and Burden</a:t>
            </a:r>
            <a:endParaRPr b="1" sz="2200">
              <a:highlight>
                <a:srgbClr val="D0E0E3"/>
              </a:highlight>
              <a:latin typeface="Mada"/>
              <a:ea typeface="Mada"/>
              <a:cs typeface="Mada"/>
              <a:sym typeface="Mada"/>
            </a:endParaRPr>
          </a:p>
        </p:txBody>
      </p:sp>
      <p:sp>
        <p:nvSpPr>
          <p:cNvPr id="362" name="Google Shape;362;p37"/>
          <p:cNvSpPr txBox="1"/>
          <p:nvPr/>
        </p:nvSpPr>
        <p:spPr>
          <a:xfrm>
            <a:off x="1355300" y="150"/>
            <a:ext cx="5085300" cy="60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Investigations </a:t>
            </a:r>
            <a:r>
              <a:rPr b="1" i="1" lang="ar" sz="2600">
                <a:latin typeface="Mada"/>
                <a:ea typeface="Mada"/>
                <a:cs typeface="Mada"/>
                <a:sym typeface="Mada"/>
              </a:rPr>
              <a:t>cont</a:t>
            </a:r>
            <a:r>
              <a:rPr b="1" lang="ar" sz="2600">
                <a:latin typeface="Mada"/>
                <a:ea typeface="Mada"/>
                <a:cs typeface="Mada"/>
                <a:sym typeface="Mada"/>
              </a:rPr>
              <a:t>’</a:t>
            </a:r>
            <a:endParaRPr b="1" sz="2600">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8"/>
          <p:cNvSpPr/>
          <p:nvPr/>
        </p:nvSpPr>
        <p:spPr>
          <a:xfrm>
            <a:off x="155350" y="1386575"/>
            <a:ext cx="7117500" cy="3820800"/>
          </a:xfrm>
          <a:prstGeom prst="round2DiagRect">
            <a:avLst>
              <a:gd fmla="val 16667" name="adj1"/>
              <a:gd fmla="val 0" name="adj2"/>
            </a:avLst>
          </a:prstGeom>
          <a:noFill/>
          <a:ln cap="flat" cmpd="sng" w="1905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cxnSp>
        <p:nvCxnSpPr>
          <p:cNvPr id="369" name="Google Shape;369;p3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70" name="Google Shape;370;p3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Type 1 DM</a:t>
            </a:r>
            <a:endParaRPr b="1" sz="2600">
              <a:latin typeface="Mada"/>
              <a:ea typeface="Mada"/>
              <a:cs typeface="Mada"/>
              <a:sym typeface="Mada"/>
            </a:endParaRPr>
          </a:p>
        </p:txBody>
      </p:sp>
      <p:sp>
        <p:nvSpPr>
          <p:cNvPr id="371" name="Google Shape;371;p38"/>
          <p:cNvSpPr txBox="1"/>
          <p:nvPr/>
        </p:nvSpPr>
        <p:spPr>
          <a:xfrm>
            <a:off x="189500" y="1303950"/>
            <a:ext cx="7083300" cy="39033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T1DM is the result of interactions of </a:t>
            </a:r>
            <a:r>
              <a:rPr b="1" lang="ar" sz="1200">
                <a:solidFill>
                  <a:schemeClr val="accent6"/>
                </a:solidFill>
                <a:latin typeface="Mada"/>
                <a:ea typeface="Mada"/>
                <a:cs typeface="Mada"/>
                <a:sym typeface="Mada"/>
              </a:rPr>
              <a:t>genetic</a:t>
            </a:r>
            <a:r>
              <a:rPr lang="ar" sz="1200">
                <a:latin typeface="Mada"/>
                <a:ea typeface="Mada"/>
                <a:cs typeface="Mada"/>
                <a:sym typeface="Mada"/>
              </a:rPr>
              <a:t>, </a:t>
            </a:r>
            <a:r>
              <a:rPr b="1" lang="ar" sz="1200">
                <a:latin typeface="Mada"/>
                <a:ea typeface="Mada"/>
                <a:cs typeface="Mada"/>
                <a:sym typeface="Mada"/>
              </a:rPr>
              <a:t>environmental</a:t>
            </a:r>
            <a:r>
              <a:rPr lang="ar" sz="1200">
                <a:latin typeface="Mada"/>
                <a:ea typeface="Mada"/>
                <a:cs typeface="Mada"/>
                <a:sym typeface="Mada"/>
              </a:rPr>
              <a:t>, and </a:t>
            </a:r>
            <a:r>
              <a:rPr b="1" lang="ar" sz="1200">
                <a:latin typeface="Mada"/>
                <a:ea typeface="Mada"/>
                <a:cs typeface="Mada"/>
                <a:sym typeface="Mada"/>
              </a:rPr>
              <a:t>immunological factors</a:t>
            </a:r>
            <a:r>
              <a:rPr lang="ar" sz="1200">
                <a:latin typeface="Mada"/>
                <a:ea typeface="Mada"/>
                <a:cs typeface="Mada"/>
                <a:sym typeface="Mada"/>
              </a:rPr>
              <a:t> that ultimately lead to the</a:t>
            </a:r>
            <a:r>
              <a:rPr lang="ar" sz="1200">
                <a:solidFill>
                  <a:schemeClr val="accent6"/>
                </a:solidFill>
                <a:latin typeface="Mada"/>
                <a:ea typeface="Mada"/>
                <a:cs typeface="Mada"/>
                <a:sym typeface="Mada"/>
              </a:rPr>
              <a:t> </a:t>
            </a:r>
            <a:r>
              <a:rPr b="1" lang="ar" sz="1200">
                <a:solidFill>
                  <a:schemeClr val="accent6"/>
                </a:solidFill>
                <a:latin typeface="Mada"/>
                <a:ea typeface="Mada"/>
                <a:cs typeface="Mada"/>
                <a:sym typeface="Mada"/>
              </a:rPr>
              <a:t>destruction of the pancreatic Beta cells</a:t>
            </a:r>
            <a:r>
              <a:rPr b="1" lang="ar" sz="1200">
                <a:solidFill>
                  <a:srgbClr val="CC0000"/>
                </a:solidFill>
                <a:latin typeface="Mada"/>
                <a:ea typeface="Mada"/>
                <a:cs typeface="Mada"/>
                <a:sym typeface="Mada"/>
              </a:rPr>
              <a:t> and insulin deficiency</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It can develop at any age, but </a:t>
            </a:r>
            <a:r>
              <a:rPr b="1" lang="ar" sz="1200">
                <a:solidFill>
                  <a:schemeClr val="dk1"/>
                </a:solidFill>
                <a:latin typeface="Mada"/>
                <a:ea typeface="Mada"/>
                <a:cs typeface="Mada"/>
                <a:sym typeface="Mada"/>
              </a:rPr>
              <a:t>most commonly &lt; 30</a:t>
            </a:r>
            <a:r>
              <a:rPr lang="ar" sz="1200">
                <a:solidFill>
                  <a:schemeClr val="dk1"/>
                </a:solidFill>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1C4587"/>
                </a:solidFill>
                <a:latin typeface="Mada"/>
                <a:ea typeface="Mada"/>
                <a:cs typeface="Mada"/>
                <a:sym typeface="Mada"/>
              </a:rPr>
              <a:t>Type  1  diabetes  is  associated  with  other  organ-specific autoimmune diseases including </a:t>
            </a:r>
            <a:r>
              <a:rPr b="1" lang="ar" sz="1200">
                <a:latin typeface="Mada"/>
                <a:ea typeface="Mada"/>
                <a:cs typeface="Mada"/>
                <a:sym typeface="Mada"/>
              </a:rPr>
              <a:t>autoimmune thyroid</a:t>
            </a:r>
            <a:r>
              <a:rPr lang="ar" sz="1200">
                <a:latin typeface="Mada"/>
                <a:ea typeface="Mada"/>
                <a:cs typeface="Mada"/>
                <a:sym typeface="Mada"/>
              </a:rPr>
              <a:t> </a:t>
            </a:r>
            <a:r>
              <a:rPr b="1" lang="ar" sz="1200">
                <a:latin typeface="Mada"/>
                <a:ea typeface="Mada"/>
                <a:cs typeface="Mada"/>
                <a:sym typeface="Mada"/>
              </a:rPr>
              <a:t>disease</a:t>
            </a:r>
            <a:r>
              <a:rPr lang="ar" sz="1200">
                <a:latin typeface="Mada"/>
                <a:ea typeface="Mada"/>
                <a:cs typeface="Mada"/>
                <a:sym typeface="Mada"/>
              </a:rPr>
              <a:t>, </a:t>
            </a:r>
            <a:r>
              <a:rPr b="1" lang="ar" sz="1200">
                <a:latin typeface="Mada"/>
                <a:ea typeface="Mada"/>
                <a:cs typeface="Mada"/>
                <a:sym typeface="Mada"/>
              </a:rPr>
              <a:t>coeliac disease</a:t>
            </a:r>
            <a:r>
              <a:rPr lang="ar" sz="1200">
                <a:latin typeface="Mada"/>
                <a:ea typeface="Mada"/>
                <a:cs typeface="Mada"/>
                <a:sym typeface="Mada"/>
              </a:rPr>
              <a:t>, </a:t>
            </a:r>
            <a:r>
              <a:rPr b="1" lang="ar" sz="1200">
                <a:latin typeface="Mada"/>
                <a:ea typeface="Mada"/>
                <a:cs typeface="Mada"/>
                <a:sym typeface="Mada"/>
              </a:rPr>
              <a:t>Addison’s disease</a:t>
            </a:r>
            <a:r>
              <a:rPr lang="ar" sz="1200">
                <a:solidFill>
                  <a:srgbClr val="1C4587"/>
                </a:solidFill>
                <a:latin typeface="Mada"/>
                <a:ea typeface="Mada"/>
                <a:cs typeface="Mada"/>
                <a:sym typeface="Mada"/>
              </a:rPr>
              <a:t> and </a:t>
            </a:r>
            <a:r>
              <a:rPr b="1" lang="ar" sz="1200">
                <a:solidFill>
                  <a:srgbClr val="1C4587"/>
                </a:solidFill>
                <a:latin typeface="Mada"/>
                <a:ea typeface="Mada"/>
                <a:cs typeface="Mada"/>
                <a:sym typeface="Mada"/>
              </a:rPr>
              <a:t>pernicious anaemia</a:t>
            </a:r>
            <a:r>
              <a:rPr lang="ar" sz="1200">
                <a:solidFill>
                  <a:srgbClr val="1C4587"/>
                </a:solidFill>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1C4587"/>
                </a:solidFill>
                <a:latin typeface="Mada"/>
                <a:ea typeface="Mada"/>
                <a:cs typeface="Mada"/>
                <a:sym typeface="Mada"/>
              </a:rPr>
              <a:t>The precise molecular mechanisms that lead to type 1 diabetes are incompletely understood but involve the triggering of a selective autoimmune destruction</a:t>
            </a:r>
            <a:r>
              <a:rPr lang="ar" sz="1200">
                <a:solidFill>
                  <a:schemeClr val="dk1"/>
                </a:solidFill>
                <a:latin typeface="Mada"/>
                <a:ea typeface="Mada"/>
                <a:cs typeface="Mada"/>
                <a:sym typeface="Mada"/>
              </a:rPr>
              <a:t> (Most, but </a:t>
            </a:r>
            <a:r>
              <a:rPr b="1" lang="ar" sz="1200">
                <a:solidFill>
                  <a:srgbClr val="CC0000"/>
                </a:solidFill>
                <a:latin typeface="Mada"/>
                <a:ea typeface="Mada"/>
                <a:cs typeface="Mada"/>
                <a:sym typeface="Mada"/>
              </a:rPr>
              <a:t>not all</a:t>
            </a:r>
            <a:r>
              <a:rPr lang="ar" sz="1200">
                <a:solidFill>
                  <a:schemeClr val="dk1"/>
                </a:solidFill>
                <a:latin typeface="Mada"/>
                <a:ea typeface="Mada"/>
                <a:cs typeface="Mada"/>
                <a:sym typeface="Mada"/>
              </a:rPr>
              <a:t>, individuals have evidence of islet-directed </a:t>
            </a:r>
            <a:r>
              <a:rPr b="1" lang="ar" sz="1200">
                <a:solidFill>
                  <a:schemeClr val="accent6"/>
                </a:solidFill>
                <a:latin typeface="Mada"/>
                <a:ea typeface="Mada"/>
                <a:cs typeface="Mada"/>
                <a:sym typeface="Mada"/>
              </a:rPr>
              <a:t>autoimmunity</a:t>
            </a:r>
            <a:r>
              <a:rPr lang="ar" sz="1200">
                <a:solidFill>
                  <a:schemeClr val="dk1"/>
                </a:solidFill>
                <a:latin typeface="Mada"/>
                <a:ea typeface="Mada"/>
                <a:cs typeface="Mada"/>
                <a:sym typeface="Mada"/>
              </a:rPr>
              <a:t>)</a:t>
            </a:r>
            <a:r>
              <a:rPr lang="ar" sz="1200">
                <a:solidFill>
                  <a:srgbClr val="073763"/>
                </a:solidFill>
                <a:latin typeface="Mada"/>
                <a:ea typeface="Mada"/>
                <a:cs typeface="Mada"/>
                <a:sym typeface="Mada"/>
              </a:rPr>
              <a:t>  </a:t>
            </a:r>
            <a:r>
              <a:rPr lang="ar" sz="1200">
                <a:solidFill>
                  <a:srgbClr val="1C4587"/>
                </a:solidFill>
                <a:latin typeface="Mada"/>
                <a:ea typeface="Mada"/>
                <a:cs typeface="Mada"/>
                <a:sym typeface="Mada"/>
              </a:rPr>
              <a:t>of the insulin producing cells of a genetically predisposed individual.</a:t>
            </a:r>
            <a:endParaRPr sz="1200">
              <a:solidFill>
                <a:srgbClr val="1C4587"/>
              </a:solidFill>
              <a:latin typeface="Mada"/>
              <a:ea typeface="Mada"/>
              <a:cs typeface="Mada"/>
              <a:sym typeface="Mada"/>
            </a:endParaRPr>
          </a:p>
          <a:p>
            <a:pPr indent="-304800" lvl="0" marL="457200" rtl="0" algn="l">
              <a:spcBef>
                <a:spcPts val="0"/>
              </a:spcBef>
              <a:spcAft>
                <a:spcPts val="0"/>
              </a:spcAft>
              <a:buClr>
                <a:srgbClr val="073763"/>
              </a:buClr>
              <a:buSzPts val="1200"/>
              <a:buFont typeface="Mada"/>
              <a:buChar char="●"/>
            </a:pPr>
            <a:r>
              <a:rPr lang="ar" sz="1200">
                <a:solidFill>
                  <a:srgbClr val="073763"/>
                </a:solidFill>
                <a:latin typeface="Mada"/>
                <a:ea typeface="Mada"/>
                <a:cs typeface="Mada"/>
                <a:sym typeface="Mada"/>
              </a:rPr>
              <a:t> </a:t>
            </a:r>
            <a:r>
              <a:rPr lang="ar" sz="1200">
                <a:solidFill>
                  <a:srgbClr val="1C4587"/>
                </a:solidFill>
                <a:latin typeface="Mada"/>
                <a:ea typeface="Mada"/>
                <a:cs typeface="Mada"/>
                <a:sym typeface="Mada"/>
              </a:rPr>
              <a:t>Initially, autoantibodies directed against pancreatic islet constituents appear in the circulation and often predate clinical onset by many years.</a:t>
            </a:r>
            <a:endParaRPr sz="1200">
              <a:solidFill>
                <a:srgbClr val="1C4587"/>
              </a:solidFill>
              <a:latin typeface="Mada"/>
              <a:ea typeface="Mada"/>
              <a:cs typeface="Mada"/>
              <a:sym typeface="Mada"/>
            </a:endParaRPr>
          </a:p>
          <a:p>
            <a:pPr indent="-304800" lvl="0" marL="457200" rtl="0" algn="l">
              <a:spcBef>
                <a:spcPts val="0"/>
              </a:spcBef>
              <a:spcAft>
                <a:spcPts val="0"/>
              </a:spcAft>
              <a:buClr>
                <a:srgbClr val="1C4587"/>
              </a:buClr>
              <a:buSzPts val="1200"/>
              <a:buFont typeface="Mada"/>
              <a:buChar char="●"/>
            </a:pPr>
            <a:r>
              <a:rPr b="1" lang="ar" sz="1200">
                <a:solidFill>
                  <a:srgbClr val="1C4587"/>
                </a:solidFill>
                <a:latin typeface="Mada"/>
                <a:ea typeface="Mada"/>
                <a:cs typeface="Mada"/>
                <a:sym typeface="Mada"/>
              </a:rPr>
              <a:t>The islet antigens include:</a:t>
            </a:r>
            <a:endParaRPr b="1" sz="1200">
              <a:solidFill>
                <a:srgbClr val="1C4587"/>
              </a:solidFill>
              <a:latin typeface="Mada"/>
              <a:ea typeface="Mada"/>
              <a:cs typeface="Mada"/>
              <a:sym typeface="Mada"/>
            </a:endParaRPr>
          </a:p>
          <a:p>
            <a:pPr indent="-304800" lvl="1" marL="914400" rtl="0" algn="l">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 insulin itself, the enzyme glutamic acid decarboxylase (GAD), protein tyrosine phosphatase (IA-2, also known  as ICA512), the cation transporter ZnT8 and tetraspanin 7.</a:t>
            </a:r>
            <a:endParaRPr sz="1200">
              <a:solidFill>
                <a:srgbClr val="1C4587"/>
              </a:solidFill>
              <a:latin typeface="Mada"/>
              <a:ea typeface="Mada"/>
              <a:cs typeface="Mada"/>
              <a:sym typeface="Mada"/>
            </a:endParaRPr>
          </a:p>
          <a:p>
            <a:pPr indent="-304800" lvl="0" marL="457200" rtl="0" algn="l">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This is followed by a phase of</a:t>
            </a:r>
            <a:r>
              <a:rPr b="1" lang="ar" sz="1200">
                <a:solidFill>
                  <a:srgbClr val="1C4587"/>
                </a:solidFill>
                <a:latin typeface="Mada"/>
                <a:ea typeface="Mada"/>
                <a:cs typeface="Mada"/>
                <a:sym typeface="Mada"/>
              </a:rPr>
              <a:t> asymptomatic loss of β cell secretory capacity</a:t>
            </a:r>
            <a:r>
              <a:rPr lang="ar" sz="1200">
                <a:solidFill>
                  <a:srgbClr val="1C4587"/>
                </a:solidFill>
                <a:latin typeface="Mada"/>
                <a:ea typeface="Mada"/>
                <a:cs typeface="Mada"/>
                <a:sym typeface="Mada"/>
              </a:rPr>
              <a:t>:</a:t>
            </a:r>
            <a:endParaRPr sz="1200">
              <a:solidFill>
                <a:srgbClr val="1C4587"/>
              </a:solidFill>
              <a:latin typeface="Mada"/>
              <a:ea typeface="Mada"/>
              <a:cs typeface="Mada"/>
              <a:sym typeface="Mada"/>
            </a:endParaRPr>
          </a:p>
          <a:p>
            <a:pPr indent="-304800" lvl="1" marL="914400" rtl="0" algn="l">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 histologically, this is characterized by a chronic inflammatory mononuclear  cell  infiltrate  of</a:t>
            </a:r>
            <a:r>
              <a:rPr b="1" lang="ar" sz="1200">
                <a:solidFill>
                  <a:srgbClr val="1C4587"/>
                </a:solidFill>
                <a:latin typeface="Mada"/>
                <a:ea typeface="Mada"/>
                <a:cs typeface="Mada"/>
                <a:sym typeface="Mada"/>
              </a:rPr>
              <a:t> T  lymphocytes</a:t>
            </a:r>
            <a:r>
              <a:rPr lang="ar" sz="1200">
                <a:solidFill>
                  <a:srgbClr val="1C4587"/>
                </a:solidFill>
                <a:latin typeface="Mada"/>
                <a:ea typeface="Mada"/>
                <a:cs typeface="Mada"/>
                <a:sym typeface="Mada"/>
              </a:rPr>
              <a:t> and macrophages in the islets, known as </a:t>
            </a:r>
            <a:r>
              <a:rPr b="1" lang="ar" sz="1200">
                <a:solidFill>
                  <a:srgbClr val="1C4587"/>
                </a:solidFill>
                <a:latin typeface="Mada"/>
                <a:ea typeface="Mada"/>
                <a:cs typeface="Mada"/>
                <a:sym typeface="Mada"/>
              </a:rPr>
              <a:t>insulitis </a:t>
            </a:r>
            <a:r>
              <a:rPr lang="ar" sz="1200">
                <a:solidFill>
                  <a:srgbClr val="1C4587"/>
                </a:solidFill>
                <a:latin typeface="Mada"/>
                <a:ea typeface="Mada"/>
                <a:cs typeface="Mada"/>
                <a:sym typeface="Mada"/>
              </a:rPr>
              <a:t>. Eventually, when the remaining β cells are no longer able to produce enough insulin to meet the body’s needs, diabetes symptoms start to develop.</a:t>
            </a:r>
            <a:endParaRPr sz="1200">
              <a:solidFill>
                <a:srgbClr val="1C4587"/>
              </a:solidFill>
              <a:latin typeface="Mada"/>
              <a:ea typeface="Mada"/>
              <a:cs typeface="Mada"/>
              <a:sym typeface="Mada"/>
            </a:endParaRPr>
          </a:p>
        </p:txBody>
      </p:sp>
      <p:sp>
        <p:nvSpPr>
          <p:cNvPr id="372" name="Google Shape;372;p38"/>
          <p:cNvSpPr txBox="1"/>
          <p:nvPr/>
        </p:nvSpPr>
        <p:spPr>
          <a:xfrm>
            <a:off x="155341" y="776289"/>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Pathogenesis </a:t>
            </a:r>
            <a:endParaRPr b="1" sz="2200">
              <a:highlight>
                <a:schemeClr val="accent4"/>
              </a:highlight>
              <a:latin typeface="Mada"/>
              <a:ea typeface="Mada"/>
              <a:cs typeface="Mada"/>
              <a:sym typeface="Mada"/>
            </a:endParaRPr>
          </a:p>
        </p:txBody>
      </p:sp>
      <p:pic>
        <p:nvPicPr>
          <p:cNvPr id="373" name="Google Shape;373;p38"/>
          <p:cNvPicPr preferRelativeResize="0"/>
          <p:nvPr/>
        </p:nvPicPr>
        <p:blipFill rotWithShape="1">
          <a:blip r:embed="rId3">
            <a:alphaModFix/>
          </a:blip>
          <a:srcRect b="11515" l="0" r="0" t="2934"/>
          <a:stretch/>
        </p:blipFill>
        <p:spPr>
          <a:xfrm>
            <a:off x="206450" y="5344300"/>
            <a:ext cx="4123974" cy="2594200"/>
          </a:xfrm>
          <a:prstGeom prst="rect">
            <a:avLst/>
          </a:prstGeom>
          <a:noFill/>
          <a:ln cap="flat" cmpd="sng" w="19050">
            <a:solidFill>
              <a:srgbClr val="1C4587"/>
            </a:solidFill>
            <a:prstDash val="solid"/>
            <a:round/>
            <a:headEnd len="sm" w="sm" type="none"/>
            <a:tailEnd len="sm" w="sm" type="none"/>
          </a:ln>
        </p:spPr>
      </p:pic>
      <p:pic>
        <p:nvPicPr>
          <p:cNvPr id="374" name="Google Shape;374;p38"/>
          <p:cNvPicPr preferRelativeResize="0"/>
          <p:nvPr/>
        </p:nvPicPr>
        <p:blipFill>
          <a:blip r:embed="rId4">
            <a:alphaModFix/>
          </a:blip>
          <a:stretch>
            <a:fillRect/>
          </a:stretch>
        </p:blipFill>
        <p:spPr>
          <a:xfrm>
            <a:off x="4478800" y="5346000"/>
            <a:ext cx="2794000" cy="1674401"/>
          </a:xfrm>
          <a:prstGeom prst="rect">
            <a:avLst/>
          </a:prstGeom>
          <a:noFill/>
          <a:ln cap="flat" cmpd="sng" w="19050">
            <a:solidFill>
              <a:schemeClr val="accent2"/>
            </a:solidFill>
            <a:prstDash val="solid"/>
            <a:round/>
            <a:headEnd len="sm" w="sm" type="none"/>
            <a:tailEnd len="sm" w="sm" type="none"/>
          </a:ln>
        </p:spPr>
      </p:pic>
      <p:sp>
        <p:nvSpPr>
          <p:cNvPr id="375" name="Google Shape;375;p38"/>
          <p:cNvSpPr txBox="1"/>
          <p:nvPr/>
        </p:nvSpPr>
        <p:spPr>
          <a:xfrm>
            <a:off x="4478800" y="7071800"/>
            <a:ext cx="2793900" cy="866700"/>
          </a:xfrm>
          <a:prstGeom prst="rect">
            <a:avLst/>
          </a:prstGeom>
          <a:no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Note that T1DM arrow is uni-directional and has rapid onset (unlike T2DM which has indolent course). T1DM pts need insulin for SURVIVAL unlike T2DM.</a:t>
            </a:r>
            <a:endParaRPr sz="1200">
              <a:solidFill>
                <a:srgbClr val="6AA84F"/>
              </a:solidFill>
              <a:latin typeface="Mada"/>
              <a:ea typeface="Mada"/>
              <a:cs typeface="Mada"/>
              <a:sym typeface="Mada"/>
            </a:endParaRPr>
          </a:p>
        </p:txBody>
      </p:sp>
      <p:sp>
        <p:nvSpPr>
          <p:cNvPr id="376" name="Google Shape;376;p38"/>
          <p:cNvSpPr/>
          <p:nvPr/>
        </p:nvSpPr>
        <p:spPr>
          <a:xfrm>
            <a:off x="206450" y="8148750"/>
            <a:ext cx="7124700" cy="24096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pic>
        <p:nvPicPr>
          <p:cNvPr id="377" name="Google Shape;377;p38"/>
          <p:cNvPicPr preferRelativeResize="0"/>
          <p:nvPr/>
        </p:nvPicPr>
        <p:blipFill rotWithShape="1">
          <a:blip r:embed="rId5">
            <a:alphaModFix/>
          </a:blip>
          <a:srcRect b="11520" l="0" r="0" t="0"/>
          <a:stretch/>
        </p:blipFill>
        <p:spPr>
          <a:xfrm>
            <a:off x="6440608" y="8297547"/>
            <a:ext cx="747542" cy="562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cxnSp>
        <p:nvCxnSpPr>
          <p:cNvPr id="383" name="Google Shape;383;p39"/>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grpSp>
        <p:nvGrpSpPr>
          <p:cNvPr id="384" name="Google Shape;384;p39"/>
          <p:cNvGrpSpPr/>
          <p:nvPr/>
        </p:nvGrpSpPr>
        <p:grpSpPr>
          <a:xfrm>
            <a:off x="253800" y="1422858"/>
            <a:ext cx="7052400" cy="2965217"/>
            <a:chOff x="253800" y="1328846"/>
            <a:chExt cx="7052400" cy="2965217"/>
          </a:xfrm>
        </p:grpSpPr>
        <p:sp>
          <p:nvSpPr>
            <p:cNvPr id="385" name="Google Shape;385;p39"/>
            <p:cNvSpPr/>
            <p:nvPr/>
          </p:nvSpPr>
          <p:spPr>
            <a:xfrm>
              <a:off x="253800" y="1760050"/>
              <a:ext cx="7052400" cy="2525700"/>
            </a:xfrm>
            <a:prstGeom prst="roundRect">
              <a:avLst>
                <a:gd fmla="val 28622" name="adj"/>
              </a:avLst>
            </a:prstGeom>
            <a:solidFill>
              <a:schemeClr val="accent4"/>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000">
                <a:latin typeface="Mada"/>
                <a:ea typeface="Mada"/>
                <a:cs typeface="Mada"/>
                <a:sym typeface="Mada"/>
              </a:endParaRPr>
            </a:p>
          </p:txBody>
        </p:sp>
        <p:sp>
          <p:nvSpPr>
            <p:cNvPr id="386" name="Google Shape;386;p39"/>
            <p:cNvSpPr/>
            <p:nvPr/>
          </p:nvSpPr>
          <p:spPr>
            <a:xfrm rot="507">
              <a:off x="1118137" y="1420528"/>
              <a:ext cx="2033700" cy="3387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Genetics</a:t>
              </a:r>
              <a:endParaRPr>
                <a:solidFill>
                  <a:srgbClr val="FFFFFF"/>
                </a:solidFill>
              </a:endParaRPr>
            </a:p>
          </p:txBody>
        </p:sp>
        <p:sp>
          <p:nvSpPr>
            <p:cNvPr id="387" name="Google Shape;387;p39"/>
            <p:cNvSpPr txBox="1"/>
            <p:nvPr/>
          </p:nvSpPr>
          <p:spPr>
            <a:xfrm>
              <a:off x="330000" y="1897363"/>
              <a:ext cx="6900000" cy="23967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Increased susceptibility to type 1 diabetes is inherited but the disease is not genetically predetermined. The </a:t>
              </a:r>
              <a:r>
                <a:rPr b="1" lang="ar" sz="1200">
                  <a:solidFill>
                    <a:schemeClr val="dk1"/>
                  </a:solidFill>
                  <a:latin typeface="Mada"/>
                  <a:ea typeface="Mada"/>
                  <a:cs typeface="Mada"/>
                  <a:sym typeface="Mada"/>
                </a:rPr>
                <a:t>identical twin</a:t>
              </a:r>
              <a:r>
                <a:rPr lang="ar" sz="1200">
                  <a:solidFill>
                    <a:schemeClr val="dk1"/>
                  </a:solidFill>
                  <a:latin typeface="Mada"/>
                  <a:ea typeface="Mada"/>
                  <a:cs typeface="Mada"/>
                  <a:sym typeface="Mada"/>
                </a:rPr>
                <a:t> of a person with type 1 diabetes has a </a:t>
              </a:r>
              <a:r>
                <a:rPr b="1" lang="ar" sz="1200">
                  <a:solidFill>
                    <a:schemeClr val="dk1"/>
                  </a:solidFill>
                  <a:latin typeface="Mada"/>
                  <a:ea typeface="Mada"/>
                  <a:cs typeface="Mada"/>
                  <a:sym typeface="Mada"/>
                </a:rPr>
                <a:t>30–50%</a:t>
              </a:r>
              <a:r>
                <a:rPr lang="ar" sz="1200">
                  <a:solidFill>
                    <a:schemeClr val="dk1"/>
                  </a:solidFill>
                  <a:latin typeface="Mada"/>
                  <a:ea typeface="Mada"/>
                  <a:cs typeface="Mada"/>
                  <a:sym typeface="Mada"/>
                </a:rPr>
                <a:t> chance of developing the disease, which implies that non- genetic factors must also be involved.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risk of developing diabetes by age 20 years is greater  with a </a:t>
              </a:r>
              <a:r>
                <a:rPr b="1" lang="ar" sz="1200">
                  <a:solidFill>
                    <a:schemeClr val="dk1"/>
                  </a:solidFill>
                  <a:latin typeface="Mada"/>
                  <a:ea typeface="Mada"/>
                  <a:cs typeface="Mada"/>
                  <a:sym typeface="Mada"/>
                </a:rPr>
                <a:t>father</a:t>
              </a:r>
              <a:r>
                <a:rPr lang="ar" sz="1200">
                  <a:solidFill>
                    <a:schemeClr val="dk1"/>
                  </a:solidFill>
                  <a:latin typeface="Mada"/>
                  <a:ea typeface="Mada"/>
                  <a:cs typeface="Mada"/>
                  <a:sym typeface="Mada"/>
                </a:rPr>
                <a:t> with diabetes </a:t>
              </a:r>
              <a:r>
                <a:rPr b="1" lang="ar" sz="1200">
                  <a:solidFill>
                    <a:schemeClr val="dk1"/>
                  </a:solidFill>
                  <a:latin typeface="Mada"/>
                  <a:ea typeface="Mada"/>
                  <a:cs typeface="Mada"/>
                  <a:sym typeface="Mada"/>
                </a:rPr>
                <a:t>(5–7%)</a:t>
              </a:r>
              <a:r>
                <a:rPr lang="ar" sz="1200">
                  <a:solidFill>
                    <a:schemeClr val="dk1"/>
                  </a:solidFill>
                  <a:latin typeface="Mada"/>
                  <a:ea typeface="Mada"/>
                  <a:cs typeface="Mada"/>
                  <a:sym typeface="Mada"/>
                </a:rPr>
                <a:t> than with a </a:t>
              </a:r>
              <a:r>
                <a:rPr b="1" lang="ar" sz="1200">
                  <a:solidFill>
                    <a:schemeClr val="dk1"/>
                  </a:solidFill>
                  <a:latin typeface="Mada"/>
                  <a:ea typeface="Mada"/>
                  <a:cs typeface="Mada"/>
                  <a:sym typeface="Mada"/>
                </a:rPr>
                <a:t>mother</a:t>
              </a:r>
              <a:r>
                <a:rPr lang="ar" sz="1200">
                  <a:solidFill>
                    <a:schemeClr val="dk1"/>
                  </a:solidFill>
                  <a:latin typeface="Mada"/>
                  <a:ea typeface="Mada"/>
                  <a:cs typeface="Mada"/>
                  <a:sym typeface="Mada"/>
                </a:rPr>
                <a:t> with diabetes  </a:t>
              </a:r>
              <a:r>
                <a:rPr b="1" lang="ar" sz="1200">
                  <a:solidFill>
                    <a:schemeClr val="dk1"/>
                  </a:solidFill>
                  <a:latin typeface="Mada"/>
                  <a:ea typeface="Mada"/>
                  <a:cs typeface="Mada"/>
                  <a:sym typeface="Mada"/>
                </a:rPr>
                <a:t>(2–5%)</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a:t>
              </a:r>
              <a:r>
                <a:rPr b="1" lang="ar" sz="1200">
                  <a:solidFill>
                    <a:schemeClr val="dk1"/>
                  </a:solidFill>
                  <a:latin typeface="Mada"/>
                  <a:ea typeface="Mada"/>
                  <a:cs typeface="Mada"/>
                  <a:sym typeface="Mada"/>
                </a:rPr>
                <a:t>one child in a family</a:t>
              </a:r>
              <a:r>
                <a:rPr lang="ar" sz="1200">
                  <a:solidFill>
                    <a:schemeClr val="dk1"/>
                  </a:solidFill>
                  <a:latin typeface="Mada"/>
                  <a:ea typeface="Mada"/>
                  <a:cs typeface="Mada"/>
                  <a:sym typeface="Mada"/>
                </a:rPr>
                <a:t> has type 1 diabetes, each </a:t>
              </a:r>
              <a:r>
                <a:rPr b="1" lang="ar" sz="1200">
                  <a:solidFill>
                    <a:schemeClr val="dk1"/>
                  </a:solidFill>
                  <a:latin typeface="Mada"/>
                  <a:ea typeface="Mada"/>
                  <a:cs typeface="Mada"/>
                  <a:sym typeface="Mada"/>
                </a:rPr>
                <a:t>sibling</a:t>
              </a:r>
              <a:r>
                <a:rPr lang="ar" sz="1200">
                  <a:solidFill>
                    <a:schemeClr val="dk1"/>
                  </a:solidFill>
                  <a:latin typeface="Mada"/>
                  <a:ea typeface="Mada"/>
                  <a:cs typeface="Mada"/>
                  <a:sym typeface="Mada"/>
                </a:rPr>
                <a:t> has  a </a:t>
              </a:r>
              <a:r>
                <a:rPr b="1" lang="ar" sz="1200">
                  <a:solidFill>
                    <a:schemeClr val="dk1"/>
                  </a:solidFill>
                  <a:latin typeface="Mada"/>
                  <a:ea typeface="Mada"/>
                  <a:cs typeface="Mada"/>
                  <a:sym typeface="Mada"/>
                </a:rPr>
                <a:t>4–6%</a:t>
              </a:r>
              <a:r>
                <a:rPr lang="ar" sz="1200">
                  <a:solidFill>
                    <a:schemeClr val="dk1"/>
                  </a:solidFill>
                  <a:latin typeface="Mada"/>
                  <a:ea typeface="Mada"/>
                  <a:cs typeface="Mada"/>
                  <a:sym typeface="Mada"/>
                </a:rPr>
                <a:t>  risk of developing diabetes.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This risk rises to about </a:t>
              </a:r>
              <a:r>
                <a:rPr b="1" lang="ar" sz="1200">
                  <a:solidFill>
                    <a:schemeClr val="dk1"/>
                  </a:solidFill>
                  <a:latin typeface="Mada"/>
                  <a:ea typeface="Mada"/>
                  <a:cs typeface="Mada"/>
                  <a:sym typeface="Mada"/>
                </a:rPr>
                <a:t>20%</a:t>
              </a:r>
              <a:r>
                <a:rPr lang="ar" sz="1200">
                  <a:solidFill>
                    <a:schemeClr val="dk1"/>
                  </a:solidFill>
                  <a:latin typeface="Mada"/>
                  <a:ea typeface="Mada"/>
                  <a:cs typeface="Mada"/>
                  <a:sym typeface="Mada"/>
                </a:rPr>
                <a:t> in  </a:t>
              </a:r>
              <a:r>
                <a:rPr b="1" lang="ar" sz="1200">
                  <a:solidFill>
                    <a:schemeClr val="dk1"/>
                  </a:solidFill>
                  <a:latin typeface="Mada"/>
                  <a:ea typeface="Mada"/>
                  <a:cs typeface="Mada"/>
                  <a:sym typeface="Mada"/>
                </a:rPr>
                <a:t>siblings</a:t>
              </a:r>
              <a:r>
                <a:rPr lang="ar" sz="1200">
                  <a:solidFill>
                    <a:schemeClr val="dk1"/>
                  </a:solidFill>
                  <a:latin typeface="Mada"/>
                  <a:ea typeface="Mada"/>
                  <a:cs typeface="Mada"/>
                  <a:sym typeface="Mada"/>
                </a:rPr>
                <a:t> with  the same human leukocyte antigen (</a:t>
              </a:r>
              <a:r>
                <a:rPr b="1" lang="ar" sz="1200">
                  <a:solidFill>
                    <a:schemeClr val="dk1"/>
                  </a:solidFill>
                  <a:latin typeface="Mada"/>
                  <a:ea typeface="Mada"/>
                  <a:cs typeface="Mada"/>
                  <a:sym typeface="Mada"/>
                </a:rPr>
                <a:t>HLA</a:t>
              </a:r>
              <a:r>
                <a:rPr lang="ar" sz="1200">
                  <a:solidFill>
                    <a:schemeClr val="dk1"/>
                  </a:solidFill>
                  <a:latin typeface="Mada"/>
                  <a:ea typeface="Mada"/>
                  <a:cs typeface="Mada"/>
                  <a:sym typeface="Mada"/>
                </a:rPr>
                <a:t>) genotype as  the proband.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HLA genes are highly polymorphic and modulate the body’s immune defence system.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More than 90% of people with type 1 diabetes carry</a:t>
              </a:r>
              <a:r>
                <a:rPr b="1" lang="ar" sz="1200">
                  <a:solidFill>
                    <a:schemeClr val="accent6"/>
                  </a:solidFill>
                  <a:latin typeface="Mada"/>
                  <a:ea typeface="Mada"/>
                  <a:cs typeface="Mada"/>
                  <a:sym typeface="Mada"/>
                </a:rPr>
                <a:t> HLA- DR3-DQ2</a:t>
              </a:r>
              <a:r>
                <a:rPr b="1" lang="ar" sz="1200">
                  <a:solidFill>
                    <a:srgbClr val="CC0000"/>
                  </a:solidFill>
                  <a:latin typeface="Mada"/>
                  <a:ea typeface="Mada"/>
                  <a:cs typeface="Mada"/>
                  <a:sym typeface="Mada"/>
                </a:rPr>
                <a:t>,</a:t>
              </a:r>
              <a:r>
                <a:rPr b="1" lang="ar" sz="1200">
                  <a:solidFill>
                    <a:schemeClr val="accent6"/>
                  </a:solidFill>
                  <a:latin typeface="Mada"/>
                  <a:ea typeface="Mada"/>
                  <a:cs typeface="Mada"/>
                  <a:sym typeface="Mada"/>
                </a:rPr>
                <a:t> HLA- DR4-DQ8</a:t>
              </a:r>
              <a:r>
                <a:rPr b="1" lang="ar" sz="1200">
                  <a:solidFill>
                    <a:srgbClr val="CC0000"/>
                  </a:solidFill>
                  <a:latin typeface="Mada"/>
                  <a:ea typeface="Mada"/>
                  <a:cs typeface="Mada"/>
                  <a:sym typeface="Mada"/>
                </a:rPr>
                <a:t> or both</a:t>
              </a:r>
              <a:r>
                <a:rPr lang="ar" sz="1200">
                  <a:solidFill>
                    <a:schemeClr val="dk1"/>
                  </a:solidFill>
                  <a:latin typeface="Mada"/>
                  <a:ea typeface="Mada"/>
                  <a:cs typeface="Mada"/>
                  <a:sym typeface="Mada"/>
                </a:rPr>
                <a:t>, as compared with some 35–40%  of the background population. By contrast, certain HLA alleles confer	</a:t>
              </a:r>
              <a:r>
                <a:rPr b="1" lang="ar" sz="1200">
                  <a:solidFill>
                    <a:schemeClr val="dk1"/>
                  </a:solidFill>
                  <a:latin typeface="Mada"/>
                  <a:ea typeface="Mada"/>
                  <a:cs typeface="Mada"/>
                  <a:sym typeface="Mada"/>
                </a:rPr>
                <a:t>protective effects, for example DQB1*0602. </a:t>
              </a:r>
              <a:endParaRPr b="1"/>
            </a:p>
          </p:txBody>
        </p:sp>
        <p:pic>
          <p:nvPicPr>
            <p:cNvPr id="388" name="Google Shape;388;p39"/>
            <p:cNvPicPr preferRelativeResize="0"/>
            <p:nvPr/>
          </p:nvPicPr>
          <p:blipFill>
            <a:blip r:embed="rId3">
              <a:alphaModFix/>
            </a:blip>
            <a:stretch>
              <a:fillRect/>
            </a:stretch>
          </p:blipFill>
          <p:spPr>
            <a:xfrm>
              <a:off x="807168" y="1328846"/>
              <a:ext cx="522075" cy="522075"/>
            </a:xfrm>
            <a:prstGeom prst="rect">
              <a:avLst/>
            </a:prstGeom>
            <a:noFill/>
            <a:ln>
              <a:noFill/>
            </a:ln>
          </p:spPr>
        </p:pic>
      </p:grpSp>
      <p:grpSp>
        <p:nvGrpSpPr>
          <p:cNvPr id="389" name="Google Shape;389;p39"/>
          <p:cNvGrpSpPr/>
          <p:nvPr/>
        </p:nvGrpSpPr>
        <p:grpSpPr>
          <a:xfrm>
            <a:off x="253800" y="4442880"/>
            <a:ext cx="5085300" cy="2037969"/>
            <a:chOff x="4341229" y="1685250"/>
            <a:chExt cx="5085300" cy="1962227"/>
          </a:xfrm>
        </p:grpSpPr>
        <p:sp>
          <p:nvSpPr>
            <p:cNvPr id="390" name="Google Shape;390;p39"/>
            <p:cNvSpPr/>
            <p:nvPr/>
          </p:nvSpPr>
          <p:spPr>
            <a:xfrm>
              <a:off x="4341229" y="2025077"/>
              <a:ext cx="5085300" cy="1622400"/>
            </a:xfrm>
            <a:prstGeom prst="roundRect">
              <a:avLst>
                <a:gd fmla="val 28622"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17500" lvl="0" marL="457200" rtl="0" algn="l">
                <a:spcBef>
                  <a:spcPts val="0"/>
                </a:spcBef>
                <a:spcAft>
                  <a:spcPts val="0"/>
                </a:spcAft>
                <a:buSzPts val="1400"/>
                <a:buChar char="●"/>
              </a:pPr>
              <a:r>
                <a:rPr lang="ar" sz="1200">
                  <a:solidFill>
                    <a:schemeClr val="dk1"/>
                  </a:solidFill>
                  <a:latin typeface="Mada"/>
                  <a:ea typeface="Mada"/>
                  <a:cs typeface="Mada"/>
                  <a:sym typeface="Mada"/>
                </a:rPr>
                <a:t>Maternal factors, such as gestational infection and older age</a:t>
              </a:r>
              <a:endParaRPr sz="1200">
                <a:solidFill>
                  <a:schemeClr val="dk1"/>
                </a:solidFill>
                <a:latin typeface="Mada"/>
                <a:ea typeface="Mada"/>
                <a:cs typeface="Mada"/>
                <a:sym typeface="Mada"/>
              </a:endParaRPr>
            </a:p>
            <a:p>
              <a:pPr indent="-317500" lvl="0" marL="457200" rtl="0" algn="l">
                <a:spcBef>
                  <a:spcPts val="0"/>
                </a:spcBef>
                <a:spcAft>
                  <a:spcPts val="0"/>
                </a:spcAft>
                <a:buSzPts val="1400"/>
                <a:buChar char="●"/>
              </a:pPr>
              <a:r>
                <a:rPr lang="ar" sz="1200">
                  <a:solidFill>
                    <a:schemeClr val="dk1"/>
                  </a:solidFill>
                  <a:latin typeface="Mada"/>
                  <a:ea typeface="Mada"/>
                  <a:cs typeface="Mada"/>
                  <a:sym typeface="Mada"/>
                </a:rPr>
                <a:t>Viral infections, including enteroviruses such as </a:t>
              </a:r>
              <a:r>
                <a:rPr b="1" lang="ar" sz="1200">
                  <a:solidFill>
                    <a:srgbClr val="CC0000"/>
                  </a:solidFill>
                  <a:latin typeface="Mada"/>
                  <a:ea typeface="Mada"/>
                  <a:cs typeface="Mada"/>
                  <a:sym typeface="Mada"/>
                </a:rPr>
                <a:t>Coxsackie B4</a:t>
              </a:r>
              <a:endParaRPr b="1" sz="1200">
                <a:solidFill>
                  <a:srgbClr val="CC0000"/>
                </a:solidFill>
                <a:latin typeface="Mada"/>
                <a:ea typeface="Mada"/>
                <a:cs typeface="Mada"/>
                <a:sym typeface="Mada"/>
              </a:endParaRPr>
            </a:p>
            <a:p>
              <a:pPr indent="-317500" lvl="0" marL="457200" rtl="0" algn="l">
                <a:spcBef>
                  <a:spcPts val="0"/>
                </a:spcBef>
                <a:spcAft>
                  <a:spcPts val="0"/>
                </a:spcAft>
                <a:buSzPts val="1400"/>
                <a:buChar char="●"/>
              </a:pPr>
              <a:r>
                <a:rPr lang="ar" sz="1200">
                  <a:solidFill>
                    <a:schemeClr val="dk1"/>
                  </a:solidFill>
                  <a:latin typeface="Mada"/>
                  <a:ea typeface="Mada"/>
                  <a:cs typeface="Mada"/>
                  <a:sym typeface="Mada"/>
                </a:rPr>
                <a:t>Exposures to dietary constituents, such as early introduction of cow’s milk and relative deficiency of vitamin D</a:t>
              </a:r>
              <a:endParaRPr sz="1200">
                <a:solidFill>
                  <a:schemeClr val="dk1"/>
                </a:solidFill>
                <a:latin typeface="Mada"/>
                <a:ea typeface="Mada"/>
                <a:cs typeface="Mada"/>
                <a:sym typeface="Mada"/>
              </a:endParaRPr>
            </a:p>
            <a:p>
              <a:pPr indent="-317500" lvl="0" marL="457200" rtl="0" algn="l">
                <a:spcBef>
                  <a:spcPts val="0"/>
                </a:spcBef>
                <a:spcAft>
                  <a:spcPts val="0"/>
                </a:spcAft>
                <a:buSzPts val="1400"/>
                <a:buChar char="●"/>
              </a:pPr>
              <a:r>
                <a:rPr lang="ar" sz="1200">
                  <a:solidFill>
                    <a:schemeClr val="dk1"/>
                  </a:solidFill>
                  <a:latin typeface="Mada"/>
                  <a:ea typeface="Mada"/>
                  <a:cs typeface="Mada"/>
                  <a:sym typeface="Mada"/>
                </a:rPr>
                <a:t>Environmental toxins e.g. alloxan, Vacor</a:t>
              </a:r>
              <a:endParaRPr sz="1200">
                <a:solidFill>
                  <a:schemeClr val="dk1"/>
                </a:solidFill>
                <a:latin typeface="Mada"/>
                <a:ea typeface="Mada"/>
                <a:cs typeface="Mada"/>
                <a:sym typeface="Mada"/>
              </a:endParaRPr>
            </a:p>
            <a:p>
              <a:pPr indent="-317500" lvl="0" marL="457200" rtl="0" algn="l">
                <a:spcBef>
                  <a:spcPts val="0"/>
                </a:spcBef>
                <a:spcAft>
                  <a:spcPts val="0"/>
                </a:spcAft>
                <a:buSzPts val="1400"/>
                <a:buChar char="●"/>
              </a:pPr>
              <a:r>
                <a:rPr lang="ar" sz="1200">
                  <a:solidFill>
                    <a:schemeClr val="dk1"/>
                  </a:solidFill>
                  <a:latin typeface="Mada"/>
                  <a:ea typeface="Mada"/>
                  <a:cs typeface="Mada"/>
                  <a:sym typeface="Mada"/>
                </a:rPr>
                <a:t>Childhood obesity</a:t>
              </a:r>
              <a:endParaRPr sz="1200">
                <a:solidFill>
                  <a:schemeClr val="dk1"/>
                </a:solidFill>
                <a:latin typeface="Mada"/>
                <a:ea typeface="Mada"/>
                <a:cs typeface="Mada"/>
                <a:sym typeface="Mada"/>
              </a:endParaRPr>
            </a:p>
            <a:p>
              <a:pPr indent="-317500" lvl="0" marL="457200" rtl="0" algn="l">
                <a:spcBef>
                  <a:spcPts val="0"/>
                </a:spcBef>
                <a:spcAft>
                  <a:spcPts val="0"/>
                </a:spcAft>
                <a:buSzPts val="1400"/>
                <a:buChar char="●"/>
              </a:pPr>
              <a:r>
                <a:rPr lang="ar" sz="1200">
                  <a:solidFill>
                    <a:schemeClr val="dk1"/>
                  </a:solidFill>
                  <a:latin typeface="Mada"/>
                  <a:ea typeface="Mada"/>
                  <a:cs typeface="Mada"/>
                  <a:sym typeface="Mada"/>
                </a:rPr>
                <a:t>Psychological stress.</a:t>
              </a:r>
              <a:endParaRPr sz="1000">
                <a:latin typeface="Mada"/>
                <a:ea typeface="Mada"/>
                <a:cs typeface="Mada"/>
                <a:sym typeface="Mada"/>
              </a:endParaRPr>
            </a:p>
          </p:txBody>
        </p:sp>
        <p:sp>
          <p:nvSpPr>
            <p:cNvPr id="391" name="Google Shape;391;p39"/>
            <p:cNvSpPr/>
            <p:nvPr/>
          </p:nvSpPr>
          <p:spPr>
            <a:xfrm>
              <a:off x="4709963" y="1685250"/>
              <a:ext cx="2055000" cy="3390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Environmental </a:t>
              </a:r>
              <a:endParaRPr>
                <a:solidFill>
                  <a:srgbClr val="FFFFFF"/>
                </a:solidFill>
              </a:endParaRPr>
            </a:p>
          </p:txBody>
        </p:sp>
        <p:grpSp>
          <p:nvGrpSpPr>
            <p:cNvPr id="392" name="Google Shape;392;p39"/>
            <p:cNvGrpSpPr/>
            <p:nvPr/>
          </p:nvGrpSpPr>
          <p:grpSpPr>
            <a:xfrm>
              <a:off x="4506349" y="1699721"/>
              <a:ext cx="672255" cy="562181"/>
              <a:chOff x="2643961" y="3095906"/>
              <a:chExt cx="665138" cy="523397"/>
            </a:xfrm>
          </p:grpSpPr>
          <p:sp>
            <p:nvSpPr>
              <p:cNvPr id="393" name="Google Shape;393;p39"/>
              <p:cNvSpPr/>
              <p:nvPr/>
            </p:nvSpPr>
            <p:spPr>
              <a:xfrm>
                <a:off x="2847881" y="3544493"/>
                <a:ext cx="267049" cy="74810"/>
              </a:xfrm>
              <a:custGeom>
                <a:rect b="b" l="l" r="r" t="t"/>
                <a:pathLst>
                  <a:path extrusionOk="0" h="2440" w="8710">
                    <a:moveTo>
                      <a:pt x="475" y="1"/>
                    </a:moveTo>
                    <a:cubicBezTo>
                      <a:pt x="222" y="1"/>
                      <a:pt x="0" y="222"/>
                      <a:pt x="0" y="476"/>
                    </a:cubicBezTo>
                    <a:cubicBezTo>
                      <a:pt x="0" y="1394"/>
                      <a:pt x="634" y="2186"/>
                      <a:pt x="1520" y="2376"/>
                    </a:cubicBezTo>
                    <a:cubicBezTo>
                      <a:pt x="1647" y="2407"/>
                      <a:pt x="1805" y="2439"/>
                      <a:pt x="1932" y="2439"/>
                    </a:cubicBezTo>
                    <a:lnTo>
                      <a:pt x="6746" y="2439"/>
                    </a:lnTo>
                    <a:cubicBezTo>
                      <a:pt x="7284" y="2439"/>
                      <a:pt x="7791" y="2217"/>
                      <a:pt x="8139" y="1869"/>
                    </a:cubicBezTo>
                    <a:cubicBezTo>
                      <a:pt x="8487" y="1489"/>
                      <a:pt x="8709" y="1014"/>
                      <a:pt x="8709" y="476"/>
                    </a:cubicBezTo>
                    <a:cubicBezTo>
                      <a:pt x="8709" y="222"/>
                      <a:pt x="8487" y="1"/>
                      <a:pt x="8202" y="1"/>
                    </a:cubicBezTo>
                    <a:close/>
                  </a:path>
                </a:pathLst>
              </a:custGeom>
              <a:solidFill>
                <a:srgbClr val="FAB5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9"/>
              <p:cNvSpPr/>
              <p:nvPr/>
            </p:nvSpPr>
            <p:spPr>
              <a:xfrm>
                <a:off x="2946913" y="3544493"/>
                <a:ext cx="168017" cy="74810"/>
              </a:xfrm>
              <a:custGeom>
                <a:rect b="b" l="l" r="r" t="t"/>
                <a:pathLst>
                  <a:path extrusionOk="0" h="2440" w="5480">
                    <a:moveTo>
                      <a:pt x="3294" y="1"/>
                    </a:moveTo>
                    <a:cubicBezTo>
                      <a:pt x="3072" y="476"/>
                      <a:pt x="2027" y="2154"/>
                      <a:pt x="0" y="2439"/>
                    </a:cubicBezTo>
                    <a:lnTo>
                      <a:pt x="3516" y="2439"/>
                    </a:lnTo>
                    <a:cubicBezTo>
                      <a:pt x="4054" y="2439"/>
                      <a:pt x="4561" y="2217"/>
                      <a:pt x="4909" y="1869"/>
                    </a:cubicBezTo>
                    <a:cubicBezTo>
                      <a:pt x="5257" y="1489"/>
                      <a:pt x="5479" y="1014"/>
                      <a:pt x="5479" y="476"/>
                    </a:cubicBezTo>
                    <a:cubicBezTo>
                      <a:pt x="5479" y="222"/>
                      <a:pt x="5257" y="1"/>
                      <a:pt x="4972" y="1"/>
                    </a:cubicBezTo>
                    <a:close/>
                  </a:path>
                </a:pathLst>
              </a:custGeom>
              <a:solidFill>
                <a:srgbClr val="F6A0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9"/>
              <p:cNvSpPr/>
              <p:nvPr/>
            </p:nvSpPr>
            <p:spPr>
              <a:xfrm>
                <a:off x="2847881" y="3527998"/>
                <a:ext cx="263155" cy="25264"/>
              </a:xfrm>
              <a:custGeom>
                <a:rect b="b" l="l" r="r" t="t"/>
                <a:pathLst>
                  <a:path extrusionOk="0" h="824" w="8583">
                    <a:moveTo>
                      <a:pt x="412" y="0"/>
                    </a:moveTo>
                    <a:cubicBezTo>
                      <a:pt x="190" y="0"/>
                      <a:pt x="0" y="190"/>
                      <a:pt x="0" y="412"/>
                    </a:cubicBezTo>
                    <a:cubicBezTo>
                      <a:pt x="0" y="634"/>
                      <a:pt x="190" y="824"/>
                      <a:pt x="412" y="824"/>
                    </a:cubicBezTo>
                    <a:lnTo>
                      <a:pt x="8202" y="824"/>
                    </a:lnTo>
                    <a:cubicBezTo>
                      <a:pt x="8424" y="824"/>
                      <a:pt x="8582" y="634"/>
                      <a:pt x="8582" y="412"/>
                    </a:cubicBezTo>
                    <a:cubicBezTo>
                      <a:pt x="8582" y="190"/>
                      <a:pt x="8424" y="0"/>
                      <a:pt x="8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9"/>
              <p:cNvSpPr/>
              <p:nvPr/>
            </p:nvSpPr>
            <p:spPr>
              <a:xfrm>
                <a:off x="2852725" y="3505432"/>
                <a:ext cx="275787" cy="38662"/>
              </a:xfrm>
              <a:custGeom>
                <a:rect b="b" l="l" r="r" t="t"/>
                <a:pathLst>
                  <a:path extrusionOk="0" h="1261" w="8995">
                    <a:moveTo>
                      <a:pt x="3752" y="0"/>
                    </a:moveTo>
                    <a:cubicBezTo>
                      <a:pt x="3533" y="0"/>
                      <a:pt x="3399" y="3"/>
                      <a:pt x="3389" y="8"/>
                    </a:cubicBezTo>
                    <a:cubicBezTo>
                      <a:pt x="3326" y="40"/>
                      <a:pt x="1014" y="103"/>
                      <a:pt x="887" y="103"/>
                    </a:cubicBezTo>
                    <a:cubicBezTo>
                      <a:pt x="761" y="103"/>
                      <a:pt x="0" y="388"/>
                      <a:pt x="0" y="388"/>
                    </a:cubicBezTo>
                    <a:lnTo>
                      <a:pt x="0" y="831"/>
                    </a:lnTo>
                    <a:cubicBezTo>
                      <a:pt x="0" y="831"/>
                      <a:pt x="204" y="1260"/>
                      <a:pt x="629" y="1260"/>
                    </a:cubicBezTo>
                    <a:cubicBezTo>
                      <a:pt x="708" y="1260"/>
                      <a:pt x="794" y="1246"/>
                      <a:pt x="887" y="1211"/>
                    </a:cubicBezTo>
                    <a:cubicBezTo>
                      <a:pt x="1153" y="1113"/>
                      <a:pt x="2088" y="1096"/>
                      <a:pt x="3172" y="1096"/>
                    </a:cubicBezTo>
                    <a:cubicBezTo>
                      <a:pt x="3774" y="1096"/>
                      <a:pt x="4423" y="1101"/>
                      <a:pt x="5028" y="1101"/>
                    </a:cubicBezTo>
                    <a:cubicBezTo>
                      <a:pt x="5795" y="1101"/>
                      <a:pt x="6492" y="1092"/>
                      <a:pt x="6936" y="1053"/>
                    </a:cubicBezTo>
                    <a:cubicBezTo>
                      <a:pt x="8361" y="926"/>
                      <a:pt x="8994" y="451"/>
                      <a:pt x="8614" y="230"/>
                    </a:cubicBezTo>
                    <a:cubicBezTo>
                      <a:pt x="8270" y="70"/>
                      <a:pt x="4880" y="0"/>
                      <a:pt x="3752"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9"/>
              <p:cNvSpPr/>
              <p:nvPr/>
            </p:nvSpPr>
            <p:spPr>
              <a:xfrm>
                <a:off x="2832551" y="3480414"/>
                <a:ext cx="294336" cy="51080"/>
              </a:xfrm>
              <a:custGeom>
                <a:rect b="b" l="l" r="r" t="t"/>
                <a:pathLst>
                  <a:path extrusionOk="0" h="1666" w="9600">
                    <a:moveTo>
                      <a:pt x="1577" y="1"/>
                    </a:moveTo>
                    <a:lnTo>
                      <a:pt x="405" y="666"/>
                    </a:lnTo>
                    <a:cubicBezTo>
                      <a:pt x="1" y="994"/>
                      <a:pt x="181" y="1666"/>
                      <a:pt x="706" y="1666"/>
                    </a:cubicBezTo>
                    <a:cubicBezTo>
                      <a:pt x="838" y="1666"/>
                      <a:pt x="993" y="1623"/>
                      <a:pt x="1165" y="1521"/>
                    </a:cubicBezTo>
                    <a:cubicBezTo>
                      <a:pt x="1793" y="1149"/>
                      <a:pt x="2659" y="982"/>
                      <a:pt x="3189" y="982"/>
                    </a:cubicBezTo>
                    <a:cubicBezTo>
                      <a:pt x="3380" y="982"/>
                      <a:pt x="3528" y="1003"/>
                      <a:pt x="3604" y="1046"/>
                    </a:cubicBezTo>
                    <a:cubicBezTo>
                      <a:pt x="3760" y="1132"/>
                      <a:pt x="4335" y="1210"/>
                      <a:pt x="4906" y="1210"/>
                    </a:cubicBezTo>
                    <a:cubicBezTo>
                      <a:pt x="5376" y="1210"/>
                      <a:pt x="5845" y="1157"/>
                      <a:pt x="6074" y="1014"/>
                    </a:cubicBezTo>
                    <a:cubicBezTo>
                      <a:pt x="6226" y="910"/>
                      <a:pt x="6338" y="871"/>
                      <a:pt x="6447" y="871"/>
                    </a:cubicBezTo>
                    <a:cubicBezTo>
                      <a:pt x="6701" y="871"/>
                      <a:pt x="6938" y="1084"/>
                      <a:pt x="7626" y="1172"/>
                    </a:cubicBezTo>
                    <a:cubicBezTo>
                      <a:pt x="7855" y="1195"/>
                      <a:pt x="8094" y="1209"/>
                      <a:pt x="8319" y="1209"/>
                    </a:cubicBezTo>
                    <a:cubicBezTo>
                      <a:pt x="9026" y="1209"/>
                      <a:pt x="9600" y="1074"/>
                      <a:pt x="9336" y="666"/>
                    </a:cubicBezTo>
                    <a:cubicBezTo>
                      <a:pt x="8987" y="127"/>
                      <a:pt x="1577" y="1"/>
                      <a:pt x="1577" y="1"/>
                    </a:cubicBezTo>
                    <a:close/>
                  </a:path>
                </a:pathLst>
              </a:custGeom>
              <a:solidFill>
                <a:srgbClr val="6DC2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9"/>
              <p:cNvSpPr/>
              <p:nvPr/>
            </p:nvSpPr>
            <p:spPr>
              <a:xfrm>
                <a:off x="2830405" y="3353205"/>
                <a:ext cx="296176" cy="147628"/>
              </a:xfrm>
              <a:custGeom>
                <a:rect b="b" l="l" r="r" t="t"/>
                <a:pathLst>
                  <a:path extrusionOk="0" h="4815" w="9660">
                    <a:moveTo>
                      <a:pt x="4814" y="1"/>
                    </a:moveTo>
                    <a:cubicBezTo>
                      <a:pt x="2312" y="1"/>
                      <a:pt x="253" y="1901"/>
                      <a:pt x="0" y="4340"/>
                    </a:cubicBezTo>
                    <a:cubicBezTo>
                      <a:pt x="0" y="4593"/>
                      <a:pt x="190" y="4815"/>
                      <a:pt x="443" y="4815"/>
                    </a:cubicBezTo>
                    <a:lnTo>
                      <a:pt x="9184" y="4815"/>
                    </a:lnTo>
                    <a:cubicBezTo>
                      <a:pt x="9437" y="4815"/>
                      <a:pt x="9659" y="4593"/>
                      <a:pt x="9627" y="4340"/>
                    </a:cubicBezTo>
                    <a:cubicBezTo>
                      <a:pt x="9374" y="1996"/>
                      <a:pt x="7506" y="159"/>
                      <a:pt x="5162" y="1"/>
                    </a:cubicBezTo>
                    <a:close/>
                  </a:path>
                </a:pathLst>
              </a:custGeom>
              <a:solidFill>
                <a:srgbClr val="FAB5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9"/>
              <p:cNvSpPr/>
              <p:nvPr/>
            </p:nvSpPr>
            <p:spPr>
              <a:xfrm>
                <a:off x="2955651" y="3353205"/>
                <a:ext cx="170929" cy="147628"/>
              </a:xfrm>
              <a:custGeom>
                <a:rect b="b" l="l" r="r" t="t"/>
                <a:pathLst>
                  <a:path extrusionOk="0" h="4815" w="5575">
                    <a:moveTo>
                      <a:pt x="1077" y="1"/>
                    </a:moveTo>
                    <a:cubicBezTo>
                      <a:pt x="2597" y="476"/>
                      <a:pt x="3864" y="3231"/>
                      <a:pt x="3326" y="3833"/>
                    </a:cubicBezTo>
                    <a:cubicBezTo>
                      <a:pt x="2819" y="4466"/>
                      <a:pt x="0" y="4815"/>
                      <a:pt x="0" y="4815"/>
                    </a:cubicBezTo>
                    <a:lnTo>
                      <a:pt x="5099" y="4815"/>
                    </a:lnTo>
                    <a:cubicBezTo>
                      <a:pt x="5352" y="4815"/>
                      <a:pt x="5574" y="4593"/>
                      <a:pt x="5542" y="4340"/>
                    </a:cubicBezTo>
                    <a:cubicBezTo>
                      <a:pt x="5289" y="1996"/>
                      <a:pt x="3421" y="159"/>
                      <a:pt x="1077" y="1"/>
                    </a:cubicBezTo>
                    <a:close/>
                  </a:path>
                </a:pathLst>
              </a:custGeom>
              <a:solidFill>
                <a:srgbClr val="F6A0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9"/>
              <p:cNvSpPr/>
              <p:nvPr/>
            </p:nvSpPr>
            <p:spPr>
              <a:xfrm>
                <a:off x="2894484" y="3617310"/>
                <a:ext cx="19438" cy="1993"/>
              </a:xfrm>
              <a:custGeom>
                <a:rect b="b" l="l" r="r" t="t"/>
                <a:pathLst>
                  <a:path extrusionOk="0" h="65" w="634">
                    <a:moveTo>
                      <a:pt x="0" y="1"/>
                    </a:moveTo>
                    <a:cubicBezTo>
                      <a:pt x="127" y="32"/>
                      <a:pt x="285" y="64"/>
                      <a:pt x="444" y="64"/>
                    </a:cubicBezTo>
                    <a:lnTo>
                      <a:pt x="634" y="64"/>
                    </a:lnTo>
                    <a:cubicBezTo>
                      <a:pt x="380" y="32"/>
                      <a:pt x="190" y="1"/>
                      <a:pt x="0" y="1"/>
                    </a:cubicBezTo>
                    <a:close/>
                  </a:path>
                </a:pathLst>
              </a:custGeom>
              <a:solidFill>
                <a:srgbClr val="FAB5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9"/>
              <p:cNvSpPr/>
              <p:nvPr/>
            </p:nvSpPr>
            <p:spPr>
              <a:xfrm>
                <a:off x="2644942" y="3169705"/>
                <a:ext cx="257329" cy="234917"/>
              </a:xfrm>
              <a:custGeom>
                <a:rect b="b" l="l" r="r" t="t"/>
                <a:pathLst>
                  <a:path extrusionOk="0" h="7662" w="8393">
                    <a:moveTo>
                      <a:pt x="4034" y="2472"/>
                    </a:moveTo>
                    <a:cubicBezTo>
                      <a:pt x="4427" y="2472"/>
                      <a:pt x="4816" y="2654"/>
                      <a:pt x="5067" y="3009"/>
                    </a:cubicBezTo>
                    <a:cubicBezTo>
                      <a:pt x="5131" y="3104"/>
                      <a:pt x="5194" y="3199"/>
                      <a:pt x="5226" y="3262"/>
                    </a:cubicBezTo>
                    <a:lnTo>
                      <a:pt x="5257" y="3262"/>
                    </a:lnTo>
                    <a:cubicBezTo>
                      <a:pt x="5859" y="4434"/>
                      <a:pt x="4814" y="5162"/>
                      <a:pt x="4117" y="5226"/>
                    </a:cubicBezTo>
                    <a:cubicBezTo>
                      <a:pt x="4081" y="5233"/>
                      <a:pt x="4044" y="5237"/>
                      <a:pt x="4006" y="5237"/>
                    </a:cubicBezTo>
                    <a:cubicBezTo>
                      <a:pt x="3715" y="5237"/>
                      <a:pt x="3388" y="5028"/>
                      <a:pt x="3136" y="4719"/>
                    </a:cubicBezTo>
                    <a:cubicBezTo>
                      <a:pt x="2787" y="4307"/>
                      <a:pt x="2597" y="3706"/>
                      <a:pt x="2882" y="3199"/>
                    </a:cubicBezTo>
                    <a:cubicBezTo>
                      <a:pt x="3135" y="2709"/>
                      <a:pt x="3587" y="2472"/>
                      <a:pt x="4034" y="2472"/>
                    </a:cubicBezTo>
                    <a:close/>
                    <a:moveTo>
                      <a:pt x="3706" y="0"/>
                    </a:moveTo>
                    <a:cubicBezTo>
                      <a:pt x="2217" y="32"/>
                      <a:pt x="919" y="951"/>
                      <a:pt x="349" y="2281"/>
                    </a:cubicBezTo>
                    <a:cubicBezTo>
                      <a:pt x="95" y="2882"/>
                      <a:pt x="0" y="3547"/>
                      <a:pt x="95" y="4276"/>
                    </a:cubicBezTo>
                    <a:cubicBezTo>
                      <a:pt x="127" y="4497"/>
                      <a:pt x="190" y="4751"/>
                      <a:pt x="254" y="5004"/>
                    </a:cubicBezTo>
                    <a:cubicBezTo>
                      <a:pt x="285" y="5004"/>
                      <a:pt x="285" y="5004"/>
                      <a:pt x="285" y="5036"/>
                    </a:cubicBezTo>
                    <a:cubicBezTo>
                      <a:pt x="846" y="6815"/>
                      <a:pt x="2776" y="7661"/>
                      <a:pt x="4490" y="7661"/>
                    </a:cubicBezTo>
                    <a:cubicBezTo>
                      <a:pt x="5584" y="7661"/>
                      <a:pt x="6589" y="7317"/>
                      <a:pt x="7094" y="6651"/>
                    </a:cubicBezTo>
                    <a:cubicBezTo>
                      <a:pt x="7854" y="5701"/>
                      <a:pt x="8393" y="3959"/>
                      <a:pt x="7886" y="2471"/>
                    </a:cubicBezTo>
                    <a:cubicBezTo>
                      <a:pt x="7854" y="2312"/>
                      <a:pt x="7791" y="2186"/>
                      <a:pt x="7728" y="2059"/>
                    </a:cubicBezTo>
                    <a:cubicBezTo>
                      <a:pt x="7221" y="1109"/>
                      <a:pt x="6239" y="317"/>
                      <a:pt x="4466" y="32"/>
                    </a:cubicBezTo>
                    <a:cubicBezTo>
                      <a:pt x="4244" y="0"/>
                      <a:pt x="3991" y="0"/>
                      <a:pt x="3706"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9"/>
              <p:cNvSpPr/>
              <p:nvPr/>
            </p:nvSpPr>
            <p:spPr>
              <a:xfrm>
                <a:off x="2647855" y="3232803"/>
                <a:ext cx="254417" cy="172033"/>
              </a:xfrm>
              <a:custGeom>
                <a:rect b="b" l="l" r="r" t="t"/>
                <a:pathLst>
                  <a:path extrusionOk="0" h="5611" w="8298">
                    <a:moveTo>
                      <a:pt x="7633" y="1"/>
                    </a:moveTo>
                    <a:lnTo>
                      <a:pt x="7221" y="413"/>
                    </a:lnTo>
                    <a:cubicBezTo>
                      <a:pt x="7221" y="413"/>
                      <a:pt x="7823" y="3200"/>
                      <a:pt x="5004" y="4213"/>
                    </a:cubicBezTo>
                    <a:cubicBezTo>
                      <a:pt x="4521" y="4379"/>
                      <a:pt x="4077" y="4448"/>
                      <a:pt x="3671" y="4448"/>
                    </a:cubicBezTo>
                    <a:cubicBezTo>
                      <a:pt x="1682" y="4448"/>
                      <a:pt x="634" y="2788"/>
                      <a:pt x="634" y="2788"/>
                    </a:cubicBezTo>
                    <a:lnTo>
                      <a:pt x="0" y="2218"/>
                    </a:lnTo>
                    <a:lnTo>
                      <a:pt x="0" y="2218"/>
                    </a:lnTo>
                    <a:cubicBezTo>
                      <a:pt x="32" y="2439"/>
                      <a:pt x="95" y="2693"/>
                      <a:pt x="159" y="2946"/>
                    </a:cubicBezTo>
                    <a:cubicBezTo>
                      <a:pt x="190" y="2946"/>
                      <a:pt x="190" y="2946"/>
                      <a:pt x="190" y="2978"/>
                    </a:cubicBezTo>
                    <a:cubicBezTo>
                      <a:pt x="753" y="4764"/>
                      <a:pt x="2698" y="5610"/>
                      <a:pt x="4418" y="5610"/>
                    </a:cubicBezTo>
                    <a:cubicBezTo>
                      <a:pt x="5502" y="5610"/>
                      <a:pt x="6497" y="5274"/>
                      <a:pt x="6999" y="4625"/>
                    </a:cubicBezTo>
                    <a:cubicBezTo>
                      <a:pt x="7759" y="3643"/>
                      <a:pt x="8298" y="1901"/>
                      <a:pt x="7791" y="413"/>
                    </a:cubicBezTo>
                    <a:cubicBezTo>
                      <a:pt x="7759" y="254"/>
                      <a:pt x="7696" y="128"/>
                      <a:pt x="7633" y="1"/>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9"/>
              <p:cNvSpPr/>
              <p:nvPr/>
            </p:nvSpPr>
            <p:spPr>
              <a:xfrm>
                <a:off x="2643961" y="3169705"/>
                <a:ext cx="247641" cy="154404"/>
              </a:xfrm>
              <a:custGeom>
                <a:rect b="b" l="l" r="r" t="t"/>
                <a:pathLst>
                  <a:path extrusionOk="0" h="5036" w="8077">
                    <a:moveTo>
                      <a:pt x="3738" y="0"/>
                    </a:moveTo>
                    <a:cubicBezTo>
                      <a:pt x="2249" y="64"/>
                      <a:pt x="951" y="951"/>
                      <a:pt x="381" y="2281"/>
                    </a:cubicBezTo>
                    <a:cubicBezTo>
                      <a:pt x="64" y="3072"/>
                      <a:pt x="1" y="4022"/>
                      <a:pt x="286" y="5004"/>
                    </a:cubicBezTo>
                    <a:cubicBezTo>
                      <a:pt x="317" y="5004"/>
                      <a:pt x="317" y="5036"/>
                      <a:pt x="317" y="5036"/>
                    </a:cubicBezTo>
                    <a:cubicBezTo>
                      <a:pt x="951" y="4846"/>
                      <a:pt x="1616" y="4402"/>
                      <a:pt x="1806" y="3991"/>
                    </a:cubicBezTo>
                    <a:cubicBezTo>
                      <a:pt x="2187" y="3228"/>
                      <a:pt x="1834" y="2165"/>
                      <a:pt x="2588" y="2165"/>
                    </a:cubicBezTo>
                    <a:cubicBezTo>
                      <a:pt x="2647" y="2165"/>
                      <a:pt x="2713" y="2172"/>
                      <a:pt x="2788" y="2186"/>
                    </a:cubicBezTo>
                    <a:cubicBezTo>
                      <a:pt x="2848" y="2197"/>
                      <a:pt x="2905" y="2203"/>
                      <a:pt x="2959" y="2203"/>
                    </a:cubicBezTo>
                    <a:cubicBezTo>
                      <a:pt x="3710" y="2203"/>
                      <a:pt x="3864" y="1143"/>
                      <a:pt x="4520" y="1143"/>
                    </a:cubicBezTo>
                    <a:cubicBezTo>
                      <a:pt x="4582" y="1143"/>
                      <a:pt x="4648" y="1152"/>
                      <a:pt x="4719" y="1172"/>
                    </a:cubicBezTo>
                    <a:cubicBezTo>
                      <a:pt x="5541" y="1385"/>
                      <a:pt x="5281" y="2476"/>
                      <a:pt x="5850" y="2476"/>
                    </a:cubicBezTo>
                    <a:cubicBezTo>
                      <a:pt x="5873" y="2476"/>
                      <a:pt x="5897" y="2474"/>
                      <a:pt x="5923" y="2471"/>
                    </a:cubicBezTo>
                    <a:cubicBezTo>
                      <a:pt x="5957" y="2466"/>
                      <a:pt x="5990" y="2464"/>
                      <a:pt x="6023" y="2464"/>
                    </a:cubicBezTo>
                    <a:cubicBezTo>
                      <a:pt x="6643" y="2464"/>
                      <a:pt x="6984" y="3263"/>
                      <a:pt x="7509" y="3263"/>
                    </a:cubicBezTo>
                    <a:cubicBezTo>
                      <a:pt x="7519" y="3263"/>
                      <a:pt x="7528" y="3263"/>
                      <a:pt x="7538" y="3262"/>
                    </a:cubicBezTo>
                    <a:cubicBezTo>
                      <a:pt x="8076" y="3199"/>
                      <a:pt x="7918" y="2471"/>
                      <a:pt x="7918" y="2471"/>
                    </a:cubicBezTo>
                    <a:cubicBezTo>
                      <a:pt x="7538" y="1331"/>
                      <a:pt x="6524" y="380"/>
                      <a:pt x="4498" y="32"/>
                    </a:cubicBezTo>
                    <a:cubicBezTo>
                      <a:pt x="4276" y="0"/>
                      <a:pt x="3991" y="0"/>
                      <a:pt x="3738"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9"/>
              <p:cNvSpPr/>
              <p:nvPr/>
            </p:nvSpPr>
            <p:spPr>
              <a:xfrm>
                <a:off x="2708041" y="3236697"/>
                <a:ext cx="98112" cy="77723"/>
              </a:xfrm>
              <a:custGeom>
                <a:rect b="b" l="l" r="r" t="t"/>
                <a:pathLst>
                  <a:path extrusionOk="0" h="2535" w="3200">
                    <a:moveTo>
                      <a:pt x="1397" y="1"/>
                    </a:moveTo>
                    <a:cubicBezTo>
                      <a:pt x="1067" y="1"/>
                      <a:pt x="768" y="99"/>
                      <a:pt x="571" y="317"/>
                    </a:cubicBezTo>
                    <a:cubicBezTo>
                      <a:pt x="1" y="982"/>
                      <a:pt x="476" y="2344"/>
                      <a:pt x="1078" y="2534"/>
                    </a:cubicBezTo>
                    <a:cubicBezTo>
                      <a:pt x="729" y="2122"/>
                      <a:pt x="539" y="1521"/>
                      <a:pt x="824" y="1014"/>
                    </a:cubicBezTo>
                    <a:cubicBezTo>
                      <a:pt x="1077" y="524"/>
                      <a:pt x="1529" y="287"/>
                      <a:pt x="1976" y="287"/>
                    </a:cubicBezTo>
                    <a:cubicBezTo>
                      <a:pt x="2369" y="287"/>
                      <a:pt x="2758" y="469"/>
                      <a:pt x="3009" y="824"/>
                    </a:cubicBezTo>
                    <a:cubicBezTo>
                      <a:pt x="3073" y="919"/>
                      <a:pt x="3136" y="982"/>
                      <a:pt x="3199" y="1077"/>
                    </a:cubicBezTo>
                    <a:cubicBezTo>
                      <a:pt x="2880" y="417"/>
                      <a:pt x="2074" y="1"/>
                      <a:pt x="1397" y="1"/>
                    </a:cubicBezTo>
                    <a:close/>
                  </a:path>
                </a:pathLst>
              </a:custGeom>
              <a:solidFill>
                <a:srgbClr val="3DA8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9"/>
              <p:cNvSpPr/>
              <p:nvPr/>
            </p:nvSpPr>
            <p:spPr>
              <a:xfrm>
                <a:off x="3158589" y="3122059"/>
                <a:ext cx="150510" cy="87810"/>
              </a:xfrm>
              <a:custGeom>
                <a:rect b="b" l="l" r="r" t="t"/>
                <a:pathLst>
                  <a:path extrusionOk="0" h="2864" w="4909">
                    <a:moveTo>
                      <a:pt x="825" y="0"/>
                    </a:moveTo>
                    <a:cubicBezTo>
                      <a:pt x="327" y="0"/>
                      <a:pt x="134" y="393"/>
                      <a:pt x="64" y="699"/>
                    </a:cubicBezTo>
                    <a:cubicBezTo>
                      <a:pt x="0" y="889"/>
                      <a:pt x="0" y="1048"/>
                      <a:pt x="0" y="1048"/>
                    </a:cubicBezTo>
                    <a:cubicBezTo>
                      <a:pt x="0" y="1048"/>
                      <a:pt x="1151" y="2864"/>
                      <a:pt x="2925" y="2864"/>
                    </a:cubicBezTo>
                    <a:cubicBezTo>
                      <a:pt x="3125" y="2864"/>
                      <a:pt x="3332" y="2841"/>
                      <a:pt x="3547" y="2790"/>
                    </a:cubicBezTo>
                    <a:cubicBezTo>
                      <a:pt x="4909" y="2473"/>
                      <a:pt x="4307" y="1776"/>
                      <a:pt x="3325" y="1143"/>
                    </a:cubicBezTo>
                    <a:cubicBezTo>
                      <a:pt x="2724" y="763"/>
                      <a:pt x="2027" y="414"/>
                      <a:pt x="1457" y="161"/>
                    </a:cubicBezTo>
                    <a:cubicBezTo>
                      <a:pt x="1205" y="47"/>
                      <a:pt x="996" y="0"/>
                      <a:pt x="8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9"/>
              <p:cNvSpPr/>
              <p:nvPr/>
            </p:nvSpPr>
            <p:spPr>
              <a:xfrm>
                <a:off x="3158589" y="3143491"/>
                <a:ext cx="150510" cy="66379"/>
              </a:xfrm>
              <a:custGeom>
                <a:rect b="b" l="l" r="r" t="t"/>
                <a:pathLst>
                  <a:path extrusionOk="0" h="2165" w="4909">
                    <a:moveTo>
                      <a:pt x="64" y="0"/>
                    </a:moveTo>
                    <a:cubicBezTo>
                      <a:pt x="0" y="190"/>
                      <a:pt x="0" y="349"/>
                      <a:pt x="0" y="349"/>
                    </a:cubicBezTo>
                    <a:cubicBezTo>
                      <a:pt x="0" y="349"/>
                      <a:pt x="1151" y="2165"/>
                      <a:pt x="2925" y="2165"/>
                    </a:cubicBezTo>
                    <a:cubicBezTo>
                      <a:pt x="3125" y="2165"/>
                      <a:pt x="3332" y="2142"/>
                      <a:pt x="3547" y="2091"/>
                    </a:cubicBezTo>
                    <a:cubicBezTo>
                      <a:pt x="4909" y="1774"/>
                      <a:pt x="4307" y="1077"/>
                      <a:pt x="3325" y="444"/>
                    </a:cubicBezTo>
                    <a:lnTo>
                      <a:pt x="3325" y="444"/>
                    </a:lnTo>
                    <a:cubicBezTo>
                      <a:pt x="3493" y="1021"/>
                      <a:pt x="3286" y="1226"/>
                      <a:pt x="2907" y="1226"/>
                    </a:cubicBezTo>
                    <a:cubicBezTo>
                      <a:pt x="1999" y="1226"/>
                      <a:pt x="108" y="45"/>
                      <a:pt x="64"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9"/>
              <p:cNvSpPr/>
              <p:nvPr/>
            </p:nvSpPr>
            <p:spPr>
              <a:xfrm>
                <a:off x="3202280" y="3095906"/>
                <a:ext cx="65091" cy="69935"/>
              </a:xfrm>
              <a:custGeom>
                <a:rect b="b" l="l" r="r" t="t"/>
                <a:pathLst>
                  <a:path extrusionOk="0" h="2281" w="2123">
                    <a:moveTo>
                      <a:pt x="1299" y="1"/>
                    </a:moveTo>
                    <a:cubicBezTo>
                      <a:pt x="1299" y="1"/>
                      <a:pt x="634" y="761"/>
                      <a:pt x="475" y="919"/>
                    </a:cubicBezTo>
                    <a:cubicBezTo>
                      <a:pt x="0" y="1521"/>
                      <a:pt x="412" y="2122"/>
                      <a:pt x="412" y="2122"/>
                    </a:cubicBezTo>
                    <a:lnTo>
                      <a:pt x="982" y="2281"/>
                    </a:lnTo>
                    <a:cubicBezTo>
                      <a:pt x="982" y="2281"/>
                      <a:pt x="2122" y="2122"/>
                      <a:pt x="2122" y="1552"/>
                    </a:cubicBezTo>
                    <a:cubicBezTo>
                      <a:pt x="2122" y="982"/>
                      <a:pt x="1362" y="444"/>
                      <a:pt x="12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9"/>
              <p:cNvSpPr/>
              <p:nvPr/>
            </p:nvSpPr>
            <p:spPr>
              <a:xfrm>
                <a:off x="3108092" y="3148458"/>
                <a:ext cx="198432" cy="109732"/>
              </a:xfrm>
              <a:custGeom>
                <a:rect b="b" l="l" r="r" t="t"/>
                <a:pathLst>
                  <a:path extrusionOk="0" h="3579" w="6472">
                    <a:moveTo>
                      <a:pt x="974" y="0"/>
                    </a:moveTo>
                    <a:cubicBezTo>
                      <a:pt x="320" y="0"/>
                      <a:pt x="106" y="358"/>
                      <a:pt x="32" y="598"/>
                    </a:cubicBezTo>
                    <a:cubicBezTo>
                      <a:pt x="0" y="693"/>
                      <a:pt x="0" y="788"/>
                      <a:pt x="0" y="788"/>
                    </a:cubicBezTo>
                    <a:cubicBezTo>
                      <a:pt x="0" y="788"/>
                      <a:pt x="4529" y="3512"/>
                      <a:pt x="5353" y="3575"/>
                    </a:cubicBezTo>
                    <a:cubicBezTo>
                      <a:pt x="5379" y="3577"/>
                      <a:pt x="5405" y="3579"/>
                      <a:pt x="5431" y="3579"/>
                    </a:cubicBezTo>
                    <a:cubicBezTo>
                      <a:pt x="6169" y="3579"/>
                      <a:pt x="6471" y="2701"/>
                      <a:pt x="4022" y="1232"/>
                    </a:cubicBezTo>
                    <a:cubicBezTo>
                      <a:pt x="3769" y="1073"/>
                      <a:pt x="3484" y="883"/>
                      <a:pt x="3167" y="725"/>
                    </a:cubicBezTo>
                    <a:cubicBezTo>
                      <a:pt x="2137" y="184"/>
                      <a:pt x="1443" y="0"/>
                      <a:pt x="9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9"/>
              <p:cNvSpPr/>
              <p:nvPr/>
            </p:nvSpPr>
            <p:spPr>
              <a:xfrm>
                <a:off x="3071208" y="3171391"/>
                <a:ext cx="211677" cy="198064"/>
              </a:xfrm>
              <a:custGeom>
                <a:rect b="b" l="l" r="r" t="t"/>
                <a:pathLst>
                  <a:path extrusionOk="0" h="6460" w="6904">
                    <a:moveTo>
                      <a:pt x="1019" y="1"/>
                    </a:moveTo>
                    <a:cubicBezTo>
                      <a:pt x="795" y="1"/>
                      <a:pt x="588" y="171"/>
                      <a:pt x="538" y="420"/>
                    </a:cubicBezTo>
                    <a:lnTo>
                      <a:pt x="32" y="4252"/>
                    </a:lnTo>
                    <a:cubicBezTo>
                      <a:pt x="0" y="4442"/>
                      <a:pt x="95" y="4632"/>
                      <a:pt x="285" y="4727"/>
                    </a:cubicBezTo>
                    <a:lnTo>
                      <a:pt x="760" y="4981"/>
                    </a:lnTo>
                    <a:lnTo>
                      <a:pt x="3452" y="6406"/>
                    </a:lnTo>
                    <a:cubicBezTo>
                      <a:pt x="3523" y="6442"/>
                      <a:pt x="3599" y="6459"/>
                      <a:pt x="3672" y="6459"/>
                    </a:cubicBezTo>
                    <a:cubicBezTo>
                      <a:pt x="3795" y="6459"/>
                      <a:pt x="3911" y="6410"/>
                      <a:pt x="3990" y="6311"/>
                    </a:cubicBezTo>
                    <a:lnTo>
                      <a:pt x="6682" y="3587"/>
                    </a:lnTo>
                    <a:cubicBezTo>
                      <a:pt x="6904" y="3366"/>
                      <a:pt x="6872" y="3049"/>
                      <a:pt x="6651" y="2891"/>
                    </a:cubicBezTo>
                    <a:cubicBezTo>
                      <a:pt x="6175" y="2542"/>
                      <a:pt x="5637" y="2226"/>
                      <a:pt x="5099" y="1909"/>
                    </a:cubicBezTo>
                    <a:cubicBezTo>
                      <a:pt x="3610" y="1086"/>
                      <a:pt x="2027" y="389"/>
                      <a:pt x="1203" y="40"/>
                    </a:cubicBezTo>
                    <a:cubicBezTo>
                      <a:pt x="1143" y="13"/>
                      <a:pt x="1080" y="1"/>
                      <a:pt x="1019" y="1"/>
                    </a:cubicBezTo>
                    <a:close/>
                  </a:path>
                </a:pathLst>
              </a:custGeom>
              <a:solidFill>
                <a:srgbClr val="FAB5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9"/>
              <p:cNvSpPr/>
              <p:nvPr/>
            </p:nvSpPr>
            <p:spPr>
              <a:xfrm>
                <a:off x="3094510" y="3229891"/>
                <a:ext cx="188375" cy="139564"/>
              </a:xfrm>
              <a:custGeom>
                <a:rect b="b" l="l" r="r" t="t"/>
                <a:pathLst>
                  <a:path extrusionOk="0" h="4552" w="6144">
                    <a:moveTo>
                      <a:pt x="4339" y="1"/>
                    </a:moveTo>
                    <a:lnTo>
                      <a:pt x="4339" y="1"/>
                    </a:lnTo>
                    <a:cubicBezTo>
                      <a:pt x="4584" y="627"/>
                      <a:pt x="2958" y="3310"/>
                      <a:pt x="989" y="3310"/>
                    </a:cubicBezTo>
                    <a:cubicBezTo>
                      <a:pt x="666" y="3310"/>
                      <a:pt x="335" y="3238"/>
                      <a:pt x="0" y="3073"/>
                    </a:cubicBezTo>
                    <a:lnTo>
                      <a:pt x="0" y="3073"/>
                    </a:lnTo>
                    <a:lnTo>
                      <a:pt x="2692" y="4498"/>
                    </a:lnTo>
                    <a:cubicBezTo>
                      <a:pt x="2763" y="4534"/>
                      <a:pt x="2839" y="4551"/>
                      <a:pt x="2912" y="4551"/>
                    </a:cubicBezTo>
                    <a:cubicBezTo>
                      <a:pt x="3035" y="4551"/>
                      <a:pt x="3151" y="4502"/>
                      <a:pt x="3230" y="4403"/>
                    </a:cubicBezTo>
                    <a:lnTo>
                      <a:pt x="5922" y="1679"/>
                    </a:lnTo>
                    <a:cubicBezTo>
                      <a:pt x="6144" y="1458"/>
                      <a:pt x="6112" y="1141"/>
                      <a:pt x="5859" y="983"/>
                    </a:cubicBezTo>
                    <a:cubicBezTo>
                      <a:pt x="5415" y="634"/>
                      <a:pt x="4877" y="318"/>
                      <a:pt x="4339" y="1"/>
                    </a:cubicBezTo>
                    <a:close/>
                  </a:path>
                </a:pathLst>
              </a:custGeom>
              <a:solidFill>
                <a:srgbClr val="F6A0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9"/>
              <p:cNvSpPr/>
              <p:nvPr/>
            </p:nvSpPr>
            <p:spPr>
              <a:xfrm>
                <a:off x="3108092" y="3166792"/>
                <a:ext cx="198432" cy="91397"/>
              </a:xfrm>
              <a:custGeom>
                <a:rect b="b" l="l" r="r" t="t"/>
                <a:pathLst>
                  <a:path extrusionOk="0" h="2981" w="6472">
                    <a:moveTo>
                      <a:pt x="32" y="0"/>
                    </a:moveTo>
                    <a:cubicBezTo>
                      <a:pt x="0" y="95"/>
                      <a:pt x="0" y="190"/>
                      <a:pt x="0" y="190"/>
                    </a:cubicBezTo>
                    <a:cubicBezTo>
                      <a:pt x="0" y="190"/>
                      <a:pt x="4529" y="2914"/>
                      <a:pt x="5353" y="2977"/>
                    </a:cubicBezTo>
                    <a:cubicBezTo>
                      <a:pt x="5379" y="2979"/>
                      <a:pt x="5405" y="2981"/>
                      <a:pt x="5431" y="2981"/>
                    </a:cubicBezTo>
                    <a:cubicBezTo>
                      <a:pt x="6169" y="2981"/>
                      <a:pt x="6471" y="2103"/>
                      <a:pt x="4022" y="634"/>
                    </a:cubicBezTo>
                    <a:lnTo>
                      <a:pt x="4022" y="634"/>
                    </a:lnTo>
                    <a:cubicBezTo>
                      <a:pt x="4023" y="634"/>
                      <a:pt x="4719" y="1584"/>
                      <a:pt x="4466" y="1901"/>
                    </a:cubicBezTo>
                    <a:cubicBezTo>
                      <a:pt x="4449" y="1925"/>
                      <a:pt x="4411" y="1936"/>
                      <a:pt x="4355" y="1936"/>
                    </a:cubicBezTo>
                    <a:cubicBezTo>
                      <a:pt x="3683" y="1936"/>
                      <a:pt x="412" y="293"/>
                      <a:pt x="3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2" name="Google Shape;412;p39"/>
          <p:cNvGrpSpPr/>
          <p:nvPr/>
        </p:nvGrpSpPr>
        <p:grpSpPr>
          <a:xfrm>
            <a:off x="335575" y="6962465"/>
            <a:ext cx="7052364" cy="1807797"/>
            <a:chOff x="89139" y="6471475"/>
            <a:chExt cx="7538604" cy="1960309"/>
          </a:xfrm>
        </p:grpSpPr>
        <p:cxnSp>
          <p:nvCxnSpPr>
            <p:cNvPr id="413" name="Google Shape;413;p39"/>
            <p:cNvCxnSpPr/>
            <p:nvPr/>
          </p:nvCxnSpPr>
          <p:spPr>
            <a:xfrm flipH="1" rot="10800000">
              <a:off x="251601" y="7369931"/>
              <a:ext cx="7092000" cy="38400"/>
            </a:xfrm>
            <a:prstGeom prst="straightConnector1">
              <a:avLst/>
            </a:prstGeom>
            <a:noFill/>
            <a:ln cap="flat" cmpd="sng" w="57150">
              <a:solidFill>
                <a:srgbClr val="EFEFEF"/>
              </a:solidFill>
              <a:prstDash val="solid"/>
              <a:miter lim="800000"/>
              <a:headEnd len="sm" w="sm" type="none"/>
              <a:tailEnd len="sm" w="sm" type="none"/>
            </a:ln>
          </p:spPr>
        </p:cxnSp>
        <p:sp>
          <p:nvSpPr>
            <p:cNvPr id="414" name="Google Shape;414;p39"/>
            <p:cNvSpPr txBox="1"/>
            <p:nvPr/>
          </p:nvSpPr>
          <p:spPr>
            <a:xfrm>
              <a:off x="1144092" y="6521503"/>
              <a:ext cx="1097100" cy="380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Blurred vision </a:t>
              </a:r>
              <a:endParaRPr b="1" i="0" sz="1200" u="none" cap="none" strike="noStrike">
                <a:solidFill>
                  <a:srgbClr val="666666"/>
                </a:solidFill>
                <a:latin typeface="Mada"/>
                <a:ea typeface="Mada"/>
                <a:cs typeface="Mada"/>
                <a:sym typeface="Mada"/>
              </a:endParaRPr>
            </a:p>
          </p:txBody>
        </p:sp>
        <p:sp>
          <p:nvSpPr>
            <p:cNvPr id="415" name="Google Shape;415;p39"/>
            <p:cNvSpPr txBox="1"/>
            <p:nvPr/>
          </p:nvSpPr>
          <p:spPr>
            <a:xfrm>
              <a:off x="89139" y="8014039"/>
              <a:ext cx="1097100" cy="380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Excessive thirst</a:t>
              </a:r>
              <a:endParaRPr b="1" i="0" sz="1200" u="none" cap="none" strike="noStrike">
                <a:solidFill>
                  <a:srgbClr val="666666"/>
                </a:solidFill>
                <a:latin typeface="Mada"/>
                <a:ea typeface="Mada"/>
                <a:cs typeface="Mada"/>
                <a:sym typeface="Mada"/>
              </a:endParaRPr>
            </a:p>
          </p:txBody>
        </p:sp>
        <p:sp>
          <p:nvSpPr>
            <p:cNvPr id="416" name="Google Shape;416;p39"/>
            <p:cNvSpPr txBox="1"/>
            <p:nvPr/>
          </p:nvSpPr>
          <p:spPr>
            <a:xfrm>
              <a:off x="4594709" y="7991074"/>
              <a:ext cx="1097100" cy="273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Frequent Urination </a:t>
              </a:r>
              <a:endParaRPr b="1" i="0" sz="1200" u="none" cap="none" strike="noStrike">
                <a:solidFill>
                  <a:srgbClr val="666666"/>
                </a:solidFill>
                <a:latin typeface="Mada"/>
                <a:ea typeface="Mada"/>
                <a:cs typeface="Mada"/>
                <a:sym typeface="Mada"/>
              </a:endParaRPr>
            </a:p>
          </p:txBody>
        </p:sp>
        <p:sp>
          <p:nvSpPr>
            <p:cNvPr id="417" name="Google Shape;417;p39"/>
            <p:cNvSpPr txBox="1"/>
            <p:nvPr/>
          </p:nvSpPr>
          <p:spPr>
            <a:xfrm>
              <a:off x="3222761" y="6471475"/>
              <a:ext cx="1463400" cy="380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Lack of energy and fatigue </a:t>
              </a:r>
              <a:endParaRPr b="1" i="0" sz="1200" u="none" cap="none" strike="noStrike">
                <a:solidFill>
                  <a:srgbClr val="666666"/>
                </a:solidFill>
                <a:latin typeface="Mada"/>
                <a:ea typeface="Mada"/>
                <a:cs typeface="Mada"/>
                <a:sym typeface="Mada"/>
              </a:endParaRPr>
            </a:p>
          </p:txBody>
        </p:sp>
        <p:sp>
          <p:nvSpPr>
            <p:cNvPr id="418" name="Google Shape;418;p39"/>
            <p:cNvSpPr txBox="1"/>
            <p:nvPr/>
          </p:nvSpPr>
          <p:spPr>
            <a:xfrm>
              <a:off x="6530643" y="8051684"/>
              <a:ext cx="1097100" cy="380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rgbClr val="CC0000"/>
                  </a:solidFill>
                  <a:latin typeface="Mada"/>
                  <a:ea typeface="Mada"/>
                  <a:cs typeface="Mada"/>
                  <a:sym typeface="Mada"/>
                </a:rPr>
                <a:t>Sudden weight Loss</a:t>
              </a:r>
              <a:r>
                <a:rPr b="1" baseline="30000" lang="ar" sz="1200">
                  <a:solidFill>
                    <a:srgbClr val="CC0000"/>
                  </a:solidFill>
                  <a:latin typeface="Mada"/>
                  <a:ea typeface="Mada"/>
                  <a:cs typeface="Mada"/>
                  <a:sym typeface="Mada"/>
                </a:rPr>
                <a:t>1</a:t>
              </a:r>
              <a:endParaRPr b="1" baseline="30000" sz="1200">
                <a:solidFill>
                  <a:srgbClr val="CC0000"/>
                </a:solidFill>
                <a:latin typeface="Mada"/>
                <a:ea typeface="Mada"/>
                <a:cs typeface="Mada"/>
                <a:sym typeface="Mada"/>
              </a:endParaRPr>
            </a:p>
            <a:p>
              <a:pPr indent="0" lvl="0" marL="0" rtl="0" algn="ctr">
                <a:spcBef>
                  <a:spcPts val="0"/>
                </a:spcBef>
                <a:spcAft>
                  <a:spcPts val="0"/>
                </a:spcAft>
                <a:buSzPts val="1100"/>
                <a:buNone/>
              </a:pPr>
              <a:r>
                <a:t/>
              </a:r>
              <a:endParaRPr b="1" sz="1200">
                <a:solidFill>
                  <a:srgbClr val="CC0000"/>
                </a:solidFill>
                <a:latin typeface="Mada"/>
                <a:ea typeface="Mada"/>
                <a:cs typeface="Mada"/>
                <a:sym typeface="Mada"/>
              </a:endParaRPr>
            </a:p>
          </p:txBody>
        </p:sp>
        <p:sp>
          <p:nvSpPr>
            <p:cNvPr id="419" name="Google Shape;419;p39"/>
            <p:cNvSpPr txBox="1"/>
            <p:nvPr/>
          </p:nvSpPr>
          <p:spPr>
            <a:xfrm>
              <a:off x="5560896" y="6597695"/>
              <a:ext cx="1097100" cy="380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Constant hunger</a:t>
              </a:r>
              <a:endParaRPr b="1" sz="1200">
                <a:solidFill>
                  <a:srgbClr val="666666"/>
                </a:solidFill>
                <a:latin typeface="Mada"/>
                <a:ea typeface="Mada"/>
                <a:cs typeface="Mada"/>
                <a:sym typeface="Mada"/>
              </a:endParaRPr>
            </a:p>
            <a:p>
              <a:pPr indent="0" lvl="0" marL="0" rtl="0" algn="ctr">
                <a:spcBef>
                  <a:spcPts val="0"/>
                </a:spcBef>
                <a:spcAft>
                  <a:spcPts val="0"/>
                </a:spcAft>
                <a:buSzPts val="1100"/>
                <a:buNone/>
              </a:pPr>
              <a:r>
                <a:t/>
              </a:r>
              <a:endParaRPr b="1" sz="1200">
                <a:solidFill>
                  <a:schemeClr val="dk1"/>
                </a:solidFill>
                <a:latin typeface="Mada"/>
                <a:ea typeface="Mada"/>
                <a:cs typeface="Mada"/>
                <a:sym typeface="Mada"/>
              </a:endParaRPr>
            </a:p>
          </p:txBody>
        </p:sp>
        <p:grpSp>
          <p:nvGrpSpPr>
            <p:cNvPr id="420" name="Google Shape;420;p39"/>
            <p:cNvGrpSpPr/>
            <p:nvPr/>
          </p:nvGrpSpPr>
          <p:grpSpPr>
            <a:xfrm>
              <a:off x="337602" y="6924577"/>
              <a:ext cx="6989486" cy="1066500"/>
              <a:chOff x="470243" y="6924533"/>
              <a:chExt cx="6642735" cy="876768"/>
            </a:xfrm>
          </p:grpSpPr>
          <p:grpSp>
            <p:nvGrpSpPr>
              <p:cNvPr id="421" name="Google Shape;421;p39"/>
              <p:cNvGrpSpPr/>
              <p:nvPr/>
            </p:nvGrpSpPr>
            <p:grpSpPr>
              <a:xfrm>
                <a:off x="5725426" y="6931770"/>
                <a:ext cx="442260" cy="609886"/>
                <a:chOff x="4137552" y="3133187"/>
                <a:chExt cx="648000" cy="1109085"/>
              </a:xfrm>
            </p:grpSpPr>
            <p:cxnSp>
              <p:nvCxnSpPr>
                <p:cNvPr id="422" name="Google Shape;422;p39"/>
                <p:cNvCxnSpPr/>
                <p:nvPr/>
              </p:nvCxnSpPr>
              <p:spPr>
                <a:xfrm rot="10800000">
                  <a:off x="4461588" y="3133187"/>
                  <a:ext cx="0" cy="780900"/>
                </a:xfrm>
                <a:prstGeom prst="straightConnector1">
                  <a:avLst/>
                </a:prstGeom>
                <a:noFill/>
                <a:ln cap="flat" cmpd="sng" w="57150">
                  <a:solidFill>
                    <a:srgbClr val="D0E0E3"/>
                  </a:solidFill>
                  <a:prstDash val="solid"/>
                  <a:miter lim="800000"/>
                  <a:headEnd len="sm" w="sm" type="oval"/>
                  <a:tailEnd len="sm" w="sm" type="oval"/>
                </a:ln>
              </p:spPr>
            </p:cxnSp>
            <p:sp>
              <p:nvSpPr>
                <p:cNvPr id="423" name="Google Shape;423;p39"/>
                <p:cNvSpPr/>
                <p:nvPr/>
              </p:nvSpPr>
              <p:spPr>
                <a:xfrm>
                  <a:off x="4137552" y="3594272"/>
                  <a:ext cx="648000" cy="648000"/>
                </a:xfrm>
                <a:prstGeom prst="ellipse">
                  <a:avLst/>
                </a:prstGeom>
                <a:solidFill>
                  <a:srgbClr val="FFFFFF"/>
                </a:solidFill>
                <a:ln cap="flat" cmpd="sng" w="57150">
                  <a:solidFill>
                    <a:srgbClr val="D0E0E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424" name="Google Shape;424;p39"/>
              <p:cNvGrpSpPr/>
              <p:nvPr/>
            </p:nvGrpSpPr>
            <p:grpSpPr>
              <a:xfrm>
                <a:off x="6670718" y="7153708"/>
                <a:ext cx="442260" cy="623217"/>
                <a:chOff x="1234621" y="3594272"/>
                <a:chExt cx="648000" cy="1133328"/>
              </a:xfrm>
            </p:grpSpPr>
            <p:cxnSp>
              <p:nvCxnSpPr>
                <p:cNvPr id="425" name="Google Shape;425;p39"/>
                <p:cNvCxnSpPr/>
                <p:nvPr/>
              </p:nvCxnSpPr>
              <p:spPr>
                <a:xfrm rot="10800000">
                  <a:off x="1558657" y="3946700"/>
                  <a:ext cx="0" cy="780900"/>
                </a:xfrm>
                <a:prstGeom prst="straightConnector1">
                  <a:avLst/>
                </a:prstGeom>
                <a:noFill/>
                <a:ln cap="flat" cmpd="sng" w="57150">
                  <a:solidFill>
                    <a:srgbClr val="CCCCCC"/>
                  </a:solidFill>
                  <a:prstDash val="solid"/>
                  <a:miter lim="800000"/>
                  <a:headEnd len="sm" w="sm" type="oval"/>
                  <a:tailEnd len="med" w="med" type="oval"/>
                </a:ln>
              </p:spPr>
            </p:cxnSp>
            <p:sp>
              <p:nvSpPr>
                <p:cNvPr id="426" name="Google Shape;426;p39"/>
                <p:cNvSpPr/>
                <p:nvPr/>
              </p:nvSpPr>
              <p:spPr>
                <a:xfrm>
                  <a:off x="1234621" y="3594272"/>
                  <a:ext cx="648000" cy="648000"/>
                </a:xfrm>
                <a:prstGeom prst="ellipse">
                  <a:avLst/>
                </a:prstGeom>
                <a:solidFill>
                  <a:srgbClr val="FFFFFF"/>
                </a:solidFill>
                <a:ln cap="flat" cmpd="sng" w="57150">
                  <a:solidFill>
                    <a:srgbClr val="CCCCC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427" name="Google Shape;427;p39"/>
              <p:cNvGrpSpPr/>
              <p:nvPr/>
            </p:nvGrpSpPr>
            <p:grpSpPr>
              <a:xfrm>
                <a:off x="6680251" y="7153719"/>
                <a:ext cx="420638" cy="368742"/>
                <a:chOff x="2349807" y="3375288"/>
                <a:chExt cx="635981" cy="635981"/>
              </a:xfrm>
            </p:grpSpPr>
            <p:sp>
              <p:nvSpPr>
                <p:cNvPr id="428" name="Google Shape;428;p39"/>
                <p:cNvSpPr/>
                <p:nvPr/>
              </p:nvSpPr>
              <p:spPr>
                <a:xfrm>
                  <a:off x="2349807" y="3375288"/>
                  <a:ext cx="635981" cy="635981"/>
                </a:xfrm>
                <a:custGeom>
                  <a:rect b="b" l="l" r="r" t="t"/>
                  <a:pathLst>
                    <a:path extrusionOk="0" fill="none" h="19794" w="19794">
                      <a:moveTo>
                        <a:pt x="19794" y="9913"/>
                      </a:moveTo>
                      <a:cubicBezTo>
                        <a:pt x="19794" y="15360"/>
                        <a:pt x="15360" y="19793"/>
                        <a:pt x="9881" y="19793"/>
                      </a:cubicBezTo>
                      <a:cubicBezTo>
                        <a:pt x="4434" y="19793"/>
                        <a:pt x="1" y="15360"/>
                        <a:pt x="1" y="9913"/>
                      </a:cubicBezTo>
                      <a:cubicBezTo>
                        <a:pt x="1" y="4434"/>
                        <a:pt x="4434" y="0"/>
                        <a:pt x="9881" y="0"/>
                      </a:cubicBezTo>
                      <a:cubicBezTo>
                        <a:pt x="15360" y="0"/>
                        <a:pt x="19794" y="4434"/>
                        <a:pt x="19794" y="9913"/>
                      </a:cubicBezTo>
                      <a:close/>
                    </a:path>
                  </a:pathLst>
                </a:custGeom>
                <a:noFill/>
                <a:ln cap="flat" cmpd="sng" w="19800">
                  <a:solidFill>
                    <a:srgbClr val="C6C6C6"/>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9"/>
                <p:cNvSpPr/>
                <p:nvPr/>
              </p:nvSpPr>
              <p:spPr>
                <a:xfrm>
                  <a:off x="2466824" y="3486201"/>
                  <a:ext cx="394846" cy="393817"/>
                </a:xfrm>
                <a:custGeom>
                  <a:rect b="b" l="l" r="r" t="t"/>
                  <a:pathLst>
                    <a:path extrusionOk="0" h="12257" w="12289">
                      <a:moveTo>
                        <a:pt x="1584" y="0"/>
                      </a:moveTo>
                      <a:cubicBezTo>
                        <a:pt x="729" y="0"/>
                        <a:pt x="0" y="697"/>
                        <a:pt x="0" y="1584"/>
                      </a:cubicBezTo>
                      <a:lnTo>
                        <a:pt x="0" y="10704"/>
                      </a:lnTo>
                      <a:cubicBezTo>
                        <a:pt x="0" y="11559"/>
                        <a:pt x="729" y="12256"/>
                        <a:pt x="1584" y="12256"/>
                      </a:cubicBezTo>
                      <a:lnTo>
                        <a:pt x="10705" y="12256"/>
                      </a:lnTo>
                      <a:cubicBezTo>
                        <a:pt x="11591" y="12256"/>
                        <a:pt x="12288" y="11559"/>
                        <a:pt x="12288" y="10704"/>
                      </a:cubicBezTo>
                      <a:lnTo>
                        <a:pt x="12288" y="1584"/>
                      </a:lnTo>
                      <a:cubicBezTo>
                        <a:pt x="12288" y="697"/>
                        <a:pt x="11560" y="0"/>
                        <a:pt x="10705"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9"/>
                <p:cNvSpPr/>
                <p:nvPr/>
              </p:nvSpPr>
              <p:spPr>
                <a:xfrm>
                  <a:off x="2539052" y="3520291"/>
                  <a:ext cx="250357" cy="112455"/>
                </a:xfrm>
                <a:custGeom>
                  <a:rect b="b" l="l" r="r" t="t"/>
                  <a:pathLst>
                    <a:path extrusionOk="0" h="3500" w="7792">
                      <a:moveTo>
                        <a:pt x="3896" y="0"/>
                      </a:moveTo>
                      <a:cubicBezTo>
                        <a:pt x="2519" y="0"/>
                        <a:pt x="1141" y="459"/>
                        <a:pt x="1" y="1378"/>
                      </a:cubicBezTo>
                      <a:cubicBezTo>
                        <a:pt x="571" y="2075"/>
                        <a:pt x="1141" y="2803"/>
                        <a:pt x="1679" y="3500"/>
                      </a:cubicBezTo>
                      <a:cubicBezTo>
                        <a:pt x="2329" y="2977"/>
                        <a:pt x="3112" y="2716"/>
                        <a:pt x="3896" y="2716"/>
                      </a:cubicBezTo>
                      <a:cubicBezTo>
                        <a:pt x="4680" y="2716"/>
                        <a:pt x="5464" y="2977"/>
                        <a:pt x="6113" y="3500"/>
                      </a:cubicBezTo>
                      <a:cubicBezTo>
                        <a:pt x="6683" y="2771"/>
                        <a:pt x="7222" y="2075"/>
                        <a:pt x="7792" y="1378"/>
                      </a:cubicBezTo>
                      <a:cubicBezTo>
                        <a:pt x="6652" y="459"/>
                        <a:pt x="5274" y="0"/>
                        <a:pt x="38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9"/>
                <p:cNvSpPr/>
                <p:nvPr/>
              </p:nvSpPr>
              <p:spPr>
                <a:xfrm>
                  <a:off x="2588918" y="3549272"/>
                  <a:ext cx="44821" cy="67184"/>
                </a:xfrm>
                <a:custGeom>
                  <a:rect b="b" l="l" r="r" t="t"/>
                  <a:pathLst>
                    <a:path extrusionOk="0" h="2091" w="1395">
                      <a:moveTo>
                        <a:pt x="349" y="1"/>
                      </a:moveTo>
                      <a:lnTo>
                        <a:pt x="1" y="191"/>
                      </a:lnTo>
                      <a:lnTo>
                        <a:pt x="983" y="2091"/>
                      </a:lnTo>
                      <a:cubicBezTo>
                        <a:pt x="1109" y="2028"/>
                        <a:pt x="1236" y="1996"/>
                        <a:pt x="1394" y="1964"/>
                      </a:cubicBezTo>
                      <a:lnTo>
                        <a:pt x="349" y="1"/>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9"/>
                <p:cNvSpPr/>
                <p:nvPr/>
              </p:nvSpPr>
              <p:spPr>
                <a:xfrm>
                  <a:off x="2495323" y="3623556"/>
                  <a:ext cx="152650" cy="152650"/>
                </a:xfrm>
                <a:custGeom>
                  <a:rect b="b" l="l" r="r" t="t"/>
                  <a:pathLst>
                    <a:path extrusionOk="0" h="4751" w="4751">
                      <a:moveTo>
                        <a:pt x="2375" y="1"/>
                      </a:moveTo>
                      <a:cubicBezTo>
                        <a:pt x="1077" y="1"/>
                        <a:pt x="0" y="1077"/>
                        <a:pt x="0" y="2376"/>
                      </a:cubicBezTo>
                      <a:cubicBezTo>
                        <a:pt x="0" y="3706"/>
                        <a:pt x="1077" y="4751"/>
                        <a:pt x="2375" y="4751"/>
                      </a:cubicBezTo>
                      <a:cubicBezTo>
                        <a:pt x="3674" y="4751"/>
                        <a:pt x="4751" y="3706"/>
                        <a:pt x="4751" y="2376"/>
                      </a:cubicBezTo>
                      <a:cubicBezTo>
                        <a:pt x="4751" y="1077"/>
                        <a:pt x="3674" y="1"/>
                        <a:pt x="2375"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9"/>
                <p:cNvSpPr/>
                <p:nvPr/>
              </p:nvSpPr>
              <p:spPr>
                <a:xfrm>
                  <a:off x="2524819" y="3687656"/>
                  <a:ext cx="93659" cy="25479"/>
                </a:xfrm>
                <a:custGeom>
                  <a:rect b="b" l="l" r="r" t="t"/>
                  <a:pathLst>
                    <a:path extrusionOk="0" h="793" w="2915">
                      <a:moveTo>
                        <a:pt x="1" y="1"/>
                      </a:moveTo>
                      <a:lnTo>
                        <a:pt x="1" y="792"/>
                      </a:lnTo>
                      <a:lnTo>
                        <a:pt x="2914" y="792"/>
                      </a:lnTo>
                      <a:lnTo>
                        <a:pt x="291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 name="Google Shape;434;p39"/>
              <p:cNvGrpSpPr/>
              <p:nvPr/>
            </p:nvGrpSpPr>
            <p:grpSpPr>
              <a:xfrm>
                <a:off x="470243" y="6924533"/>
                <a:ext cx="4752129" cy="876768"/>
                <a:chOff x="470243" y="6924533"/>
                <a:chExt cx="4752129" cy="876768"/>
              </a:xfrm>
            </p:grpSpPr>
            <p:grpSp>
              <p:nvGrpSpPr>
                <p:cNvPr id="435" name="Google Shape;435;p39"/>
                <p:cNvGrpSpPr/>
                <p:nvPr/>
              </p:nvGrpSpPr>
              <p:grpSpPr>
                <a:xfrm>
                  <a:off x="4780112" y="7180491"/>
                  <a:ext cx="442260" cy="620810"/>
                  <a:chOff x="10229008" y="3594272"/>
                  <a:chExt cx="648000" cy="1128950"/>
                </a:xfrm>
              </p:grpSpPr>
              <p:cxnSp>
                <p:nvCxnSpPr>
                  <p:cNvPr id="436" name="Google Shape;436;p39"/>
                  <p:cNvCxnSpPr/>
                  <p:nvPr/>
                </p:nvCxnSpPr>
                <p:spPr>
                  <a:xfrm rot="10800000">
                    <a:off x="10553044" y="3942322"/>
                    <a:ext cx="0" cy="780900"/>
                  </a:xfrm>
                  <a:prstGeom prst="straightConnector1">
                    <a:avLst/>
                  </a:prstGeom>
                  <a:noFill/>
                  <a:ln cap="flat" cmpd="sng" w="57150">
                    <a:solidFill>
                      <a:srgbClr val="4A777A"/>
                    </a:solidFill>
                    <a:prstDash val="solid"/>
                    <a:miter lim="800000"/>
                    <a:headEnd len="sm" w="sm" type="oval"/>
                    <a:tailEnd len="sm" w="sm" type="oval"/>
                  </a:ln>
                </p:spPr>
              </p:cxnSp>
              <p:sp>
                <p:nvSpPr>
                  <p:cNvPr id="437" name="Google Shape;437;p39"/>
                  <p:cNvSpPr/>
                  <p:nvPr/>
                </p:nvSpPr>
                <p:spPr>
                  <a:xfrm>
                    <a:off x="10229008" y="3594272"/>
                    <a:ext cx="648000" cy="648000"/>
                  </a:xfrm>
                  <a:prstGeom prst="ellipse">
                    <a:avLst/>
                  </a:prstGeom>
                  <a:solidFill>
                    <a:srgbClr val="FFFFFF"/>
                  </a:solidFill>
                  <a:ln cap="flat" cmpd="sng" w="57150">
                    <a:solidFill>
                      <a:srgbClr val="4A777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pic>
              <p:nvPicPr>
                <p:cNvPr id="438" name="Google Shape;438;p39"/>
                <p:cNvPicPr preferRelativeResize="0"/>
                <p:nvPr/>
              </p:nvPicPr>
              <p:blipFill>
                <a:blip r:embed="rId4">
                  <a:alphaModFix/>
                </a:blip>
                <a:stretch>
                  <a:fillRect/>
                </a:stretch>
              </p:blipFill>
              <p:spPr>
                <a:xfrm>
                  <a:off x="4899200" y="7245817"/>
                  <a:ext cx="214675" cy="218634"/>
                </a:xfrm>
                <a:prstGeom prst="rect">
                  <a:avLst/>
                </a:prstGeom>
                <a:noFill/>
                <a:ln>
                  <a:noFill/>
                </a:ln>
              </p:spPr>
            </p:pic>
            <p:grpSp>
              <p:nvGrpSpPr>
                <p:cNvPr id="439" name="Google Shape;439;p39"/>
                <p:cNvGrpSpPr/>
                <p:nvPr/>
              </p:nvGrpSpPr>
              <p:grpSpPr>
                <a:xfrm>
                  <a:off x="470243" y="6924533"/>
                  <a:ext cx="3598402" cy="876768"/>
                  <a:chOff x="470243" y="6924533"/>
                  <a:chExt cx="3598402" cy="876768"/>
                </a:xfrm>
              </p:grpSpPr>
              <p:grpSp>
                <p:nvGrpSpPr>
                  <p:cNvPr id="440" name="Google Shape;440;p39"/>
                  <p:cNvGrpSpPr/>
                  <p:nvPr/>
                </p:nvGrpSpPr>
                <p:grpSpPr>
                  <a:xfrm>
                    <a:off x="3626385" y="6924533"/>
                    <a:ext cx="442260" cy="609886"/>
                    <a:chOff x="7377912" y="3133187"/>
                    <a:chExt cx="648000" cy="1109085"/>
                  </a:xfrm>
                </p:grpSpPr>
                <p:cxnSp>
                  <p:nvCxnSpPr>
                    <p:cNvPr id="441" name="Google Shape;441;p39"/>
                    <p:cNvCxnSpPr/>
                    <p:nvPr/>
                  </p:nvCxnSpPr>
                  <p:spPr>
                    <a:xfrm rot="10800000">
                      <a:off x="7701948" y="3133187"/>
                      <a:ext cx="0" cy="780900"/>
                    </a:xfrm>
                    <a:prstGeom prst="straightConnector1">
                      <a:avLst/>
                    </a:prstGeom>
                    <a:noFill/>
                    <a:ln cap="flat" cmpd="sng" w="57150">
                      <a:solidFill>
                        <a:srgbClr val="CCCCCC"/>
                      </a:solidFill>
                      <a:prstDash val="solid"/>
                      <a:miter lim="800000"/>
                      <a:headEnd len="sm" w="sm" type="oval"/>
                      <a:tailEnd len="sm" w="sm" type="oval"/>
                    </a:ln>
                  </p:spPr>
                </p:cxnSp>
                <p:sp>
                  <p:nvSpPr>
                    <p:cNvPr id="442" name="Google Shape;442;p39"/>
                    <p:cNvSpPr/>
                    <p:nvPr/>
                  </p:nvSpPr>
                  <p:spPr>
                    <a:xfrm>
                      <a:off x="7377912" y="3594272"/>
                      <a:ext cx="648000" cy="648000"/>
                    </a:xfrm>
                    <a:prstGeom prst="ellipse">
                      <a:avLst/>
                    </a:prstGeom>
                    <a:solidFill>
                      <a:srgbClr val="FFFFFF"/>
                    </a:solidFill>
                    <a:ln cap="flat" cmpd="sng" w="57150">
                      <a:solidFill>
                        <a:srgbClr val="CCCCC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443" name="Google Shape;443;p39"/>
                  <p:cNvGrpSpPr/>
                  <p:nvPr/>
                </p:nvGrpSpPr>
                <p:grpSpPr>
                  <a:xfrm>
                    <a:off x="3714950" y="7227154"/>
                    <a:ext cx="293046" cy="232200"/>
                    <a:chOff x="1522556" y="3465830"/>
                    <a:chExt cx="437578" cy="475235"/>
                  </a:xfrm>
                </p:grpSpPr>
                <p:sp>
                  <p:nvSpPr>
                    <p:cNvPr id="444" name="Google Shape;444;p39"/>
                    <p:cNvSpPr/>
                    <p:nvPr/>
                  </p:nvSpPr>
                  <p:spPr>
                    <a:xfrm>
                      <a:off x="1577498" y="3465830"/>
                      <a:ext cx="177101" cy="216781"/>
                    </a:xfrm>
                    <a:custGeom>
                      <a:rect b="b" l="l" r="r" t="t"/>
                      <a:pathLst>
                        <a:path extrusionOk="0" h="6747" w="5512">
                          <a:moveTo>
                            <a:pt x="96" y="1"/>
                          </a:moveTo>
                          <a:lnTo>
                            <a:pt x="96" y="761"/>
                          </a:lnTo>
                          <a:lnTo>
                            <a:pt x="4244" y="761"/>
                          </a:lnTo>
                          <a:lnTo>
                            <a:pt x="1" y="6050"/>
                          </a:lnTo>
                          <a:lnTo>
                            <a:pt x="1" y="6746"/>
                          </a:lnTo>
                          <a:lnTo>
                            <a:pt x="5511" y="6746"/>
                          </a:lnTo>
                          <a:lnTo>
                            <a:pt x="5511" y="5986"/>
                          </a:lnTo>
                          <a:lnTo>
                            <a:pt x="1141" y="5986"/>
                          </a:lnTo>
                          <a:lnTo>
                            <a:pt x="5384" y="698"/>
                          </a:lnTo>
                          <a:lnTo>
                            <a:pt x="5384" y="1"/>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9"/>
                    <p:cNvSpPr/>
                    <p:nvPr/>
                  </p:nvSpPr>
                  <p:spPr>
                    <a:xfrm>
                      <a:off x="1811533" y="3615427"/>
                      <a:ext cx="148601" cy="183173"/>
                    </a:xfrm>
                    <a:custGeom>
                      <a:rect b="b" l="l" r="r" t="t"/>
                      <a:pathLst>
                        <a:path extrusionOk="0" h="5701" w="4625">
                          <a:moveTo>
                            <a:pt x="64" y="0"/>
                          </a:moveTo>
                          <a:lnTo>
                            <a:pt x="64" y="665"/>
                          </a:lnTo>
                          <a:lnTo>
                            <a:pt x="3579" y="665"/>
                          </a:lnTo>
                          <a:lnTo>
                            <a:pt x="1" y="5099"/>
                          </a:lnTo>
                          <a:lnTo>
                            <a:pt x="1" y="5701"/>
                          </a:lnTo>
                          <a:lnTo>
                            <a:pt x="4624" y="5701"/>
                          </a:lnTo>
                          <a:lnTo>
                            <a:pt x="4624" y="5036"/>
                          </a:lnTo>
                          <a:lnTo>
                            <a:pt x="951" y="5036"/>
                          </a:lnTo>
                          <a:lnTo>
                            <a:pt x="4529" y="602"/>
                          </a:lnTo>
                          <a:lnTo>
                            <a:pt x="4529" y="0"/>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9"/>
                    <p:cNvSpPr/>
                    <p:nvPr/>
                  </p:nvSpPr>
                  <p:spPr>
                    <a:xfrm>
                      <a:off x="1522556" y="3743626"/>
                      <a:ext cx="62107" cy="76341"/>
                    </a:xfrm>
                    <a:custGeom>
                      <a:rect b="b" l="l" r="r" t="t"/>
                      <a:pathLst>
                        <a:path extrusionOk="0" h="2376" w="1933">
                          <a:moveTo>
                            <a:pt x="32" y="1"/>
                          </a:moveTo>
                          <a:lnTo>
                            <a:pt x="32" y="254"/>
                          </a:lnTo>
                          <a:lnTo>
                            <a:pt x="1489" y="254"/>
                          </a:lnTo>
                          <a:lnTo>
                            <a:pt x="1" y="2122"/>
                          </a:lnTo>
                          <a:lnTo>
                            <a:pt x="1" y="2376"/>
                          </a:lnTo>
                          <a:lnTo>
                            <a:pt x="1932" y="2376"/>
                          </a:lnTo>
                          <a:lnTo>
                            <a:pt x="1932" y="2122"/>
                          </a:lnTo>
                          <a:lnTo>
                            <a:pt x="412" y="2122"/>
                          </a:lnTo>
                          <a:lnTo>
                            <a:pt x="1901" y="254"/>
                          </a:lnTo>
                          <a:lnTo>
                            <a:pt x="1901" y="1"/>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9"/>
                    <p:cNvSpPr/>
                    <p:nvPr/>
                  </p:nvSpPr>
                  <p:spPr>
                    <a:xfrm>
                      <a:off x="1652811" y="3786359"/>
                      <a:ext cx="126207" cy="154706"/>
                    </a:xfrm>
                    <a:custGeom>
                      <a:rect b="b" l="l" r="r" t="t"/>
                      <a:pathLst>
                        <a:path extrusionOk="0" h="4815" w="3928">
                          <a:moveTo>
                            <a:pt x="64" y="1"/>
                          </a:moveTo>
                          <a:lnTo>
                            <a:pt x="64" y="571"/>
                          </a:lnTo>
                          <a:lnTo>
                            <a:pt x="3040" y="571"/>
                          </a:lnTo>
                          <a:lnTo>
                            <a:pt x="0" y="4308"/>
                          </a:lnTo>
                          <a:lnTo>
                            <a:pt x="0" y="4814"/>
                          </a:lnTo>
                          <a:lnTo>
                            <a:pt x="3927" y="4814"/>
                          </a:lnTo>
                          <a:lnTo>
                            <a:pt x="3927" y="4276"/>
                          </a:lnTo>
                          <a:lnTo>
                            <a:pt x="792" y="4276"/>
                          </a:lnTo>
                          <a:lnTo>
                            <a:pt x="3832" y="507"/>
                          </a:lnTo>
                          <a:lnTo>
                            <a:pt x="3832" y="1"/>
                          </a:ln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8" name="Google Shape;448;p39"/>
                  <p:cNvGrpSpPr/>
                  <p:nvPr/>
                </p:nvGrpSpPr>
                <p:grpSpPr>
                  <a:xfrm>
                    <a:off x="470243" y="6924533"/>
                    <a:ext cx="2520998" cy="876768"/>
                    <a:chOff x="470243" y="6924533"/>
                    <a:chExt cx="2520998" cy="876768"/>
                  </a:xfrm>
                </p:grpSpPr>
                <p:grpSp>
                  <p:nvGrpSpPr>
                    <p:cNvPr id="449" name="Google Shape;449;p39"/>
                    <p:cNvGrpSpPr/>
                    <p:nvPr/>
                  </p:nvGrpSpPr>
                  <p:grpSpPr>
                    <a:xfrm>
                      <a:off x="2548980" y="7179287"/>
                      <a:ext cx="442260" cy="622013"/>
                      <a:chOff x="5757732" y="3594272"/>
                      <a:chExt cx="648000" cy="1131139"/>
                    </a:xfrm>
                  </p:grpSpPr>
                  <p:cxnSp>
                    <p:nvCxnSpPr>
                      <p:cNvPr id="450" name="Google Shape;450;p39"/>
                      <p:cNvCxnSpPr/>
                      <p:nvPr/>
                    </p:nvCxnSpPr>
                    <p:spPr>
                      <a:xfrm rot="10800000">
                        <a:off x="6082231" y="3944511"/>
                        <a:ext cx="0" cy="780900"/>
                      </a:xfrm>
                      <a:prstGeom prst="straightConnector1">
                        <a:avLst/>
                      </a:prstGeom>
                      <a:noFill/>
                      <a:ln cap="flat" cmpd="sng" w="57150">
                        <a:solidFill>
                          <a:srgbClr val="B3CFD1"/>
                        </a:solidFill>
                        <a:prstDash val="solid"/>
                        <a:miter lim="800000"/>
                        <a:headEnd len="sm" w="sm" type="oval"/>
                        <a:tailEnd len="med" w="med" type="oval"/>
                      </a:ln>
                    </p:spPr>
                  </p:cxnSp>
                  <p:sp>
                    <p:nvSpPr>
                      <p:cNvPr id="451" name="Google Shape;451;p39"/>
                      <p:cNvSpPr/>
                      <p:nvPr/>
                    </p:nvSpPr>
                    <p:spPr>
                      <a:xfrm>
                        <a:off x="5757732" y="3594272"/>
                        <a:ext cx="648000" cy="648000"/>
                      </a:xfrm>
                      <a:prstGeom prst="ellipse">
                        <a:avLst/>
                      </a:prstGeom>
                      <a:solidFill>
                        <a:srgbClr val="FFFFFF"/>
                      </a:solidFill>
                      <a:ln cap="flat" cmpd="sng" w="57150">
                        <a:solidFill>
                          <a:srgbClr val="B3CFD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452" name="Google Shape;452;p39"/>
                    <p:cNvGrpSpPr/>
                    <p:nvPr/>
                  </p:nvGrpSpPr>
                  <p:grpSpPr>
                    <a:xfrm>
                      <a:off x="470243" y="6924533"/>
                      <a:ext cx="1423168" cy="876768"/>
                      <a:chOff x="470243" y="6924533"/>
                      <a:chExt cx="1423168" cy="876768"/>
                    </a:xfrm>
                  </p:grpSpPr>
                  <p:grpSp>
                    <p:nvGrpSpPr>
                      <p:cNvPr id="453" name="Google Shape;453;p39"/>
                      <p:cNvGrpSpPr/>
                      <p:nvPr/>
                    </p:nvGrpSpPr>
                    <p:grpSpPr>
                      <a:xfrm>
                        <a:off x="1451151" y="6924533"/>
                        <a:ext cx="442260" cy="609886"/>
                        <a:chOff x="4137552" y="3133187"/>
                        <a:chExt cx="648000" cy="1109085"/>
                      </a:xfrm>
                    </p:grpSpPr>
                    <p:cxnSp>
                      <p:nvCxnSpPr>
                        <p:cNvPr id="454" name="Google Shape;454;p39"/>
                        <p:cNvCxnSpPr/>
                        <p:nvPr/>
                      </p:nvCxnSpPr>
                      <p:spPr>
                        <a:xfrm rot="10800000">
                          <a:off x="4461588" y="3133187"/>
                          <a:ext cx="0" cy="780900"/>
                        </a:xfrm>
                        <a:prstGeom prst="straightConnector1">
                          <a:avLst/>
                        </a:prstGeom>
                        <a:noFill/>
                        <a:ln cap="flat" cmpd="sng" w="57150">
                          <a:solidFill>
                            <a:srgbClr val="D0E0E3"/>
                          </a:solidFill>
                          <a:prstDash val="solid"/>
                          <a:miter lim="800000"/>
                          <a:headEnd len="sm" w="sm" type="oval"/>
                          <a:tailEnd len="sm" w="sm" type="oval"/>
                        </a:ln>
                      </p:spPr>
                    </p:cxnSp>
                    <p:sp>
                      <p:nvSpPr>
                        <p:cNvPr id="455" name="Google Shape;455;p39"/>
                        <p:cNvSpPr/>
                        <p:nvPr/>
                      </p:nvSpPr>
                      <p:spPr>
                        <a:xfrm>
                          <a:off x="4137552" y="3594272"/>
                          <a:ext cx="648000" cy="648000"/>
                        </a:xfrm>
                        <a:prstGeom prst="ellipse">
                          <a:avLst/>
                        </a:prstGeom>
                        <a:solidFill>
                          <a:srgbClr val="FFFFFF"/>
                        </a:solidFill>
                        <a:ln cap="flat" cmpd="sng" w="57150">
                          <a:solidFill>
                            <a:srgbClr val="D0E0E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pic>
                    <p:nvPicPr>
                      <p:cNvPr id="456" name="Google Shape;456;p39"/>
                      <p:cNvPicPr preferRelativeResize="0"/>
                      <p:nvPr/>
                    </p:nvPicPr>
                    <p:blipFill>
                      <a:blip r:embed="rId5">
                        <a:alphaModFix/>
                      </a:blip>
                      <a:stretch>
                        <a:fillRect/>
                      </a:stretch>
                    </p:blipFill>
                    <p:spPr>
                      <a:xfrm>
                        <a:off x="1573800" y="7218925"/>
                        <a:ext cx="214663" cy="238171"/>
                      </a:xfrm>
                      <a:prstGeom prst="rect">
                        <a:avLst/>
                      </a:prstGeom>
                      <a:noFill/>
                      <a:ln>
                        <a:noFill/>
                      </a:ln>
                    </p:spPr>
                  </p:pic>
                  <p:grpSp>
                    <p:nvGrpSpPr>
                      <p:cNvPr id="457" name="Google Shape;457;p39"/>
                      <p:cNvGrpSpPr/>
                      <p:nvPr/>
                    </p:nvGrpSpPr>
                    <p:grpSpPr>
                      <a:xfrm>
                        <a:off x="470243" y="7178083"/>
                        <a:ext cx="442260" cy="623217"/>
                        <a:chOff x="470243" y="7178083"/>
                        <a:chExt cx="442260" cy="623217"/>
                      </a:xfrm>
                    </p:grpSpPr>
                    <p:grpSp>
                      <p:nvGrpSpPr>
                        <p:cNvPr id="458" name="Google Shape;458;p39"/>
                        <p:cNvGrpSpPr/>
                        <p:nvPr/>
                      </p:nvGrpSpPr>
                      <p:grpSpPr>
                        <a:xfrm>
                          <a:off x="470243" y="7178083"/>
                          <a:ext cx="442260" cy="623217"/>
                          <a:chOff x="1234621" y="3594272"/>
                          <a:chExt cx="648000" cy="1133328"/>
                        </a:xfrm>
                      </p:grpSpPr>
                      <p:cxnSp>
                        <p:nvCxnSpPr>
                          <p:cNvPr id="459" name="Google Shape;459;p39"/>
                          <p:cNvCxnSpPr/>
                          <p:nvPr/>
                        </p:nvCxnSpPr>
                        <p:spPr>
                          <a:xfrm rot="10800000">
                            <a:off x="1558657" y="3946700"/>
                            <a:ext cx="0" cy="780900"/>
                          </a:xfrm>
                          <a:prstGeom prst="straightConnector1">
                            <a:avLst/>
                          </a:prstGeom>
                          <a:noFill/>
                          <a:ln cap="flat" cmpd="sng" w="57150">
                            <a:solidFill>
                              <a:srgbClr val="CCCCCC"/>
                            </a:solidFill>
                            <a:prstDash val="solid"/>
                            <a:miter lim="800000"/>
                            <a:headEnd len="sm" w="sm" type="oval"/>
                            <a:tailEnd len="med" w="med" type="oval"/>
                          </a:ln>
                        </p:spPr>
                      </p:cxnSp>
                      <p:sp>
                        <p:nvSpPr>
                          <p:cNvPr id="460" name="Google Shape;460;p39"/>
                          <p:cNvSpPr/>
                          <p:nvPr/>
                        </p:nvSpPr>
                        <p:spPr>
                          <a:xfrm>
                            <a:off x="1234621" y="3594272"/>
                            <a:ext cx="648000" cy="648000"/>
                          </a:xfrm>
                          <a:prstGeom prst="ellipse">
                            <a:avLst/>
                          </a:prstGeom>
                          <a:solidFill>
                            <a:srgbClr val="FFFFFF"/>
                          </a:solidFill>
                          <a:ln cap="flat" cmpd="sng" w="57150">
                            <a:solidFill>
                              <a:srgbClr val="CCCCC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461" name="Google Shape;461;p39"/>
                        <p:cNvGrpSpPr/>
                        <p:nvPr/>
                      </p:nvGrpSpPr>
                      <p:grpSpPr>
                        <a:xfrm>
                          <a:off x="580914" y="7227129"/>
                          <a:ext cx="214661" cy="238159"/>
                          <a:chOff x="733989" y="3512644"/>
                          <a:chExt cx="287981" cy="386685"/>
                        </a:xfrm>
                      </p:grpSpPr>
                      <p:sp>
                        <p:nvSpPr>
                          <p:cNvPr id="462" name="Google Shape;462;p39"/>
                          <p:cNvSpPr/>
                          <p:nvPr/>
                        </p:nvSpPr>
                        <p:spPr>
                          <a:xfrm>
                            <a:off x="736013" y="3562509"/>
                            <a:ext cx="282905" cy="336819"/>
                          </a:xfrm>
                          <a:custGeom>
                            <a:rect b="b" l="l" r="r" t="t"/>
                            <a:pathLst>
                              <a:path extrusionOk="0" fill="none" h="10483" w="8805">
                                <a:moveTo>
                                  <a:pt x="0" y="0"/>
                                </a:moveTo>
                                <a:lnTo>
                                  <a:pt x="1014" y="8551"/>
                                </a:lnTo>
                                <a:cubicBezTo>
                                  <a:pt x="1140" y="9659"/>
                                  <a:pt x="2091" y="10483"/>
                                  <a:pt x="3199" y="10483"/>
                                </a:cubicBezTo>
                                <a:lnTo>
                                  <a:pt x="5669" y="10483"/>
                                </a:lnTo>
                                <a:cubicBezTo>
                                  <a:pt x="6778" y="10483"/>
                                  <a:pt x="7696" y="9659"/>
                                  <a:pt x="7823" y="8551"/>
                                </a:cubicBezTo>
                                <a:lnTo>
                                  <a:pt x="8804" y="0"/>
                                </a:lnTo>
                              </a:path>
                            </a:pathLst>
                          </a:custGeom>
                          <a:noFill/>
                          <a:ln cap="flat" cmpd="sng" w="10300">
                            <a:solidFill>
                              <a:srgbClr val="C6C6C6"/>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9"/>
                          <p:cNvSpPr/>
                          <p:nvPr/>
                        </p:nvSpPr>
                        <p:spPr>
                          <a:xfrm>
                            <a:off x="733989" y="3512644"/>
                            <a:ext cx="287981" cy="82446"/>
                          </a:xfrm>
                          <a:custGeom>
                            <a:rect b="b" l="l" r="r" t="t"/>
                            <a:pathLst>
                              <a:path extrusionOk="0" fill="none" h="2566" w="8963">
                                <a:moveTo>
                                  <a:pt x="8962" y="1267"/>
                                </a:moveTo>
                                <a:cubicBezTo>
                                  <a:pt x="8962" y="1996"/>
                                  <a:pt x="6967" y="2566"/>
                                  <a:pt x="4497" y="2566"/>
                                </a:cubicBezTo>
                                <a:cubicBezTo>
                                  <a:pt x="1995" y="2566"/>
                                  <a:pt x="0" y="1996"/>
                                  <a:pt x="0" y="1267"/>
                                </a:cubicBezTo>
                                <a:cubicBezTo>
                                  <a:pt x="0" y="571"/>
                                  <a:pt x="1995" y="1"/>
                                  <a:pt x="4497" y="1"/>
                                </a:cubicBezTo>
                                <a:cubicBezTo>
                                  <a:pt x="6967" y="1"/>
                                  <a:pt x="8962" y="571"/>
                                  <a:pt x="8962" y="1267"/>
                                </a:cubicBezTo>
                                <a:close/>
                              </a:path>
                            </a:pathLst>
                          </a:custGeom>
                          <a:noFill/>
                          <a:ln cap="flat" cmpd="sng" w="10300">
                            <a:solidFill>
                              <a:srgbClr val="C6C6C6"/>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9"/>
                          <p:cNvSpPr/>
                          <p:nvPr/>
                        </p:nvSpPr>
                        <p:spPr>
                          <a:xfrm>
                            <a:off x="765508" y="3702917"/>
                            <a:ext cx="224910" cy="184201"/>
                          </a:xfrm>
                          <a:custGeom>
                            <a:rect b="b" l="l" r="r" t="t"/>
                            <a:pathLst>
                              <a:path extrusionOk="0" h="5733" w="7000">
                                <a:moveTo>
                                  <a:pt x="1" y="1"/>
                                </a:moveTo>
                                <a:lnTo>
                                  <a:pt x="476" y="4149"/>
                                </a:lnTo>
                                <a:cubicBezTo>
                                  <a:pt x="603" y="5036"/>
                                  <a:pt x="1363" y="5733"/>
                                  <a:pt x="2281" y="5733"/>
                                </a:cubicBezTo>
                                <a:lnTo>
                                  <a:pt x="4751" y="5733"/>
                                </a:lnTo>
                                <a:cubicBezTo>
                                  <a:pt x="5670" y="5733"/>
                                  <a:pt x="6430" y="5036"/>
                                  <a:pt x="6525" y="4149"/>
                                </a:cubicBezTo>
                                <a:lnTo>
                                  <a:pt x="7000" y="1"/>
                                </a:lnTo>
                                <a:lnTo>
                                  <a:pt x="7000" y="1"/>
                                </a:lnTo>
                                <a:cubicBezTo>
                                  <a:pt x="6240" y="571"/>
                                  <a:pt x="4593" y="729"/>
                                  <a:pt x="3516" y="729"/>
                                </a:cubicBezTo>
                                <a:cubicBezTo>
                                  <a:pt x="2408" y="729"/>
                                  <a:pt x="761" y="571"/>
                                  <a:pt x="1" y="1"/>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9"/>
                          <p:cNvSpPr/>
                          <p:nvPr/>
                        </p:nvSpPr>
                        <p:spPr>
                          <a:xfrm>
                            <a:off x="765508" y="3649003"/>
                            <a:ext cx="225938" cy="64131"/>
                          </a:xfrm>
                          <a:custGeom>
                            <a:rect b="b" l="l" r="r" t="t"/>
                            <a:pathLst>
                              <a:path extrusionOk="0" h="1996" w="7032">
                                <a:moveTo>
                                  <a:pt x="3516" y="0"/>
                                </a:moveTo>
                                <a:cubicBezTo>
                                  <a:pt x="1553" y="0"/>
                                  <a:pt x="1" y="444"/>
                                  <a:pt x="1" y="982"/>
                                </a:cubicBezTo>
                                <a:cubicBezTo>
                                  <a:pt x="1" y="1552"/>
                                  <a:pt x="1553" y="1995"/>
                                  <a:pt x="3516" y="1995"/>
                                </a:cubicBezTo>
                                <a:cubicBezTo>
                                  <a:pt x="5448" y="1995"/>
                                  <a:pt x="7031" y="1552"/>
                                  <a:pt x="7031" y="982"/>
                                </a:cubicBezTo>
                                <a:cubicBezTo>
                                  <a:pt x="7031" y="444"/>
                                  <a:pt x="5448" y="0"/>
                                  <a:pt x="3516" y="0"/>
                                </a:cubicBezTo>
                                <a:close/>
                              </a:path>
                            </a:pathLst>
                          </a:custGeom>
                          <a:solidFill>
                            <a:srgbClr val="43A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grpSp>
          </p:grpSp>
          <p:grpSp>
            <p:nvGrpSpPr>
              <p:cNvPr id="466" name="Google Shape;466;p39"/>
              <p:cNvGrpSpPr/>
              <p:nvPr/>
            </p:nvGrpSpPr>
            <p:grpSpPr>
              <a:xfrm>
                <a:off x="5809880" y="7236037"/>
                <a:ext cx="273335" cy="238198"/>
                <a:chOff x="458914" y="3746428"/>
                <a:chExt cx="985703" cy="985511"/>
              </a:xfrm>
            </p:grpSpPr>
            <p:sp>
              <p:nvSpPr>
                <p:cNvPr id="467" name="Google Shape;467;p39"/>
                <p:cNvSpPr/>
                <p:nvPr/>
              </p:nvSpPr>
              <p:spPr>
                <a:xfrm>
                  <a:off x="458914" y="3755590"/>
                  <a:ext cx="985703" cy="975615"/>
                </a:xfrm>
                <a:custGeom>
                  <a:rect b="b" l="l" r="r" t="t"/>
                  <a:pathLst>
                    <a:path extrusionOk="0" h="30562" w="30878">
                      <a:moveTo>
                        <a:pt x="15455" y="1"/>
                      </a:moveTo>
                      <a:cubicBezTo>
                        <a:pt x="6904" y="1"/>
                        <a:pt x="0" y="6841"/>
                        <a:pt x="0" y="15297"/>
                      </a:cubicBezTo>
                      <a:cubicBezTo>
                        <a:pt x="0" y="23721"/>
                        <a:pt x="6904" y="30561"/>
                        <a:pt x="15455" y="30561"/>
                      </a:cubicBezTo>
                      <a:cubicBezTo>
                        <a:pt x="23974" y="30561"/>
                        <a:pt x="30877" y="23721"/>
                        <a:pt x="30877" y="15297"/>
                      </a:cubicBezTo>
                      <a:cubicBezTo>
                        <a:pt x="30877" y="6841"/>
                        <a:pt x="23974" y="1"/>
                        <a:pt x="15455"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9"/>
                <p:cNvSpPr/>
                <p:nvPr/>
              </p:nvSpPr>
              <p:spPr>
                <a:xfrm>
                  <a:off x="665133" y="4129945"/>
                  <a:ext cx="567167" cy="601995"/>
                </a:xfrm>
                <a:custGeom>
                  <a:rect b="b" l="l" r="r" t="t"/>
                  <a:pathLst>
                    <a:path extrusionOk="0" h="18858" w="17767">
                      <a:moveTo>
                        <a:pt x="10269" y="0"/>
                      </a:moveTo>
                      <a:cubicBezTo>
                        <a:pt x="8317" y="0"/>
                        <a:pt x="6240" y="477"/>
                        <a:pt x="5701" y="1511"/>
                      </a:cubicBezTo>
                      <a:cubicBezTo>
                        <a:pt x="5574" y="1733"/>
                        <a:pt x="3674" y="5122"/>
                        <a:pt x="2787" y="8732"/>
                      </a:cubicBezTo>
                      <a:cubicBezTo>
                        <a:pt x="2344" y="10442"/>
                        <a:pt x="2122" y="11614"/>
                        <a:pt x="1964" y="12469"/>
                      </a:cubicBezTo>
                      <a:cubicBezTo>
                        <a:pt x="1742" y="13514"/>
                        <a:pt x="1647" y="14084"/>
                        <a:pt x="1394" y="14622"/>
                      </a:cubicBezTo>
                      <a:cubicBezTo>
                        <a:pt x="919" y="15572"/>
                        <a:pt x="1" y="16364"/>
                        <a:pt x="2186" y="17599"/>
                      </a:cubicBezTo>
                      <a:cubicBezTo>
                        <a:pt x="2281" y="17663"/>
                        <a:pt x="2407" y="17726"/>
                        <a:pt x="2534" y="17758"/>
                      </a:cubicBezTo>
                      <a:cubicBezTo>
                        <a:pt x="3938" y="18495"/>
                        <a:pt x="6541" y="18858"/>
                        <a:pt x="9105" y="18858"/>
                      </a:cubicBezTo>
                      <a:cubicBezTo>
                        <a:pt x="9953" y="18858"/>
                        <a:pt x="10797" y="18818"/>
                        <a:pt x="11591" y="18739"/>
                      </a:cubicBezTo>
                      <a:cubicBezTo>
                        <a:pt x="12795" y="18613"/>
                        <a:pt x="13872" y="18391"/>
                        <a:pt x="14695" y="18074"/>
                      </a:cubicBezTo>
                      <a:cubicBezTo>
                        <a:pt x="17735" y="16934"/>
                        <a:pt x="17767" y="15477"/>
                        <a:pt x="16912" y="14432"/>
                      </a:cubicBezTo>
                      <a:cubicBezTo>
                        <a:pt x="16088" y="13419"/>
                        <a:pt x="16785" y="9017"/>
                        <a:pt x="16025" y="6198"/>
                      </a:cubicBezTo>
                      <a:cubicBezTo>
                        <a:pt x="15265" y="3380"/>
                        <a:pt x="15107" y="2113"/>
                        <a:pt x="13777" y="846"/>
                      </a:cubicBezTo>
                      <a:cubicBezTo>
                        <a:pt x="13555" y="625"/>
                        <a:pt x="13207" y="466"/>
                        <a:pt x="12763" y="308"/>
                      </a:cubicBezTo>
                      <a:cubicBezTo>
                        <a:pt x="12075" y="106"/>
                        <a:pt x="11186" y="0"/>
                        <a:pt x="10269" y="0"/>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9"/>
                <p:cNvSpPr/>
                <p:nvPr/>
              </p:nvSpPr>
              <p:spPr>
                <a:xfrm>
                  <a:off x="740949" y="3746428"/>
                  <a:ext cx="435774" cy="444936"/>
                </a:xfrm>
                <a:custGeom>
                  <a:rect b="b" l="l" r="r" t="t"/>
                  <a:pathLst>
                    <a:path extrusionOk="0" h="13938" w="13651">
                      <a:moveTo>
                        <a:pt x="7129" y="1"/>
                      </a:moveTo>
                      <a:cubicBezTo>
                        <a:pt x="7065" y="1"/>
                        <a:pt x="7001" y="2"/>
                        <a:pt x="6936" y="3"/>
                      </a:cubicBezTo>
                      <a:cubicBezTo>
                        <a:pt x="6683" y="3"/>
                        <a:pt x="6430" y="35"/>
                        <a:pt x="6176" y="35"/>
                      </a:cubicBezTo>
                      <a:cubicBezTo>
                        <a:pt x="5606" y="98"/>
                        <a:pt x="5099" y="161"/>
                        <a:pt x="4624" y="320"/>
                      </a:cubicBezTo>
                      <a:cubicBezTo>
                        <a:pt x="1078" y="1333"/>
                        <a:pt x="729" y="4785"/>
                        <a:pt x="476" y="7128"/>
                      </a:cubicBezTo>
                      <a:cubicBezTo>
                        <a:pt x="412" y="7698"/>
                        <a:pt x="349" y="8205"/>
                        <a:pt x="286" y="8585"/>
                      </a:cubicBezTo>
                      <a:cubicBezTo>
                        <a:pt x="254" y="8712"/>
                        <a:pt x="222" y="8838"/>
                        <a:pt x="191" y="8997"/>
                      </a:cubicBezTo>
                      <a:cubicBezTo>
                        <a:pt x="1" y="10327"/>
                        <a:pt x="222" y="12449"/>
                        <a:pt x="3009" y="13430"/>
                      </a:cubicBezTo>
                      <a:cubicBezTo>
                        <a:pt x="3104" y="13462"/>
                        <a:pt x="3231" y="13494"/>
                        <a:pt x="3326" y="13525"/>
                      </a:cubicBezTo>
                      <a:cubicBezTo>
                        <a:pt x="4181" y="13779"/>
                        <a:pt x="5289" y="13937"/>
                        <a:pt x="6651" y="13937"/>
                      </a:cubicBezTo>
                      <a:cubicBezTo>
                        <a:pt x="7728" y="13937"/>
                        <a:pt x="8678" y="13842"/>
                        <a:pt x="9470" y="13620"/>
                      </a:cubicBezTo>
                      <a:cubicBezTo>
                        <a:pt x="10230" y="13462"/>
                        <a:pt x="10863" y="13177"/>
                        <a:pt x="11402" y="12860"/>
                      </a:cubicBezTo>
                      <a:cubicBezTo>
                        <a:pt x="13017" y="11879"/>
                        <a:pt x="13650" y="10390"/>
                        <a:pt x="13650" y="8997"/>
                      </a:cubicBezTo>
                      <a:cubicBezTo>
                        <a:pt x="13650" y="8427"/>
                        <a:pt x="13555" y="7857"/>
                        <a:pt x="13365" y="7350"/>
                      </a:cubicBezTo>
                      <a:cubicBezTo>
                        <a:pt x="13365" y="7318"/>
                        <a:pt x="13333" y="7255"/>
                        <a:pt x="13302" y="7223"/>
                      </a:cubicBezTo>
                      <a:lnTo>
                        <a:pt x="13302" y="7192"/>
                      </a:lnTo>
                      <a:cubicBezTo>
                        <a:pt x="12637" y="5577"/>
                        <a:pt x="12795" y="4405"/>
                        <a:pt x="12225" y="3138"/>
                      </a:cubicBezTo>
                      <a:cubicBezTo>
                        <a:pt x="12035" y="2726"/>
                        <a:pt x="11782" y="2315"/>
                        <a:pt x="11433" y="1903"/>
                      </a:cubicBezTo>
                      <a:cubicBezTo>
                        <a:pt x="10126" y="383"/>
                        <a:pt x="8672" y="1"/>
                        <a:pt x="7129" y="1"/>
                      </a:cubicBezTo>
                      <a:close/>
                    </a:path>
                  </a:pathLst>
                </a:custGeom>
                <a:solidFill>
                  <a:srgbClr val="F3B9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9"/>
                <p:cNvSpPr/>
                <p:nvPr/>
              </p:nvSpPr>
              <p:spPr>
                <a:xfrm>
                  <a:off x="847123" y="3962831"/>
                  <a:ext cx="33391" cy="48586"/>
                </a:xfrm>
                <a:custGeom>
                  <a:rect b="b" l="l" r="r" t="t"/>
                  <a:pathLst>
                    <a:path extrusionOk="0" h="1522" w="1046">
                      <a:moveTo>
                        <a:pt x="538" y="1"/>
                      </a:moveTo>
                      <a:cubicBezTo>
                        <a:pt x="253" y="1"/>
                        <a:pt x="0" y="349"/>
                        <a:pt x="0" y="761"/>
                      </a:cubicBezTo>
                      <a:cubicBezTo>
                        <a:pt x="0" y="1173"/>
                        <a:pt x="253" y="1521"/>
                        <a:pt x="538" y="1521"/>
                      </a:cubicBezTo>
                      <a:cubicBezTo>
                        <a:pt x="792" y="1521"/>
                        <a:pt x="1045" y="1173"/>
                        <a:pt x="1045" y="761"/>
                      </a:cubicBezTo>
                      <a:cubicBezTo>
                        <a:pt x="1045" y="349"/>
                        <a:pt x="792" y="1"/>
                        <a:pt x="538"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9"/>
                <p:cNvSpPr/>
                <p:nvPr/>
              </p:nvSpPr>
              <p:spPr>
                <a:xfrm>
                  <a:off x="1052321" y="3962831"/>
                  <a:ext cx="32401" cy="48586"/>
                </a:xfrm>
                <a:custGeom>
                  <a:rect b="b" l="l" r="r" t="t"/>
                  <a:pathLst>
                    <a:path extrusionOk="0" h="1522" w="1015">
                      <a:moveTo>
                        <a:pt x="508" y="1"/>
                      </a:moveTo>
                      <a:cubicBezTo>
                        <a:pt x="223" y="1"/>
                        <a:pt x="1" y="349"/>
                        <a:pt x="1" y="761"/>
                      </a:cubicBezTo>
                      <a:cubicBezTo>
                        <a:pt x="1" y="1173"/>
                        <a:pt x="223" y="1521"/>
                        <a:pt x="508" y="1521"/>
                      </a:cubicBezTo>
                      <a:cubicBezTo>
                        <a:pt x="793" y="1521"/>
                        <a:pt x="1014" y="1173"/>
                        <a:pt x="1014" y="761"/>
                      </a:cubicBezTo>
                      <a:cubicBezTo>
                        <a:pt x="1014" y="349"/>
                        <a:pt x="793" y="1"/>
                        <a:pt x="508"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9"/>
                <p:cNvSpPr/>
                <p:nvPr/>
              </p:nvSpPr>
              <p:spPr>
                <a:xfrm>
                  <a:off x="909787" y="3907158"/>
                  <a:ext cx="89926" cy="153164"/>
                </a:xfrm>
                <a:custGeom>
                  <a:rect b="b" l="l" r="r" t="t"/>
                  <a:pathLst>
                    <a:path extrusionOk="0" h="4798" w="2817">
                      <a:moveTo>
                        <a:pt x="1385" y="0"/>
                      </a:moveTo>
                      <a:cubicBezTo>
                        <a:pt x="1367" y="0"/>
                        <a:pt x="1349" y="1"/>
                        <a:pt x="1331" y="3"/>
                      </a:cubicBezTo>
                      <a:cubicBezTo>
                        <a:pt x="0" y="162"/>
                        <a:pt x="634" y="1998"/>
                        <a:pt x="507" y="2948"/>
                      </a:cubicBezTo>
                      <a:cubicBezTo>
                        <a:pt x="412" y="3867"/>
                        <a:pt x="349" y="4279"/>
                        <a:pt x="761" y="4627"/>
                      </a:cubicBezTo>
                      <a:cubicBezTo>
                        <a:pt x="875" y="4741"/>
                        <a:pt x="1068" y="4798"/>
                        <a:pt x="1287" y="4798"/>
                      </a:cubicBezTo>
                      <a:cubicBezTo>
                        <a:pt x="1433" y="4798"/>
                        <a:pt x="1590" y="4773"/>
                        <a:pt x="1742" y="4722"/>
                      </a:cubicBezTo>
                      <a:cubicBezTo>
                        <a:pt x="2186" y="4595"/>
                        <a:pt x="2629" y="4215"/>
                        <a:pt x="2692" y="3455"/>
                      </a:cubicBezTo>
                      <a:cubicBezTo>
                        <a:pt x="2816" y="2122"/>
                        <a:pt x="2212" y="0"/>
                        <a:pt x="1385" y="0"/>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9"/>
                <p:cNvSpPr/>
                <p:nvPr/>
              </p:nvSpPr>
              <p:spPr>
                <a:xfrm>
                  <a:off x="799590" y="3900997"/>
                  <a:ext cx="104610" cy="44181"/>
                </a:xfrm>
                <a:custGeom>
                  <a:rect b="b" l="l" r="r" t="t"/>
                  <a:pathLst>
                    <a:path extrusionOk="0" h="1384" w="3277">
                      <a:moveTo>
                        <a:pt x="1984" y="0"/>
                      </a:moveTo>
                      <a:cubicBezTo>
                        <a:pt x="1819" y="0"/>
                        <a:pt x="1651" y="13"/>
                        <a:pt x="1489" y="38"/>
                      </a:cubicBezTo>
                      <a:cubicBezTo>
                        <a:pt x="666" y="196"/>
                        <a:pt x="1" y="766"/>
                        <a:pt x="317" y="1210"/>
                      </a:cubicBezTo>
                      <a:cubicBezTo>
                        <a:pt x="408" y="1337"/>
                        <a:pt x="494" y="1383"/>
                        <a:pt x="590" y="1383"/>
                      </a:cubicBezTo>
                      <a:cubicBezTo>
                        <a:pt x="829" y="1383"/>
                        <a:pt x="1133" y="1096"/>
                        <a:pt x="1742" y="1051"/>
                      </a:cubicBezTo>
                      <a:cubicBezTo>
                        <a:pt x="1862" y="1043"/>
                        <a:pt x="1970" y="1040"/>
                        <a:pt x="2066" y="1040"/>
                      </a:cubicBezTo>
                      <a:cubicBezTo>
                        <a:pt x="2281" y="1040"/>
                        <a:pt x="2441" y="1055"/>
                        <a:pt x="2567" y="1055"/>
                      </a:cubicBezTo>
                      <a:cubicBezTo>
                        <a:pt x="2812" y="1055"/>
                        <a:pt x="2927" y="999"/>
                        <a:pt x="3072" y="671"/>
                      </a:cubicBezTo>
                      <a:cubicBezTo>
                        <a:pt x="3276" y="213"/>
                        <a:pt x="2661" y="0"/>
                        <a:pt x="1984"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9"/>
                <p:cNvSpPr/>
                <p:nvPr/>
              </p:nvSpPr>
              <p:spPr>
                <a:xfrm>
                  <a:off x="1017525" y="3900997"/>
                  <a:ext cx="104578" cy="44181"/>
                </a:xfrm>
                <a:custGeom>
                  <a:rect b="b" l="l" r="r" t="t"/>
                  <a:pathLst>
                    <a:path extrusionOk="0" h="1384" w="3276">
                      <a:moveTo>
                        <a:pt x="1264" y="0"/>
                      </a:moveTo>
                      <a:cubicBezTo>
                        <a:pt x="595" y="0"/>
                        <a:pt x="0" y="213"/>
                        <a:pt x="204" y="671"/>
                      </a:cubicBezTo>
                      <a:cubicBezTo>
                        <a:pt x="350" y="999"/>
                        <a:pt x="464" y="1055"/>
                        <a:pt x="704" y="1055"/>
                      </a:cubicBezTo>
                      <a:cubicBezTo>
                        <a:pt x="826" y="1055"/>
                        <a:pt x="981" y="1040"/>
                        <a:pt x="1190" y="1040"/>
                      </a:cubicBezTo>
                      <a:cubicBezTo>
                        <a:pt x="1283" y="1040"/>
                        <a:pt x="1387" y="1043"/>
                        <a:pt x="1503" y="1051"/>
                      </a:cubicBezTo>
                      <a:cubicBezTo>
                        <a:pt x="2112" y="1096"/>
                        <a:pt x="2432" y="1383"/>
                        <a:pt x="2680" y="1383"/>
                      </a:cubicBezTo>
                      <a:cubicBezTo>
                        <a:pt x="2780" y="1383"/>
                        <a:pt x="2868" y="1337"/>
                        <a:pt x="2959" y="1210"/>
                      </a:cubicBezTo>
                      <a:cubicBezTo>
                        <a:pt x="3276" y="766"/>
                        <a:pt x="2579" y="196"/>
                        <a:pt x="1756" y="38"/>
                      </a:cubicBezTo>
                      <a:cubicBezTo>
                        <a:pt x="1594" y="13"/>
                        <a:pt x="1427" y="0"/>
                        <a:pt x="1264"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9"/>
                <p:cNvSpPr/>
                <p:nvPr/>
              </p:nvSpPr>
              <p:spPr>
                <a:xfrm>
                  <a:off x="671198" y="3835109"/>
                  <a:ext cx="111250" cy="149653"/>
                </a:xfrm>
                <a:custGeom>
                  <a:rect b="b" l="l" r="r" t="t"/>
                  <a:pathLst>
                    <a:path extrusionOk="0" h="4688" w="3485">
                      <a:moveTo>
                        <a:pt x="2579" y="1"/>
                      </a:moveTo>
                      <a:cubicBezTo>
                        <a:pt x="2380" y="1"/>
                        <a:pt x="2153" y="55"/>
                        <a:pt x="1901" y="202"/>
                      </a:cubicBezTo>
                      <a:cubicBezTo>
                        <a:pt x="887" y="803"/>
                        <a:pt x="1267" y="1373"/>
                        <a:pt x="1267" y="1373"/>
                      </a:cubicBezTo>
                      <a:cubicBezTo>
                        <a:pt x="1267" y="1373"/>
                        <a:pt x="1133" y="1316"/>
                        <a:pt x="959" y="1316"/>
                      </a:cubicBezTo>
                      <a:cubicBezTo>
                        <a:pt x="746" y="1316"/>
                        <a:pt x="474" y="1402"/>
                        <a:pt x="317" y="1785"/>
                      </a:cubicBezTo>
                      <a:cubicBezTo>
                        <a:pt x="1" y="2482"/>
                        <a:pt x="729" y="2767"/>
                        <a:pt x="729" y="2767"/>
                      </a:cubicBezTo>
                      <a:cubicBezTo>
                        <a:pt x="729" y="2767"/>
                        <a:pt x="159" y="2894"/>
                        <a:pt x="412" y="3464"/>
                      </a:cubicBezTo>
                      <a:cubicBezTo>
                        <a:pt x="559" y="3741"/>
                        <a:pt x="748" y="3808"/>
                        <a:pt x="897" y="3808"/>
                      </a:cubicBezTo>
                      <a:cubicBezTo>
                        <a:pt x="1036" y="3808"/>
                        <a:pt x="1141" y="3749"/>
                        <a:pt x="1141" y="3749"/>
                      </a:cubicBezTo>
                      <a:cubicBezTo>
                        <a:pt x="1141" y="3749"/>
                        <a:pt x="1185" y="4687"/>
                        <a:pt x="2044" y="4687"/>
                      </a:cubicBezTo>
                      <a:cubicBezTo>
                        <a:pt x="2208" y="4687"/>
                        <a:pt x="2401" y="4653"/>
                        <a:pt x="2629" y="4572"/>
                      </a:cubicBezTo>
                      <a:cubicBezTo>
                        <a:pt x="2629" y="4540"/>
                        <a:pt x="2882" y="1975"/>
                        <a:pt x="3484" y="455"/>
                      </a:cubicBezTo>
                      <a:cubicBezTo>
                        <a:pt x="3484" y="455"/>
                        <a:pt x="3152" y="1"/>
                        <a:pt x="2579"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9"/>
                <p:cNvSpPr/>
                <p:nvPr/>
              </p:nvSpPr>
              <p:spPr>
                <a:xfrm>
                  <a:off x="1130180" y="3832938"/>
                  <a:ext cx="110228" cy="148950"/>
                </a:xfrm>
                <a:custGeom>
                  <a:rect b="b" l="l" r="r" t="t"/>
                  <a:pathLst>
                    <a:path extrusionOk="0" h="4666" w="3453">
                      <a:moveTo>
                        <a:pt x="904" y="1"/>
                      </a:moveTo>
                      <a:cubicBezTo>
                        <a:pt x="430" y="1"/>
                        <a:pt x="121" y="317"/>
                        <a:pt x="32" y="428"/>
                      </a:cubicBezTo>
                      <a:cubicBezTo>
                        <a:pt x="0" y="460"/>
                        <a:pt x="0" y="460"/>
                        <a:pt x="0" y="460"/>
                      </a:cubicBezTo>
                      <a:cubicBezTo>
                        <a:pt x="602" y="1948"/>
                        <a:pt x="824" y="4545"/>
                        <a:pt x="824" y="4545"/>
                      </a:cubicBezTo>
                      <a:cubicBezTo>
                        <a:pt x="950" y="4608"/>
                        <a:pt x="1045" y="4608"/>
                        <a:pt x="1140" y="4640"/>
                      </a:cubicBezTo>
                      <a:lnTo>
                        <a:pt x="1172" y="4640"/>
                      </a:lnTo>
                      <a:cubicBezTo>
                        <a:pt x="1270" y="4657"/>
                        <a:pt x="1359" y="4665"/>
                        <a:pt x="1441" y="4665"/>
                      </a:cubicBezTo>
                      <a:cubicBezTo>
                        <a:pt x="1810" y="4665"/>
                        <a:pt x="2024" y="4505"/>
                        <a:pt x="2154" y="4323"/>
                      </a:cubicBezTo>
                      <a:cubicBezTo>
                        <a:pt x="2312" y="4038"/>
                        <a:pt x="2344" y="3753"/>
                        <a:pt x="2344" y="3753"/>
                      </a:cubicBezTo>
                      <a:cubicBezTo>
                        <a:pt x="2344" y="3753"/>
                        <a:pt x="2442" y="3809"/>
                        <a:pt x="2572" y="3809"/>
                      </a:cubicBezTo>
                      <a:cubicBezTo>
                        <a:pt x="2719" y="3809"/>
                        <a:pt x="2906" y="3738"/>
                        <a:pt x="3041" y="3437"/>
                      </a:cubicBezTo>
                      <a:cubicBezTo>
                        <a:pt x="3326" y="2898"/>
                        <a:pt x="2724" y="2772"/>
                        <a:pt x="2724" y="2772"/>
                      </a:cubicBezTo>
                      <a:cubicBezTo>
                        <a:pt x="2724" y="2772"/>
                        <a:pt x="3452" y="2487"/>
                        <a:pt x="3167" y="1790"/>
                      </a:cubicBezTo>
                      <a:cubicBezTo>
                        <a:pt x="3003" y="1406"/>
                        <a:pt x="2732" y="1317"/>
                        <a:pt x="2521" y="1317"/>
                      </a:cubicBezTo>
                      <a:cubicBezTo>
                        <a:pt x="2367" y="1317"/>
                        <a:pt x="2244" y="1365"/>
                        <a:pt x="2217" y="1378"/>
                      </a:cubicBezTo>
                      <a:cubicBezTo>
                        <a:pt x="2249" y="1315"/>
                        <a:pt x="2534" y="776"/>
                        <a:pt x="1584" y="206"/>
                      </a:cubicBezTo>
                      <a:cubicBezTo>
                        <a:pt x="1331" y="57"/>
                        <a:pt x="1103" y="1"/>
                        <a:pt x="904"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9"/>
                <p:cNvSpPr/>
                <p:nvPr/>
              </p:nvSpPr>
              <p:spPr>
                <a:xfrm>
                  <a:off x="706792" y="3969599"/>
                  <a:ext cx="52385" cy="66431"/>
                </a:xfrm>
                <a:custGeom>
                  <a:rect b="b" l="l" r="r" t="t"/>
                  <a:pathLst>
                    <a:path extrusionOk="0" h="2081" w="1641">
                      <a:moveTo>
                        <a:pt x="890" y="1"/>
                      </a:moveTo>
                      <a:cubicBezTo>
                        <a:pt x="403" y="1"/>
                        <a:pt x="1" y="324"/>
                        <a:pt x="89" y="1182"/>
                      </a:cubicBezTo>
                      <a:cubicBezTo>
                        <a:pt x="173" y="1916"/>
                        <a:pt x="562" y="2081"/>
                        <a:pt x="880" y="2081"/>
                      </a:cubicBezTo>
                      <a:cubicBezTo>
                        <a:pt x="1042" y="2081"/>
                        <a:pt x="1186" y="2038"/>
                        <a:pt x="1261" y="2006"/>
                      </a:cubicBezTo>
                      <a:lnTo>
                        <a:pt x="1324" y="2006"/>
                      </a:lnTo>
                      <a:lnTo>
                        <a:pt x="1641" y="201"/>
                      </a:lnTo>
                      <a:cubicBezTo>
                        <a:pt x="1609" y="169"/>
                        <a:pt x="1577" y="169"/>
                        <a:pt x="1546" y="169"/>
                      </a:cubicBezTo>
                      <a:cubicBezTo>
                        <a:pt x="1333" y="63"/>
                        <a:pt x="1103" y="1"/>
                        <a:pt x="890" y="1"/>
                      </a:cubicBezTo>
                      <a:close/>
                    </a:path>
                  </a:pathLst>
                </a:custGeom>
                <a:solidFill>
                  <a:srgbClr val="D492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9"/>
                <p:cNvSpPr/>
                <p:nvPr/>
              </p:nvSpPr>
              <p:spPr>
                <a:xfrm>
                  <a:off x="1165550" y="3968737"/>
                  <a:ext cx="51587" cy="66846"/>
                </a:xfrm>
                <a:custGeom>
                  <a:rect b="b" l="l" r="r" t="t"/>
                  <a:pathLst>
                    <a:path extrusionOk="0" h="2094" w="1616">
                      <a:moveTo>
                        <a:pt x="779" y="0"/>
                      </a:moveTo>
                      <a:cubicBezTo>
                        <a:pt x="528" y="0"/>
                        <a:pt x="256" y="89"/>
                        <a:pt x="1" y="228"/>
                      </a:cubicBezTo>
                      <a:lnTo>
                        <a:pt x="1" y="259"/>
                      </a:lnTo>
                      <a:lnTo>
                        <a:pt x="32" y="386"/>
                      </a:lnTo>
                      <a:lnTo>
                        <a:pt x="317" y="2033"/>
                      </a:lnTo>
                      <a:lnTo>
                        <a:pt x="349" y="2033"/>
                      </a:lnTo>
                      <a:cubicBezTo>
                        <a:pt x="424" y="2054"/>
                        <a:pt x="572" y="2094"/>
                        <a:pt x="739" y="2094"/>
                      </a:cubicBezTo>
                      <a:cubicBezTo>
                        <a:pt x="1066" y="2094"/>
                        <a:pt x="1469" y="1943"/>
                        <a:pt x="1553" y="1209"/>
                      </a:cubicBezTo>
                      <a:cubicBezTo>
                        <a:pt x="1616" y="513"/>
                        <a:pt x="1394" y="164"/>
                        <a:pt x="1046" y="38"/>
                      </a:cubicBezTo>
                      <a:cubicBezTo>
                        <a:pt x="961" y="12"/>
                        <a:pt x="872" y="0"/>
                        <a:pt x="779" y="0"/>
                      </a:cubicBezTo>
                      <a:close/>
                    </a:path>
                  </a:pathLst>
                </a:custGeom>
                <a:solidFill>
                  <a:srgbClr val="D492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9"/>
                <p:cNvSpPr/>
                <p:nvPr/>
              </p:nvSpPr>
              <p:spPr>
                <a:xfrm>
                  <a:off x="875406" y="4065973"/>
                  <a:ext cx="172924" cy="114251"/>
                </a:xfrm>
                <a:custGeom>
                  <a:rect b="b" l="l" r="r" t="t"/>
                  <a:pathLst>
                    <a:path extrusionOk="0" h="3579" w="5417">
                      <a:moveTo>
                        <a:pt x="2724" y="0"/>
                      </a:moveTo>
                      <a:cubicBezTo>
                        <a:pt x="1236" y="0"/>
                        <a:pt x="1" y="792"/>
                        <a:pt x="1" y="1805"/>
                      </a:cubicBezTo>
                      <a:cubicBezTo>
                        <a:pt x="1" y="2787"/>
                        <a:pt x="1236" y="3579"/>
                        <a:pt x="2724" y="3579"/>
                      </a:cubicBezTo>
                      <a:cubicBezTo>
                        <a:pt x="4213" y="3579"/>
                        <a:pt x="5416" y="2787"/>
                        <a:pt x="5416" y="1805"/>
                      </a:cubicBezTo>
                      <a:cubicBezTo>
                        <a:pt x="5416" y="792"/>
                        <a:pt x="4213" y="0"/>
                        <a:pt x="2724"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9"/>
                <p:cNvSpPr/>
                <p:nvPr/>
              </p:nvSpPr>
              <p:spPr>
                <a:xfrm>
                  <a:off x="861265" y="4094256"/>
                  <a:ext cx="162805" cy="160794"/>
                </a:xfrm>
                <a:custGeom>
                  <a:rect b="b" l="l" r="r" t="t"/>
                  <a:pathLst>
                    <a:path extrusionOk="0" h="5037" w="5100">
                      <a:moveTo>
                        <a:pt x="2566" y="1"/>
                      </a:moveTo>
                      <a:cubicBezTo>
                        <a:pt x="2154" y="1"/>
                        <a:pt x="1742" y="96"/>
                        <a:pt x="1394" y="286"/>
                      </a:cubicBezTo>
                      <a:cubicBezTo>
                        <a:pt x="1204" y="381"/>
                        <a:pt x="1014" y="508"/>
                        <a:pt x="855" y="666"/>
                      </a:cubicBezTo>
                      <a:cubicBezTo>
                        <a:pt x="349" y="1109"/>
                        <a:pt x="0" y="1774"/>
                        <a:pt x="0" y="2534"/>
                      </a:cubicBezTo>
                      <a:cubicBezTo>
                        <a:pt x="0" y="2566"/>
                        <a:pt x="0" y="2598"/>
                        <a:pt x="32" y="2629"/>
                      </a:cubicBezTo>
                      <a:cubicBezTo>
                        <a:pt x="32" y="2851"/>
                        <a:pt x="64" y="3105"/>
                        <a:pt x="127" y="3295"/>
                      </a:cubicBezTo>
                      <a:cubicBezTo>
                        <a:pt x="380" y="4023"/>
                        <a:pt x="919" y="4593"/>
                        <a:pt x="1615" y="4846"/>
                      </a:cubicBezTo>
                      <a:cubicBezTo>
                        <a:pt x="1679" y="4910"/>
                        <a:pt x="1774" y="4941"/>
                        <a:pt x="1869" y="4941"/>
                      </a:cubicBezTo>
                      <a:cubicBezTo>
                        <a:pt x="2059" y="5005"/>
                        <a:pt x="2249" y="5036"/>
                        <a:pt x="2407" y="5036"/>
                      </a:cubicBezTo>
                      <a:lnTo>
                        <a:pt x="2566" y="5036"/>
                      </a:lnTo>
                      <a:cubicBezTo>
                        <a:pt x="3674" y="5036"/>
                        <a:pt x="4624" y="4340"/>
                        <a:pt x="4972" y="3358"/>
                      </a:cubicBezTo>
                      <a:lnTo>
                        <a:pt x="5004" y="3263"/>
                      </a:lnTo>
                      <a:cubicBezTo>
                        <a:pt x="5036" y="3136"/>
                        <a:pt x="5067" y="2978"/>
                        <a:pt x="5067" y="2851"/>
                      </a:cubicBezTo>
                      <a:cubicBezTo>
                        <a:pt x="5067" y="2819"/>
                        <a:pt x="5099" y="2819"/>
                        <a:pt x="5099" y="2788"/>
                      </a:cubicBezTo>
                      <a:cubicBezTo>
                        <a:pt x="5099" y="2788"/>
                        <a:pt x="5099" y="2756"/>
                        <a:pt x="5099" y="2756"/>
                      </a:cubicBezTo>
                      <a:cubicBezTo>
                        <a:pt x="5099" y="2661"/>
                        <a:pt x="5099" y="2598"/>
                        <a:pt x="5099" y="2534"/>
                      </a:cubicBezTo>
                      <a:cubicBezTo>
                        <a:pt x="5099" y="1774"/>
                        <a:pt x="4782" y="1109"/>
                        <a:pt x="4276" y="666"/>
                      </a:cubicBezTo>
                      <a:cubicBezTo>
                        <a:pt x="3991" y="381"/>
                        <a:pt x="3611" y="191"/>
                        <a:pt x="3199" y="96"/>
                      </a:cubicBezTo>
                      <a:cubicBezTo>
                        <a:pt x="3104" y="64"/>
                        <a:pt x="2977" y="33"/>
                        <a:pt x="2851" y="33"/>
                      </a:cubicBezTo>
                      <a:cubicBezTo>
                        <a:pt x="2756" y="1"/>
                        <a:pt x="2661" y="1"/>
                        <a:pt x="25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9"/>
                <p:cNvSpPr/>
                <p:nvPr/>
              </p:nvSpPr>
              <p:spPr>
                <a:xfrm>
                  <a:off x="861265" y="4097225"/>
                  <a:ext cx="163794" cy="158591"/>
                </a:xfrm>
                <a:custGeom>
                  <a:rect b="b" l="l" r="r" t="t"/>
                  <a:pathLst>
                    <a:path extrusionOk="0" h="4968" w="5131">
                      <a:moveTo>
                        <a:pt x="3263" y="1"/>
                      </a:moveTo>
                      <a:cubicBezTo>
                        <a:pt x="3241" y="1"/>
                        <a:pt x="3220" y="1"/>
                        <a:pt x="3199" y="3"/>
                      </a:cubicBezTo>
                      <a:cubicBezTo>
                        <a:pt x="2977" y="3"/>
                        <a:pt x="2756" y="98"/>
                        <a:pt x="2629" y="351"/>
                      </a:cubicBezTo>
                      <a:cubicBezTo>
                        <a:pt x="2546" y="517"/>
                        <a:pt x="2468" y="576"/>
                        <a:pt x="2388" y="576"/>
                      </a:cubicBezTo>
                      <a:cubicBezTo>
                        <a:pt x="2252" y="576"/>
                        <a:pt x="2111" y="407"/>
                        <a:pt x="1932" y="288"/>
                      </a:cubicBezTo>
                      <a:cubicBezTo>
                        <a:pt x="1818" y="220"/>
                        <a:pt x="1704" y="167"/>
                        <a:pt x="1566" y="167"/>
                      </a:cubicBezTo>
                      <a:cubicBezTo>
                        <a:pt x="1513" y="167"/>
                        <a:pt x="1456" y="175"/>
                        <a:pt x="1394" y="193"/>
                      </a:cubicBezTo>
                      <a:cubicBezTo>
                        <a:pt x="1109" y="288"/>
                        <a:pt x="950" y="415"/>
                        <a:pt x="855" y="573"/>
                      </a:cubicBezTo>
                      <a:cubicBezTo>
                        <a:pt x="729" y="731"/>
                        <a:pt x="729" y="953"/>
                        <a:pt x="697" y="1238"/>
                      </a:cubicBezTo>
                      <a:cubicBezTo>
                        <a:pt x="665" y="1871"/>
                        <a:pt x="95" y="1555"/>
                        <a:pt x="32" y="2536"/>
                      </a:cubicBezTo>
                      <a:cubicBezTo>
                        <a:pt x="32" y="2568"/>
                        <a:pt x="0" y="2600"/>
                        <a:pt x="0" y="2600"/>
                      </a:cubicBezTo>
                      <a:cubicBezTo>
                        <a:pt x="0" y="2980"/>
                        <a:pt x="32" y="3138"/>
                        <a:pt x="127" y="3202"/>
                      </a:cubicBezTo>
                      <a:cubicBezTo>
                        <a:pt x="317" y="3360"/>
                        <a:pt x="634" y="3202"/>
                        <a:pt x="855" y="3645"/>
                      </a:cubicBezTo>
                      <a:cubicBezTo>
                        <a:pt x="1109" y="4152"/>
                        <a:pt x="1204" y="4532"/>
                        <a:pt x="1615" y="4753"/>
                      </a:cubicBezTo>
                      <a:cubicBezTo>
                        <a:pt x="1679" y="4817"/>
                        <a:pt x="1742" y="4848"/>
                        <a:pt x="1837" y="4880"/>
                      </a:cubicBezTo>
                      <a:cubicBezTo>
                        <a:pt x="1932" y="4912"/>
                        <a:pt x="2027" y="4943"/>
                        <a:pt x="2122" y="4943"/>
                      </a:cubicBezTo>
                      <a:cubicBezTo>
                        <a:pt x="2186" y="4959"/>
                        <a:pt x="2241" y="4967"/>
                        <a:pt x="2288" y="4967"/>
                      </a:cubicBezTo>
                      <a:cubicBezTo>
                        <a:pt x="2336" y="4967"/>
                        <a:pt x="2376" y="4959"/>
                        <a:pt x="2407" y="4943"/>
                      </a:cubicBezTo>
                      <a:cubicBezTo>
                        <a:pt x="2439" y="4943"/>
                        <a:pt x="2471" y="4912"/>
                        <a:pt x="2502" y="4912"/>
                      </a:cubicBezTo>
                      <a:cubicBezTo>
                        <a:pt x="2928" y="4699"/>
                        <a:pt x="2916" y="3990"/>
                        <a:pt x="3559" y="3990"/>
                      </a:cubicBezTo>
                      <a:cubicBezTo>
                        <a:pt x="3586" y="3990"/>
                        <a:pt x="3613" y="3991"/>
                        <a:pt x="3642" y="3993"/>
                      </a:cubicBezTo>
                      <a:cubicBezTo>
                        <a:pt x="3769" y="3993"/>
                        <a:pt x="3927" y="3993"/>
                        <a:pt x="4054" y="3962"/>
                      </a:cubicBezTo>
                      <a:cubicBezTo>
                        <a:pt x="4497" y="3898"/>
                        <a:pt x="4814" y="3645"/>
                        <a:pt x="4972" y="3265"/>
                      </a:cubicBezTo>
                      <a:lnTo>
                        <a:pt x="5004" y="3170"/>
                      </a:lnTo>
                      <a:cubicBezTo>
                        <a:pt x="5036" y="3043"/>
                        <a:pt x="5067" y="2916"/>
                        <a:pt x="5067" y="2758"/>
                      </a:cubicBezTo>
                      <a:cubicBezTo>
                        <a:pt x="5067" y="2726"/>
                        <a:pt x="5099" y="2726"/>
                        <a:pt x="5099" y="2695"/>
                      </a:cubicBezTo>
                      <a:cubicBezTo>
                        <a:pt x="5099" y="2695"/>
                        <a:pt x="5099" y="2663"/>
                        <a:pt x="5099" y="2663"/>
                      </a:cubicBezTo>
                      <a:cubicBezTo>
                        <a:pt x="5131" y="2156"/>
                        <a:pt x="4909" y="2125"/>
                        <a:pt x="4687" y="2061"/>
                      </a:cubicBezTo>
                      <a:cubicBezTo>
                        <a:pt x="4529" y="2061"/>
                        <a:pt x="4371" y="2030"/>
                        <a:pt x="4276" y="1871"/>
                      </a:cubicBezTo>
                      <a:cubicBezTo>
                        <a:pt x="4117" y="1586"/>
                        <a:pt x="4307" y="1333"/>
                        <a:pt x="4371" y="1016"/>
                      </a:cubicBezTo>
                      <a:cubicBezTo>
                        <a:pt x="4371" y="890"/>
                        <a:pt x="4371" y="731"/>
                        <a:pt x="4276" y="573"/>
                      </a:cubicBezTo>
                      <a:cubicBezTo>
                        <a:pt x="4095" y="273"/>
                        <a:pt x="3659" y="1"/>
                        <a:pt x="3263" y="1"/>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9"/>
                <p:cNvSpPr/>
                <p:nvPr/>
              </p:nvSpPr>
              <p:spPr>
                <a:xfrm>
                  <a:off x="893602" y="4144821"/>
                  <a:ext cx="14206" cy="7119"/>
                </a:xfrm>
                <a:custGeom>
                  <a:rect b="b" l="l" r="r" t="t"/>
                  <a:pathLst>
                    <a:path extrusionOk="0" h="223" w="445">
                      <a:moveTo>
                        <a:pt x="1" y="0"/>
                      </a:moveTo>
                      <a:lnTo>
                        <a:pt x="1" y="222"/>
                      </a:lnTo>
                      <a:lnTo>
                        <a:pt x="444" y="222"/>
                      </a:lnTo>
                      <a:lnTo>
                        <a:pt x="44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9"/>
                <p:cNvSpPr/>
                <p:nvPr/>
              </p:nvSpPr>
              <p:spPr>
                <a:xfrm>
                  <a:off x="943146" y="4119539"/>
                  <a:ext cx="7119" cy="13184"/>
                </a:xfrm>
                <a:custGeom>
                  <a:rect b="b" l="l" r="r" t="t"/>
                  <a:pathLst>
                    <a:path extrusionOk="0" h="413" w="223">
                      <a:moveTo>
                        <a:pt x="1" y="1"/>
                      </a:moveTo>
                      <a:lnTo>
                        <a:pt x="1" y="412"/>
                      </a:lnTo>
                      <a:lnTo>
                        <a:pt x="222" y="412"/>
                      </a:lnTo>
                      <a:lnTo>
                        <a:pt x="22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9"/>
                <p:cNvSpPr/>
                <p:nvPr/>
              </p:nvSpPr>
              <p:spPr>
                <a:xfrm>
                  <a:off x="889580" y="4184246"/>
                  <a:ext cx="18228" cy="14174"/>
                </a:xfrm>
                <a:custGeom>
                  <a:rect b="b" l="l" r="r" t="t"/>
                  <a:pathLst>
                    <a:path extrusionOk="0" h="444" w="571">
                      <a:moveTo>
                        <a:pt x="348" y="0"/>
                      </a:moveTo>
                      <a:lnTo>
                        <a:pt x="0" y="286"/>
                      </a:lnTo>
                      <a:lnTo>
                        <a:pt x="127" y="444"/>
                      </a:lnTo>
                      <a:lnTo>
                        <a:pt x="570" y="159"/>
                      </a:lnTo>
                      <a:lnTo>
                        <a:pt x="3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9"/>
                <p:cNvSpPr/>
                <p:nvPr/>
              </p:nvSpPr>
              <p:spPr>
                <a:xfrm>
                  <a:off x="919906" y="4214572"/>
                  <a:ext cx="13152" cy="7119"/>
                </a:xfrm>
                <a:custGeom>
                  <a:rect b="b" l="l" r="r" t="t"/>
                  <a:pathLst>
                    <a:path extrusionOk="0" h="223" w="412">
                      <a:moveTo>
                        <a:pt x="0" y="1"/>
                      </a:moveTo>
                      <a:lnTo>
                        <a:pt x="0" y="222"/>
                      </a:lnTo>
                      <a:lnTo>
                        <a:pt x="412" y="222"/>
                      </a:lnTo>
                      <a:lnTo>
                        <a:pt x="41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9"/>
                <p:cNvSpPr/>
                <p:nvPr/>
              </p:nvSpPr>
              <p:spPr>
                <a:xfrm>
                  <a:off x="963353" y="4198387"/>
                  <a:ext cx="16217" cy="4086"/>
                </a:xfrm>
                <a:custGeom>
                  <a:rect b="b" l="l" r="r" t="t"/>
                  <a:pathLst>
                    <a:path extrusionOk="0" h="128" w="508">
                      <a:moveTo>
                        <a:pt x="96" y="1"/>
                      </a:moveTo>
                      <a:lnTo>
                        <a:pt x="1" y="128"/>
                      </a:lnTo>
                      <a:lnTo>
                        <a:pt x="508" y="128"/>
                      </a:lnTo>
                      <a:lnTo>
                        <a:pt x="50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9"/>
                <p:cNvSpPr/>
                <p:nvPr/>
              </p:nvSpPr>
              <p:spPr>
                <a:xfrm>
                  <a:off x="975483" y="4141789"/>
                  <a:ext cx="12194" cy="18228"/>
                </a:xfrm>
                <a:custGeom>
                  <a:rect b="b" l="l" r="r" t="t"/>
                  <a:pathLst>
                    <a:path extrusionOk="0" h="571" w="382">
                      <a:moveTo>
                        <a:pt x="128" y="0"/>
                      </a:moveTo>
                      <a:lnTo>
                        <a:pt x="1" y="127"/>
                      </a:lnTo>
                      <a:lnTo>
                        <a:pt x="128" y="570"/>
                      </a:lnTo>
                      <a:lnTo>
                        <a:pt x="381" y="570"/>
                      </a:lnTo>
                      <a:lnTo>
                        <a:pt x="12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9"/>
                <p:cNvSpPr/>
                <p:nvPr/>
              </p:nvSpPr>
              <p:spPr>
                <a:xfrm>
                  <a:off x="919906" y="4151908"/>
                  <a:ext cx="46511" cy="46511"/>
                </a:xfrm>
                <a:custGeom>
                  <a:rect b="b" l="l" r="r" t="t"/>
                  <a:pathLst>
                    <a:path extrusionOk="0" h="1457" w="1457">
                      <a:moveTo>
                        <a:pt x="729" y="0"/>
                      </a:moveTo>
                      <a:cubicBezTo>
                        <a:pt x="317" y="0"/>
                        <a:pt x="0" y="317"/>
                        <a:pt x="0" y="728"/>
                      </a:cubicBezTo>
                      <a:cubicBezTo>
                        <a:pt x="0" y="1108"/>
                        <a:pt x="317" y="1457"/>
                        <a:pt x="729" y="1457"/>
                      </a:cubicBezTo>
                      <a:cubicBezTo>
                        <a:pt x="1109" y="1457"/>
                        <a:pt x="1457" y="1108"/>
                        <a:pt x="1457" y="728"/>
                      </a:cubicBezTo>
                      <a:cubicBezTo>
                        <a:pt x="1457" y="317"/>
                        <a:pt x="1109" y="0"/>
                        <a:pt x="729"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9"/>
                <p:cNvSpPr/>
                <p:nvPr/>
              </p:nvSpPr>
              <p:spPr>
                <a:xfrm>
                  <a:off x="938102" y="4097225"/>
                  <a:ext cx="85967" cy="157825"/>
                </a:xfrm>
                <a:custGeom>
                  <a:rect b="b" l="l" r="r" t="t"/>
                  <a:pathLst>
                    <a:path extrusionOk="0" h="4944" w="2693">
                      <a:moveTo>
                        <a:pt x="856" y="1"/>
                      </a:moveTo>
                      <a:cubicBezTo>
                        <a:pt x="834" y="1"/>
                        <a:pt x="813" y="1"/>
                        <a:pt x="792" y="3"/>
                      </a:cubicBezTo>
                      <a:cubicBezTo>
                        <a:pt x="792" y="3"/>
                        <a:pt x="1520" y="351"/>
                        <a:pt x="1964" y="1016"/>
                      </a:cubicBezTo>
                      <a:cubicBezTo>
                        <a:pt x="2122" y="1301"/>
                        <a:pt x="2280" y="1650"/>
                        <a:pt x="2280" y="2061"/>
                      </a:cubicBezTo>
                      <a:cubicBezTo>
                        <a:pt x="2280" y="2251"/>
                        <a:pt x="2249" y="2410"/>
                        <a:pt x="2217" y="2600"/>
                      </a:cubicBezTo>
                      <a:cubicBezTo>
                        <a:pt x="2090" y="3233"/>
                        <a:pt x="1900" y="3645"/>
                        <a:pt x="1647" y="3962"/>
                      </a:cubicBezTo>
                      <a:cubicBezTo>
                        <a:pt x="1267" y="4500"/>
                        <a:pt x="760" y="4690"/>
                        <a:pt x="127" y="4912"/>
                      </a:cubicBezTo>
                      <a:cubicBezTo>
                        <a:pt x="95" y="4912"/>
                        <a:pt x="64" y="4943"/>
                        <a:pt x="0" y="4943"/>
                      </a:cubicBezTo>
                      <a:lnTo>
                        <a:pt x="159" y="4943"/>
                      </a:lnTo>
                      <a:cubicBezTo>
                        <a:pt x="1267" y="4943"/>
                        <a:pt x="2217" y="4247"/>
                        <a:pt x="2565" y="3265"/>
                      </a:cubicBezTo>
                      <a:lnTo>
                        <a:pt x="2597" y="3170"/>
                      </a:lnTo>
                      <a:cubicBezTo>
                        <a:pt x="2629" y="3043"/>
                        <a:pt x="2660" y="2916"/>
                        <a:pt x="2660" y="2758"/>
                      </a:cubicBezTo>
                      <a:cubicBezTo>
                        <a:pt x="2660" y="2726"/>
                        <a:pt x="2692" y="2726"/>
                        <a:pt x="2692" y="2695"/>
                      </a:cubicBezTo>
                      <a:cubicBezTo>
                        <a:pt x="2692" y="2695"/>
                        <a:pt x="2692" y="2663"/>
                        <a:pt x="2692" y="2663"/>
                      </a:cubicBezTo>
                      <a:cubicBezTo>
                        <a:pt x="2692" y="2568"/>
                        <a:pt x="2692" y="2505"/>
                        <a:pt x="2692" y="2441"/>
                      </a:cubicBezTo>
                      <a:cubicBezTo>
                        <a:pt x="2692" y="1681"/>
                        <a:pt x="2375" y="1016"/>
                        <a:pt x="1869" y="573"/>
                      </a:cubicBezTo>
                      <a:cubicBezTo>
                        <a:pt x="1688" y="273"/>
                        <a:pt x="1252" y="1"/>
                        <a:pt x="856" y="1"/>
                      </a:cubicBezTo>
                      <a:close/>
                    </a:path>
                  </a:pathLst>
                </a:custGeom>
                <a:solidFill>
                  <a:srgbClr val="FFFFFF">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9"/>
                <p:cNvSpPr/>
                <p:nvPr/>
              </p:nvSpPr>
              <p:spPr>
                <a:xfrm>
                  <a:off x="902700" y="4135723"/>
                  <a:ext cx="79902" cy="78880"/>
                </a:xfrm>
                <a:custGeom>
                  <a:rect b="b" l="l" r="r" t="t"/>
                  <a:pathLst>
                    <a:path extrusionOk="0" h="2471" w="2503">
                      <a:moveTo>
                        <a:pt x="1268" y="0"/>
                      </a:moveTo>
                      <a:cubicBezTo>
                        <a:pt x="571" y="0"/>
                        <a:pt x="1" y="539"/>
                        <a:pt x="1" y="1235"/>
                      </a:cubicBezTo>
                      <a:cubicBezTo>
                        <a:pt x="1" y="1901"/>
                        <a:pt x="571" y="2471"/>
                        <a:pt x="1268" y="2471"/>
                      </a:cubicBezTo>
                      <a:cubicBezTo>
                        <a:pt x="1964" y="2471"/>
                        <a:pt x="2503" y="1901"/>
                        <a:pt x="2503" y="1235"/>
                      </a:cubicBezTo>
                      <a:cubicBezTo>
                        <a:pt x="2503" y="539"/>
                        <a:pt x="1964" y="0"/>
                        <a:pt x="1268"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9"/>
                <p:cNvSpPr/>
                <p:nvPr/>
              </p:nvSpPr>
              <p:spPr>
                <a:xfrm>
                  <a:off x="861265" y="4094256"/>
                  <a:ext cx="91011" cy="158751"/>
                </a:xfrm>
                <a:custGeom>
                  <a:rect b="b" l="l" r="r" t="t"/>
                  <a:pathLst>
                    <a:path extrusionOk="0" h="4973" w="2851">
                      <a:moveTo>
                        <a:pt x="2566" y="1"/>
                      </a:moveTo>
                      <a:cubicBezTo>
                        <a:pt x="2154" y="1"/>
                        <a:pt x="1742" y="96"/>
                        <a:pt x="1394" y="286"/>
                      </a:cubicBezTo>
                      <a:cubicBezTo>
                        <a:pt x="1109" y="381"/>
                        <a:pt x="950" y="508"/>
                        <a:pt x="855" y="666"/>
                      </a:cubicBezTo>
                      <a:cubicBezTo>
                        <a:pt x="349" y="1109"/>
                        <a:pt x="0" y="1774"/>
                        <a:pt x="0" y="2534"/>
                      </a:cubicBezTo>
                      <a:cubicBezTo>
                        <a:pt x="0" y="2566"/>
                        <a:pt x="0" y="2598"/>
                        <a:pt x="32" y="2629"/>
                      </a:cubicBezTo>
                      <a:cubicBezTo>
                        <a:pt x="32" y="2661"/>
                        <a:pt x="0" y="2693"/>
                        <a:pt x="0" y="2693"/>
                      </a:cubicBezTo>
                      <a:cubicBezTo>
                        <a:pt x="0" y="3073"/>
                        <a:pt x="64" y="3231"/>
                        <a:pt x="127" y="3295"/>
                      </a:cubicBezTo>
                      <a:cubicBezTo>
                        <a:pt x="380" y="4023"/>
                        <a:pt x="919" y="4593"/>
                        <a:pt x="1615" y="4846"/>
                      </a:cubicBezTo>
                      <a:cubicBezTo>
                        <a:pt x="1679" y="4910"/>
                        <a:pt x="1742" y="4941"/>
                        <a:pt x="1837" y="4973"/>
                      </a:cubicBezTo>
                      <a:cubicBezTo>
                        <a:pt x="1869" y="4973"/>
                        <a:pt x="1869" y="4973"/>
                        <a:pt x="1869" y="4941"/>
                      </a:cubicBezTo>
                      <a:cubicBezTo>
                        <a:pt x="1996" y="4878"/>
                        <a:pt x="2059" y="4846"/>
                        <a:pt x="2059" y="4846"/>
                      </a:cubicBezTo>
                      <a:cubicBezTo>
                        <a:pt x="2059" y="4846"/>
                        <a:pt x="254" y="4625"/>
                        <a:pt x="412" y="2344"/>
                      </a:cubicBezTo>
                      <a:cubicBezTo>
                        <a:pt x="475" y="1299"/>
                        <a:pt x="1299" y="508"/>
                        <a:pt x="1932" y="191"/>
                      </a:cubicBezTo>
                      <a:cubicBezTo>
                        <a:pt x="2204" y="46"/>
                        <a:pt x="2465" y="15"/>
                        <a:pt x="2639" y="15"/>
                      </a:cubicBezTo>
                      <a:cubicBezTo>
                        <a:pt x="2769" y="15"/>
                        <a:pt x="2851" y="33"/>
                        <a:pt x="2851" y="33"/>
                      </a:cubicBezTo>
                      <a:cubicBezTo>
                        <a:pt x="2756" y="1"/>
                        <a:pt x="2661" y="1"/>
                        <a:pt x="2566" y="1"/>
                      </a:cubicBezTo>
                      <a:close/>
                    </a:path>
                  </a:pathLst>
                </a:custGeom>
                <a:solidFill>
                  <a:srgbClr val="FFFFFF">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9"/>
                <p:cNvSpPr/>
                <p:nvPr/>
              </p:nvSpPr>
              <p:spPr>
                <a:xfrm>
                  <a:off x="653002" y="4175148"/>
                  <a:ext cx="336687" cy="357468"/>
                </a:xfrm>
                <a:custGeom>
                  <a:rect b="b" l="l" r="r" t="t"/>
                  <a:pathLst>
                    <a:path extrusionOk="0" h="11198" w="10547">
                      <a:moveTo>
                        <a:pt x="5733" y="0"/>
                      </a:moveTo>
                      <a:cubicBezTo>
                        <a:pt x="5543" y="95"/>
                        <a:pt x="5321" y="190"/>
                        <a:pt x="5131" y="285"/>
                      </a:cubicBezTo>
                      <a:lnTo>
                        <a:pt x="5099" y="285"/>
                      </a:lnTo>
                      <a:cubicBezTo>
                        <a:pt x="5004" y="349"/>
                        <a:pt x="4878" y="412"/>
                        <a:pt x="4783" y="507"/>
                      </a:cubicBezTo>
                      <a:cubicBezTo>
                        <a:pt x="919" y="2692"/>
                        <a:pt x="1" y="6714"/>
                        <a:pt x="286" y="8836"/>
                      </a:cubicBezTo>
                      <a:cubicBezTo>
                        <a:pt x="286" y="9026"/>
                        <a:pt x="317" y="9184"/>
                        <a:pt x="381" y="9343"/>
                      </a:cubicBezTo>
                      <a:cubicBezTo>
                        <a:pt x="444" y="9596"/>
                        <a:pt x="539" y="9818"/>
                        <a:pt x="697" y="10008"/>
                      </a:cubicBezTo>
                      <a:cubicBezTo>
                        <a:pt x="1213" y="10763"/>
                        <a:pt x="2179" y="11197"/>
                        <a:pt x="3377" y="11197"/>
                      </a:cubicBezTo>
                      <a:cubicBezTo>
                        <a:pt x="4238" y="11197"/>
                        <a:pt x="5220" y="10973"/>
                        <a:pt x="6239" y="10483"/>
                      </a:cubicBezTo>
                      <a:lnTo>
                        <a:pt x="6271" y="10483"/>
                      </a:lnTo>
                      <a:cubicBezTo>
                        <a:pt x="6588" y="10325"/>
                        <a:pt x="6936" y="10135"/>
                        <a:pt x="7284" y="9913"/>
                      </a:cubicBezTo>
                      <a:cubicBezTo>
                        <a:pt x="10546" y="7886"/>
                        <a:pt x="10483" y="3642"/>
                        <a:pt x="10388" y="3009"/>
                      </a:cubicBezTo>
                      <a:cubicBezTo>
                        <a:pt x="10388" y="2851"/>
                        <a:pt x="10198" y="2724"/>
                        <a:pt x="9945" y="2661"/>
                      </a:cubicBezTo>
                      <a:cubicBezTo>
                        <a:pt x="9786" y="2629"/>
                        <a:pt x="9533" y="2597"/>
                        <a:pt x="9311" y="2597"/>
                      </a:cubicBezTo>
                      <a:cubicBezTo>
                        <a:pt x="9202" y="2591"/>
                        <a:pt x="9090" y="2589"/>
                        <a:pt x="8977" y="2589"/>
                      </a:cubicBezTo>
                      <a:cubicBezTo>
                        <a:pt x="8498" y="2589"/>
                        <a:pt x="8004" y="2635"/>
                        <a:pt x="7696" y="2661"/>
                      </a:cubicBezTo>
                      <a:cubicBezTo>
                        <a:pt x="7601" y="2692"/>
                        <a:pt x="7538" y="2692"/>
                        <a:pt x="7474" y="2724"/>
                      </a:cubicBezTo>
                      <a:cubicBezTo>
                        <a:pt x="7094" y="2819"/>
                        <a:pt x="7411" y="3231"/>
                        <a:pt x="7284" y="4054"/>
                      </a:cubicBezTo>
                      <a:cubicBezTo>
                        <a:pt x="7158" y="4941"/>
                        <a:pt x="6429" y="6999"/>
                        <a:pt x="4814" y="7411"/>
                      </a:cubicBezTo>
                      <a:cubicBezTo>
                        <a:pt x="4622" y="7455"/>
                        <a:pt x="4456" y="7475"/>
                        <a:pt x="4311" y="7475"/>
                      </a:cubicBezTo>
                      <a:cubicBezTo>
                        <a:pt x="3526" y="7475"/>
                        <a:pt x="3399" y="6889"/>
                        <a:pt x="3452" y="6461"/>
                      </a:cubicBezTo>
                      <a:cubicBezTo>
                        <a:pt x="3801" y="4402"/>
                        <a:pt x="6081" y="95"/>
                        <a:pt x="6081" y="95"/>
                      </a:cubicBezTo>
                      <a:lnTo>
                        <a:pt x="5733" y="0"/>
                      </a:ln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9"/>
                <p:cNvSpPr/>
                <p:nvPr/>
              </p:nvSpPr>
              <p:spPr>
                <a:xfrm>
                  <a:off x="898678" y="4191332"/>
                  <a:ext cx="74826" cy="68761"/>
                </a:xfrm>
                <a:custGeom>
                  <a:rect b="b" l="l" r="r" t="t"/>
                  <a:pathLst>
                    <a:path extrusionOk="0" h="2154" w="2344">
                      <a:moveTo>
                        <a:pt x="1172" y="0"/>
                      </a:moveTo>
                      <a:cubicBezTo>
                        <a:pt x="0" y="0"/>
                        <a:pt x="0" y="2154"/>
                        <a:pt x="0" y="2154"/>
                      </a:cubicBezTo>
                      <a:lnTo>
                        <a:pt x="2249" y="2154"/>
                      </a:lnTo>
                      <a:cubicBezTo>
                        <a:pt x="2249" y="2154"/>
                        <a:pt x="2344" y="0"/>
                        <a:pt x="1172" y="0"/>
                      </a:cubicBezTo>
                      <a:close/>
                    </a:path>
                  </a:pathLst>
                </a:custGeom>
                <a:solidFill>
                  <a:srgbClr val="F3B9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9"/>
                <p:cNvSpPr/>
                <p:nvPr/>
              </p:nvSpPr>
              <p:spPr>
                <a:xfrm>
                  <a:off x="976505" y="4494596"/>
                  <a:ext cx="117315" cy="97427"/>
                </a:xfrm>
                <a:custGeom>
                  <a:rect b="b" l="l" r="r" t="t"/>
                  <a:pathLst>
                    <a:path extrusionOk="0" h="3052" w="3675">
                      <a:moveTo>
                        <a:pt x="2724" y="1"/>
                      </a:moveTo>
                      <a:lnTo>
                        <a:pt x="2724" y="33"/>
                      </a:lnTo>
                      <a:cubicBezTo>
                        <a:pt x="2724" y="33"/>
                        <a:pt x="2724" y="64"/>
                        <a:pt x="2724" y="96"/>
                      </a:cubicBezTo>
                      <a:cubicBezTo>
                        <a:pt x="2724" y="286"/>
                        <a:pt x="2598" y="634"/>
                        <a:pt x="1901" y="666"/>
                      </a:cubicBezTo>
                      <a:cubicBezTo>
                        <a:pt x="1861" y="667"/>
                        <a:pt x="1823" y="668"/>
                        <a:pt x="1786" y="668"/>
                      </a:cubicBezTo>
                      <a:cubicBezTo>
                        <a:pt x="982" y="668"/>
                        <a:pt x="982" y="349"/>
                        <a:pt x="982" y="349"/>
                      </a:cubicBezTo>
                      <a:cubicBezTo>
                        <a:pt x="982" y="349"/>
                        <a:pt x="892" y="282"/>
                        <a:pt x="764" y="282"/>
                      </a:cubicBezTo>
                      <a:cubicBezTo>
                        <a:pt x="628" y="282"/>
                        <a:pt x="448" y="357"/>
                        <a:pt x="286" y="666"/>
                      </a:cubicBezTo>
                      <a:cubicBezTo>
                        <a:pt x="1" y="1173"/>
                        <a:pt x="1" y="1806"/>
                        <a:pt x="381" y="2376"/>
                      </a:cubicBezTo>
                      <a:cubicBezTo>
                        <a:pt x="444" y="2503"/>
                        <a:pt x="539" y="2598"/>
                        <a:pt x="634" y="2724"/>
                      </a:cubicBezTo>
                      <a:cubicBezTo>
                        <a:pt x="838" y="2950"/>
                        <a:pt x="1203" y="3052"/>
                        <a:pt x="1613" y="3052"/>
                      </a:cubicBezTo>
                      <a:cubicBezTo>
                        <a:pt x="2411" y="3052"/>
                        <a:pt x="3381" y="2666"/>
                        <a:pt x="3674" y="2059"/>
                      </a:cubicBezTo>
                      <a:lnTo>
                        <a:pt x="3421" y="1489"/>
                      </a:lnTo>
                      <a:lnTo>
                        <a:pt x="2724" y="1"/>
                      </a:lnTo>
                      <a:close/>
                    </a:path>
                  </a:pathLst>
                </a:custGeom>
                <a:solidFill>
                  <a:srgbClr val="F3B9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9"/>
                <p:cNvSpPr/>
                <p:nvPr/>
              </p:nvSpPr>
              <p:spPr>
                <a:xfrm>
                  <a:off x="944167" y="4345805"/>
                  <a:ext cx="150834" cy="170785"/>
                </a:xfrm>
                <a:custGeom>
                  <a:rect b="b" l="l" r="r" t="t"/>
                  <a:pathLst>
                    <a:path extrusionOk="0" h="5350" w="4725">
                      <a:moveTo>
                        <a:pt x="2920" y="0"/>
                      </a:moveTo>
                      <a:cubicBezTo>
                        <a:pt x="2790" y="0"/>
                        <a:pt x="2651" y="13"/>
                        <a:pt x="2502" y="38"/>
                      </a:cubicBezTo>
                      <a:cubicBezTo>
                        <a:pt x="2407" y="70"/>
                        <a:pt x="2280" y="102"/>
                        <a:pt x="2154" y="133"/>
                      </a:cubicBezTo>
                      <a:cubicBezTo>
                        <a:pt x="0" y="767"/>
                        <a:pt x="1204" y="3617"/>
                        <a:pt x="1647" y="4155"/>
                      </a:cubicBezTo>
                      <a:cubicBezTo>
                        <a:pt x="2059" y="4662"/>
                        <a:pt x="1995" y="5010"/>
                        <a:pt x="1995" y="5010"/>
                      </a:cubicBezTo>
                      <a:cubicBezTo>
                        <a:pt x="1995" y="5010"/>
                        <a:pt x="2068" y="5350"/>
                        <a:pt x="2638" y="5350"/>
                      </a:cubicBezTo>
                      <a:cubicBezTo>
                        <a:pt x="2719" y="5350"/>
                        <a:pt x="2811" y="5343"/>
                        <a:pt x="2914" y="5327"/>
                      </a:cubicBezTo>
                      <a:cubicBezTo>
                        <a:pt x="3769" y="5169"/>
                        <a:pt x="3737" y="4662"/>
                        <a:pt x="3737" y="4662"/>
                      </a:cubicBezTo>
                      <a:cubicBezTo>
                        <a:pt x="3927" y="4155"/>
                        <a:pt x="4022" y="3997"/>
                        <a:pt x="4402" y="2888"/>
                      </a:cubicBezTo>
                      <a:cubicBezTo>
                        <a:pt x="4725" y="1920"/>
                        <a:pt x="4558" y="0"/>
                        <a:pt x="2920" y="0"/>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9"/>
                <p:cNvSpPr/>
                <p:nvPr/>
              </p:nvSpPr>
              <p:spPr>
                <a:xfrm>
                  <a:off x="1013918" y="4586597"/>
                  <a:ext cx="69783" cy="54300"/>
                </a:xfrm>
                <a:custGeom>
                  <a:rect b="b" l="l" r="r" t="t"/>
                  <a:pathLst>
                    <a:path extrusionOk="0" h="1701" w="2186">
                      <a:moveTo>
                        <a:pt x="1394" y="1"/>
                      </a:moveTo>
                      <a:lnTo>
                        <a:pt x="950" y="96"/>
                      </a:lnTo>
                      <a:lnTo>
                        <a:pt x="665" y="159"/>
                      </a:lnTo>
                      <a:cubicBezTo>
                        <a:pt x="665" y="159"/>
                        <a:pt x="824" y="634"/>
                        <a:pt x="475" y="824"/>
                      </a:cubicBezTo>
                      <a:cubicBezTo>
                        <a:pt x="127" y="1014"/>
                        <a:pt x="0" y="1299"/>
                        <a:pt x="190" y="1521"/>
                      </a:cubicBezTo>
                      <a:cubicBezTo>
                        <a:pt x="293" y="1639"/>
                        <a:pt x="451" y="1688"/>
                        <a:pt x="610" y="1688"/>
                      </a:cubicBezTo>
                      <a:cubicBezTo>
                        <a:pt x="792" y="1688"/>
                        <a:pt x="975" y="1623"/>
                        <a:pt x="1077" y="1521"/>
                      </a:cubicBezTo>
                      <a:cubicBezTo>
                        <a:pt x="1110" y="1488"/>
                        <a:pt x="1141" y="1475"/>
                        <a:pt x="1173" y="1475"/>
                      </a:cubicBezTo>
                      <a:cubicBezTo>
                        <a:pt x="1305" y="1475"/>
                        <a:pt x="1443" y="1701"/>
                        <a:pt x="1677" y="1701"/>
                      </a:cubicBezTo>
                      <a:cubicBezTo>
                        <a:pt x="1717" y="1701"/>
                        <a:pt x="1760" y="1694"/>
                        <a:pt x="1806" y="1679"/>
                      </a:cubicBezTo>
                      <a:cubicBezTo>
                        <a:pt x="2186" y="1584"/>
                        <a:pt x="2186" y="1172"/>
                        <a:pt x="1806" y="951"/>
                      </a:cubicBezTo>
                      <a:cubicBezTo>
                        <a:pt x="1426" y="697"/>
                        <a:pt x="1362" y="666"/>
                        <a:pt x="1394" y="1"/>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9"/>
                <p:cNvSpPr/>
                <p:nvPr/>
              </p:nvSpPr>
              <p:spPr>
                <a:xfrm>
                  <a:off x="1043223" y="4156952"/>
                  <a:ext cx="265914" cy="412311"/>
                </a:xfrm>
                <a:custGeom>
                  <a:rect b="b" l="l" r="r" t="t"/>
                  <a:pathLst>
                    <a:path extrusionOk="0" h="12916" w="8330">
                      <a:moveTo>
                        <a:pt x="1933" y="0"/>
                      </a:moveTo>
                      <a:lnTo>
                        <a:pt x="1933" y="0"/>
                      </a:lnTo>
                      <a:cubicBezTo>
                        <a:pt x="3263" y="1109"/>
                        <a:pt x="4054" y="4846"/>
                        <a:pt x="4054" y="4846"/>
                      </a:cubicBezTo>
                      <a:cubicBezTo>
                        <a:pt x="4054" y="4846"/>
                        <a:pt x="3991" y="6081"/>
                        <a:pt x="3073" y="7791"/>
                      </a:cubicBezTo>
                      <a:cubicBezTo>
                        <a:pt x="2154" y="9501"/>
                        <a:pt x="1" y="9691"/>
                        <a:pt x="793" y="11243"/>
                      </a:cubicBezTo>
                      <a:cubicBezTo>
                        <a:pt x="1304" y="12287"/>
                        <a:pt x="1572" y="12916"/>
                        <a:pt x="2262" y="12916"/>
                      </a:cubicBezTo>
                      <a:cubicBezTo>
                        <a:pt x="2597" y="12916"/>
                        <a:pt x="3032" y="12767"/>
                        <a:pt x="3643" y="12446"/>
                      </a:cubicBezTo>
                      <a:cubicBezTo>
                        <a:pt x="5638" y="11401"/>
                        <a:pt x="8330" y="8108"/>
                        <a:pt x="7190" y="4466"/>
                      </a:cubicBezTo>
                      <a:cubicBezTo>
                        <a:pt x="6018" y="824"/>
                        <a:pt x="1933" y="0"/>
                        <a:pt x="1933" y="0"/>
                      </a:cubicBezTo>
                      <a:close/>
                    </a:path>
                  </a:pathLst>
                </a:custGeom>
                <a:solidFill>
                  <a:srgbClr val="C289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9"/>
                <p:cNvSpPr/>
                <p:nvPr/>
              </p:nvSpPr>
              <p:spPr>
                <a:xfrm>
                  <a:off x="1063462" y="4156952"/>
                  <a:ext cx="245676" cy="412598"/>
                </a:xfrm>
                <a:custGeom>
                  <a:rect b="b" l="l" r="r" t="t"/>
                  <a:pathLst>
                    <a:path extrusionOk="0" h="12925" w="7696">
                      <a:moveTo>
                        <a:pt x="1299" y="0"/>
                      </a:moveTo>
                      <a:lnTo>
                        <a:pt x="1299" y="0"/>
                      </a:lnTo>
                      <a:cubicBezTo>
                        <a:pt x="2597" y="1109"/>
                        <a:pt x="3420" y="4846"/>
                        <a:pt x="3420" y="4846"/>
                      </a:cubicBezTo>
                      <a:cubicBezTo>
                        <a:pt x="3420" y="4846"/>
                        <a:pt x="3357" y="6081"/>
                        <a:pt x="2439" y="7791"/>
                      </a:cubicBezTo>
                      <a:cubicBezTo>
                        <a:pt x="1679" y="9216"/>
                        <a:pt x="32" y="9596"/>
                        <a:pt x="0" y="10578"/>
                      </a:cubicBezTo>
                      <a:lnTo>
                        <a:pt x="0" y="10610"/>
                      </a:lnTo>
                      <a:cubicBezTo>
                        <a:pt x="0" y="10610"/>
                        <a:pt x="0" y="10641"/>
                        <a:pt x="0" y="10673"/>
                      </a:cubicBezTo>
                      <a:cubicBezTo>
                        <a:pt x="0" y="10831"/>
                        <a:pt x="32" y="11021"/>
                        <a:pt x="159" y="11243"/>
                      </a:cubicBezTo>
                      <a:cubicBezTo>
                        <a:pt x="317" y="11560"/>
                        <a:pt x="444" y="11876"/>
                        <a:pt x="602" y="12098"/>
                      </a:cubicBezTo>
                      <a:cubicBezTo>
                        <a:pt x="729" y="12320"/>
                        <a:pt x="824" y="12510"/>
                        <a:pt x="950" y="12636"/>
                      </a:cubicBezTo>
                      <a:cubicBezTo>
                        <a:pt x="1137" y="12823"/>
                        <a:pt x="1349" y="12925"/>
                        <a:pt x="1628" y="12925"/>
                      </a:cubicBezTo>
                      <a:cubicBezTo>
                        <a:pt x="1966" y="12925"/>
                        <a:pt x="2402" y="12776"/>
                        <a:pt x="3009" y="12446"/>
                      </a:cubicBezTo>
                      <a:cubicBezTo>
                        <a:pt x="5036" y="11401"/>
                        <a:pt x="7696" y="8139"/>
                        <a:pt x="6556" y="4466"/>
                      </a:cubicBezTo>
                      <a:cubicBezTo>
                        <a:pt x="5796" y="2059"/>
                        <a:pt x="3737" y="887"/>
                        <a:pt x="2439" y="380"/>
                      </a:cubicBezTo>
                      <a:cubicBezTo>
                        <a:pt x="1774" y="95"/>
                        <a:pt x="1299" y="0"/>
                        <a:pt x="1299" y="0"/>
                      </a:cubicBezTo>
                      <a:close/>
                    </a:path>
                  </a:pathLst>
                </a:custGeom>
                <a:solidFill>
                  <a:srgbClr val="E2A7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9"/>
                <p:cNvSpPr/>
                <p:nvPr/>
              </p:nvSpPr>
              <p:spPr>
                <a:xfrm>
                  <a:off x="706792" y="3756612"/>
                  <a:ext cx="182820" cy="418568"/>
                </a:xfrm>
                <a:custGeom>
                  <a:rect b="b" l="l" r="r" t="t"/>
                  <a:pathLst>
                    <a:path extrusionOk="0" h="13112" w="5727">
                      <a:moveTo>
                        <a:pt x="5694" y="1"/>
                      </a:moveTo>
                      <a:cubicBezTo>
                        <a:pt x="2148" y="1014"/>
                        <a:pt x="1799" y="4466"/>
                        <a:pt x="1546" y="6841"/>
                      </a:cubicBezTo>
                      <a:cubicBezTo>
                        <a:pt x="1333" y="6735"/>
                        <a:pt x="1103" y="6673"/>
                        <a:pt x="890" y="6673"/>
                      </a:cubicBezTo>
                      <a:cubicBezTo>
                        <a:pt x="403" y="6673"/>
                        <a:pt x="1" y="6996"/>
                        <a:pt x="89" y="7854"/>
                      </a:cubicBezTo>
                      <a:cubicBezTo>
                        <a:pt x="173" y="8588"/>
                        <a:pt x="562" y="8753"/>
                        <a:pt x="880" y="8753"/>
                      </a:cubicBezTo>
                      <a:cubicBezTo>
                        <a:pt x="1042" y="8753"/>
                        <a:pt x="1186" y="8710"/>
                        <a:pt x="1261" y="8678"/>
                      </a:cubicBezTo>
                      <a:lnTo>
                        <a:pt x="1261" y="8678"/>
                      </a:lnTo>
                      <a:cubicBezTo>
                        <a:pt x="1071" y="10008"/>
                        <a:pt x="1324" y="12130"/>
                        <a:pt x="4079" y="13111"/>
                      </a:cubicBezTo>
                      <a:cubicBezTo>
                        <a:pt x="4111" y="12985"/>
                        <a:pt x="3953" y="12826"/>
                        <a:pt x="3636" y="12636"/>
                      </a:cubicBezTo>
                      <a:cubicBezTo>
                        <a:pt x="627" y="10958"/>
                        <a:pt x="2148" y="7474"/>
                        <a:pt x="2686" y="4054"/>
                      </a:cubicBezTo>
                      <a:cubicBezTo>
                        <a:pt x="3256" y="602"/>
                        <a:pt x="5726" y="127"/>
                        <a:pt x="5726" y="127"/>
                      </a:cubicBezTo>
                      <a:lnTo>
                        <a:pt x="5694" y="1"/>
                      </a:lnTo>
                      <a:close/>
                    </a:path>
                  </a:pathLst>
                </a:custGeom>
                <a:solidFill>
                  <a:srgbClr val="FFFFFF">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9"/>
                <p:cNvSpPr/>
                <p:nvPr/>
              </p:nvSpPr>
              <p:spPr>
                <a:xfrm>
                  <a:off x="675252" y="4191332"/>
                  <a:ext cx="314437" cy="341283"/>
                </a:xfrm>
                <a:custGeom>
                  <a:rect b="b" l="l" r="r" t="t"/>
                  <a:pathLst>
                    <a:path extrusionOk="0" h="10691" w="9850">
                      <a:moveTo>
                        <a:pt x="8171" y="0"/>
                      </a:moveTo>
                      <a:cubicBezTo>
                        <a:pt x="8171" y="0"/>
                        <a:pt x="8456" y="887"/>
                        <a:pt x="8614" y="2090"/>
                      </a:cubicBezTo>
                      <a:cubicBezTo>
                        <a:pt x="8614" y="2122"/>
                        <a:pt x="8614" y="2154"/>
                        <a:pt x="8614" y="2154"/>
                      </a:cubicBezTo>
                      <a:cubicBezTo>
                        <a:pt x="8773" y="3547"/>
                        <a:pt x="8709" y="5321"/>
                        <a:pt x="7886" y="6777"/>
                      </a:cubicBezTo>
                      <a:cubicBezTo>
                        <a:pt x="6711" y="8810"/>
                        <a:pt x="4152" y="10263"/>
                        <a:pt x="2102" y="10263"/>
                      </a:cubicBezTo>
                      <a:cubicBezTo>
                        <a:pt x="1278" y="10263"/>
                        <a:pt x="536" y="10028"/>
                        <a:pt x="0" y="9501"/>
                      </a:cubicBezTo>
                      <a:lnTo>
                        <a:pt x="0" y="9501"/>
                      </a:lnTo>
                      <a:cubicBezTo>
                        <a:pt x="516" y="10256"/>
                        <a:pt x="1482" y="10690"/>
                        <a:pt x="2680" y="10690"/>
                      </a:cubicBezTo>
                      <a:cubicBezTo>
                        <a:pt x="3541" y="10690"/>
                        <a:pt x="4523" y="10466"/>
                        <a:pt x="5542" y="9976"/>
                      </a:cubicBezTo>
                      <a:lnTo>
                        <a:pt x="5574" y="9976"/>
                      </a:lnTo>
                      <a:cubicBezTo>
                        <a:pt x="5891" y="9818"/>
                        <a:pt x="6239" y="9628"/>
                        <a:pt x="6587" y="9406"/>
                      </a:cubicBezTo>
                      <a:cubicBezTo>
                        <a:pt x="9849" y="7379"/>
                        <a:pt x="9786" y="3135"/>
                        <a:pt x="9691" y="2502"/>
                      </a:cubicBezTo>
                      <a:cubicBezTo>
                        <a:pt x="9691" y="2344"/>
                        <a:pt x="9501" y="2249"/>
                        <a:pt x="9248" y="2185"/>
                      </a:cubicBezTo>
                      <a:cubicBezTo>
                        <a:pt x="9248" y="2185"/>
                        <a:pt x="9343" y="0"/>
                        <a:pt x="8171" y="0"/>
                      </a:cubicBezTo>
                      <a:close/>
                    </a:path>
                  </a:pathLst>
                </a:custGeom>
                <a:solidFill>
                  <a:srgbClr val="D197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9"/>
                <p:cNvSpPr/>
                <p:nvPr/>
              </p:nvSpPr>
              <p:spPr>
                <a:xfrm>
                  <a:off x="988636" y="4169082"/>
                  <a:ext cx="320502" cy="422941"/>
                </a:xfrm>
                <a:custGeom>
                  <a:rect b="b" l="l" r="r" t="t"/>
                  <a:pathLst>
                    <a:path extrusionOk="0" h="13249" w="10040">
                      <a:moveTo>
                        <a:pt x="4783" y="0"/>
                      </a:moveTo>
                      <a:cubicBezTo>
                        <a:pt x="5923" y="887"/>
                        <a:pt x="8678" y="3484"/>
                        <a:pt x="7665" y="7253"/>
                      </a:cubicBezTo>
                      <a:cubicBezTo>
                        <a:pt x="6810" y="10546"/>
                        <a:pt x="3738" y="11528"/>
                        <a:pt x="3041" y="11686"/>
                      </a:cubicBezTo>
                      <a:cubicBezTo>
                        <a:pt x="3009" y="11718"/>
                        <a:pt x="2978" y="11718"/>
                        <a:pt x="2946" y="11718"/>
                      </a:cubicBezTo>
                      <a:lnTo>
                        <a:pt x="2883" y="11718"/>
                      </a:lnTo>
                      <a:cubicBezTo>
                        <a:pt x="2294" y="12448"/>
                        <a:pt x="1320" y="12618"/>
                        <a:pt x="612" y="12618"/>
                      </a:cubicBezTo>
                      <a:cubicBezTo>
                        <a:pt x="368" y="12618"/>
                        <a:pt x="155" y="12597"/>
                        <a:pt x="1" y="12573"/>
                      </a:cubicBezTo>
                      <a:lnTo>
                        <a:pt x="1" y="12573"/>
                      </a:lnTo>
                      <a:cubicBezTo>
                        <a:pt x="64" y="12700"/>
                        <a:pt x="159" y="12795"/>
                        <a:pt x="254" y="12921"/>
                      </a:cubicBezTo>
                      <a:cubicBezTo>
                        <a:pt x="458" y="13147"/>
                        <a:pt x="823" y="13249"/>
                        <a:pt x="1233" y="13249"/>
                      </a:cubicBezTo>
                      <a:cubicBezTo>
                        <a:pt x="2031" y="13249"/>
                        <a:pt x="3001" y="12863"/>
                        <a:pt x="3294" y="12256"/>
                      </a:cubicBezTo>
                      <a:cubicBezTo>
                        <a:pt x="3481" y="12443"/>
                        <a:pt x="3693" y="12545"/>
                        <a:pt x="3972" y="12545"/>
                      </a:cubicBezTo>
                      <a:cubicBezTo>
                        <a:pt x="4310" y="12545"/>
                        <a:pt x="4746" y="12396"/>
                        <a:pt x="5353" y="12066"/>
                      </a:cubicBezTo>
                      <a:cubicBezTo>
                        <a:pt x="7380" y="11021"/>
                        <a:pt x="10040" y="7759"/>
                        <a:pt x="8900" y="4086"/>
                      </a:cubicBezTo>
                      <a:cubicBezTo>
                        <a:pt x="8140" y="1711"/>
                        <a:pt x="6081" y="507"/>
                        <a:pt x="4783" y="0"/>
                      </a:cubicBezTo>
                      <a:close/>
                    </a:path>
                  </a:pathLst>
                </a:custGeom>
                <a:solidFill>
                  <a:srgbClr val="D197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9"/>
                <p:cNvSpPr/>
                <p:nvPr/>
              </p:nvSpPr>
              <p:spPr>
                <a:xfrm>
                  <a:off x="1044245" y="4586597"/>
                  <a:ext cx="39456" cy="54300"/>
                </a:xfrm>
                <a:custGeom>
                  <a:rect b="b" l="l" r="r" t="t"/>
                  <a:pathLst>
                    <a:path extrusionOk="0" h="1701" w="1236">
                      <a:moveTo>
                        <a:pt x="444" y="1"/>
                      </a:moveTo>
                      <a:lnTo>
                        <a:pt x="0" y="96"/>
                      </a:lnTo>
                      <a:cubicBezTo>
                        <a:pt x="95" y="729"/>
                        <a:pt x="159" y="1236"/>
                        <a:pt x="127" y="1521"/>
                      </a:cubicBezTo>
                      <a:cubicBezTo>
                        <a:pt x="160" y="1488"/>
                        <a:pt x="191" y="1475"/>
                        <a:pt x="223" y="1475"/>
                      </a:cubicBezTo>
                      <a:cubicBezTo>
                        <a:pt x="355" y="1475"/>
                        <a:pt x="493" y="1701"/>
                        <a:pt x="727" y="1701"/>
                      </a:cubicBezTo>
                      <a:cubicBezTo>
                        <a:pt x="767" y="1701"/>
                        <a:pt x="810" y="1694"/>
                        <a:pt x="856" y="1679"/>
                      </a:cubicBezTo>
                      <a:cubicBezTo>
                        <a:pt x="1236" y="1584"/>
                        <a:pt x="1236" y="1172"/>
                        <a:pt x="856" y="951"/>
                      </a:cubicBezTo>
                      <a:cubicBezTo>
                        <a:pt x="476" y="697"/>
                        <a:pt x="412" y="666"/>
                        <a:pt x="444" y="1"/>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9"/>
                <p:cNvSpPr/>
                <p:nvPr/>
              </p:nvSpPr>
              <p:spPr>
                <a:xfrm>
                  <a:off x="1024038" y="4345805"/>
                  <a:ext cx="70964" cy="170051"/>
                </a:xfrm>
                <a:custGeom>
                  <a:rect b="b" l="l" r="r" t="t"/>
                  <a:pathLst>
                    <a:path extrusionOk="0" h="5327" w="2223">
                      <a:moveTo>
                        <a:pt x="418" y="0"/>
                      </a:moveTo>
                      <a:cubicBezTo>
                        <a:pt x="288" y="0"/>
                        <a:pt x="149" y="13"/>
                        <a:pt x="0" y="38"/>
                      </a:cubicBezTo>
                      <a:cubicBezTo>
                        <a:pt x="285" y="260"/>
                        <a:pt x="1520" y="1368"/>
                        <a:pt x="760" y="2888"/>
                      </a:cubicBezTo>
                      <a:cubicBezTo>
                        <a:pt x="443" y="3522"/>
                        <a:pt x="380" y="4408"/>
                        <a:pt x="412" y="5327"/>
                      </a:cubicBezTo>
                      <a:cubicBezTo>
                        <a:pt x="1267" y="5169"/>
                        <a:pt x="1235" y="4662"/>
                        <a:pt x="1235" y="4662"/>
                      </a:cubicBezTo>
                      <a:cubicBezTo>
                        <a:pt x="1425" y="4155"/>
                        <a:pt x="1520" y="3997"/>
                        <a:pt x="1900" y="2888"/>
                      </a:cubicBezTo>
                      <a:cubicBezTo>
                        <a:pt x="2223" y="1920"/>
                        <a:pt x="2056" y="0"/>
                        <a:pt x="418" y="0"/>
                      </a:cubicBezTo>
                      <a:close/>
                    </a:path>
                  </a:pathLst>
                </a:custGeom>
                <a:solidFill>
                  <a:srgbClr val="E27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04" name="Google Shape;504;p39"/>
            <p:cNvSpPr txBox="1"/>
            <p:nvPr/>
          </p:nvSpPr>
          <p:spPr>
            <a:xfrm>
              <a:off x="2234650" y="7861775"/>
              <a:ext cx="1097100" cy="380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Bedwetting</a:t>
              </a:r>
              <a:endParaRPr b="1" i="0" sz="1200" u="none" cap="none" strike="noStrike">
                <a:solidFill>
                  <a:srgbClr val="666666"/>
                </a:solidFill>
                <a:latin typeface="Mada"/>
                <a:ea typeface="Mada"/>
                <a:cs typeface="Mada"/>
                <a:sym typeface="Mada"/>
              </a:endParaRPr>
            </a:p>
          </p:txBody>
        </p:sp>
      </p:grpSp>
      <p:sp>
        <p:nvSpPr>
          <p:cNvPr id="505" name="Google Shape;505;p39"/>
          <p:cNvSpPr txBox="1"/>
          <p:nvPr/>
        </p:nvSpPr>
        <p:spPr>
          <a:xfrm>
            <a:off x="194275" y="917445"/>
            <a:ext cx="4584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B5394"/>
              </a:buClr>
              <a:buSzPts val="2200"/>
              <a:buFont typeface="Mada"/>
              <a:buChar char="◄"/>
            </a:pPr>
            <a:r>
              <a:rPr b="1" lang="ar" sz="2200">
                <a:solidFill>
                  <a:srgbClr val="0B5394"/>
                </a:solidFill>
                <a:highlight>
                  <a:schemeClr val="accent4"/>
                </a:highlight>
                <a:latin typeface="Mada"/>
                <a:ea typeface="Mada"/>
                <a:cs typeface="Mada"/>
                <a:sym typeface="Mada"/>
              </a:rPr>
              <a:t>Risk factors</a:t>
            </a:r>
            <a:endParaRPr b="1" sz="2200">
              <a:solidFill>
                <a:srgbClr val="0B5394"/>
              </a:solidFill>
              <a:highlight>
                <a:schemeClr val="accent4"/>
              </a:highlight>
              <a:latin typeface="Mada"/>
              <a:ea typeface="Mada"/>
              <a:cs typeface="Mada"/>
              <a:sym typeface="Mada"/>
            </a:endParaRPr>
          </a:p>
        </p:txBody>
      </p:sp>
      <p:sp>
        <p:nvSpPr>
          <p:cNvPr id="506" name="Google Shape;506;p39"/>
          <p:cNvSpPr txBox="1"/>
          <p:nvPr/>
        </p:nvSpPr>
        <p:spPr>
          <a:xfrm>
            <a:off x="172050" y="6480850"/>
            <a:ext cx="45846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Presentation </a:t>
            </a:r>
            <a:endParaRPr b="1" sz="2200">
              <a:highlight>
                <a:schemeClr val="accent4"/>
              </a:highlight>
              <a:latin typeface="Mada"/>
              <a:ea typeface="Mada"/>
              <a:cs typeface="Mada"/>
              <a:sym typeface="Mada"/>
            </a:endParaRPr>
          </a:p>
        </p:txBody>
      </p:sp>
      <p:sp>
        <p:nvSpPr>
          <p:cNvPr id="507" name="Google Shape;507;p39"/>
          <p:cNvSpPr txBox="1"/>
          <p:nvPr/>
        </p:nvSpPr>
        <p:spPr>
          <a:xfrm>
            <a:off x="194275" y="8770275"/>
            <a:ext cx="3429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Diagnosis</a:t>
            </a:r>
            <a:endParaRPr b="1" sz="2200">
              <a:highlight>
                <a:schemeClr val="accent4"/>
              </a:highlight>
              <a:latin typeface="Mada"/>
              <a:ea typeface="Mada"/>
              <a:cs typeface="Mada"/>
              <a:sym typeface="Mada"/>
            </a:endParaRPr>
          </a:p>
          <a:p>
            <a:pPr indent="0" lvl="0" marL="457200" rtl="0" algn="l">
              <a:spcBef>
                <a:spcPts val="0"/>
              </a:spcBef>
              <a:spcAft>
                <a:spcPts val="0"/>
              </a:spcAft>
              <a:buNone/>
            </a:pPr>
            <a:r>
              <a:t/>
            </a:r>
            <a:endParaRPr b="1" sz="2200">
              <a:highlight>
                <a:schemeClr val="accent4"/>
              </a:highlight>
              <a:latin typeface="Mada"/>
              <a:ea typeface="Mada"/>
              <a:cs typeface="Mada"/>
              <a:sym typeface="Mada"/>
            </a:endParaRPr>
          </a:p>
          <a:p>
            <a:pPr indent="0" lvl="0" marL="457200" rtl="0" algn="l">
              <a:spcBef>
                <a:spcPts val="0"/>
              </a:spcBef>
              <a:spcAft>
                <a:spcPts val="0"/>
              </a:spcAft>
              <a:buNone/>
            </a:pPr>
            <a:r>
              <a:rPr b="1" lang="ar" sz="2200">
                <a:highlight>
                  <a:schemeClr val="accent4"/>
                </a:highlight>
                <a:latin typeface="Mada"/>
                <a:ea typeface="Mada"/>
                <a:cs typeface="Mada"/>
                <a:sym typeface="Mada"/>
              </a:rPr>
              <a:t> </a:t>
            </a:r>
            <a:endParaRPr b="1" sz="2200">
              <a:highlight>
                <a:schemeClr val="accent4"/>
              </a:highlight>
              <a:latin typeface="Mada"/>
              <a:ea typeface="Mada"/>
              <a:cs typeface="Mada"/>
              <a:sym typeface="Mada"/>
            </a:endParaRPr>
          </a:p>
        </p:txBody>
      </p:sp>
      <p:sp>
        <p:nvSpPr>
          <p:cNvPr id="508" name="Google Shape;508;p3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Type 1 DM</a:t>
            </a:r>
            <a:endParaRPr b="1" sz="2600">
              <a:latin typeface="Mada"/>
              <a:ea typeface="Mada"/>
              <a:cs typeface="Mada"/>
              <a:sym typeface="Mada"/>
            </a:endParaRPr>
          </a:p>
        </p:txBody>
      </p:sp>
      <p:sp>
        <p:nvSpPr>
          <p:cNvPr id="509" name="Google Shape;509;p39">
            <a:hlinkClick action="ppaction://hlinksldjump" r:id="rId6"/>
          </p:cNvPr>
          <p:cNvSpPr txBox="1"/>
          <p:nvPr/>
        </p:nvSpPr>
        <p:spPr>
          <a:xfrm>
            <a:off x="2272625" y="6609850"/>
            <a:ext cx="1926900" cy="28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u="sng">
                <a:solidFill>
                  <a:srgbClr val="999999"/>
                </a:solidFill>
                <a:latin typeface="Mada"/>
                <a:ea typeface="Mada"/>
                <a:cs typeface="Mada"/>
                <a:sym typeface="Mada"/>
              </a:rPr>
              <a:t>Click here to go back  to slide 4</a:t>
            </a:r>
            <a:endParaRPr sz="1000" u="sng">
              <a:solidFill>
                <a:srgbClr val="999999"/>
              </a:solidFill>
              <a:latin typeface="Mada"/>
              <a:ea typeface="Mada"/>
              <a:cs typeface="Mada"/>
              <a:sym typeface="Mada"/>
            </a:endParaRPr>
          </a:p>
        </p:txBody>
      </p:sp>
      <p:sp>
        <p:nvSpPr>
          <p:cNvPr id="510" name="Google Shape;510;p39">
            <a:hlinkClick action="ppaction://hlinksldjump" r:id="rId7"/>
          </p:cNvPr>
          <p:cNvSpPr txBox="1"/>
          <p:nvPr/>
        </p:nvSpPr>
        <p:spPr>
          <a:xfrm>
            <a:off x="1972200" y="8853975"/>
            <a:ext cx="1779000" cy="28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u="sng">
                <a:solidFill>
                  <a:srgbClr val="999999"/>
                </a:solidFill>
                <a:latin typeface="Mada"/>
                <a:ea typeface="Mada"/>
                <a:cs typeface="Mada"/>
                <a:sym typeface="Mada"/>
              </a:rPr>
              <a:t>Click here to go back to slide 5</a:t>
            </a:r>
            <a:endParaRPr sz="1000" u="sng">
              <a:solidFill>
                <a:srgbClr val="999999"/>
              </a:solidFill>
              <a:latin typeface="Mada"/>
              <a:ea typeface="Mada"/>
              <a:cs typeface="Mada"/>
              <a:sym typeface="Mada"/>
            </a:endParaRPr>
          </a:p>
        </p:txBody>
      </p:sp>
      <p:cxnSp>
        <p:nvCxnSpPr>
          <p:cNvPr id="511" name="Google Shape;511;p39"/>
          <p:cNvCxnSpPr/>
          <p:nvPr/>
        </p:nvCxnSpPr>
        <p:spPr>
          <a:xfrm rot="10800000">
            <a:off x="-26400" y="10017225"/>
            <a:ext cx="7612800" cy="0"/>
          </a:xfrm>
          <a:prstGeom prst="straightConnector1">
            <a:avLst/>
          </a:prstGeom>
          <a:noFill/>
          <a:ln cap="flat" cmpd="sng" w="28575">
            <a:solidFill>
              <a:schemeClr val="accent3"/>
            </a:solidFill>
            <a:prstDash val="dot"/>
            <a:round/>
            <a:headEnd len="med" w="med" type="none"/>
            <a:tailEnd len="med" w="med" type="none"/>
          </a:ln>
        </p:spPr>
      </p:cxnSp>
      <p:sp>
        <p:nvSpPr>
          <p:cNvPr id="512" name="Google Shape;512;p39"/>
          <p:cNvSpPr txBox="1"/>
          <p:nvPr/>
        </p:nvSpPr>
        <p:spPr>
          <a:xfrm>
            <a:off x="0" y="10017225"/>
            <a:ext cx="7560000" cy="6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solidFill>
                  <a:srgbClr val="6AA84F"/>
                </a:solidFill>
                <a:latin typeface="Mada"/>
                <a:ea typeface="Mada"/>
                <a:cs typeface="Mada"/>
                <a:sym typeface="Mada"/>
              </a:rPr>
              <a:t>1-Sudden weight loss is </a:t>
            </a:r>
            <a:r>
              <a:rPr b="1" lang="ar" sz="1100">
                <a:solidFill>
                  <a:srgbClr val="CC0000"/>
                </a:solidFill>
                <a:latin typeface="Mada"/>
                <a:ea typeface="Mada"/>
                <a:cs typeface="Mada"/>
                <a:sym typeface="Mada"/>
              </a:rPr>
              <a:t>more specific for T1DM</a:t>
            </a:r>
            <a:r>
              <a:rPr lang="ar" sz="1100">
                <a:solidFill>
                  <a:srgbClr val="6AA84F"/>
                </a:solidFill>
                <a:latin typeface="Mada"/>
                <a:ea typeface="Mada"/>
                <a:cs typeface="Mada"/>
                <a:sym typeface="Mada"/>
              </a:rPr>
              <a:t>, the reason behind this is that T1DM pts are insulin deficient </a:t>
            </a:r>
            <a:r>
              <a:rPr lang="ar" sz="1100">
                <a:solidFill>
                  <a:srgbClr val="999999"/>
                </a:solidFill>
                <a:latin typeface="Mada"/>
                <a:ea typeface="Mada"/>
                <a:cs typeface="Mada"/>
                <a:sym typeface="Mada"/>
              </a:rPr>
              <a:t>(Recall that</a:t>
            </a:r>
            <a:r>
              <a:rPr lang="ar" sz="1100">
                <a:solidFill>
                  <a:srgbClr val="6AA84F"/>
                </a:solidFill>
                <a:latin typeface="Mada"/>
                <a:ea typeface="Mada"/>
                <a:cs typeface="Mada"/>
                <a:sym typeface="Mada"/>
              </a:rPr>
              <a:t> </a:t>
            </a:r>
            <a:r>
              <a:rPr lang="ar" sz="1100">
                <a:solidFill>
                  <a:srgbClr val="999999"/>
                </a:solidFill>
                <a:latin typeface="Mada"/>
                <a:ea typeface="Mada"/>
                <a:cs typeface="Mada"/>
                <a:sym typeface="Mada"/>
              </a:rPr>
              <a:t>insulin has an anabolic effect).</a:t>
            </a:r>
            <a:r>
              <a:rPr lang="ar" sz="1100">
                <a:solidFill>
                  <a:srgbClr val="6AA84F"/>
                </a:solidFill>
                <a:latin typeface="Mada"/>
                <a:ea typeface="Mada"/>
                <a:cs typeface="Mada"/>
                <a:sym typeface="Mada"/>
              </a:rPr>
              <a:t> T2DM may also present with weight loss but this would occur very late, unlike T1DM which presents from the beginning.</a:t>
            </a:r>
            <a:endParaRPr sz="1100">
              <a:solidFill>
                <a:srgbClr val="6AA84F"/>
              </a:solidFill>
              <a:latin typeface="Mada"/>
              <a:ea typeface="Mada"/>
              <a:cs typeface="Mada"/>
              <a:sym typeface="Mada"/>
            </a:endParaRPr>
          </a:p>
        </p:txBody>
      </p:sp>
      <p:pic>
        <p:nvPicPr>
          <p:cNvPr id="513" name="Google Shape;513;p39"/>
          <p:cNvPicPr preferRelativeResize="0"/>
          <p:nvPr/>
        </p:nvPicPr>
        <p:blipFill>
          <a:blip r:embed="rId8">
            <a:alphaModFix/>
          </a:blip>
          <a:stretch>
            <a:fillRect/>
          </a:stretch>
        </p:blipFill>
        <p:spPr>
          <a:xfrm>
            <a:off x="5373850" y="4837675"/>
            <a:ext cx="2014099" cy="1574024"/>
          </a:xfrm>
          <a:prstGeom prst="rect">
            <a:avLst/>
          </a:prstGeom>
          <a:noFill/>
          <a:ln cap="flat" cmpd="sng" w="19050">
            <a:solidFill>
              <a:schemeClr val="accent2"/>
            </a:solidFill>
            <a:prstDash val="solid"/>
            <a:round/>
            <a:headEnd len="sm" w="sm" type="none"/>
            <a:tailEnd len="sm" w="sm" type="none"/>
          </a:ln>
        </p:spPr>
      </p:pic>
      <p:pic>
        <p:nvPicPr>
          <p:cNvPr id="514" name="Google Shape;514;p39"/>
          <p:cNvPicPr preferRelativeResize="0"/>
          <p:nvPr/>
        </p:nvPicPr>
        <p:blipFill>
          <a:blip r:embed="rId9">
            <a:alphaModFix/>
          </a:blip>
          <a:stretch>
            <a:fillRect/>
          </a:stretch>
        </p:blipFill>
        <p:spPr>
          <a:xfrm>
            <a:off x="4487275" y="8770275"/>
            <a:ext cx="1779124" cy="1141000"/>
          </a:xfrm>
          <a:prstGeom prst="rect">
            <a:avLst/>
          </a:prstGeom>
          <a:noFill/>
          <a:ln cap="flat" cmpd="sng" w="19050">
            <a:solidFill>
              <a:srgbClr val="CC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grpSp>
        <p:nvGrpSpPr>
          <p:cNvPr id="519" name="Google Shape;519;p40"/>
          <p:cNvGrpSpPr/>
          <p:nvPr/>
        </p:nvGrpSpPr>
        <p:grpSpPr>
          <a:xfrm>
            <a:off x="251150" y="6719900"/>
            <a:ext cx="7035300" cy="1408885"/>
            <a:chOff x="289225" y="6490683"/>
            <a:chExt cx="7035300" cy="1341923"/>
          </a:xfrm>
        </p:grpSpPr>
        <p:sp>
          <p:nvSpPr>
            <p:cNvPr id="520" name="Google Shape;520;p40"/>
            <p:cNvSpPr txBox="1"/>
            <p:nvPr/>
          </p:nvSpPr>
          <p:spPr>
            <a:xfrm>
              <a:off x="289225" y="6490705"/>
              <a:ext cx="7035300" cy="1341900"/>
            </a:xfrm>
            <a:prstGeom prst="rect">
              <a:avLst/>
            </a:prstGeom>
            <a:noFill/>
            <a:ln cap="flat" cmpd="sng" w="19050">
              <a:solidFill>
                <a:schemeClr val="accent2"/>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521" name="Google Shape;521;p40"/>
            <p:cNvSpPr txBox="1"/>
            <p:nvPr/>
          </p:nvSpPr>
          <p:spPr>
            <a:xfrm>
              <a:off x="289225" y="6490683"/>
              <a:ext cx="5038800" cy="13419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In type 1 Diabetes:</a:t>
              </a:r>
              <a:r>
                <a:rPr lang="ar" sz="1200">
                  <a:latin typeface="Mada"/>
                  <a:ea typeface="Mada"/>
                  <a:cs typeface="Mada"/>
                  <a:sym typeface="Mada"/>
                </a:rPr>
                <a:t> </a:t>
              </a:r>
              <a:endParaRPr sz="1200">
                <a:latin typeface="Mada"/>
                <a:ea typeface="Mada"/>
                <a:cs typeface="Mada"/>
                <a:sym typeface="Mada"/>
              </a:endParaRPr>
            </a:p>
            <a:p>
              <a:pPr indent="0" lvl="0" marL="457200" rtl="0" algn="l">
                <a:lnSpc>
                  <a:spcPct val="115000"/>
                </a:lnSpc>
                <a:spcBef>
                  <a:spcPts val="0"/>
                </a:spcBef>
                <a:spcAft>
                  <a:spcPts val="0"/>
                </a:spcAft>
                <a:buNone/>
              </a:pPr>
              <a:r>
                <a:rPr lang="ar" sz="1200">
                  <a:latin typeface="Mada"/>
                  <a:ea typeface="Mada"/>
                  <a:cs typeface="Mada"/>
                  <a:sym typeface="Mada"/>
                </a:rPr>
                <a:t>There is a loss of </a:t>
              </a:r>
              <a:r>
                <a:rPr b="1" lang="ar" sz="1200">
                  <a:solidFill>
                    <a:srgbClr val="CC0000"/>
                  </a:solidFill>
                  <a:latin typeface="Mada"/>
                  <a:ea typeface="Mada"/>
                  <a:cs typeface="Mada"/>
                  <a:sym typeface="Mada"/>
                </a:rPr>
                <a:t>both</a:t>
              </a:r>
              <a:r>
                <a:rPr lang="ar" sz="1200">
                  <a:latin typeface="Mada"/>
                  <a:ea typeface="Mada"/>
                  <a:cs typeface="Mada"/>
                  <a:sym typeface="Mada"/>
                </a:rPr>
                <a:t> first and second phase of insulin secretion.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In type 2 Diabetes:</a:t>
              </a:r>
              <a:r>
                <a:rPr lang="ar" sz="1200">
                  <a:latin typeface="Mada"/>
                  <a:ea typeface="Mada"/>
                  <a:cs typeface="Mada"/>
                  <a:sym typeface="Mada"/>
                </a:rPr>
                <a:t> </a:t>
              </a:r>
              <a:endParaRPr sz="1200">
                <a:latin typeface="Mada"/>
                <a:ea typeface="Mada"/>
                <a:cs typeface="Mada"/>
                <a:sym typeface="Mada"/>
              </a:endParaRPr>
            </a:p>
            <a:p>
              <a:pPr indent="0" lvl="0" marL="457200" rtl="0" algn="l">
                <a:lnSpc>
                  <a:spcPct val="115000"/>
                </a:lnSpc>
                <a:spcBef>
                  <a:spcPts val="0"/>
                </a:spcBef>
                <a:spcAft>
                  <a:spcPts val="0"/>
                </a:spcAft>
                <a:buNone/>
              </a:pPr>
              <a:r>
                <a:rPr lang="ar" sz="1200">
                  <a:latin typeface="Mada"/>
                  <a:ea typeface="Mada"/>
                  <a:cs typeface="Mada"/>
                  <a:sym typeface="Mada"/>
                </a:rPr>
                <a:t>In the </a:t>
              </a:r>
              <a:r>
                <a:rPr b="1" lang="ar" sz="1200">
                  <a:latin typeface="Mada"/>
                  <a:ea typeface="Mada"/>
                  <a:cs typeface="Mada"/>
                  <a:sym typeface="Mada"/>
                </a:rPr>
                <a:t>early stage</a:t>
              </a:r>
              <a:r>
                <a:rPr lang="ar" sz="1200">
                  <a:latin typeface="Mada"/>
                  <a:ea typeface="Mada"/>
                  <a:cs typeface="Mada"/>
                  <a:sym typeface="Mada"/>
                </a:rPr>
                <a:t> of the disease there is </a:t>
              </a:r>
              <a:r>
                <a:rPr b="1" lang="ar" sz="1200">
                  <a:latin typeface="Mada"/>
                  <a:ea typeface="Mada"/>
                  <a:cs typeface="Mada"/>
                  <a:sym typeface="Mada"/>
                </a:rPr>
                <a:t>loss of the first</a:t>
              </a:r>
              <a:r>
                <a:rPr lang="ar" sz="1200">
                  <a:latin typeface="Mada"/>
                  <a:ea typeface="Mada"/>
                  <a:cs typeface="Mada"/>
                  <a:sym typeface="Mada"/>
                </a:rPr>
                <a:t> phase of insulin secretion. Phase 2 will become wider then it will gradually reduce to reach a stage of severe insulinopenia.</a:t>
              </a:r>
              <a:endParaRPr sz="1200">
                <a:latin typeface="Mada"/>
                <a:ea typeface="Mada"/>
                <a:cs typeface="Mada"/>
                <a:sym typeface="Mada"/>
              </a:endParaRPr>
            </a:p>
          </p:txBody>
        </p:sp>
      </p:grpSp>
      <p:sp>
        <p:nvSpPr>
          <p:cNvPr id="522" name="Google Shape;522;p4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523" name="Google Shape;523;p4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524" name="Google Shape;524;p40"/>
          <p:cNvSpPr txBox="1"/>
          <p:nvPr/>
        </p:nvSpPr>
        <p:spPr>
          <a:xfrm>
            <a:off x="238469" y="2974100"/>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Insulin is necessary for </a:t>
            </a:r>
            <a:r>
              <a:rPr b="1" lang="ar" sz="2200" u="sng">
                <a:solidFill>
                  <a:srgbClr val="CC0000"/>
                </a:solidFill>
                <a:highlight>
                  <a:srgbClr val="D0E0E3"/>
                </a:highlight>
                <a:latin typeface="Mada"/>
                <a:ea typeface="Mada"/>
                <a:cs typeface="Mada"/>
                <a:sym typeface="Mada"/>
              </a:rPr>
              <a:t>survival</a:t>
            </a:r>
            <a:endParaRPr b="1" sz="2200" u="sng">
              <a:solidFill>
                <a:srgbClr val="CC0000"/>
              </a:solidFill>
              <a:highlight>
                <a:srgbClr val="D0E0E3"/>
              </a:highlight>
              <a:latin typeface="Mada"/>
              <a:ea typeface="Mada"/>
              <a:cs typeface="Mada"/>
              <a:sym typeface="Mada"/>
            </a:endParaRPr>
          </a:p>
          <a:p>
            <a:pPr indent="0" lvl="0" marL="457200" rtl="0" algn="l">
              <a:spcBef>
                <a:spcPts val="0"/>
              </a:spcBef>
              <a:spcAft>
                <a:spcPts val="0"/>
              </a:spcAft>
              <a:buNone/>
            </a:pPr>
            <a:r>
              <a:t/>
            </a:r>
            <a:endParaRPr b="1" sz="2200">
              <a:highlight>
                <a:srgbClr val="D0E0E3"/>
              </a:highlight>
              <a:latin typeface="Mada"/>
              <a:ea typeface="Mada"/>
              <a:cs typeface="Mada"/>
              <a:sym typeface="Mada"/>
            </a:endParaRPr>
          </a:p>
        </p:txBody>
      </p:sp>
      <p:sp>
        <p:nvSpPr>
          <p:cNvPr id="525" name="Google Shape;525;p40"/>
          <p:cNvSpPr txBox="1"/>
          <p:nvPr/>
        </p:nvSpPr>
        <p:spPr>
          <a:xfrm>
            <a:off x="262338" y="3504200"/>
            <a:ext cx="7035300" cy="2685600"/>
          </a:xfrm>
          <a:prstGeom prst="rect">
            <a:avLst/>
          </a:prstGeom>
          <a:noFill/>
          <a:ln cap="flat" cmpd="sng" w="19050">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Type 1 diabetes is an autoimmune disease leading to β-cell destruction, lack of insulin production and a need for life-long insulin therapy.  </a:t>
            </a:r>
            <a:r>
              <a:rPr lang="ar" sz="1200">
                <a:solidFill>
                  <a:srgbClr val="6AA84F"/>
                </a:solidFill>
                <a:latin typeface="Mada"/>
                <a:ea typeface="Mada"/>
                <a:cs typeface="Mada"/>
                <a:sym typeface="Mada"/>
              </a:rPr>
              <a:t>Insulin is always indicated in people with type 1 diabetes and is often needed in those with type 2 diabetes as the condition progresses.</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Until 1922, the treatment for Type 1 diabetes was a ‘starvation diet’ – reducing patients to emaciation and subjecting them to a life of misery.</a:t>
            </a:r>
            <a:endParaRPr sz="1200">
              <a:latin typeface="Mada"/>
              <a:ea typeface="Mada"/>
              <a:cs typeface="Mada"/>
              <a:sym typeface="Mada"/>
            </a:endParaRPr>
          </a:p>
          <a:p>
            <a:pPr indent="-304800" lvl="0" marL="457200" rtl="0" algn="l">
              <a:lnSpc>
                <a:spcPct val="115000"/>
              </a:lnSpc>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Prior to discovery of insulin in 1921,	the life expectancy of people with type 1 diabetes was only 3–4 months.</a:t>
            </a:r>
            <a:endParaRPr sz="1200">
              <a:solidFill>
                <a:srgbClr val="0B5394"/>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The work of John Macleod, Frederik Banting and Charles Best with their patient, Elizabeth Hughes (right), led to the widespread use of insulin injections as a treatment for Type 1 diabetes.</a:t>
            </a:r>
            <a:endParaRPr sz="1200">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The philosophy of insulin therapy is to mimic the normal physiological secretion of insulin as closely as possible. This involves the use of both long-acting insulin to replicate the basal secretion of insulin and short-acting insulin to cover mealtimes.</a:t>
            </a:r>
            <a:endParaRPr b="1" sz="1200">
              <a:solidFill>
                <a:srgbClr val="6AA84F"/>
              </a:solidFill>
              <a:latin typeface="Mada"/>
              <a:ea typeface="Mada"/>
              <a:cs typeface="Mada"/>
              <a:sym typeface="Mada"/>
            </a:endParaRPr>
          </a:p>
        </p:txBody>
      </p:sp>
      <p:grpSp>
        <p:nvGrpSpPr>
          <p:cNvPr id="526" name="Google Shape;526;p40"/>
          <p:cNvGrpSpPr/>
          <p:nvPr/>
        </p:nvGrpSpPr>
        <p:grpSpPr>
          <a:xfrm>
            <a:off x="5367948" y="981261"/>
            <a:ext cx="1969375" cy="2222002"/>
            <a:chOff x="4734322" y="4376241"/>
            <a:chExt cx="2474400" cy="2276641"/>
          </a:xfrm>
        </p:grpSpPr>
        <p:pic>
          <p:nvPicPr>
            <p:cNvPr id="527" name="Google Shape;527;p40"/>
            <p:cNvPicPr preferRelativeResize="0"/>
            <p:nvPr/>
          </p:nvPicPr>
          <p:blipFill>
            <a:blip r:embed="rId3">
              <a:alphaModFix/>
            </a:blip>
            <a:stretch>
              <a:fillRect/>
            </a:stretch>
          </p:blipFill>
          <p:spPr>
            <a:xfrm>
              <a:off x="4871540" y="4376241"/>
              <a:ext cx="2199950" cy="1488906"/>
            </a:xfrm>
            <a:prstGeom prst="rect">
              <a:avLst/>
            </a:prstGeom>
            <a:noFill/>
            <a:ln>
              <a:noFill/>
            </a:ln>
          </p:spPr>
        </p:pic>
        <p:sp>
          <p:nvSpPr>
            <p:cNvPr id="528" name="Google Shape;528;p40"/>
            <p:cNvSpPr txBox="1"/>
            <p:nvPr/>
          </p:nvSpPr>
          <p:spPr>
            <a:xfrm>
              <a:off x="4734322" y="5921482"/>
              <a:ext cx="2474400" cy="731400"/>
            </a:xfrm>
            <a:prstGeom prst="rect">
              <a:avLst/>
            </a:prstGeom>
            <a:solidFill>
              <a:schemeClr val="accent4"/>
            </a:solid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800">
                  <a:latin typeface="Mada"/>
                  <a:ea typeface="Mada"/>
                  <a:cs typeface="Mada"/>
                  <a:sym typeface="Mada"/>
                </a:rPr>
                <a:t>Insulin treatment allows for a dramatic recovery in patients with Type 1 diabetes</a:t>
              </a:r>
              <a:endParaRPr sz="800">
                <a:latin typeface="Mada"/>
                <a:ea typeface="Mada"/>
                <a:cs typeface="Mada"/>
                <a:sym typeface="Mada"/>
              </a:endParaRPr>
            </a:p>
            <a:p>
              <a:pPr indent="0" lvl="0" marL="0" rtl="0" algn="ctr">
                <a:spcBef>
                  <a:spcPts val="0"/>
                </a:spcBef>
                <a:spcAft>
                  <a:spcPts val="0"/>
                </a:spcAft>
                <a:buNone/>
              </a:pPr>
              <a:r>
                <a:rPr lang="ar" sz="800">
                  <a:solidFill>
                    <a:srgbClr val="6AA84F"/>
                  </a:solidFill>
                  <a:latin typeface="Mada"/>
                  <a:ea typeface="Mada"/>
                  <a:cs typeface="Mada"/>
                  <a:sym typeface="Mada"/>
                </a:rPr>
                <a:t>With insulin treatment  there is weight gain because of  the ability of the </a:t>
              </a:r>
              <a:endParaRPr sz="800">
                <a:solidFill>
                  <a:srgbClr val="6AA84F"/>
                </a:solidFill>
                <a:latin typeface="Mada"/>
                <a:ea typeface="Mada"/>
                <a:cs typeface="Mada"/>
                <a:sym typeface="Mada"/>
              </a:endParaRPr>
            </a:p>
            <a:p>
              <a:pPr indent="0" lvl="0" marL="0" rtl="0" algn="ctr">
                <a:spcBef>
                  <a:spcPts val="0"/>
                </a:spcBef>
                <a:spcAft>
                  <a:spcPts val="0"/>
                </a:spcAft>
                <a:buNone/>
              </a:pPr>
              <a:r>
                <a:rPr lang="ar" sz="800">
                  <a:solidFill>
                    <a:srgbClr val="6AA84F"/>
                  </a:solidFill>
                  <a:latin typeface="Mada"/>
                  <a:ea typeface="Mada"/>
                  <a:cs typeface="Mada"/>
                  <a:sym typeface="Mada"/>
                </a:rPr>
                <a:t>tissues  to use glucose</a:t>
              </a:r>
              <a:endParaRPr sz="800">
                <a:solidFill>
                  <a:srgbClr val="6AA84F"/>
                </a:solidFill>
                <a:latin typeface="Mada"/>
                <a:ea typeface="Mada"/>
                <a:cs typeface="Mada"/>
                <a:sym typeface="Mada"/>
              </a:endParaRPr>
            </a:p>
          </p:txBody>
        </p:sp>
      </p:grpSp>
      <p:grpSp>
        <p:nvGrpSpPr>
          <p:cNvPr id="529" name="Google Shape;529;p40"/>
          <p:cNvGrpSpPr/>
          <p:nvPr/>
        </p:nvGrpSpPr>
        <p:grpSpPr>
          <a:xfrm>
            <a:off x="238475" y="730450"/>
            <a:ext cx="5038798" cy="2243650"/>
            <a:chOff x="8272127" y="480700"/>
            <a:chExt cx="5038798" cy="2243650"/>
          </a:xfrm>
        </p:grpSpPr>
        <p:sp>
          <p:nvSpPr>
            <p:cNvPr id="530" name="Google Shape;530;p40"/>
            <p:cNvSpPr txBox="1"/>
            <p:nvPr/>
          </p:nvSpPr>
          <p:spPr>
            <a:xfrm>
              <a:off x="8272127" y="804950"/>
              <a:ext cx="4978800" cy="1919400"/>
            </a:xfrm>
            <a:prstGeom prst="rect">
              <a:avLst/>
            </a:prstGeom>
            <a:noFill/>
            <a:ln cap="flat" cmpd="sng" w="1905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highlight>
                    <a:schemeClr val="accent4"/>
                  </a:highlight>
                  <a:latin typeface="Mada"/>
                  <a:ea typeface="Mada"/>
                  <a:cs typeface="Mada"/>
                  <a:sym typeface="Mada"/>
                </a:rPr>
                <a:t>Goals of the therapy</a:t>
              </a:r>
              <a:r>
                <a:rPr b="1" lang="ar" sz="1600">
                  <a:latin typeface="Mada"/>
                  <a:ea typeface="Mada"/>
                  <a:cs typeface="Mada"/>
                  <a:sym typeface="Mada"/>
                </a:rPr>
                <a:t> </a:t>
              </a:r>
              <a:r>
                <a:rPr lang="ar" sz="1200">
                  <a:solidFill>
                    <a:srgbClr val="6AA84F"/>
                  </a:solidFill>
                  <a:latin typeface="Mada"/>
                  <a:ea typeface="Mada"/>
                  <a:cs typeface="Mada"/>
                  <a:sym typeface="Mada"/>
                </a:rPr>
                <a:t>through appropriate meds and education</a:t>
              </a:r>
              <a:endParaRPr sz="1200">
                <a:solidFill>
                  <a:srgbClr val="6AA84F"/>
                </a:solidFill>
                <a:latin typeface="Mada"/>
                <a:ea typeface="Mada"/>
                <a:cs typeface="Mada"/>
                <a:sym typeface="Mada"/>
              </a:endParaRPr>
            </a:p>
            <a:p>
              <a:pPr indent="-304800" lvl="0" marL="457200" rtl="0" algn="just">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Eliminate symptoms related to hyperglycaemia</a:t>
              </a:r>
              <a:endParaRPr sz="1200">
                <a:solidFill>
                  <a:schemeClr val="dk1"/>
                </a:solidFill>
                <a:latin typeface="Mada"/>
                <a:ea typeface="Mada"/>
                <a:cs typeface="Mada"/>
                <a:sym typeface="Mada"/>
              </a:endParaRPr>
            </a:p>
            <a:p>
              <a:pPr indent="-304800" lvl="0" marL="457200" rtl="0" algn="just">
                <a:spcBef>
                  <a:spcPts val="0"/>
                </a:spcBef>
                <a:spcAft>
                  <a:spcPts val="0"/>
                </a:spcAft>
                <a:buSzPts val="1200"/>
                <a:buFont typeface="Mada"/>
                <a:buChar char="●"/>
              </a:pPr>
              <a:r>
                <a:rPr lang="ar" sz="1200">
                  <a:solidFill>
                    <a:schemeClr val="dk1"/>
                  </a:solidFill>
                  <a:latin typeface="Mada"/>
                  <a:ea typeface="Mada"/>
                  <a:cs typeface="Mada"/>
                  <a:sym typeface="Mada"/>
                </a:rPr>
                <a:t>Reduce risk or eliminate diabetes complications </a:t>
              </a:r>
              <a:r>
                <a:rPr lang="ar" sz="1200">
                  <a:solidFill>
                    <a:srgbClr val="0B5394"/>
                  </a:solidFill>
                  <a:latin typeface="Mada"/>
                  <a:ea typeface="Mada"/>
                  <a:cs typeface="Mada"/>
                  <a:sym typeface="Mada"/>
                </a:rPr>
                <a:t>such as diabetic ketoacidosis and hypoglycaemia with effective</a:t>
              </a:r>
              <a:r>
                <a:rPr lang="ar" sz="1200">
                  <a:solidFill>
                    <a:schemeClr val="dk1"/>
                  </a:solidFill>
                  <a:latin typeface="Mada"/>
                  <a:ea typeface="Mada"/>
                  <a:cs typeface="Mada"/>
                  <a:sym typeface="Mada"/>
                </a:rPr>
                <a:t> </a:t>
              </a:r>
              <a:r>
                <a:rPr lang="ar" sz="1200">
                  <a:solidFill>
                    <a:srgbClr val="0B5394"/>
                  </a:solidFill>
                  <a:latin typeface="Mada"/>
                  <a:ea typeface="Mada"/>
                  <a:cs typeface="Mada"/>
                  <a:sym typeface="Mada"/>
                </a:rPr>
                <a:t>management when they do occur.</a:t>
              </a:r>
              <a:endParaRPr sz="1200">
                <a:solidFill>
                  <a:srgbClr val="0B5394"/>
                </a:solidFill>
                <a:latin typeface="Mada"/>
                <a:ea typeface="Mada"/>
                <a:cs typeface="Mada"/>
                <a:sym typeface="Mada"/>
              </a:endParaRPr>
            </a:p>
            <a:p>
              <a:pPr indent="-304800" lvl="0" marL="457200" rtl="0" algn="just">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Allow patient to achieve as </a:t>
              </a:r>
              <a:r>
                <a:rPr b="1" lang="ar" sz="1200">
                  <a:solidFill>
                    <a:srgbClr val="CC0000"/>
                  </a:solidFill>
                  <a:latin typeface="Mada"/>
                  <a:ea typeface="Mada"/>
                  <a:cs typeface="Mada"/>
                  <a:sym typeface="Mada"/>
                </a:rPr>
                <a:t>normal lifestyle as possible</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just">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Avoidance of iatrogenic side-effects,	such as hypoglycaemia.</a:t>
              </a:r>
              <a:endParaRPr sz="1200">
                <a:solidFill>
                  <a:srgbClr val="0B5394"/>
                </a:solidFill>
                <a:latin typeface="Mada"/>
                <a:ea typeface="Mada"/>
                <a:cs typeface="Mada"/>
                <a:sym typeface="Mada"/>
              </a:endParaRPr>
            </a:p>
          </p:txBody>
        </p:sp>
        <p:pic>
          <p:nvPicPr>
            <p:cNvPr id="531" name="Google Shape;531;p40"/>
            <p:cNvPicPr preferRelativeResize="0"/>
            <p:nvPr/>
          </p:nvPicPr>
          <p:blipFill>
            <a:blip r:embed="rId4">
              <a:alphaModFix/>
            </a:blip>
            <a:stretch>
              <a:fillRect/>
            </a:stretch>
          </p:blipFill>
          <p:spPr>
            <a:xfrm>
              <a:off x="12588400" y="480700"/>
              <a:ext cx="722525" cy="722525"/>
            </a:xfrm>
            <a:prstGeom prst="rect">
              <a:avLst/>
            </a:prstGeom>
            <a:noFill/>
            <a:ln>
              <a:noFill/>
            </a:ln>
          </p:spPr>
        </p:pic>
      </p:grpSp>
      <p:sp>
        <p:nvSpPr>
          <p:cNvPr id="532" name="Google Shape;532;p40"/>
          <p:cNvSpPr txBox="1"/>
          <p:nvPr/>
        </p:nvSpPr>
        <p:spPr>
          <a:xfrm>
            <a:off x="2704200" y="0"/>
            <a:ext cx="23046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600">
                <a:latin typeface="Mada"/>
                <a:ea typeface="Mada"/>
                <a:cs typeface="Mada"/>
                <a:sym typeface="Mada"/>
              </a:rPr>
              <a:t>Management</a:t>
            </a:r>
            <a:endParaRPr b="1" sz="2600">
              <a:latin typeface="Mada"/>
              <a:ea typeface="Mada"/>
              <a:cs typeface="Mada"/>
              <a:sym typeface="Mada"/>
            </a:endParaRPr>
          </a:p>
        </p:txBody>
      </p:sp>
      <p:pic>
        <p:nvPicPr>
          <p:cNvPr id="533" name="Google Shape;533;p40"/>
          <p:cNvPicPr preferRelativeResize="0"/>
          <p:nvPr/>
        </p:nvPicPr>
        <p:blipFill rotWithShape="1">
          <a:blip r:embed="rId5">
            <a:alphaModFix/>
          </a:blip>
          <a:srcRect b="10181" l="39031" r="1964" t="25093"/>
          <a:stretch/>
        </p:blipFill>
        <p:spPr>
          <a:xfrm>
            <a:off x="5137937" y="6817313"/>
            <a:ext cx="2062602" cy="1214048"/>
          </a:xfrm>
          <a:prstGeom prst="rect">
            <a:avLst/>
          </a:prstGeom>
          <a:noFill/>
          <a:ln cap="flat" cmpd="sng" w="19050">
            <a:solidFill>
              <a:schemeClr val="accent2"/>
            </a:solidFill>
            <a:prstDash val="solid"/>
            <a:round/>
            <a:headEnd len="sm" w="sm" type="none"/>
            <a:tailEnd len="sm" w="sm" type="none"/>
          </a:ln>
        </p:spPr>
      </p:pic>
      <p:sp>
        <p:nvSpPr>
          <p:cNvPr id="534" name="Google Shape;534;p40"/>
          <p:cNvSpPr txBox="1"/>
          <p:nvPr/>
        </p:nvSpPr>
        <p:spPr>
          <a:xfrm>
            <a:off x="238480" y="6189789"/>
            <a:ext cx="599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0E0E3"/>
                </a:highlight>
                <a:latin typeface="Mada"/>
                <a:ea typeface="Mada"/>
                <a:cs typeface="Mada"/>
                <a:sym typeface="Mada"/>
              </a:rPr>
              <a:t>Insulin deficiency </a:t>
            </a:r>
            <a:endParaRPr b="1" sz="2200">
              <a:highlight>
                <a:srgbClr val="D0E0E3"/>
              </a:highlight>
              <a:latin typeface="Mada"/>
              <a:ea typeface="Mada"/>
              <a:cs typeface="Mada"/>
              <a:sym typeface="Mada"/>
            </a:endParaRPr>
          </a:p>
        </p:txBody>
      </p:sp>
      <p:cxnSp>
        <p:nvCxnSpPr>
          <p:cNvPr id="535" name="Google Shape;535;p40"/>
          <p:cNvCxnSpPr>
            <a:endCxn id="536" idx="1"/>
          </p:cNvCxnSpPr>
          <p:nvPr/>
        </p:nvCxnSpPr>
        <p:spPr>
          <a:xfrm rot="-5400000">
            <a:off x="-7355368" y="7251513"/>
            <a:ext cx="612600" cy="558000"/>
          </a:xfrm>
          <a:prstGeom prst="bentConnector3">
            <a:avLst>
              <a:gd fmla="val 50000" name="adj1"/>
            </a:avLst>
          </a:prstGeom>
          <a:noFill/>
          <a:ln cap="flat" cmpd="sng" w="9525">
            <a:solidFill>
              <a:srgbClr val="D0EDF8"/>
            </a:solidFill>
            <a:prstDash val="solid"/>
            <a:round/>
            <a:headEnd len="sm" w="sm" type="none"/>
            <a:tailEnd len="sm" w="sm" type="none"/>
          </a:ln>
        </p:spPr>
      </p:cxnSp>
      <p:grpSp>
        <p:nvGrpSpPr>
          <p:cNvPr id="537" name="Google Shape;537;p40"/>
          <p:cNvGrpSpPr/>
          <p:nvPr/>
        </p:nvGrpSpPr>
        <p:grpSpPr>
          <a:xfrm>
            <a:off x="909229" y="8208275"/>
            <a:ext cx="5191608" cy="2240400"/>
            <a:chOff x="37413" y="8208300"/>
            <a:chExt cx="5191608" cy="2240400"/>
          </a:xfrm>
        </p:grpSpPr>
        <p:grpSp>
          <p:nvGrpSpPr>
            <p:cNvPr id="538" name="Google Shape;538;p40"/>
            <p:cNvGrpSpPr/>
            <p:nvPr/>
          </p:nvGrpSpPr>
          <p:grpSpPr>
            <a:xfrm>
              <a:off x="37413" y="8208300"/>
              <a:ext cx="5191608" cy="2240400"/>
              <a:chOff x="37413" y="8208300"/>
              <a:chExt cx="5191608" cy="2240400"/>
            </a:xfrm>
          </p:grpSpPr>
          <p:cxnSp>
            <p:nvCxnSpPr>
              <p:cNvPr id="539" name="Google Shape;539;p40"/>
              <p:cNvCxnSpPr>
                <a:stCxn id="540" idx="2"/>
                <a:endCxn id="541" idx="0"/>
              </p:cNvCxnSpPr>
              <p:nvPr/>
            </p:nvCxnSpPr>
            <p:spPr>
              <a:xfrm flipH="1" rot="10800000">
                <a:off x="772713" y="8793000"/>
                <a:ext cx="401700" cy="535500"/>
              </a:xfrm>
              <a:prstGeom prst="bentConnector3">
                <a:avLst>
                  <a:gd fmla="val 49986" name="adj1"/>
                </a:avLst>
              </a:prstGeom>
              <a:noFill/>
              <a:ln cap="flat" cmpd="sng" w="9525">
                <a:solidFill>
                  <a:schemeClr val="accent3"/>
                </a:solidFill>
                <a:prstDash val="solid"/>
                <a:round/>
                <a:headEnd len="sm" w="sm" type="none"/>
                <a:tailEnd len="sm" w="sm" type="none"/>
              </a:ln>
            </p:spPr>
          </p:cxnSp>
          <p:cxnSp>
            <p:nvCxnSpPr>
              <p:cNvPr id="542" name="Google Shape;542;p40"/>
              <p:cNvCxnSpPr>
                <a:stCxn id="543" idx="0"/>
                <a:endCxn id="540" idx="2"/>
              </p:cNvCxnSpPr>
              <p:nvPr/>
            </p:nvCxnSpPr>
            <p:spPr>
              <a:xfrm rot="10800000">
                <a:off x="772600" y="9328531"/>
                <a:ext cx="401700" cy="579600"/>
              </a:xfrm>
              <a:prstGeom prst="bentConnector3">
                <a:avLst>
                  <a:gd fmla="val 49986" name="adj1"/>
                </a:avLst>
              </a:prstGeom>
              <a:noFill/>
              <a:ln cap="flat" cmpd="sng" w="9525">
                <a:solidFill>
                  <a:schemeClr val="accent3"/>
                </a:solidFill>
                <a:prstDash val="solid"/>
                <a:round/>
                <a:headEnd len="sm" w="sm" type="none"/>
                <a:tailEnd len="sm" w="sm" type="none"/>
              </a:ln>
            </p:spPr>
          </p:cxnSp>
          <p:sp>
            <p:nvSpPr>
              <p:cNvPr id="540" name="Google Shape;540;p40"/>
              <p:cNvSpPr/>
              <p:nvPr/>
            </p:nvSpPr>
            <p:spPr>
              <a:xfrm rot="-5400000">
                <a:off x="-715137" y="8960850"/>
                <a:ext cx="2240400" cy="7353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The basal/bolus insulin concept</a:t>
                </a:r>
                <a:endParaRPr b="1">
                  <a:solidFill>
                    <a:srgbClr val="FFFFFF"/>
                  </a:solidFill>
                  <a:latin typeface="Mada"/>
                  <a:ea typeface="Mada"/>
                  <a:cs typeface="Mada"/>
                  <a:sym typeface="Mada"/>
                </a:endParaRPr>
              </a:p>
            </p:txBody>
          </p:sp>
          <p:grpSp>
            <p:nvGrpSpPr>
              <p:cNvPr id="544" name="Google Shape;544;p40"/>
              <p:cNvGrpSpPr/>
              <p:nvPr/>
            </p:nvGrpSpPr>
            <p:grpSpPr>
              <a:xfrm>
                <a:off x="1174300" y="8259805"/>
                <a:ext cx="4054721" cy="2150970"/>
                <a:chOff x="1174410" y="8251360"/>
                <a:chExt cx="375900" cy="2504040"/>
              </a:xfrm>
            </p:grpSpPr>
            <p:sp>
              <p:nvSpPr>
                <p:cNvPr id="541" name="Google Shape;541;p40"/>
                <p:cNvSpPr/>
                <p:nvPr/>
              </p:nvSpPr>
              <p:spPr>
                <a:xfrm rot="-5400000">
                  <a:off x="741210" y="8684560"/>
                  <a:ext cx="1241700" cy="375300"/>
                </a:xfrm>
                <a:prstGeom prst="roundRect">
                  <a:avLst>
                    <a:gd fmla="val 28622"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a:solidFill>
                      <a:srgbClr val="FFFFFF"/>
                    </a:solidFill>
                  </a:endParaRPr>
                </a:p>
              </p:txBody>
            </p:sp>
            <p:sp>
              <p:nvSpPr>
                <p:cNvPr id="543" name="Google Shape;543;p40"/>
                <p:cNvSpPr/>
                <p:nvPr/>
              </p:nvSpPr>
              <p:spPr>
                <a:xfrm rot="-5400000">
                  <a:off x="777210" y="9982300"/>
                  <a:ext cx="1170300" cy="375900"/>
                </a:xfrm>
                <a:prstGeom prst="roundRect">
                  <a:avLst>
                    <a:gd fmla="val 28622"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grpSp>
        </p:grpSp>
        <p:sp>
          <p:nvSpPr>
            <p:cNvPr id="545" name="Google Shape;545;p40"/>
            <p:cNvSpPr txBox="1"/>
            <p:nvPr/>
          </p:nvSpPr>
          <p:spPr>
            <a:xfrm>
              <a:off x="1257885" y="8259800"/>
              <a:ext cx="3238200" cy="111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Basal Insulin</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-Suppresses glucose production between meals and overnight</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-50% of daily needs </a:t>
              </a:r>
              <a:endParaRPr sz="1200">
                <a:latin typeface="Mada"/>
                <a:ea typeface="Mada"/>
                <a:cs typeface="Mada"/>
                <a:sym typeface="Mada"/>
              </a:endParaRPr>
            </a:p>
          </p:txBody>
        </p:sp>
        <p:sp>
          <p:nvSpPr>
            <p:cNvPr id="546" name="Google Shape;546;p40"/>
            <p:cNvSpPr txBox="1"/>
            <p:nvPr/>
          </p:nvSpPr>
          <p:spPr>
            <a:xfrm>
              <a:off x="1355300" y="9371000"/>
              <a:ext cx="3780000" cy="944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Bolus Insulin (Mealtime or Prandial)</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-Limits hyperglycemia after meals</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-Immediate rise and sharp peak at 1 hour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-10% to 20% of total daily insulin requirement at each meal</a:t>
              </a:r>
              <a:endParaRPr sz="1200">
                <a:latin typeface="Mada"/>
                <a:ea typeface="Mada"/>
                <a:cs typeface="Mada"/>
                <a:sym typeface="Mada"/>
              </a:endParaRPr>
            </a:p>
          </p:txBody>
        </p:sp>
      </p:grpSp>
      <p:pic>
        <p:nvPicPr>
          <p:cNvPr id="547" name="Google Shape;547;p40"/>
          <p:cNvPicPr preferRelativeResize="0"/>
          <p:nvPr/>
        </p:nvPicPr>
        <p:blipFill>
          <a:blip r:embed="rId6">
            <a:alphaModFix/>
          </a:blip>
          <a:stretch>
            <a:fillRect/>
          </a:stretch>
        </p:blipFill>
        <p:spPr>
          <a:xfrm>
            <a:off x="5478550" y="8974025"/>
            <a:ext cx="708900" cy="708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A777A"/>
      </a:accent1>
      <a:accent2>
        <a:srgbClr val="77A9AD"/>
      </a:accent2>
      <a:accent3>
        <a:srgbClr val="B3CFD1"/>
      </a:accent3>
      <a:accent4>
        <a:srgbClr val="D0E0E3"/>
      </a:accent4>
      <a:accent5>
        <a:srgbClr val="000000"/>
      </a:accent5>
      <a:accent6>
        <a:srgbClr val="CEA32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A777A"/>
      </a:accent1>
      <a:accent2>
        <a:srgbClr val="77A9AD"/>
      </a:accent2>
      <a:accent3>
        <a:srgbClr val="B3CFD1"/>
      </a:accent3>
      <a:accent4>
        <a:srgbClr val="D0E0E3"/>
      </a:accent4>
      <a:accent5>
        <a:srgbClr val="000000"/>
      </a:accent5>
      <a:accent6>
        <a:srgbClr val="CEA32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A777A"/>
      </a:accent1>
      <a:accent2>
        <a:srgbClr val="77A9AD"/>
      </a:accent2>
      <a:accent3>
        <a:srgbClr val="B3CFD1"/>
      </a:accent3>
      <a:accent4>
        <a:srgbClr val="D0E0E3"/>
      </a:accent4>
      <a:accent5>
        <a:srgbClr val="000000"/>
      </a:accent5>
      <a:accent6>
        <a:srgbClr val="CEA32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