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10692000" cx="7560000"/>
  <p:notesSz cx="6858000" cy="9144000"/>
  <p:embeddedFontLst>
    <p:embeddedFont>
      <p:font typeface="Cabin"/>
      <p:regular r:id="rId19"/>
      <p:bold r:id="rId20"/>
      <p:italic r:id="rId21"/>
      <p:boldItalic r:id="rId22"/>
    </p:embeddedFont>
    <p:embeddedFont>
      <p:font typeface="Mada"/>
      <p:regular r:id="rId23"/>
      <p:bold r:id="rId24"/>
    </p:embeddedFont>
    <p:embeddedFont>
      <p:font typeface="Mada Black"/>
      <p:bold r:id="rId25"/>
    </p:embeddedFont>
    <p:embeddedFont>
      <p:font typeface="Pacifico"/>
      <p:regular r:id="rId26"/>
    </p:embeddedFont>
    <p:embeddedFont>
      <p:font typeface="Exo Thin"/>
      <p:bold r:id="rId27"/>
      <p:boldItalic r:id="rId28"/>
    </p:embeddedFont>
    <p:embeddedFont>
      <p:font typeface="Ex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6E51584-6D1E-4ECC-B02A-ACB2E35238D6}">
  <a:tblStyle styleId="{F6E51584-6D1E-4ECC-B02A-ACB2E35238D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Cabin-bold.fntdata"/><Relationship Id="rId22" Type="http://schemas.openxmlformats.org/officeDocument/2006/relationships/font" Target="fonts/Cabin-boldItalic.fntdata"/><Relationship Id="rId21" Type="http://schemas.openxmlformats.org/officeDocument/2006/relationships/font" Target="fonts/Cabin-italic.fntdata"/><Relationship Id="rId24" Type="http://schemas.openxmlformats.org/officeDocument/2006/relationships/font" Target="fonts/Mada-bold.fntdata"/><Relationship Id="rId23" Type="http://schemas.openxmlformats.org/officeDocument/2006/relationships/font" Target="fonts/Mada-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acifico-regular.fntdata"/><Relationship Id="rId25" Type="http://schemas.openxmlformats.org/officeDocument/2006/relationships/font" Target="fonts/MadaBlack-bold.fntdata"/><Relationship Id="rId28" Type="http://schemas.openxmlformats.org/officeDocument/2006/relationships/font" Target="fonts/ExoThin-boldItalic.fntdata"/><Relationship Id="rId27" Type="http://schemas.openxmlformats.org/officeDocument/2006/relationships/font" Target="fonts/ExoThin-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x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xo-italic.fntdata"/><Relationship Id="rId30" Type="http://schemas.openxmlformats.org/officeDocument/2006/relationships/font" Target="fonts/Ex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Ex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Cabin-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 name="Google Shape;3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b8edeabfb9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b8edeabf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8a3d44ea8f_0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8a3d44ea8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7969c55feb_0_21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7969c55feb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98bba6a4c6_0_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98bba6a4c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7969c55feb_9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969c55feb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b34efbafe5_0_3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b34efbafe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7969c55feb_0_2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7969c55fe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98bba6a4c6_0_2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98bba6a4c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b34efd70b9_0_19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b34efd70b9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98bba6a4c6_0_2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98bba6a4c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7e20b9e176658136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7e20b9e176658136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1400">
                <a:solidFill>
                  <a:schemeClr val="lt1"/>
                </a:solidFill>
                <a:latin typeface="Exo"/>
                <a:ea typeface="Exo"/>
                <a:cs typeface="Exo"/>
                <a:sym typeface="Exo"/>
              </a:defRPr>
            </a:lvl1pPr>
            <a:lvl2pPr lvl="1" algn="ctr">
              <a:buNone/>
              <a:defRPr b="1" sz="1400">
                <a:solidFill>
                  <a:schemeClr val="lt1"/>
                </a:solidFill>
                <a:latin typeface="Exo"/>
                <a:ea typeface="Exo"/>
                <a:cs typeface="Exo"/>
                <a:sym typeface="Exo"/>
              </a:defRPr>
            </a:lvl2pPr>
            <a:lvl3pPr lvl="2" algn="ctr">
              <a:buNone/>
              <a:defRPr b="1" sz="1400">
                <a:solidFill>
                  <a:schemeClr val="lt1"/>
                </a:solidFill>
                <a:latin typeface="Exo"/>
                <a:ea typeface="Exo"/>
                <a:cs typeface="Exo"/>
                <a:sym typeface="Exo"/>
              </a:defRPr>
            </a:lvl3pPr>
            <a:lvl4pPr lvl="3" algn="ctr">
              <a:buNone/>
              <a:defRPr b="1" sz="1400">
                <a:solidFill>
                  <a:schemeClr val="lt1"/>
                </a:solidFill>
                <a:latin typeface="Exo"/>
                <a:ea typeface="Exo"/>
                <a:cs typeface="Exo"/>
                <a:sym typeface="Exo"/>
              </a:defRPr>
            </a:lvl4pPr>
            <a:lvl5pPr lvl="4" algn="ctr">
              <a:buNone/>
              <a:defRPr b="1" sz="1400">
                <a:solidFill>
                  <a:schemeClr val="lt1"/>
                </a:solidFill>
                <a:latin typeface="Exo"/>
                <a:ea typeface="Exo"/>
                <a:cs typeface="Exo"/>
                <a:sym typeface="Exo"/>
              </a:defRPr>
            </a:lvl5pPr>
            <a:lvl6pPr lvl="5" algn="ctr">
              <a:buNone/>
              <a:defRPr b="1" sz="1400">
                <a:solidFill>
                  <a:schemeClr val="lt1"/>
                </a:solidFill>
                <a:latin typeface="Exo"/>
                <a:ea typeface="Exo"/>
                <a:cs typeface="Exo"/>
                <a:sym typeface="Exo"/>
              </a:defRPr>
            </a:lvl6pPr>
            <a:lvl7pPr lvl="6" algn="ctr">
              <a:buNone/>
              <a:defRPr b="1" sz="1400">
                <a:solidFill>
                  <a:schemeClr val="lt1"/>
                </a:solidFill>
                <a:latin typeface="Exo"/>
                <a:ea typeface="Exo"/>
                <a:cs typeface="Exo"/>
                <a:sym typeface="Exo"/>
              </a:defRPr>
            </a:lvl7pPr>
            <a:lvl8pPr lvl="7" algn="ctr">
              <a:buNone/>
              <a:defRPr b="1" sz="1400">
                <a:solidFill>
                  <a:schemeClr val="lt1"/>
                </a:solidFill>
                <a:latin typeface="Exo"/>
                <a:ea typeface="Exo"/>
                <a:cs typeface="Exo"/>
                <a:sym typeface="Exo"/>
              </a:defRPr>
            </a:lvl8pPr>
            <a:lvl9pPr lvl="8" algn="ctr">
              <a:buNone/>
              <a:defRPr b="1" sz="14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
        <p:nvSpPr>
          <p:cNvPr id="17" name="Google Shape;17;p3"/>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algn="ctr">
              <a:spcBef>
                <a:spcPts val="0"/>
              </a:spcBef>
              <a:spcAft>
                <a:spcPts val="0"/>
              </a:spcAft>
              <a:buSzPts val="4300"/>
              <a:buNone/>
              <a:defRPr sz="4300"/>
            </a:lvl1pPr>
            <a:lvl2pPr lvl="1" algn="ctr">
              <a:spcBef>
                <a:spcPts val="0"/>
              </a:spcBef>
              <a:spcAft>
                <a:spcPts val="0"/>
              </a:spcAft>
              <a:buSzPts val="4300"/>
              <a:buNone/>
              <a:defRPr sz="4300"/>
            </a:lvl2pPr>
            <a:lvl3pPr lvl="2" algn="ctr">
              <a:spcBef>
                <a:spcPts val="0"/>
              </a:spcBef>
              <a:spcAft>
                <a:spcPts val="0"/>
              </a:spcAft>
              <a:buSzPts val="4300"/>
              <a:buNone/>
              <a:defRPr sz="4300"/>
            </a:lvl3pPr>
            <a:lvl4pPr lvl="3" algn="ctr">
              <a:spcBef>
                <a:spcPts val="0"/>
              </a:spcBef>
              <a:spcAft>
                <a:spcPts val="0"/>
              </a:spcAft>
              <a:buSzPts val="4300"/>
              <a:buNone/>
              <a:defRPr sz="4300"/>
            </a:lvl4pPr>
            <a:lvl5pPr lvl="4" algn="ctr">
              <a:spcBef>
                <a:spcPts val="0"/>
              </a:spcBef>
              <a:spcAft>
                <a:spcPts val="0"/>
              </a:spcAft>
              <a:buSzPts val="4300"/>
              <a:buNone/>
              <a:defRPr sz="4300"/>
            </a:lvl5pPr>
            <a:lvl6pPr lvl="5" algn="ctr">
              <a:spcBef>
                <a:spcPts val="0"/>
              </a:spcBef>
              <a:spcAft>
                <a:spcPts val="0"/>
              </a:spcAft>
              <a:buSzPts val="4300"/>
              <a:buNone/>
              <a:defRPr sz="4300"/>
            </a:lvl6pPr>
            <a:lvl7pPr lvl="6" algn="ctr">
              <a:spcBef>
                <a:spcPts val="0"/>
              </a:spcBef>
              <a:spcAft>
                <a:spcPts val="0"/>
              </a:spcAft>
              <a:buSzPts val="4300"/>
              <a:buNone/>
              <a:defRPr sz="4300"/>
            </a:lvl7pPr>
            <a:lvl8pPr lvl="7" algn="ctr">
              <a:spcBef>
                <a:spcPts val="0"/>
              </a:spcBef>
              <a:spcAft>
                <a:spcPts val="0"/>
              </a:spcAft>
              <a:buSzPts val="4300"/>
              <a:buNone/>
              <a:defRPr sz="4300"/>
            </a:lvl8pPr>
            <a:lvl9pPr lvl="8" algn="ctr">
              <a:spcBef>
                <a:spcPts val="0"/>
              </a:spcBef>
              <a:spcAft>
                <a:spcPts val="0"/>
              </a:spcAft>
              <a:buSzPts val="4300"/>
              <a:buNone/>
              <a:defRPr sz="4300"/>
            </a:lvl9pPr>
          </a:lstStyle>
          <a:p/>
        </p:txBody>
      </p:sp>
      <p:cxnSp>
        <p:nvCxnSpPr>
          <p:cNvPr id="18" name="Google Shape;18;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22" name="Google Shape;22;p4"/>
          <p:cNvSpPr txBox="1"/>
          <p:nvPr>
            <p:ph idx="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23" name="Shape 23"/>
        <p:cNvGrpSpPr/>
        <p:nvPr/>
      </p:nvGrpSpPr>
      <p:grpSpPr>
        <a:xfrm>
          <a:off x="0" y="0"/>
          <a:ext cx="0" cy="0"/>
          <a:chOff x="0" y="0"/>
          <a:chExt cx="0" cy="0"/>
        </a:xfrm>
      </p:grpSpPr>
      <p:cxnSp>
        <p:nvCxnSpPr>
          <p:cNvPr id="24" name="Google Shape;24;p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5" name="Google Shape;25;p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نقطة رئيسية 1">
  <p:cSld name="MAIN_POINT_1">
    <p:spTree>
      <p:nvGrpSpPr>
        <p:cNvPr id="26" name="Shape 26"/>
        <p:cNvGrpSpPr/>
        <p:nvPr/>
      </p:nvGrpSpPr>
      <p:grpSpPr>
        <a:xfrm>
          <a:off x="0" y="0"/>
          <a:ext cx="0" cy="0"/>
          <a:chOff x="0" y="0"/>
          <a:chExt cx="0" cy="0"/>
        </a:xfrm>
      </p:grpSpPr>
      <p:sp>
        <p:nvSpPr>
          <p:cNvPr id="27" name="Google Shape;27;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8" name="Google Shape;28;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29" name="Google Shape;29;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0" name="Google Shape;30;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sp>
        <p:nvSpPr>
          <p:cNvPr id="32" name="Google Shape;32;p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3" name="Google Shape;33;p7"/>
          <p:cNvSpPr/>
          <p:nvPr/>
        </p:nvSpPr>
        <p:spPr>
          <a:xfrm>
            <a:off x="-91200" y="-91200"/>
            <a:ext cx="7751100" cy="10896900"/>
          </a:xfrm>
          <a:prstGeom prst="rect">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usp=sharing" TargetMode="External"/><Relationship Id="rId4" Type="http://schemas.openxmlformats.org/officeDocument/2006/relationships/hyperlink" Target="https://docs.google.com/presentation/d/1TKjgKmuF8-7aGjiAgt-2f6dUWPkTI7rnH1d3RF0xuIw/edit?usp=sharing" TargetMode="External"/><Relationship Id="rId9"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3.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 TargetMode="External"/><Relationship Id="rId5"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s://forms.gle/5bhKW2hufJ2NrmJP7" TargetMode="Externa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7.jpg"/><Relationship Id="rId5" Type="http://schemas.openxmlformats.org/officeDocument/2006/relationships/image" Target="../media/image7.png"/><Relationship Id="rId6" Type="http://schemas.openxmlformats.org/officeDocument/2006/relationships/hyperlink" Target="https://www.youtube.com/watch?v=EB5zxdAQGzU" TargetMode="External"/><Relationship Id="rId7" Type="http://schemas.openxmlformats.org/officeDocument/2006/relationships/image" Target="../media/image5.png"/><Relationship Id="rId8"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15.png"/><Relationship Id="rId11" Type="http://schemas.openxmlformats.org/officeDocument/2006/relationships/image" Target="../media/image25.jpg"/><Relationship Id="rId10" Type="http://schemas.openxmlformats.org/officeDocument/2006/relationships/image" Target="../media/image9.png"/><Relationship Id="rId9"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4.png"/><Relationship Id="rId7" Type="http://schemas.openxmlformats.org/officeDocument/2006/relationships/image" Target="../media/image11.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9.png"/><Relationship Id="rId11" Type="http://schemas.openxmlformats.org/officeDocument/2006/relationships/image" Target="../media/image41.png"/><Relationship Id="rId10" Type="http://schemas.openxmlformats.org/officeDocument/2006/relationships/image" Target="../media/image29.png"/><Relationship Id="rId9" Type="http://schemas.openxmlformats.org/officeDocument/2006/relationships/image" Target="../media/image33.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31.pn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30.png"/><Relationship Id="rId7" Type="http://schemas.openxmlformats.org/officeDocument/2006/relationships/image" Target="../media/image40.png"/><Relationship Id="rId8"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drive.google.com/file/d/1AfXL_88MbUWRaOuMM7L0swEyXaugJMg6/view?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 name="Shape 37"/>
        <p:cNvGrpSpPr/>
        <p:nvPr/>
      </p:nvGrpSpPr>
      <p:grpSpPr>
        <a:xfrm>
          <a:off x="0" y="0"/>
          <a:ext cx="0" cy="0"/>
          <a:chOff x="0" y="0"/>
          <a:chExt cx="0" cy="0"/>
        </a:xfrm>
      </p:grpSpPr>
      <p:sp>
        <p:nvSpPr>
          <p:cNvPr id="38" name="Google Shape;38;p8"/>
          <p:cNvSpPr txBox="1"/>
          <p:nvPr/>
        </p:nvSpPr>
        <p:spPr>
          <a:xfrm>
            <a:off x="693263" y="5387925"/>
            <a:ext cx="64971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400">
                <a:solidFill>
                  <a:srgbClr val="674EA7"/>
                </a:solidFill>
                <a:latin typeface="Mada"/>
                <a:ea typeface="Mada"/>
                <a:cs typeface="Mada"/>
                <a:sym typeface="Mada"/>
              </a:rPr>
              <a:t>Objectives:</a:t>
            </a:r>
            <a:endParaRPr b="1" sz="2400">
              <a:solidFill>
                <a:srgbClr val="674EA7"/>
              </a:solidFill>
              <a:latin typeface="Mada"/>
              <a:ea typeface="Mada"/>
              <a:cs typeface="Mada"/>
              <a:sym typeface="Mada"/>
            </a:endParaRPr>
          </a:p>
          <a:p>
            <a:pPr indent="-336550" lvl="0" marL="457200" rtl="0" algn="l">
              <a:lnSpc>
                <a:spcPct val="115000"/>
              </a:lnSpc>
              <a:spcBef>
                <a:spcPts val="1200"/>
              </a:spcBef>
              <a:spcAft>
                <a:spcPts val="0"/>
              </a:spcAft>
              <a:buSzPts val="1700"/>
              <a:buFont typeface="Mada"/>
              <a:buChar char="★"/>
            </a:pPr>
            <a:r>
              <a:rPr b="1" lang="ar" sz="1600">
                <a:latin typeface="Mada"/>
                <a:ea typeface="Mada"/>
                <a:cs typeface="Mada"/>
                <a:sym typeface="Mada"/>
              </a:rPr>
              <a:t>Recognize which patient is likely to have RA</a:t>
            </a:r>
            <a:endParaRPr b="1" sz="16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b="1" lang="ar" sz="1600">
                <a:latin typeface="Mada"/>
                <a:ea typeface="Mada"/>
                <a:cs typeface="Mada"/>
                <a:sym typeface="Mada"/>
              </a:rPr>
              <a:t>Know the different modes of presentation of RA</a:t>
            </a:r>
            <a:endParaRPr b="1" sz="16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b="1" lang="ar" sz="1600">
                <a:latin typeface="Mada"/>
                <a:ea typeface="Mada"/>
                <a:cs typeface="Mada"/>
                <a:sym typeface="Mada"/>
              </a:rPr>
              <a:t>Develop a plan of investigation and management of RA</a:t>
            </a:r>
            <a:endParaRPr b="1" sz="1600">
              <a:latin typeface="Mada"/>
              <a:ea typeface="Mada"/>
              <a:cs typeface="Mada"/>
              <a:sym typeface="Mada"/>
            </a:endParaRPr>
          </a:p>
          <a:p>
            <a:pPr indent="0" lvl="0" marL="0" rtl="0" algn="l">
              <a:lnSpc>
                <a:spcPct val="115000"/>
              </a:lnSpc>
              <a:spcBef>
                <a:spcPts val="1200"/>
              </a:spcBef>
              <a:spcAft>
                <a:spcPts val="1200"/>
              </a:spcAft>
              <a:buNone/>
            </a:pPr>
            <a:r>
              <a:t/>
            </a:r>
            <a:endParaRPr b="1" sz="1200">
              <a:latin typeface="Mada"/>
              <a:ea typeface="Mada"/>
              <a:cs typeface="Mada"/>
              <a:sym typeface="Mada"/>
            </a:endParaRPr>
          </a:p>
        </p:txBody>
      </p:sp>
      <p:sp>
        <p:nvSpPr>
          <p:cNvPr id="39" name="Google Shape;39;p8"/>
          <p:cNvSpPr/>
          <p:nvPr/>
        </p:nvSpPr>
        <p:spPr>
          <a:xfrm>
            <a:off x="880113" y="4467225"/>
            <a:ext cx="5829300" cy="768300"/>
          </a:xfrm>
          <a:prstGeom prst="snip2DiagRect">
            <a:avLst>
              <a:gd fmla="val 0" name="adj1"/>
              <a:gd fmla="val 16667" name="adj2"/>
            </a:avLst>
          </a:prstGeom>
          <a:noFill/>
          <a:ln cap="flat" cmpd="sng" w="28575">
            <a:solidFill>
              <a:srgbClr val="8E7CC3"/>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rgbClr val="674EA7"/>
                </a:solidFill>
                <a:latin typeface="Mada"/>
                <a:ea typeface="Mada"/>
                <a:cs typeface="Mada"/>
                <a:sym typeface="Mada"/>
              </a:rPr>
              <a:t>Rheumatoid Arthritis</a:t>
            </a:r>
            <a:endParaRPr b="1">
              <a:solidFill>
                <a:srgbClr val="674EA7"/>
              </a:solidFill>
              <a:latin typeface="Mada"/>
              <a:ea typeface="Mada"/>
              <a:cs typeface="Mada"/>
              <a:sym typeface="Mada"/>
            </a:endParaRPr>
          </a:p>
        </p:txBody>
      </p:sp>
      <p:sp>
        <p:nvSpPr>
          <p:cNvPr id="40" name="Google Shape;40;p8"/>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uFill>
                  <a:noFill/>
                </a:uFill>
                <a:latin typeface="Mada"/>
                <a:ea typeface="Mada"/>
                <a:cs typeface="Mada"/>
                <a:sym typeface="Mada"/>
                <a:hlinkClick r:id="rId3">
                  <a:extLst>
                    <a:ext uri="{A12FA001-AC4F-418D-AE19-62706E023703}">
                      <ahyp:hlinkClr val="tx"/>
                    </a:ext>
                  </a:extLst>
                </a:hlinkClick>
              </a:rPr>
              <a:t> </a:t>
            </a:r>
            <a:r>
              <a:rPr b="1" lang="ar" sz="1800" u="sng">
                <a:solidFill>
                  <a:srgbClr val="FFFFFF"/>
                </a:solidFill>
                <a:latin typeface="Mada"/>
                <a:ea typeface="Mada"/>
                <a:cs typeface="Mada"/>
                <a:sym typeface="Mada"/>
                <a:hlinkClick r:id="rId4">
                  <a:extLst>
                    <a:ext uri="{A12FA001-AC4F-418D-AE19-62706E023703}">
                      <ahyp:hlinkClr val="tx"/>
                    </a:ext>
                  </a:extLst>
                </a:hlinkClick>
              </a:rPr>
              <a:t>Editing file</a:t>
            </a:r>
            <a:endParaRPr b="1" sz="1800" u="sng">
              <a:solidFill>
                <a:srgbClr val="FFFFFF"/>
              </a:solidFill>
              <a:latin typeface="Mada"/>
              <a:ea typeface="Mada"/>
              <a:cs typeface="Mada"/>
              <a:sym typeface="Mada"/>
            </a:endParaRPr>
          </a:p>
        </p:txBody>
      </p:sp>
      <p:sp>
        <p:nvSpPr>
          <p:cNvPr id="41" name="Google Shape;41;p8"/>
          <p:cNvSpPr txBox="1"/>
          <p:nvPr/>
        </p:nvSpPr>
        <p:spPr>
          <a:xfrm>
            <a:off x="-85500" y="812400"/>
            <a:ext cx="16770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400">
                <a:solidFill>
                  <a:schemeClr val="lt1"/>
                </a:solidFill>
                <a:latin typeface="Mada"/>
                <a:ea typeface="Mada"/>
                <a:cs typeface="Mada"/>
                <a:sym typeface="Mada"/>
              </a:rPr>
              <a:t>Lecture 31 31</a:t>
            </a:r>
            <a:endParaRPr b="1">
              <a:latin typeface="Mada"/>
              <a:ea typeface="Mada"/>
              <a:cs typeface="Mada"/>
              <a:sym typeface="Mada"/>
            </a:endParaRPr>
          </a:p>
        </p:txBody>
      </p:sp>
      <p:sp>
        <p:nvSpPr>
          <p:cNvPr id="42" name="Google Shape;42;p8"/>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43" name="Google Shape;43;p8"/>
          <p:cNvSpPr/>
          <p:nvPr/>
        </p:nvSpPr>
        <p:spPr>
          <a:xfrm rot="566">
            <a:off x="1208512"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grpSp>
        <p:nvGrpSpPr>
          <p:cNvPr id="44" name="Google Shape;44;p8"/>
          <p:cNvGrpSpPr/>
          <p:nvPr/>
        </p:nvGrpSpPr>
        <p:grpSpPr>
          <a:xfrm>
            <a:off x="432511" y="9889788"/>
            <a:ext cx="7018645" cy="802225"/>
            <a:chOff x="1603750" y="11157175"/>
            <a:chExt cx="7631450" cy="802225"/>
          </a:xfrm>
        </p:grpSpPr>
        <p:sp>
          <p:nvSpPr>
            <p:cNvPr id="45" name="Google Shape;45;p8"/>
            <p:cNvSpPr txBox="1"/>
            <p:nvPr/>
          </p:nvSpPr>
          <p:spPr>
            <a:xfrm>
              <a:off x="1675200" y="11407700"/>
              <a:ext cx="75600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46" name="Google Shape;46;p8"/>
            <p:cNvSpPr txBox="1"/>
            <p:nvPr/>
          </p:nvSpPr>
          <p:spPr>
            <a:xfrm>
              <a:off x="1603750" y="11157175"/>
              <a:ext cx="7560000" cy="40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600">
                  <a:solidFill>
                    <a:schemeClr val="dk1"/>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chemeClr val="dk1"/>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47" name="Google Shape;47;p8"/>
          <p:cNvSpPr txBox="1"/>
          <p:nvPr/>
        </p:nvSpPr>
        <p:spPr>
          <a:xfrm>
            <a:off x="3069650" y="9286700"/>
            <a:ext cx="19143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400">
                <a:solidFill>
                  <a:srgbClr val="674EA7"/>
                </a:solidFill>
                <a:latin typeface="Mada"/>
                <a:ea typeface="Mada"/>
                <a:cs typeface="Mada"/>
                <a:sym typeface="Mada"/>
              </a:rPr>
              <a:t>C</a:t>
            </a:r>
            <a:r>
              <a:rPr b="1" lang="ar" sz="2400">
                <a:solidFill>
                  <a:srgbClr val="674EA7"/>
                </a:solidFill>
                <a:latin typeface="Mada"/>
                <a:ea typeface="Mada"/>
                <a:cs typeface="Mada"/>
                <a:sym typeface="Mada"/>
              </a:rPr>
              <a:t>olor index:</a:t>
            </a:r>
            <a:endParaRPr b="1" sz="2400">
              <a:solidFill>
                <a:srgbClr val="674EA7"/>
              </a:solidFill>
              <a:latin typeface="Mada"/>
              <a:ea typeface="Mada"/>
              <a:cs typeface="Mada"/>
              <a:sym typeface="Mada"/>
            </a:endParaRPr>
          </a:p>
        </p:txBody>
      </p:sp>
      <p:pic>
        <p:nvPicPr>
          <p:cNvPr id="48" name="Google Shape;48;p8"/>
          <p:cNvPicPr preferRelativeResize="0"/>
          <p:nvPr/>
        </p:nvPicPr>
        <p:blipFill>
          <a:blip r:embed="rId5">
            <a:alphaModFix/>
          </a:blip>
          <a:stretch>
            <a:fillRect/>
          </a:stretch>
        </p:blipFill>
        <p:spPr>
          <a:xfrm rot="-994148">
            <a:off x="1774872" y="1827128"/>
            <a:ext cx="2150466" cy="2177521"/>
          </a:xfrm>
          <a:prstGeom prst="rect">
            <a:avLst/>
          </a:prstGeom>
          <a:noFill/>
          <a:ln>
            <a:noFill/>
          </a:ln>
        </p:spPr>
      </p:pic>
      <p:pic>
        <p:nvPicPr>
          <p:cNvPr id="49" name="Google Shape;49;p8"/>
          <p:cNvPicPr preferRelativeResize="0"/>
          <p:nvPr/>
        </p:nvPicPr>
        <p:blipFill>
          <a:blip r:embed="rId6">
            <a:alphaModFix/>
          </a:blip>
          <a:stretch>
            <a:fillRect/>
          </a:stretch>
        </p:blipFill>
        <p:spPr>
          <a:xfrm rot="-994148">
            <a:off x="3780748" y="1860092"/>
            <a:ext cx="1883890" cy="1907625"/>
          </a:xfrm>
          <a:prstGeom prst="rect">
            <a:avLst/>
          </a:prstGeom>
          <a:noFill/>
          <a:ln>
            <a:noFill/>
          </a:ln>
        </p:spPr>
      </p:pic>
      <p:pic>
        <p:nvPicPr>
          <p:cNvPr id="50" name="Google Shape;50;p8"/>
          <p:cNvPicPr preferRelativeResize="0"/>
          <p:nvPr/>
        </p:nvPicPr>
        <p:blipFill rotWithShape="1">
          <a:blip r:embed="rId7">
            <a:alphaModFix/>
          </a:blip>
          <a:srcRect b="15002" l="0" r="0" t="0"/>
          <a:stretch/>
        </p:blipFill>
        <p:spPr>
          <a:xfrm>
            <a:off x="5181150" y="710625"/>
            <a:ext cx="872675" cy="484150"/>
          </a:xfrm>
          <a:prstGeom prst="rect">
            <a:avLst/>
          </a:prstGeom>
          <a:noFill/>
          <a:ln>
            <a:noFill/>
          </a:ln>
        </p:spPr>
      </p:pic>
      <p:pic>
        <p:nvPicPr>
          <p:cNvPr id="51" name="Google Shape;51;p8"/>
          <p:cNvPicPr preferRelativeResize="0"/>
          <p:nvPr/>
        </p:nvPicPr>
        <p:blipFill>
          <a:blip r:embed="rId8">
            <a:alphaModFix/>
          </a:blip>
          <a:stretch>
            <a:fillRect/>
          </a:stretch>
        </p:blipFill>
        <p:spPr>
          <a:xfrm>
            <a:off x="6053825" y="482025"/>
            <a:ext cx="1478450" cy="1149901"/>
          </a:xfrm>
          <a:prstGeom prst="rect">
            <a:avLst/>
          </a:prstGeom>
          <a:noFill/>
          <a:ln>
            <a:noFill/>
          </a:ln>
        </p:spPr>
      </p:pic>
      <p:pic>
        <p:nvPicPr>
          <p:cNvPr id="52" name="Google Shape;52;p8"/>
          <p:cNvPicPr preferRelativeResize="0"/>
          <p:nvPr/>
        </p:nvPicPr>
        <p:blipFill>
          <a:blip r:embed="rId9">
            <a:alphaModFix/>
          </a:blip>
          <a:stretch>
            <a:fillRect/>
          </a:stretch>
        </p:blipFill>
        <p:spPr>
          <a:xfrm>
            <a:off x="6317273" y="1818250"/>
            <a:ext cx="1031126" cy="103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95" name="Google Shape;295;p1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 cont.</a:t>
            </a:r>
            <a:endParaRPr b="1" sz="2600">
              <a:latin typeface="Mada"/>
              <a:ea typeface="Mada"/>
              <a:cs typeface="Mada"/>
              <a:sym typeface="Mada"/>
            </a:endParaRPr>
          </a:p>
        </p:txBody>
      </p:sp>
      <p:graphicFrame>
        <p:nvGraphicFramePr>
          <p:cNvPr id="296" name="Google Shape;296;p17"/>
          <p:cNvGraphicFramePr/>
          <p:nvPr/>
        </p:nvGraphicFramePr>
        <p:xfrm>
          <a:off x="124350" y="972195"/>
          <a:ext cx="3000000" cy="3000000"/>
        </p:xfrm>
        <a:graphic>
          <a:graphicData uri="http://schemas.openxmlformats.org/drawingml/2006/table">
            <a:tbl>
              <a:tblPr>
                <a:noFill/>
                <a:tableStyleId>{F6E51584-6D1E-4ECC-B02A-ACB2E35238D6}</a:tableStyleId>
              </a:tblPr>
              <a:tblGrid>
                <a:gridCol w="1339975"/>
                <a:gridCol w="4642000"/>
                <a:gridCol w="1329325"/>
              </a:tblGrid>
              <a:tr h="309375">
                <a:tc gridSpan="3">
                  <a:txBody>
                    <a:bodyPr/>
                    <a:lstStyle/>
                    <a:p>
                      <a:pPr indent="0" lvl="0" marL="0" rtl="0" algn="ctr">
                        <a:spcBef>
                          <a:spcPts val="0"/>
                        </a:spcBef>
                        <a:spcAft>
                          <a:spcPts val="0"/>
                        </a:spcAft>
                        <a:buNone/>
                      </a:pPr>
                      <a:r>
                        <a:rPr b="1" lang="ar" sz="1500">
                          <a:solidFill>
                            <a:srgbClr val="93C47D"/>
                          </a:solidFill>
                          <a:latin typeface="Mada"/>
                          <a:ea typeface="Mada"/>
                          <a:cs typeface="Mada"/>
                          <a:sym typeface="Mada"/>
                        </a:rPr>
                        <a:t>If not improving, use:</a:t>
                      </a:r>
                      <a:r>
                        <a:rPr b="1" lang="ar" sz="1500">
                          <a:solidFill>
                            <a:srgbClr val="FFFFFF"/>
                          </a:solidFill>
                          <a:latin typeface="Mada"/>
                          <a:ea typeface="Mada"/>
                          <a:cs typeface="Mada"/>
                          <a:sym typeface="Mada"/>
                        </a:rPr>
                        <a:t> Biologic Response Modifiers</a:t>
                      </a:r>
                      <a:endParaRPr b="1" sz="1500">
                        <a:solidFill>
                          <a:srgbClr val="FFFFFF"/>
                        </a:solidFill>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674EA7"/>
                    </a:solidFill>
                  </a:tcPr>
                </a:tc>
                <a:tc hMerge="1"/>
                <a:tc hMerge="1"/>
              </a:tr>
              <a:tr h="295050">
                <a:tc>
                  <a:txBody>
                    <a:bodyPr/>
                    <a:lstStyle/>
                    <a:p>
                      <a:pPr indent="0" lvl="0" marL="0" rtl="0" algn="ctr">
                        <a:spcBef>
                          <a:spcPts val="0"/>
                        </a:spcBef>
                        <a:spcAft>
                          <a:spcPts val="0"/>
                        </a:spcAft>
                        <a:buNone/>
                      </a:pPr>
                      <a:r>
                        <a:rPr b="1" lang="ar">
                          <a:solidFill>
                            <a:srgbClr val="1C4588"/>
                          </a:solidFill>
                          <a:latin typeface="Mada"/>
                          <a:ea typeface="Mada"/>
                          <a:cs typeface="Mada"/>
                          <a:sym typeface="Mada"/>
                        </a:rPr>
                        <a:t>General info</a:t>
                      </a:r>
                      <a:endParaRPr b="1">
                        <a:solidFill>
                          <a:srgbClr val="1C4588"/>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0" lvl="0" marL="0" rtl="0" algn="l">
                        <a:spcBef>
                          <a:spcPts val="0"/>
                        </a:spcBef>
                        <a:spcAft>
                          <a:spcPts val="0"/>
                        </a:spcAft>
                        <a:buNone/>
                      </a:pPr>
                      <a:r>
                        <a:rPr b="1" lang="ar" sz="1200" u="sng">
                          <a:solidFill>
                            <a:srgbClr val="CC0000"/>
                          </a:solidFill>
                          <a:latin typeface="Mada"/>
                          <a:ea typeface="Mada"/>
                          <a:cs typeface="Mada"/>
                          <a:sym typeface="Mada"/>
                        </a:rPr>
                        <a:t>Before</a:t>
                      </a:r>
                      <a:r>
                        <a:rPr b="1" lang="ar" sz="1200">
                          <a:solidFill>
                            <a:srgbClr val="CC0000"/>
                          </a:solidFill>
                          <a:latin typeface="Mada"/>
                          <a:ea typeface="Mada"/>
                          <a:cs typeface="Mada"/>
                          <a:sym typeface="Mada"/>
                        </a:rPr>
                        <a:t> </a:t>
                      </a:r>
                      <a:r>
                        <a:rPr b="1" lang="ar" sz="1200">
                          <a:latin typeface="Mada"/>
                          <a:ea typeface="Mada"/>
                          <a:cs typeface="Mada"/>
                          <a:sym typeface="Mada"/>
                        </a:rPr>
                        <a:t>using any drug</a:t>
                      </a:r>
                      <a:r>
                        <a:rPr lang="ar" sz="1200">
                          <a:latin typeface="Mada"/>
                          <a:ea typeface="Mada"/>
                          <a:cs typeface="Mada"/>
                          <a:sym typeface="Mada"/>
                        </a:rPr>
                        <a:t> (especially </a:t>
                      </a:r>
                      <a:r>
                        <a:rPr b="1" lang="ar" sz="1200">
                          <a:latin typeface="Mada"/>
                          <a:ea typeface="Mada"/>
                          <a:cs typeface="Mada"/>
                          <a:sym typeface="Mada"/>
                        </a:rPr>
                        <a:t>anti-TNF</a:t>
                      </a:r>
                      <a:r>
                        <a:rPr lang="ar" sz="1200">
                          <a:latin typeface="Mada"/>
                          <a:ea typeface="Mada"/>
                          <a:cs typeface="Mada"/>
                          <a:sym typeface="Mada"/>
                        </a:rPr>
                        <a:t>) we have to </a:t>
                      </a:r>
                      <a:r>
                        <a:rPr b="1" lang="ar" sz="1200">
                          <a:latin typeface="Mada"/>
                          <a:ea typeface="Mada"/>
                          <a:cs typeface="Mada"/>
                          <a:sym typeface="Mada"/>
                        </a:rPr>
                        <a:t>exclude </a:t>
                      </a:r>
                      <a:r>
                        <a:rPr lang="ar" sz="1200">
                          <a:latin typeface="Mada"/>
                          <a:ea typeface="Mada"/>
                          <a:cs typeface="Mada"/>
                          <a:sym typeface="Mada"/>
                        </a:rPr>
                        <a:t>infections like latent </a:t>
                      </a:r>
                      <a:r>
                        <a:rPr b="1" lang="ar" sz="1200">
                          <a:solidFill>
                            <a:srgbClr val="CC0000"/>
                          </a:solidFill>
                          <a:latin typeface="Mada"/>
                          <a:ea typeface="Mada"/>
                          <a:cs typeface="Mada"/>
                          <a:sym typeface="Mada"/>
                        </a:rPr>
                        <a:t>TB</a:t>
                      </a:r>
                      <a:r>
                        <a:rPr lang="ar" sz="1200">
                          <a:latin typeface="Mada"/>
                          <a:ea typeface="Mada"/>
                          <a:cs typeface="Mada"/>
                          <a:sym typeface="Mada"/>
                        </a:rPr>
                        <a:t> by screening with a </a:t>
                      </a:r>
                      <a:r>
                        <a:rPr b="1" lang="ar" sz="1200">
                          <a:latin typeface="Mada"/>
                          <a:ea typeface="Mada"/>
                          <a:cs typeface="Mada"/>
                          <a:sym typeface="Mada"/>
                        </a:rPr>
                        <a:t>p</a:t>
                      </a:r>
                      <a:r>
                        <a:rPr lang="ar" sz="1200">
                          <a:latin typeface="Mada"/>
                          <a:ea typeface="Mada"/>
                          <a:cs typeface="Mada"/>
                          <a:sym typeface="Mada"/>
                        </a:rPr>
                        <a:t>urified </a:t>
                      </a:r>
                      <a:r>
                        <a:rPr b="1" lang="ar" sz="1200">
                          <a:latin typeface="Mada"/>
                          <a:ea typeface="Mada"/>
                          <a:cs typeface="Mada"/>
                          <a:sym typeface="Mada"/>
                        </a:rPr>
                        <a:t>p</a:t>
                      </a:r>
                      <a:r>
                        <a:rPr lang="ar" sz="1200">
                          <a:latin typeface="Mada"/>
                          <a:ea typeface="Mada"/>
                          <a:cs typeface="Mada"/>
                          <a:sym typeface="Mada"/>
                        </a:rPr>
                        <a:t>rotein </a:t>
                      </a:r>
                      <a:r>
                        <a:rPr b="1" lang="ar" sz="1200">
                          <a:latin typeface="Mada"/>
                          <a:ea typeface="Mada"/>
                          <a:cs typeface="Mada"/>
                          <a:sym typeface="Mada"/>
                        </a:rPr>
                        <a:t>d</a:t>
                      </a:r>
                      <a:r>
                        <a:rPr lang="ar" sz="1200">
                          <a:latin typeface="Mada"/>
                          <a:ea typeface="Mada"/>
                          <a:cs typeface="Mada"/>
                          <a:sym typeface="Mada"/>
                        </a:rPr>
                        <a:t>erivative (</a:t>
                      </a:r>
                      <a:r>
                        <a:rPr b="1" lang="ar" sz="1200">
                          <a:latin typeface="Mada"/>
                          <a:ea typeface="Mada"/>
                          <a:cs typeface="Mada"/>
                          <a:sym typeface="Mada"/>
                        </a:rPr>
                        <a:t>PPD = Mantoux test</a:t>
                      </a:r>
                      <a:r>
                        <a:rPr lang="ar" sz="1200">
                          <a:latin typeface="Mada"/>
                          <a:ea typeface="Mada"/>
                          <a:cs typeface="Mada"/>
                          <a:sym typeface="Mada"/>
                        </a:rPr>
                        <a:t>)</a:t>
                      </a:r>
                      <a:endParaRPr b="1" sz="1200">
                        <a:solidFill>
                          <a:srgbClr val="CC0000"/>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hMerge="1"/>
              </a:tr>
              <a:tr h="295050">
                <a:tc>
                  <a:txBody>
                    <a:bodyPr/>
                    <a:lstStyle/>
                    <a:p>
                      <a:pPr indent="0" lvl="0" marL="0" rtl="0" algn="ctr">
                        <a:spcBef>
                          <a:spcPts val="0"/>
                        </a:spcBef>
                        <a:spcAft>
                          <a:spcPts val="0"/>
                        </a:spcAft>
                        <a:buNone/>
                      </a:pPr>
                      <a:r>
                        <a:rPr b="1" lang="ar">
                          <a:latin typeface="Mada"/>
                          <a:ea typeface="Mada"/>
                          <a:cs typeface="Mada"/>
                          <a:sym typeface="Mada"/>
                        </a:rPr>
                        <a:t>Drugs </a:t>
                      </a:r>
                      <a:endParaRPr b="1">
                        <a:solidFill>
                          <a:schemeClr val="dk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TNF Inhibitors:</a:t>
                      </a:r>
                      <a:r>
                        <a:rPr b="1" lang="ar" sz="1200">
                          <a:solidFill>
                            <a:schemeClr val="dk1"/>
                          </a:solidFill>
                          <a:latin typeface="Mada"/>
                          <a:ea typeface="Mada"/>
                          <a:cs typeface="Mada"/>
                          <a:sym typeface="Mada"/>
                        </a:rPr>
                        <a:t> Etanercept,</a:t>
                      </a:r>
                      <a:r>
                        <a:rPr lang="ar" sz="1200">
                          <a:solidFill>
                            <a:srgbClr val="FF0000"/>
                          </a:solidFill>
                          <a:latin typeface="Mada"/>
                          <a:ea typeface="Mada"/>
                          <a:cs typeface="Mada"/>
                          <a:sym typeface="Mada"/>
                        </a:rPr>
                        <a:t> </a:t>
                      </a:r>
                      <a:r>
                        <a:rPr b="1" lang="ar" sz="1200">
                          <a:solidFill>
                            <a:schemeClr val="dk1"/>
                          </a:solidFill>
                          <a:latin typeface="Mada"/>
                          <a:ea typeface="Mada"/>
                          <a:cs typeface="Mada"/>
                          <a:sym typeface="Mada"/>
                        </a:rPr>
                        <a:t>infliximab</a:t>
                      </a:r>
                      <a:r>
                        <a:rPr lang="ar" sz="1200">
                          <a:solidFill>
                            <a:schemeClr val="dk1"/>
                          </a:solidFill>
                          <a:latin typeface="Mada"/>
                          <a:ea typeface="Mada"/>
                          <a:cs typeface="Mada"/>
                          <a:sym typeface="Mada"/>
                        </a:rPr>
                        <a:t>, Adalimumab.</a:t>
                      </a:r>
                      <a:endParaRPr sz="1200">
                        <a:solidFill>
                          <a:schemeClr val="dk1"/>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first line</a:t>
                      </a:r>
                      <a:r>
                        <a:rPr lang="ar" sz="1200">
                          <a:solidFill>
                            <a:srgbClr val="1C4588"/>
                          </a:solidFill>
                          <a:latin typeface="Mada"/>
                          <a:ea typeface="Mada"/>
                          <a:cs typeface="Mada"/>
                          <a:sym typeface="Mada"/>
                        </a:rPr>
                        <a:t> as DMARDs for those </a:t>
                      </a:r>
                      <a:r>
                        <a:rPr b="1" lang="ar" sz="1200">
                          <a:solidFill>
                            <a:srgbClr val="1C4588"/>
                          </a:solidFill>
                          <a:latin typeface="Mada"/>
                          <a:ea typeface="Mada"/>
                          <a:cs typeface="Mada"/>
                          <a:sym typeface="Mada"/>
                        </a:rPr>
                        <a:t>not responding</a:t>
                      </a:r>
                      <a:r>
                        <a:rPr lang="ar" sz="1200">
                          <a:solidFill>
                            <a:srgbClr val="1C4588"/>
                          </a:solidFill>
                          <a:latin typeface="Mada"/>
                          <a:ea typeface="Mada"/>
                          <a:cs typeface="Mada"/>
                          <a:sym typeface="Mada"/>
                        </a:rPr>
                        <a:t> to methotrexate or </a:t>
                      </a:r>
                      <a:r>
                        <a:rPr b="1" lang="ar" sz="1200">
                          <a:solidFill>
                            <a:srgbClr val="1C4588"/>
                          </a:solidFill>
                          <a:latin typeface="Mada"/>
                          <a:ea typeface="Mada"/>
                          <a:cs typeface="Mada"/>
                          <a:sym typeface="Mada"/>
                        </a:rPr>
                        <a:t>intolerant </a:t>
                      </a:r>
                      <a:r>
                        <a:rPr lang="ar" sz="1200">
                          <a:solidFill>
                            <a:srgbClr val="1C4588"/>
                          </a:solidFill>
                          <a:latin typeface="Mada"/>
                          <a:ea typeface="Mada"/>
                          <a:cs typeface="Mada"/>
                          <a:sym typeface="Mada"/>
                        </a:rPr>
                        <a:t>of methotrexate. They are often used initially in combination with methotrexate to prevent disease progression. </a:t>
                      </a:r>
                      <a:r>
                        <a:rPr b="1" lang="ar" sz="1200">
                          <a:solidFill>
                            <a:srgbClr val="1C4588"/>
                          </a:solidFill>
                          <a:latin typeface="Mada"/>
                          <a:ea typeface="Mada"/>
                          <a:cs typeface="Mada"/>
                          <a:sym typeface="Mada"/>
                        </a:rPr>
                        <a:t>Contraindicated </a:t>
                      </a:r>
                      <a:r>
                        <a:rPr lang="ar" sz="1200">
                          <a:solidFill>
                            <a:srgbClr val="1C4588"/>
                          </a:solidFill>
                          <a:latin typeface="Mada"/>
                          <a:ea typeface="Mada"/>
                          <a:cs typeface="Mada"/>
                          <a:sym typeface="Mada"/>
                        </a:rPr>
                        <a:t>in </a:t>
                      </a:r>
                      <a:r>
                        <a:rPr b="1" lang="ar" sz="1200">
                          <a:solidFill>
                            <a:srgbClr val="1C4588"/>
                          </a:solidFill>
                          <a:latin typeface="Mada"/>
                          <a:ea typeface="Mada"/>
                          <a:cs typeface="Mada"/>
                          <a:sym typeface="Mada"/>
                        </a:rPr>
                        <a:t>CHF.</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TNF inhibitors are </a:t>
                      </a:r>
                      <a:r>
                        <a:rPr b="1" lang="ar" sz="1200">
                          <a:solidFill>
                            <a:srgbClr val="1C4588"/>
                          </a:solidFill>
                          <a:latin typeface="Mada"/>
                          <a:ea typeface="Mada"/>
                          <a:cs typeface="Mada"/>
                          <a:sym typeface="Mada"/>
                        </a:rPr>
                        <a:t>safe </a:t>
                      </a:r>
                      <a:r>
                        <a:rPr lang="ar" sz="1200">
                          <a:solidFill>
                            <a:srgbClr val="1C4588"/>
                          </a:solidFill>
                          <a:latin typeface="Mada"/>
                          <a:ea typeface="Mada"/>
                          <a:cs typeface="Mada"/>
                          <a:sym typeface="Mada"/>
                        </a:rPr>
                        <a:t>in </a:t>
                      </a:r>
                      <a:r>
                        <a:rPr b="1" lang="ar" sz="1200">
                          <a:solidFill>
                            <a:srgbClr val="1C4588"/>
                          </a:solidFill>
                          <a:latin typeface="Mada"/>
                          <a:ea typeface="Mada"/>
                          <a:cs typeface="Mada"/>
                          <a:sym typeface="Mada"/>
                        </a:rPr>
                        <a:t>pregnancy</a:t>
                      </a:r>
                      <a:r>
                        <a:rPr lang="ar" sz="1200">
                          <a:solidFill>
                            <a:srgbClr val="1C4588"/>
                          </a:solidFill>
                          <a:latin typeface="Mada"/>
                          <a:ea typeface="Mada"/>
                          <a:cs typeface="Mada"/>
                          <a:sym typeface="Mada"/>
                        </a:rPr>
                        <a:t>.</a:t>
                      </a:r>
                      <a:endParaRPr b="1" sz="1200">
                        <a:solidFill>
                          <a:srgbClr val="1C4588"/>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 IL-6 receptor inhibitor : </a:t>
                      </a:r>
                      <a:r>
                        <a:rPr lang="ar" sz="1200">
                          <a:solidFill>
                            <a:schemeClr val="dk1"/>
                          </a:solidFill>
                          <a:latin typeface="Mada"/>
                          <a:ea typeface="Mada"/>
                          <a:cs typeface="Mada"/>
                          <a:sym typeface="Mada"/>
                        </a:rPr>
                        <a:t>Tocilizumab.</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 T-Cell costimulation modulator:</a:t>
                      </a:r>
                      <a:r>
                        <a:rPr lang="ar" sz="1200">
                          <a:solidFill>
                            <a:schemeClr val="dk1"/>
                          </a:solidFill>
                          <a:latin typeface="Mada"/>
                          <a:ea typeface="Mada"/>
                          <a:cs typeface="Mada"/>
                          <a:sym typeface="Mada"/>
                        </a:rPr>
                        <a:t> Abatacept.</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 Anti-CD20: </a:t>
                      </a:r>
                      <a:r>
                        <a:rPr lang="ar" sz="1200">
                          <a:solidFill>
                            <a:schemeClr val="dk1"/>
                          </a:solidFill>
                          <a:latin typeface="Mada"/>
                          <a:ea typeface="Mada"/>
                          <a:cs typeface="Mada"/>
                          <a:sym typeface="Mada"/>
                        </a:rPr>
                        <a:t>Rituximab</a:t>
                      </a:r>
                      <a:endParaRPr sz="1200">
                        <a:solidFill>
                          <a:schemeClr val="dk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bl>
          </a:graphicData>
        </a:graphic>
      </p:graphicFrame>
      <p:graphicFrame>
        <p:nvGraphicFramePr>
          <p:cNvPr id="297" name="Google Shape;297;p17"/>
          <p:cNvGraphicFramePr/>
          <p:nvPr/>
        </p:nvGraphicFramePr>
        <p:xfrm>
          <a:off x="124350" y="3801983"/>
          <a:ext cx="3000000" cy="3000000"/>
        </p:xfrm>
        <a:graphic>
          <a:graphicData uri="http://schemas.openxmlformats.org/drawingml/2006/table">
            <a:tbl>
              <a:tblPr>
                <a:noFill/>
                <a:tableStyleId>{F6E51584-6D1E-4ECC-B02A-ACB2E35238D6}</a:tableStyleId>
              </a:tblPr>
              <a:tblGrid>
                <a:gridCol w="1339975"/>
                <a:gridCol w="4642000"/>
                <a:gridCol w="1329325"/>
              </a:tblGrid>
              <a:tr h="275925">
                <a:tc gridSpan="3">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Others </a:t>
                      </a:r>
                      <a:endParaRPr b="1" sz="1300">
                        <a:solidFill>
                          <a:srgbClr val="FFFFFF"/>
                        </a:solidFill>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674EA7"/>
                    </a:solidFill>
                  </a:tcPr>
                </a:tc>
                <a:tc hMerge="1"/>
                <a:tc hMerge="1"/>
              </a:tr>
              <a:tr h="486725">
                <a:tc>
                  <a:txBody>
                    <a:bodyPr/>
                    <a:lstStyle/>
                    <a:p>
                      <a:pPr indent="0" lvl="0" marL="0" rtl="0" algn="ctr">
                        <a:spcBef>
                          <a:spcPts val="0"/>
                        </a:spcBef>
                        <a:spcAft>
                          <a:spcPts val="0"/>
                        </a:spcAft>
                        <a:buNone/>
                      </a:pPr>
                      <a:r>
                        <a:rPr b="1" lang="ar" sz="1200">
                          <a:latin typeface="Mada"/>
                          <a:ea typeface="Mada"/>
                          <a:cs typeface="Mada"/>
                          <a:sym typeface="Mada"/>
                        </a:rPr>
                        <a:t>Physiotherapy </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Effective in maintaining the range of motion.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Strengthening of muscles, Prevent contractures, Prevent deformities.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Maintain activities of daily living.</a:t>
                      </a:r>
                      <a:endParaRPr sz="1200">
                        <a:solidFill>
                          <a:srgbClr val="999999"/>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hMerge="1"/>
              </a:tr>
              <a:tr h="403675">
                <a:tc>
                  <a:txBody>
                    <a:bodyPr/>
                    <a:lstStyle/>
                    <a:p>
                      <a:pPr indent="0" lvl="0" marL="0" rtl="0" algn="ctr">
                        <a:spcBef>
                          <a:spcPts val="0"/>
                        </a:spcBef>
                        <a:spcAft>
                          <a:spcPts val="0"/>
                        </a:spcAft>
                        <a:buNone/>
                      </a:pPr>
                      <a:r>
                        <a:rPr b="1" lang="ar" sz="1200">
                          <a:latin typeface="Mada"/>
                          <a:ea typeface="Mada"/>
                          <a:cs typeface="Mada"/>
                          <a:sym typeface="Mada"/>
                        </a:rPr>
                        <a:t>Occupational therapy </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Education of patients in the use of daily living activities</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Prevention of joint contractures and deformities.</a:t>
                      </a:r>
                      <a:endParaRPr sz="1200">
                        <a:solidFill>
                          <a:srgbClr val="999999"/>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hMerge="1"/>
              </a:tr>
              <a:tr h="608075">
                <a:tc>
                  <a:txBody>
                    <a:bodyPr/>
                    <a:lstStyle/>
                    <a:p>
                      <a:pPr indent="0" lvl="0" marL="0" rtl="0" algn="ctr">
                        <a:spcBef>
                          <a:spcPts val="0"/>
                        </a:spcBef>
                        <a:spcAft>
                          <a:spcPts val="0"/>
                        </a:spcAft>
                        <a:buNone/>
                      </a:pPr>
                      <a:r>
                        <a:rPr b="1" lang="ar" sz="1200">
                          <a:latin typeface="Mada"/>
                          <a:ea typeface="Mada"/>
                          <a:cs typeface="Mada"/>
                          <a:sym typeface="Mada"/>
                        </a:rPr>
                        <a:t>Surgery</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Surgery has a useful role in the long-term approach to patient management but is less frequently needed as therapeutic disease control becomes more effective.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Its main objectives are prophylactic, to prevent joint destruction and deformity, and reconstructive, to restore function.</a:t>
                      </a:r>
                      <a:endParaRPr sz="1200">
                        <a:solidFill>
                          <a:schemeClr val="dk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hMerge="1"/>
              </a:tr>
            </a:tbl>
          </a:graphicData>
        </a:graphic>
      </p:graphicFrame>
      <p:sp>
        <p:nvSpPr>
          <p:cNvPr id="298" name="Google Shape;298;p17"/>
          <p:cNvSpPr txBox="1"/>
          <p:nvPr/>
        </p:nvSpPr>
        <p:spPr>
          <a:xfrm>
            <a:off x="194900" y="7039600"/>
            <a:ext cx="4536000" cy="26859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1200"/>
              </a:spcBef>
              <a:spcAft>
                <a:spcPts val="0"/>
              </a:spcAft>
              <a:buSzPts val="1300"/>
              <a:buFont typeface="Mada"/>
              <a:buChar char="●"/>
            </a:pPr>
            <a:r>
              <a:rPr lang="ar" sz="1300">
                <a:latin typeface="Mada"/>
                <a:ea typeface="Mada"/>
                <a:cs typeface="Mada"/>
                <a:sym typeface="Mada"/>
              </a:rPr>
              <a:t>DAS28 is widely used to assess disease activity, response to treatment and need for biological therapy. </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lang="ar" sz="1300">
                <a:latin typeface="Mada"/>
                <a:ea typeface="Mada"/>
                <a:cs typeface="Mada"/>
                <a:sym typeface="Mada"/>
              </a:rPr>
              <a:t>It involves counting the number of swollen and tender joints in the upper limbs and knees, and combining this with the ESR and the patient’s assessment of the activity of their arthritis on a visual analogue scale, where 0 indicates no symptoms and 100 the worst symptoms possible. </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lang="ar" sz="1300">
                <a:latin typeface="Mada"/>
                <a:ea typeface="Mada"/>
                <a:cs typeface="Mada"/>
                <a:sym typeface="Mada"/>
              </a:rPr>
              <a:t>This data are entered into a calculator to generate a numerical score. The higher the value, the more active the disease</a:t>
            </a:r>
            <a:endParaRPr sz="1300">
              <a:latin typeface="Mada"/>
              <a:ea typeface="Mada"/>
              <a:cs typeface="Mada"/>
              <a:sym typeface="Mada"/>
            </a:endParaRPr>
          </a:p>
        </p:txBody>
      </p:sp>
      <p:sp>
        <p:nvSpPr>
          <p:cNvPr id="299" name="Google Shape;299;p17"/>
          <p:cNvSpPr txBox="1"/>
          <p:nvPr/>
        </p:nvSpPr>
        <p:spPr>
          <a:xfrm>
            <a:off x="95100" y="6589000"/>
            <a:ext cx="7108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4"/>
                </a:highlight>
                <a:latin typeface="Mada"/>
                <a:ea typeface="Mada"/>
                <a:cs typeface="Mada"/>
                <a:sym typeface="Mada"/>
              </a:rPr>
              <a:t>Calculation of the Disease Activity Score 28 (DAS28)</a:t>
            </a:r>
            <a:endParaRPr b="1" sz="2200">
              <a:solidFill>
                <a:srgbClr val="1C4588"/>
              </a:solidFill>
              <a:highlight>
                <a:schemeClr val="accent4"/>
              </a:highlight>
              <a:latin typeface="Mada"/>
              <a:ea typeface="Mada"/>
              <a:cs typeface="Mada"/>
              <a:sym typeface="Mada"/>
            </a:endParaRPr>
          </a:p>
        </p:txBody>
      </p:sp>
      <p:pic>
        <p:nvPicPr>
          <p:cNvPr id="300" name="Google Shape;300;p17"/>
          <p:cNvPicPr preferRelativeResize="0"/>
          <p:nvPr/>
        </p:nvPicPr>
        <p:blipFill>
          <a:blip r:embed="rId3">
            <a:alphaModFix/>
          </a:blip>
          <a:stretch>
            <a:fillRect/>
          </a:stretch>
        </p:blipFill>
        <p:spPr>
          <a:xfrm>
            <a:off x="4859900" y="7167176"/>
            <a:ext cx="2575751" cy="2279499"/>
          </a:xfrm>
          <a:prstGeom prst="rect">
            <a:avLst/>
          </a:prstGeom>
          <a:noFill/>
          <a:ln>
            <a:noFill/>
          </a:ln>
        </p:spPr>
      </p:pic>
      <p:cxnSp>
        <p:nvCxnSpPr>
          <p:cNvPr id="301" name="Google Shape;301;p17"/>
          <p:cNvCxnSpPr/>
          <p:nvPr/>
        </p:nvCxnSpPr>
        <p:spPr>
          <a:xfrm rot="10800000">
            <a:off x="-26400" y="10024525"/>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aphicFrame>
        <p:nvGraphicFramePr>
          <p:cNvPr id="306" name="Google Shape;306;p18"/>
          <p:cNvGraphicFramePr/>
          <p:nvPr/>
        </p:nvGraphicFramePr>
        <p:xfrm>
          <a:off x="124350" y="918083"/>
          <a:ext cx="3000000" cy="3000000"/>
        </p:xfrm>
        <a:graphic>
          <a:graphicData uri="http://schemas.openxmlformats.org/drawingml/2006/table">
            <a:tbl>
              <a:tblPr>
                <a:noFill/>
                <a:tableStyleId>{F6E51584-6D1E-4ECC-B02A-ACB2E35238D6}</a:tableStyleId>
              </a:tblPr>
              <a:tblGrid>
                <a:gridCol w="1339975"/>
                <a:gridCol w="3002300"/>
                <a:gridCol w="2969025"/>
              </a:tblGrid>
              <a:tr h="259825">
                <a:tc gridSpan="3">
                  <a:txBody>
                    <a:bodyPr/>
                    <a:lstStyle/>
                    <a:p>
                      <a:pPr indent="0" lvl="0" marL="0" rtl="0" algn="ctr">
                        <a:spcBef>
                          <a:spcPts val="0"/>
                        </a:spcBef>
                        <a:spcAft>
                          <a:spcPts val="0"/>
                        </a:spcAft>
                        <a:buNone/>
                      </a:pPr>
                      <a:r>
                        <a:rPr b="1" lang="ar" sz="2200">
                          <a:solidFill>
                            <a:srgbClr val="FFFFFF"/>
                          </a:solidFill>
                          <a:latin typeface="Mada"/>
                          <a:ea typeface="Mada"/>
                          <a:cs typeface="Mada"/>
                          <a:sym typeface="Mada"/>
                        </a:rPr>
                        <a:t>Rheumatoid Arthritis</a:t>
                      </a:r>
                      <a:endParaRPr b="1" sz="1200">
                        <a:solidFill>
                          <a:srgbClr val="FFFFFF"/>
                        </a:solidFill>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674EA7"/>
                    </a:solidFill>
                  </a:tcPr>
                </a:tc>
                <a:tc hMerge="1"/>
                <a:tc hMerge="1"/>
              </a:tr>
              <a:tr h="203025">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E</a:t>
                      </a:r>
                      <a:r>
                        <a:rPr b="1" lang="ar" sz="1200">
                          <a:solidFill>
                            <a:schemeClr val="dk1"/>
                          </a:solidFill>
                          <a:latin typeface="Mada"/>
                          <a:ea typeface="Mada"/>
                          <a:cs typeface="Mada"/>
                          <a:sym typeface="Mada"/>
                        </a:rPr>
                        <a:t>tiology</a:t>
                      </a:r>
                      <a:r>
                        <a:rPr b="1" lang="ar" sz="1200">
                          <a:solidFill>
                            <a:schemeClr val="dk1"/>
                          </a:solidFill>
                          <a:latin typeface="Mada"/>
                          <a:ea typeface="Mada"/>
                          <a:cs typeface="Mada"/>
                          <a:sym typeface="Mada"/>
                        </a:rPr>
                        <a:t> </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0" lvl="0" marL="0" rtl="0" algn="l">
                        <a:spcBef>
                          <a:spcPts val="0"/>
                        </a:spcBef>
                        <a:spcAft>
                          <a:spcPts val="0"/>
                        </a:spcAft>
                        <a:buNone/>
                      </a:pPr>
                      <a:r>
                        <a:rPr lang="ar" sz="1200">
                          <a:latin typeface="Mada"/>
                          <a:ea typeface="Mada"/>
                          <a:cs typeface="Mada"/>
                          <a:sym typeface="Mada"/>
                        </a:rPr>
                        <a:t>Unknown could be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1. Genetic 2. infectious 3. environmental 4.Autoimmune </a:t>
                      </a:r>
                      <a:endParaRPr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hMerge="1"/>
              </a:tr>
              <a:tr h="203025">
                <a:tc>
                  <a:txBody>
                    <a:bodyPr/>
                    <a:lstStyle/>
                    <a:p>
                      <a:pPr indent="0" lvl="0" marL="0" rtl="0" algn="ctr">
                        <a:spcBef>
                          <a:spcPts val="0"/>
                        </a:spcBef>
                        <a:spcAft>
                          <a:spcPts val="0"/>
                        </a:spcAft>
                        <a:buNone/>
                      </a:pPr>
                      <a:r>
                        <a:rPr b="1" lang="ar" sz="1200">
                          <a:latin typeface="Mada"/>
                          <a:ea typeface="Mada"/>
                          <a:cs typeface="Mada"/>
                          <a:sym typeface="Mada"/>
                        </a:rPr>
                        <a:t>Features</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Articular features:</a:t>
                      </a:r>
                      <a:endParaRPr b="1"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Wrist (Radial deviation)</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Metacarpophalangeal Joints (Ulnar deviation)</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Thumbs (</a:t>
                      </a:r>
                      <a:r>
                        <a:rPr lang="ar" sz="1200">
                          <a:solidFill>
                            <a:schemeClr val="dk1"/>
                          </a:solidFill>
                          <a:latin typeface="Mada"/>
                          <a:ea typeface="Mada"/>
                          <a:cs typeface="Mada"/>
                          <a:sym typeface="Mada"/>
                        </a:rPr>
                        <a:t>“Z” deformity</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Proximal Interphalangeal Joints (Swan neck, boutonniere deformity))</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Cervical spine (Do X-ray imaging before any </a:t>
                      </a:r>
                      <a:r>
                        <a:rPr lang="ar" sz="1200">
                          <a:solidFill>
                            <a:schemeClr val="dk1"/>
                          </a:solidFill>
                          <a:latin typeface="Mada"/>
                          <a:ea typeface="Mada"/>
                          <a:cs typeface="Mada"/>
                          <a:sym typeface="Mada"/>
                        </a:rPr>
                        <a:t>procedure</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Extra-articular features: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Felty’s syndrome (RA + Neutropenia + Splenomegaly)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Cardiac: RA is a cardiovascular risk factor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Pulmonary: Interstitial Lung Disease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Neuromuscular: </a:t>
                      </a:r>
                      <a:r>
                        <a:rPr lang="ar" sz="1200">
                          <a:solidFill>
                            <a:schemeClr val="dk1"/>
                          </a:solidFill>
                          <a:latin typeface="Mada"/>
                          <a:ea typeface="Mada"/>
                          <a:cs typeface="Mada"/>
                          <a:sym typeface="Mada"/>
                        </a:rPr>
                        <a:t>Carpal Tunnel</a:t>
                      </a:r>
                      <a:r>
                        <a:rPr lang="ar" sz="1200">
                          <a:solidFill>
                            <a:schemeClr val="dk1"/>
                          </a:solidFill>
                          <a:latin typeface="Mada"/>
                          <a:ea typeface="Mada"/>
                          <a:cs typeface="Mada"/>
                          <a:sym typeface="Mada"/>
                        </a:rPr>
                        <a:t> syndrome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Dermatological: </a:t>
                      </a:r>
                      <a:r>
                        <a:rPr lang="ar" sz="1200">
                          <a:solidFill>
                            <a:schemeClr val="dk1"/>
                          </a:solidFill>
                          <a:latin typeface="Mada"/>
                          <a:ea typeface="Mada"/>
                          <a:cs typeface="Mada"/>
                          <a:sym typeface="Mada"/>
                        </a:rPr>
                        <a:t>Subcutaneous</a:t>
                      </a:r>
                      <a:r>
                        <a:rPr lang="ar" sz="1200">
                          <a:solidFill>
                            <a:schemeClr val="dk1"/>
                          </a:solidFill>
                          <a:latin typeface="Mada"/>
                          <a:ea typeface="Mada"/>
                          <a:cs typeface="Mada"/>
                          <a:sym typeface="Mada"/>
                        </a:rPr>
                        <a:t> nodules mostly in the pressure areas</a:t>
                      </a:r>
                      <a:endParaRPr sz="1200">
                        <a:solidFill>
                          <a:schemeClr val="dk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hMerge="1"/>
              </a:tr>
              <a:tr h="337900">
                <a:tc>
                  <a:txBody>
                    <a:bodyPr/>
                    <a:lstStyle/>
                    <a:p>
                      <a:pPr indent="0" lvl="0" marL="0" rtl="0" algn="ctr">
                        <a:spcBef>
                          <a:spcPts val="0"/>
                        </a:spcBef>
                        <a:spcAft>
                          <a:spcPts val="0"/>
                        </a:spcAft>
                        <a:buNone/>
                      </a:pPr>
                      <a:r>
                        <a:rPr b="1" lang="ar" sz="1200">
                          <a:latin typeface="Mada"/>
                          <a:ea typeface="Mada"/>
                          <a:cs typeface="Mada"/>
                          <a:sym typeface="Mada"/>
                        </a:rPr>
                        <a:t>Investigations</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0" lvl="0" marL="0" rtl="0" algn="l">
                        <a:spcBef>
                          <a:spcPts val="0"/>
                        </a:spcBef>
                        <a:spcAft>
                          <a:spcPts val="0"/>
                        </a:spcAft>
                        <a:buNone/>
                      </a:pPr>
                      <a:r>
                        <a:rPr lang="ar" sz="1200">
                          <a:latin typeface="Mada"/>
                          <a:ea typeface="Mada"/>
                          <a:cs typeface="Mada"/>
                          <a:sym typeface="Mada"/>
                        </a:rPr>
                        <a:t>Anti-CCP is more specific than RF</a:t>
                      </a:r>
                      <a:endParaRPr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hMerge="1"/>
              </a:tr>
              <a:tr h="147650">
                <a:tc>
                  <a:txBody>
                    <a:bodyPr/>
                    <a:lstStyle/>
                    <a:p>
                      <a:pPr indent="0" lvl="0" marL="0" rtl="0" algn="ctr">
                        <a:spcBef>
                          <a:spcPts val="0"/>
                        </a:spcBef>
                        <a:spcAft>
                          <a:spcPts val="0"/>
                        </a:spcAft>
                        <a:buNone/>
                      </a:pPr>
                      <a:r>
                        <a:rPr b="1" lang="ar" sz="1200">
                          <a:latin typeface="Mada"/>
                          <a:ea typeface="Mada"/>
                          <a:cs typeface="Mada"/>
                          <a:sym typeface="Mada"/>
                        </a:rPr>
                        <a:t>Treatment</a:t>
                      </a:r>
                      <a:endParaRPr b="1">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0" lvl="0" marL="0" rtl="0" algn="l">
                        <a:spcBef>
                          <a:spcPts val="0"/>
                        </a:spcBef>
                        <a:spcAft>
                          <a:spcPts val="0"/>
                        </a:spcAft>
                        <a:buNone/>
                      </a:pPr>
                      <a:r>
                        <a:rPr b="1" lang="ar" sz="1200">
                          <a:latin typeface="Mada"/>
                          <a:ea typeface="Mada"/>
                          <a:cs typeface="Mada"/>
                          <a:sym typeface="Mada"/>
                        </a:rPr>
                        <a:t>NSAIDs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1st line to</a:t>
                      </a:r>
                      <a:r>
                        <a:rPr b="1" lang="ar" sz="1200">
                          <a:solidFill>
                            <a:srgbClr val="FF0000"/>
                          </a:solidFill>
                          <a:latin typeface="Mada"/>
                          <a:ea typeface="Mada"/>
                          <a:cs typeface="Mada"/>
                          <a:sym typeface="Mada"/>
                        </a:rPr>
                        <a:t> </a:t>
                      </a:r>
                      <a:r>
                        <a:rPr b="1" lang="ar" sz="1200" u="sng">
                          <a:solidFill>
                            <a:schemeClr val="dk1"/>
                          </a:solidFill>
                          <a:latin typeface="Mada"/>
                          <a:ea typeface="Mada"/>
                          <a:cs typeface="Mada"/>
                          <a:sym typeface="Mada"/>
                        </a:rPr>
                        <a:t>relieve pain</a:t>
                      </a:r>
                      <a:r>
                        <a:rPr lang="ar" sz="1200">
                          <a:solidFill>
                            <a:schemeClr val="dk1"/>
                          </a:solidFill>
                          <a:latin typeface="Mada"/>
                          <a:ea typeface="Mada"/>
                          <a:cs typeface="Mada"/>
                          <a:sym typeface="Mada"/>
                        </a:rPr>
                        <a:t> and inflammation. </a:t>
                      </a:r>
                      <a:r>
                        <a:rPr b="1" lang="ar" sz="1200">
                          <a:solidFill>
                            <a:srgbClr val="CC0000"/>
                          </a:solidFill>
                          <a:latin typeface="Mada"/>
                          <a:ea typeface="Mada"/>
                          <a:cs typeface="Mada"/>
                          <a:sym typeface="Mada"/>
                        </a:rPr>
                        <a:t>NO ROLE</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in preventing the progression</a:t>
                      </a:r>
                      <a:endParaRPr sz="1200">
                        <a:solidFill>
                          <a:srgbClr val="1C4588"/>
                        </a:solidFill>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Corticosteroids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During flares </a:t>
                      </a:r>
                      <a:r>
                        <a:rPr lang="ar" sz="1200">
                          <a:solidFill>
                            <a:schemeClr val="dk1"/>
                          </a:solidFill>
                          <a:latin typeface="Mada"/>
                          <a:ea typeface="Mada"/>
                          <a:cs typeface="Mada"/>
                          <a:sym typeface="Mada"/>
                        </a:rPr>
                        <a:t>or if NSAIDs do not provide adequate pain relief</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Methotrexate</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Best initial</a:t>
                      </a:r>
                      <a:r>
                        <a:rPr lang="ar" sz="1200">
                          <a:solidFill>
                            <a:schemeClr val="dk1"/>
                          </a:solidFill>
                          <a:latin typeface="Mada"/>
                          <a:ea typeface="Mada"/>
                          <a:cs typeface="Mada"/>
                          <a:sym typeface="Mada"/>
                        </a:rPr>
                        <a:t> and </a:t>
                      </a:r>
                      <a:r>
                        <a:rPr b="1" lang="ar" sz="1200">
                          <a:solidFill>
                            <a:srgbClr val="CC0000"/>
                          </a:solidFill>
                          <a:latin typeface="Mada"/>
                          <a:ea typeface="Mada"/>
                          <a:cs typeface="Mada"/>
                          <a:sym typeface="Mada"/>
                        </a:rPr>
                        <a:t>Gold standard </a:t>
                      </a:r>
                      <a:r>
                        <a:rPr lang="ar" sz="1200">
                          <a:solidFill>
                            <a:schemeClr val="dk1"/>
                          </a:solidFill>
                          <a:latin typeface="Mada"/>
                          <a:ea typeface="Mada"/>
                          <a:cs typeface="Mada"/>
                          <a:sym typeface="Mada"/>
                        </a:rPr>
                        <a:t>in managing RA. it Inhibits </a:t>
                      </a:r>
                      <a:r>
                        <a:rPr b="1" lang="ar" sz="1200">
                          <a:solidFill>
                            <a:schemeClr val="dk1"/>
                          </a:solidFill>
                          <a:latin typeface="Mada"/>
                          <a:ea typeface="Mada"/>
                          <a:cs typeface="Mada"/>
                          <a:sym typeface="Mada"/>
                        </a:rPr>
                        <a:t>DNA synthesis</a:t>
                      </a:r>
                      <a:r>
                        <a:rPr lang="ar" sz="1200">
                          <a:solidFill>
                            <a:schemeClr val="dk1"/>
                          </a:solidFill>
                          <a:latin typeface="Mada"/>
                          <a:ea typeface="Mada"/>
                          <a:cs typeface="Mada"/>
                          <a:sym typeface="Mada"/>
                        </a:rPr>
                        <a:t> and cell division.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initiated </a:t>
                      </a:r>
                      <a:r>
                        <a:rPr b="1" lang="ar" sz="1200">
                          <a:solidFill>
                            <a:schemeClr val="dk1"/>
                          </a:solidFill>
                          <a:latin typeface="Mada"/>
                          <a:ea typeface="Mada"/>
                          <a:cs typeface="Mada"/>
                          <a:sym typeface="Mada"/>
                        </a:rPr>
                        <a:t>early </a:t>
                      </a:r>
                      <a:r>
                        <a:rPr lang="ar" sz="800">
                          <a:solidFill>
                            <a:schemeClr val="dk1"/>
                          </a:solidFill>
                          <a:latin typeface="Mada"/>
                          <a:ea typeface="Mada"/>
                          <a:cs typeface="Mada"/>
                          <a:sym typeface="Mada"/>
                        </a:rPr>
                        <a:t>(at the time of diagnosis)</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to control symptoms. </a:t>
                      </a:r>
                      <a:r>
                        <a:rPr b="1" lang="ar" sz="1200">
                          <a:solidFill>
                            <a:schemeClr val="dk1"/>
                          </a:solidFill>
                          <a:latin typeface="Mada"/>
                          <a:ea typeface="Mada"/>
                          <a:cs typeface="Mada"/>
                          <a:sym typeface="Mada"/>
                        </a:rPr>
                        <a:t>No immediate analgesic effects (~6wks)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Can delay progression of the disease</a:t>
                      </a:r>
                      <a:endParaRPr b="1" sz="1200">
                        <a:solidFill>
                          <a:srgbClr val="CC0000"/>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Anti-TNF</a:t>
                      </a:r>
                      <a:endParaRPr b="1"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1C4588"/>
                          </a:solidFill>
                          <a:latin typeface="Mada"/>
                          <a:ea typeface="Mada"/>
                          <a:cs typeface="Mada"/>
                          <a:sym typeface="Mada"/>
                        </a:rPr>
                        <a:t>For those </a:t>
                      </a:r>
                      <a:r>
                        <a:rPr b="1" lang="ar" sz="1200">
                          <a:solidFill>
                            <a:srgbClr val="1C4588"/>
                          </a:solidFill>
                          <a:latin typeface="Mada"/>
                          <a:ea typeface="Mada"/>
                          <a:cs typeface="Mada"/>
                          <a:sym typeface="Mada"/>
                        </a:rPr>
                        <a:t>not responding</a:t>
                      </a:r>
                      <a:r>
                        <a:rPr lang="ar" sz="1200">
                          <a:solidFill>
                            <a:srgbClr val="1C4588"/>
                          </a:solidFill>
                          <a:latin typeface="Mada"/>
                          <a:ea typeface="Mada"/>
                          <a:cs typeface="Mada"/>
                          <a:sym typeface="Mada"/>
                        </a:rPr>
                        <a:t> to methotrexate or </a:t>
                      </a:r>
                      <a:r>
                        <a:rPr b="1" lang="ar" sz="1200">
                          <a:solidFill>
                            <a:srgbClr val="1C4588"/>
                          </a:solidFill>
                          <a:latin typeface="Mada"/>
                          <a:ea typeface="Mada"/>
                          <a:cs typeface="Mada"/>
                          <a:sym typeface="Mada"/>
                        </a:rPr>
                        <a:t>intolerant </a:t>
                      </a:r>
                      <a:r>
                        <a:rPr lang="ar" sz="1200">
                          <a:solidFill>
                            <a:srgbClr val="1C4588"/>
                          </a:solidFill>
                          <a:latin typeface="Mada"/>
                          <a:ea typeface="Mada"/>
                          <a:cs typeface="Mada"/>
                          <a:sym typeface="Mada"/>
                        </a:rPr>
                        <a:t>of methotrexate.</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u="sng">
                          <a:solidFill>
                            <a:srgbClr val="CC0000"/>
                          </a:solidFill>
                          <a:latin typeface="Mada"/>
                          <a:ea typeface="Mada"/>
                          <a:cs typeface="Mada"/>
                          <a:sym typeface="Mada"/>
                        </a:rPr>
                        <a:t>Before</a:t>
                      </a:r>
                      <a:r>
                        <a:rPr b="1" lang="ar" sz="1200">
                          <a:solidFill>
                            <a:srgbClr val="CC0000"/>
                          </a:solidFill>
                          <a:latin typeface="Mada"/>
                          <a:ea typeface="Mada"/>
                          <a:cs typeface="Mada"/>
                          <a:sym typeface="Mada"/>
                        </a:rPr>
                        <a:t> </a:t>
                      </a:r>
                      <a:r>
                        <a:rPr b="1" lang="ar" sz="1200">
                          <a:solidFill>
                            <a:schemeClr val="dk1"/>
                          </a:solidFill>
                          <a:latin typeface="Mada"/>
                          <a:ea typeface="Mada"/>
                          <a:cs typeface="Mada"/>
                          <a:sym typeface="Mada"/>
                        </a:rPr>
                        <a:t>using any drug</a:t>
                      </a:r>
                      <a:r>
                        <a:rPr lang="ar" sz="1200">
                          <a:solidFill>
                            <a:schemeClr val="dk1"/>
                          </a:solidFill>
                          <a:latin typeface="Mada"/>
                          <a:ea typeface="Mada"/>
                          <a:cs typeface="Mada"/>
                          <a:sym typeface="Mada"/>
                        </a:rPr>
                        <a:t> we have to </a:t>
                      </a:r>
                      <a:r>
                        <a:rPr b="1" lang="ar" sz="1200">
                          <a:solidFill>
                            <a:schemeClr val="dk1"/>
                          </a:solidFill>
                          <a:latin typeface="Mada"/>
                          <a:ea typeface="Mada"/>
                          <a:cs typeface="Mada"/>
                          <a:sym typeface="Mada"/>
                        </a:rPr>
                        <a:t>exclude </a:t>
                      </a:r>
                      <a:r>
                        <a:rPr lang="ar" sz="1200">
                          <a:solidFill>
                            <a:schemeClr val="dk1"/>
                          </a:solidFill>
                          <a:latin typeface="Mada"/>
                          <a:ea typeface="Mada"/>
                          <a:cs typeface="Mada"/>
                          <a:sym typeface="Mada"/>
                        </a:rPr>
                        <a:t>infections like latent </a:t>
                      </a:r>
                      <a:r>
                        <a:rPr b="1" lang="ar" sz="1200">
                          <a:solidFill>
                            <a:srgbClr val="CC0000"/>
                          </a:solidFill>
                          <a:latin typeface="Mada"/>
                          <a:ea typeface="Mada"/>
                          <a:cs typeface="Mada"/>
                          <a:sym typeface="Mada"/>
                        </a:rPr>
                        <a:t>TB</a:t>
                      </a:r>
                      <a:r>
                        <a:rPr lang="ar" sz="1200">
                          <a:solidFill>
                            <a:schemeClr val="dk1"/>
                          </a:solidFill>
                          <a:latin typeface="Mada"/>
                          <a:ea typeface="Mada"/>
                          <a:cs typeface="Mada"/>
                          <a:sym typeface="Mada"/>
                        </a:rPr>
                        <a:t> by screening with a </a:t>
                      </a:r>
                      <a:r>
                        <a:rPr b="1" lang="ar" sz="1200">
                          <a:solidFill>
                            <a:schemeClr val="dk1"/>
                          </a:solidFill>
                          <a:latin typeface="Mada"/>
                          <a:ea typeface="Mada"/>
                          <a:cs typeface="Mada"/>
                          <a:sym typeface="Mada"/>
                        </a:rPr>
                        <a:t>PPD</a:t>
                      </a:r>
                      <a:endParaRPr sz="1200">
                        <a:solidFill>
                          <a:srgbClr val="1C4588"/>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147650">
                <a:tc>
                  <a:txBody>
                    <a:bodyPr/>
                    <a:lstStyle/>
                    <a:p>
                      <a:pPr indent="0" lvl="0" marL="0" rtl="0" algn="ctr">
                        <a:spcBef>
                          <a:spcPts val="0"/>
                        </a:spcBef>
                        <a:spcAft>
                          <a:spcPts val="0"/>
                        </a:spcAft>
                        <a:buNone/>
                      </a:pPr>
                      <a:r>
                        <a:rPr b="1" lang="ar" sz="1200">
                          <a:latin typeface="Mada"/>
                          <a:ea typeface="Mada"/>
                          <a:cs typeface="Mada"/>
                          <a:sym typeface="Mada"/>
                        </a:rPr>
                        <a:t>Factors predicting poor prognosis</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162599" lvl="0" marL="280799" rtl="0" algn="l">
                        <a:spcBef>
                          <a:spcPts val="0"/>
                        </a:spcBef>
                        <a:spcAft>
                          <a:spcPts val="0"/>
                        </a:spcAft>
                        <a:buSzPts val="1200"/>
                        <a:buFont typeface="Mada"/>
                        <a:buAutoNum type="arabicPeriod"/>
                      </a:pPr>
                      <a:r>
                        <a:rPr lang="ar" sz="1200">
                          <a:latin typeface="Mada"/>
                          <a:ea typeface="Mada"/>
                          <a:cs typeface="Mada"/>
                          <a:sym typeface="Mada"/>
                        </a:rPr>
                        <a:t>Older </a:t>
                      </a:r>
                      <a:r>
                        <a:rPr b="1" lang="ar" sz="1200">
                          <a:latin typeface="Mada"/>
                          <a:ea typeface="Mada"/>
                          <a:cs typeface="Mada"/>
                          <a:sym typeface="Mada"/>
                        </a:rPr>
                        <a:t>age </a:t>
                      </a:r>
                      <a:endParaRPr b="1" sz="1200">
                        <a:latin typeface="Mada"/>
                        <a:ea typeface="Mada"/>
                        <a:cs typeface="Mada"/>
                        <a:sym typeface="Mada"/>
                      </a:endParaRPr>
                    </a:p>
                    <a:p>
                      <a:pPr indent="-162599" lvl="0" marL="280799" rtl="0" algn="l">
                        <a:spcBef>
                          <a:spcPts val="0"/>
                        </a:spcBef>
                        <a:spcAft>
                          <a:spcPts val="0"/>
                        </a:spcAft>
                        <a:buSzPts val="1200"/>
                        <a:buFont typeface="Mada"/>
                        <a:buAutoNum type="arabicPeriod"/>
                      </a:pPr>
                      <a:r>
                        <a:rPr b="1" lang="ar" sz="1200">
                          <a:latin typeface="Mada"/>
                          <a:ea typeface="Mada"/>
                          <a:cs typeface="Mada"/>
                          <a:sym typeface="Mada"/>
                        </a:rPr>
                        <a:t>Female </a:t>
                      </a:r>
                      <a:r>
                        <a:rPr lang="ar" sz="1200">
                          <a:latin typeface="Mada"/>
                          <a:ea typeface="Mada"/>
                          <a:cs typeface="Mada"/>
                          <a:sym typeface="Mada"/>
                        </a:rPr>
                        <a:t>sex</a:t>
                      </a:r>
                      <a:endParaRPr sz="1200">
                        <a:latin typeface="Mada"/>
                        <a:ea typeface="Mada"/>
                        <a:cs typeface="Mada"/>
                        <a:sym typeface="Mada"/>
                      </a:endParaRPr>
                    </a:p>
                    <a:p>
                      <a:pPr indent="-162599" lvl="0" marL="280799" rtl="0" algn="l">
                        <a:spcBef>
                          <a:spcPts val="0"/>
                        </a:spcBef>
                        <a:spcAft>
                          <a:spcPts val="0"/>
                        </a:spcAft>
                        <a:buSzPts val="1200"/>
                        <a:buFont typeface="Mada"/>
                        <a:buAutoNum type="arabicPeriod"/>
                      </a:pPr>
                      <a:r>
                        <a:rPr b="1" lang="ar" sz="1200">
                          <a:latin typeface="Mada"/>
                          <a:ea typeface="Mada"/>
                          <a:cs typeface="Mada"/>
                          <a:sym typeface="Mada"/>
                        </a:rPr>
                        <a:t>Symmetrical </a:t>
                      </a:r>
                      <a:r>
                        <a:rPr lang="ar" sz="1200">
                          <a:latin typeface="Mada"/>
                          <a:ea typeface="Mada"/>
                          <a:cs typeface="Mada"/>
                          <a:sym typeface="Mada"/>
                        </a:rPr>
                        <a:t>small joint involvement</a:t>
                      </a:r>
                      <a:endParaRPr sz="1200">
                        <a:latin typeface="Mada"/>
                        <a:ea typeface="Mada"/>
                        <a:cs typeface="Mada"/>
                        <a:sym typeface="Mada"/>
                      </a:endParaRPr>
                    </a:p>
                    <a:p>
                      <a:pPr indent="-162599" lvl="0" marL="280799" rtl="0" algn="l">
                        <a:spcBef>
                          <a:spcPts val="0"/>
                        </a:spcBef>
                        <a:spcAft>
                          <a:spcPts val="0"/>
                        </a:spcAft>
                        <a:buSzPts val="1200"/>
                        <a:buFont typeface="Mada"/>
                        <a:buAutoNum type="arabicPeriod"/>
                      </a:pPr>
                      <a:r>
                        <a:rPr lang="ar" sz="1200">
                          <a:latin typeface="Mada"/>
                          <a:ea typeface="Mada"/>
                          <a:cs typeface="Mada"/>
                          <a:sym typeface="Mada"/>
                        </a:rPr>
                        <a:t>Morning stiffness </a:t>
                      </a:r>
                      <a:r>
                        <a:rPr b="1" lang="ar" sz="1200">
                          <a:latin typeface="Mada"/>
                          <a:ea typeface="Mada"/>
                          <a:cs typeface="Mada"/>
                          <a:sym typeface="Mada"/>
                        </a:rPr>
                        <a:t>&gt;30 min</a:t>
                      </a:r>
                      <a:endParaRPr b="1" sz="1200">
                        <a:latin typeface="Mada"/>
                        <a:ea typeface="Mada"/>
                        <a:cs typeface="Mada"/>
                        <a:sym typeface="Mada"/>
                      </a:endParaRPr>
                    </a:p>
                    <a:p>
                      <a:pPr indent="-162599" lvl="0" marL="280799" rtl="0" algn="l">
                        <a:spcBef>
                          <a:spcPts val="0"/>
                        </a:spcBef>
                        <a:spcAft>
                          <a:spcPts val="0"/>
                        </a:spcAft>
                        <a:buSzPts val="1200"/>
                        <a:buFont typeface="Mada"/>
                        <a:buAutoNum type="arabicPeriod"/>
                      </a:pPr>
                      <a:r>
                        <a:rPr b="1" lang="ar" sz="1200">
                          <a:latin typeface="Mada"/>
                          <a:ea typeface="Mada"/>
                          <a:cs typeface="Mada"/>
                          <a:sym typeface="Mada"/>
                        </a:rPr>
                        <a:t>&gt;4</a:t>
                      </a:r>
                      <a:r>
                        <a:rPr lang="ar" sz="1200">
                          <a:latin typeface="Mada"/>
                          <a:ea typeface="Mada"/>
                          <a:cs typeface="Mada"/>
                          <a:sym typeface="Mada"/>
                        </a:rPr>
                        <a:t> swollen joints</a:t>
                      </a:r>
                      <a:endParaRPr sz="1200">
                        <a:latin typeface="Mada"/>
                        <a:ea typeface="Mada"/>
                        <a:cs typeface="Mada"/>
                        <a:sym typeface="Mada"/>
                      </a:endParaRPr>
                    </a:p>
                    <a:p>
                      <a:pPr indent="-162599" lvl="0" marL="280799" rtl="0" algn="l">
                        <a:spcBef>
                          <a:spcPts val="0"/>
                        </a:spcBef>
                        <a:spcAft>
                          <a:spcPts val="0"/>
                        </a:spcAft>
                        <a:buSzPts val="1200"/>
                        <a:buFont typeface="Mada"/>
                        <a:buAutoNum type="arabicPeriod"/>
                      </a:pPr>
                      <a:r>
                        <a:rPr lang="ar" sz="1200">
                          <a:latin typeface="Mada"/>
                          <a:ea typeface="Mada"/>
                          <a:cs typeface="Mada"/>
                          <a:sym typeface="Mada"/>
                        </a:rPr>
                        <a:t>Normochromic normocytic anaemia</a:t>
                      </a:r>
                      <a:endParaRPr sz="1200">
                        <a:solidFill>
                          <a:srgbClr val="1C4588"/>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162599" lvl="0" marL="208799" rtl="0" algn="l">
                        <a:spcBef>
                          <a:spcPts val="0"/>
                        </a:spcBef>
                        <a:spcAft>
                          <a:spcPts val="0"/>
                        </a:spcAft>
                        <a:buSzPts val="1200"/>
                        <a:buFont typeface="Mada"/>
                        <a:buAutoNum type="arabicPeriod" startAt="7"/>
                      </a:pPr>
                      <a:r>
                        <a:rPr lang="ar" sz="1200">
                          <a:latin typeface="Mada"/>
                          <a:ea typeface="Mada"/>
                          <a:cs typeface="Mada"/>
                          <a:sym typeface="Mada"/>
                        </a:rPr>
                        <a:t>Cigarette </a:t>
                      </a:r>
                      <a:r>
                        <a:rPr b="1" lang="ar" sz="1200">
                          <a:latin typeface="Mada"/>
                          <a:ea typeface="Mada"/>
                          <a:cs typeface="Mada"/>
                          <a:sym typeface="Mada"/>
                        </a:rPr>
                        <a:t>smoking</a:t>
                      </a:r>
                      <a:endParaRPr b="1" sz="1200">
                        <a:latin typeface="Mada"/>
                        <a:ea typeface="Mada"/>
                        <a:cs typeface="Mada"/>
                        <a:sym typeface="Mada"/>
                      </a:endParaRPr>
                    </a:p>
                    <a:p>
                      <a:pPr indent="-162599" lvl="0" marL="208799" rtl="0" algn="l">
                        <a:spcBef>
                          <a:spcPts val="0"/>
                        </a:spcBef>
                        <a:spcAft>
                          <a:spcPts val="0"/>
                        </a:spcAft>
                        <a:buSzPts val="1200"/>
                        <a:buFont typeface="Mada"/>
                        <a:buAutoNum type="arabicPeriod" startAt="7"/>
                      </a:pPr>
                      <a:r>
                        <a:rPr b="1" lang="ar" sz="1200">
                          <a:latin typeface="Mada"/>
                          <a:ea typeface="Mada"/>
                          <a:cs typeface="Mada"/>
                          <a:sym typeface="Mada"/>
                        </a:rPr>
                        <a:t>Comorbidity</a:t>
                      </a:r>
                      <a:endParaRPr b="1" sz="1200">
                        <a:latin typeface="Mada"/>
                        <a:ea typeface="Mada"/>
                        <a:cs typeface="Mada"/>
                        <a:sym typeface="Mada"/>
                      </a:endParaRPr>
                    </a:p>
                    <a:p>
                      <a:pPr indent="-162599" lvl="0" marL="208799" rtl="0" algn="l">
                        <a:spcBef>
                          <a:spcPts val="0"/>
                        </a:spcBef>
                        <a:spcAft>
                          <a:spcPts val="0"/>
                        </a:spcAft>
                        <a:buSzPts val="1200"/>
                        <a:buFont typeface="Mada"/>
                        <a:buAutoNum type="arabicPeriod" startAt="7"/>
                      </a:pPr>
                      <a:r>
                        <a:rPr lang="ar" sz="1200">
                          <a:latin typeface="Mada"/>
                          <a:ea typeface="Mada"/>
                          <a:cs typeface="Mada"/>
                          <a:sym typeface="Mada"/>
                        </a:rPr>
                        <a:t>C-reactive protein </a:t>
                      </a:r>
                      <a:r>
                        <a:rPr b="1" lang="ar" sz="1200">
                          <a:latin typeface="Mada"/>
                          <a:ea typeface="Mada"/>
                          <a:cs typeface="Mada"/>
                          <a:sym typeface="Mada"/>
                        </a:rPr>
                        <a:t>&gt;20</a:t>
                      </a:r>
                      <a:r>
                        <a:rPr lang="ar" sz="1200">
                          <a:latin typeface="Mada"/>
                          <a:ea typeface="Mada"/>
                          <a:cs typeface="Mada"/>
                          <a:sym typeface="Mada"/>
                        </a:rPr>
                        <a:t> g/dl </a:t>
                      </a:r>
                      <a:endParaRPr sz="1200">
                        <a:latin typeface="Mada"/>
                        <a:ea typeface="Mada"/>
                        <a:cs typeface="Mada"/>
                        <a:sym typeface="Mada"/>
                      </a:endParaRPr>
                    </a:p>
                    <a:p>
                      <a:pPr indent="-162599" lvl="0" marL="208799" rtl="0" algn="l">
                        <a:spcBef>
                          <a:spcPts val="0"/>
                        </a:spcBef>
                        <a:spcAft>
                          <a:spcPts val="0"/>
                        </a:spcAft>
                        <a:buSzPts val="1200"/>
                        <a:buFont typeface="Mada"/>
                        <a:buAutoNum type="arabicPeriod" startAt="7"/>
                      </a:pPr>
                      <a:r>
                        <a:rPr b="1" lang="ar" sz="1200">
                          <a:latin typeface="Mada"/>
                          <a:ea typeface="Mada"/>
                          <a:cs typeface="Mada"/>
                          <a:sym typeface="Mada"/>
                        </a:rPr>
                        <a:t>Positive </a:t>
                      </a:r>
                      <a:r>
                        <a:rPr lang="ar" sz="1200">
                          <a:latin typeface="Mada"/>
                          <a:ea typeface="Mada"/>
                          <a:cs typeface="Mada"/>
                          <a:sym typeface="Mada"/>
                        </a:rPr>
                        <a:t>rheumatoid factor (</a:t>
                      </a:r>
                      <a:r>
                        <a:rPr b="1" lang="ar" sz="1200">
                          <a:latin typeface="Mada"/>
                          <a:ea typeface="Mada"/>
                          <a:cs typeface="Mada"/>
                          <a:sym typeface="Mada"/>
                        </a:rPr>
                        <a:t>RF</a:t>
                      </a:r>
                      <a:r>
                        <a:rPr lang="ar" sz="1200">
                          <a:latin typeface="Mada"/>
                          <a:ea typeface="Mada"/>
                          <a:cs typeface="Mada"/>
                          <a:sym typeface="Mada"/>
                        </a:rPr>
                        <a:t>) and anti-citrullinated peptide antibodies (</a:t>
                      </a:r>
                      <a:r>
                        <a:rPr b="1" lang="ar" sz="1200">
                          <a:latin typeface="Mada"/>
                          <a:ea typeface="Mada"/>
                          <a:cs typeface="Mada"/>
                          <a:sym typeface="Mada"/>
                        </a:rPr>
                        <a:t>ACPA</a:t>
                      </a:r>
                      <a:r>
                        <a:rPr lang="ar" sz="1200">
                          <a:latin typeface="Mada"/>
                          <a:ea typeface="Mada"/>
                          <a:cs typeface="Mada"/>
                          <a:sym typeface="Mada"/>
                        </a:rPr>
                        <a:t>)</a:t>
                      </a:r>
                      <a:endParaRPr sz="1200">
                        <a:latin typeface="Mada"/>
                        <a:ea typeface="Mada"/>
                        <a:cs typeface="Mada"/>
                        <a:sym typeface="Mada"/>
                      </a:endParaRPr>
                    </a:p>
                    <a:p>
                      <a:pPr indent="-162599" lvl="0" marL="208799" rtl="0" algn="l">
                        <a:spcBef>
                          <a:spcPts val="0"/>
                        </a:spcBef>
                        <a:spcAft>
                          <a:spcPts val="0"/>
                        </a:spcAft>
                        <a:buSzPts val="1200"/>
                        <a:buFont typeface="Mada"/>
                        <a:buAutoNum type="arabicPeriod" startAt="7"/>
                      </a:pPr>
                      <a:r>
                        <a:rPr lang="ar" sz="1200">
                          <a:latin typeface="Mada"/>
                          <a:ea typeface="Mada"/>
                          <a:cs typeface="Mada"/>
                          <a:sym typeface="Mada"/>
                        </a:rPr>
                        <a:t>Early erosive damage (On x-ray, US, MRI)</a:t>
                      </a:r>
                      <a:endParaRPr sz="1200">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9"/>
          <p:cNvSpPr/>
          <p:nvPr/>
        </p:nvSpPr>
        <p:spPr>
          <a:xfrm>
            <a:off x="138722" y="818449"/>
            <a:ext cx="7281000" cy="9207300"/>
          </a:xfrm>
          <a:prstGeom prst="rect">
            <a:avLst/>
          </a:prstGeom>
          <a:noFill/>
          <a:ln>
            <a:noFill/>
          </a:ln>
        </p:spPr>
        <p:txBody>
          <a:bodyPr anchorCtr="0" anchor="ctr" bIns="91175" lIns="91175" spcFirstLastPara="1" rIns="91175" wrap="square" tIns="91175">
            <a:noAutofit/>
          </a:bodyPr>
          <a:lstStyle/>
          <a:p>
            <a:pPr indent="0" lvl="0" marL="0" rtl="0" algn="just">
              <a:spcBef>
                <a:spcPts val="0"/>
              </a:spcBef>
              <a:spcAft>
                <a:spcPts val="0"/>
              </a:spcAft>
              <a:buNone/>
            </a:pPr>
            <a:r>
              <a:rPr b="1" lang="ar" sz="1100">
                <a:solidFill>
                  <a:srgbClr val="674EA7"/>
                </a:solidFill>
                <a:latin typeface="Cabin"/>
                <a:ea typeface="Cabin"/>
                <a:cs typeface="Cabin"/>
                <a:sym typeface="Cabin"/>
              </a:rPr>
              <a:t>Q1: </a:t>
            </a:r>
            <a:r>
              <a:rPr b="1" lang="ar" sz="1100">
                <a:solidFill>
                  <a:srgbClr val="674EA7"/>
                </a:solidFill>
                <a:latin typeface="Cabin"/>
                <a:ea typeface="Cabin"/>
                <a:cs typeface="Cabin"/>
                <a:sym typeface="Cabin"/>
              </a:rPr>
              <a:t>A 45-year-old woman presents to the rheumatology outpatient clinic with a three month history of stiff hands and wrists. She mentions that the pain is particularly bad first thing in the morning. On examination, the wrists, metacarpophalangeal joints and proximal interphalangeal joints are swollen and warm. A diagnosis of rheumatoid arthritis is suspected. Which of the following investigations is most specific for confirming the diagnosis?</a:t>
            </a:r>
            <a:endParaRPr b="1" sz="1100">
              <a:solidFill>
                <a:srgbClr val="674EA7"/>
              </a:solidFill>
              <a:latin typeface="Cabin"/>
              <a:ea typeface="Cabin"/>
              <a:cs typeface="Cabin"/>
              <a:sym typeface="Cabin"/>
            </a:endParaRPr>
          </a:p>
          <a:p>
            <a:pPr indent="0" lvl="0" marL="0" rtl="0" algn="l">
              <a:spcBef>
                <a:spcPts val="0"/>
              </a:spcBef>
              <a:spcAft>
                <a:spcPts val="0"/>
              </a:spcAft>
              <a:buNone/>
            </a:pPr>
            <a:r>
              <a:rPr lang="ar" sz="1100">
                <a:latin typeface="Cabin"/>
                <a:ea typeface="Cabin"/>
                <a:cs typeface="Cabin"/>
                <a:sym typeface="Cabin"/>
              </a:rPr>
              <a:t>A- </a:t>
            </a:r>
            <a:r>
              <a:rPr lang="ar" sz="1100">
                <a:latin typeface="Cabin"/>
                <a:ea typeface="Cabin"/>
                <a:cs typeface="Cabin"/>
                <a:sym typeface="Cabin"/>
              </a:rPr>
              <a:t>X-rays</a:t>
            </a:r>
            <a:endParaRPr sz="1100">
              <a:latin typeface="Cabin"/>
              <a:ea typeface="Cabin"/>
              <a:cs typeface="Cabin"/>
              <a:sym typeface="Cabin"/>
            </a:endParaRPr>
          </a:p>
          <a:p>
            <a:pPr indent="0" lvl="0" marL="0" rtl="0" algn="l">
              <a:spcBef>
                <a:spcPts val="0"/>
              </a:spcBef>
              <a:spcAft>
                <a:spcPts val="0"/>
              </a:spcAft>
              <a:buNone/>
            </a:pPr>
            <a:r>
              <a:rPr lang="ar" sz="1100">
                <a:latin typeface="Cabin"/>
                <a:ea typeface="Cabin"/>
                <a:cs typeface="Cabin"/>
                <a:sym typeface="Cabin"/>
              </a:rPr>
              <a:t>B- </a:t>
            </a:r>
            <a:r>
              <a:rPr lang="ar" sz="1100">
                <a:latin typeface="Cabin"/>
                <a:ea typeface="Cabin"/>
                <a:cs typeface="Cabin"/>
                <a:sym typeface="Cabin"/>
              </a:rPr>
              <a:t>Rheumatoid factor levels</a:t>
            </a:r>
            <a:endParaRPr sz="1100">
              <a:latin typeface="Cabin"/>
              <a:ea typeface="Cabin"/>
              <a:cs typeface="Cabin"/>
              <a:sym typeface="Cabin"/>
            </a:endParaRPr>
          </a:p>
          <a:p>
            <a:pPr indent="0" lvl="0" marL="0" rtl="0" algn="l">
              <a:spcBef>
                <a:spcPts val="0"/>
              </a:spcBef>
              <a:spcAft>
                <a:spcPts val="0"/>
              </a:spcAft>
              <a:buNone/>
            </a:pPr>
            <a:r>
              <a:rPr lang="ar" sz="1100">
                <a:latin typeface="Cabin"/>
                <a:ea typeface="Cabin"/>
                <a:cs typeface="Cabin"/>
                <a:sym typeface="Cabin"/>
              </a:rPr>
              <a:t>C- </a:t>
            </a:r>
            <a:r>
              <a:rPr lang="ar" sz="1100">
                <a:latin typeface="Cabin"/>
                <a:ea typeface="Cabin"/>
                <a:cs typeface="Cabin"/>
                <a:sym typeface="Cabin"/>
              </a:rPr>
              <a:t>Anti-citrullinated peptide antibody (anti-CCP) levels</a:t>
            </a:r>
            <a:endParaRPr sz="1100">
              <a:latin typeface="Cabin"/>
              <a:ea typeface="Cabin"/>
              <a:cs typeface="Cabin"/>
              <a:sym typeface="Cabin"/>
            </a:endParaRPr>
          </a:p>
          <a:p>
            <a:pPr indent="0" lvl="0" marL="0" rtl="0" algn="l">
              <a:spcBef>
                <a:spcPts val="0"/>
              </a:spcBef>
              <a:spcAft>
                <a:spcPts val="0"/>
              </a:spcAft>
              <a:buNone/>
            </a:pPr>
            <a:r>
              <a:rPr lang="ar" sz="1100">
                <a:latin typeface="Cabin"/>
                <a:ea typeface="Cabin"/>
                <a:cs typeface="Cabin"/>
                <a:sym typeface="Cabin"/>
              </a:rPr>
              <a:t>D- </a:t>
            </a:r>
            <a:r>
              <a:rPr lang="ar" sz="1100">
                <a:latin typeface="Cabin"/>
                <a:ea typeface="Cabin"/>
                <a:cs typeface="Cabin"/>
                <a:sym typeface="Cabin"/>
              </a:rPr>
              <a:t>C-reactive protein</a:t>
            </a:r>
            <a:endParaRPr sz="1100">
              <a:latin typeface="Cabin"/>
              <a:ea typeface="Cabin"/>
              <a:cs typeface="Cabin"/>
              <a:sym typeface="Cabin"/>
            </a:endParaRPr>
          </a:p>
          <a:p>
            <a:pPr indent="0" lvl="0" marL="0" rtl="0" algn="l">
              <a:spcBef>
                <a:spcPts val="0"/>
              </a:spcBef>
              <a:spcAft>
                <a:spcPts val="0"/>
              </a:spcAft>
              <a:buNone/>
            </a:pPr>
            <a:r>
              <a:rPr lang="ar" sz="1100">
                <a:latin typeface="Cabin"/>
                <a:ea typeface="Cabin"/>
                <a:cs typeface="Cabin"/>
                <a:sym typeface="Cabin"/>
              </a:rPr>
              <a:t>E- Erythrocyte sedimentation rate</a:t>
            </a:r>
            <a:endParaRPr sz="1100">
              <a:latin typeface="Cabin"/>
              <a:ea typeface="Cabin"/>
              <a:cs typeface="Cabin"/>
              <a:sym typeface="Cabin"/>
            </a:endParaRPr>
          </a:p>
          <a:p>
            <a:pPr indent="0" lvl="0" marL="0" rtl="0" algn="l">
              <a:spcBef>
                <a:spcPts val="0"/>
              </a:spcBef>
              <a:spcAft>
                <a:spcPts val="0"/>
              </a:spcAft>
              <a:buNone/>
            </a:pPr>
            <a:r>
              <a:t/>
            </a:r>
            <a:endParaRPr sz="1100">
              <a:solidFill>
                <a:srgbClr val="674EA7"/>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rgbClr val="674EA7"/>
                </a:solidFill>
                <a:latin typeface="Cabin"/>
                <a:ea typeface="Cabin"/>
                <a:cs typeface="Cabin"/>
                <a:sym typeface="Cabin"/>
              </a:rPr>
              <a:t>Q2: </a:t>
            </a:r>
            <a:r>
              <a:rPr b="1" lang="ar" sz="1100">
                <a:solidFill>
                  <a:srgbClr val="674EA7"/>
                </a:solidFill>
                <a:latin typeface="Cabin"/>
                <a:ea typeface="Cabin"/>
                <a:cs typeface="Cabin"/>
                <a:sym typeface="Cabin"/>
              </a:rPr>
              <a:t>A 40-year-old woman presents to the rheumatology outpatient clinic with a three month history of stiff hands and wrists. She mentions that the pain is particularly bad first thing in the morning. On examination, the wrists, metacarpophalangeal joints and proximal interphalangeal joints are swollen and warm. A diagnosis of rheumatoid arthritis is suspected. Blood tests for rheumatoid factor return as positive. What is the most appropriate management?</a:t>
            </a:r>
            <a:endParaRPr b="1" sz="1100">
              <a:solidFill>
                <a:srgbClr val="674EA7"/>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latin typeface="Cabin"/>
                <a:ea typeface="Cabin"/>
                <a:cs typeface="Cabin"/>
                <a:sym typeface="Cabin"/>
              </a:rPr>
              <a:t>A-</a:t>
            </a:r>
            <a:r>
              <a:rPr lang="ar" sz="1100">
                <a:latin typeface="Cabin"/>
                <a:ea typeface="Cabin"/>
                <a:cs typeface="Cabin"/>
                <a:sym typeface="Cabin"/>
              </a:rPr>
              <a:t> Non-steroidal anti-inflammatory drugs (NSAIDs)</a:t>
            </a:r>
            <a:endParaRPr sz="11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B- </a:t>
            </a:r>
            <a:r>
              <a:rPr lang="ar" sz="1100">
                <a:solidFill>
                  <a:schemeClr val="dk1"/>
                </a:solidFill>
                <a:latin typeface="Cabin"/>
                <a:ea typeface="Cabin"/>
                <a:cs typeface="Cabin"/>
                <a:sym typeface="Cabin"/>
              </a:rPr>
              <a:t>Intramuscular depot injection of methylprednisolone plus NSAIDs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C- </a:t>
            </a:r>
            <a:r>
              <a:rPr lang="ar" sz="1100">
                <a:solidFill>
                  <a:schemeClr val="dk1"/>
                </a:solidFill>
                <a:latin typeface="Cabin"/>
                <a:ea typeface="Cabin"/>
                <a:cs typeface="Cabin"/>
                <a:sym typeface="Cabin"/>
              </a:rPr>
              <a:t>Anti-TNF therapy</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a:t>
            </a:r>
            <a:r>
              <a:rPr lang="ar" sz="1100">
                <a:solidFill>
                  <a:schemeClr val="dk1"/>
                </a:solidFill>
                <a:latin typeface="Cabin"/>
                <a:ea typeface="Cabin"/>
                <a:cs typeface="Cabin"/>
                <a:sym typeface="Cabin"/>
              </a:rPr>
              <a:t>Intramuscular depot injection of methylprednisolone plus NSAIDs and methotrexate and sulfasalazine</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E- Physiotherapy</a:t>
            </a:r>
            <a:endParaRPr sz="1100">
              <a:solidFill>
                <a:schemeClr val="dk1"/>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11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rgbClr val="674EA7"/>
                </a:solidFill>
                <a:latin typeface="Cabin"/>
                <a:ea typeface="Cabin"/>
                <a:cs typeface="Cabin"/>
                <a:sym typeface="Cabin"/>
              </a:rPr>
              <a:t>Q3: </a:t>
            </a:r>
            <a:r>
              <a:rPr b="1" lang="ar" sz="1100">
                <a:solidFill>
                  <a:srgbClr val="674EA7"/>
                </a:solidFill>
                <a:latin typeface="Cabin"/>
                <a:ea typeface="Cabin"/>
                <a:cs typeface="Cabin"/>
                <a:sym typeface="Cabin"/>
              </a:rPr>
              <a:t>A 55-year-old woman presents to her GP with shortness of breath and dry cough. The symptoms began a few months ago and have progressed. She has a past medical history of rheumatoid arthritis, diagnosed ten years earlier. On respiratory examination, there are bibasal fine inspiratory crackles on auscultation. What is the most likely cause of her symptoms?</a:t>
            </a:r>
            <a:endParaRPr b="1" sz="1100">
              <a:solidFill>
                <a:srgbClr val="674EA7"/>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A- </a:t>
            </a:r>
            <a:r>
              <a:rPr lang="ar" sz="1100">
                <a:solidFill>
                  <a:schemeClr val="dk1"/>
                </a:solidFill>
                <a:latin typeface="Cabin"/>
                <a:ea typeface="Cabin"/>
                <a:cs typeface="Cabin"/>
                <a:sym typeface="Cabin"/>
              </a:rPr>
              <a:t>Pulmonary oedema</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B- </a:t>
            </a:r>
            <a:r>
              <a:rPr lang="ar" sz="1100">
                <a:solidFill>
                  <a:schemeClr val="dk1"/>
                </a:solidFill>
                <a:latin typeface="Cabin"/>
                <a:ea typeface="Cabin"/>
                <a:cs typeface="Cabin"/>
                <a:sym typeface="Cabin"/>
              </a:rPr>
              <a:t>Consolidation</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C- </a:t>
            </a:r>
            <a:r>
              <a:rPr lang="ar" sz="1100">
                <a:solidFill>
                  <a:schemeClr val="dk1"/>
                </a:solidFill>
                <a:latin typeface="Cabin"/>
                <a:ea typeface="Cabin"/>
                <a:cs typeface="Cabin"/>
                <a:sym typeface="Cabin"/>
              </a:rPr>
              <a:t>Pleural effusions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a:t>
            </a:r>
            <a:r>
              <a:rPr lang="ar" sz="1100">
                <a:solidFill>
                  <a:schemeClr val="dk1"/>
                </a:solidFill>
                <a:latin typeface="Cabin"/>
                <a:ea typeface="Cabin"/>
                <a:cs typeface="Cabin"/>
                <a:sym typeface="Cabin"/>
              </a:rPr>
              <a:t>Pulmonary fibrosis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E- Intrapulmonary nodules</a:t>
            </a:r>
            <a:endParaRPr sz="1100">
              <a:solidFill>
                <a:schemeClr val="dk1"/>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11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rgbClr val="674EA7"/>
                </a:solidFill>
                <a:latin typeface="Cabin"/>
                <a:ea typeface="Cabin"/>
                <a:cs typeface="Cabin"/>
                <a:sym typeface="Cabin"/>
              </a:rPr>
              <a:t>Q4: </a:t>
            </a:r>
            <a:r>
              <a:rPr b="1" lang="ar" sz="1100">
                <a:solidFill>
                  <a:srgbClr val="674EA7"/>
                </a:solidFill>
                <a:latin typeface="Cabin"/>
                <a:ea typeface="Cabin"/>
                <a:cs typeface="Cabin"/>
                <a:sym typeface="Cabin"/>
              </a:rPr>
              <a:t>A 30-year-old woman presents to accident and emergency with worsening stiffness in the hands, wrists and feet. She mentions that the pain has been particularly bad in the mornings. On examination, there is a palpable spleen. Initial blood tests reveal a low neutrophil count and a raised C-reactive protein. The most likely diagnosis is</a:t>
            </a:r>
            <a:endParaRPr b="1" sz="1100">
              <a:solidFill>
                <a:srgbClr val="674EA7"/>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A- </a:t>
            </a:r>
            <a:r>
              <a:rPr lang="ar" sz="1100">
                <a:solidFill>
                  <a:schemeClr val="dk1"/>
                </a:solidFill>
                <a:latin typeface="Cabin"/>
                <a:ea typeface="Cabin"/>
                <a:cs typeface="Cabin"/>
                <a:sym typeface="Cabin"/>
              </a:rPr>
              <a:t>Felty’s syndrome</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B- </a:t>
            </a:r>
            <a:r>
              <a:rPr lang="ar" sz="1100">
                <a:solidFill>
                  <a:schemeClr val="dk1"/>
                </a:solidFill>
                <a:latin typeface="Cabin"/>
                <a:ea typeface="Cabin"/>
                <a:cs typeface="Cabin"/>
                <a:sym typeface="Cabin"/>
              </a:rPr>
              <a:t>Reactive arthritis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C- </a:t>
            </a:r>
            <a:r>
              <a:rPr lang="ar" sz="1100">
                <a:solidFill>
                  <a:schemeClr val="dk1"/>
                </a:solidFill>
                <a:latin typeface="Cabin"/>
                <a:ea typeface="Cabin"/>
                <a:cs typeface="Cabin"/>
                <a:sym typeface="Cabin"/>
              </a:rPr>
              <a:t>Still’s disease</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a:t>
            </a:r>
            <a:r>
              <a:rPr lang="ar" sz="1100">
                <a:solidFill>
                  <a:schemeClr val="dk1"/>
                </a:solidFill>
                <a:latin typeface="Cabin"/>
                <a:ea typeface="Cabin"/>
                <a:cs typeface="Cabin"/>
                <a:sym typeface="Cabin"/>
              </a:rPr>
              <a:t>Infectious mononucleosis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E- Serum sickness</a:t>
            </a:r>
            <a:endParaRPr sz="1100">
              <a:solidFill>
                <a:schemeClr val="dk1"/>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1100">
              <a:solidFill>
                <a:srgbClr val="674EA7"/>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rgbClr val="674EA7"/>
                </a:solidFill>
                <a:latin typeface="Cabin"/>
                <a:ea typeface="Cabin"/>
                <a:cs typeface="Cabin"/>
                <a:sym typeface="Cabin"/>
              </a:rPr>
              <a:t>Q5: </a:t>
            </a:r>
            <a:r>
              <a:rPr b="1" lang="ar" sz="1100">
                <a:solidFill>
                  <a:srgbClr val="674EA7"/>
                </a:solidFill>
                <a:latin typeface="Cabin"/>
                <a:ea typeface="Cabin"/>
                <a:cs typeface="Cabin"/>
                <a:sym typeface="Cabin"/>
              </a:rPr>
              <a:t>A 40-year-old woman complains of pain and swelling in both wrists and ankles for 7 weeks. She has several months of fatigue. Morning stiffness impairs her activities for approximately 2 hours. OTC naproxen provides temporary relief. On examination, the metacarpophalangeal (MCP) joints and wrists are warm and tender; there is slight tenderness to pressure over the ankles and metatarsophalangeal (MTP) joints as well. All other joints are normal. There is no alopecia, photosensitivity, kidney disease, or rash. Which of the following is correct?</a:t>
            </a:r>
            <a:endParaRPr b="1" sz="1100">
              <a:solidFill>
                <a:srgbClr val="674EA7"/>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latin typeface="Cabin"/>
                <a:ea typeface="Cabin"/>
                <a:cs typeface="Cabin"/>
                <a:sym typeface="Cabin"/>
              </a:rPr>
              <a:t>A- </a:t>
            </a:r>
            <a:r>
              <a:rPr lang="ar" sz="1100">
                <a:latin typeface="Cabin"/>
                <a:ea typeface="Cabin"/>
                <a:cs typeface="Cabin"/>
                <a:sym typeface="Cabin"/>
              </a:rPr>
              <a:t>The clinical picture suggests early rheumatoid arthritis (RA), and a rheumatoid factor and anticyclic citrullinated peptide (anti-CCP) should be obtained. </a:t>
            </a:r>
            <a:endParaRPr sz="11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latin typeface="Cabin"/>
                <a:ea typeface="Cabin"/>
                <a:cs typeface="Cabin"/>
                <a:sym typeface="Cabin"/>
              </a:rPr>
              <a:t>B- </a:t>
            </a:r>
            <a:r>
              <a:rPr lang="ar" sz="1100">
                <a:latin typeface="Cabin"/>
                <a:ea typeface="Cabin"/>
                <a:cs typeface="Cabin"/>
                <a:sym typeface="Cabin"/>
              </a:rPr>
              <a:t>The prodrome of lethargy suggests chronic fatigue syndrome (CFS). </a:t>
            </a:r>
            <a:endParaRPr sz="11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latin typeface="Cabin"/>
                <a:ea typeface="Cabin"/>
                <a:cs typeface="Cabin"/>
                <a:sym typeface="Cabin"/>
              </a:rPr>
              <a:t>C- </a:t>
            </a:r>
            <a:r>
              <a:rPr lang="ar" sz="1100">
                <a:latin typeface="Cabin"/>
                <a:ea typeface="Cabin"/>
                <a:cs typeface="Cabin"/>
                <a:sym typeface="Cabin"/>
              </a:rPr>
              <a:t>Lack of systemic symptoms suggests osteoarthritis.</a:t>
            </a:r>
            <a:endParaRPr sz="11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a:t>
            </a:r>
            <a:r>
              <a:rPr lang="ar" sz="1100">
                <a:solidFill>
                  <a:schemeClr val="dk1"/>
                </a:solidFill>
                <a:latin typeface="Cabin"/>
                <a:ea typeface="Cabin"/>
                <a:cs typeface="Cabin"/>
                <a:sym typeface="Cabin"/>
              </a:rPr>
              <a:t>X-rays of the hand are likely to show joint space narrowing and erosion. </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E- An aggressive search for occult malignancy is indicated.</a:t>
            </a:r>
            <a:endParaRPr sz="1100">
              <a:solidFill>
                <a:schemeClr val="dk1"/>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1100">
              <a:latin typeface="Cabin"/>
              <a:ea typeface="Cabin"/>
              <a:cs typeface="Cabin"/>
              <a:sym typeface="Cabin"/>
            </a:endParaRPr>
          </a:p>
        </p:txBody>
      </p:sp>
      <p:sp>
        <p:nvSpPr>
          <p:cNvPr id="312" name="Google Shape;312;p19"/>
          <p:cNvSpPr/>
          <p:nvPr/>
        </p:nvSpPr>
        <p:spPr>
          <a:xfrm>
            <a:off x="1034725" y="10307950"/>
            <a:ext cx="52641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B8D2D5"/>
                </a:solidFill>
                <a:latin typeface="Cabin"/>
                <a:ea typeface="Cabin"/>
                <a:cs typeface="Cabin"/>
                <a:sym typeface="Cabin"/>
              </a:rPr>
              <a:t>Answers: Q1:C | Q2:A | Q3:D | Q4:A | Q5:A</a:t>
            </a:r>
            <a:endParaRPr sz="1200">
              <a:solidFill>
                <a:srgbClr val="B8D2D5"/>
              </a:solidFill>
              <a:latin typeface="Cabin"/>
              <a:ea typeface="Cabin"/>
              <a:cs typeface="Cabin"/>
              <a:sym typeface="Cabin"/>
            </a:endParaRPr>
          </a:p>
        </p:txBody>
      </p:sp>
      <p:grpSp>
        <p:nvGrpSpPr>
          <p:cNvPr id="313" name="Google Shape;313;p19"/>
          <p:cNvGrpSpPr/>
          <p:nvPr/>
        </p:nvGrpSpPr>
        <p:grpSpPr>
          <a:xfrm>
            <a:off x="5686775" y="10392850"/>
            <a:ext cx="1411200" cy="209400"/>
            <a:chOff x="5686775" y="10392850"/>
            <a:chExt cx="1411200" cy="209400"/>
          </a:xfrm>
        </p:grpSpPr>
        <p:sp>
          <p:nvSpPr>
            <p:cNvPr id="314" name="Google Shape;314;p19">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315" name="Google Shape;315;p19"/>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6" name="Google Shape;316;p19"/>
            <p:cNvPicPr preferRelativeResize="0"/>
            <p:nvPr/>
          </p:nvPicPr>
          <p:blipFill>
            <a:blip r:embed="rId5">
              <a:alphaModFix/>
            </a:blip>
            <a:stretch>
              <a:fillRect/>
            </a:stretch>
          </p:blipFill>
          <p:spPr>
            <a:xfrm>
              <a:off x="5755003" y="10430983"/>
              <a:ext cx="108516" cy="13312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grpSp>
        <p:nvGrpSpPr>
          <p:cNvPr id="321" name="Google Shape;321;p20"/>
          <p:cNvGrpSpPr/>
          <p:nvPr/>
        </p:nvGrpSpPr>
        <p:grpSpPr>
          <a:xfrm>
            <a:off x="-1774523" y="-1292725"/>
            <a:ext cx="10683620" cy="8827587"/>
            <a:chOff x="-1774523" y="-1292725"/>
            <a:chExt cx="10683620" cy="8827587"/>
          </a:xfrm>
        </p:grpSpPr>
        <p:sp>
          <p:nvSpPr>
            <p:cNvPr id="322" name="Google Shape;322;p20"/>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23" name="Google Shape;323;p20"/>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4" name="Google Shape;324;p20"/>
            <p:cNvGrpSpPr/>
            <p:nvPr/>
          </p:nvGrpSpPr>
          <p:grpSpPr>
            <a:xfrm>
              <a:off x="6233909" y="4499366"/>
              <a:ext cx="294716" cy="273655"/>
              <a:chOff x="4786297" y="2980907"/>
              <a:chExt cx="189564" cy="189564"/>
            </a:xfrm>
          </p:grpSpPr>
          <p:sp>
            <p:nvSpPr>
              <p:cNvPr id="325" name="Google Shape;325;p20"/>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0"/>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0"/>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 name="Google Shape;328;p20"/>
            <p:cNvGrpSpPr/>
            <p:nvPr/>
          </p:nvGrpSpPr>
          <p:grpSpPr>
            <a:xfrm>
              <a:off x="6730897" y="2553643"/>
              <a:ext cx="323310" cy="273663"/>
              <a:chOff x="5099945" y="1562040"/>
              <a:chExt cx="215986" cy="196894"/>
            </a:xfrm>
          </p:grpSpPr>
          <p:sp>
            <p:nvSpPr>
              <p:cNvPr id="329" name="Google Shape;329;p20"/>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0"/>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 name="Google Shape;332;p20"/>
            <p:cNvGrpSpPr/>
            <p:nvPr/>
          </p:nvGrpSpPr>
          <p:grpSpPr>
            <a:xfrm>
              <a:off x="5510564" y="5207134"/>
              <a:ext cx="460558" cy="192901"/>
              <a:chOff x="5427392" y="3652956"/>
              <a:chExt cx="296236" cy="133625"/>
            </a:xfrm>
          </p:grpSpPr>
          <p:sp>
            <p:nvSpPr>
              <p:cNvPr id="333" name="Google Shape;333;p2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 name="Google Shape;336;p20"/>
            <p:cNvGrpSpPr/>
            <p:nvPr/>
          </p:nvGrpSpPr>
          <p:grpSpPr>
            <a:xfrm>
              <a:off x="7200498" y="2639841"/>
              <a:ext cx="271715" cy="241528"/>
              <a:chOff x="7456777" y="1936895"/>
              <a:chExt cx="174770" cy="167309"/>
            </a:xfrm>
          </p:grpSpPr>
          <p:sp>
            <p:nvSpPr>
              <p:cNvPr id="337" name="Google Shape;337;p20"/>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0"/>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0"/>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 name="Google Shape;341;p20"/>
            <p:cNvGrpSpPr/>
            <p:nvPr/>
          </p:nvGrpSpPr>
          <p:grpSpPr>
            <a:xfrm>
              <a:off x="6187636" y="5036716"/>
              <a:ext cx="265989" cy="241390"/>
              <a:chOff x="3923092" y="3421606"/>
              <a:chExt cx="171087" cy="167214"/>
            </a:xfrm>
          </p:grpSpPr>
          <p:sp>
            <p:nvSpPr>
              <p:cNvPr id="342" name="Google Shape;342;p20"/>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0"/>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0"/>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0"/>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 name="Google Shape;346;p20"/>
            <p:cNvGrpSpPr/>
            <p:nvPr/>
          </p:nvGrpSpPr>
          <p:grpSpPr>
            <a:xfrm>
              <a:off x="5801382" y="4601754"/>
              <a:ext cx="120088" cy="295337"/>
              <a:chOff x="6689991" y="3974566"/>
              <a:chExt cx="77242" cy="204583"/>
            </a:xfrm>
          </p:grpSpPr>
          <p:sp>
            <p:nvSpPr>
              <p:cNvPr id="347" name="Google Shape;347;p20"/>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0"/>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0"/>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0"/>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 name="Google Shape;351;p20"/>
            <p:cNvGrpSpPr/>
            <p:nvPr/>
          </p:nvGrpSpPr>
          <p:grpSpPr>
            <a:xfrm>
              <a:off x="5193184" y="5104648"/>
              <a:ext cx="120038" cy="295379"/>
              <a:chOff x="4308549" y="4159596"/>
              <a:chExt cx="77210" cy="204613"/>
            </a:xfrm>
          </p:grpSpPr>
          <p:sp>
            <p:nvSpPr>
              <p:cNvPr id="352" name="Google Shape;352;p20"/>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0"/>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0"/>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0"/>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 name="Google Shape;356;p20"/>
            <p:cNvGrpSpPr/>
            <p:nvPr/>
          </p:nvGrpSpPr>
          <p:grpSpPr>
            <a:xfrm>
              <a:off x="6630902" y="3487361"/>
              <a:ext cx="265720" cy="232428"/>
              <a:chOff x="4366946" y="1834186"/>
              <a:chExt cx="177537" cy="173778"/>
            </a:xfrm>
          </p:grpSpPr>
          <p:sp>
            <p:nvSpPr>
              <p:cNvPr id="357" name="Google Shape;357;p20"/>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0"/>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0"/>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0"/>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1" name="Google Shape;361;p20"/>
            <p:cNvGrpSpPr/>
            <p:nvPr/>
          </p:nvGrpSpPr>
          <p:grpSpPr>
            <a:xfrm>
              <a:off x="6693933" y="4917802"/>
              <a:ext cx="271715" cy="241530"/>
              <a:chOff x="7373945" y="2491538"/>
              <a:chExt cx="174770" cy="167311"/>
            </a:xfrm>
          </p:grpSpPr>
          <p:sp>
            <p:nvSpPr>
              <p:cNvPr id="362" name="Google Shape;362;p20"/>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0"/>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0"/>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0"/>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 name="Google Shape;366;p20"/>
            <p:cNvGrpSpPr/>
            <p:nvPr/>
          </p:nvGrpSpPr>
          <p:grpSpPr>
            <a:xfrm>
              <a:off x="7109737" y="3130115"/>
              <a:ext cx="120088" cy="295337"/>
              <a:chOff x="7089311" y="1211098"/>
              <a:chExt cx="77242" cy="204583"/>
            </a:xfrm>
          </p:grpSpPr>
          <p:sp>
            <p:nvSpPr>
              <p:cNvPr id="367" name="Google Shape;367;p20"/>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0"/>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0"/>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0"/>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 name="Google Shape;371;p20"/>
            <p:cNvGrpSpPr/>
            <p:nvPr/>
          </p:nvGrpSpPr>
          <p:grpSpPr>
            <a:xfrm>
              <a:off x="6390144" y="3813442"/>
              <a:ext cx="1082091" cy="1072938"/>
              <a:chOff x="4332233" y="3324392"/>
              <a:chExt cx="1191206" cy="1180090"/>
            </a:xfrm>
          </p:grpSpPr>
          <p:sp>
            <p:nvSpPr>
              <p:cNvPr id="372" name="Google Shape;372;p20"/>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0"/>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0"/>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0"/>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0"/>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0"/>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0"/>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0"/>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0"/>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0"/>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0"/>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0"/>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0"/>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0"/>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0"/>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0"/>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0"/>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0"/>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0"/>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0"/>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0"/>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0"/>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0"/>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0"/>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0"/>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0"/>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 name="Google Shape;398;p20"/>
            <p:cNvGrpSpPr/>
            <p:nvPr/>
          </p:nvGrpSpPr>
          <p:grpSpPr>
            <a:xfrm>
              <a:off x="7002589" y="3756903"/>
              <a:ext cx="460558" cy="192901"/>
              <a:chOff x="5427392" y="3652956"/>
              <a:chExt cx="296236" cy="133625"/>
            </a:xfrm>
          </p:grpSpPr>
          <p:sp>
            <p:nvSpPr>
              <p:cNvPr id="399" name="Google Shape;399;p2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2" name="Google Shape;402;p20"/>
          <p:cNvSpPr txBox="1"/>
          <p:nvPr/>
        </p:nvSpPr>
        <p:spPr>
          <a:xfrm>
            <a:off x="1991852" y="454388"/>
            <a:ext cx="41562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403" name="Google Shape;403;p20"/>
          <p:cNvGrpSpPr/>
          <p:nvPr/>
        </p:nvGrpSpPr>
        <p:grpSpPr>
          <a:xfrm>
            <a:off x="799050" y="1782863"/>
            <a:ext cx="6541800" cy="1888638"/>
            <a:chOff x="799050" y="1361463"/>
            <a:chExt cx="6541800" cy="1888638"/>
          </a:xfrm>
        </p:grpSpPr>
        <p:sp>
          <p:nvSpPr>
            <p:cNvPr id="404" name="Google Shape;404;p20"/>
            <p:cNvSpPr txBox="1"/>
            <p:nvPr/>
          </p:nvSpPr>
          <p:spPr>
            <a:xfrm>
              <a:off x="799050" y="1361463"/>
              <a:ext cx="6541800" cy="10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405" name="Google Shape;405;p20"/>
            <p:cNvSpPr txBox="1"/>
            <p:nvPr/>
          </p:nvSpPr>
          <p:spPr>
            <a:xfrm>
              <a:off x="2647950" y="1965028"/>
              <a:ext cx="3026100" cy="91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000">
                  <a:latin typeface="Mada"/>
                  <a:ea typeface="Mada"/>
                  <a:cs typeface="Mada"/>
                  <a:sym typeface="Mada"/>
                </a:rPr>
                <a:t>Faisal Alqifari</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Jehad Alorainy</a:t>
              </a:r>
              <a:endParaRPr sz="2000">
                <a:latin typeface="Mada"/>
                <a:ea typeface="Mada"/>
                <a:cs typeface="Mada"/>
                <a:sym typeface="Mada"/>
              </a:endParaRPr>
            </a:p>
          </p:txBody>
        </p:sp>
        <p:sp>
          <p:nvSpPr>
            <p:cNvPr id="406" name="Google Shape;406;p20"/>
            <p:cNvSpPr txBox="1"/>
            <p:nvPr/>
          </p:nvSpPr>
          <p:spPr>
            <a:xfrm>
              <a:off x="1518900" y="2610500"/>
              <a:ext cx="5102100" cy="6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latin typeface="Pacifico"/>
                <a:ea typeface="Pacifico"/>
                <a:cs typeface="Pacifico"/>
                <a:sym typeface="Pacifico"/>
              </a:endParaRPr>
            </a:p>
          </p:txBody>
        </p:sp>
      </p:grpSp>
      <p:grpSp>
        <p:nvGrpSpPr>
          <p:cNvPr id="407" name="Google Shape;407;p20"/>
          <p:cNvGrpSpPr/>
          <p:nvPr/>
        </p:nvGrpSpPr>
        <p:grpSpPr>
          <a:xfrm>
            <a:off x="-1685884" y="5753484"/>
            <a:ext cx="10384167" cy="4605366"/>
            <a:chOff x="-1557559" y="5606217"/>
            <a:chExt cx="10384167" cy="4605366"/>
          </a:xfrm>
        </p:grpSpPr>
        <p:sp>
          <p:nvSpPr>
            <p:cNvPr id="408" name="Google Shape;408;p20"/>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409" name="Google Shape;409;p20"/>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410" name="Google Shape;410;p20"/>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411" name="Google Shape;411;p20"/>
            <p:cNvSpPr txBox="1"/>
            <p:nvPr/>
          </p:nvSpPr>
          <p:spPr>
            <a:xfrm>
              <a:off x="136688" y="6779083"/>
              <a:ext cx="2783400" cy="12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412" name="Google Shape;412;p20"/>
            <p:cNvSpPr txBox="1"/>
            <p:nvPr/>
          </p:nvSpPr>
          <p:spPr>
            <a:xfrm>
              <a:off x="4663425" y="6779086"/>
              <a:ext cx="2783400" cy="16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413" name="Google Shape;413;p20"/>
            <p:cNvGrpSpPr/>
            <p:nvPr/>
          </p:nvGrpSpPr>
          <p:grpSpPr>
            <a:xfrm>
              <a:off x="1656025" y="8761125"/>
              <a:ext cx="4020900" cy="998700"/>
              <a:chOff x="1656025" y="8761125"/>
              <a:chExt cx="4020900" cy="998700"/>
            </a:xfrm>
          </p:grpSpPr>
          <p:sp>
            <p:nvSpPr>
              <p:cNvPr id="414" name="Google Shape;414;p20"/>
              <p:cNvSpPr txBox="1"/>
              <p:nvPr/>
            </p:nvSpPr>
            <p:spPr>
              <a:xfrm>
                <a:off x="1656025" y="8761125"/>
                <a:ext cx="4020900" cy="9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415" name="Google Shape;415;p20">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416" name="Google Shape;416;p20"/>
          <p:cNvGrpSpPr/>
          <p:nvPr/>
        </p:nvGrpSpPr>
        <p:grpSpPr>
          <a:xfrm>
            <a:off x="258081" y="3971276"/>
            <a:ext cx="1131856" cy="1357967"/>
            <a:chOff x="876055" y="2338940"/>
            <a:chExt cx="862498" cy="998652"/>
          </a:xfrm>
        </p:grpSpPr>
        <p:grpSp>
          <p:nvGrpSpPr>
            <p:cNvPr id="417" name="Google Shape;417;p20"/>
            <p:cNvGrpSpPr/>
            <p:nvPr/>
          </p:nvGrpSpPr>
          <p:grpSpPr>
            <a:xfrm>
              <a:off x="876055" y="2338940"/>
              <a:ext cx="431131" cy="998652"/>
              <a:chOff x="6094678" y="3600952"/>
              <a:chExt cx="431131" cy="998652"/>
            </a:xfrm>
          </p:grpSpPr>
          <p:sp>
            <p:nvSpPr>
              <p:cNvPr id="418" name="Google Shape;418;p20"/>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0"/>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0"/>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0"/>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0"/>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0"/>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0"/>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0"/>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0"/>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0"/>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0"/>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0"/>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0"/>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0"/>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0"/>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0"/>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 name="Google Shape;435;p20"/>
            <p:cNvGrpSpPr/>
            <p:nvPr/>
          </p:nvGrpSpPr>
          <p:grpSpPr>
            <a:xfrm>
              <a:off x="1396606" y="2521080"/>
              <a:ext cx="341947" cy="634395"/>
              <a:chOff x="5257252" y="2296731"/>
              <a:chExt cx="543549" cy="1048934"/>
            </a:xfrm>
          </p:grpSpPr>
          <p:sp>
            <p:nvSpPr>
              <p:cNvPr id="436" name="Google Shape;436;p20"/>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0"/>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0"/>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0"/>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0"/>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0"/>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0"/>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0"/>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0"/>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0"/>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0"/>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0"/>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0"/>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0"/>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0"/>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0"/>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0"/>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0"/>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0"/>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0"/>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0"/>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0"/>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0"/>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0"/>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0"/>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0"/>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0"/>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0"/>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0"/>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0"/>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0"/>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0"/>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0"/>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0"/>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0"/>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0"/>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0"/>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0"/>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0"/>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0"/>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8" name="Google Shape;58;p9"/>
          <p:cNvSpPr txBox="1"/>
          <p:nvPr>
            <p:ph type="title"/>
          </p:nvPr>
        </p:nvSpPr>
        <p:spPr>
          <a:xfrm>
            <a:off x="171300" y="8423000"/>
            <a:ext cx="7114500" cy="1599000"/>
          </a:xfrm>
          <a:prstGeom prst="rect">
            <a:avLst/>
          </a:prstGeom>
        </p:spPr>
        <p:txBody>
          <a:bodyPr anchorCtr="0" anchor="ctr" bIns="111700" lIns="111700" spcFirstLastPara="1" rIns="111700" wrap="square" tIns="111700">
            <a:noAutofit/>
          </a:bodyPr>
          <a:lstStyle/>
          <a:p>
            <a:pPr indent="-198600" lvl="0" marL="280799" rtl="0" algn="l">
              <a:spcBef>
                <a:spcPts val="0"/>
              </a:spcBef>
              <a:spcAft>
                <a:spcPts val="0"/>
              </a:spcAft>
              <a:buSzPts val="1200"/>
              <a:buFont typeface="Mada"/>
              <a:buChar char="●"/>
            </a:pPr>
            <a:r>
              <a:rPr lang="ar" sz="1200">
                <a:latin typeface="Mada"/>
                <a:ea typeface="Mada"/>
                <a:cs typeface="Mada"/>
                <a:sym typeface="Mada"/>
              </a:rPr>
              <a:t>Rheumatoid arthritis is a </a:t>
            </a:r>
            <a:r>
              <a:rPr lang="ar" sz="1200">
                <a:latin typeface="Mada"/>
                <a:ea typeface="Mada"/>
                <a:cs typeface="Mada"/>
                <a:sym typeface="Mada"/>
              </a:rPr>
              <a:t>chronic </a:t>
            </a:r>
            <a:r>
              <a:rPr b="1" lang="ar" sz="1200">
                <a:latin typeface="Mada"/>
                <a:ea typeface="Mada"/>
                <a:cs typeface="Mada"/>
                <a:sym typeface="Mada"/>
              </a:rPr>
              <a:t>Systemic</a:t>
            </a:r>
            <a:r>
              <a:rPr lang="ar" sz="1200">
                <a:latin typeface="Mada"/>
                <a:ea typeface="Mada"/>
                <a:cs typeface="Mada"/>
                <a:sym typeface="Mada"/>
              </a:rPr>
              <a:t> inflammatory disease mainly affects synovial joints and </a:t>
            </a:r>
            <a:r>
              <a:rPr lang="ar" sz="1200">
                <a:solidFill>
                  <a:srgbClr val="CCCCCC"/>
                </a:solidFill>
                <a:latin typeface="Mada"/>
                <a:ea typeface="Mada"/>
                <a:cs typeface="Mada"/>
                <a:sym typeface="Mada"/>
              </a:rPr>
              <a:t>tendons</a:t>
            </a:r>
            <a:r>
              <a:rPr lang="ar" sz="1200">
                <a:latin typeface="Mada"/>
                <a:ea typeface="Mada"/>
                <a:cs typeface="Mada"/>
                <a:sym typeface="Mada"/>
              </a:rPr>
              <a:t>. It can affect other systems in the body. Early recognition and treatment can prevent joint destruction and disability.</a:t>
            </a:r>
            <a:endParaRPr sz="1200">
              <a:latin typeface="Mada"/>
              <a:ea typeface="Mada"/>
              <a:cs typeface="Mada"/>
              <a:sym typeface="Mada"/>
            </a:endParaRPr>
          </a:p>
          <a:p>
            <a:pPr indent="-198600" lvl="0" marL="280799" rtl="0" algn="l">
              <a:spcBef>
                <a:spcPts val="0"/>
              </a:spcBef>
              <a:spcAft>
                <a:spcPts val="0"/>
              </a:spcAft>
              <a:buSzPts val="1200"/>
              <a:buFont typeface="Mada"/>
              <a:buChar char="●"/>
            </a:pPr>
            <a:r>
              <a:rPr lang="ar" sz="1200">
                <a:latin typeface="Mada"/>
                <a:ea typeface="Mada"/>
                <a:cs typeface="Mada"/>
                <a:sym typeface="Mada"/>
              </a:rPr>
              <a:t>Variable expression (</a:t>
            </a:r>
            <a:r>
              <a:rPr lang="ar" sz="1200">
                <a:solidFill>
                  <a:srgbClr val="CCCCCC"/>
                </a:solidFill>
                <a:latin typeface="Mada"/>
                <a:ea typeface="Mada"/>
                <a:cs typeface="Mada"/>
                <a:sym typeface="Mada"/>
              </a:rPr>
              <a:t>the severity and limitations caused by RA is variable</a:t>
            </a:r>
            <a:r>
              <a:rPr lang="ar" sz="1200">
                <a:solidFill>
                  <a:srgbClr val="000000"/>
                </a:solidFill>
                <a:latin typeface="Mada"/>
                <a:ea typeface="Mada"/>
                <a:cs typeface="Mada"/>
                <a:sym typeface="Mada"/>
              </a:rPr>
              <a:t>)</a:t>
            </a:r>
            <a:endParaRPr sz="1200">
              <a:solidFill>
                <a:srgbClr val="000000"/>
              </a:solidFill>
              <a:latin typeface="Mada"/>
              <a:ea typeface="Mada"/>
              <a:cs typeface="Mada"/>
              <a:sym typeface="Mada"/>
            </a:endParaRPr>
          </a:p>
          <a:p>
            <a:pPr indent="-198600" lvl="0" marL="280799" rtl="0" algn="l">
              <a:spcBef>
                <a:spcPts val="0"/>
              </a:spcBef>
              <a:spcAft>
                <a:spcPts val="0"/>
              </a:spcAft>
              <a:buSzPts val="1200"/>
              <a:buFont typeface="Mada"/>
              <a:buChar char="●"/>
            </a:pPr>
            <a:r>
              <a:rPr lang="ar" sz="1200">
                <a:latin typeface="Mada"/>
                <a:ea typeface="Mada"/>
                <a:cs typeface="Mada"/>
                <a:sym typeface="Mada"/>
              </a:rPr>
              <a:t>RA has a worldwide distribution with a prevalence of 3 %. (Female:male ratio 3: 1)</a:t>
            </a:r>
            <a:endParaRPr sz="1200">
              <a:latin typeface="Mada"/>
              <a:ea typeface="Mada"/>
              <a:cs typeface="Mada"/>
              <a:sym typeface="Mada"/>
            </a:endParaRPr>
          </a:p>
          <a:p>
            <a:pPr indent="-198600" lvl="0" marL="280799" rtl="0" algn="l">
              <a:spcBef>
                <a:spcPts val="0"/>
              </a:spcBef>
              <a:spcAft>
                <a:spcPts val="0"/>
              </a:spcAft>
              <a:buSzPts val="1200"/>
              <a:buFont typeface="Mada"/>
              <a:buChar char="●"/>
            </a:pPr>
            <a:r>
              <a:rPr lang="ar" sz="1200">
                <a:latin typeface="Mada"/>
                <a:ea typeface="Mada"/>
                <a:cs typeface="Mada"/>
                <a:sym typeface="Mada"/>
              </a:rPr>
              <a:t>Peak age of onset: 25-50 years </a:t>
            </a:r>
            <a:r>
              <a:rPr lang="ar" sz="1200">
                <a:solidFill>
                  <a:srgbClr val="6AA84F"/>
                </a:solidFill>
                <a:latin typeface="Mada"/>
                <a:ea typeface="Mada"/>
                <a:cs typeface="Mada"/>
                <a:sym typeface="Mada"/>
              </a:rPr>
              <a:t>but could occur at any age, even children</a:t>
            </a:r>
            <a:r>
              <a:rPr lang="ar" sz="1200">
                <a:solidFill>
                  <a:srgbClr val="B7B7B7"/>
                </a:solidFill>
                <a:latin typeface="Mada"/>
                <a:ea typeface="Mada"/>
                <a:cs typeface="Mada"/>
                <a:sym typeface="Mada"/>
              </a:rPr>
              <a:t> ‘juvenile type’</a:t>
            </a:r>
            <a:r>
              <a:rPr lang="ar" sz="1200">
                <a:solidFill>
                  <a:srgbClr val="000000"/>
                </a:solidFill>
                <a:latin typeface="Mada"/>
                <a:ea typeface="Mada"/>
                <a:cs typeface="Mada"/>
                <a:sym typeface="Mada"/>
              </a:rPr>
              <a:t>.</a:t>
            </a:r>
            <a:endParaRPr sz="1200">
              <a:solidFill>
                <a:srgbClr val="000000"/>
              </a:solidFill>
              <a:latin typeface="Mada"/>
              <a:ea typeface="Mada"/>
              <a:cs typeface="Mada"/>
              <a:sym typeface="Mada"/>
            </a:endParaRPr>
          </a:p>
          <a:p>
            <a:pPr indent="-198600" lvl="0" marL="280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RA remains a significant cause of disability and mortality and carries a high socioeconomic cost.</a:t>
            </a:r>
            <a:endParaRPr sz="1200">
              <a:solidFill>
                <a:srgbClr val="1C4588"/>
              </a:solidFill>
              <a:latin typeface="Mada"/>
              <a:ea typeface="Mada"/>
              <a:cs typeface="Mada"/>
              <a:sym typeface="Mada"/>
            </a:endParaRPr>
          </a:p>
          <a:p>
            <a:pPr indent="-198600" lvl="0" marL="280799" rtl="0" algn="l">
              <a:spcBef>
                <a:spcPts val="0"/>
              </a:spcBef>
              <a:spcAft>
                <a:spcPts val="0"/>
              </a:spcAft>
              <a:buClr>
                <a:srgbClr val="1C4588"/>
              </a:buClr>
              <a:buSzPts val="1200"/>
              <a:buFont typeface="Mada"/>
              <a:buChar char="●"/>
            </a:pPr>
            <a:r>
              <a:rPr lang="ar" sz="1200">
                <a:solidFill>
                  <a:srgbClr val="6AA84F"/>
                </a:solidFill>
                <a:latin typeface="Mada"/>
                <a:ea typeface="Mada"/>
                <a:cs typeface="Mada"/>
                <a:sym typeface="Mada"/>
              </a:rPr>
              <a:t>Symmetrical polyarthritis ddx: RA, SLE and seronegative arthritis </a:t>
            </a:r>
            <a:r>
              <a:rPr lang="ar" sz="1200">
                <a:solidFill>
                  <a:srgbClr val="B7B7B7"/>
                </a:solidFill>
                <a:latin typeface="Mada"/>
                <a:ea typeface="Mada"/>
                <a:cs typeface="Mada"/>
                <a:sym typeface="Mada"/>
              </a:rPr>
              <a:t>(We will take each in a separate lecture)</a:t>
            </a:r>
            <a:endParaRPr sz="1200">
              <a:solidFill>
                <a:srgbClr val="B7B7B7"/>
              </a:solidFill>
              <a:latin typeface="Mada"/>
              <a:ea typeface="Mada"/>
              <a:cs typeface="Mada"/>
              <a:sym typeface="Mada"/>
            </a:endParaRPr>
          </a:p>
        </p:txBody>
      </p:sp>
      <p:sp>
        <p:nvSpPr>
          <p:cNvPr id="59" name="Google Shape;59;p9"/>
          <p:cNvSpPr txBox="1"/>
          <p:nvPr/>
        </p:nvSpPr>
        <p:spPr>
          <a:xfrm>
            <a:off x="1377950" y="19050"/>
            <a:ext cx="47052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Overview</a:t>
            </a:r>
            <a:endParaRPr b="1" sz="2600">
              <a:latin typeface="Mada"/>
              <a:ea typeface="Mada"/>
              <a:cs typeface="Mada"/>
              <a:sym typeface="Mada"/>
            </a:endParaRPr>
          </a:p>
        </p:txBody>
      </p:sp>
      <p:cxnSp>
        <p:nvCxnSpPr>
          <p:cNvPr id="60" name="Google Shape;60;p9"/>
          <p:cNvCxnSpPr/>
          <p:nvPr/>
        </p:nvCxnSpPr>
        <p:spPr>
          <a:xfrm rot="10800000">
            <a:off x="8900" y="10230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1" name="Google Shape;61;p9"/>
          <p:cNvSpPr txBox="1"/>
          <p:nvPr/>
        </p:nvSpPr>
        <p:spPr>
          <a:xfrm>
            <a:off x="171300" y="7972400"/>
            <a:ext cx="519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Introduction</a:t>
            </a:r>
            <a:endParaRPr b="1" sz="2200">
              <a:highlight>
                <a:schemeClr val="accent4"/>
              </a:highlight>
              <a:latin typeface="Mada"/>
              <a:ea typeface="Mada"/>
              <a:cs typeface="Mada"/>
              <a:sym typeface="Mada"/>
            </a:endParaRPr>
          </a:p>
        </p:txBody>
      </p:sp>
      <p:cxnSp>
        <p:nvCxnSpPr>
          <p:cNvPr id="62" name="Google Shape;62;p9"/>
          <p:cNvCxnSpPr/>
          <p:nvPr/>
        </p:nvCxnSpPr>
        <p:spPr>
          <a:xfrm flipH="1" rot="10800000">
            <a:off x="1355300" y="77510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3" name="Google Shape;63;p9"/>
          <p:cNvSpPr txBox="1"/>
          <p:nvPr/>
        </p:nvSpPr>
        <p:spPr>
          <a:xfrm>
            <a:off x="1149450" y="7105650"/>
            <a:ext cx="52611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Rheumatoid Arthritis (RA)</a:t>
            </a:r>
            <a:r>
              <a:rPr b="1" lang="ar" sz="2600">
                <a:latin typeface="Mada"/>
                <a:ea typeface="Mada"/>
                <a:cs typeface="Mada"/>
                <a:sym typeface="Mada"/>
              </a:rPr>
              <a:t> </a:t>
            </a:r>
            <a:endParaRPr b="1" sz="2800">
              <a:latin typeface="Mada"/>
              <a:ea typeface="Mada"/>
              <a:cs typeface="Mada"/>
              <a:sym typeface="Mada"/>
            </a:endParaRPr>
          </a:p>
        </p:txBody>
      </p:sp>
      <p:graphicFrame>
        <p:nvGraphicFramePr>
          <p:cNvPr id="64" name="Google Shape;64;p9"/>
          <p:cNvGraphicFramePr/>
          <p:nvPr/>
        </p:nvGraphicFramePr>
        <p:xfrm>
          <a:off x="171300" y="1905400"/>
          <a:ext cx="3000000" cy="3000000"/>
        </p:xfrm>
        <a:graphic>
          <a:graphicData uri="http://schemas.openxmlformats.org/drawingml/2006/table">
            <a:tbl>
              <a:tblPr>
                <a:noFill/>
                <a:tableStyleId>{F6E51584-6D1E-4ECC-B02A-ACB2E35238D6}</a:tableStyleId>
              </a:tblPr>
              <a:tblGrid>
                <a:gridCol w="1138650"/>
                <a:gridCol w="2619700"/>
                <a:gridCol w="3550725"/>
              </a:tblGrid>
              <a:tr h="381000">
                <a:tc>
                  <a:txBody>
                    <a:bodyPr/>
                    <a:lstStyle/>
                    <a:p>
                      <a:pPr indent="0" lvl="0" marL="457200" rtl="0" algn="l">
                        <a:spcBef>
                          <a:spcPts val="0"/>
                        </a:spcBef>
                        <a:spcAft>
                          <a:spcPts val="0"/>
                        </a:spcAft>
                        <a:buNone/>
                      </a:pPr>
                      <a:r>
                        <a:t/>
                      </a:r>
                      <a:endParaRPr b="1" sz="1200">
                        <a:latin typeface="Mada"/>
                        <a:ea typeface="Mada"/>
                        <a:cs typeface="Mada"/>
                        <a:sym typeface="Mada"/>
                      </a:endParaRPr>
                    </a:p>
                  </a:txBody>
                  <a:tcPr marT="91425" marB="91425" marR="91425" marL="91425">
                    <a:solidFill>
                      <a:schemeClr val="accent4"/>
                    </a:solidFill>
                  </a:tcPr>
                </a:tc>
                <a:tc>
                  <a:txBody>
                    <a:bodyPr/>
                    <a:lstStyle/>
                    <a:p>
                      <a:pPr indent="0" lvl="0" marL="0" rtl="0" algn="ctr">
                        <a:spcBef>
                          <a:spcPts val="0"/>
                        </a:spcBef>
                        <a:spcAft>
                          <a:spcPts val="0"/>
                        </a:spcAft>
                        <a:buNone/>
                      </a:pPr>
                      <a:r>
                        <a:rPr lang="ar">
                          <a:solidFill>
                            <a:srgbClr val="FFFFFF"/>
                          </a:solidFill>
                          <a:latin typeface="Mada Black"/>
                          <a:ea typeface="Mada Black"/>
                          <a:cs typeface="Mada Black"/>
                          <a:sym typeface="Mada Black"/>
                        </a:rPr>
                        <a:t>Osteoarthritis</a:t>
                      </a:r>
                      <a:endParaRPr>
                        <a:solidFill>
                          <a:srgbClr val="FFFFFF"/>
                        </a:solidFill>
                        <a:latin typeface="Mada Black"/>
                        <a:ea typeface="Mada Black"/>
                        <a:cs typeface="Mada Black"/>
                        <a:sym typeface="Mada Black"/>
                      </a:endParaRPr>
                    </a:p>
                  </a:txBody>
                  <a:tcPr marT="91425" marB="91425" marR="91425" marL="91425">
                    <a:solidFill>
                      <a:schemeClr val="accent1"/>
                    </a:solidFill>
                  </a:tcPr>
                </a:tc>
                <a:tc>
                  <a:txBody>
                    <a:bodyPr/>
                    <a:lstStyle/>
                    <a:p>
                      <a:pPr indent="0" lvl="0" marL="0" rtl="0" algn="ctr">
                        <a:spcBef>
                          <a:spcPts val="0"/>
                        </a:spcBef>
                        <a:spcAft>
                          <a:spcPts val="0"/>
                        </a:spcAft>
                        <a:buNone/>
                      </a:pPr>
                      <a:r>
                        <a:rPr lang="ar">
                          <a:solidFill>
                            <a:srgbClr val="FFFFFF"/>
                          </a:solidFill>
                          <a:latin typeface="Mada Black"/>
                          <a:ea typeface="Mada Black"/>
                          <a:cs typeface="Mada Black"/>
                          <a:sym typeface="Mada Black"/>
                        </a:rPr>
                        <a:t>Rheumatoid arthritis</a:t>
                      </a:r>
                      <a:endParaRPr>
                        <a:solidFill>
                          <a:srgbClr val="FFFFFF"/>
                        </a:solidFill>
                        <a:latin typeface="Mada Black"/>
                        <a:ea typeface="Mada Black"/>
                        <a:cs typeface="Mada Black"/>
                        <a:sym typeface="Mada Black"/>
                      </a:endParaRPr>
                    </a:p>
                  </a:txBody>
                  <a:tcPr marT="91425" marB="91425" marR="91425" marL="91425">
                    <a:solidFill>
                      <a:schemeClr val="accent1"/>
                    </a:solidFill>
                  </a:tcPr>
                </a:tc>
              </a:tr>
              <a:tr h="685775">
                <a:tc>
                  <a:txBody>
                    <a:bodyPr/>
                    <a:lstStyle/>
                    <a:p>
                      <a:pPr indent="0" lvl="0" marL="0" rtl="0" algn="ctr">
                        <a:spcBef>
                          <a:spcPts val="0"/>
                        </a:spcBef>
                        <a:spcAft>
                          <a:spcPts val="0"/>
                        </a:spcAft>
                        <a:buNone/>
                      </a:pPr>
                      <a:r>
                        <a:rPr b="1" lang="ar" sz="1200">
                          <a:latin typeface="Mada"/>
                          <a:ea typeface="Mada"/>
                          <a:cs typeface="Mada"/>
                          <a:sym typeface="Mada"/>
                        </a:rPr>
                        <a:t>Pathogenesis</a:t>
                      </a:r>
                      <a:endParaRPr b="1" sz="1200">
                        <a:latin typeface="Mada"/>
                        <a:ea typeface="Mada"/>
                        <a:cs typeface="Mada"/>
                        <a:sym typeface="Mada"/>
                      </a:endParaRPr>
                    </a:p>
                  </a:txBody>
                  <a:tcPr marT="91425" marB="91425" marR="91425" marL="91425">
                    <a:solidFill>
                      <a:schemeClr val="accent4"/>
                    </a:solidFill>
                  </a:tcPr>
                </a:tc>
                <a:tc>
                  <a:txBody>
                    <a:bodyPr/>
                    <a:lstStyle/>
                    <a:p>
                      <a:pPr indent="0" lvl="0" marL="0" rtl="0" algn="ctr">
                        <a:spcBef>
                          <a:spcPts val="0"/>
                        </a:spcBef>
                        <a:spcAft>
                          <a:spcPts val="0"/>
                        </a:spcAft>
                        <a:buNone/>
                      </a:pPr>
                      <a:r>
                        <a:rPr lang="ar" sz="1100">
                          <a:latin typeface="Mada"/>
                          <a:ea typeface="Mada"/>
                          <a:cs typeface="Mada"/>
                          <a:sym typeface="Mada"/>
                        </a:rPr>
                        <a:t>Mechanical - </a:t>
                      </a:r>
                      <a:r>
                        <a:rPr b="1" lang="ar" sz="1100">
                          <a:solidFill>
                            <a:srgbClr val="CC0000"/>
                          </a:solidFill>
                          <a:latin typeface="Mada"/>
                          <a:ea typeface="Mada"/>
                          <a:cs typeface="Mada"/>
                          <a:sym typeface="Mada"/>
                        </a:rPr>
                        <a:t>wear</a:t>
                      </a:r>
                      <a:r>
                        <a:rPr b="1" lang="ar" sz="1100">
                          <a:solidFill>
                            <a:srgbClr val="CC0000"/>
                          </a:solidFill>
                          <a:latin typeface="Mada"/>
                          <a:ea typeface="Mada"/>
                          <a:cs typeface="Mada"/>
                          <a:sym typeface="Mada"/>
                        </a:rPr>
                        <a:t> and tear</a:t>
                      </a:r>
                      <a:r>
                        <a:rPr lang="ar" sz="1100">
                          <a:latin typeface="Mada"/>
                          <a:ea typeface="Mada"/>
                          <a:cs typeface="Mada"/>
                          <a:sym typeface="Mada"/>
                        </a:rPr>
                        <a:t> destroys articular cartilage </a:t>
                      </a:r>
                      <a:endParaRPr sz="1100">
                        <a:latin typeface="Mada"/>
                        <a:ea typeface="Mada"/>
                        <a:cs typeface="Mada"/>
                        <a:sym typeface="Mada"/>
                      </a:endParaRPr>
                    </a:p>
                    <a:p>
                      <a:pPr indent="0" lvl="0" marL="0" rtl="0" algn="ctr">
                        <a:spcBef>
                          <a:spcPts val="0"/>
                        </a:spcBef>
                        <a:spcAft>
                          <a:spcPts val="0"/>
                        </a:spcAft>
                        <a:buNone/>
                      </a:pPr>
                      <a:r>
                        <a:rPr b="1" lang="ar" sz="1100">
                          <a:latin typeface="Mada"/>
                          <a:ea typeface="Mada"/>
                          <a:cs typeface="Mada"/>
                          <a:sym typeface="Mada"/>
                        </a:rPr>
                        <a:t>(degenerative joint disorder)</a:t>
                      </a:r>
                      <a:endParaRPr b="1"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Chronic, systemic </a:t>
                      </a:r>
                      <a:r>
                        <a:rPr b="1" lang="ar" sz="1100">
                          <a:solidFill>
                            <a:srgbClr val="CC0000"/>
                          </a:solidFill>
                          <a:latin typeface="Mada"/>
                          <a:ea typeface="Mada"/>
                          <a:cs typeface="Mada"/>
                          <a:sym typeface="Mada"/>
                        </a:rPr>
                        <a:t>autoimmune</a:t>
                      </a:r>
                      <a:r>
                        <a:rPr lang="ar" sz="1100">
                          <a:latin typeface="Mada"/>
                          <a:ea typeface="Mada"/>
                          <a:cs typeface="Mada"/>
                          <a:sym typeface="Mada"/>
                        </a:rPr>
                        <a:t> disease</a:t>
                      </a:r>
                      <a:endParaRPr sz="1100">
                        <a:latin typeface="Mada"/>
                        <a:ea typeface="Mada"/>
                        <a:cs typeface="Mada"/>
                        <a:sym typeface="Mada"/>
                      </a:endParaRPr>
                    </a:p>
                  </a:txBody>
                  <a:tcPr marT="91425" marB="91425" marR="91425" marL="91425"/>
                </a:tc>
              </a:tr>
              <a:tr h="685775">
                <a:tc>
                  <a:txBody>
                    <a:bodyPr/>
                    <a:lstStyle/>
                    <a:p>
                      <a:pPr indent="0" lvl="0" marL="0" rtl="0" algn="ctr">
                        <a:spcBef>
                          <a:spcPts val="0"/>
                        </a:spcBef>
                        <a:spcAft>
                          <a:spcPts val="0"/>
                        </a:spcAft>
                        <a:buNone/>
                      </a:pPr>
                      <a:r>
                        <a:rPr b="1" lang="ar" sz="1200">
                          <a:latin typeface="Mada"/>
                          <a:ea typeface="Mada"/>
                          <a:cs typeface="Mada"/>
                          <a:sym typeface="Mada"/>
                        </a:rPr>
                        <a:t>Predisposing</a:t>
                      </a:r>
                      <a:r>
                        <a:rPr b="1" lang="ar" sz="1200">
                          <a:latin typeface="Mada"/>
                          <a:ea typeface="Mada"/>
                          <a:cs typeface="Mada"/>
                          <a:sym typeface="Mada"/>
                        </a:rPr>
                        <a:t> factors</a:t>
                      </a:r>
                      <a:endParaRPr b="1" sz="12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1100">
                          <a:latin typeface="Mada"/>
                          <a:ea typeface="Mada"/>
                          <a:cs typeface="Mada"/>
                          <a:sym typeface="Mada"/>
                        </a:rPr>
                        <a:t>Major risk factor is </a:t>
                      </a:r>
                      <a:r>
                        <a:rPr b="1" lang="ar" sz="1100">
                          <a:solidFill>
                            <a:srgbClr val="CC0000"/>
                          </a:solidFill>
                          <a:latin typeface="Mada"/>
                          <a:ea typeface="Mada"/>
                          <a:cs typeface="Mada"/>
                          <a:sym typeface="Mada"/>
                        </a:rPr>
                        <a:t>age</a:t>
                      </a:r>
                      <a:r>
                        <a:rPr lang="ar" sz="1100">
                          <a:latin typeface="Mada"/>
                          <a:ea typeface="Mada"/>
                          <a:cs typeface="Mada"/>
                          <a:sym typeface="Mada"/>
                        </a:rPr>
                        <a:t> (common after 60 years); additional risk factors include obesity and joint trauma.</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100">
                          <a:latin typeface="Mada"/>
                          <a:ea typeface="Mada"/>
                          <a:cs typeface="Mada"/>
                          <a:sym typeface="Mada"/>
                        </a:rPr>
                        <a:t>Associated with </a:t>
                      </a:r>
                      <a:r>
                        <a:rPr b="1" lang="ar" sz="1100">
                          <a:solidFill>
                            <a:srgbClr val="CC0000"/>
                          </a:solidFill>
                          <a:latin typeface="Mada"/>
                          <a:ea typeface="Mada"/>
                          <a:cs typeface="Mada"/>
                          <a:sym typeface="Mada"/>
                        </a:rPr>
                        <a:t>HLA-DR4</a:t>
                      </a:r>
                      <a:r>
                        <a:rPr lang="ar" sz="1100">
                          <a:latin typeface="Mada"/>
                          <a:ea typeface="Mada"/>
                          <a:cs typeface="Mada"/>
                          <a:sym typeface="Mada"/>
                        </a:rPr>
                        <a:t>, classically arises in women of late childbearing age</a:t>
                      </a:r>
                      <a:endParaRPr sz="1100">
                        <a:latin typeface="Mada"/>
                        <a:ea typeface="Mada"/>
                        <a:cs typeface="Mada"/>
                        <a:sym typeface="Mada"/>
                      </a:endParaRPr>
                    </a:p>
                  </a:txBody>
                  <a:tcPr marT="91425" marB="91425" marR="91425" marL="91425"/>
                </a:tc>
              </a:tr>
              <a:tr h="1859250">
                <a:tc>
                  <a:txBody>
                    <a:bodyPr/>
                    <a:lstStyle/>
                    <a:p>
                      <a:pPr indent="0" lvl="0" marL="0" rtl="0" algn="ctr">
                        <a:spcBef>
                          <a:spcPts val="0"/>
                        </a:spcBef>
                        <a:spcAft>
                          <a:spcPts val="0"/>
                        </a:spcAft>
                        <a:buNone/>
                      </a:pPr>
                      <a:r>
                        <a:rPr b="1" lang="ar" sz="1200">
                          <a:latin typeface="Mada"/>
                          <a:ea typeface="Mada"/>
                          <a:cs typeface="Mada"/>
                          <a:sym typeface="Mada"/>
                        </a:rPr>
                        <a:t>Presentation</a:t>
                      </a:r>
                      <a:endParaRPr b="1" sz="1200">
                        <a:latin typeface="Mada"/>
                        <a:ea typeface="Mada"/>
                        <a:cs typeface="Mada"/>
                        <a:sym typeface="Mada"/>
                      </a:endParaRPr>
                    </a:p>
                  </a:txBody>
                  <a:tcPr marT="91425" marB="91425" marR="91425" marL="91425">
                    <a:solidFill>
                      <a:schemeClr val="accent4"/>
                    </a:solidFill>
                  </a:tcPr>
                </a:tc>
                <a:tc>
                  <a:txBody>
                    <a:bodyPr/>
                    <a:lstStyle/>
                    <a:p>
                      <a:pPr indent="-156249" lvl="0" marL="100799" rtl="0" algn="l">
                        <a:spcBef>
                          <a:spcPts val="0"/>
                        </a:spcBef>
                        <a:spcAft>
                          <a:spcPts val="0"/>
                        </a:spcAft>
                        <a:buSzPts val="1100"/>
                        <a:buFont typeface="Mada"/>
                        <a:buChar char="-"/>
                      </a:pPr>
                      <a:r>
                        <a:rPr lang="ar" sz="1100">
                          <a:latin typeface="Mada"/>
                          <a:ea typeface="Mada"/>
                          <a:cs typeface="Mada"/>
                          <a:sym typeface="Mada"/>
                        </a:rPr>
                        <a:t>Pain that gets worse with movement and is relieved by rest</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b="1" lang="ar" sz="1100">
                          <a:latin typeface="Mada"/>
                          <a:ea typeface="Mada"/>
                          <a:cs typeface="Mada"/>
                          <a:sym typeface="Mada"/>
                        </a:rPr>
                        <a:t>Early morning stiffness</a:t>
                      </a:r>
                      <a:r>
                        <a:rPr lang="ar" sz="1100">
                          <a:latin typeface="Mada"/>
                          <a:ea typeface="Mada"/>
                          <a:cs typeface="Mada"/>
                          <a:sym typeface="Mada"/>
                        </a:rPr>
                        <a:t> (lasting </a:t>
                      </a:r>
                      <a:r>
                        <a:rPr b="1" lang="ar" sz="1100">
                          <a:latin typeface="Mada"/>
                          <a:ea typeface="Mada"/>
                          <a:cs typeface="Mada"/>
                          <a:sym typeface="Mada"/>
                        </a:rPr>
                        <a:t>LESS</a:t>
                      </a:r>
                      <a:r>
                        <a:rPr lang="ar" sz="1100">
                          <a:latin typeface="Mada"/>
                          <a:ea typeface="Mada"/>
                          <a:cs typeface="Mada"/>
                          <a:sym typeface="Mada"/>
                        </a:rPr>
                        <a:t> than 30min) </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lang="ar" sz="1100">
                          <a:latin typeface="Mada"/>
                          <a:ea typeface="Mada"/>
                          <a:cs typeface="Mada"/>
                          <a:sym typeface="Mada"/>
                        </a:rPr>
                        <a:t>Involves </a:t>
                      </a:r>
                      <a:r>
                        <a:rPr b="1" lang="ar" sz="1100">
                          <a:latin typeface="Mada"/>
                          <a:ea typeface="Mada"/>
                          <a:cs typeface="Mada"/>
                          <a:sym typeface="Mada"/>
                        </a:rPr>
                        <a:t>DIPJs (Heberden nodes), PIPJs (Bouchard nodes)</a:t>
                      </a:r>
                      <a:r>
                        <a:rPr lang="ar" sz="1100">
                          <a:latin typeface="Mada"/>
                          <a:ea typeface="Mada"/>
                          <a:cs typeface="Mada"/>
                          <a:sym typeface="Mada"/>
                        </a:rPr>
                        <a:t> and 1st CMC but NOT MCP</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b="1" lang="ar" sz="1100">
                          <a:solidFill>
                            <a:srgbClr val="CC0000"/>
                          </a:solidFill>
                          <a:latin typeface="Mada"/>
                          <a:ea typeface="Mada"/>
                          <a:cs typeface="Mada"/>
                          <a:sym typeface="Mada"/>
                        </a:rPr>
                        <a:t>Asymmetric</a:t>
                      </a:r>
                      <a:r>
                        <a:rPr lang="ar" sz="1100">
                          <a:latin typeface="Mada"/>
                          <a:ea typeface="Mada"/>
                          <a:cs typeface="Mada"/>
                          <a:sym typeface="Mada"/>
                        </a:rPr>
                        <a:t> joint involvement</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b="1" lang="ar" sz="1100">
                          <a:latin typeface="Mada"/>
                          <a:ea typeface="Mada"/>
                          <a:cs typeface="Mada"/>
                          <a:sym typeface="Mada"/>
                        </a:rPr>
                        <a:t>No systemic</a:t>
                      </a:r>
                      <a:r>
                        <a:rPr lang="ar" sz="1100">
                          <a:latin typeface="Mada"/>
                          <a:ea typeface="Mada"/>
                          <a:cs typeface="Mada"/>
                          <a:sym typeface="Mada"/>
                        </a:rPr>
                        <a:t> symptoms</a:t>
                      </a:r>
                      <a:endParaRPr sz="1100">
                        <a:latin typeface="Mada"/>
                        <a:ea typeface="Mada"/>
                        <a:cs typeface="Mada"/>
                        <a:sym typeface="Mada"/>
                      </a:endParaRPr>
                    </a:p>
                  </a:txBody>
                  <a:tcPr marT="91425" marB="91425" marR="91425" marL="91425"/>
                </a:tc>
                <a:tc>
                  <a:txBody>
                    <a:bodyPr/>
                    <a:lstStyle/>
                    <a:p>
                      <a:pPr indent="-156249" lvl="0" marL="100799" rtl="0" algn="l">
                        <a:spcBef>
                          <a:spcPts val="0"/>
                        </a:spcBef>
                        <a:spcAft>
                          <a:spcPts val="0"/>
                        </a:spcAft>
                        <a:buSzPts val="1100"/>
                        <a:buFont typeface="Mada"/>
                        <a:buChar char="-"/>
                      </a:pPr>
                      <a:r>
                        <a:rPr lang="ar" sz="1100">
                          <a:latin typeface="Mada"/>
                          <a:ea typeface="Mada"/>
                          <a:cs typeface="Mada"/>
                          <a:sym typeface="Mada"/>
                        </a:rPr>
                        <a:t>Pain.</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b="1" lang="ar" sz="1100">
                          <a:latin typeface="Mada"/>
                          <a:ea typeface="Mada"/>
                          <a:cs typeface="Mada"/>
                          <a:sym typeface="Mada"/>
                        </a:rPr>
                        <a:t>Early morning stiffness</a:t>
                      </a:r>
                      <a:r>
                        <a:rPr lang="ar" sz="1100">
                          <a:latin typeface="Mada"/>
                          <a:ea typeface="Mada"/>
                          <a:cs typeface="Mada"/>
                          <a:sym typeface="Mada"/>
                        </a:rPr>
                        <a:t> (lasting </a:t>
                      </a:r>
                      <a:r>
                        <a:rPr b="1" lang="ar" sz="1100">
                          <a:latin typeface="Mada"/>
                          <a:ea typeface="Mada"/>
                          <a:cs typeface="Mada"/>
                          <a:sym typeface="Mada"/>
                        </a:rPr>
                        <a:t>MORE</a:t>
                      </a:r>
                      <a:r>
                        <a:rPr lang="ar" sz="1100">
                          <a:latin typeface="Mada"/>
                          <a:ea typeface="Mada"/>
                          <a:cs typeface="Mada"/>
                          <a:sym typeface="Mada"/>
                        </a:rPr>
                        <a:t> than 1hr) that gets </a:t>
                      </a:r>
                      <a:r>
                        <a:rPr b="1" lang="ar" sz="1100">
                          <a:latin typeface="Mada"/>
                          <a:ea typeface="Mada"/>
                          <a:cs typeface="Mada"/>
                          <a:sym typeface="Mada"/>
                        </a:rPr>
                        <a:t>better with movement</a:t>
                      </a:r>
                      <a:r>
                        <a:rPr lang="ar" sz="1100">
                          <a:latin typeface="Mada"/>
                          <a:ea typeface="Mada"/>
                          <a:cs typeface="Mada"/>
                          <a:sym typeface="Mada"/>
                        </a:rPr>
                        <a:t> </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lang="ar" sz="1100">
                          <a:latin typeface="Mada"/>
                          <a:ea typeface="Mada"/>
                          <a:cs typeface="Mada"/>
                          <a:sym typeface="Mada"/>
                        </a:rPr>
                        <a:t>Swelling in the small joints of the hands and feet. </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lang="ar" sz="1100">
                          <a:latin typeface="Mada"/>
                          <a:ea typeface="Mada"/>
                          <a:cs typeface="Mada"/>
                          <a:sym typeface="Mada"/>
                        </a:rPr>
                        <a:t>There’s spindling of the fingers caused by swelling of PIPJs and MCP but </a:t>
                      </a:r>
                      <a:r>
                        <a:rPr b="1" lang="ar" sz="1100">
                          <a:latin typeface="Mada"/>
                          <a:ea typeface="Mada"/>
                          <a:cs typeface="Mada"/>
                          <a:sym typeface="Mada"/>
                        </a:rPr>
                        <a:t>NOT DIPJs</a:t>
                      </a:r>
                      <a:r>
                        <a:rPr lang="ar" sz="1100">
                          <a:latin typeface="Mada"/>
                          <a:ea typeface="Mada"/>
                          <a:cs typeface="Mada"/>
                          <a:sym typeface="Mada"/>
                        </a:rPr>
                        <a:t> or 1st CMC</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b="1" lang="ar" sz="1100">
                          <a:solidFill>
                            <a:srgbClr val="CC0000"/>
                          </a:solidFill>
                          <a:latin typeface="Mada"/>
                          <a:ea typeface="Mada"/>
                          <a:cs typeface="Mada"/>
                          <a:sym typeface="Mada"/>
                        </a:rPr>
                        <a:t>Symmetric</a:t>
                      </a:r>
                      <a:r>
                        <a:rPr lang="ar" sz="1100">
                          <a:latin typeface="Mada"/>
                          <a:ea typeface="Mada"/>
                          <a:cs typeface="Mada"/>
                          <a:sym typeface="Mada"/>
                        </a:rPr>
                        <a:t> joint involvement</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b="1" lang="ar" sz="1100">
                          <a:latin typeface="Mada"/>
                          <a:ea typeface="Mada"/>
                          <a:cs typeface="Mada"/>
                          <a:sym typeface="Mada"/>
                        </a:rPr>
                        <a:t>Systemic symptoms</a:t>
                      </a:r>
                      <a:r>
                        <a:rPr lang="ar" sz="1100">
                          <a:latin typeface="Mada"/>
                          <a:ea typeface="Mada"/>
                          <a:cs typeface="Mada"/>
                          <a:sym typeface="Mada"/>
                        </a:rPr>
                        <a:t> e.g. fever, fatigue, weight loss</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lang="ar" sz="1100">
                          <a:latin typeface="Mada"/>
                          <a:ea typeface="Mada"/>
                          <a:cs typeface="Mada"/>
                          <a:sym typeface="Mada"/>
                        </a:rPr>
                        <a:t>Extraarticular</a:t>
                      </a:r>
                      <a:r>
                        <a:rPr lang="ar" sz="1100">
                          <a:latin typeface="Mada"/>
                          <a:ea typeface="Mada"/>
                          <a:cs typeface="Mada"/>
                          <a:sym typeface="Mada"/>
                        </a:rPr>
                        <a:t> manifestations are common</a:t>
                      </a:r>
                      <a:r>
                        <a:rPr lang="ar" sz="1200">
                          <a:latin typeface="Mada"/>
                          <a:ea typeface="Mada"/>
                          <a:cs typeface="Mada"/>
                          <a:sym typeface="Mada"/>
                        </a:rPr>
                        <a:t>*</a:t>
                      </a:r>
                      <a:endParaRPr sz="1200">
                        <a:latin typeface="Mada"/>
                        <a:ea typeface="Mada"/>
                        <a:cs typeface="Mada"/>
                        <a:sym typeface="Mada"/>
                      </a:endParaRPr>
                    </a:p>
                  </a:txBody>
                  <a:tcPr marT="91425" marB="91425" marR="91425" marL="91425"/>
                </a:tc>
              </a:tr>
              <a:tr h="685775">
                <a:tc>
                  <a:txBody>
                    <a:bodyPr/>
                    <a:lstStyle/>
                    <a:p>
                      <a:pPr indent="0" lvl="0" marL="0" rtl="0" algn="ctr">
                        <a:spcBef>
                          <a:spcPts val="0"/>
                        </a:spcBef>
                        <a:spcAft>
                          <a:spcPts val="0"/>
                        </a:spcAft>
                        <a:buNone/>
                      </a:pPr>
                      <a:r>
                        <a:rPr b="1" lang="ar" sz="1200">
                          <a:latin typeface="Mada"/>
                          <a:ea typeface="Mada"/>
                          <a:cs typeface="Mada"/>
                          <a:sym typeface="Mada"/>
                        </a:rPr>
                        <a:t>Joint findings</a:t>
                      </a:r>
                      <a:endParaRPr b="1" sz="1200">
                        <a:latin typeface="Mada"/>
                        <a:ea typeface="Mada"/>
                        <a:cs typeface="Mada"/>
                        <a:sym typeface="Mada"/>
                      </a:endParaRPr>
                    </a:p>
                  </a:txBody>
                  <a:tcPr marT="91425" marB="91425" marR="91425" marL="91425">
                    <a:solidFill>
                      <a:schemeClr val="accent4"/>
                    </a:solidFill>
                  </a:tcPr>
                </a:tc>
                <a:tc>
                  <a:txBody>
                    <a:bodyPr/>
                    <a:lstStyle/>
                    <a:p>
                      <a:pPr indent="-156249" lvl="0" marL="100799" rtl="0" algn="l">
                        <a:spcBef>
                          <a:spcPts val="0"/>
                        </a:spcBef>
                        <a:spcAft>
                          <a:spcPts val="0"/>
                        </a:spcAft>
                        <a:buSzPts val="1100"/>
                        <a:buFont typeface="Mada"/>
                        <a:buChar char="-"/>
                      </a:pPr>
                      <a:r>
                        <a:rPr b="1" lang="ar" sz="1100">
                          <a:solidFill>
                            <a:srgbClr val="CC0000"/>
                          </a:solidFill>
                          <a:latin typeface="Mada"/>
                          <a:ea typeface="Mada"/>
                          <a:cs typeface="Mada"/>
                          <a:sym typeface="Mada"/>
                        </a:rPr>
                        <a:t>Osteophytes</a:t>
                      </a:r>
                      <a:r>
                        <a:rPr lang="ar" sz="1100">
                          <a:latin typeface="Mada"/>
                          <a:ea typeface="Mada"/>
                          <a:cs typeface="Mada"/>
                          <a:sym typeface="Mada"/>
                        </a:rPr>
                        <a:t> (bone spurs)</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lang="ar" sz="1100">
                          <a:latin typeface="Mada"/>
                          <a:ea typeface="Mada"/>
                          <a:cs typeface="Mada"/>
                          <a:sym typeface="Mada"/>
                        </a:rPr>
                        <a:t>Joint space narrowing</a:t>
                      </a:r>
                      <a:endParaRPr sz="1100">
                        <a:latin typeface="Mada"/>
                        <a:ea typeface="Mada"/>
                        <a:cs typeface="Mada"/>
                        <a:sym typeface="Mada"/>
                      </a:endParaRPr>
                    </a:p>
                  </a:txBody>
                  <a:tcPr marT="91425" marB="91425" marR="91425" marL="91425"/>
                </a:tc>
                <a:tc>
                  <a:txBody>
                    <a:bodyPr/>
                    <a:lstStyle/>
                    <a:p>
                      <a:pPr indent="-156249" lvl="0" marL="100799" rtl="0" algn="l">
                        <a:spcBef>
                          <a:spcPts val="0"/>
                        </a:spcBef>
                        <a:spcAft>
                          <a:spcPts val="0"/>
                        </a:spcAft>
                        <a:buSzPts val="1100"/>
                        <a:buFont typeface="Mada"/>
                        <a:buChar char="-"/>
                      </a:pPr>
                      <a:r>
                        <a:rPr b="1" lang="ar" sz="1100">
                          <a:solidFill>
                            <a:srgbClr val="CC0000"/>
                          </a:solidFill>
                          <a:latin typeface="Mada"/>
                          <a:ea typeface="Mada"/>
                          <a:cs typeface="Mada"/>
                          <a:sym typeface="Mada"/>
                        </a:rPr>
                        <a:t>Pannus</a:t>
                      </a:r>
                      <a:r>
                        <a:rPr lang="ar" sz="1100">
                          <a:latin typeface="Mada"/>
                          <a:ea typeface="Mada"/>
                          <a:cs typeface="Mada"/>
                          <a:sym typeface="Mada"/>
                        </a:rPr>
                        <a:t> (proliferative granulation tissue)</a:t>
                      </a:r>
                      <a:endParaRPr sz="1100">
                        <a:latin typeface="Mada"/>
                        <a:ea typeface="Mada"/>
                        <a:cs typeface="Mada"/>
                        <a:sym typeface="Mada"/>
                      </a:endParaRPr>
                    </a:p>
                    <a:p>
                      <a:pPr indent="-156249" lvl="0" marL="100799" rtl="0" algn="l">
                        <a:spcBef>
                          <a:spcPts val="0"/>
                        </a:spcBef>
                        <a:spcAft>
                          <a:spcPts val="0"/>
                        </a:spcAft>
                        <a:buSzPts val="1100"/>
                        <a:buFont typeface="Mada"/>
                        <a:buChar char="-"/>
                      </a:pPr>
                      <a:r>
                        <a:rPr lang="ar" sz="1100">
                          <a:latin typeface="Mada"/>
                          <a:ea typeface="Mada"/>
                          <a:cs typeface="Mada"/>
                          <a:sym typeface="Mada"/>
                        </a:rPr>
                        <a:t>Erosions, cervical subluxation, ulnar finger deviation, swan neck and boutonniere deformities</a:t>
                      </a:r>
                      <a:endParaRPr sz="1100">
                        <a:latin typeface="Mada"/>
                        <a:ea typeface="Mada"/>
                        <a:cs typeface="Mada"/>
                        <a:sym typeface="Mada"/>
                      </a:endParaRPr>
                    </a:p>
                  </a:txBody>
                  <a:tcPr marT="91425" marB="91425" marR="91425" marL="91425"/>
                </a:tc>
              </a:tr>
              <a:tr h="381000">
                <a:tc gridSpan="3">
                  <a:txBody>
                    <a:bodyPr/>
                    <a:lstStyle/>
                    <a:p>
                      <a:pPr indent="0" lvl="0" marL="0" rtl="0" algn="l">
                        <a:spcBef>
                          <a:spcPts val="0"/>
                        </a:spcBef>
                        <a:spcAft>
                          <a:spcPts val="0"/>
                        </a:spcAft>
                        <a:buNone/>
                      </a:pPr>
                      <a:r>
                        <a:rPr lang="ar" sz="1100">
                          <a:latin typeface="Mada"/>
                          <a:ea typeface="Mada"/>
                          <a:cs typeface="Mada"/>
                          <a:sym typeface="Mada"/>
                        </a:rPr>
                        <a:t>* </a:t>
                      </a:r>
                      <a:r>
                        <a:rPr lang="ar" sz="1100">
                          <a:latin typeface="Mada"/>
                          <a:ea typeface="Mada"/>
                          <a:cs typeface="Mada"/>
                          <a:sym typeface="Mada"/>
                        </a:rPr>
                        <a:t>Extraarticular manifestations include </a:t>
                      </a:r>
                      <a:r>
                        <a:rPr b="1" lang="ar" sz="1100">
                          <a:latin typeface="Mada"/>
                          <a:ea typeface="Mada"/>
                          <a:cs typeface="Mada"/>
                          <a:sym typeface="Mada"/>
                        </a:rPr>
                        <a:t>rheumatoid nodules</a:t>
                      </a:r>
                      <a:r>
                        <a:rPr lang="ar" sz="1100">
                          <a:latin typeface="Mada"/>
                          <a:ea typeface="Mada"/>
                          <a:cs typeface="Mada"/>
                          <a:sym typeface="Mada"/>
                        </a:rPr>
                        <a:t> (fibrinoid necrosis with palisading histiocytes) in subcutaneous tissue and lung (+ pneumoconiosis→ Caplan syndrome), interstitial lung disease, pleuritis, pericarditis, anemia of chronic disease, neutropenia + splenomegaly (</a:t>
                      </a:r>
                      <a:r>
                        <a:rPr b="1" lang="ar" sz="1100">
                          <a:latin typeface="Mada"/>
                          <a:ea typeface="Mada"/>
                          <a:cs typeface="Mada"/>
                          <a:sym typeface="Mada"/>
                        </a:rPr>
                        <a:t>Felty syndrome</a:t>
                      </a:r>
                      <a:r>
                        <a:rPr lang="ar" sz="1100">
                          <a:latin typeface="Mada"/>
                          <a:ea typeface="Mada"/>
                          <a:cs typeface="Mada"/>
                          <a:sym typeface="Mada"/>
                        </a:rPr>
                        <a:t>), </a:t>
                      </a:r>
                      <a:r>
                        <a:rPr b="1" lang="ar" sz="1100">
                          <a:latin typeface="Mada"/>
                          <a:ea typeface="Mada"/>
                          <a:cs typeface="Mada"/>
                          <a:sym typeface="Mada"/>
                        </a:rPr>
                        <a:t>AA amyloidosis</a:t>
                      </a:r>
                      <a:r>
                        <a:rPr lang="ar" sz="1100">
                          <a:latin typeface="Mada"/>
                          <a:ea typeface="Mada"/>
                          <a:cs typeface="Mada"/>
                          <a:sym typeface="Mada"/>
                        </a:rPr>
                        <a:t>, Sjögren syndrome, scleritis, carpal tunnel syndrome</a:t>
                      </a:r>
                      <a:endParaRPr sz="1100">
                        <a:latin typeface="Mada"/>
                        <a:ea typeface="Mada"/>
                        <a:cs typeface="Mada"/>
                        <a:sym typeface="Mada"/>
                      </a:endParaRPr>
                    </a:p>
                  </a:txBody>
                  <a:tcPr marT="91425" marB="91425" marR="91425" marL="91425"/>
                </a:tc>
                <a:tc hMerge="1"/>
                <a:tc hMerge="1"/>
              </a:tr>
            </a:tbl>
          </a:graphicData>
        </a:graphic>
      </p:graphicFrame>
      <p:sp>
        <p:nvSpPr>
          <p:cNvPr id="65" name="Google Shape;65;p9"/>
          <p:cNvSpPr txBox="1"/>
          <p:nvPr/>
        </p:nvSpPr>
        <p:spPr>
          <a:xfrm>
            <a:off x="199575" y="832900"/>
            <a:ext cx="6288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Osteoarthritis VS Rheumatoid arthritis </a:t>
            </a:r>
            <a:r>
              <a:rPr b="1" lang="ar" sz="2200">
                <a:solidFill>
                  <a:srgbClr val="B7B7B7"/>
                </a:solidFill>
                <a:highlight>
                  <a:schemeClr val="accent4"/>
                </a:highlight>
                <a:latin typeface="Mada"/>
                <a:ea typeface="Mada"/>
                <a:cs typeface="Mada"/>
                <a:sym typeface="Mada"/>
              </a:rPr>
              <a:t>(Extra)</a:t>
            </a:r>
            <a:endParaRPr b="1" sz="2200">
              <a:solidFill>
                <a:srgbClr val="B7B7B7"/>
              </a:solidFill>
              <a:highlight>
                <a:schemeClr val="accent4"/>
              </a:highlight>
              <a:latin typeface="Mada"/>
              <a:ea typeface="Mada"/>
              <a:cs typeface="Mada"/>
              <a:sym typeface="Mada"/>
            </a:endParaRPr>
          </a:p>
        </p:txBody>
      </p:sp>
      <p:sp>
        <p:nvSpPr>
          <p:cNvPr id="66" name="Google Shape;66;p9"/>
          <p:cNvSpPr txBox="1"/>
          <p:nvPr/>
        </p:nvSpPr>
        <p:spPr>
          <a:xfrm>
            <a:off x="220125" y="1283500"/>
            <a:ext cx="69609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We will take each disease in a separate lecture, this is just an overview to help you differentiate between them.</a:t>
            </a:r>
            <a:endParaRPr b="1" sz="1200">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72" name="Google Shape;72;p10"/>
          <p:cNvSpPr txBox="1"/>
          <p:nvPr/>
        </p:nvSpPr>
        <p:spPr>
          <a:xfrm>
            <a:off x="1377950" y="19050"/>
            <a:ext cx="47052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Rheumatoid Arthritis </a:t>
            </a:r>
            <a:endParaRPr b="1" sz="2600">
              <a:latin typeface="Mada"/>
              <a:ea typeface="Mada"/>
              <a:cs typeface="Mada"/>
              <a:sym typeface="Mada"/>
            </a:endParaRPr>
          </a:p>
        </p:txBody>
      </p:sp>
      <p:sp>
        <p:nvSpPr>
          <p:cNvPr id="73" name="Google Shape;73;p10"/>
          <p:cNvSpPr txBox="1"/>
          <p:nvPr/>
        </p:nvSpPr>
        <p:spPr>
          <a:xfrm>
            <a:off x="-12700" y="10223500"/>
            <a:ext cx="74931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900">
                <a:solidFill>
                  <a:srgbClr val="1C4588"/>
                </a:solidFill>
                <a:latin typeface="Mada"/>
                <a:ea typeface="Mada"/>
                <a:cs typeface="Mada"/>
                <a:sym typeface="Mada"/>
              </a:rPr>
              <a:t>1-Having HLA-DR4 increases the susceptibility for the development of RA and is associated with a poor prognosis.</a:t>
            </a:r>
            <a:endParaRPr sz="9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1C4588"/>
                </a:solidFill>
                <a:latin typeface="Mada"/>
                <a:ea typeface="Mada"/>
                <a:cs typeface="Mada"/>
                <a:sym typeface="Mada"/>
              </a:rPr>
              <a:t>2- Environmental stress, such as smoking, is thought to promote post-translational modifications.</a:t>
            </a:r>
            <a:endParaRPr sz="900">
              <a:solidFill>
                <a:srgbClr val="1C4588"/>
              </a:solidFill>
              <a:latin typeface="Mada"/>
              <a:ea typeface="Mada"/>
              <a:cs typeface="Mada"/>
              <a:sym typeface="Mada"/>
            </a:endParaRPr>
          </a:p>
        </p:txBody>
      </p:sp>
      <p:pic>
        <p:nvPicPr>
          <p:cNvPr id="74" name="Google Shape;74;p10"/>
          <p:cNvPicPr preferRelativeResize="0"/>
          <p:nvPr/>
        </p:nvPicPr>
        <p:blipFill rotWithShape="1">
          <a:blip r:embed="rId3">
            <a:alphaModFix/>
          </a:blip>
          <a:srcRect b="0" l="3202" r="9999" t="0"/>
          <a:stretch/>
        </p:blipFill>
        <p:spPr>
          <a:xfrm>
            <a:off x="154225" y="5910450"/>
            <a:ext cx="2195400" cy="1711876"/>
          </a:xfrm>
          <a:prstGeom prst="rect">
            <a:avLst/>
          </a:prstGeom>
          <a:noFill/>
          <a:ln cap="flat" cmpd="sng" w="9525">
            <a:solidFill>
              <a:schemeClr val="dk2"/>
            </a:solidFill>
            <a:prstDash val="dash"/>
            <a:round/>
            <a:headEnd len="sm" w="sm" type="none"/>
            <a:tailEnd len="sm" w="sm" type="none"/>
          </a:ln>
        </p:spPr>
      </p:pic>
      <p:pic>
        <p:nvPicPr>
          <p:cNvPr id="75" name="Google Shape;75;p10"/>
          <p:cNvPicPr preferRelativeResize="0"/>
          <p:nvPr/>
        </p:nvPicPr>
        <p:blipFill>
          <a:blip r:embed="rId4">
            <a:alphaModFix/>
          </a:blip>
          <a:stretch>
            <a:fillRect/>
          </a:stretch>
        </p:blipFill>
        <p:spPr>
          <a:xfrm>
            <a:off x="2637902" y="8020025"/>
            <a:ext cx="2834623" cy="1922923"/>
          </a:xfrm>
          <a:prstGeom prst="rect">
            <a:avLst/>
          </a:prstGeom>
          <a:noFill/>
          <a:ln>
            <a:noFill/>
          </a:ln>
        </p:spPr>
      </p:pic>
      <p:sp>
        <p:nvSpPr>
          <p:cNvPr id="76" name="Google Shape;76;p10"/>
          <p:cNvSpPr txBox="1"/>
          <p:nvPr/>
        </p:nvSpPr>
        <p:spPr>
          <a:xfrm>
            <a:off x="2637900" y="7732655"/>
            <a:ext cx="4758000" cy="22869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100">
              <a:latin typeface="Mada"/>
              <a:ea typeface="Mada"/>
              <a:cs typeface="Mada"/>
              <a:sym typeface="Mada"/>
            </a:endParaRPr>
          </a:p>
        </p:txBody>
      </p:sp>
      <p:cxnSp>
        <p:nvCxnSpPr>
          <p:cNvPr id="77" name="Google Shape;77;p10"/>
          <p:cNvCxnSpPr/>
          <p:nvPr/>
        </p:nvCxnSpPr>
        <p:spPr>
          <a:xfrm rot="10800000">
            <a:off x="8900" y="102306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78" name="Google Shape;78;p10"/>
          <p:cNvPicPr preferRelativeResize="0"/>
          <p:nvPr/>
        </p:nvPicPr>
        <p:blipFill rotWithShape="1">
          <a:blip r:embed="rId5">
            <a:alphaModFix/>
          </a:blip>
          <a:srcRect b="0" l="0" r="2104" t="5401"/>
          <a:stretch/>
        </p:blipFill>
        <p:spPr>
          <a:xfrm>
            <a:off x="5519775" y="8307975"/>
            <a:ext cx="1836551" cy="1711875"/>
          </a:xfrm>
          <a:prstGeom prst="rect">
            <a:avLst/>
          </a:prstGeom>
          <a:noFill/>
          <a:ln>
            <a:noFill/>
          </a:ln>
        </p:spPr>
      </p:pic>
      <p:sp>
        <p:nvSpPr>
          <p:cNvPr id="79" name="Google Shape;79;p10"/>
          <p:cNvSpPr txBox="1"/>
          <p:nvPr/>
        </p:nvSpPr>
        <p:spPr>
          <a:xfrm>
            <a:off x="171300" y="3267050"/>
            <a:ext cx="2638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Pathogenesis</a:t>
            </a:r>
            <a:endParaRPr b="1" sz="2200">
              <a:highlight>
                <a:schemeClr val="accent4"/>
              </a:highlight>
              <a:latin typeface="Mada"/>
              <a:ea typeface="Mada"/>
              <a:cs typeface="Mada"/>
              <a:sym typeface="Mada"/>
            </a:endParaRPr>
          </a:p>
        </p:txBody>
      </p:sp>
      <p:sp>
        <p:nvSpPr>
          <p:cNvPr id="80" name="Google Shape;80;p10"/>
          <p:cNvSpPr/>
          <p:nvPr/>
        </p:nvSpPr>
        <p:spPr>
          <a:xfrm>
            <a:off x="171300" y="4873050"/>
            <a:ext cx="2255100" cy="4506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050">
                <a:solidFill>
                  <a:srgbClr val="6AA84F"/>
                </a:solidFill>
                <a:latin typeface="Mada"/>
                <a:ea typeface="Mada"/>
                <a:cs typeface="Mada"/>
                <a:sym typeface="Mada"/>
              </a:rPr>
              <a:t>Synovitis with thickening of the synovial lining</a:t>
            </a:r>
            <a:endParaRPr sz="1050">
              <a:solidFill>
                <a:srgbClr val="6AA84F"/>
              </a:solidFill>
              <a:latin typeface="Mada"/>
              <a:ea typeface="Mada"/>
              <a:cs typeface="Mada"/>
              <a:sym typeface="Mada"/>
            </a:endParaRPr>
          </a:p>
        </p:txBody>
      </p:sp>
      <p:sp>
        <p:nvSpPr>
          <p:cNvPr id="81" name="Google Shape;81;p10"/>
          <p:cNvSpPr/>
          <p:nvPr/>
        </p:nvSpPr>
        <p:spPr>
          <a:xfrm>
            <a:off x="2659250" y="4873050"/>
            <a:ext cx="2062800" cy="4506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050">
                <a:solidFill>
                  <a:srgbClr val="6AA84F"/>
                </a:solidFill>
                <a:latin typeface="Mada"/>
                <a:ea typeface="Mada"/>
                <a:cs typeface="Mada"/>
                <a:sym typeface="Mada"/>
              </a:rPr>
              <a:t>Infiltration by inflammatory cells</a:t>
            </a:r>
            <a:endParaRPr sz="1050">
              <a:solidFill>
                <a:srgbClr val="6AA84F"/>
              </a:solidFill>
              <a:latin typeface="Mada"/>
              <a:ea typeface="Mada"/>
              <a:cs typeface="Mada"/>
              <a:sym typeface="Mada"/>
            </a:endParaRPr>
          </a:p>
        </p:txBody>
      </p:sp>
      <p:sp>
        <p:nvSpPr>
          <p:cNvPr id="82" name="Google Shape;82;p10"/>
          <p:cNvSpPr/>
          <p:nvPr/>
        </p:nvSpPr>
        <p:spPr>
          <a:xfrm>
            <a:off x="4954900" y="4873050"/>
            <a:ext cx="2486100" cy="4506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050">
                <a:solidFill>
                  <a:srgbClr val="6AA84F"/>
                </a:solidFill>
                <a:latin typeface="Mada"/>
                <a:ea typeface="Mada"/>
                <a:cs typeface="Mada"/>
                <a:sym typeface="Mada"/>
              </a:rPr>
              <a:t>Synovium proliferates and grows out over the surface of cartilage</a:t>
            </a:r>
            <a:endParaRPr sz="1050">
              <a:solidFill>
                <a:srgbClr val="6AA84F"/>
              </a:solidFill>
              <a:latin typeface="Mada"/>
              <a:ea typeface="Mada"/>
              <a:cs typeface="Mada"/>
              <a:sym typeface="Mada"/>
            </a:endParaRPr>
          </a:p>
        </p:txBody>
      </p:sp>
      <p:sp>
        <p:nvSpPr>
          <p:cNvPr id="83" name="Google Shape;83;p10"/>
          <p:cNvSpPr/>
          <p:nvPr/>
        </p:nvSpPr>
        <p:spPr>
          <a:xfrm>
            <a:off x="171300" y="5462825"/>
            <a:ext cx="2255100" cy="3702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050">
                <a:solidFill>
                  <a:srgbClr val="6AA84F"/>
                </a:solidFill>
                <a:latin typeface="Mada"/>
                <a:ea typeface="Mada"/>
                <a:cs typeface="Mada"/>
                <a:sym typeface="Mada"/>
              </a:rPr>
              <a:t>a </a:t>
            </a:r>
            <a:r>
              <a:rPr lang="ar" sz="1050">
                <a:solidFill>
                  <a:srgbClr val="6AA84F"/>
                </a:solidFill>
                <a:latin typeface="Mada"/>
                <a:ea typeface="Mada"/>
                <a:cs typeface="Mada"/>
                <a:sym typeface="Mada"/>
              </a:rPr>
              <a:t>tumour-like mass called </a:t>
            </a:r>
            <a:r>
              <a:rPr b="1" lang="ar" sz="1050">
                <a:solidFill>
                  <a:srgbClr val="CC0000"/>
                </a:solidFill>
                <a:latin typeface="Mada"/>
                <a:ea typeface="Mada"/>
                <a:cs typeface="Mada"/>
                <a:sym typeface="Mada"/>
              </a:rPr>
              <a:t>‘pannus’</a:t>
            </a:r>
            <a:r>
              <a:rPr b="1" lang="ar" sz="1050">
                <a:solidFill>
                  <a:srgbClr val="6AA84F"/>
                </a:solidFill>
                <a:latin typeface="Mada"/>
                <a:ea typeface="Mada"/>
                <a:cs typeface="Mada"/>
                <a:sym typeface="Mada"/>
              </a:rPr>
              <a:t> </a:t>
            </a:r>
            <a:r>
              <a:rPr lang="ar" sz="1050">
                <a:solidFill>
                  <a:srgbClr val="6AA84F"/>
                </a:solidFill>
                <a:latin typeface="Mada"/>
                <a:ea typeface="Mada"/>
                <a:cs typeface="Mada"/>
                <a:sym typeface="Mada"/>
              </a:rPr>
              <a:t>is produced</a:t>
            </a:r>
            <a:endParaRPr sz="1050">
              <a:solidFill>
                <a:srgbClr val="6AA84F"/>
              </a:solidFill>
              <a:latin typeface="Mada"/>
              <a:ea typeface="Mada"/>
              <a:cs typeface="Mada"/>
              <a:sym typeface="Mada"/>
            </a:endParaRPr>
          </a:p>
        </p:txBody>
      </p:sp>
      <p:sp>
        <p:nvSpPr>
          <p:cNvPr id="84" name="Google Shape;84;p10"/>
          <p:cNvSpPr/>
          <p:nvPr/>
        </p:nvSpPr>
        <p:spPr>
          <a:xfrm>
            <a:off x="2659250" y="5462825"/>
            <a:ext cx="2062800" cy="3702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050">
                <a:solidFill>
                  <a:srgbClr val="6AA84F"/>
                </a:solidFill>
                <a:latin typeface="Mada"/>
                <a:ea typeface="Mada"/>
                <a:cs typeface="Mada"/>
                <a:sym typeface="Mada"/>
              </a:rPr>
              <a:t>Pannus </a:t>
            </a:r>
            <a:r>
              <a:rPr b="1" lang="ar" sz="1050">
                <a:solidFill>
                  <a:srgbClr val="6AA84F"/>
                </a:solidFill>
                <a:latin typeface="Mada"/>
                <a:ea typeface="Mada"/>
                <a:cs typeface="Mada"/>
                <a:sym typeface="Mada"/>
              </a:rPr>
              <a:t>destroys </a:t>
            </a:r>
            <a:r>
              <a:rPr lang="ar" sz="1050">
                <a:solidFill>
                  <a:srgbClr val="6AA84F"/>
                </a:solidFill>
                <a:latin typeface="Mada"/>
                <a:ea typeface="Mada"/>
                <a:cs typeface="Mada"/>
                <a:sym typeface="Mada"/>
              </a:rPr>
              <a:t>the articular </a:t>
            </a:r>
            <a:r>
              <a:rPr b="1" lang="ar" sz="1050">
                <a:solidFill>
                  <a:srgbClr val="6AA84F"/>
                </a:solidFill>
                <a:latin typeface="Mada"/>
                <a:ea typeface="Mada"/>
                <a:cs typeface="Mada"/>
                <a:sym typeface="Mada"/>
              </a:rPr>
              <a:t>cartilage </a:t>
            </a:r>
            <a:r>
              <a:rPr lang="ar" sz="1050">
                <a:solidFill>
                  <a:srgbClr val="6AA84F"/>
                </a:solidFill>
                <a:latin typeface="Mada"/>
                <a:ea typeface="Mada"/>
                <a:cs typeface="Mada"/>
                <a:sym typeface="Mada"/>
              </a:rPr>
              <a:t>and subchondral </a:t>
            </a:r>
            <a:r>
              <a:rPr b="1" lang="ar" sz="1050">
                <a:solidFill>
                  <a:srgbClr val="6AA84F"/>
                </a:solidFill>
                <a:latin typeface="Mada"/>
                <a:ea typeface="Mada"/>
                <a:cs typeface="Mada"/>
                <a:sym typeface="Mada"/>
              </a:rPr>
              <a:t>bone</a:t>
            </a:r>
            <a:endParaRPr b="1" sz="1050">
              <a:solidFill>
                <a:srgbClr val="6AA84F"/>
              </a:solidFill>
              <a:latin typeface="Mada"/>
              <a:ea typeface="Mada"/>
              <a:cs typeface="Mada"/>
              <a:sym typeface="Mada"/>
            </a:endParaRPr>
          </a:p>
        </p:txBody>
      </p:sp>
      <p:sp>
        <p:nvSpPr>
          <p:cNvPr id="85" name="Google Shape;85;p10"/>
          <p:cNvSpPr/>
          <p:nvPr/>
        </p:nvSpPr>
        <p:spPr>
          <a:xfrm>
            <a:off x="4954900" y="5472275"/>
            <a:ext cx="2486100" cy="3609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50">
                <a:solidFill>
                  <a:srgbClr val="6AA84F"/>
                </a:solidFill>
                <a:latin typeface="Mada"/>
                <a:ea typeface="Mada"/>
                <a:cs typeface="Mada"/>
                <a:sym typeface="Mada"/>
              </a:rPr>
              <a:t>producing </a:t>
            </a:r>
            <a:r>
              <a:rPr b="1" lang="ar" sz="1050">
                <a:solidFill>
                  <a:srgbClr val="6AA84F"/>
                </a:solidFill>
                <a:latin typeface="Mada"/>
                <a:ea typeface="Mada"/>
                <a:cs typeface="Mada"/>
                <a:sym typeface="Mada"/>
              </a:rPr>
              <a:t>bony </a:t>
            </a:r>
            <a:r>
              <a:rPr b="1" lang="ar" sz="1050">
                <a:solidFill>
                  <a:srgbClr val="CC0000"/>
                </a:solidFill>
                <a:latin typeface="Mada"/>
                <a:ea typeface="Mada"/>
                <a:cs typeface="Mada"/>
                <a:sym typeface="Mada"/>
              </a:rPr>
              <a:t>erosions</a:t>
            </a:r>
            <a:r>
              <a:rPr b="1" lang="ar" sz="1050">
                <a:solidFill>
                  <a:srgbClr val="6AA84F"/>
                </a:solidFill>
                <a:latin typeface="Mada"/>
                <a:ea typeface="Mada"/>
                <a:cs typeface="Mada"/>
                <a:sym typeface="Mada"/>
              </a:rPr>
              <a:t> </a:t>
            </a:r>
            <a:r>
              <a:rPr lang="ar" sz="1050">
                <a:solidFill>
                  <a:srgbClr val="6AA84F"/>
                </a:solidFill>
                <a:latin typeface="Mada"/>
                <a:ea typeface="Mada"/>
                <a:cs typeface="Mada"/>
                <a:sym typeface="Mada"/>
              </a:rPr>
              <a:t>&amp; </a:t>
            </a:r>
            <a:r>
              <a:rPr b="1" lang="ar" sz="1050">
                <a:solidFill>
                  <a:srgbClr val="6AA84F"/>
                </a:solidFill>
                <a:latin typeface="Mada"/>
                <a:ea typeface="Mada"/>
                <a:cs typeface="Mada"/>
                <a:sym typeface="Mada"/>
              </a:rPr>
              <a:t>joint destruction</a:t>
            </a:r>
            <a:endParaRPr b="1" sz="1050">
              <a:solidFill>
                <a:srgbClr val="6AA84F"/>
              </a:solidFill>
              <a:latin typeface="Mada"/>
              <a:ea typeface="Mada"/>
              <a:cs typeface="Mada"/>
              <a:sym typeface="Mada"/>
            </a:endParaRPr>
          </a:p>
        </p:txBody>
      </p:sp>
      <p:sp>
        <p:nvSpPr>
          <p:cNvPr id="86" name="Google Shape;86;p10"/>
          <p:cNvSpPr/>
          <p:nvPr/>
        </p:nvSpPr>
        <p:spPr>
          <a:xfrm flipH="1" rot="-5400000">
            <a:off x="2412162" y="5003372"/>
            <a:ext cx="241800" cy="209700"/>
          </a:xfrm>
          <a:prstGeom prst="downArrow">
            <a:avLst>
              <a:gd fmla="val 18153" name="adj1"/>
              <a:gd fmla="val 36063" name="adj2"/>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50">
              <a:latin typeface="Mada"/>
              <a:ea typeface="Mada"/>
              <a:cs typeface="Mada"/>
              <a:sym typeface="Mada"/>
            </a:endParaRPr>
          </a:p>
        </p:txBody>
      </p:sp>
      <p:sp>
        <p:nvSpPr>
          <p:cNvPr id="87" name="Google Shape;87;p10"/>
          <p:cNvSpPr txBox="1"/>
          <p:nvPr/>
        </p:nvSpPr>
        <p:spPr>
          <a:xfrm>
            <a:off x="171300" y="752450"/>
            <a:ext cx="519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Etiology</a:t>
            </a:r>
            <a:endParaRPr b="1" sz="2200">
              <a:highlight>
                <a:schemeClr val="accent4"/>
              </a:highlight>
              <a:latin typeface="Mada"/>
              <a:ea typeface="Mada"/>
              <a:cs typeface="Mada"/>
              <a:sym typeface="Mada"/>
            </a:endParaRPr>
          </a:p>
        </p:txBody>
      </p:sp>
      <p:sp>
        <p:nvSpPr>
          <p:cNvPr id="88" name="Google Shape;88;p10"/>
          <p:cNvSpPr txBox="1"/>
          <p:nvPr/>
        </p:nvSpPr>
        <p:spPr>
          <a:xfrm>
            <a:off x="94692" y="851721"/>
            <a:ext cx="7097100" cy="49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300">
              <a:solidFill>
                <a:srgbClr val="8E7CC3"/>
              </a:solidFill>
              <a:latin typeface="Mada"/>
              <a:ea typeface="Mada"/>
              <a:cs typeface="Mada"/>
              <a:sym typeface="Mada"/>
            </a:endParaRPr>
          </a:p>
        </p:txBody>
      </p:sp>
      <p:grpSp>
        <p:nvGrpSpPr>
          <p:cNvPr id="89" name="Google Shape;89;p10"/>
          <p:cNvGrpSpPr/>
          <p:nvPr/>
        </p:nvGrpSpPr>
        <p:grpSpPr>
          <a:xfrm>
            <a:off x="3394357" y="2042565"/>
            <a:ext cx="406634" cy="526691"/>
            <a:chOff x="4630955" y="3996981"/>
            <a:chExt cx="914400" cy="1828787"/>
          </a:xfrm>
        </p:grpSpPr>
        <p:sp>
          <p:nvSpPr>
            <p:cNvPr id="90" name="Google Shape;90;p10"/>
            <p:cNvSpPr/>
            <p:nvPr/>
          </p:nvSpPr>
          <p:spPr>
            <a:xfrm>
              <a:off x="4630955" y="3996981"/>
              <a:ext cx="914400" cy="914400"/>
            </a:xfrm>
            <a:prstGeom prst="rtTriangle">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91" name="Google Shape;91;p10"/>
            <p:cNvSpPr/>
            <p:nvPr/>
          </p:nvSpPr>
          <p:spPr>
            <a:xfrm rot="5400000">
              <a:off x="4630955" y="4911368"/>
              <a:ext cx="914400" cy="914400"/>
            </a:xfrm>
            <a:prstGeom prst="rtTriangle">
              <a:avLst/>
            </a:prstGeom>
            <a:solidFill>
              <a:srgbClr val="F3F3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grpSp>
        <p:nvGrpSpPr>
          <p:cNvPr id="92" name="Google Shape;92;p10"/>
          <p:cNvGrpSpPr/>
          <p:nvPr/>
        </p:nvGrpSpPr>
        <p:grpSpPr>
          <a:xfrm rot="10800000">
            <a:off x="2966437" y="2297729"/>
            <a:ext cx="406634" cy="526697"/>
            <a:chOff x="4630955" y="3996960"/>
            <a:chExt cx="914400" cy="1828808"/>
          </a:xfrm>
        </p:grpSpPr>
        <p:sp>
          <p:nvSpPr>
            <p:cNvPr id="93" name="Google Shape;93;p10"/>
            <p:cNvSpPr/>
            <p:nvPr/>
          </p:nvSpPr>
          <p:spPr>
            <a:xfrm>
              <a:off x="4630955" y="3996960"/>
              <a:ext cx="914400" cy="914400"/>
            </a:xfrm>
            <a:prstGeom prst="rtTriangle">
              <a:avLst/>
            </a:prstGeom>
            <a:solidFill>
              <a:srgbClr val="F3F3F3"/>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000000"/>
                </a:solidFill>
                <a:latin typeface="Arial"/>
                <a:ea typeface="Arial"/>
                <a:cs typeface="Arial"/>
                <a:sym typeface="Arial"/>
              </a:endParaRPr>
            </a:p>
          </p:txBody>
        </p:sp>
        <p:sp>
          <p:nvSpPr>
            <p:cNvPr id="94" name="Google Shape;94;p10"/>
            <p:cNvSpPr/>
            <p:nvPr/>
          </p:nvSpPr>
          <p:spPr>
            <a:xfrm rot="5400000">
              <a:off x="4630955" y="4911368"/>
              <a:ext cx="914400" cy="914400"/>
            </a:xfrm>
            <a:prstGeom prst="rtTriangle">
              <a:avLst/>
            </a:prstGeom>
            <a:solidFill>
              <a:srgbClr val="B4A7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grpSp>
        <p:nvGrpSpPr>
          <p:cNvPr id="95" name="Google Shape;95;p10"/>
          <p:cNvGrpSpPr/>
          <p:nvPr/>
        </p:nvGrpSpPr>
        <p:grpSpPr>
          <a:xfrm>
            <a:off x="3394357" y="2586990"/>
            <a:ext cx="406634" cy="526691"/>
            <a:chOff x="4630955" y="3996981"/>
            <a:chExt cx="914400" cy="1828787"/>
          </a:xfrm>
        </p:grpSpPr>
        <p:sp>
          <p:nvSpPr>
            <p:cNvPr id="96" name="Google Shape;96;p10"/>
            <p:cNvSpPr/>
            <p:nvPr/>
          </p:nvSpPr>
          <p:spPr>
            <a:xfrm>
              <a:off x="4630955" y="3996981"/>
              <a:ext cx="914400" cy="914400"/>
            </a:xfrm>
            <a:prstGeom prst="rtTriangle">
              <a:avLst/>
            </a:prstGeom>
            <a:solidFill>
              <a:srgbClr val="8E7CC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97" name="Google Shape;97;p10"/>
            <p:cNvSpPr/>
            <p:nvPr/>
          </p:nvSpPr>
          <p:spPr>
            <a:xfrm rot="5400000">
              <a:off x="4630955" y="4911368"/>
              <a:ext cx="914400" cy="914400"/>
            </a:xfrm>
            <a:prstGeom prst="rtTriangle">
              <a:avLst/>
            </a:prstGeom>
            <a:solidFill>
              <a:srgbClr val="F3F3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sp>
        <p:nvSpPr>
          <p:cNvPr id="98" name="Google Shape;98;p10"/>
          <p:cNvSpPr txBox="1"/>
          <p:nvPr/>
        </p:nvSpPr>
        <p:spPr>
          <a:xfrm>
            <a:off x="3648729" y="2648075"/>
            <a:ext cx="3746700" cy="550200"/>
          </a:xfrm>
          <a:prstGeom prst="rect">
            <a:avLst/>
          </a:prstGeom>
          <a:noFill/>
          <a:ln>
            <a:noFill/>
          </a:ln>
        </p:spPr>
        <p:txBody>
          <a:bodyPr anchorCtr="0" anchor="t" bIns="91425" lIns="91425" spcFirstLastPara="1" rIns="91425" wrap="square" tIns="91425">
            <a:noAutofit/>
          </a:bodyPr>
          <a:lstStyle/>
          <a:p>
            <a:pPr indent="-162600" lvl="0" marL="316800" rtl="0" algn="l">
              <a:spcBef>
                <a:spcPts val="0"/>
              </a:spcBef>
              <a:spcAft>
                <a:spcPts val="0"/>
              </a:spcAft>
              <a:buClr>
                <a:srgbClr val="000000"/>
              </a:buClr>
              <a:buSzPts val="1200"/>
              <a:buFont typeface="Mada"/>
              <a:buChar char="●"/>
            </a:pPr>
            <a:r>
              <a:rPr b="1" lang="ar" sz="1200">
                <a:latin typeface="Mada"/>
                <a:ea typeface="Mada"/>
                <a:cs typeface="Mada"/>
                <a:sym typeface="Mada"/>
              </a:rPr>
              <a:t>Environmental</a:t>
            </a:r>
            <a:r>
              <a:rPr lang="ar" sz="1200">
                <a:latin typeface="Mada"/>
                <a:ea typeface="Mada"/>
                <a:cs typeface="Mada"/>
                <a:sym typeface="Mada"/>
              </a:rPr>
              <a:t> </a:t>
            </a:r>
            <a:r>
              <a:rPr lang="ar" sz="1200">
                <a:solidFill>
                  <a:srgbClr val="6AA84F"/>
                </a:solidFill>
                <a:latin typeface="Mada"/>
                <a:ea typeface="Mada"/>
                <a:cs typeface="Mada"/>
                <a:sym typeface="Mada"/>
              </a:rPr>
              <a:t>such as </a:t>
            </a:r>
            <a:r>
              <a:rPr b="1" lang="ar" sz="1200">
                <a:solidFill>
                  <a:srgbClr val="6AA84F"/>
                </a:solidFill>
                <a:latin typeface="Mada"/>
                <a:ea typeface="Mada"/>
                <a:cs typeface="Mada"/>
                <a:sym typeface="Mada"/>
              </a:rPr>
              <a:t>smoking</a:t>
            </a:r>
            <a:r>
              <a:rPr b="1" baseline="30000" lang="ar" sz="1200">
                <a:solidFill>
                  <a:srgbClr val="1C4588"/>
                </a:solidFill>
                <a:latin typeface="Mada"/>
                <a:ea typeface="Mada"/>
                <a:cs typeface="Mada"/>
                <a:sym typeface="Mada"/>
              </a:rPr>
              <a:t>2</a:t>
            </a:r>
            <a:endParaRPr b="1" baseline="30000" sz="1200">
              <a:solidFill>
                <a:srgbClr val="1C4588"/>
              </a:solidFill>
              <a:latin typeface="Mada"/>
              <a:ea typeface="Mada"/>
              <a:cs typeface="Mada"/>
              <a:sym typeface="Mada"/>
            </a:endParaRPr>
          </a:p>
          <a:p>
            <a:pPr indent="-162600" lvl="0" marL="316800" rtl="0" algn="l">
              <a:spcBef>
                <a:spcPts val="0"/>
              </a:spcBef>
              <a:spcAft>
                <a:spcPts val="0"/>
              </a:spcAft>
              <a:buClr>
                <a:srgbClr val="000000"/>
              </a:buClr>
              <a:buSzPts val="1200"/>
              <a:buFont typeface="Mada"/>
              <a:buChar char="●"/>
            </a:pPr>
            <a:r>
              <a:rPr lang="ar" sz="1200">
                <a:latin typeface="Mada"/>
                <a:ea typeface="Mada"/>
                <a:cs typeface="Mada"/>
                <a:sym typeface="Mada"/>
              </a:rPr>
              <a:t>Possible </a:t>
            </a:r>
            <a:r>
              <a:rPr b="1" lang="ar" sz="1200">
                <a:latin typeface="Mada"/>
                <a:ea typeface="Mada"/>
                <a:cs typeface="Mada"/>
                <a:sym typeface="Mada"/>
              </a:rPr>
              <a:t>infectious </a:t>
            </a:r>
            <a:r>
              <a:rPr lang="ar" sz="1200">
                <a:latin typeface="Mada"/>
                <a:ea typeface="Mada"/>
                <a:cs typeface="Mada"/>
                <a:sym typeface="Mada"/>
              </a:rPr>
              <a:t>component, most likely viral </a:t>
            </a:r>
            <a:endParaRPr sz="1200">
              <a:latin typeface="Mada"/>
              <a:ea typeface="Mada"/>
              <a:cs typeface="Mada"/>
              <a:sym typeface="Mada"/>
            </a:endParaRPr>
          </a:p>
        </p:txBody>
      </p:sp>
      <p:sp>
        <p:nvSpPr>
          <p:cNvPr id="99" name="Google Shape;99;p10"/>
          <p:cNvSpPr txBox="1"/>
          <p:nvPr/>
        </p:nvSpPr>
        <p:spPr>
          <a:xfrm>
            <a:off x="3648725" y="1981275"/>
            <a:ext cx="3911400" cy="800400"/>
          </a:xfrm>
          <a:prstGeom prst="rect">
            <a:avLst/>
          </a:prstGeom>
          <a:noFill/>
          <a:ln>
            <a:noFill/>
          </a:ln>
        </p:spPr>
        <p:txBody>
          <a:bodyPr anchorCtr="0" anchor="t" bIns="91425" lIns="91425" spcFirstLastPara="1" rIns="91425" wrap="square" tIns="91425">
            <a:noAutofit/>
          </a:bodyPr>
          <a:lstStyle/>
          <a:p>
            <a:pPr indent="-162600" lvl="0" marL="316800" rtl="0" algn="l">
              <a:spcBef>
                <a:spcPts val="0"/>
              </a:spcBef>
              <a:spcAft>
                <a:spcPts val="0"/>
              </a:spcAft>
              <a:buSzPts val="1200"/>
              <a:buFont typeface="Mada"/>
              <a:buChar char="●"/>
            </a:pPr>
            <a:r>
              <a:rPr b="1" lang="ar" sz="1200">
                <a:latin typeface="Mada"/>
                <a:ea typeface="Mada"/>
                <a:cs typeface="Mada"/>
                <a:sym typeface="Mada"/>
              </a:rPr>
              <a:t>Autoimmune disorder</a:t>
            </a:r>
            <a:r>
              <a:rPr lang="ar" sz="1200">
                <a:latin typeface="Mada"/>
                <a:ea typeface="Mada"/>
                <a:cs typeface="Mada"/>
                <a:sym typeface="Mada"/>
              </a:rPr>
              <a:t>, </a:t>
            </a:r>
            <a:r>
              <a:rPr lang="ar" sz="1200">
                <a:solidFill>
                  <a:srgbClr val="6AA84F"/>
                </a:solidFill>
                <a:latin typeface="Mada"/>
                <a:ea typeface="Mada"/>
                <a:cs typeface="Mada"/>
                <a:sym typeface="Mada"/>
              </a:rPr>
              <a:t>associated with IgM autoantibodies against Fc portion of IgG (rheumatoid factor)</a:t>
            </a:r>
            <a:endParaRPr sz="1200">
              <a:solidFill>
                <a:srgbClr val="6AA84F"/>
              </a:solidFill>
              <a:latin typeface="Mada"/>
              <a:ea typeface="Mada"/>
              <a:cs typeface="Mada"/>
              <a:sym typeface="Mada"/>
            </a:endParaRPr>
          </a:p>
        </p:txBody>
      </p:sp>
      <p:sp>
        <p:nvSpPr>
          <p:cNvPr id="100" name="Google Shape;100;p10"/>
          <p:cNvSpPr txBox="1"/>
          <p:nvPr/>
        </p:nvSpPr>
        <p:spPr>
          <a:xfrm>
            <a:off x="515400" y="2254825"/>
            <a:ext cx="2563200" cy="5622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b="1" lang="ar" sz="1200">
                <a:latin typeface="Mada"/>
                <a:ea typeface="Mada"/>
                <a:cs typeface="Mada"/>
                <a:sym typeface="Mada"/>
              </a:rPr>
              <a:t>Genetics</a:t>
            </a:r>
            <a:r>
              <a:rPr lang="ar" sz="1200">
                <a:latin typeface="Mada"/>
                <a:ea typeface="Mada"/>
                <a:cs typeface="Mada"/>
                <a:sym typeface="Mada"/>
              </a:rPr>
              <a:t>: associated with </a:t>
            </a:r>
            <a:r>
              <a:rPr b="1" lang="ar" sz="1200">
                <a:solidFill>
                  <a:srgbClr val="CC0000"/>
                </a:solidFill>
                <a:latin typeface="Mada"/>
                <a:ea typeface="Mada"/>
                <a:cs typeface="Mada"/>
                <a:sym typeface="Mada"/>
              </a:rPr>
              <a:t>HLA-DR4</a:t>
            </a:r>
            <a:r>
              <a:rPr b="1" baseline="30000" lang="ar" sz="1200">
                <a:solidFill>
                  <a:srgbClr val="1C4588"/>
                </a:solidFill>
                <a:latin typeface="Mada"/>
                <a:ea typeface="Mada"/>
                <a:cs typeface="Mada"/>
                <a:sym typeface="Mada"/>
              </a:rPr>
              <a:t>1</a:t>
            </a:r>
            <a:r>
              <a:rPr b="1" lang="ar" sz="1200">
                <a:solidFill>
                  <a:srgbClr val="CC0000"/>
                </a:solidFill>
                <a:latin typeface="Mada"/>
                <a:ea typeface="Mada"/>
                <a:cs typeface="Mada"/>
                <a:sym typeface="Mada"/>
              </a:rPr>
              <a:t> </a:t>
            </a:r>
            <a:r>
              <a:rPr lang="ar" sz="1200">
                <a:solidFill>
                  <a:srgbClr val="073763"/>
                </a:solidFill>
                <a:latin typeface="Mada"/>
                <a:ea typeface="Mada"/>
                <a:cs typeface="Mada"/>
                <a:sym typeface="Mada"/>
              </a:rPr>
              <a:t>and</a:t>
            </a:r>
            <a:r>
              <a:rPr b="1" lang="ar" sz="1200">
                <a:solidFill>
                  <a:srgbClr val="CC0000"/>
                </a:solidFill>
                <a:latin typeface="Mada"/>
                <a:ea typeface="Mada"/>
                <a:cs typeface="Mada"/>
                <a:sym typeface="Mada"/>
              </a:rPr>
              <a:t> </a:t>
            </a:r>
            <a:r>
              <a:rPr lang="ar" sz="1200">
                <a:solidFill>
                  <a:srgbClr val="1C4588"/>
                </a:solidFill>
                <a:latin typeface="Mada"/>
                <a:ea typeface="Mada"/>
                <a:cs typeface="Mada"/>
                <a:sym typeface="Mada"/>
              </a:rPr>
              <a:t>HLA-DRB1</a:t>
            </a:r>
            <a:endParaRPr baseline="30000" sz="1200">
              <a:solidFill>
                <a:srgbClr val="1C4588"/>
              </a:solidFill>
              <a:latin typeface="Mada"/>
              <a:ea typeface="Mada"/>
              <a:cs typeface="Mada"/>
              <a:sym typeface="Mada"/>
            </a:endParaRPr>
          </a:p>
        </p:txBody>
      </p:sp>
      <p:pic>
        <p:nvPicPr>
          <p:cNvPr id="101" name="Google Shape;101;p10">
            <a:hlinkClick r:id="rId6"/>
          </p:cNvPr>
          <p:cNvPicPr preferRelativeResize="0"/>
          <p:nvPr/>
        </p:nvPicPr>
        <p:blipFill>
          <a:blip r:embed="rId7">
            <a:alphaModFix/>
          </a:blip>
          <a:stretch>
            <a:fillRect/>
          </a:stretch>
        </p:blipFill>
        <p:spPr>
          <a:xfrm>
            <a:off x="228600" y="231881"/>
            <a:ext cx="777181" cy="283800"/>
          </a:xfrm>
          <a:prstGeom prst="rect">
            <a:avLst/>
          </a:prstGeom>
          <a:noFill/>
          <a:ln>
            <a:noFill/>
          </a:ln>
        </p:spPr>
      </p:pic>
      <p:sp>
        <p:nvSpPr>
          <p:cNvPr id="102" name="Google Shape;102;p10"/>
          <p:cNvSpPr/>
          <p:nvPr/>
        </p:nvSpPr>
        <p:spPr>
          <a:xfrm flipH="1" rot="-5400000">
            <a:off x="4706012" y="5003372"/>
            <a:ext cx="241800" cy="209700"/>
          </a:xfrm>
          <a:prstGeom prst="downArrow">
            <a:avLst>
              <a:gd fmla="val 18153" name="adj1"/>
              <a:gd fmla="val 36063" name="adj2"/>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50">
              <a:latin typeface="Mada"/>
              <a:ea typeface="Mada"/>
              <a:cs typeface="Mada"/>
              <a:sym typeface="Mada"/>
            </a:endParaRPr>
          </a:p>
        </p:txBody>
      </p:sp>
      <p:sp>
        <p:nvSpPr>
          <p:cNvPr id="103" name="Google Shape;103;p10"/>
          <p:cNvSpPr/>
          <p:nvPr/>
        </p:nvSpPr>
        <p:spPr>
          <a:xfrm flipH="1" rot="-5400000">
            <a:off x="2412162" y="5536772"/>
            <a:ext cx="241800" cy="209700"/>
          </a:xfrm>
          <a:prstGeom prst="downArrow">
            <a:avLst>
              <a:gd fmla="val 18153" name="adj1"/>
              <a:gd fmla="val 36063" name="adj2"/>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50">
              <a:latin typeface="Mada"/>
              <a:ea typeface="Mada"/>
              <a:cs typeface="Mada"/>
              <a:sym typeface="Mada"/>
            </a:endParaRPr>
          </a:p>
        </p:txBody>
      </p:sp>
      <p:sp>
        <p:nvSpPr>
          <p:cNvPr id="104" name="Google Shape;104;p10"/>
          <p:cNvSpPr/>
          <p:nvPr/>
        </p:nvSpPr>
        <p:spPr>
          <a:xfrm flipH="1" rot="-5400000">
            <a:off x="4706012" y="5536772"/>
            <a:ext cx="241800" cy="209700"/>
          </a:xfrm>
          <a:prstGeom prst="downArrow">
            <a:avLst>
              <a:gd fmla="val 18153" name="adj1"/>
              <a:gd fmla="val 36063" name="adj2"/>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50">
              <a:latin typeface="Mada"/>
              <a:ea typeface="Mada"/>
              <a:cs typeface="Mada"/>
              <a:sym typeface="Mada"/>
            </a:endParaRPr>
          </a:p>
        </p:txBody>
      </p:sp>
      <p:pic>
        <p:nvPicPr>
          <p:cNvPr id="105" name="Google Shape;105;p10"/>
          <p:cNvPicPr preferRelativeResize="0"/>
          <p:nvPr/>
        </p:nvPicPr>
        <p:blipFill>
          <a:blip r:embed="rId8">
            <a:alphaModFix/>
          </a:blip>
          <a:stretch>
            <a:fillRect/>
          </a:stretch>
        </p:blipFill>
        <p:spPr>
          <a:xfrm>
            <a:off x="171300" y="7750925"/>
            <a:ext cx="2161349" cy="1422701"/>
          </a:xfrm>
          <a:prstGeom prst="rect">
            <a:avLst/>
          </a:prstGeom>
          <a:noFill/>
          <a:ln cap="flat" cmpd="sng" w="9525">
            <a:solidFill>
              <a:schemeClr val="dk2"/>
            </a:solidFill>
            <a:prstDash val="dash"/>
            <a:round/>
            <a:headEnd len="sm" w="sm" type="none"/>
            <a:tailEnd len="sm" w="sm" type="none"/>
          </a:ln>
        </p:spPr>
      </p:pic>
      <p:sp>
        <p:nvSpPr>
          <p:cNvPr id="106" name="Google Shape;106;p10"/>
          <p:cNvSpPr txBox="1"/>
          <p:nvPr/>
        </p:nvSpPr>
        <p:spPr>
          <a:xfrm>
            <a:off x="2763300" y="6171287"/>
            <a:ext cx="4605000" cy="12006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ar" sz="1100">
                <a:solidFill>
                  <a:srgbClr val="6AA84F"/>
                </a:solidFill>
                <a:latin typeface="Mada"/>
                <a:ea typeface="Mada"/>
                <a:cs typeface="Mada"/>
                <a:sym typeface="Mada"/>
              </a:rPr>
              <a:t>The interaction between Antigen presenting Cells and HLA-DR4 will activate T cells &amp; B cells. This will lead to the production of Autoantibodies (RF &amp; Anti-CCP) as well as the activation of macrophages leading to the production of inflammatory cytokines (TNF-α, IL-1,6,17). This will lead to the activation of the Chondrocytes and Synoviocytes to produce collagenases and other proteases which will cause bone &amp; cartilage destruction.</a:t>
            </a:r>
            <a:endParaRPr sz="1100">
              <a:solidFill>
                <a:srgbClr val="6AA84F"/>
              </a:solidFill>
              <a:latin typeface="Mada"/>
              <a:ea typeface="Mada"/>
              <a:cs typeface="Mada"/>
              <a:sym typeface="Mada"/>
            </a:endParaRPr>
          </a:p>
        </p:txBody>
      </p:sp>
      <p:sp>
        <p:nvSpPr>
          <p:cNvPr id="107" name="Google Shape;107;p10"/>
          <p:cNvSpPr txBox="1"/>
          <p:nvPr/>
        </p:nvSpPr>
        <p:spPr>
          <a:xfrm>
            <a:off x="2717150" y="7724975"/>
            <a:ext cx="4723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100">
                <a:solidFill>
                  <a:schemeClr val="dk1"/>
                </a:solidFill>
                <a:latin typeface="Mada"/>
                <a:ea typeface="Mada"/>
                <a:cs typeface="Mada"/>
                <a:sym typeface="Mada"/>
              </a:rPr>
              <a:t>IL-1 </a:t>
            </a:r>
            <a:r>
              <a:rPr lang="ar" sz="1100">
                <a:solidFill>
                  <a:schemeClr val="dk1"/>
                </a:solidFill>
                <a:latin typeface="Mada"/>
                <a:ea typeface="Mada"/>
                <a:cs typeface="Mada"/>
                <a:sym typeface="Mada"/>
              </a:rPr>
              <a:t>and </a:t>
            </a:r>
            <a:r>
              <a:rPr b="1" lang="ar" sz="1100">
                <a:solidFill>
                  <a:schemeClr val="dk1"/>
                </a:solidFill>
                <a:latin typeface="Mada"/>
                <a:ea typeface="Mada"/>
                <a:cs typeface="Mada"/>
                <a:sym typeface="Mada"/>
              </a:rPr>
              <a:t>TNF-a </a:t>
            </a:r>
            <a:r>
              <a:rPr lang="ar" sz="1100">
                <a:solidFill>
                  <a:schemeClr val="dk1"/>
                </a:solidFill>
                <a:latin typeface="Mada"/>
                <a:ea typeface="Mada"/>
                <a:cs typeface="Mada"/>
                <a:sym typeface="Mada"/>
              </a:rPr>
              <a:t>Have a Number of Overlapping Proinflammatory Effects:</a:t>
            </a:r>
            <a:endParaRPr sz="1100">
              <a:solidFill>
                <a:schemeClr val="dk1"/>
              </a:solidFill>
              <a:latin typeface="Mada"/>
              <a:ea typeface="Mada"/>
              <a:cs typeface="Mada"/>
              <a:sym typeface="Mada"/>
            </a:endParaRPr>
          </a:p>
        </p:txBody>
      </p:sp>
      <p:sp>
        <p:nvSpPr>
          <p:cNvPr id="108" name="Google Shape;108;p10"/>
          <p:cNvSpPr txBox="1"/>
          <p:nvPr/>
        </p:nvSpPr>
        <p:spPr>
          <a:xfrm>
            <a:off x="137250" y="9277500"/>
            <a:ext cx="2195400" cy="8004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ar" sz="1000">
                <a:solidFill>
                  <a:srgbClr val="6AA84F"/>
                </a:solidFill>
                <a:latin typeface="Mada"/>
                <a:ea typeface="Mada"/>
                <a:cs typeface="Mada"/>
                <a:sym typeface="Mada"/>
              </a:rPr>
              <a:t>Major cell type in the pannus:</a:t>
            </a:r>
            <a:r>
              <a:rPr lang="ar"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T lymphocytes &amp; macrophages</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Major cell type in the synovial fluid: </a:t>
            </a:r>
            <a:r>
              <a:rPr lang="ar" sz="1000">
                <a:solidFill>
                  <a:srgbClr val="6AA84F"/>
                </a:solidFill>
                <a:latin typeface="Mada"/>
                <a:ea typeface="Mada"/>
                <a:cs typeface="Mada"/>
                <a:sym typeface="Mada"/>
              </a:rPr>
              <a:t>Neutrophils</a:t>
            </a:r>
            <a:endParaRPr sz="1000">
              <a:solidFill>
                <a:srgbClr val="6AA84F"/>
              </a:solidFill>
              <a:latin typeface="Mada"/>
              <a:ea typeface="Mada"/>
              <a:cs typeface="Mada"/>
              <a:sym typeface="Mada"/>
            </a:endParaRPr>
          </a:p>
        </p:txBody>
      </p:sp>
      <p:cxnSp>
        <p:nvCxnSpPr>
          <p:cNvPr id="109" name="Google Shape;109;p10"/>
          <p:cNvCxnSpPr>
            <a:stCxn id="74" idx="3"/>
            <a:endCxn id="106" idx="1"/>
          </p:cNvCxnSpPr>
          <p:nvPr/>
        </p:nvCxnSpPr>
        <p:spPr>
          <a:xfrm>
            <a:off x="2349625" y="6766388"/>
            <a:ext cx="413700" cy="5100"/>
          </a:xfrm>
          <a:prstGeom prst="curvedConnector3">
            <a:avLst>
              <a:gd fmla="val 49997" name="adj1"/>
            </a:avLst>
          </a:prstGeom>
          <a:noFill/>
          <a:ln cap="flat" cmpd="sng" w="9525">
            <a:solidFill>
              <a:schemeClr val="dk2"/>
            </a:solidFill>
            <a:prstDash val="dash"/>
            <a:round/>
            <a:headEnd len="med" w="med" type="none"/>
            <a:tailEnd len="med" w="med" type="none"/>
          </a:ln>
        </p:spPr>
      </p:cxnSp>
      <p:pic>
        <p:nvPicPr>
          <p:cNvPr id="110" name="Google Shape;110;p10"/>
          <p:cNvPicPr preferRelativeResize="0"/>
          <p:nvPr/>
        </p:nvPicPr>
        <p:blipFill>
          <a:blip r:embed="rId9">
            <a:alphaModFix/>
          </a:blip>
          <a:stretch>
            <a:fillRect/>
          </a:stretch>
        </p:blipFill>
        <p:spPr>
          <a:xfrm>
            <a:off x="5604351" y="3369475"/>
            <a:ext cx="1876050" cy="1304686"/>
          </a:xfrm>
          <a:prstGeom prst="rect">
            <a:avLst/>
          </a:prstGeom>
          <a:noFill/>
          <a:ln>
            <a:noFill/>
          </a:ln>
        </p:spPr>
      </p:pic>
      <p:sp>
        <p:nvSpPr>
          <p:cNvPr id="111" name="Google Shape;111;p10"/>
          <p:cNvSpPr txBox="1"/>
          <p:nvPr/>
        </p:nvSpPr>
        <p:spPr>
          <a:xfrm>
            <a:off x="171300" y="1229350"/>
            <a:ext cx="71970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exact etiology is </a:t>
            </a:r>
            <a:r>
              <a:rPr b="1" lang="ar" sz="1200">
                <a:latin typeface="Mada"/>
                <a:ea typeface="Mada"/>
                <a:cs typeface="Mada"/>
                <a:sym typeface="Mada"/>
              </a:rPr>
              <a:t>unknown</a:t>
            </a:r>
            <a:r>
              <a:rPr lang="ar" sz="1200">
                <a:solidFill>
                  <a:srgbClr val="6AA84F"/>
                </a:solidFill>
                <a:latin typeface="Mada"/>
                <a:ea typeface="Mada"/>
                <a:cs typeface="Mada"/>
                <a:sym typeface="Mada"/>
              </a:rPr>
              <a:t>, but there are factors like genetics, environmental (</a:t>
            </a:r>
            <a:r>
              <a:rPr b="1" lang="ar" sz="1200">
                <a:solidFill>
                  <a:srgbClr val="CC0000"/>
                </a:solidFill>
                <a:latin typeface="Mada"/>
                <a:ea typeface="Mada"/>
                <a:cs typeface="Mada"/>
                <a:sym typeface="Mada"/>
              </a:rPr>
              <a:t>smoking</a:t>
            </a:r>
            <a:r>
              <a:rPr lang="ar" sz="1200">
                <a:solidFill>
                  <a:srgbClr val="6AA84F"/>
                </a:solidFill>
                <a:latin typeface="Mada"/>
                <a:ea typeface="Mada"/>
                <a:cs typeface="Mada"/>
                <a:sym typeface="Mada"/>
              </a:rPr>
              <a:t>) &amp; infectious components. These factors may cause modification and production  of autoantigens (citrulline) by the process of citrullination, leading to the initiation of an autoimmune reaction</a:t>
            </a:r>
            <a:endParaRPr sz="1200"/>
          </a:p>
        </p:txBody>
      </p:sp>
      <p:sp>
        <p:nvSpPr>
          <p:cNvPr id="112" name="Google Shape;112;p10"/>
          <p:cNvSpPr txBox="1"/>
          <p:nvPr/>
        </p:nvSpPr>
        <p:spPr>
          <a:xfrm>
            <a:off x="228600" y="3717650"/>
            <a:ext cx="5466600" cy="1108200"/>
          </a:xfrm>
          <a:prstGeom prst="rect">
            <a:avLst/>
          </a:prstGeom>
          <a:noFill/>
          <a:ln>
            <a:noFill/>
          </a:ln>
        </p:spPr>
        <p:txBody>
          <a:bodyPr anchorCtr="0" anchor="t" bIns="91425" lIns="91425" spcFirstLastPara="1" rIns="91425" wrap="square" tIns="91425">
            <a:spAutoFit/>
          </a:bodyPr>
          <a:lstStyle/>
          <a:p>
            <a:pPr indent="-198600" lvl="0" marL="280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 pathology of RA: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Synovitis</a:t>
            </a:r>
            <a:r>
              <a:rPr lang="ar" sz="1200">
                <a:solidFill>
                  <a:schemeClr val="dk1"/>
                </a:solidFill>
                <a:latin typeface="Mada"/>
                <a:ea typeface="Mada"/>
                <a:cs typeface="Mada"/>
                <a:sym typeface="Mada"/>
              </a:rPr>
              <a:t> (Joints, Tendon sheaths, Bursae)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Vasculitis: </a:t>
            </a:r>
            <a:r>
              <a:rPr lang="ar" sz="1200">
                <a:solidFill>
                  <a:srgbClr val="1C4588"/>
                </a:solidFill>
                <a:latin typeface="Mada"/>
                <a:ea typeface="Mada"/>
                <a:cs typeface="Mada"/>
                <a:sym typeface="Mada"/>
              </a:rPr>
              <a:t>widespread cutaneous vasculitis with necrosis of the skin (seen in people with very active, strongly seropositive disease)</a:t>
            </a:r>
            <a:endParaRPr sz="1200">
              <a:solidFill>
                <a:srgbClr val="1C4588"/>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Subcutaneous</a:t>
            </a:r>
            <a:r>
              <a:rPr lang="ar" sz="1200">
                <a:solidFill>
                  <a:schemeClr val="dk1"/>
                </a:solidFill>
                <a:latin typeface="Mada"/>
                <a:ea typeface="Mada"/>
                <a:cs typeface="Mada"/>
                <a:sym typeface="Mada"/>
              </a:rPr>
              <a:t> Nodules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1"/>
          <p:cNvSpPr txBox="1"/>
          <p:nvPr/>
        </p:nvSpPr>
        <p:spPr>
          <a:xfrm>
            <a:off x="-56425" y="7991125"/>
            <a:ext cx="3771300" cy="1583100"/>
          </a:xfrm>
          <a:prstGeom prst="rect">
            <a:avLst/>
          </a:prstGeom>
          <a:noFill/>
          <a:ln>
            <a:noFill/>
          </a:ln>
        </p:spPr>
        <p:txBody>
          <a:bodyPr anchorCtr="0" anchor="t" bIns="91425" lIns="91425" spcFirstLastPara="1" rIns="91425" wrap="square" tIns="91425">
            <a:noAutofit/>
          </a:bodyPr>
          <a:lstStyle/>
          <a:p>
            <a:pPr indent="-200700" lvl="0" marL="316800" rtl="0" algn="l">
              <a:spcBef>
                <a:spcPts val="0"/>
              </a:spcBef>
              <a:spcAft>
                <a:spcPts val="0"/>
              </a:spcAft>
              <a:buSzPts val="1800"/>
              <a:buFont typeface="Exo"/>
              <a:buChar char="●"/>
            </a:pPr>
            <a:r>
              <a:rPr b="1" lang="ar" sz="1800">
                <a:latin typeface="Exo"/>
                <a:ea typeface="Exo"/>
                <a:cs typeface="Exo"/>
                <a:sym typeface="Exo"/>
              </a:rPr>
              <a:t>Thumbs</a:t>
            </a:r>
            <a:endParaRPr b="1" sz="1800">
              <a:latin typeface="Exo"/>
              <a:ea typeface="Exo"/>
              <a:cs typeface="Exo"/>
              <a:sym typeface="Exo"/>
            </a:endParaRPr>
          </a:p>
          <a:p>
            <a:pPr indent="-198600" lvl="1" marL="522000" rtl="0" algn="l">
              <a:spcBef>
                <a:spcPts val="1000"/>
              </a:spcBef>
              <a:spcAft>
                <a:spcPts val="0"/>
              </a:spcAft>
              <a:buSzPts val="1200"/>
              <a:buFont typeface="Mada"/>
              <a:buChar char="○"/>
            </a:pPr>
            <a:r>
              <a:rPr lang="ar" sz="1200">
                <a:latin typeface="Mada"/>
                <a:ea typeface="Mada"/>
                <a:cs typeface="Mada"/>
                <a:sym typeface="Mada"/>
              </a:rPr>
              <a:t>Synovitis</a:t>
            </a:r>
            <a:endParaRPr sz="1200">
              <a:latin typeface="Mada"/>
              <a:ea typeface="Mada"/>
              <a:cs typeface="Mada"/>
              <a:sym typeface="Mada"/>
            </a:endParaRPr>
          </a:p>
          <a:p>
            <a:pPr indent="-198600" lvl="1" marL="522000" rtl="0" algn="l">
              <a:spcBef>
                <a:spcPts val="0"/>
              </a:spcBef>
              <a:spcAft>
                <a:spcPts val="0"/>
              </a:spcAft>
              <a:buSzPts val="1200"/>
              <a:buFont typeface="Mada"/>
              <a:buChar char="○"/>
            </a:pPr>
            <a:r>
              <a:rPr b="1" lang="ar" sz="1200">
                <a:latin typeface="Mada"/>
                <a:ea typeface="Mada"/>
                <a:cs typeface="Mada"/>
                <a:sym typeface="Mada"/>
              </a:rPr>
              <a:t>“Z” deformity</a:t>
            </a:r>
            <a:endParaRPr b="1" sz="1200">
              <a:latin typeface="Mada"/>
              <a:ea typeface="Mada"/>
              <a:cs typeface="Mada"/>
              <a:sym typeface="Mada"/>
            </a:endParaRPr>
          </a:p>
        </p:txBody>
      </p:sp>
      <p:sp>
        <p:nvSpPr>
          <p:cNvPr id="118" name="Google Shape;118;p1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19" name="Google Shape;119;p11"/>
          <p:cNvSpPr txBox="1"/>
          <p:nvPr/>
        </p:nvSpPr>
        <p:spPr>
          <a:xfrm>
            <a:off x="95100" y="752450"/>
            <a:ext cx="519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Joint inflammation:</a:t>
            </a:r>
            <a:endParaRPr b="1" sz="2200">
              <a:highlight>
                <a:schemeClr val="accent4"/>
              </a:highlight>
              <a:latin typeface="Mada"/>
              <a:ea typeface="Mada"/>
              <a:cs typeface="Mada"/>
              <a:sym typeface="Mada"/>
            </a:endParaRPr>
          </a:p>
        </p:txBody>
      </p:sp>
      <p:sp>
        <p:nvSpPr>
          <p:cNvPr id="120" name="Google Shape;120;p11"/>
          <p:cNvSpPr txBox="1"/>
          <p:nvPr/>
        </p:nvSpPr>
        <p:spPr>
          <a:xfrm>
            <a:off x="1377950" y="19050"/>
            <a:ext cx="47052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Articular features</a:t>
            </a:r>
            <a:endParaRPr b="1" sz="2600">
              <a:latin typeface="Mada"/>
              <a:ea typeface="Mada"/>
              <a:cs typeface="Mada"/>
              <a:sym typeface="Mada"/>
            </a:endParaRPr>
          </a:p>
        </p:txBody>
      </p:sp>
      <p:sp>
        <p:nvSpPr>
          <p:cNvPr id="121" name="Google Shape;121;p11"/>
          <p:cNvSpPr/>
          <p:nvPr/>
        </p:nvSpPr>
        <p:spPr>
          <a:xfrm>
            <a:off x="364350" y="1328100"/>
            <a:ext cx="6831300" cy="3819000"/>
          </a:xfrm>
          <a:prstGeom prst="roundRect">
            <a:avLst>
              <a:gd fmla="val 16667" name="adj"/>
            </a:avLst>
          </a:prstGeom>
          <a:solidFill>
            <a:srgbClr val="E1DCEC">
              <a:alpha val="1117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SzPts val="1200"/>
              <a:buFont typeface="Mada"/>
              <a:buChar char="➔"/>
            </a:pPr>
            <a:r>
              <a:rPr lang="ar" sz="1200">
                <a:latin typeface="Mada"/>
                <a:ea typeface="Mada"/>
                <a:cs typeface="Mada"/>
                <a:sym typeface="Mada"/>
              </a:rPr>
              <a:t>Warm </a:t>
            </a:r>
            <a:r>
              <a:rPr b="1" lang="ar" sz="1200">
                <a:solidFill>
                  <a:srgbClr val="CC0000"/>
                </a:solidFill>
                <a:latin typeface="Mada"/>
                <a:ea typeface="Mada"/>
                <a:cs typeface="Mada"/>
                <a:sym typeface="Mada"/>
              </a:rPr>
              <a:t>swollen</a:t>
            </a:r>
            <a:r>
              <a:rPr lang="ar" sz="1200">
                <a:latin typeface="Mada"/>
                <a:ea typeface="Mada"/>
                <a:cs typeface="Mada"/>
                <a:sym typeface="Mada"/>
              </a:rPr>
              <a:t> and </a:t>
            </a:r>
            <a:r>
              <a:rPr b="1" lang="ar" sz="1200">
                <a:solidFill>
                  <a:srgbClr val="CC0000"/>
                </a:solidFill>
                <a:latin typeface="Mada"/>
                <a:ea typeface="Mada"/>
                <a:cs typeface="Mada"/>
                <a:sym typeface="Mada"/>
              </a:rPr>
              <a:t>tender</a:t>
            </a:r>
            <a:r>
              <a:rPr lang="ar" sz="1200">
                <a:latin typeface="Mada"/>
                <a:ea typeface="Mada"/>
                <a:cs typeface="Mada"/>
                <a:sym typeface="Mada"/>
              </a:rPr>
              <a:t> joints </a:t>
            </a:r>
            <a:r>
              <a:rPr lang="ar" sz="1200">
                <a:solidFill>
                  <a:srgbClr val="6AA84F"/>
                </a:solidFill>
                <a:latin typeface="Mada"/>
                <a:ea typeface="Mada"/>
                <a:cs typeface="Mada"/>
                <a:sym typeface="Mada"/>
              </a:rPr>
              <a:t>usually </a:t>
            </a:r>
            <a:r>
              <a:rPr lang="ar" sz="1200">
                <a:latin typeface="Mada"/>
                <a:ea typeface="Mada"/>
                <a:cs typeface="Mada"/>
                <a:sym typeface="Mada"/>
              </a:rPr>
              <a:t>in a </a:t>
            </a:r>
            <a:r>
              <a:rPr b="1" lang="ar" sz="1200">
                <a:solidFill>
                  <a:srgbClr val="CC0000"/>
                </a:solidFill>
                <a:latin typeface="Mada"/>
                <a:ea typeface="Mada"/>
                <a:cs typeface="Mada"/>
                <a:sym typeface="Mada"/>
              </a:rPr>
              <a:t>symmetrical</a:t>
            </a:r>
            <a:r>
              <a:rPr lang="ar" sz="1200">
                <a:latin typeface="Mada"/>
                <a:ea typeface="Mada"/>
                <a:cs typeface="Mada"/>
                <a:sym typeface="Mada"/>
              </a:rPr>
              <a:t> pattern</a:t>
            </a:r>
            <a:endParaRPr sz="1200">
              <a:latin typeface="Mada"/>
              <a:ea typeface="Mada"/>
              <a:cs typeface="Mada"/>
              <a:sym typeface="Mada"/>
            </a:endParaRPr>
          </a:p>
          <a:p>
            <a:pPr indent="-162599" lvl="0" marL="208799" rtl="0" algn="l">
              <a:spcBef>
                <a:spcPts val="0"/>
              </a:spcBef>
              <a:spcAft>
                <a:spcPts val="0"/>
              </a:spcAft>
              <a:buSzPts val="1200"/>
              <a:buFont typeface="Mada"/>
              <a:buChar char="➔"/>
            </a:pPr>
            <a:r>
              <a:rPr b="1" lang="ar" sz="1200">
                <a:solidFill>
                  <a:srgbClr val="CC0000"/>
                </a:solidFill>
                <a:latin typeface="Mada"/>
                <a:ea typeface="Mada"/>
                <a:cs typeface="Mada"/>
                <a:sym typeface="Mada"/>
              </a:rPr>
              <a:t>Early morning stiffness</a:t>
            </a:r>
            <a:r>
              <a:rPr lang="ar" sz="1200">
                <a:solidFill>
                  <a:srgbClr val="1C4588"/>
                </a:solidFill>
                <a:latin typeface="Mada"/>
                <a:ea typeface="Mada"/>
                <a:cs typeface="Mada"/>
                <a:sym typeface="Mada"/>
              </a:rPr>
              <a:t> (lasting more than 1hr) that improves with activity</a:t>
            </a:r>
            <a:endParaRPr sz="1200">
              <a:solidFill>
                <a:srgbClr val="1C4588"/>
              </a:solidFill>
              <a:latin typeface="Mada"/>
              <a:ea typeface="Mada"/>
              <a:cs typeface="Mada"/>
              <a:sym typeface="Mada"/>
            </a:endParaRPr>
          </a:p>
          <a:p>
            <a:pPr indent="-162599" lvl="0" marL="208799" rtl="0" algn="l">
              <a:spcBef>
                <a:spcPts val="0"/>
              </a:spcBef>
              <a:spcAft>
                <a:spcPts val="0"/>
              </a:spcAft>
              <a:buSzPts val="1200"/>
              <a:buFont typeface="Mada"/>
              <a:buChar char="➔"/>
            </a:pPr>
            <a:r>
              <a:rPr b="1" lang="ar" sz="1200">
                <a:solidFill>
                  <a:srgbClr val="1C4588"/>
                </a:solidFill>
                <a:latin typeface="Mada"/>
                <a:ea typeface="Mada"/>
                <a:cs typeface="Mada"/>
                <a:sym typeface="Mada"/>
              </a:rPr>
              <a:t>Swelling</a:t>
            </a:r>
            <a:r>
              <a:rPr lang="ar" sz="1200">
                <a:solidFill>
                  <a:srgbClr val="1C4588"/>
                </a:solidFill>
                <a:latin typeface="Mada"/>
                <a:ea typeface="Mada"/>
                <a:cs typeface="Mada"/>
                <a:sym typeface="Mada"/>
              </a:rPr>
              <a:t> in the small joints of the hands and feet. </a:t>
            </a:r>
            <a:endParaRPr sz="1200">
              <a:solidFill>
                <a:srgbClr val="1C4588"/>
              </a:solidFill>
              <a:latin typeface="Mada"/>
              <a:ea typeface="Mada"/>
              <a:cs typeface="Mada"/>
              <a:sym typeface="Mada"/>
            </a:endParaRPr>
          </a:p>
          <a:p>
            <a:pPr indent="-162599" lvl="0" marL="208799" rtl="0" algn="l">
              <a:spcBef>
                <a:spcPts val="0"/>
              </a:spcBef>
              <a:spcAft>
                <a:spcPts val="0"/>
              </a:spcAft>
              <a:buSzPts val="1200"/>
              <a:buFont typeface="Mada"/>
              <a:buChar char="➔"/>
            </a:pPr>
            <a:r>
              <a:rPr lang="ar" sz="1200">
                <a:solidFill>
                  <a:srgbClr val="1C4588"/>
                </a:solidFill>
                <a:latin typeface="Mada"/>
                <a:ea typeface="Mada"/>
                <a:cs typeface="Mada"/>
                <a:sym typeface="Mada"/>
              </a:rPr>
              <a:t>There’s </a:t>
            </a:r>
            <a:r>
              <a:rPr b="1" lang="ar" sz="1200">
                <a:solidFill>
                  <a:srgbClr val="1C4588"/>
                </a:solidFill>
                <a:latin typeface="Mada"/>
                <a:ea typeface="Mada"/>
                <a:cs typeface="Mada"/>
                <a:sym typeface="Mada"/>
              </a:rPr>
              <a:t>spindling of the fingers</a:t>
            </a:r>
            <a:r>
              <a:rPr lang="ar" sz="1200">
                <a:solidFill>
                  <a:srgbClr val="1C4588"/>
                </a:solidFill>
                <a:latin typeface="Mada"/>
                <a:ea typeface="Mada"/>
                <a:cs typeface="Mada"/>
                <a:sym typeface="Mada"/>
              </a:rPr>
              <a:t> caused by swelling of PIPJs and MCP but NOT DIPJs or 1st CMC</a:t>
            </a:r>
            <a:endParaRPr sz="1200">
              <a:solidFill>
                <a:srgbClr val="1C4588"/>
              </a:solidFill>
              <a:latin typeface="Mada"/>
              <a:ea typeface="Mada"/>
              <a:cs typeface="Mada"/>
              <a:sym typeface="Mada"/>
            </a:endParaRPr>
          </a:p>
          <a:p>
            <a:pPr indent="-162599" lvl="0" marL="208799"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RA does not only affect the hands, once you suspect RA you should examine all the joints such as the temporomandibular joint, sternoclavicular joint, etc..</a:t>
            </a:r>
            <a:endParaRPr sz="1200">
              <a:solidFill>
                <a:srgbClr val="6AA84F"/>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Baker cysts (synovial cysts in the popliteal fossa) may be present</a:t>
            </a:r>
            <a:endParaRPr sz="1200">
              <a:solidFill>
                <a:srgbClr val="1C4588"/>
              </a:solidFill>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Joint Involvement On Presentation Of RA:</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75%</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of cases presented with</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Polyarticular</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60%</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of them have only</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small </a:t>
            </a:r>
            <a:r>
              <a:rPr lang="ar" sz="1200">
                <a:solidFill>
                  <a:schemeClr val="dk1"/>
                </a:solidFill>
                <a:latin typeface="Mada"/>
                <a:ea typeface="Mada"/>
                <a:cs typeface="Mada"/>
                <a:sym typeface="Mada"/>
              </a:rPr>
              <a:t>joints of hand &amp; feet involvement</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30% </a:t>
            </a:r>
            <a:r>
              <a:rPr lang="ar" sz="1200">
                <a:solidFill>
                  <a:schemeClr val="dk1"/>
                </a:solidFill>
                <a:latin typeface="Mada"/>
                <a:ea typeface="Mada"/>
                <a:cs typeface="Mada"/>
                <a:sym typeface="Mada"/>
              </a:rPr>
              <a:t>have only</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large </a:t>
            </a:r>
            <a:r>
              <a:rPr lang="ar" sz="1200">
                <a:solidFill>
                  <a:schemeClr val="dk1"/>
                </a:solidFill>
                <a:latin typeface="Mada"/>
                <a:ea typeface="Mada"/>
                <a:cs typeface="Mada"/>
                <a:sym typeface="Mada"/>
              </a:rPr>
              <a:t>joints involvement,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10%</a:t>
            </a:r>
            <a:r>
              <a:rPr lang="ar" sz="1200">
                <a:solidFill>
                  <a:schemeClr val="dk1"/>
                </a:solidFill>
                <a:latin typeface="Mada"/>
                <a:ea typeface="Mada"/>
                <a:cs typeface="Mada"/>
                <a:sym typeface="Mada"/>
              </a:rPr>
              <a:t> have </a:t>
            </a:r>
            <a:r>
              <a:rPr b="1" lang="ar" sz="1200">
                <a:solidFill>
                  <a:schemeClr val="dk1"/>
                </a:solidFill>
                <a:latin typeface="Mada"/>
                <a:ea typeface="Mada"/>
                <a:cs typeface="Mada"/>
                <a:sym typeface="Mada"/>
              </a:rPr>
              <a:t>BOTH </a:t>
            </a:r>
            <a:r>
              <a:rPr lang="ar" sz="1200">
                <a:solidFill>
                  <a:schemeClr val="dk1"/>
                </a:solidFill>
                <a:latin typeface="Mada"/>
                <a:ea typeface="Mada"/>
                <a:cs typeface="Mada"/>
                <a:sym typeface="Mada"/>
              </a:rPr>
              <a:t>small &amp; large joint involvement. </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25%</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of cases presented with</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monoarticular</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50%</a:t>
            </a:r>
            <a:r>
              <a:rPr lang="ar" sz="1200">
                <a:solidFill>
                  <a:schemeClr val="dk1"/>
                </a:solidFill>
                <a:latin typeface="Mada"/>
                <a:ea typeface="Mada"/>
                <a:cs typeface="Mada"/>
                <a:sym typeface="Mada"/>
              </a:rPr>
              <a:t> of them have </a:t>
            </a:r>
            <a:r>
              <a:rPr b="1" lang="ar" sz="1200">
                <a:solidFill>
                  <a:schemeClr val="dk1"/>
                </a:solidFill>
                <a:latin typeface="Mada"/>
                <a:ea typeface="Mada"/>
                <a:cs typeface="Mada"/>
                <a:sym typeface="Mada"/>
              </a:rPr>
              <a:t>Knee </a:t>
            </a:r>
            <a:r>
              <a:rPr lang="ar" sz="1200">
                <a:solidFill>
                  <a:schemeClr val="dk1"/>
                </a:solidFill>
                <a:latin typeface="Mada"/>
                <a:ea typeface="Mada"/>
                <a:cs typeface="Mada"/>
                <a:sym typeface="Mada"/>
              </a:rPr>
              <a:t>involvement </a:t>
            </a:r>
            <a:r>
              <a:rPr lang="ar" sz="1200">
                <a:solidFill>
                  <a:schemeClr val="dk1"/>
                </a:solidFill>
                <a:latin typeface="Mada"/>
                <a:ea typeface="Mada"/>
                <a:cs typeface="Mada"/>
                <a:sym typeface="Mada"/>
              </a:rPr>
              <a:t>only</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50%</a:t>
            </a:r>
            <a:r>
              <a:rPr lang="ar" sz="1200">
                <a:solidFill>
                  <a:schemeClr val="dk1"/>
                </a:solidFill>
                <a:latin typeface="Mada"/>
                <a:ea typeface="Mada"/>
                <a:cs typeface="Mada"/>
                <a:sym typeface="Mada"/>
              </a:rPr>
              <a:t> have: shoulder, wrist, hip, ankle, or elbow involvement. </a:t>
            </a:r>
            <a:endParaRPr sz="1200">
              <a:solidFill>
                <a:schemeClr val="dk1"/>
              </a:solidFill>
              <a:latin typeface="Mada"/>
              <a:ea typeface="Mada"/>
              <a:cs typeface="Mada"/>
              <a:sym typeface="Mada"/>
            </a:endParaRPr>
          </a:p>
          <a:p>
            <a:pPr indent="0" lvl="0" marL="0" rtl="0" algn="l">
              <a:spcBef>
                <a:spcPts val="1000"/>
              </a:spcBef>
              <a:spcAft>
                <a:spcPts val="0"/>
              </a:spcAft>
              <a:buNone/>
            </a:pPr>
            <a:r>
              <a:rPr lang="ar" sz="1200">
                <a:solidFill>
                  <a:srgbClr val="6AA84F"/>
                </a:solidFill>
                <a:latin typeface="Mada"/>
                <a:ea typeface="Mada"/>
                <a:cs typeface="Mada"/>
                <a:sym typeface="Mada"/>
              </a:rPr>
              <a:t>If a patient presents with sudden </a:t>
            </a:r>
            <a:r>
              <a:rPr b="1" lang="ar" sz="1200">
                <a:solidFill>
                  <a:srgbClr val="6AA84F"/>
                </a:solidFill>
                <a:latin typeface="Mada"/>
                <a:ea typeface="Mada"/>
                <a:cs typeface="Mada"/>
                <a:sym typeface="Mada"/>
              </a:rPr>
              <a:t>monoarthritis</a:t>
            </a:r>
            <a:r>
              <a:rPr lang="ar" sz="1200">
                <a:solidFill>
                  <a:srgbClr val="6AA84F"/>
                </a:solidFill>
                <a:latin typeface="Mada"/>
                <a:ea typeface="Mada"/>
                <a:cs typeface="Mada"/>
                <a:sym typeface="Mada"/>
              </a:rPr>
              <a:t>, </a:t>
            </a:r>
            <a:r>
              <a:rPr b="1" lang="ar" sz="1200" u="sng">
                <a:solidFill>
                  <a:srgbClr val="6AA84F"/>
                </a:solidFill>
                <a:latin typeface="Mada"/>
                <a:ea typeface="Mada"/>
                <a:cs typeface="Mada"/>
                <a:sym typeface="Mada"/>
              </a:rPr>
              <a:t>ALWAYS</a:t>
            </a:r>
            <a:r>
              <a:rPr lang="ar" sz="1200">
                <a:solidFill>
                  <a:srgbClr val="6AA84F"/>
                </a:solidFill>
                <a:latin typeface="Mada"/>
                <a:ea typeface="Mada"/>
                <a:cs typeface="Mada"/>
                <a:sym typeface="Mada"/>
              </a:rPr>
              <a:t> consider </a:t>
            </a:r>
            <a:r>
              <a:rPr b="1" lang="ar" sz="1200">
                <a:solidFill>
                  <a:srgbClr val="CC0000"/>
                </a:solidFill>
                <a:latin typeface="Mada"/>
                <a:ea typeface="Mada"/>
                <a:cs typeface="Mada"/>
                <a:sym typeface="Mada"/>
              </a:rPr>
              <a:t>septic arthritis</a:t>
            </a:r>
            <a:r>
              <a:rPr lang="ar" sz="1200">
                <a:solidFill>
                  <a:srgbClr val="6AA84F"/>
                </a:solidFill>
                <a:latin typeface="Mada"/>
                <a:ea typeface="Mada"/>
                <a:cs typeface="Mada"/>
                <a:sym typeface="Mada"/>
              </a:rPr>
              <a:t> or </a:t>
            </a:r>
            <a:r>
              <a:rPr b="1" lang="ar" sz="1200">
                <a:solidFill>
                  <a:srgbClr val="6AA84F"/>
                </a:solidFill>
                <a:latin typeface="Mada"/>
                <a:ea typeface="Mada"/>
                <a:cs typeface="Mada"/>
                <a:sym typeface="Mada"/>
              </a:rPr>
              <a:t>infection like TB</a:t>
            </a:r>
            <a:r>
              <a:rPr lang="ar" sz="1200">
                <a:solidFill>
                  <a:srgbClr val="6AA84F"/>
                </a:solidFill>
                <a:latin typeface="Mada"/>
                <a:ea typeface="Mada"/>
                <a:cs typeface="Mada"/>
                <a:sym typeface="Mada"/>
              </a:rPr>
              <a:t> (in case of chronic), these must be excluded before the symptoms are attributed to a disease flare-up.</a:t>
            </a:r>
            <a:endParaRPr sz="1200">
              <a:solidFill>
                <a:srgbClr val="6AA84F"/>
              </a:solidFill>
              <a:latin typeface="Mada"/>
              <a:ea typeface="Mada"/>
              <a:cs typeface="Mada"/>
              <a:sym typeface="Mada"/>
            </a:endParaRPr>
          </a:p>
        </p:txBody>
      </p:sp>
      <p:pic>
        <p:nvPicPr>
          <p:cNvPr id="122" name="Google Shape;122;p11"/>
          <p:cNvPicPr preferRelativeResize="0"/>
          <p:nvPr/>
        </p:nvPicPr>
        <p:blipFill>
          <a:blip r:embed="rId3">
            <a:alphaModFix/>
          </a:blip>
          <a:stretch>
            <a:fillRect/>
          </a:stretch>
        </p:blipFill>
        <p:spPr>
          <a:xfrm>
            <a:off x="6700225" y="1102575"/>
            <a:ext cx="775775" cy="775775"/>
          </a:xfrm>
          <a:prstGeom prst="rect">
            <a:avLst/>
          </a:prstGeom>
          <a:noFill/>
          <a:ln>
            <a:noFill/>
          </a:ln>
        </p:spPr>
      </p:pic>
      <p:cxnSp>
        <p:nvCxnSpPr>
          <p:cNvPr id="123" name="Google Shape;123;p1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24" name="Google Shape;124;p11"/>
          <p:cNvSpPr txBox="1"/>
          <p:nvPr/>
        </p:nvSpPr>
        <p:spPr>
          <a:xfrm>
            <a:off x="-143500" y="9757400"/>
            <a:ext cx="7703400" cy="910800"/>
          </a:xfrm>
          <a:prstGeom prst="rect">
            <a:avLst/>
          </a:prstGeom>
          <a:noFill/>
          <a:ln>
            <a:noFill/>
          </a:ln>
        </p:spPr>
        <p:txBody>
          <a:bodyPr anchorCtr="0" anchor="t" bIns="91425" lIns="91425" spcFirstLastPara="1" rIns="91425" wrap="square" tIns="91425">
            <a:noAutofit/>
          </a:bodyPr>
          <a:lstStyle/>
          <a:p>
            <a:pPr indent="-107549" lvl="0" marL="280799" rtl="0" algn="l">
              <a:spcBef>
                <a:spcPts val="0"/>
              </a:spcBef>
              <a:spcAft>
                <a:spcPts val="0"/>
              </a:spcAft>
              <a:buClr>
                <a:srgbClr val="6AA84F"/>
              </a:buClr>
              <a:buSzPts val="900"/>
              <a:buFont typeface="Mada"/>
              <a:buAutoNum type="arabicPeriod"/>
            </a:pPr>
            <a:r>
              <a:rPr lang="ar" sz="900">
                <a:solidFill>
                  <a:srgbClr val="6AA84F"/>
                </a:solidFill>
                <a:latin typeface="Mada"/>
                <a:ea typeface="Mada"/>
                <a:cs typeface="Mada"/>
                <a:sym typeface="Mada"/>
              </a:rPr>
              <a:t> This appearance is called spindling of the digits (swelling of PIPJ). In case  an entire finger or toe is swollen, with joint and tendon sheath involvement (Sausage digits/Dactylitis) you must consider psoriatic arthritis (seronegative arthritis) in your differential. </a:t>
            </a:r>
            <a:endParaRPr sz="900">
              <a:solidFill>
                <a:srgbClr val="6AA84F"/>
              </a:solidFill>
              <a:latin typeface="Mada"/>
              <a:ea typeface="Mada"/>
              <a:cs typeface="Mada"/>
              <a:sym typeface="Mada"/>
            </a:endParaRPr>
          </a:p>
          <a:p>
            <a:pPr indent="-107549" lvl="0" marL="280799" rtl="0" algn="l">
              <a:spcBef>
                <a:spcPts val="0"/>
              </a:spcBef>
              <a:spcAft>
                <a:spcPts val="0"/>
              </a:spcAft>
              <a:buClr>
                <a:srgbClr val="1C4588"/>
              </a:buClr>
              <a:buSzPts val="900"/>
              <a:buFont typeface="Mada"/>
              <a:buAutoNum type="arabicPeriod"/>
            </a:pPr>
            <a:r>
              <a:rPr lang="ar" sz="900">
                <a:solidFill>
                  <a:srgbClr val="1C4588"/>
                </a:solidFill>
                <a:latin typeface="Mada"/>
                <a:ea typeface="Mada"/>
                <a:cs typeface="Mada"/>
                <a:sym typeface="Mada"/>
              </a:rPr>
              <a:t>Swelling and dorsal subluxation of the ulnar styloid, which causes wrist pain and may cause rupture of the finger extensor tendons, leading in turn to a sudden onset of finger drop of the little and ring fingers predominantly; this needs urgent surgical repair.</a:t>
            </a:r>
            <a:endParaRPr sz="900">
              <a:solidFill>
                <a:srgbClr val="1C4588"/>
              </a:solidFill>
              <a:latin typeface="Mada"/>
              <a:ea typeface="Mada"/>
              <a:cs typeface="Mada"/>
              <a:sym typeface="Mada"/>
            </a:endParaRPr>
          </a:p>
          <a:p>
            <a:pPr indent="-107549" lvl="0" marL="280799" rtl="0" algn="l">
              <a:spcBef>
                <a:spcPts val="0"/>
              </a:spcBef>
              <a:spcAft>
                <a:spcPts val="0"/>
              </a:spcAft>
              <a:buClr>
                <a:srgbClr val="1C4588"/>
              </a:buClr>
              <a:buSzPts val="900"/>
              <a:buFont typeface="Mada"/>
              <a:buAutoNum type="arabicPeriod"/>
            </a:pPr>
            <a:r>
              <a:rPr lang="ar" sz="900">
                <a:solidFill>
                  <a:srgbClr val="1C4588"/>
                </a:solidFill>
                <a:latin typeface="Mada"/>
                <a:ea typeface="Mada"/>
                <a:cs typeface="Mada"/>
                <a:sym typeface="Mada"/>
              </a:rPr>
              <a:t>These deformities cause impairment of hand function.</a:t>
            </a:r>
            <a:endParaRPr sz="900">
              <a:solidFill>
                <a:srgbClr val="1C4588"/>
              </a:solidFill>
              <a:latin typeface="Mada"/>
              <a:ea typeface="Mada"/>
              <a:cs typeface="Mada"/>
              <a:sym typeface="Mada"/>
            </a:endParaRPr>
          </a:p>
          <a:p>
            <a:pPr indent="-107549" lvl="0" marL="280799" rtl="0" algn="l">
              <a:spcBef>
                <a:spcPts val="0"/>
              </a:spcBef>
              <a:spcAft>
                <a:spcPts val="0"/>
              </a:spcAft>
              <a:buClr>
                <a:srgbClr val="1C4588"/>
              </a:buClr>
              <a:buSzPts val="900"/>
              <a:buFont typeface="Mada"/>
              <a:buAutoNum type="arabicPeriod"/>
            </a:pPr>
            <a:r>
              <a:rPr lang="ar" sz="900">
                <a:solidFill>
                  <a:srgbClr val="1C4588"/>
                </a:solidFill>
                <a:latin typeface="Mada"/>
                <a:ea typeface="Mada"/>
                <a:cs typeface="Mada"/>
                <a:sym typeface="Mada"/>
              </a:rPr>
              <a:t>This change leads to unsightly deformity, but function may be preserved once the patient has learned to adapt and pain is controlled.</a:t>
            </a:r>
            <a:endParaRPr sz="900">
              <a:solidFill>
                <a:srgbClr val="1C4588"/>
              </a:solidFill>
              <a:latin typeface="Mada"/>
              <a:ea typeface="Mada"/>
              <a:cs typeface="Mada"/>
              <a:sym typeface="Mada"/>
            </a:endParaRPr>
          </a:p>
        </p:txBody>
      </p:sp>
      <p:sp>
        <p:nvSpPr>
          <p:cNvPr id="125" name="Google Shape;125;p11"/>
          <p:cNvSpPr txBox="1"/>
          <p:nvPr/>
        </p:nvSpPr>
        <p:spPr>
          <a:xfrm>
            <a:off x="-56425" y="5324125"/>
            <a:ext cx="3771300" cy="1583100"/>
          </a:xfrm>
          <a:prstGeom prst="rect">
            <a:avLst/>
          </a:prstGeom>
          <a:noFill/>
          <a:ln>
            <a:noFill/>
          </a:ln>
        </p:spPr>
        <p:txBody>
          <a:bodyPr anchorCtr="0" anchor="t" bIns="91425" lIns="91425" spcFirstLastPara="1" rIns="91425" wrap="square" tIns="91425">
            <a:noAutofit/>
          </a:bodyPr>
          <a:lstStyle/>
          <a:p>
            <a:pPr indent="-200700" lvl="0" marL="316800" rtl="0" algn="l">
              <a:spcBef>
                <a:spcPts val="0"/>
              </a:spcBef>
              <a:spcAft>
                <a:spcPts val="0"/>
              </a:spcAft>
              <a:buSzPts val="1800"/>
              <a:buFont typeface="Exo"/>
              <a:buChar char="●"/>
            </a:pPr>
            <a:r>
              <a:rPr b="1" lang="ar" sz="1800">
                <a:latin typeface="Exo"/>
                <a:ea typeface="Exo"/>
                <a:cs typeface="Exo"/>
                <a:sym typeface="Exo"/>
              </a:rPr>
              <a:t>Wrist</a:t>
            </a:r>
            <a:endParaRPr b="1" sz="1800">
              <a:latin typeface="Exo"/>
              <a:ea typeface="Exo"/>
              <a:cs typeface="Exo"/>
              <a:sym typeface="Exo"/>
            </a:endParaRPr>
          </a:p>
          <a:p>
            <a:pPr indent="-198600" lvl="1" marL="522000" rtl="0" algn="l">
              <a:spcBef>
                <a:spcPts val="1000"/>
              </a:spcBef>
              <a:spcAft>
                <a:spcPts val="0"/>
              </a:spcAft>
              <a:buSzPts val="1200"/>
              <a:buFont typeface="Mada"/>
              <a:buChar char="○"/>
            </a:pPr>
            <a:r>
              <a:rPr lang="ar" sz="1200">
                <a:latin typeface="Mada"/>
                <a:ea typeface="Mada"/>
                <a:cs typeface="Mada"/>
                <a:sym typeface="Mada"/>
              </a:rPr>
              <a:t>Synovitis</a:t>
            </a:r>
            <a:endParaRPr baseline="30000" sz="1200">
              <a:solidFill>
                <a:srgbClr val="6AA84F"/>
              </a:solidFill>
              <a:latin typeface="Mada"/>
              <a:ea typeface="Mada"/>
              <a:cs typeface="Mada"/>
              <a:sym typeface="Mada"/>
            </a:endParaRPr>
          </a:p>
          <a:p>
            <a:pPr indent="-198600" lvl="1" marL="5220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Radial </a:t>
            </a:r>
            <a:r>
              <a:rPr b="1" lang="ar" sz="1200">
                <a:solidFill>
                  <a:srgbClr val="CC0000"/>
                </a:solidFill>
                <a:latin typeface="Mada"/>
                <a:ea typeface="Mada"/>
                <a:cs typeface="Mada"/>
                <a:sym typeface="Mada"/>
              </a:rPr>
              <a:t>deviation</a:t>
            </a:r>
            <a:endParaRPr b="1" sz="1200">
              <a:solidFill>
                <a:srgbClr val="CC0000"/>
              </a:solidFill>
              <a:latin typeface="Mada"/>
              <a:ea typeface="Mada"/>
              <a:cs typeface="Mada"/>
              <a:sym typeface="Mada"/>
            </a:endParaRPr>
          </a:p>
          <a:p>
            <a:pPr indent="-198600" lvl="1" marL="522000" rtl="0" algn="l">
              <a:spcBef>
                <a:spcPts val="0"/>
              </a:spcBef>
              <a:spcAft>
                <a:spcPts val="0"/>
              </a:spcAft>
              <a:buSzPts val="1200"/>
              <a:buFont typeface="Mada"/>
              <a:buChar char="○"/>
            </a:pPr>
            <a:r>
              <a:rPr lang="ar" sz="1200">
                <a:latin typeface="Mada"/>
                <a:ea typeface="Mada"/>
                <a:cs typeface="Mada"/>
                <a:sym typeface="Mada"/>
              </a:rPr>
              <a:t>Subluxation and collapse of carpus</a:t>
            </a:r>
            <a:r>
              <a:rPr baseline="30000" lang="ar" sz="1200">
                <a:solidFill>
                  <a:srgbClr val="1C4588"/>
                </a:solidFill>
                <a:latin typeface="Mada"/>
                <a:ea typeface="Mada"/>
                <a:cs typeface="Mada"/>
                <a:sym typeface="Mada"/>
              </a:rPr>
              <a:t>2</a:t>
            </a:r>
            <a:endParaRPr baseline="30000" sz="1200">
              <a:solidFill>
                <a:srgbClr val="1C4588"/>
              </a:solidFill>
              <a:latin typeface="Mada"/>
              <a:ea typeface="Mada"/>
              <a:cs typeface="Mada"/>
              <a:sym typeface="Mada"/>
            </a:endParaRPr>
          </a:p>
          <a:p>
            <a:pPr indent="-198600" lvl="1" marL="522000" rtl="0" algn="l">
              <a:spcBef>
                <a:spcPts val="0"/>
              </a:spcBef>
              <a:spcAft>
                <a:spcPts val="0"/>
              </a:spcAft>
              <a:buSzPts val="1200"/>
              <a:buFont typeface="Mada"/>
              <a:buChar char="○"/>
            </a:pPr>
            <a:r>
              <a:rPr b="1" lang="ar" sz="1200">
                <a:latin typeface="Mada"/>
                <a:ea typeface="Mada"/>
                <a:cs typeface="Mada"/>
                <a:sym typeface="Mada"/>
              </a:rPr>
              <a:t>Prominent ulnar styloid</a:t>
            </a:r>
            <a:r>
              <a:rPr b="1" baseline="30000" lang="ar" sz="1200">
                <a:solidFill>
                  <a:srgbClr val="1C4588"/>
                </a:solidFill>
                <a:latin typeface="Mada"/>
                <a:ea typeface="Mada"/>
                <a:cs typeface="Mada"/>
                <a:sym typeface="Mada"/>
              </a:rPr>
              <a:t>2</a:t>
            </a:r>
            <a:endParaRPr b="1" sz="1200">
              <a:solidFill>
                <a:srgbClr val="1C4588"/>
              </a:solidFill>
              <a:latin typeface="Mada"/>
              <a:ea typeface="Mada"/>
              <a:cs typeface="Mada"/>
              <a:sym typeface="Mada"/>
            </a:endParaRPr>
          </a:p>
        </p:txBody>
      </p:sp>
      <p:pic>
        <p:nvPicPr>
          <p:cNvPr id="126" name="Google Shape;126;p11"/>
          <p:cNvPicPr preferRelativeResize="0"/>
          <p:nvPr/>
        </p:nvPicPr>
        <p:blipFill>
          <a:blip r:embed="rId4">
            <a:alphaModFix/>
          </a:blip>
          <a:stretch>
            <a:fillRect/>
          </a:stretch>
        </p:blipFill>
        <p:spPr>
          <a:xfrm>
            <a:off x="2188150" y="6548334"/>
            <a:ext cx="1141200" cy="1007992"/>
          </a:xfrm>
          <a:prstGeom prst="rect">
            <a:avLst/>
          </a:prstGeom>
          <a:noFill/>
          <a:ln>
            <a:noFill/>
          </a:ln>
        </p:spPr>
      </p:pic>
      <p:pic>
        <p:nvPicPr>
          <p:cNvPr id="127" name="Google Shape;127;p11"/>
          <p:cNvPicPr preferRelativeResize="0"/>
          <p:nvPr/>
        </p:nvPicPr>
        <p:blipFill>
          <a:blip r:embed="rId5">
            <a:alphaModFix/>
          </a:blip>
          <a:stretch>
            <a:fillRect/>
          </a:stretch>
        </p:blipFill>
        <p:spPr>
          <a:xfrm>
            <a:off x="720178" y="6718568"/>
            <a:ext cx="1351194" cy="660270"/>
          </a:xfrm>
          <a:prstGeom prst="rect">
            <a:avLst/>
          </a:prstGeom>
          <a:noFill/>
          <a:ln>
            <a:noFill/>
          </a:ln>
        </p:spPr>
      </p:pic>
      <p:cxnSp>
        <p:nvCxnSpPr>
          <p:cNvPr id="128" name="Google Shape;128;p11"/>
          <p:cNvCxnSpPr/>
          <p:nvPr/>
        </p:nvCxnSpPr>
        <p:spPr>
          <a:xfrm flipH="1" rot="10800000">
            <a:off x="3627600" y="5410800"/>
            <a:ext cx="4800" cy="4152300"/>
          </a:xfrm>
          <a:prstGeom prst="straightConnector1">
            <a:avLst/>
          </a:prstGeom>
          <a:noFill/>
          <a:ln cap="flat" cmpd="sng" w="28575">
            <a:solidFill>
              <a:schemeClr val="accent1"/>
            </a:solidFill>
            <a:prstDash val="solid"/>
            <a:round/>
            <a:headEnd len="med" w="med" type="none"/>
            <a:tailEnd len="med" w="med" type="none"/>
          </a:ln>
        </p:spPr>
      </p:cxnSp>
      <p:sp>
        <p:nvSpPr>
          <p:cNvPr id="129" name="Google Shape;129;p11"/>
          <p:cNvSpPr txBox="1"/>
          <p:nvPr/>
        </p:nvSpPr>
        <p:spPr>
          <a:xfrm>
            <a:off x="3753575" y="5324125"/>
            <a:ext cx="3868200" cy="1583100"/>
          </a:xfrm>
          <a:prstGeom prst="rect">
            <a:avLst/>
          </a:prstGeom>
          <a:noFill/>
          <a:ln>
            <a:noFill/>
          </a:ln>
        </p:spPr>
        <p:txBody>
          <a:bodyPr anchorCtr="0" anchor="t" bIns="91425" lIns="91425" spcFirstLastPara="1" rIns="91425" wrap="square" tIns="91425">
            <a:noAutofit/>
          </a:bodyPr>
          <a:lstStyle/>
          <a:p>
            <a:pPr indent="-197525" lvl="0" marL="316800" rtl="0" algn="l">
              <a:spcBef>
                <a:spcPts val="0"/>
              </a:spcBef>
              <a:spcAft>
                <a:spcPts val="0"/>
              </a:spcAft>
              <a:buSzPts val="1750"/>
              <a:buFont typeface="Exo"/>
              <a:buChar char="●"/>
            </a:pPr>
            <a:r>
              <a:rPr b="1" lang="ar" sz="1750">
                <a:latin typeface="Exo"/>
                <a:ea typeface="Exo"/>
                <a:cs typeface="Exo"/>
                <a:sym typeface="Exo"/>
              </a:rPr>
              <a:t>Proximal Interphalangeal Joints</a:t>
            </a:r>
            <a:endParaRPr sz="1750">
              <a:latin typeface="Mada"/>
              <a:ea typeface="Mada"/>
              <a:cs typeface="Mada"/>
              <a:sym typeface="Mada"/>
            </a:endParaRPr>
          </a:p>
          <a:p>
            <a:pPr indent="-198600" lvl="1" marL="522000" rtl="0" algn="l">
              <a:spcBef>
                <a:spcPts val="1000"/>
              </a:spcBef>
              <a:spcAft>
                <a:spcPts val="0"/>
              </a:spcAft>
              <a:buSzPts val="1200"/>
              <a:buFont typeface="Mada"/>
              <a:buChar char="○"/>
            </a:pPr>
            <a:r>
              <a:rPr b="1" lang="ar" sz="1200">
                <a:solidFill>
                  <a:srgbClr val="CC0000"/>
                </a:solidFill>
                <a:latin typeface="Mada"/>
                <a:ea typeface="Mada"/>
                <a:cs typeface="Mada"/>
                <a:sym typeface="Mada"/>
              </a:rPr>
              <a:t>Boutonniere</a:t>
            </a:r>
            <a:r>
              <a:rPr b="1" lang="ar" sz="1200">
                <a:solidFill>
                  <a:schemeClr val="dk1"/>
                </a:solidFill>
                <a:latin typeface="Mada"/>
                <a:ea typeface="Mada"/>
                <a:cs typeface="Mada"/>
                <a:sym typeface="Mada"/>
              </a:rPr>
              <a:t>/buttonhole</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deformity: </a:t>
            </a:r>
            <a:r>
              <a:rPr lang="ar" sz="1200">
                <a:solidFill>
                  <a:schemeClr val="dk1"/>
                </a:solidFill>
                <a:latin typeface="Mada"/>
                <a:ea typeface="Mada"/>
                <a:cs typeface="Mada"/>
                <a:sym typeface="Mada"/>
              </a:rPr>
              <a:t>Fixed flexion</a:t>
            </a:r>
            <a:r>
              <a:rPr baseline="30000" lang="ar" sz="1200">
                <a:solidFill>
                  <a:srgbClr val="1C4588"/>
                </a:solidFill>
                <a:latin typeface="Mada"/>
                <a:ea typeface="Mada"/>
                <a:cs typeface="Mada"/>
                <a:sym typeface="Mada"/>
              </a:rPr>
              <a:t>3</a:t>
            </a:r>
            <a:r>
              <a:rPr lang="ar" sz="1200">
                <a:solidFill>
                  <a:srgbClr val="1C4588"/>
                </a:solidFill>
                <a:latin typeface="Mada"/>
                <a:ea typeface="Mada"/>
                <a:cs typeface="Mada"/>
                <a:sym typeface="Mada"/>
              </a:rPr>
              <a:t>, </a:t>
            </a:r>
            <a:r>
              <a:rPr lang="ar" sz="1200">
                <a:solidFill>
                  <a:srgbClr val="999999"/>
                </a:solidFill>
                <a:latin typeface="Mada"/>
                <a:ea typeface="Mada"/>
                <a:cs typeface="Mada"/>
                <a:sym typeface="Mada"/>
              </a:rPr>
              <a:t>flexion of PIPJ and extenison of DIPJ</a:t>
            </a:r>
            <a:r>
              <a:rPr lang="ar" sz="1200">
                <a:solidFill>
                  <a:srgbClr val="1C4588"/>
                </a:solidFill>
                <a:latin typeface="Mada"/>
                <a:ea typeface="Mada"/>
                <a:cs typeface="Mada"/>
                <a:sym typeface="Mada"/>
              </a:rPr>
              <a:t>.</a:t>
            </a:r>
            <a:endParaRPr sz="1200">
              <a:latin typeface="Mada"/>
              <a:ea typeface="Mada"/>
              <a:cs typeface="Mada"/>
              <a:sym typeface="Mada"/>
            </a:endParaRPr>
          </a:p>
          <a:p>
            <a:pPr indent="-198600" lvl="1" marL="522000" rtl="0" algn="l">
              <a:spcBef>
                <a:spcPts val="0"/>
              </a:spcBef>
              <a:spcAft>
                <a:spcPts val="0"/>
              </a:spcAft>
              <a:buSzPts val="1200"/>
              <a:buFont typeface="Mada"/>
              <a:buChar char="○"/>
            </a:pPr>
            <a:r>
              <a:rPr lang="ar" sz="1200">
                <a:latin typeface="Mada"/>
                <a:ea typeface="Mada"/>
                <a:cs typeface="Mada"/>
                <a:sym typeface="Mada"/>
              </a:rPr>
              <a:t>Synovitis</a:t>
            </a:r>
            <a:endParaRPr sz="1200">
              <a:latin typeface="Mada"/>
              <a:ea typeface="Mada"/>
              <a:cs typeface="Mada"/>
              <a:sym typeface="Mada"/>
            </a:endParaRPr>
          </a:p>
          <a:p>
            <a:pPr indent="-198600" lvl="1" marL="522000" rtl="0" algn="l">
              <a:spcBef>
                <a:spcPts val="0"/>
              </a:spcBef>
              <a:spcAft>
                <a:spcPts val="0"/>
              </a:spcAft>
              <a:buSzPts val="1200"/>
              <a:buFont typeface="Mada"/>
              <a:buChar char="○"/>
            </a:pPr>
            <a:r>
              <a:rPr b="1" lang="ar" sz="1200">
                <a:solidFill>
                  <a:srgbClr val="CC0000"/>
                </a:solidFill>
                <a:latin typeface="Mada"/>
                <a:ea typeface="Mada"/>
                <a:cs typeface="Mada"/>
                <a:sym typeface="Mada"/>
              </a:rPr>
              <a:t>Swan neck:</a:t>
            </a:r>
            <a:r>
              <a:rPr b="1" lang="ar" sz="1200">
                <a:solidFill>
                  <a:schemeClr val="dk1"/>
                </a:solidFill>
                <a:latin typeface="Mada"/>
                <a:ea typeface="Mada"/>
                <a:cs typeface="Mada"/>
                <a:sym typeface="Mada"/>
              </a:rPr>
              <a:t> </a:t>
            </a:r>
            <a:r>
              <a:rPr lang="ar" sz="1200">
                <a:latin typeface="Mada"/>
                <a:ea typeface="Mada"/>
                <a:cs typeface="Mada"/>
                <a:sym typeface="Mada"/>
              </a:rPr>
              <a:t>Fixed extension</a:t>
            </a:r>
            <a:r>
              <a:rPr baseline="30000" lang="ar" sz="1200">
                <a:solidFill>
                  <a:srgbClr val="1C4588"/>
                </a:solidFill>
                <a:latin typeface="Mada"/>
                <a:ea typeface="Mada"/>
                <a:cs typeface="Mada"/>
                <a:sym typeface="Mada"/>
              </a:rPr>
              <a:t>3</a:t>
            </a:r>
            <a:r>
              <a:rPr lang="ar" sz="1200">
                <a:latin typeface="Mada"/>
                <a:ea typeface="Mada"/>
                <a:cs typeface="Mada"/>
                <a:sym typeface="Mada"/>
              </a:rPr>
              <a:t>, </a:t>
            </a:r>
            <a:r>
              <a:rPr lang="ar" sz="1200">
                <a:solidFill>
                  <a:srgbClr val="999999"/>
                </a:solidFill>
                <a:latin typeface="Mada"/>
                <a:ea typeface="Mada"/>
                <a:cs typeface="Mada"/>
                <a:sym typeface="Mada"/>
              </a:rPr>
              <a:t>hyperextension of PIPJ and flexion of DIPJ</a:t>
            </a:r>
            <a:endParaRPr sz="1200">
              <a:solidFill>
                <a:srgbClr val="999999"/>
              </a:solidFill>
              <a:latin typeface="Mada"/>
              <a:ea typeface="Mada"/>
              <a:cs typeface="Mada"/>
              <a:sym typeface="Mada"/>
            </a:endParaRPr>
          </a:p>
        </p:txBody>
      </p:sp>
      <p:sp>
        <p:nvSpPr>
          <p:cNvPr id="130" name="Google Shape;130;p11"/>
          <p:cNvSpPr txBox="1"/>
          <p:nvPr/>
        </p:nvSpPr>
        <p:spPr>
          <a:xfrm>
            <a:off x="3753575" y="7991125"/>
            <a:ext cx="3771300" cy="1238700"/>
          </a:xfrm>
          <a:prstGeom prst="rect">
            <a:avLst/>
          </a:prstGeom>
          <a:noFill/>
          <a:ln>
            <a:noFill/>
          </a:ln>
        </p:spPr>
        <p:txBody>
          <a:bodyPr anchorCtr="0" anchor="t" bIns="91425" lIns="91425" spcFirstLastPara="1" rIns="91425" wrap="square" tIns="91425">
            <a:noAutofit/>
          </a:bodyPr>
          <a:lstStyle/>
          <a:p>
            <a:pPr indent="-200700" lvl="0" marL="316800" rtl="0" algn="l">
              <a:spcBef>
                <a:spcPts val="0"/>
              </a:spcBef>
              <a:spcAft>
                <a:spcPts val="0"/>
              </a:spcAft>
              <a:buSzPts val="1800"/>
              <a:buFont typeface="Exo"/>
              <a:buChar char="●"/>
            </a:pPr>
            <a:r>
              <a:rPr b="1" lang="ar" sz="1800">
                <a:latin typeface="Exo"/>
                <a:ea typeface="Exo"/>
                <a:cs typeface="Exo"/>
                <a:sym typeface="Exo"/>
              </a:rPr>
              <a:t>Metacarpophalangeal Joints</a:t>
            </a:r>
            <a:endParaRPr b="1" sz="1800">
              <a:latin typeface="Exo"/>
              <a:ea typeface="Exo"/>
              <a:cs typeface="Exo"/>
              <a:sym typeface="Exo"/>
            </a:endParaRPr>
          </a:p>
          <a:p>
            <a:pPr indent="-198600" lvl="1" marL="522000" rtl="0" algn="l">
              <a:spcBef>
                <a:spcPts val="1000"/>
              </a:spcBef>
              <a:spcAft>
                <a:spcPts val="0"/>
              </a:spcAft>
              <a:buSzPts val="1200"/>
              <a:buFont typeface="Mada"/>
              <a:buChar char="○"/>
            </a:pPr>
            <a:r>
              <a:rPr lang="ar" sz="1200">
                <a:latin typeface="Mada"/>
                <a:ea typeface="Mada"/>
                <a:cs typeface="Mada"/>
                <a:sym typeface="Mada"/>
              </a:rPr>
              <a:t>Synovitis</a:t>
            </a:r>
            <a:endParaRPr sz="1200">
              <a:latin typeface="Mada"/>
              <a:ea typeface="Mada"/>
              <a:cs typeface="Mada"/>
              <a:sym typeface="Mada"/>
            </a:endParaRPr>
          </a:p>
          <a:p>
            <a:pPr indent="-198600" lvl="1" marL="5220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Ulnar deviation</a:t>
            </a:r>
            <a:r>
              <a:rPr b="1" baseline="30000" lang="ar" sz="1200">
                <a:solidFill>
                  <a:srgbClr val="1C4588"/>
                </a:solidFill>
                <a:latin typeface="Mada"/>
                <a:ea typeface="Mada"/>
                <a:cs typeface="Mada"/>
                <a:sym typeface="Mada"/>
              </a:rPr>
              <a:t>4</a:t>
            </a:r>
            <a:endParaRPr b="1" baseline="30000" sz="1200">
              <a:solidFill>
                <a:srgbClr val="1C4588"/>
              </a:solidFill>
              <a:latin typeface="Mada"/>
              <a:ea typeface="Mada"/>
              <a:cs typeface="Mada"/>
              <a:sym typeface="Mada"/>
            </a:endParaRPr>
          </a:p>
          <a:p>
            <a:pPr indent="-198600" lvl="1" marL="522000" rtl="0" algn="l">
              <a:spcBef>
                <a:spcPts val="0"/>
              </a:spcBef>
              <a:spcAft>
                <a:spcPts val="0"/>
              </a:spcAft>
              <a:buSzPts val="1200"/>
              <a:buFont typeface="Mada"/>
              <a:buChar char="○"/>
            </a:pPr>
            <a:r>
              <a:rPr lang="ar" sz="1200">
                <a:latin typeface="Mada"/>
                <a:ea typeface="Mada"/>
                <a:cs typeface="Mada"/>
                <a:sym typeface="Mada"/>
              </a:rPr>
              <a:t>Subluxation </a:t>
            </a:r>
            <a:endParaRPr sz="1200">
              <a:latin typeface="Mada"/>
              <a:ea typeface="Mada"/>
              <a:cs typeface="Mada"/>
              <a:sym typeface="Mada"/>
            </a:endParaRPr>
          </a:p>
        </p:txBody>
      </p:sp>
      <p:pic>
        <p:nvPicPr>
          <p:cNvPr id="131" name="Google Shape;131;p11"/>
          <p:cNvPicPr preferRelativeResize="0"/>
          <p:nvPr/>
        </p:nvPicPr>
        <p:blipFill rotWithShape="1">
          <a:blip r:embed="rId6">
            <a:alphaModFix/>
          </a:blip>
          <a:srcRect b="55345" l="56478" r="-1143" t="0"/>
          <a:stretch/>
        </p:blipFill>
        <p:spPr>
          <a:xfrm>
            <a:off x="4886557" y="6971388"/>
            <a:ext cx="1150742" cy="910653"/>
          </a:xfrm>
          <a:prstGeom prst="rect">
            <a:avLst/>
          </a:prstGeom>
          <a:noFill/>
          <a:ln>
            <a:noFill/>
          </a:ln>
        </p:spPr>
      </p:pic>
      <p:pic>
        <p:nvPicPr>
          <p:cNvPr id="132" name="Google Shape;132;p11"/>
          <p:cNvPicPr preferRelativeResize="0"/>
          <p:nvPr/>
        </p:nvPicPr>
        <p:blipFill rotWithShape="1">
          <a:blip r:embed="rId6">
            <a:alphaModFix/>
          </a:blip>
          <a:srcRect b="0" l="56477" r="5304" t="52945"/>
          <a:stretch/>
        </p:blipFill>
        <p:spPr>
          <a:xfrm>
            <a:off x="3920800" y="6894455"/>
            <a:ext cx="1037675" cy="1011300"/>
          </a:xfrm>
          <a:prstGeom prst="rect">
            <a:avLst/>
          </a:prstGeom>
          <a:noFill/>
          <a:ln>
            <a:noFill/>
          </a:ln>
        </p:spPr>
      </p:pic>
      <p:pic>
        <p:nvPicPr>
          <p:cNvPr id="133" name="Google Shape;133;p11"/>
          <p:cNvPicPr preferRelativeResize="0"/>
          <p:nvPr/>
        </p:nvPicPr>
        <p:blipFill>
          <a:blip r:embed="rId7">
            <a:alphaModFix/>
          </a:blip>
          <a:stretch>
            <a:fillRect/>
          </a:stretch>
        </p:blipFill>
        <p:spPr>
          <a:xfrm>
            <a:off x="1731500" y="8248971"/>
            <a:ext cx="967625" cy="1061553"/>
          </a:xfrm>
          <a:prstGeom prst="rect">
            <a:avLst/>
          </a:prstGeom>
          <a:noFill/>
          <a:ln>
            <a:noFill/>
          </a:ln>
        </p:spPr>
      </p:pic>
      <p:sp>
        <p:nvSpPr>
          <p:cNvPr id="134" name="Google Shape;134;p11"/>
          <p:cNvSpPr txBox="1"/>
          <p:nvPr/>
        </p:nvSpPr>
        <p:spPr>
          <a:xfrm>
            <a:off x="718525" y="7294787"/>
            <a:ext cx="1506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900">
                <a:latin typeface="Mada"/>
                <a:ea typeface="Mada"/>
                <a:cs typeface="Mada"/>
                <a:sym typeface="Mada"/>
              </a:rPr>
              <a:t>Prominent ulnar styloid</a:t>
            </a:r>
            <a:endParaRPr b="1" sz="900">
              <a:latin typeface="Mada"/>
              <a:ea typeface="Mada"/>
              <a:cs typeface="Mada"/>
              <a:sym typeface="Mada"/>
            </a:endParaRPr>
          </a:p>
        </p:txBody>
      </p:sp>
      <p:sp>
        <p:nvSpPr>
          <p:cNvPr id="135" name="Google Shape;135;p11"/>
          <p:cNvSpPr txBox="1"/>
          <p:nvPr/>
        </p:nvSpPr>
        <p:spPr>
          <a:xfrm>
            <a:off x="5809425" y="9168150"/>
            <a:ext cx="1743900" cy="554100"/>
          </a:xfrm>
          <a:prstGeom prst="rect">
            <a:avLst/>
          </a:prstGeom>
          <a:noFill/>
          <a:ln>
            <a:noFill/>
          </a:ln>
        </p:spPr>
        <p:txBody>
          <a:bodyPr anchorCtr="0" anchor="t" bIns="91425" lIns="91425" spcFirstLastPara="1" rIns="91425" wrap="square" tIns="91425">
            <a:spAutoFit/>
          </a:bodyPr>
          <a:lstStyle/>
          <a:p>
            <a:pPr indent="-101199" lvl="0" marL="208799" rtl="0" algn="l">
              <a:spcBef>
                <a:spcPts val="0"/>
              </a:spcBef>
              <a:spcAft>
                <a:spcPts val="0"/>
              </a:spcAft>
              <a:buClr>
                <a:srgbClr val="6AA84F"/>
              </a:buClr>
              <a:buSzPts val="800"/>
              <a:buFont typeface="Mada"/>
              <a:buChar char="-"/>
            </a:pPr>
            <a:r>
              <a:rPr lang="ar" sz="800">
                <a:solidFill>
                  <a:srgbClr val="6AA84F"/>
                </a:solidFill>
                <a:latin typeface="Mada"/>
                <a:ea typeface="Mada"/>
                <a:cs typeface="Mada"/>
                <a:sym typeface="Mada"/>
              </a:rPr>
              <a:t>U</a:t>
            </a:r>
            <a:r>
              <a:rPr lang="ar" sz="800">
                <a:solidFill>
                  <a:srgbClr val="6AA84F"/>
                </a:solidFill>
                <a:latin typeface="Mada"/>
                <a:ea typeface="Mada"/>
                <a:cs typeface="Mada"/>
                <a:sym typeface="Mada"/>
              </a:rPr>
              <a:t>lnar deviation at MCPJ</a:t>
            </a:r>
            <a:endParaRPr sz="800">
              <a:solidFill>
                <a:srgbClr val="6AA84F"/>
              </a:solidFill>
              <a:latin typeface="Mada"/>
              <a:ea typeface="Mada"/>
              <a:cs typeface="Mada"/>
              <a:sym typeface="Mada"/>
            </a:endParaRPr>
          </a:p>
          <a:p>
            <a:pPr indent="-101199" lvl="0" marL="208799" rtl="0" algn="l">
              <a:spcBef>
                <a:spcPts val="0"/>
              </a:spcBef>
              <a:spcAft>
                <a:spcPts val="0"/>
              </a:spcAft>
              <a:buClr>
                <a:srgbClr val="6AA84F"/>
              </a:buClr>
              <a:buSzPts val="800"/>
              <a:buFont typeface="Mada"/>
              <a:buChar char="-"/>
            </a:pPr>
            <a:r>
              <a:rPr lang="ar" sz="800">
                <a:solidFill>
                  <a:srgbClr val="6AA84F"/>
                </a:solidFill>
                <a:latin typeface="Mada"/>
                <a:ea typeface="Mada"/>
                <a:cs typeface="Mada"/>
                <a:sym typeface="Mada"/>
              </a:rPr>
              <a:t>Muscle wasting</a:t>
            </a:r>
            <a:endParaRPr sz="800">
              <a:solidFill>
                <a:srgbClr val="6AA84F"/>
              </a:solidFill>
              <a:latin typeface="Mada"/>
              <a:ea typeface="Mada"/>
              <a:cs typeface="Mada"/>
              <a:sym typeface="Mada"/>
            </a:endParaRPr>
          </a:p>
          <a:p>
            <a:pPr indent="-101199" lvl="0" marL="208799" rtl="0" algn="l">
              <a:spcBef>
                <a:spcPts val="0"/>
              </a:spcBef>
              <a:spcAft>
                <a:spcPts val="0"/>
              </a:spcAft>
              <a:buClr>
                <a:srgbClr val="6AA84F"/>
              </a:buClr>
              <a:buSzPts val="800"/>
              <a:buFont typeface="Mada"/>
              <a:buChar char="-"/>
            </a:pPr>
            <a:r>
              <a:rPr lang="ar" sz="800">
                <a:solidFill>
                  <a:srgbClr val="6AA84F"/>
                </a:solidFill>
                <a:latin typeface="Mada"/>
                <a:ea typeface="Mada"/>
                <a:cs typeface="Mada"/>
                <a:sym typeface="Mada"/>
              </a:rPr>
              <a:t>Radial deviation at wrist</a:t>
            </a:r>
            <a:endParaRPr sz="800">
              <a:solidFill>
                <a:srgbClr val="6AA84F"/>
              </a:solidFill>
              <a:latin typeface="Mada"/>
              <a:ea typeface="Mada"/>
              <a:cs typeface="Mada"/>
              <a:sym typeface="Mada"/>
            </a:endParaRPr>
          </a:p>
        </p:txBody>
      </p:sp>
      <p:sp>
        <p:nvSpPr>
          <p:cNvPr id="136" name="Google Shape;136;p11"/>
          <p:cNvSpPr txBox="1"/>
          <p:nvPr/>
        </p:nvSpPr>
        <p:spPr>
          <a:xfrm>
            <a:off x="1731500" y="9229725"/>
            <a:ext cx="1141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900">
                <a:latin typeface="Mada"/>
                <a:ea typeface="Mada"/>
                <a:cs typeface="Mada"/>
                <a:sym typeface="Mada"/>
              </a:rPr>
              <a:t>Z deformity</a:t>
            </a:r>
            <a:endParaRPr b="1" sz="900">
              <a:latin typeface="Mada"/>
              <a:ea typeface="Mada"/>
              <a:cs typeface="Mada"/>
              <a:sym typeface="Mada"/>
            </a:endParaRPr>
          </a:p>
        </p:txBody>
      </p:sp>
      <p:pic>
        <p:nvPicPr>
          <p:cNvPr id="137" name="Google Shape;137;p11"/>
          <p:cNvPicPr preferRelativeResize="0"/>
          <p:nvPr/>
        </p:nvPicPr>
        <p:blipFill>
          <a:blip r:embed="rId8">
            <a:alphaModFix/>
          </a:blip>
          <a:stretch>
            <a:fillRect/>
          </a:stretch>
        </p:blipFill>
        <p:spPr>
          <a:xfrm>
            <a:off x="6087725" y="6975600"/>
            <a:ext cx="862649" cy="632494"/>
          </a:xfrm>
          <a:prstGeom prst="rect">
            <a:avLst/>
          </a:prstGeom>
          <a:noFill/>
          <a:ln>
            <a:noFill/>
          </a:ln>
        </p:spPr>
      </p:pic>
      <p:sp>
        <p:nvSpPr>
          <p:cNvPr id="138" name="Google Shape;138;p11"/>
          <p:cNvSpPr txBox="1"/>
          <p:nvPr/>
        </p:nvSpPr>
        <p:spPr>
          <a:xfrm>
            <a:off x="6174607" y="7516226"/>
            <a:ext cx="1225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900">
                <a:latin typeface="Mada"/>
                <a:ea typeface="Mada"/>
                <a:cs typeface="Mada"/>
                <a:sym typeface="Mada"/>
              </a:rPr>
              <a:t>Synovitis</a:t>
            </a:r>
            <a:r>
              <a:rPr b="1" baseline="30000" lang="ar" sz="900">
                <a:solidFill>
                  <a:srgbClr val="6AA84F"/>
                </a:solidFill>
                <a:latin typeface="Mada"/>
                <a:ea typeface="Mada"/>
                <a:cs typeface="Mada"/>
                <a:sym typeface="Mada"/>
              </a:rPr>
              <a:t>1</a:t>
            </a:r>
            <a:endParaRPr b="1" baseline="30000" sz="900">
              <a:solidFill>
                <a:srgbClr val="6AA84F"/>
              </a:solidFill>
              <a:latin typeface="Mada"/>
              <a:ea typeface="Mada"/>
              <a:cs typeface="Mada"/>
              <a:sym typeface="Mada"/>
            </a:endParaRPr>
          </a:p>
        </p:txBody>
      </p:sp>
      <p:pic>
        <p:nvPicPr>
          <p:cNvPr id="139" name="Google Shape;139;p11"/>
          <p:cNvPicPr preferRelativeResize="0"/>
          <p:nvPr/>
        </p:nvPicPr>
        <p:blipFill rotWithShape="1">
          <a:blip r:embed="rId9">
            <a:alphaModFix/>
          </a:blip>
          <a:srcRect b="0" l="0" r="0" t="0"/>
          <a:stretch/>
        </p:blipFill>
        <p:spPr>
          <a:xfrm>
            <a:off x="5950450" y="8396713"/>
            <a:ext cx="1351199" cy="785875"/>
          </a:xfrm>
          <a:prstGeom prst="rect">
            <a:avLst/>
          </a:prstGeom>
          <a:noFill/>
          <a:ln>
            <a:noFill/>
          </a:ln>
        </p:spPr>
      </p:pic>
      <p:sp>
        <p:nvSpPr>
          <p:cNvPr id="140" name="Google Shape;140;p11"/>
          <p:cNvSpPr txBox="1"/>
          <p:nvPr/>
        </p:nvSpPr>
        <p:spPr>
          <a:xfrm>
            <a:off x="3571875" y="6995492"/>
            <a:ext cx="61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41" name="Google Shape;141;p11"/>
          <p:cNvPicPr preferRelativeResize="0"/>
          <p:nvPr/>
        </p:nvPicPr>
        <p:blipFill>
          <a:blip r:embed="rId10">
            <a:alphaModFix/>
          </a:blip>
          <a:stretch>
            <a:fillRect/>
          </a:stretch>
        </p:blipFill>
        <p:spPr>
          <a:xfrm>
            <a:off x="5809425" y="2574725"/>
            <a:ext cx="967626" cy="1746793"/>
          </a:xfrm>
          <a:prstGeom prst="rect">
            <a:avLst/>
          </a:prstGeom>
          <a:noFill/>
          <a:ln>
            <a:noFill/>
          </a:ln>
        </p:spPr>
      </p:pic>
      <p:pic>
        <p:nvPicPr>
          <p:cNvPr id="142" name="Google Shape;142;p11"/>
          <p:cNvPicPr preferRelativeResize="0"/>
          <p:nvPr/>
        </p:nvPicPr>
        <p:blipFill>
          <a:blip r:embed="rId11">
            <a:alphaModFix/>
          </a:blip>
          <a:stretch>
            <a:fillRect/>
          </a:stretch>
        </p:blipFill>
        <p:spPr>
          <a:xfrm>
            <a:off x="2775475" y="8315156"/>
            <a:ext cx="775775" cy="929196"/>
          </a:xfrm>
          <a:prstGeom prst="rect">
            <a:avLst/>
          </a:prstGeom>
          <a:noFill/>
          <a:ln>
            <a:noFill/>
          </a:ln>
        </p:spPr>
      </p:pic>
      <p:cxnSp>
        <p:nvCxnSpPr>
          <p:cNvPr id="143" name="Google Shape;143;p11"/>
          <p:cNvCxnSpPr/>
          <p:nvPr/>
        </p:nvCxnSpPr>
        <p:spPr>
          <a:xfrm flipH="1" rot="-5400000">
            <a:off x="2463950" y="5393625"/>
            <a:ext cx="600" cy="600"/>
          </a:xfrm>
          <a:prstGeom prst="curvedConnector3">
            <a:avLst>
              <a:gd fmla="val 50000" name="adj1"/>
            </a:avLst>
          </a:prstGeom>
          <a:noFill/>
          <a:ln cap="flat" cmpd="sng" w="9525">
            <a:solidFill>
              <a:schemeClr val="dk2"/>
            </a:solidFill>
            <a:prstDash val="solid"/>
            <a:round/>
            <a:headEnd len="med" w="med" type="none"/>
            <a:tailEnd len="med" w="med" type="none"/>
          </a:ln>
        </p:spPr>
      </p:cxnSp>
      <p:sp>
        <p:nvSpPr>
          <p:cNvPr id="144" name="Google Shape;144;p11"/>
          <p:cNvSpPr txBox="1"/>
          <p:nvPr/>
        </p:nvSpPr>
        <p:spPr>
          <a:xfrm>
            <a:off x="3694775" y="9061500"/>
            <a:ext cx="1996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000" u="sng">
                <a:solidFill>
                  <a:srgbClr val="CC0000"/>
                </a:solidFill>
                <a:latin typeface="Mada"/>
                <a:ea typeface="Mada"/>
                <a:cs typeface="Mada"/>
                <a:sym typeface="Mada"/>
              </a:rPr>
              <a:t>Important:</a:t>
            </a:r>
            <a:r>
              <a:rPr b="1" lang="ar" sz="1000">
                <a:solidFill>
                  <a:srgbClr val="CC0000"/>
                </a:solidFill>
                <a:latin typeface="Mada"/>
                <a:ea typeface="Mada"/>
                <a:cs typeface="Mada"/>
                <a:sym typeface="Mada"/>
              </a:rPr>
              <a:t> </a:t>
            </a:r>
            <a:r>
              <a:rPr lang="ar" sz="1000">
                <a:solidFill>
                  <a:srgbClr val="6AA84F"/>
                </a:solidFill>
                <a:latin typeface="Mada"/>
                <a:ea typeface="Mada"/>
                <a:cs typeface="Mada"/>
                <a:sym typeface="Mada"/>
              </a:rPr>
              <a:t>So, radial deviation at the wrist and ulnar deviation at the MCPJ</a:t>
            </a:r>
            <a:endParaRPr sz="1000">
              <a:solidFill>
                <a:srgbClr val="6AA84F"/>
              </a:solidFill>
              <a:latin typeface="Mada"/>
              <a:ea typeface="Mada"/>
              <a:cs typeface="Mada"/>
              <a:sym typeface="Mada"/>
            </a:endParaRPr>
          </a:p>
        </p:txBody>
      </p:sp>
      <p:sp>
        <p:nvSpPr>
          <p:cNvPr id="145" name="Google Shape;145;p11"/>
          <p:cNvSpPr/>
          <p:nvPr/>
        </p:nvSpPr>
        <p:spPr>
          <a:xfrm>
            <a:off x="5979550" y="9215625"/>
            <a:ext cx="1293000" cy="450600"/>
          </a:xfrm>
          <a:prstGeom prst="rect">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2"/>
          <p:cNvSpPr/>
          <p:nvPr/>
        </p:nvSpPr>
        <p:spPr>
          <a:xfrm>
            <a:off x="399775" y="3841525"/>
            <a:ext cx="3714600" cy="3072900"/>
          </a:xfrm>
          <a:prstGeom prst="rect">
            <a:avLst/>
          </a:prstGeom>
          <a:noFill/>
          <a:ln cap="flat" cmpd="sng" w="19050">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2"/>
          <p:cNvSpPr/>
          <p:nvPr/>
        </p:nvSpPr>
        <p:spPr>
          <a:xfrm>
            <a:off x="4676075" y="3833125"/>
            <a:ext cx="2500800" cy="3072900"/>
          </a:xfrm>
          <a:prstGeom prst="rect">
            <a:avLst/>
          </a:prstGeom>
          <a:noFill/>
          <a:ln cap="flat" cmpd="sng" w="19050">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53" name="Google Shape;153;p12"/>
          <p:cNvSpPr txBox="1"/>
          <p:nvPr/>
        </p:nvSpPr>
        <p:spPr>
          <a:xfrm>
            <a:off x="2280000" y="0"/>
            <a:ext cx="3000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2600">
                <a:latin typeface="Mada"/>
                <a:ea typeface="Mada"/>
                <a:cs typeface="Mada"/>
                <a:sym typeface="Mada"/>
              </a:rPr>
              <a:t>Articular features</a:t>
            </a:r>
            <a:endParaRPr b="1" sz="2600">
              <a:latin typeface="Mada"/>
              <a:ea typeface="Mada"/>
              <a:cs typeface="Mada"/>
              <a:sym typeface="Mada"/>
            </a:endParaRPr>
          </a:p>
        </p:txBody>
      </p:sp>
      <p:sp>
        <p:nvSpPr>
          <p:cNvPr id="154" name="Google Shape;154;p12"/>
          <p:cNvSpPr txBox="1"/>
          <p:nvPr/>
        </p:nvSpPr>
        <p:spPr>
          <a:xfrm>
            <a:off x="228600" y="1666525"/>
            <a:ext cx="6180000" cy="2114100"/>
          </a:xfrm>
          <a:prstGeom prst="rect">
            <a:avLst/>
          </a:prstGeom>
          <a:noFill/>
          <a:ln>
            <a:noFill/>
          </a:ln>
        </p:spPr>
        <p:txBody>
          <a:bodyPr anchorCtr="0" anchor="t" bIns="91425" lIns="91425" spcFirstLastPara="1" rIns="91425" wrap="square" tIns="91425">
            <a:noAutofit/>
          </a:bodyPr>
          <a:lstStyle/>
          <a:p>
            <a:pPr indent="-156250" lvl="0" marL="316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Painful stiffness of the neck in RA is often muscular, but it may be due to rheumatoid synovitis</a:t>
            </a:r>
            <a:endParaRPr sz="1100">
              <a:latin typeface="Mada"/>
              <a:ea typeface="Mada"/>
              <a:cs typeface="Mada"/>
              <a:sym typeface="Mada"/>
            </a:endParaRPr>
          </a:p>
          <a:p>
            <a:pPr indent="-156250" lvl="0" marL="316800" rtl="0" algn="l">
              <a:spcBef>
                <a:spcPts val="0"/>
              </a:spcBef>
              <a:spcAft>
                <a:spcPts val="0"/>
              </a:spcAft>
              <a:buSzPts val="1100"/>
              <a:buFont typeface="Mada"/>
              <a:buChar char="●"/>
            </a:pPr>
            <a:r>
              <a:rPr lang="ar" sz="1100">
                <a:latin typeface="Mada"/>
                <a:ea typeface="Mada"/>
                <a:cs typeface="Mada"/>
                <a:sym typeface="Mada"/>
              </a:rPr>
              <a:t>This synovitis leads to bone </a:t>
            </a:r>
            <a:r>
              <a:rPr b="1" lang="ar" sz="1100">
                <a:latin typeface="Mada"/>
                <a:ea typeface="Mada"/>
                <a:cs typeface="Mada"/>
                <a:sym typeface="Mada"/>
              </a:rPr>
              <a:t>destruction</a:t>
            </a:r>
            <a:r>
              <a:rPr lang="ar" sz="1100">
                <a:latin typeface="Mada"/>
                <a:ea typeface="Mada"/>
                <a:cs typeface="Mada"/>
                <a:sym typeface="Mada"/>
              </a:rPr>
              <a:t>, damages the ligaments and causes atlantoaxial or upper cervical vertebral instability</a:t>
            </a:r>
            <a:r>
              <a:rPr lang="ar" sz="1100">
                <a:latin typeface="Mada"/>
                <a:ea typeface="Mada"/>
                <a:cs typeface="Mada"/>
                <a:sym typeface="Mada"/>
              </a:rPr>
              <a:t>. </a:t>
            </a:r>
            <a:r>
              <a:rPr lang="ar" sz="1100">
                <a:solidFill>
                  <a:srgbClr val="6AA84F"/>
                </a:solidFill>
                <a:latin typeface="Mada"/>
                <a:ea typeface="Mada"/>
                <a:cs typeface="Mada"/>
                <a:sym typeface="Mada"/>
              </a:rPr>
              <a:t>Particularly a</a:t>
            </a:r>
            <a:r>
              <a:rPr lang="ar" sz="1100">
                <a:solidFill>
                  <a:srgbClr val="6AA84F"/>
                </a:solidFill>
                <a:latin typeface="Mada"/>
                <a:ea typeface="Mada"/>
                <a:cs typeface="Mada"/>
                <a:sym typeface="Mada"/>
              </a:rPr>
              <a:t>t</a:t>
            </a:r>
            <a:r>
              <a:rPr lang="ar" sz="1100">
                <a:latin typeface="Mada"/>
                <a:ea typeface="Mada"/>
                <a:cs typeface="Mada"/>
                <a:sym typeface="Mada"/>
              </a:rPr>
              <a:t> </a:t>
            </a:r>
            <a:r>
              <a:rPr b="1" lang="ar" sz="1100">
                <a:solidFill>
                  <a:srgbClr val="CC0000"/>
                </a:solidFill>
                <a:latin typeface="Mada"/>
                <a:ea typeface="Mada"/>
                <a:cs typeface="Mada"/>
                <a:sym typeface="Mada"/>
              </a:rPr>
              <a:t>C1</a:t>
            </a:r>
            <a:r>
              <a:rPr b="1" lang="ar" sz="1100">
                <a:latin typeface="Mada"/>
                <a:ea typeface="Mada"/>
                <a:cs typeface="Mada"/>
                <a:sym typeface="Mada"/>
              </a:rPr>
              <a:t> </a:t>
            </a:r>
            <a:r>
              <a:rPr b="1" lang="ar" sz="1100">
                <a:solidFill>
                  <a:srgbClr val="6AA84F"/>
                </a:solidFill>
                <a:latin typeface="Mada"/>
                <a:ea typeface="Mada"/>
                <a:cs typeface="Mada"/>
                <a:sym typeface="Mada"/>
              </a:rPr>
              <a:t>and</a:t>
            </a:r>
            <a:r>
              <a:rPr b="1" lang="ar" sz="1100">
                <a:latin typeface="Mada"/>
                <a:ea typeface="Mada"/>
                <a:cs typeface="Mada"/>
                <a:sym typeface="Mada"/>
              </a:rPr>
              <a:t> </a:t>
            </a:r>
            <a:r>
              <a:rPr b="1" lang="ar" sz="1100">
                <a:solidFill>
                  <a:srgbClr val="CC0000"/>
                </a:solidFill>
                <a:latin typeface="Mada"/>
                <a:ea typeface="Mada"/>
                <a:cs typeface="Mada"/>
                <a:sym typeface="Mada"/>
              </a:rPr>
              <a:t>C2</a:t>
            </a:r>
            <a:r>
              <a:rPr b="1" lang="ar" sz="1100">
                <a:latin typeface="Mada"/>
                <a:ea typeface="Mada"/>
                <a:cs typeface="Mada"/>
                <a:sym typeface="Mada"/>
              </a:rPr>
              <a:t>,</a:t>
            </a:r>
            <a:r>
              <a:rPr b="1" lang="ar" sz="1100">
                <a:latin typeface="Mada"/>
                <a:ea typeface="Mada"/>
                <a:cs typeface="Mada"/>
                <a:sym typeface="Mada"/>
              </a:rPr>
              <a:t> </a:t>
            </a:r>
            <a:r>
              <a:rPr b="1" lang="ar" sz="1100">
                <a:solidFill>
                  <a:srgbClr val="6AA84F"/>
                </a:solidFill>
                <a:latin typeface="Mada"/>
                <a:ea typeface="Mada"/>
                <a:cs typeface="Mada"/>
                <a:sym typeface="Mada"/>
              </a:rPr>
              <a:t>which can lead to</a:t>
            </a:r>
            <a:r>
              <a:rPr b="1" lang="ar" sz="1100">
                <a:latin typeface="Mada"/>
                <a:ea typeface="Mada"/>
                <a:cs typeface="Mada"/>
                <a:sym typeface="Mada"/>
              </a:rPr>
              <a:t> </a:t>
            </a:r>
            <a:r>
              <a:rPr b="1" lang="ar" sz="1100">
                <a:solidFill>
                  <a:srgbClr val="6AA84F"/>
                </a:solidFill>
                <a:latin typeface="Mada"/>
                <a:ea typeface="Mada"/>
                <a:cs typeface="Mada"/>
                <a:sym typeface="Mada"/>
              </a:rPr>
              <a:t>subaxial</a:t>
            </a:r>
            <a:r>
              <a:rPr b="1" lang="ar" sz="1100">
                <a:latin typeface="Mada"/>
                <a:ea typeface="Mada"/>
                <a:cs typeface="Mada"/>
                <a:sym typeface="Mada"/>
              </a:rPr>
              <a:t> </a:t>
            </a:r>
            <a:r>
              <a:rPr b="1" lang="ar" sz="1100">
                <a:solidFill>
                  <a:srgbClr val="CC0000"/>
                </a:solidFill>
                <a:latin typeface="Mada"/>
                <a:ea typeface="Mada"/>
                <a:cs typeface="Mada"/>
                <a:sym typeface="Mada"/>
              </a:rPr>
              <a:t>subluxation</a:t>
            </a:r>
            <a:endParaRPr b="1" sz="1100">
              <a:solidFill>
                <a:srgbClr val="CC0000"/>
              </a:solidFill>
              <a:latin typeface="Mada"/>
              <a:ea typeface="Mada"/>
              <a:cs typeface="Mada"/>
              <a:sym typeface="Mada"/>
            </a:endParaRPr>
          </a:p>
          <a:p>
            <a:pPr indent="-156250" lvl="0" marL="316800" rtl="0" algn="l">
              <a:spcBef>
                <a:spcPts val="0"/>
              </a:spcBef>
              <a:spcAft>
                <a:spcPts val="0"/>
              </a:spcAft>
              <a:buSzPts val="1100"/>
              <a:buFont typeface="Mada"/>
              <a:buChar char="●"/>
            </a:pPr>
            <a:r>
              <a:rPr lang="ar" sz="1100">
                <a:latin typeface="Mada"/>
                <a:ea typeface="Mada"/>
                <a:cs typeface="Mada"/>
                <a:sym typeface="Mada"/>
              </a:rPr>
              <a:t>In late RA, difficulty </a:t>
            </a:r>
            <a:r>
              <a:rPr lang="ar" sz="1100">
                <a:latin typeface="Mada"/>
                <a:ea typeface="Mada"/>
                <a:cs typeface="Mada"/>
                <a:sym typeface="Mada"/>
              </a:rPr>
              <a:t>walking</a:t>
            </a:r>
            <a:r>
              <a:rPr lang="ar" sz="1100">
                <a:latin typeface="Mada"/>
                <a:ea typeface="Mada"/>
                <a:cs typeface="Mada"/>
                <a:sym typeface="Mada"/>
              </a:rPr>
              <a:t> that cannot be explained by articular disease, weakness of the legs or loss of control of bowel or bladder may be due to spinal cord compression and is a neurosurgical emergency.</a:t>
            </a:r>
            <a:endParaRPr sz="1100">
              <a:latin typeface="Mada"/>
              <a:ea typeface="Mada"/>
              <a:cs typeface="Mada"/>
              <a:sym typeface="Mada"/>
            </a:endParaRPr>
          </a:p>
          <a:p>
            <a:pPr indent="-156250" lvl="0" marL="316800" rtl="0" algn="l">
              <a:spcBef>
                <a:spcPts val="0"/>
              </a:spcBef>
              <a:spcAft>
                <a:spcPts val="0"/>
              </a:spcAft>
              <a:buSzPts val="1100"/>
              <a:buFont typeface="Mada"/>
              <a:buChar char="●"/>
            </a:pPr>
            <a:r>
              <a:rPr b="1" lang="ar" sz="1100">
                <a:latin typeface="Mada"/>
                <a:ea typeface="Mada"/>
                <a:cs typeface="Mada"/>
                <a:sym typeface="Mada"/>
              </a:rPr>
              <a:t>MRI is the imaging of choice</a:t>
            </a:r>
            <a:r>
              <a:rPr lang="ar" sz="1100">
                <a:latin typeface="Mada"/>
                <a:ea typeface="Mada"/>
                <a:cs typeface="Mada"/>
                <a:sym typeface="Mada"/>
              </a:rPr>
              <a:t>, but lateral flexed and extended neck </a:t>
            </a:r>
            <a:r>
              <a:rPr b="1" lang="ar" sz="1100">
                <a:latin typeface="Mada"/>
                <a:ea typeface="Mada"/>
                <a:cs typeface="Mada"/>
                <a:sym typeface="Mada"/>
              </a:rPr>
              <a:t>X-rays</a:t>
            </a:r>
            <a:r>
              <a:rPr lang="ar" sz="1100">
                <a:latin typeface="Mada"/>
                <a:ea typeface="Mada"/>
                <a:cs typeface="Mada"/>
                <a:sym typeface="Mada"/>
              </a:rPr>
              <a:t> can demonstrate instability.</a:t>
            </a:r>
            <a:endParaRPr sz="1100">
              <a:latin typeface="Mada"/>
              <a:ea typeface="Mada"/>
              <a:cs typeface="Mada"/>
              <a:sym typeface="Mada"/>
            </a:endParaRPr>
          </a:p>
          <a:p>
            <a:pPr indent="-156250" lvl="0" marL="316800" rtl="0" algn="l">
              <a:spcBef>
                <a:spcPts val="0"/>
              </a:spcBef>
              <a:spcAft>
                <a:spcPts val="0"/>
              </a:spcAft>
              <a:buClr>
                <a:srgbClr val="CEA320"/>
              </a:buClr>
              <a:buSzPts val="1100"/>
              <a:buFont typeface="Mada"/>
              <a:buChar char="★"/>
            </a:pPr>
            <a:r>
              <a:rPr b="1" lang="ar" sz="1100">
                <a:solidFill>
                  <a:srgbClr val="CEA320"/>
                </a:solidFill>
                <a:latin typeface="Mada"/>
                <a:ea typeface="Mada"/>
                <a:cs typeface="Mada"/>
                <a:sym typeface="Mada"/>
              </a:rPr>
              <a:t>X-RAY </a:t>
            </a:r>
            <a:r>
              <a:rPr b="1" lang="ar" sz="1100">
                <a:solidFill>
                  <a:srgbClr val="CEA320"/>
                </a:solidFill>
                <a:latin typeface="Mada"/>
                <a:ea typeface="Mada"/>
                <a:cs typeface="Mada"/>
                <a:sym typeface="Mada"/>
              </a:rPr>
              <a:t>Imaging</a:t>
            </a:r>
            <a:r>
              <a:rPr b="1" lang="ar" sz="1100">
                <a:solidFill>
                  <a:srgbClr val="CC0000"/>
                </a:solidFill>
                <a:latin typeface="Mada"/>
                <a:ea typeface="Mada"/>
                <a:cs typeface="Mada"/>
                <a:sym typeface="Mada"/>
              </a:rPr>
              <a:t> </a:t>
            </a:r>
            <a:r>
              <a:rPr lang="ar" sz="1100">
                <a:solidFill>
                  <a:srgbClr val="6AA84F"/>
                </a:solidFill>
                <a:latin typeface="Mada"/>
                <a:ea typeface="Mada"/>
                <a:cs typeface="Mada"/>
                <a:sym typeface="Mada"/>
              </a:rPr>
              <a:t>of the cervical spine in flexion and extension is</a:t>
            </a:r>
            <a:r>
              <a:rPr lang="ar" sz="1100">
                <a:latin typeface="Mada"/>
                <a:ea typeface="Mada"/>
                <a:cs typeface="Mada"/>
                <a:sym typeface="Mada"/>
              </a:rPr>
              <a:t> </a:t>
            </a:r>
            <a:r>
              <a:rPr b="1" lang="ar" sz="1100">
                <a:solidFill>
                  <a:srgbClr val="CC0000"/>
                </a:solidFill>
                <a:latin typeface="Mada"/>
                <a:ea typeface="Mada"/>
                <a:cs typeface="Mada"/>
                <a:sym typeface="Mada"/>
              </a:rPr>
              <a:t>recommended</a:t>
            </a:r>
            <a:r>
              <a:rPr b="1" lang="ar" sz="1100">
                <a:latin typeface="Mada"/>
                <a:ea typeface="Mada"/>
                <a:cs typeface="Mada"/>
                <a:sym typeface="Mada"/>
              </a:rPr>
              <a:t> </a:t>
            </a:r>
            <a:r>
              <a:rPr lang="ar" sz="1100">
                <a:solidFill>
                  <a:srgbClr val="6AA84F"/>
                </a:solidFill>
                <a:latin typeface="Mada"/>
                <a:ea typeface="Mada"/>
                <a:cs typeface="Mada"/>
                <a:sym typeface="Mada"/>
              </a:rPr>
              <a:t>in patients with RA</a:t>
            </a:r>
            <a:r>
              <a:rPr lang="ar" sz="1100">
                <a:latin typeface="Mada"/>
                <a:ea typeface="Mada"/>
                <a:cs typeface="Mada"/>
                <a:sym typeface="Mada"/>
              </a:rPr>
              <a:t> </a:t>
            </a:r>
            <a:r>
              <a:rPr b="1" lang="ar" sz="1100">
                <a:solidFill>
                  <a:srgbClr val="CC0000"/>
                </a:solidFill>
                <a:latin typeface="Mada"/>
                <a:ea typeface="Mada"/>
                <a:cs typeface="Mada"/>
                <a:sym typeface="Mada"/>
              </a:rPr>
              <a:t>before surgery</a:t>
            </a:r>
            <a:r>
              <a:rPr b="1" lang="ar" sz="1100">
                <a:latin typeface="Mada"/>
                <a:ea typeface="Mada"/>
                <a:cs typeface="Mada"/>
                <a:sym typeface="Mada"/>
              </a:rPr>
              <a:t> </a:t>
            </a:r>
            <a:r>
              <a:rPr lang="ar" sz="1100">
                <a:solidFill>
                  <a:srgbClr val="6AA84F"/>
                </a:solidFill>
                <a:latin typeface="Mada"/>
                <a:ea typeface="Mada"/>
                <a:cs typeface="Mada"/>
                <a:sym typeface="Mada"/>
              </a:rPr>
              <a:t>or </a:t>
            </a:r>
            <a:r>
              <a:rPr b="1" lang="ar" sz="1100">
                <a:solidFill>
                  <a:srgbClr val="6AA84F"/>
                </a:solidFill>
                <a:latin typeface="Mada"/>
                <a:ea typeface="Mada"/>
                <a:cs typeface="Mada"/>
                <a:sym typeface="Mada"/>
              </a:rPr>
              <a:t>upper GI</a:t>
            </a:r>
            <a:r>
              <a:rPr b="1" lang="ar" sz="1100">
                <a:latin typeface="Mada"/>
                <a:ea typeface="Mada"/>
                <a:cs typeface="Mada"/>
                <a:sym typeface="Mada"/>
              </a:rPr>
              <a:t> </a:t>
            </a:r>
            <a:r>
              <a:rPr b="1" lang="ar" sz="1100">
                <a:solidFill>
                  <a:srgbClr val="CC0000"/>
                </a:solidFill>
                <a:latin typeface="Mada"/>
                <a:ea typeface="Mada"/>
                <a:cs typeface="Mada"/>
                <a:sym typeface="Mada"/>
              </a:rPr>
              <a:t>endoscopy</a:t>
            </a:r>
            <a:r>
              <a:rPr lang="ar" sz="1100">
                <a:latin typeface="Mada"/>
                <a:ea typeface="Mada"/>
                <a:cs typeface="Mada"/>
                <a:sym typeface="Mada"/>
              </a:rPr>
              <a:t> </a:t>
            </a:r>
            <a:r>
              <a:rPr lang="ar" sz="1100">
                <a:solidFill>
                  <a:srgbClr val="6AA84F"/>
                </a:solidFill>
                <a:latin typeface="Mada"/>
                <a:ea typeface="Mada"/>
                <a:cs typeface="Mada"/>
                <a:sym typeface="Mada"/>
              </a:rPr>
              <a:t>to check for instability</a:t>
            </a:r>
            <a:r>
              <a:rPr lang="ar" sz="1100">
                <a:latin typeface="Mada"/>
                <a:ea typeface="Mada"/>
                <a:cs typeface="Mada"/>
                <a:sym typeface="Mada"/>
              </a:rPr>
              <a:t> </a:t>
            </a:r>
            <a:r>
              <a:rPr lang="ar" sz="1100">
                <a:solidFill>
                  <a:srgbClr val="6AA84F"/>
                </a:solidFill>
                <a:latin typeface="Mada"/>
                <a:ea typeface="Mada"/>
                <a:cs typeface="Mada"/>
                <a:sym typeface="Mada"/>
              </a:rPr>
              <a:t>(</a:t>
            </a:r>
            <a:r>
              <a:rPr b="1" lang="ar" sz="1100">
                <a:solidFill>
                  <a:srgbClr val="6AA84F"/>
                </a:solidFill>
                <a:latin typeface="Mada"/>
                <a:ea typeface="Mada"/>
                <a:cs typeface="Mada"/>
                <a:sym typeface="Mada"/>
              </a:rPr>
              <a:t>Cervical</a:t>
            </a:r>
            <a:r>
              <a:rPr b="1" lang="ar" sz="1100">
                <a:solidFill>
                  <a:srgbClr val="6AA84F"/>
                </a:solidFill>
                <a:latin typeface="Mada"/>
                <a:ea typeface="Mada"/>
                <a:cs typeface="Mada"/>
                <a:sym typeface="Mada"/>
              </a:rPr>
              <a:t> </a:t>
            </a:r>
            <a:r>
              <a:rPr b="1" lang="ar" sz="1100">
                <a:solidFill>
                  <a:srgbClr val="6AA84F"/>
                </a:solidFill>
                <a:latin typeface="Mada"/>
                <a:ea typeface="Mada"/>
                <a:cs typeface="Mada"/>
                <a:sym typeface="Mada"/>
              </a:rPr>
              <a:t>subluxation</a:t>
            </a:r>
            <a:r>
              <a:rPr lang="ar" sz="1100">
                <a:solidFill>
                  <a:srgbClr val="6AA84F"/>
                </a:solidFill>
                <a:latin typeface="Mada"/>
                <a:ea typeface="Mada"/>
                <a:cs typeface="Mada"/>
                <a:sym typeface="Mada"/>
              </a:rPr>
              <a:t>)</a:t>
            </a:r>
            <a:r>
              <a:rPr lang="ar" sz="1100">
                <a:latin typeface="Mada"/>
                <a:ea typeface="Mada"/>
                <a:cs typeface="Mada"/>
                <a:sym typeface="Mada"/>
              </a:rPr>
              <a:t> </a:t>
            </a:r>
            <a:r>
              <a:rPr lang="ar" sz="1100">
                <a:solidFill>
                  <a:srgbClr val="6AA84F"/>
                </a:solidFill>
                <a:latin typeface="Mada"/>
                <a:ea typeface="Mada"/>
                <a:cs typeface="Mada"/>
                <a:sym typeface="Mada"/>
              </a:rPr>
              <a:t>and reduce the risk of </a:t>
            </a:r>
            <a:r>
              <a:rPr b="1" lang="ar" sz="1100">
                <a:solidFill>
                  <a:srgbClr val="6AA84F"/>
                </a:solidFill>
                <a:latin typeface="Mada"/>
                <a:ea typeface="Mada"/>
                <a:cs typeface="Mada"/>
                <a:sym typeface="Mada"/>
              </a:rPr>
              <a:t>cord injury</a:t>
            </a:r>
            <a:r>
              <a:rPr lang="ar" sz="1100">
                <a:solidFill>
                  <a:srgbClr val="6AA84F"/>
                </a:solidFill>
                <a:latin typeface="Mada"/>
                <a:ea typeface="Mada"/>
                <a:cs typeface="Mada"/>
                <a:sym typeface="Mada"/>
              </a:rPr>
              <a:t> during </a:t>
            </a:r>
            <a:r>
              <a:rPr b="1" lang="ar" sz="1100">
                <a:solidFill>
                  <a:srgbClr val="6AA84F"/>
                </a:solidFill>
                <a:latin typeface="Mada"/>
                <a:ea typeface="Mada"/>
                <a:cs typeface="Mada"/>
                <a:sym typeface="Mada"/>
              </a:rPr>
              <a:t>intubation</a:t>
            </a:r>
            <a:r>
              <a:rPr lang="ar" sz="1100">
                <a:solidFill>
                  <a:srgbClr val="6AA84F"/>
                </a:solidFill>
                <a:latin typeface="Mada"/>
                <a:ea typeface="Mada"/>
                <a:cs typeface="Mada"/>
                <a:sym typeface="Mada"/>
              </a:rPr>
              <a:t>.</a:t>
            </a:r>
            <a:endParaRPr sz="1100">
              <a:solidFill>
                <a:srgbClr val="6AA84F"/>
              </a:solidFill>
              <a:latin typeface="Mada"/>
              <a:ea typeface="Mada"/>
              <a:cs typeface="Mada"/>
              <a:sym typeface="Mada"/>
            </a:endParaRPr>
          </a:p>
        </p:txBody>
      </p:sp>
      <p:sp>
        <p:nvSpPr>
          <p:cNvPr id="155" name="Google Shape;155;p12"/>
          <p:cNvSpPr txBox="1"/>
          <p:nvPr/>
        </p:nvSpPr>
        <p:spPr>
          <a:xfrm>
            <a:off x="0" y="1309525"/>
            <a:ext cx="2366100" cy="425700"/>
          </a:xfrm>
          <a:prstGeom prst="rect">
            <a:avLst/>
          </a:prstGeom>
          <a:noFill/>
          <a:ln>
            <a:noFill/>
          </a:ln>
        </p:spPr>
        <p:txBody>
          <a:bodyPr anchorCtr="0" anchor="t" bIns="91425" lIns="91425" spcFirstLastPara="1" rIns="91425" wrap="square" tIns="91425">
            <a:noAutofit/>
          </a:bodyPr>
          <a:lstStyle/>
          <a:p>
            <a:pPr indent="-342900" lvl="0" marL="457200" rtl="0" algn="just">
              <a:spcBef>
                <a:spcPts val="0"/>
              </a:spcBef>
              <a:spcAft>
                <a:spcPts val="0"/>
              </a:spcAft>
              <a:buClr>
                <a:srgbClr val="1C4588"/>
              </a:buClr>
              <a:buSzPts val="1800"/>
              <a:buFont typeface="Exo"/>
              <a:buChar char="●"/>
            </a:pPr>
            <a:r>
              <a:rPr b="1" lang="ar" sz="1800">
                <a:solidFill>
                  <a:srgbClr val="1C4588"/>
                </a:solidFill>
                <a:latin typeface="Exo"/>
                <a:ea typeface="Exo"/>
                <a:cs typeface="Exo"/>
                <a:sym typeface="Exo"/>
              </a:rPr>
              <a:t>Cervical spine</a:t>
            </a:r>
            <a:endParaRPr b="1" sz="1800">
              <a:solidFill>
                <a:srgbClr val="1C4588"/>
              </a:solidFill>
              <a:latin typeface="Exo"/>
              <a:ea typeface="Exo"/>
              <a:cs typeface="Exo"/>
              <a:sym typeface="Exo"/>
            </a:endParaRPr>
          </a:p>
        </p:txBody>
      </p:sp>
      <p:pic>
        <p:nvPicPr>
          <p:cNvPr id="156" name="Google Shape;156;p12"/>
          <p:cNvPicPr preferRelativeResize="0"/>
          <p:nvPr/>
        </p:nvPicPr>
        <p:blipFill>
          <a:blip r:embed="rId3">
            <a:alphaModFix/>
          </a:blip>
          <a:stretch>
            <a:fillRect/>
          </a:stretch>
        </p:blipFill>
        <p:spPr>
          <a:xfrm>
            <a:off x="399900" y="3841525"/>
            <a:ext cx="3714600" cy="1963250"/>
          </a:xfrm>
          <a:prstGeom prst="rect">
            <a:avLst/>
          </a:prstGeom>
          <a:noFill/>
          <a:ln>
            <a:noFill/>
          </a:ln>
        </p:spPr>
      </p:pic>
      <p:sp>
        <p:nvSpPr>
          <p:cNvPr id="157" name="Google Shape;157;p12"/>
          <p:cNvSpPr txBox="1"/>
          <p:nvPr/>
        </p:nvSpPr>
        <p:spPr>
          <a:xfrm>
            <a:off x="399900" y="5909863"/>
            <a:ext cx="3714600" cy="1031400"/>
          </a:xfrm>
          <a:prstGeom prst="rect">
            <a:avLst/>
          </a:prstGeom>
          <a:solidFill>
            <a:srgbClr val="D9EAD3">
              <a:alpha val="503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a:solidFill>
                  <a:srgbClr val="6AA84F"/>
                </a:solidFill>
                <a:latin typeface="Mada"/>
                <a:ea typeface="Mada"/>
                <a:cs typeface="Mada"/>
                <a:sym typeface="Mada"/>
              </a:rPr>
              <a:t>A:</a:t>
            </a:r>
            <a:r>
              <a:rPr lang="ar" sz="1100">
                <a:solidFill>
                  <a:srgbClr val="6AA84F"/>
                </a:solidFill>
                <a:latin typeface="Mada"/>
                <a:ea typeface="Mada"/>
                <a:cs typeface="Mada"/>
                <a:sym typeface="Mada"/>
              </a:rPr>
              <a:t> X-ray in early disease, we can see the articular surface is intact</a:t>
            </a:r>
            <a:endParaRPr sz="1100">
              <a:solidFill>
                <a:srgbClr val="6AA84F"/>
              </a:solidFill>
              <a:latin typeface="Mada"/>
              <a:ea typeface="Mada"/>
              <a:cs typeface="Mada"/>
              <a:sym typeface="Mada"/>
            </a:endParaRPr>
          </a:p>
          <a:p>
            <a:pPr indent="0" lvl="0" marL="0" rtl="0" algn="l">
              <a:spcBef>
                <a:spcPts val="0"/>
              </a:spcBef>
              <a:spcAft>
                <a:spcPts val="0"/>
              </a:spcAft>
              <a:buNone/>
            </a:pPr>
            <a:r>
              <a:rPr b="1" lang="ar" sz="1100">
                <a:solidFill>
                  <a:srgbClr val="6AA84F"/>
                </a:solidFill>
                <a:latin typeface="Mada"/>
                <a:ea typeface="Mada"/>
                <a:cs typeface="Mada"/>
                <a:sym typeface="Mada"/>
              </a:rPr>
              <a:t>B: </a:t>
            </a:r>
            <a:r>
              <a:rPr lang="ar" sz="1100">
                <a:solidFill>
                  <a:srgbClr val="6AA84F"/>
                </a:solidFill>
                <a:latin typeface="Mada"/>
                <a:ea typeface="Mada"/>
                <a:cs typeface="Mada"/>
                <a:sym typeface="Mada"/>
              </a:rPr>
              <a:t>As the diseases </a:t>
            </a:r>
            <a:r>
              <a:rPr lang="ar" sz="1100">
                <a:solidFill>
                  <a:srgbClr val="6AA84F"/>
                </a:solidFill>
                <a:latin typeface="Mada"/>
                <a:ea typeface="Mada"/>
                <a:cs typeface="Mada"/>
                <a:sym typeface="Mada"/>
              </a:rPr>
              <a:t>progress</a:t>
            </a:r>
            <a:r>
              <a:rPr lang="ar" sz="1100">
                <a:solidFill>
                  <a:srgbClr val="6AA84F"/>
                </a:solidFill>
                <a:latin typeface="Mada"/>
                <a:ea typeface="Mada"/>
                <a:cs typeface="Mada"/>
                <a:sym typeface="Mada"/>
              </a:rPr>
              <a:t>, we can see some </a:t>
            </a:r>
            <a:r>
              <a:rPr lang="ar" sz="1100">
                <a:solidFill>
                  <a:srgbClr val="6AA84F"/>
                </a:solidFill>
                <a:latin typeface="Mada"/>
                <a:ea typeface="Mada"/>
                <a:cs typeface="Mada"/>
                <a:sym typeface="Mada"/>
              </a:rPr>
              <a:t>destruction</a:t>
            </a:r>
            <a:r>
              <a:rPr lang="ar" sz="1100">
                <a:solidFill>
                  <a:srgbClr val="6AA84F"/>
                </a:solidFill>
                <a:latin typeface="Mada"/>
                <a:ea typeface="Mada"/>
                <a:cs typeface="Mada"/>
                <a:sym typeface="Mada"/>
              </a:rPr>
              <a:t>.</a:t>
            </a:r>
            <a:endParaRPr sz="1100">
              <a:solidFill>
                <a:srgbClr val="6AA84F"/>
              </a:solidFill>
              <a:latin typeface="Mada"/>
              <a:ea typeface="Mada"/>
              <a:cs typeface="Mada"/>
              <a:sym typeface="Mada"/>
            </a:endParaRPr>
          </a:p>
          <a:p>
            <a:pPr indent="0" lvl="0" marL="0" rtl="0" algn="l">
              <a:spcBef>
                <a:spcPts val="0"/>
              </a:spcBef>
              <a:spcAft>
                <a:spcPts val="0"/>
              </a:spcAft>
              <a:buNone/>
            </a:pPr>
            <a:r>
              <a:rPr b="1" lang="ar" sz="1100">
                <a:solidFill>
                  <a:srgbClr val="6AA84F"/>
                </a:solidFill>
                <a:latin typeface="Mada"/>
                <a:ea typeface="Mada"/>
                <a:cs typeface="Mada"/>
                <a:sym typeface="Mada"/>
              </a:rPr>
              <a:t>C:</a:t>
            </a:r>
            <a:r>
              <a:rPr lang="ar" sz="1100">
                <a:solidFill>
                  <a:srgbClr val="6AA84F"/>
                </a:solidFill>
                <a:latin typeface="Mada"/>
                <a:ea typeface="Mada"/>
                <a:cs typeface="Mada"/>
                <a:sym typeface="Mada"/>
              </a:rPr>
              <a:t> T</a:t>
            </a:r>
            <a:r>
              <a:rPr lang="ar" sz="1100">
                <a:solidFill>
                  <a:srgbClr val="6AA84F"/>
                </a:solidFill>
                <a:latin typeface="Mada"/>
                <a:ea typeface="Mada"/>
                <a:cs typeface="Mada"/>
                <a:sym typeface="Mada"/>
              </a:rPr>
              <a:t>he hypertrophied synovium (Pannus) will invade the bone &amp; cartilage showing </a:t>
            </a:r>
            <a:r>
              <a:rPr lang="ar" sz="1100">
                <a:solidFill>
                  <a:srgbClr val="6AA84F"/>
                </a:solidFill>
                <a:latin typeface="Mada"/>
                <a:ea typeface="Mada"/>
                <a:cs typeface="Mada"/>
                <a:sym typeface="Mada"/>
              </a:rPr>
              <a:t>Erosion on x-ray</a:t>
            </a:r>
            <a:endParaRPr sz="1100">
              <a:solidFill>
                <a:srgbClr val="6AA84F"/>
              </a:solidFill>
              <a:latin typeface="Mada"/>
              <a:ea typeface="Mada"/>
              <a:cs typeface="Mada"/>
              <a:sym typeface="Mada"/>
            </a:endParaRPr>
          </a:p>
        </p:txBody>
      </p:sp>
      <p:pic>
        <p:nvPicPr>
          <p:cNvPr id="158" name="Google Shape;158;p12"/>
          <p:cNvPicPr preferRelativeResize="0"/>
          <p:nvPr/>
        </p:nvPicPr>
        <p:blipFill>
          <a:blip r:embed="rId4">
            <a:alphaModFix/>
          </a:blip>
          <a:stretch>
            <a:fillRect/>
          </a:stretch>
        </p:blipFill>
        <p:spPr>
          <a:xfrm>
            <a:off x="4676088" y="3808250"/>
            <a:ext cx="2500675" cy="2029800"/>
          </a:xfrm>
          <a:prstGeom prst="rect">
            <a:avLst/>
          </a:prstGeom>
          <a:noFill/>
          <a:ln>
            <a:noFill/>
          </a:ln>
        </p:spPr>
      </p:pic>
      <p:sp>
        <p:nvSpPr>
          <p:cNvPr id="159" name="Google Shape;159;p12"/>
          <p:cNvSpPr txBox="1"/>
          <p:nvPr/>
        </p:nvSpPr>
        <p:spPr>
          <a:xfrm>
            <a:off x="4676100" y="5916900"/>
            <a:ext cx="2500800" cy="990300"/>
          </a:xfrm>
          <a:prstGeom prst="rect">
            <a:avLst/>
          </a:prstGeom>
          <a:solidFill>
            <a:srgbClr val="D9EAD3">
              <a:alpha val="5030"/>
            </a:srgbClr>
          </a:solidFill>
          <a:ln>
            <a:noFill/>
          </a:ln>
        </p:spPr>
        <p:txBody>
          <a:bodyPr anchorCtr="0" anchor="t" bIns="91425" lIns="91425" spcFirstLastPara="1" rIns="91425" wrap="square" tIns="91425">
            <a:spAutoFit/>
          </a:bodyPr>
          <a:lstStyle/>
          <a:p>
            <a:pPr indent="-120249" lvl="0" marL="208799" rtl="0" algn="l">
              <a:spcBef>
                <a:spcPts val="0"/>
              </a:spcBef>
              <a:spcAft>
                <a:spcPts val="0"/>
              </a:spcAft>
              <a:buClr>
                <a:srgbClr val="6AA84F"/>
              </a:buClr>
              <a:buSzPts val="1100"/>
              <a:buFont typeface="Mada"/>
              <a:buChar char="●"/>
            </a:pPr>
            <a:r>
              <a:rPr b="1" lang="ar" sz="1100">
                <a:solidFill>
                  <a:srgbClr val="6AA84F"/>
                </a:solidFill>
                <a:highlight>
                  <a:srgbClr val="FCE5CD"/>
                </a:highlight>
                <a:latin typeface="Mada"/>
                <a:ea typeface="Mada"/>
                <a:cs typeface="Mada"/>
                <a:sym typeface="Mada"/>
              </a:rPr>
              <a:t>Subluxation (partial dislocation) &amp; periarticular osteoporosis or osteopenia</a:t>
            </a:r>
            <a:endParaRPr b="1" sz="1100">
              <a:solidFill>
                <a:srgbClr val="6AA84F"/>
              </a:solidFill>
              <a:highlight>
                <a:srgbClr val="FCE5CD"/>
              </a:highlight>
              <a:latin typeface="Mada"/>
              <a:ea typeface="Mada"/>
              <a:cs typeface="Mada"/>
              <a:sym typeface="Mada"/>
            </a:endParaRPr>
          </a:p>
          <a:p>
            <a:pPr indent="-120249" lvl="0" marL="208799" rtl="0" algn="l">
              <a:spcBef>
                <a:spcPts val="1000"/>
              </a:spcBef>
              <a:spcAft>
                <a:spcPts val="0"/>
              </a:spcAft>
              <a:buClr>
                <a:srgbClr val="6AA84F"/>
              </a:buClr>
              <a:buSzPts val="1100"/>
              <a:buFont typeface="Mada"/>
              <a:buChar char="●"/>
            </a:pPr>
            <a:r>
              <a:rPr b="1" lang="ar" sz="1100">
                <a:solidFill>
                  <a:srgbClr val="6AA84F"/>
                </a:solidFill>
                <a:highlight>
                  <a:srgbClr val="C9DAF8"/>
                </a:highlight>
                <a:latin typeface="Mada"/>
                <a:ea typeface="Mada"/>
                <a:cs typeface="Mada"/>
                <a:sym typeface="Mada"/>
              </a:rPr>
              <a:t>Small erosive changes</a:t>
            </a:r>
            <a:endParaRPr b="1" sz="1100">
              <a:solidFill>
                <a:srgbClr val="6AA84F"/>
              </a:solidFill>
              <a:highlight>
                <a:srgbClr val="C9DAF8"/>
              </a:highlight>
              <a:latin typeface="Mada"/>
              <a:ea typeface="Mada"/>
              <a:cs typeface="Mada"/>
              <a:sym typeface="Mada"/>
            </a:endParaRPr>
          </a:p>
        </p:txBody>
      </p:sp>
      <p:sp>
        <p:nvSpPr>
          <p:cNvPr id="160" name="Google Shape;160;p12"/>
          <p:cNvSpPr/>
          <p:nvPr/>
        </p:nvSpPr>
        <p:spPr>
          <a:xfrm>
            <a:off x="6434896" y="4507955"/>
            <a:ext cx="283500" cy="286200"/>
          </a:xfrm>
          <a:prstGeom prst="ellipse">
            <a:avLst/>
          </a:prstGeom>
          <a:noFill/>
          <a:ln cap="flat" cmpd="sng" w="38100">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FC5E8"/>
              </a:solidFill>
            </a:endParaRPr>
          </a:p>
        </p:txBody>
      </p:sp>
      <p:sp>
        <p:nvSpPr>
          <p:cNvPr id="161" name="Google Shape;161;p12"/>
          <p:cNvSpPr/>
          <p:nvPr/>
        </p:nvSpPr>
        <p:spPr>
          <a:xfrm>
            <a:off x="6784991" y="3994201"/>
            <a:ext cx="283500" cy="286200"/>
          </a:xfrm>
          <a:prstGeom prst="ellipse">
            <a:avLst/>
          </a:prstGeom>
          <a:noFill/>
          <a:ln cap="flat" cmpd="sng" w="3810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9900"/>
              </a:solidFill>
            </a:endParaRPr>
          </a:p>
        </p:txBody>
      </p:sp>
      <p:sp>
        <p:nvSpPr>
          <p:cNvPr id="162" name="Google Shape;162;p12"/>
          <p:cNvSpPr txBox="1"/>
          <p:nvPr/>
        </p:nvSpPr>
        <p:spPr>
          <a:xfrm>
            <a:off x="95100" y="828650"/>
            <a:ext cx="519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Joint </a:t>
            </a:r>
            <a:r>
              <a:rPr b="1" lang="ar" sz="2200">
                <a:highlight>
                  <a:schemeClr val="accent4"/>
                </a:highlight>
                <a:latin typeface="Mada"/>
                <a:ea typeface="Mada"/>
                <a:cs typeface="Mada"/>
                <a:sym typeface="Mada"/>
              </a:rPr>
              <a:t>involvement &amp; Destruction</a:t>
            </a:r>
            <a:r>
              <a:rPr b="1" lang="ar" sz="2200">
                <a:highlight>
                  <a:schemeClr val="accent4"/>
                </a:highlight>
                <a:latin typeface="Mada"/>
                <a:ea typeface="Mada"/>
                <a:cs typeface="Mada"/>
                <a:sym typeface="Mada"/>
              </a:rPr>
              <a:t>:</a:t>
            </a:r>
            <a:endParaRPr b="1" sz="2200">
              <a:highlight>
                <a:schemeClr val="accent4"/>
              </a:highlight>
              <a:latin typeface="Mada"/>
              <a:ea typeface="Mada"/>
              <a:cs typeface="Mada"/>
              <a:sym typeface="Mada"/>
            </a:endParaRPr>
          </a:p>
        </p:txBody>
      </p:sp>
      <p:sp>
        <p:nvSpPr>
          <p:cNvPr id="163" name="Google Shape;163;p12"/>
          <p:cNvSpPr txBox="1"/>
          <p:nvPr/>
        </p:nvSpPr>
        <p:spPr>
          <a:xfrm>
            <a:off x="95100" y="7005200"/>
            <a:ext cx="519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4"/>
                </a:highlight>
                <a:latin typeface="Mada"/>
                <a:ea typeface="Mada"/>
                <a:cs typeface="Mada"/>
                <a:sym typeface="Mada"/>
              </a:rPr>
              <a:t>Different presentations of RA</a:t>
            </a:r>
            <a:r>
              <a:rPr b="1" lang="ar" sz="2200">
                <a:solidFill>
                  <a:srgbClr val="1C4588"/>
                </a:solidFill>
                <a:highlight>
                  <a:schemeClr val="accent4"/>
                </a:highlight>
                <a:latin typeface="Mada"/>
                <a:ea typeface="Mada"/>
                <a:cs typeface="Mada"/>
                <a:sym typeface="Mada"/>
              </a:rPr>
              <a:t>: (Obj.)</a:t>
            </a:r>
            <a:endParaRPr b="1" sz="2200">
              <a:solidFill>
                <a:srgbClr val="1C4588"/>
              </a:solidFill>
              <a:highlight>
                <a:schemeClr val="accent4"/>
              </a:highlight>
              <a:latin typeface="Mada"/>
              <a:ea typeface="Mada"/>
              <a:cs typeface="Mada"/>
              <a:sym typeface="Mada"/>
            </a:endParaRPr>
          </a:p>
        </p:txBody>
      </p:sp>
      <p:graphicFrame>
        <p:nvGraphicFramePr>
          <p:cNvPr id="164" name="Google Shape;164;p12"/>
          <p:cNvGraphicFramePr/>
          <p:nvPr/>
        </p:nvGraphicFramePr>
        <p:xfrm>
          <a:off x="95100" y="7562925"/>
          <a:ext cx="3000000" cy="3000000"/>
        </p:xfrm>
        <a:graphic>
          <a:graphicData uri="http://schemas.openxmlformats.org/drawingml/2006/table">
            <a:tbl>
              <a:tblPr>
                <a:noFill/>
                <a:tableStyleId>{F6E51584-6D1E-4ECC-B02A-ACB2E35238D6}</a:tableStyleId>
              </a:tblPr>
              <a:tblGrid>
                <a:gridCol w="1016550"/>
                <a:gridCol w="6306500"/>
              </a:tblGrid>
              <a:tr h="829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Palindromic</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l">
                        <a:spcBef>
                          <a:spcPts val="0"/>
                        </a:spcBef>
                        <a:spcAft>
                          <a:spcPts val="0"/>
                        </a:spcAft>
                        <a:buNone/>
                      </a:pPr>
                      <a:r>
                        <a:rPr lang="ar" sz="1100">
                          <a:latin typeface="Mada"/>
                          <a:ea typeface="Mada"/>
                          <a:cs typeface="Mada"/>
                          <a:sym typeface="Mada"/>
                        </a:rPr>
                        <a:t>Palindromic monoarticular attacks last 24-48 h; 50% progress to other types of RA.</a:t>
                      </a:r>
                      <a:endParaRPr sz="1100">
                        <a:latin typeface="Mada"/>
                        <a:ea typeface="Mada"/>
                        <a:cs typeface="Mada"/>
                        <a:sym typeface="Mada"/>
                      </a:endParaRPr>
                    </a:p>
                  </a:txBody>
                  <a:tcPr marT="91425" marB="91425" marR="91425" marL="91425"/>
                </a:tc>
              </a:tr>
              <a:tr h="1226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Transient</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l">
                        <a:spcBef>
                          <a:spcPts val="0"/>
                        </a:spcBef>
                        <a:spcAft>
                          <a:spcPts val="0"/>
                        </a:spcAft>
                        <a:buNone/>
                      </a:pPr>
                      <a:r>
                        <a:rPr lang="ar" sz="1100">
                          <a:latin typeface="Mada"/>
                          <a:ea typeface="Mada"/>
                          <a:cs typeface="Mada"/>
                          <a:sym typeface="Mada"/>
                        </a:rPr>
                        <a:t>Disease is self-limiting, lasting &lt;12 months and leaving no permanent joint damage. It is usually seronegative for lgM RF and ACPA. Some of these patients may have undetected postviral arthritis.</a:t>
                      </a:r>
                      <a:endParaRPr sz="1100">
                        <a:latin typeface="Mada"/>
                        <a:ea typeface="Mada"/>
                        <a:cs typeface="Mada"/>
                        <a:sym typeface="Mada"/>
                      </a:endParaRPr>
                    </a:p>
                  </a:txBody>
                  <a:tcPr marT="91425" marB="91425" marR="91425" marL="91425"/>
                </a:tc>
              </a:tr>
              <a:tr h="1226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Remitting</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l">
                        <a:spcBef>
                          <a:spcPts val="0"/>
                        </a:spcBef>
                        <a:spcAft>
                          <a:spcPts val="0"/>
                        </a:spcAft>
                        <a:buNone/>
                      </a:pPr>
                      <a:r>
                        <a:rPr lang="ar" sz="1100">
                          <a:latin typeface="Mada"/>
                          <a:ea typeface="Mada"/>
                          <a:cs typeface="Mada"/>
                          <a:sym typeface="Mada"/>
                        </a:rPr>
                        <a:t>There is a period of several years during which the arthritis is active but then remits, leaving minimal damage.</a:t>
                      </a:r>
                      <a:endParaRPr sz="1100">
                        <a:latin typeface="Mada"/>
                        <a:ea typeface="Mada"/>
                        <a:cs typeface="Mada"/>
                        <a:sym typeface="Mada"/>
                      </a:endParaRPr>
                    </a:p>
                  </a:txBody>
                  <a:tcPr marT="91425" marB="91425" marR="91425" marL="91425"/>
                </a:tc>
              </a:tr>
              <a:tr h="20205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Chronic, persistent</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l">
                        <a:spcBef>
                          <a:spcPts val="0"/>
                        </a:spcBef>
                        <a:spcAft>
                          <a:spcPts val="0"/>
                        </a:spcAft>
                        <a:buNone/>
                      </a:pPr>
                      <a:r>
                        <a:rPr lang="ar" sz="1100">
                          <a:latin typeface="Mada"/>
                          <a:ea typeface="Mada"/>
                          <a:cs typeface="Mada"/>
                          <a:sym typeface="Mada"/>
                        </a:rPr>
                        <a:t>This is the most typical form; it may be seropositive or seronegative for lgM RF. The disease follows a relapsing and remitting course over many years. Seropositive (plus ACPA) patients tend to develop greater joint damage and long-term disability. They warrant earlier and more aggressive treatment with disease-modifying agents.</a:t>
                      </a:r>
                      <a:endParaRPr sz="1100">
                        <a:latin typeface="Mada"/>
                        <a:ea typeface="Mada"/>
                        <a:cs typeface="Mada"/>
                        <a:sym typeface="Mada"/>
                      </a:endParaRPr>
                    </a:p>
                  </a:txBody>
                  <a:tcPr marT="91425" marB="91425" marR="91425" marL="91425"/>
                </a:tc>
              </a:tr>
              <a:tr h="16235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Rapidly progressive</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l">
                        <a:spcBef>
                          <a:spcPts val="0"/>
                        </a:spcBef>
                        <a:spcAft>
                          <a:spcPts val="0"/>
                        </a:spcAft>
                        <a:buNone/>
                      </a:pPr>
                      <a:r>
                        <a:rPr lang="ar" sz="1100">
                          <a:latin typeface="Mada"/>
                          <a:ea typeface="Mada"/>
                          <a:cs typeface="Mada"/>
                          <a:sym typeface="Mada"/>
                        </a:rPr>
                        <a:t>The disease progresses remorselessly over a few years and leads rapidly to severe joint damage and disability. It is usually seropositive (plus ACPA), has a high incidence of systemic complications and is difficult to treat.</a:t>
                      </a:r>
                      <a:endParaRPr sz="1100">
                        <a:latin typeface="Mada"/>
                        <a:ea typeface="Mada"/>
                        <a:cs typeface="Mada"/>
                        <a:sym typeface="Mada"/>
                      </a:endParaRPr>
                    </a:p>
                  </a:txBody>
                  <a:tcPr marT="91425" marB="91425" marR="91425" marL="91425"/>
                </a:tc>
              </a:tr>
            </a:tbl>
          </a:graphicData>
        </a:graphic>
      </p:graphicFrame>
      <p:pic>
        <p:nvPicPr>
          <p:cNvPr id="165" name="Google Shape;165;p12"/>
          <p:cNvPicPr preferRelativeResize="0"/>
          <p:nvPr/>
        </p:nvPicPr>
        <p:blipFill rotWithShape="1">
          <a:blip r:embed="rId5">
            <a:alphaModFix/>
          </a:blip>
          <a:srcRect b="0" l="0" r="39817" t="0"/>
          <a:stretch/>
        </p:blipFill>
        <p:spPr>
          <a:xfrm>
            <a:off x="6408650" y="1309525"/>
            <a:ext cx="1085702" cy="1031400"/>
          </a:xfrm>
          <a:prstGeom prst="rect">
            <a:avLst/>
          </a:prstGeom>
          <a:noFill/>
          <a:ln>
            <a:noFill/>
          </a:ln>
        </p:spPr>
      </p:pic>
      <p:pic>
        <p:nvPicPr>
          <p:cNvPr id="166" name="Google Shape;166;p12"/>
          <p:cNvPicPr preferRelativeResize="0"/>
          <p:nvPr/>
        </p:nvPicPr>
        <p:blipFill rotWithShape="1">
          <a:blip r:embed="rId6">
            <a:alphaModFix/>
          </a:blip>
          <a:srcRect b="0" l="60317" r="0" t="0"/>
          <a:stretch/>
        </p:blipFill>
        <p:spPr>
          <a:xfrm>
            <a:off x="6530364" y="2414400"/>
            <a:ext cx="842275" cy="12135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3"/>
          <p:cNvSpPr txBox="1"/>
          <p:nvPr>
            <p:ph idx="12" type="sldNum"/>
          </p:nvPr>
        </p:nvSpPr>
        <p:spPr>
          <a:xfrm>
            <a:off x="7106400" y="0"/>
            <a:ext cx="453600" cy="5811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72" name="Google Shape;172;p13"/>
          <p:cNvSpPr txBox="1"/>
          <p:nvPr/>
        </p:nvSpPr>
        <p:spPr>
          <a:xfrm>
            <a:off x="1377950" y="19050"/>
            <a:ext cx="47052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Extra-Articular features</a:t>
            </a:r>
            <a:endParaRPr b="1" sz="2600">
              <a:latin typeface="Mada"/>
              <a:ea typeface="Mada"/>
              <a:cs typeface="Mada"/>
              <a:sym typeface="Mada"/>
            </a:endParaRPr>
          </a:p>
        </p:txBody>
      </p:sp>
      <p:sp>
        <p:nvSpPr>
          <p:cNvPr id="173" name="Google Shape;173;p13"/>
          <p:cNvSpPr/>
          <p:nvPr/>
        </p:nvSpPr>
        <p:spPr>
          <a:xfrm>
            <a:off x="786300" y="1051950"/>
            <a:ext cx="6111000" cy="2215200"/>
          </a:xfrm>
          <a:prstGeom prst="snip1Rect">
            <a:avLst>
              <a:gd fmla="val 16667" name="adj"/>
            </a:avLst>
          </a:prstGeom>
          <a:noFill/>
          <a:ln cap="flat" cmpd="sng" w="19050">
            <a:solidFill>
              <a:schemeClr val="accent1"/>
            </a:solidFill>
            <a:prstDash val="solid"/>
            <a:round/>
            <a:headEnd len="sm" w="sm" type="none"/>
            <a:tailEnd len="sm" w="sm" type="none"/>
          </a:ln>
        </p:spPr>
        <p:txBody>
          <a:bodyPr anchorCtr="0" anchor="b" bIns="91425" lIns="91425" spcFirstLastPara="1" rIns="91425" wrap="square" tIns="91425">
            <a:noAutofit/>
          </a:bodyPr>
          <a:lstStyle/>
          <a:p>
            <a:pPr indent="-166199" lvl="0" marL="212399" rtl="0" algn="l">
              <a:spcBef>
                <a:spcPts val="0"/>
              </a:spcBef>
              <a:spcAft>
                <a:spcPts val="0"/>
              </a:spcAft>
              <a:buClr>
                <a:srgbClr val="CEA320"/>
              </a:buClr>
              <a:buSzPts val="1200"/>
              <a:buFont typeface="Mada"/>
              <a:buChar char="●"/>
            </a:pPr>
            <a:r>
              <a:rPr b="1" lang="ar" sz="1200">
                <a:solidFill>
                  <a:schemeClr val="accent5"/>
                </a:solidFill>
                <a:latin typeface="Mada"/>
                <a:ea typeface="Mada"/>
                <a:cs typeface="Mada"/>
                <a:sym typeface="Mada"/>
              </a:rPr>
              <a:t>Felty’s syndrome:</a:t>
            </a:r>
            <a:r>
              <a:rPr b="1" lang="ar" sz="1200">
                <a:solidFill>
                  <a:srgbClr val="CC0000"/>
                </a:solidFill>
                <a:latin typeface="Mada"/>
                <a:ea typeface="Mada"/>
                <a:cs typeface="Mada"/>
                <a:sym typeface="Mada"/>
              </a:rPr>
              <a:t> </a:t>
            </a:r>
            <a:r>
              <a:rPr b="1" lang="ar" sz="1200">
                <a:solidFill>
                  <a:srgbClr val="6AA84F"/>
                </a:solidFill>
                <a:latin typeface="Mada"/>
                <a:ea typeface="Mada"/>
                <a:cs typeface="Mada"/>
                <a:sym typeface="Mada"/>
              </a:rPr>
              <a:t>A triad of</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Rheumatoid Arthritis</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Neutropenia</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Splenomegaly</a:t>
            </a:r>
            <a:endParaRPr b="1" sz="1200">
              <a:solidFill>
                <a:srgbClr val="CC0000"/>
              </a:solidFill>
              <a:latin typeface="Mada"/>
              <a:ea typeface="Mada"/>
              <a:cs typeface="Mada"/>
              <a:sym typeface="Mada"/>
            </a:endParaRPr>
          </a:p>
          <a:p>
            <a:pPr indent="-234600" lvl="1" marL="7020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Associated with increased risk of developing </a:t>
            </a:r>
            <a:r>
              <a:rPr b="1" lang="ar" sz="1200">
                <a:solidFill>
                  <a:srgbClr val="1C4588"/>
                </a:solidFill>
                <a:latin typeface="Mada"/>
                <a:ea typeface="Mada"/>
                <a:cs typeface="Mada"/>
                <a:sym typeface="Mada"/>
              </a:rPr>
              <a:t>non-Hodgkin</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lymphoma</a:t>
            </a:r>
            <a:endParaRPr b="1" sz="1200">
              <a:solidFill>
                <a:srgbClr val="1C4588"/>
              </a:solidFill>
              <a:latin typeface="Mada"/>
              <a:ea typeface="Mada"/>
              <a:cs typeface="Mada"/>
              <a:sym typeface="Mada"/>
            </a:endParaRPr>
          </a:p>
          <a:p>
            <a:pPr indent="-234600" lvl="1" marL="7020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Treatment:</a:t>
            </a:r>
            <a:r>
              <a:rPr lang="ar" sz="1200">
                <a:solidFill>
                  <a:srgbClr val="1C4588"/>
                </a:solidFill>
                <a:latin typeface="Mada"/>
                <a:ea typeface="Mada"/>
                <a:cs typeface="Mada"/>
                <a:sym typeface="Mada"/>
              </a:rPr>
              <a:t> DMARD (</a:t>
            </a:r>
            <a:r>
              <a:rPr b="1" lang="ar" sz="1200">
                <a:solidFill>
                  <a:srgbClr val="1C4588"/>
                </a:solidFill>
                <a:latin typeface="Mada"/>
                <a:ea typeface="Mada"/>
                <a:cs typeface="Mada"/>
                <a:sym typeface="Mada"/>
              </a:rPr>
              <a:t>Methotrexate</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166199" lvl="0" marL="212399" rtl="0" algn="l">
              <a:spcBef>
                <a:spcPts val="0"/>
              </a:spcBef>
              <a:spcAft>
                <a:spcPts val="0"/>
              </a:spcAft>
              <a:buClr>
                <a:srgbClr val="1C4588"/>
              </a:buClr>
              <a:buSzPts val="1200"/>
              <a:buFont typeface="Mada"/>
              <a:buChar char="●"/>
            </a:pPr>
            <a:r>
              <a:rPr b="1" lang="ar" sz="1200">
                <a:latin typeface="Mada"/>
                <a:ea typeface="Mada"/>
                <a:cs typeface="Mada"/>
                <a:sym typeface="Mada"/>
              </a:rPr>
              <a:t>Anaemia</a:t>
            </a:r>
            <a:r>
              <a:rPr b="1" lang="ar" sz="1200">
                <a:latin typeface="Mada"/>
                <a:ea typeface="Mada"/>
                <a:cs typeface="Mada"/>
                <a:sym typeface="Mada"/>
              </a:rPr>
              <a:t> </a:t>
            </a:r>
            <a:r>
              <a:rPr b="1" lang="ar" sz="1200">
                <a:solidFill>
                  <a:srgbClr val="6AA84F"/>
                </a:solidFill>
                <a:latin typeface="Mada"/>
                <a:ea typeface="Mada"/>
                <a:cs typeface="Mada"/>
                <a:sym typeface="Mada"/>
              </a:rPr>
              <a:t>of chronic disease</a:t>
            </a:r>
            <a:r>
              <a:rPr b="1" lang="ar" sz="1200">
                <a:solidFill>
                  <a:srgbClr val="1C4588"/>
                </a:solidFill>
                <a:latin typeface="Mada"/>
                <a:ea typeface="Mada"/>
                <a:cs typeface="Mada"/>
                <a:sym typeface="Mada"/>
              </a:rPr>
              <a:t> </a:t>
            </a:r>
            <a:r>
              <a:rPr lang="ar" sz="1200">
                <a:solidFill>
                  <a:srgbClr val="1C4588"/>
                </a:solidFill>
                <a:latin typeface="Mada"/>
                <a:ea typeface="Mada"/>
                <a:cs typeface="Mada"/>
                <a:sym typeface="Mada"/>
              </a:rPr>
              <a:t>is almost universal and is </a:t>
            </a:r>
            <a:r>
              <a:rPr lang="ar" sz="1200">
                <a:solidFill>
                  <a:srgbClr val="6AA84F"/>
                </a:solidFill>
                <a:latin typeface="Mada"/>
                <a:ea typeface="Mada"/>
                <a:cs typeface="Mada"/>
                <a:sym typeface="Mada"/>
              </a:rPr>
              <a:t>usually</a:t>
            </a:r>
            <a:r>
              <a:rPr lang="ar" sz="1200">
                <a:solidFill>
                  <a:srgbClr val="1C4588"/>
                </a:solidFill>
                <a:latin typeface="Mada"/>
                <a:ea typeface="Mada"/>
                <a:cs typeface="Mada"/>
                <a:sym typeface="Mada"/>
              </a:rPr>
              <a:t> </a:t>
            </a:r>
            <a:r>
              <a:rPr b="1" lang="ar" sz="1200">
                <a:solidFill>
                  <a:srgbClr val="CC0000"/>
                </a:solidFill>
                <a:latin typeface="Mada"/>
                <a:ea typeface="Mada"/>
                <a:cs typeface="Mada"/>
                <a:sym typeface="Mada"/>
              </a:rPr>
              <a:t>normochromic and normocytic</a:t>
            </a:r>
            <a:r>
              <a:rPr lang="ar" sz="1200">
                <a:solidFill>
                  <a:srgbClr val="1C4588"/>
                </a:solidFill>
                <a:latin typeface="Mada"/>
                <a:ea typeface="Mada"/>
                <a:cs typeface="Mada"/>
                <a:sym typeface="Mada"/>
              </a:rPr>
              <a:t>. It may be iron deficient owing to gastrointestinal blood loss from NSAID ingestion, or rarely haemolytic (Coombs positive).</a:t>
            </a:r>
            <a:endParaRPr sz="1200">
              <a:solidFill>
                <a:srgbClr val="1C4588"/>
              </a:solidFill>
              <a:latin typeface="Mada"/>
              <a:ea typeface="Mada"/>
              <a:cs typeface="Mada"/>
              <a:sym typeface="Mada"/>
            </a:endParaRPr>
          </a:p>
          <a:p>
            <a:pPr indent="-166199" lvl="0" marL="2123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There may be a </a:t>
            </a:r>
            <a:r>
              <a:rPr b="1" lang="ar" sz="1200">
                <a:solidFill>
                  <a:srgbClr val="1C4588"/>
                </a:solidFill>
                <a:latin typeface="Mada"/>
                <a:ea typeface="Mada"/>
                <a:cs typeface="Mada"/>
                <a:sym typeface="Mada"/>
              </a:rPr>
              <a:t>pancytopenia </a:t>
            </a:r>
            <a:r>
              <a:rPr lang="ar" sz="1200">
                <a:solidFill>
                  <a:srgbClr val="1C4588"/>
                </a:solidFill>
                <a:latin typeface="Mada"/>
                <a:ea typeface="Mada"/>
                <a:cs typeface="Mada"/>
                <a:sym typeface="Mada"/>
              </a:rPr>
              <a:t>due to hypersplenism in Felty’s syndrome or as a complication of DMARD treatment. </a:t>
            </a:r>
            <a:endParaRPr sz="1200">
              <a:solidFill>
                <a:srgbClr val="1C4588"/>
              </a:solidFill>
              <a:latin typeface="Mada"/>
              <a:ea typeface="Mada"/>
              <a:cs typeface="Mada"/>
              <a:sym typeface="Mada"/>
            </a:endParaRPr>
          </a:p>
          <a:p>
            <a:pPr indent="-166199" lvl="0" marL="2123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 high platelet count indicate an active disease. </a:t>
            </a:r>
            <a:r>
              <a:rPr lang="ar" sz="1200">
                <a:solidFill>
                  <a:srgbClr val="6AA84F"/>
                </a:solidFill>
                <a:latin typeface="Mada"/>
                <a:ea typeface="Mada"/>
                <a:cs typeface="Mada"/>
                <a:sym typeface="Mada"/>
              </a:rPr>
              <a:t>it just indicate active inflammation, not specific to Rheumatoid arthritis</a:t>
            </a:r>
            <a:endParaRPr sz="1200">
              <a:solidFill>
                <a:srgbClr val="6AA84F"/>
              </a:solidFill>
              <a:latin typeface="Mada"/>
              <a:ea typeface="Mada"/>
              <a:cs typeface="Mada"/>
              <a:sym typeface="Mada"/>
            </a:endParaRPr>
          </a:p>
          <a:p>
            <a:pPr indent="-166199" lvl="0" marL="2123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Large granular lymphocyte syndrome</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Lymphomas </a:t>
            </a:r>
            <a:r>
              <a:rPr b="1" lang="ar" sz="1200">
                <a:solidFill>
                  <a:srgbClr val="6AA84F"/>
                </a:solidFill>
                <a:latin typeface="Mada"/>
                <a:ea typeface="Mada"/>
                <a:cs typeface="Mada"/>
                <a:sym typeface="Mada"/>
              </a:rPr>
              <a:t>(RA patients are at high risk)</a:t>
            </a:r>
            <a:endParaRPr b="1">
              <a:solidFill>
                <a:srgbClr val="6AA84F"/>
              </a:solidFill>
            </a:endParaRPr>
          </a:p>
        </p:txBody>
      </p:sp>
      <p:sp>
        <p:nvSpPr>
          <p:cNvPr id="174" name="Google Shape;174;p13"/>
          <p:cNvSpPr txBox="1"/>
          <p:nvPr/>
        </p:nvSpPr>
        <p:spPr>
          <a:xfrm>
            <a:off x="826636" y="902376"/>
            <a:ext cx="19659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highlight>
                <a:schemeClr val="accent1"/>
              </a:highlight>
              <a:latin typeface="Exo"/>
              <a:ea typeface="Exo"/>
              <a:cs typeface="Exo"/>
              <a:sym typeface="Exo"/>
            </a:endParaRPr>
          </a:p>
        </p:txBody>
      </p:sp>
      <p:sp>
        <p:nvSpPr>
          <p:cNvPr id="175" name="Google Shape;175;p13"/>
          <p:cNvSpPr/>
          <p:nvPr/>
        </p:nvSpPr>
        <p:spPr>
          <a:xfrm>
            <a:off x="662694" y="841625"/>
            <a:ext cx="1903800" cy="3042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Exo"/>
                <a:ea typeface="Exo"/>
                <a:cs typeface="Exo"/>
                <a:sym typeface="Exo"/>
              </a:rPr>
              <a:t>Hematological</a:t>
            </a:r>
            <a:endParaRPr b="1" sz="1600">
              <a:solidFill>
                <a:srgbClr val="FFFFFF"/>
              </a:solidFill>
              <a:latin typeface="Exo"/>
              <a:ea typeface="Exo"/>
              <a:cs typeface="Exo"/>
              <a:sym typeface="Exo"/>
            </a:endParaRPr>
          </a:p>
        </p:txBody>
      </p:sp>
      <p:sp>
        <p:nvSpPr>
          <p:cNvPr id="176" name="Google Shape;176;p13"/>
          <p:cNvSpPr/>
          <p:nvPr/>
        </p:nvSpPr>
        <p:spPr>
          <a:xfrm>
            <a:off x="219075" y="3662950"/>
            <a:ext cx="3528300" cy="1813800"/>
          </a:xfrm>
          <a:prstGeom prst="snip1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6201" lvl="0" marL="248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Cardiac</a:t>
            </a:r>
            <a:r>
              <a:rPr b="1" baseline="30000" lang="ar" sz="1200">
                <a:solidFill>
                  <a:schemeClr val="dk1"/>
                </a:solidFill>
                <a:latin typeface="Mada"/>
                <a:ea typeface="Mada"/>
                <a:cs typeface="Mada"/>
                <a:sym typeface="Mada"/>
              </a:rPr>
              <a:t>1</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Pericarditis, myocarditis, </a:t>
            </a:r>
            <a:endParaRPr sz="1200">
              <a:solidFill>
                <a:schemeClr val="dk1"/>
              </a:solidFill>
              <a:latin typeface="Mada"/>
              <a:ea typeface="Mada"/>
              <a:cs typeface="Mada"/>
              <a:sym typeface="Mada"/>
            </a:endParaRPr>
          </a:p>
          <a:p>
            <a:pPr indent="0" lvl="0" marL="317500" rtl="0" algn="l">
              <a:spcBef>
                <a:spcPts val="0"/>
              </a:spcBef>
              <a:spcAft>
                <a:spcPts val="0"/>
              </a:spcAft>
              <a:buNone/>
            </a:pPr>
            <a:r>
              <a:rPr lang="ar" sz="1200">
                <a:solidFill>
                  <a:srgbClr val="CC0000"/>
                </a:solidFill>
                <a:latin typeface="Mada"/>
                <a:ea typeface="Mada"/>
                <a:cs typeface="Mada"/>
                <a:sym typeface="Mada"/>
              </a:rPr>
              <a:t>coronary vasculitis</a:t>
            </a:r>
            <a:r>
              <a:rPr baseline="30000" lang="ar" sz="1200">
                <a:solidFill>
                  <a:srgbClr val="CC0000"/>
                </a:solidFill>
                <a:latin typeface="Mada"/>
                <a:ea typeface="Mada"/>
                <a:cs typeface="Mada"/>
                <a:sym typeface="Mada"/>
              </a:rPr>
              <a:t>2</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nodules on valves</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or the conducting system of the heart.</a:t>
            </a:r>
            <a:endParaRPr sz="1200">
              <a:solidFill>
                <a:srgbClr val="6AA84F"/>
              </a:solidFill>
              <a:latin typeface="Mada"/>
              <a:ea typeface="Mada"/>
              <a:cs typeface="Mada"/>
              <a:sym typeface="Mada"/>
            </a:endParaRPr>
          </a:p>
          <a:p>
            <a:pPr indent="-166201" lvl="0" marL="248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Pulmonary:</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162599" lvl="1" marL="4139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Pleuritis, interstitial lung disease</a:t>
            </a:r>
            <a:r>
              <a:rPr baseline="30000" lang="ar" sz="1200">
                <a:solidFill>
                  <a:schemeClr val="dk1"/>
                </a:solidFill>
                <a:latin typeface="Mada"/>
                <a:ea typeface="Mada"/>
                <a:cs typeface="Mada"/>
                <a:sym typeface="Mada"/>
              </a:rPr>
              <a:t>3</a:t>
            </a:r>
            <a:r>
              <a:rPr lang="ar" sz="1200">
                <a:solidFill>
                  <a:schemeClr val="dk1"/>
                </a:solidFill>
                <a:latin typeface="Mada"/>
                <a:ea typeface="Mada"/>
                <a:cs typeface="Mada"/>
                <a:sym typeface="Mada"/>
              </a:rPr>
              <a:t>, bronchiolitis obliterans, arteritis, effusions. </a:t>
            </a:r>
            <a:endParaRPr sz="1200">
              <a:solidFill>
                <a:schemeClr val="dk1"/>
              </a:solidFill>
              <a:latin typeface="Mada"/>
              <a:ea typeface="Mada"/>
              <a:cs typeface="Mada"/>
              <a:sym typeface="Mada"/>
            </a:endParaRPr>
          </a:p>
          <a:p>
            <a:pPr indent="-162599" lvl="1" marL="413999" rtl="0" algn="l">
              <a:spcBef>
                <a:spcPts val="0"/>
              </a:spcBef>
              <a:spcAft>
                <a:spcPts val="0"/>
              </a:spcAft>
              <a:buClr>
                <a:schemeClr val="dk1"/>
              </a:buClr>
              <a:buSzPts val="1200"/>
              <a:buFont typeface="Mada"/>
              <a:buChar char="○"/>
            </a:pPr>
            <a:r>
              <a:rPr b="1" lang="ar" sz="1200">
                <a:solidFill>
                  <a:srgbClr val="1C4588"/>
                </a:solidFill>
                <a:latin typeface="Mada"/>
                <a:ea typeface="Mada"/>
                <a:cs typeface="Mada"/>
                <a:sym typeface="Mada"/>
              </a:rPr>
              <a:t>Peripheral, intrapulmonary </a:t>
            </a:r>
            <a:r>
              <a:rPr b="1" lang="ar" sz="1200">
                <a:solidFill>
                  <a:schemeClr val="dk1"/>
                </a:solidFill>
                <a:latin typeface="Mada"/>
                <a:ea typeface="Mada"/>
                <a:cs typeface="Mada"/>
                <a:sym typeface="Mada"/>
              </a:rPr>
              <a:t>nodules</a:t>
            </a:r>
            <a:r>
              <a:rPr b="1" lang="ar" sz="1200">
                <a:solidFill>
                  <a:srgbClr val="1C4588"/>
                </a:solidFill>
                <a:latin typeface="Mada"/>
                <a:ea typeface="Mada"/>
                <a:cs typeface="Mada"/>
                <a:sym typeface="Mada"/>
              </a:rPr>
              <a:t>:</a:t>
            </a:r>
            <a:r>
              <a:rPr lang="ar" sz="1200">
                <a:solidFill>
                  <a:srgbClr val="1C4588"/>
                </a:solidFill>
                <a:latin typeface="Mada"/>
                <a:ea typeface="Mada"/>
                <a:cs typeface="Mada"/>
                <a:sym typeface="Mada"/>
              </a:rPr>
              <a:t> asymptomatic but may cavitate, especially with pneumoconiosis (Caplan’s syndrome</a:t>
            </a:r>
            <a:r>
              <a:rPr baseline="30000" lang="ar" sz="1200">
                <a:solidFill>
                  <a:srgbClr val="1C4588"/>
                </a:solidFill>
                <a:latin typeface="Mada"/>
                <a:ea typeface="Mada"/>
                <a:cs typeface="Mada"/>
                <a:sym typeface="Mada"/>
              </a:rPr>
              <a:t>4</a:t>
            </a:r>
            <a:r>
              <a:rPr lang="ar" sz="1200">
                <a:solidFill>
                  <a:srgbClr val="1C4588"/>
                </a:solidFill>
                <a:latin typeface="Mada"/>
                <a:ea typeface="Mada"/>
                <a:cs typeface="Mada"/>
                <a:sym typeface="Mada"/>
              </a:rPr>
              <a:t>)</a:t>
            </a:r>
            <a:endParaRPr/>
          </a:p>
        </p:txBody>
      </p:sp>
      <p:sp>
        <p:nvSpPr>
          <p:cNvPr id="177" name="Google Shape;177;p13"/>
          <p:cNvSpPr/>
          <p:nvPr/>
        </p:nvSpPr>
        <p:spPr>
          <a:xfrm>
            <a:off x="160352" y="3446825"/>
            <a:ext cx="2212500" cy="3042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Exo"/>
                <a:ea typeface="Exo"/>
                <a:cs typeface="Exo"/>
                <a:sym typeface="Exo"/>
              </a:rPr>
              <a:t>Cardiac &amp; Pulmonary</a:t>
            </a:r>
            <a:endParaRPr b="1" sz="1600">
              <a:solidFill>
                <a:srgbClr val="FFFFFF"/>
              </a:solidFill>
              <a:latin typeface="Exo"/>
              <a:ea typeface="Exo"/>
              <a:cs typeface="Exo"/>
              <a:sym typeface="Exo"/>
            </a:endParaRPr>
          </a:p>
        </p:txBody>
      </p:sp>
      <p:sp>
        <p:nvSpPr>
          <p:cNvPr id="178" name="Google Shape;178;p13"/>
          <p:cNvSpPr/>
          <p:nvPr/>
        </p:nvSpPr>
        <p:spPr>
          <a:xfrm>
            <a:off x="4059400" y="3662950"/>
            <a:ext cx="3348300" cy="1813800"/>
          </a:xfrm>
          <a:prstGeom prst="snip1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5100" lvl="0" marL="3175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Sjogren’s syndrome (</a:t>
            </a:r>
            <a:r>
              <a:rPr lang="ar" sz="1200">
                <a:solidFill>
                  <a:srgbClr val="1C4588"/>
                </a:solidFill>
                <a:latin typeface="Mada"/>
                <a:ea typeface="Mada"/>
                <a:cs typeface="Mada"/>
                <a:sym typeface="Mada"/>
              </a:rPr>
              <a:t>Sicca syndrome</a:t>
            </a:r>
            <a:r>
              <a:rPr lang="ar" sz="1200">
                <a:solidFill>
                  <a:schemeClr val="dk1"/>
                </a:solidFill>
                <a:latin typeface="Mada"/>
                <a:ea typeface="Mada"/>
                <a:cs typeface="Mada"/>
                <a:sym typeface="Mada"/>
              </a:rPr>
              <a:t>)</a:t>
            </a:r>
            <a:r>
              <a:rPr lang="ar" sz="1200">
                <a:solidFill>
                  <a:srgbClr val="6AA84F"/>
                </a:solidFill>
                <a:latin typeface="Mada"/>
                <a:ea typeface="Mada"/>
                <a:cs typeface="Mada"/>
                <a:sym typeface="Mada"/>
              </a:rPr>
              <a:t>: Dry eyes, Dry mouth</a:t>
            </a:r>
            <a:endParaRPr sz="1200">
              <a:solidFill>
                <a:schemeClr val="dk1"/>
              </a:solidFill>
              <a:highlight>
                <a:srgbClr val="FFFF00"/>
              </a:highlight>
              <a:latin typeface="Mada"/>
              <a:ea typeface="Mada"/>
              <a:cs typeface="Mada"/>
              <a:sym typeface="Mada"/>
            </a:endParaRPr>
          </a:p>
          <a:p>
            <a:pPr indent="-165100" lvl="0" marL="3175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Episcleritis/scleritis</a:t>
            </a:r>
            <a:r>
              <a:rPr b="1" baseline="30000" lang="ar" sz="1200">
                <a:solidFill>
                  <a:srgbClr val="CC0000"/>
                </a:solidFill>
                <a:latin typeface="Mada"/>
                <a:ea typeface="Mada"/>
                <a:cs typeface="Mada"/>
                <a:sym typeface="Mada"/>
              </a:rPr>
              <a:t>5</a:t>
            </a:r>
            <a:r>
              <a:rPr b="1" lang="ar" sz="1200">
                <a:solidFill>
                  <a:schemeClr val="dk1"/>
                </a:solidFill>
                <a:latin typeface="Mada"/>
                <a:ea typeface="Mada"/>
                <a:cs typeface="Mada"/>
                <a:sym typeface="Mada"/>
              </a:rPr>
              <a:t> </a:t>
            </a:r>
            <a:endParaRPr b="1" sz="1200">
              <a:solidFill>
                <a:schemeClr val="dk1"/>
              </a:solidFill>
              <a:latin typeface="Mada"/>
              <a:ea typeface="Mada"/>
              <a:cs typeface="Mada"/>
              <a:sym typeface="Mada"/>
            </a:endParaRPr>
          </a:p>
          <a:p>
            <a:pPr indent="-165100" lvl="0" marL="3175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Scleromalacia perforans </a:t>
            </a:r>
            <a:r>
              <a:rPr lang="ar" sz="1200">
                <a:solidFill>
                  <a:srgbClr val="6AA84F"/>
                </a:solidFill>
                <a:latin typeface="Mada"/>
                <a:ea typeface="Mada"/>
                <a:cs typeface="Mada"/>
                <a:sym typeface="Mada"/>
              </a:rPr>
              <a:t>(Thinning and perforation of the eye)</a:t>
            </a:r>
            <a:endParaRPr sz="1200">
              <a:solidFill>
                <a:srgbClr val="6AA84F"/>
              </a:solidFill>
              <a:latin typeface="Mada"/>
              <a:ea typeface="Mada"/>
              <a:cs typeface="Mada"/>
              <a:sym typeface="Mada"/>
            </a:endParaRPr>
          </a:p>
          <a:p>
            <a:pPr indent="-165100" lvl="0" marL="3175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Choroid and retinal nodules</a:t>
            </a:r>
            <a:endParaRPr sz="1200">
              <a:solidFill>
                <a:schemeClr val="dk1"/>
              </a:solidFill>
              <a:latin typeface="Mada"/>
              <a:ea typeface="Mada"/>
              <a:cs typeface="Mada"/>
              <a:sym typeface="Mada"/>
            </a:endParaRPr>
          </a:p>
          <a:p>
            <a:pPr indent="-165100" lvl="0" marL="3175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Peripheral ulcerative keratitis</a:t>
            </a:r>
            <a:endParaRPr sz="1200">
              <a:solidFill>
                <a:srgbClr val="1C4588"/>
              </a:solidFill>
              <a:latin typeface="Mada"/>
              <a:ea typeface="Mada"/>
              <a:cs typeface="Mada"/>
              <a:sym typeface="Mada"/>
            </a:endParaRPr>
          </a:p>
        </p:txBody>
      </p:sp>
      <p:sp>
        <p:nvSpPr>
          <p:cNvPr id="179" name="Google Shape;179;p13"/>
          <p:cNvSpPr/>
          <p:nvPr/>
        </p:nvSpPr>
        <p:spPr>
          <a:xfrm>
            <a:off x="3894152" y="3446825"/>
            <a:ext cx="2212500" cy="3042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Exo"/>
                <a:ea typeface="Exo"/>
                <a:cs typeface="Exo"/>
                <a:sym typeface="Exo"/>
              </a:rPr>
              <a:t>Ocular (rare)</a:t>
            </a:r>
            <a:endParaRPr b="1" sz="1600">
              <a:solidFill>
                <a:srgbClr val="FFFFFF"/>
              </a:solidFill>
              <a:latin typeface="Exo"/>
              <a:ea typeface="Exo"/>
              <a:cs typeface="Exo"/>
              <a:sym typeface="Exo"/>
            </a:endParaRPr>
          </a:p>
        </p:txBody>
      </p:sp>
      <p:sp>
        <p:nvSpPr>
          <p:cNvPr id="180" name="Google Shape;180;p13"/>
          <p:cNvSpPr/>
          <p:nvPr/>
        </p:nvSpPr>
        <p:spPr>
          <a:xfrm>
            <a:off x="219075" y="6025150"/>
            <a:ext cx="3488700" cy="1581900"/>
          </a:xfrm>
          <a:prstGeom prst="snip1Rect">
            <a:avLst>
              <a:gd fmla="val 16667" name="adj"/>
            </a:avLst>
          </a:prstGeom>
          <a:noFill/>
          <a:ln cap="flat" cmpd="sng" w="19050">
            <a:solidFill>
              <a:schemeClr val="accent1"/>
            </a:solidFill>
            <a:prstDash val="solid"/>
            <a:round/>
            <a:headEnd len="sm" w="sm" type="none"/>
            <a:tailEnd len="sm" w="sm" type="none"/>
          </a:ln>
        </p:spPr>
        <p:txBody>
          <a:bodyPr anchorCtr="0" anchor="b" bIns="91425" lIns="91425" spcFirstLastPara="1" rIns="91425" wrap="square" tIns="91425">
            <a:noAutofit/>
          </a:bodyPr>
          <a:lstStyle/>
          <a:p>
            <a:pPr indent="-165100" lvl="0" marL="3175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Entrapment neuropathy </a:t>
            </a:r>
            <a:endParaRPr sz="1200">
              <a:solidFill>
                <a:srgbClr val="999999"/>
              </a:solidFill>
              <a:latin typeface="Mada"/>
              <a:ea typeface="Mada"/>
              <a:cs typeface="Mada"/>
              <a:sym typeface="Mada"/>
            </a:endParaRPr>
          </a:p>
          <a:p>
            <a:pPr indent="-162600" lvl="1" marL="5940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Median nerve compression is the most common and bilateral </a:t>
            </a:r>
            <a:r>
              <a:rPr b="1" lang="ar" sz="1200">
                <a:solidFill>
                  <a:srgbClr val="6AA84F"/>
                </a:solidFill>
                <a:latin typeface="Mada"/>
                <a:ea typeface="Mada"/>
                <a:cs typeface="Mada"/>
                <a:sym typeface="Mada"/>
              </a:rPr>
              <a:t>carpal tunnel syndrome</a:t>
            </a:r>
            <a:r>
              <a:rPr lang="ar" sz="1200">
                <a:solidFill>
                  <a:srgbClr val="1C4588"/>
                </a:solidFill>
                <a:latin typeface="Mada"/>
                <a:ea typeface="Mada"/>
                <a:cs typeface="Mada"/>
                <a:sym typeface="Mada"/>
              </a:rPr>
              <a:t> can occur as a presenting feature of RA</a:t>
            </a:r>
            <a:endParaRPr sz="1200">
              <a:solidFill>
                <a:srgbClr val="1C4588"/>
              </a:solidFill>
              <a:latin typeface="Mada"/>
              <a:ea typeface="Mada"/>
              <a:cs typeface="Mada"/>
              <a:sym typeface="Mada"/>
            </a:endParaRPr>
          </a:p>
          <a:p>
            <a:pPr indent="-165100" lvl="0" marL="3175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Peripheral neuropathy</a:t>
            </a:r>
            <a:endParaRPr sz="1200">
              <a:solidFill>
                <a:schemeClr val="dk1"/>
              </a:solidFill>
              <a:latin typeface="Mada"/>
              <a:ea typeface="Mada"/>
              <a:cs typeface="Mada"/>
              <a:sym typeface="Mada"/>
            </a:endParaRPr>
          </a:p>
          <a:p>
            <a:pPr indent="-165100" lvl="0" marL="3175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Mononeuritis multiplex</a:t>
            </a:r>
            <a:r>
              <a:rPr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Involvement of the nerve trunk In case of </a:t>
            </a:r>
            <a:r>
              <a:rPr b="1" lang="ar" sz="1200">
                <a:solidFill>
                  <a:srgbClr val="6AA84F"/>
                </a:solidFill>
                <a:latin typeface="Mada"/>
                <a:ea typeface="Mada"/>
                <a:cs typeface="Mada"/>
                <a:sym typeface="Mada"/>
              </a:rPr>
              <a:t>rheumatoid</a:t>
            </a:r>
            <a:r>
              <a:rPr lang="ar" sz="1200">
                <a:solidFill>
                  <a:srgbClr val="6AA84F"/>
                </a:solidFill>
                <a:latin typeface="Mada"/>
                <a:ea typeface="Mada"/>
                <a:cs typeface="Mada"/>
                <a:sym typeface="Mada"/>
              </a:rPr>
              <a:t> </a:t>
            </a:r>
            <a:r>
              <a:rPr b="1" lang="ar" sz="1200">
                <a:solidFill>
                  <a:srgbClr val="6AA84F"/>
                </a:solidFill>
                <a:latin typeface="Mada"/>
                <a:ea typeface="Mada"/>
                <a:cs typeface="Mada"/>
                <a:sym typeface="Mada"/>
              </a:rPr>
              <a:t>vasculitis</a:t>
            </a:r>
            <a:endParaRPr b="1">
              <a:solidFill>
                <a:srgbClr val="6AA84F"/>
              </a:solidFill>
            </a:endParaRPr>
          </a:p>
        </p:txBody>
      </p:sp>
      <p:sp>
        <p:nvSpPr>
          <p:cNvPr id="181" name="Google Shape;181;p13"/>
          <p:cNvSpPr/>
          <p:nvPr/>
        </p:nvSpPr>
        <p:spPr>
          <a:xfrm>
            <a:off x="160352" y="5732825"/>
            <a:ext cx="2212500" cy="3042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Exo"/>
                <a:ea typeface="Exo"/>
                <a:cs typeface="Exo"/>
                <a:sym typeface="Exo"/>
              </a:rPr>
              <a:t>Neuromuscular</a:t>
            </a:r>
            <a:endParaRPr b="1" sz="1600">
              <a:solidFill>
                <a:srgbClr val="FFFFFF"/>
              </a:solidFill>
              <a:latin typeface="Exo"/>
              <a:ea typeface="Exo"/>
              <a:cs typeface="Exo"/>
              <a:sym typeface="Exo"/>
            </a:endParaRPr>
          </a:p>
        </p:txBody>
      </p:sp>
      <p:sp>
        <p:nvSpPr>
          <p:cNvPr id="182" name="Google Shape;182;p13"/>
          <p:cNvSpPr/>
          <p:nvPr/>
        </p:nvSpPr>
        <p:spPr>
          <a:xfrm>
            <a:off x="219075" y="8065275"/>
            <a:ext cx="3528300" cy="1331400"/>
          </a:xfrm>
          <a:prstGeom prst="snip1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5100" lvl="0" marL="3175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Dermatological:</a:t>
            </a:r>
            <a:r>
              <a:rPr lang="ar" sz="1200">
                <a:solidFill>
                  <a:schemeClr val="dk1"/>
                </a:solidFill>
                <a:latin typeface="Mada"/>
                <a:ea typeface="Mada"/>
                <a:cs typeface="Mada"/>
                <a:sym typeface="Mada"/>
              </a:rPr>
              <a:t> Palmar erythema, </a:t>
            </a:r>
            <a:r>
              <a:rPr b="1" lang="ar" sz="1200">
                <a:solidFill>
                  <a:srgbClr val="1C4588"/>
                </a:solidFill>
                <a:latin typeface="Mada"/>
                <a:ea typeface="Mada"/>
                <a:cs typeface="Mada"/>
                <a:sym typeface="Mada"/>
              </a:rPr>
              <a:t>Subcutaneous rheumatoid </a:t>
            </a:r>
            <a:r>
              <a:rPr b="1" lang="ar" sz="1200">
                <a:solidFill>
                  <a:schemeClr val="dk1"/>
                </a:solidFill>
                <a:latin typeface="Mada"/>
                <a:ea typeface="Mada"/>
                <a:cs typeface="Mada"/>
                <a:sym typeface="Mada"/>
              </a:rPr>
              <a:t>nodules</a:t>
            </a:r>
            <a:r>
              <a:rPr lang="ar" sz="1200">
                <a:solidFill>
                  <a:srgbClr val="1C4588"/>
                </a:solidFill>
                <a:latin typeface="Mada"/>
                <a:ea typeface="Mada"/>
                <a:cs typeface="Mada"/>
                <a:sym typeface="Mada"/>
              </a:rPr>
              <a:t> over extensor surfaces (pressure areas)</a:t>
            </a:r>
            <a:r>
              <a:rPr lang="ar" sz="1200">
                <a:solidFill>
                  <a:schemeClr val="dk1"/>
                </a:solidFill>
                <a:latin typeface="Mada"/>
                <a:ea typeface="Mada"/>
                <a:cs typeface="Mada"/>
                <a:sym typeface="Mada"/>
              </a:rPr>
              <a:t>, vasculitis</a:t>
            </a:r>
            <a:endParaRPr sz="1200">
              <a:solidFill>
                <a:schemeClr val="dk1"/>
              </a:solidFill>
              <a:latin typeface="Mada"/>
              <a:ea typeface="Mada"/>
              <a:cs typeface="Mada"/>
              <a:sym typeface="Mada"/>
            </a:endParaRPr>
          </a:p>
          <a:p>
            <a:pPr indent="-165100" lvl="0" marL="3175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Occasional fever, weight loss, fatigue, malaise</a:t>
            </a:r>
            <a:endParaRPr sz="1200">
              <a:solidFill>
                <a:schemeClr val="dk1"/>
              </a:solidFill>
              <a:latin typeface="Mada"/>
              <a:ea typeface="Mada"/>
              <a:cs typeface="Mada"/>
              <a:sym typeface="Mada"/>
            </a:endParaRPr>
          </a:p>
          <a:p>
            <a:pPr indent="-165100" lvl="0" marL="3175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Lymphadenopathy </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p:txBody>
      </p:sp>
      <p:sp>
        <p:nvSpPr>
          <p:cNvPr id="183" name="Google Shape;183;p13"/>
          <p:cNvSpPr/>
          <p:nvPr/>
        </p:nvSpPr>
        <p:spPr>
          <a:xfrm>
            <a:off x="160352" y="7849150"/>
            <a:ext cx="2212500" cy="3042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Exo"/>
                <a:ea typeface="Exo"/>
                <a:cs typeface="Exo"/>
                <a:sym typeface="Exo"/>
              </a:rPr>
              <a:t>Others</a:t>
            </a:r>
            <a:endParaRPr b="1" sz="1600">
              <a:solidFill>
                <a:srgbClr val="FFFFFF"/>
              </a:solidFill>
              <a:latin typeface="Exo"/>
              <a:ea typeface="Exo"/>
              <a:cs typeface="Exo"/>
              <a:sym typeface="Exo"/>
            </a:endParaRPr>
          </a:p>
        </p:txBody>
      </p:sp>
      <p:pic>
        <p:nvPicPr>
          <p:cNvPr id="184" name="Google Shape;184;p13"/>
          <p:cNvPicPr preferRelativeResize="0"/>
          <p:nvPr/>
        </p:nvPicPr>
        <p:blipFill>
          <a:blip r:embed="rId3">
            <a:alphaModFix/>
          </a:blip>
          <a:stretch>
            <a:fillRect/>
          </a:stretch>
        </p:blipFill>
        <p:spPr>
          <a:xfrm>
            <a:off x="4975809" y="8054175"/>
            <a:ext cx="1413440" cy="1506000"/>
          </a:xfrm>
          <a:prstGeom prst="rect">
            <a:avLst/>
          </a:prstGeom>
          <a:noFill/>
          <a:ln>
            <a:noFill/>
          </a:ln>
        </p:spPr>
      </p:pic>
      <p:cxnSp>
        <p:nvCxnSpPr>
          <p:cNvPr id="185" name="Google Shape;185;p13"/>
          <p:cNvCxnSpPr/>
          <p:nvPr/>
        </p:nvCxnSpPr>
        <p:spPr>
          <a:xfrm rot="10800000">
            <a:off x="8900" y="9621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86" name="Google Shape;186;p13"/>
          <p:cNvSpPr txBox="1"/>
          <p:nvPr/>
        </p:nvSpPr>
        <p:spPr>
          <a:xfrm>
            <a:off x="-143500" y="9621050"/>
            <a:ext cx="7765200" cy="894600"/>
          </a:xfrm>
          <a:prstGeom prst="rect">
            <a:avLst/>
          </a:prstGeom>
          <a:noFill/>
          <a:ln>
            <a:noFill/>
          </a:ln>
        </p:spPr>
        <p:txBody>
          <a:bodyPr anchorCtr="0" anchor="t" bIns="91425" lIns="91425" spcFirstLastPara="1" rIns="91425" wrap="square" tIns="91425">
            <a:noAutofit/>
          </a:bodyPr>
          <a:lstStyle/>
          <a:p>
            <a:pPr indent="-113899" lvl="0" marL="280799" rtl="0" algn="l">
              <a:spcBef>
                <a:spcPts val="0"/>
              </a:spcBef>
              <a:spcAft>
                <a:spcPts val="0"/>
              </a:spcAft>
              <a:buClr>
                <a:srgbClr val="1C4588"/>
              </a:buClr>
              <a:buSzPts val="1000"/>
              <a:buFont typeface="Mada"/>
              <a:buAutoNum type="arabicPeriod"/>
            </a:pPr>
            <a:r>
              <a:rPr lang="ar" sz="1000">
                <a:solidFill>
                  <a:srgbClr val="1C4588"/>
                </a:solidFill>
                <a:latin typeface="Mada"/>
                <a:ea typeface="Mada"/>
                <a:cs typeface="Mada"/>
                <a:sym typeface="Mada"/>
              </a:rPr>
              <a:t>Poorly controlled RA with a persistently raised CRP and high cholesterol is a cardiovascular </a:t>
            </a:r>
            <a:r>
              <a:rPr b="1" lang="ar" sz="1000">
                <a:solidFill>
                  <a:srgbClr val="CC0000"/>
                </a:solidFill>
                <a:latin typeface="Mada"/>
                <a:ea typeface="Mada"/>
                <a:cs typeface="Mada"/>
                <a:sym typeface="Mada"/>
              </a:rPr>
              <a:t>risk factor</a:t>
            </a:r>
            <a:r>
              <a:rPr b="1" lang="ar" sz="1000">
                <a:solidFill>
                  <a:srgbClr val="CC0000"/>
                </a:solidFill>
                <a:latin typeface="Mada"/>
                <a:ea typeface="Mada"/>
                <a:cs typeface="Mada"/>
                <a:sym typeface="Mada"/>
              </a:rPr>
              <a:t> </a:t>
            </a:r>
            <a:r>
              <a:rPr b="1" lang="ar" sz="1000">
                <a:solidFill>
                  <a:srgbClr val="6AA84F"/>
                </a:solidFill>
                <a:latin typeface="Mada"/>
                <a:ea typeface="Mada"/>
                <a:cs typeface="Mada"/>
                <a:sym typeface="Mada"/>
              </a:rPr>
              <a:t>(for IHD and CAD)</a:t>
            </a:r>
            <a:r>
              <a:rPr lang="ar" sz="1000">
                <a:solidFill>
                  <a:srgbClr val="6AA84F"/>
                </a:solidFill>
                <a:latin typeface="Mada"/>
                <a:ea typeface="Mada"/>
                <a:cs typeface="Mada"/>
                <a:sym typeface="Mada"/>
              </a:rPr>
              <a:t>, </a:t>
            </a:r>
            <a:r>
              <a:rPr lang="ar" sz="1000">
                <a:solidFill>
                  <a:srgbClr val="1C4588"/>
                </a:solidFill>
                <a:latin typeface="Mada"/>
                <a:ea typeface="Mada"/>
                <a:cs typeface="Mada"/>
                <a:sym typeface="Mada"/>
              </a:rPr>
              <a:t>independent of traditional risk factors (i.e. high cholesterol and hypertension). </a:t>
            </a:r>
            <a:r>
              <a:rPr lang="ar" sz="1000">
                <a:solidFill>
                  <a:srgbClr val="6AA84F"/>
                </a:solidFill>
                <a:latin typeface="Mada"/>
                <a:ea typeface="Mada"/>
                <a:cs typeface="Mada"/>
                <a:sym typeface="Mada"/>
              </a:rPr>
              <a:t>it is like diabetes and </a:t>
            </a:r>
            <a:r>
              <a:rPr lang="ar" sz="1000">
                <a:solidFill>
                  <a:srgbClr val="6AA84F"/>
                </a:solidFill>
                <a:latin typeface="Mada"/>
                <a:ea typeface="Mada"/>
                <a:cs typeface="Mada"/>
                <a:sym typeface="Mada"/>
              </a:rPr>
              <a:t>hypertension.</a:t>
            </a:r>
            <a:endParaRPr sz="1000">
              <a:solidFill>
                <a:srgbClr val="6AA84F"/>
              </a:solidFill>
              <a:latin typeface="Mada"/>
              <a:ea typeface="Mada"/>
              <a:cs typeface="Mada"/>
              <a:sym typeface="Mada"/>
            </a:endParaRPr>
          </a:p>
          <a:p>
            <a:pPr indent="-113899" lvl="0" marL="280799" rtl="0" algn="l">
              <a:spcBef>
                <a:spcPts val="0"/>
              </a:spcBef>
              <a:spcAft>
                <a:spcPts val="0"/>
              </a:spcAft>
              <a:buClr>
                <a:srgbClr val="1C4588"/>
              </a:buClr>
              <a:buSzPts val="1000"/>
              <a:buFont typeface="Mada"/>
              <a:buAutoNum type="arabicPeriod"/>
            </a:pPr>
            <a:r>
              <a:rPr lang="ar" sz="1000">
                <a:solidFill>
                  <a:srgbClr val="1C4588"/>
                </a:solidFill>
                <a:latin typeface="Mada"/>
                <a:ea typeface="Mada"/>
                <a:cs typeface="Mada"/>
                <a:sym typeface="Mada"/>
              </a:rPr>
              <a:t>The most common cause of death in RA is coronary artery disease.</a:t>
            </a:r>
            <a:endParaRPr sz="1000">
              <a:solidFill>
                <a:srgbClr val="1C4588"/>
              </a:solidFill>
              <a:latin typeface="Mada"/>
              <a:ea typeface="Mada"/>
              <a:cs typeface="Mada"/>
              <a:sym typeface="Mada"/>
            </a:endParaRPr>
          </a:p>
          <a:p>
            <a:pPr indent="-113899" lvl="0" marL="280799" rtl="0" algn="l">
              <a:spcBef>
                <a:spcPts val="0"/>
              </a:spcBef>
              <a:spcAft>
                <a:spcPts val="0"/>
              </a:spcAft>
              <a:buClr>
                <a:srgbClr val="1C4588"/>
              </a:buClr>
              <a:buSzPts val="1000"/>
              <a:buFont typeface="Mada"/>
              <a:buAutoNum type="arabicPeriod"/>
            </a:pPr>
            <a:r>
              <a:rPr lang="ar" sz="1000">
                <a:solidFill>
                  <a:srgbClr val="1C4588"/>
                </a:solidFill>
                <a:latin typeface="Mada"/>
                <a:ea typeface="Mada"/>
                <a:cs typeface="Mada"/>
                <a:sym typeface="Mada"/>
              </a:rPr>
              <a:t>There is some evidence that the risk of pulmonary fibrosis is increased by anti-TNF therapy</a:t>
            </a:r>
            <a:endParaRPr sz="1000">
              <a:solidFill>
                <a:srgbClr val="1C4588"/>
              </a:solidFill>
              <a:latin typeface="Mada"/>
              <a:ea typeface="Mada"/>
              <a:cs typeface="Mada"/>
              <a:sym typeface="Mada"/>
            </a:endParaRPr>
          </a:p>
          <a:p>
            <a:pPr indent="-113899" lvl="0" marL="280799" rtl="0" algn="l">
              <a:spcBef>
                <a:spcPts val="0"/>
              </a:spcBef>
              <a:spcAft>
                <a:spcPts val="0"/>
              </a:spcAft>
              <a:buClr>
                <a:srgbClr val="1C4588"/>
              </a:buClr>
              <a:buSzPts val="1000"/>
              <a:buFont typeface="Mada"/>
              <a:buAutoNum type="arabicPeriod"/>
            </a:pPr>
            <a:r>
              <a:rPr lang="ar" sz="1000">
                <a:solidFill>
                  <a:srgbClr val="1C4588"/>
                </a:solidFill>
                <a:latin typeface="Mada"/>
                <a:ea typeface="Mada"/>
                <a:cs typeface="Mada"/>
                <a:sym typeface="Mada"/>
              </a:rPr>
              <a:t>Caplan syndrome: Rheumatoid Arthritis + Pneumoconiosis + Lung nodules</a:t>
            </a:r>
            <a:endParaRPr sz="1000">
              <a:solidFill>
                <a:srgbClr val="1C4588"/>
              </a:solidFill>
              <a:latin typeface="Mada"/>
              <a:ea typeface="Mada"/>
              <a:cs typeface="Mada"/>
              <a:sym typeface="Mada"/>
            </a:endParaRPr>
          </a:p>
          <a:p>
            <a:pPr indent="-113899" lvl="0" marL="280799" rtl="0" algn="l">
              <a:spcBef>
                <a:spcPts val="0"/>
              </a:spcBef>
              <a:spcAft>
                <a:spcPts val="0"/>
              </a:spcAft>
              <a:buClr>
                <a:srgbClr val="6AA84F"/>
              </a:buClr>
              <a:buSzPts val="1000"/>
              <a:buFont typeface="Mada"/>
              <a:buAutoNum type="arabicPeriod"/>
            </a:pPr>
            <a:r>
              <a:rPr lang="ar" sz="1000">
                <a:solidFill>
                  <a:srgbClr val="6AA84F"/>
                </a:solidFill>
                <a:latin typeface="Mada"/>
                <a:ea typeface="Mada"/>
                <a:cs typeface="Mada"/>
                <a:sym typeface="Mada"/>
              </a:rPr>
              <a:t>The eye involvement in rheumatoid is usually Episcleritis/scleritis. While in seronegative arthritis usually uveitis.</a:t>
            </a:r>
            <a:endParaRPr sz="1000">
              <a:solidFill>
                <a:srgbClr val="6AA84F"/>
              </a:solidFill>
              <a:latin typeface="Mada"/>
              <a:ea typeface="Mada"/>
              <a:cs typeface="Mada"/>
              <a:sym typeface="Mada"/>
            </a:endParaRPr>
          </a:p>
        </p:txBody>
      </p:sp>
      <p:pic>
        <p:nvPicPr>
          <p:cNvPr id="187" name="Google Shape;187;p13"/>
          <p:cNvPicPr preferRelativeResize="0"/>
          <p:nvPr/>
        </p:nvPicPr>
        <p:blipFill>
          <a:blip r:embed="rId4">
            <a:alphaModFix/>
          </a:blip>
          <a:stretch>
            <a:fillRect/>
          </a:stretch>
        </p:blipFill>
        <p:spPr>
          <a:xfrm>
            <a:off x="6472525" y="798700"/>
            <a:ext cx="669025" cy="669025"/>
          </a:xfrm>
          <a:prstGeom prst="rect">
            <a:avLst/>
          </a:prstGeom>
          <a:noFill/>
          <a:ln>
            <a:noFill/>
          </a:ln>
        </p:spPr>
      </p:pic>
      <p:pic>
        <p:nvPicPr>
          <p:cNvPr id="188" name="Google Shape;188;p13"/>
          <p:cNvPicPr preferRelativeResize="0"/>
          <p:nvPr/>
        </p:nvPicPr>
        <p:blipFill>
          <a:blip r:embed="rId5">
            <a:alphaModFix/>
          </a:blip>
          <a:stretch>
            <a:fillRect/>
          </a:stretch>
        </p:blipFill>
        <p:spPr>
          <a:xfrm>
            <a:off x="3128475" y="3370625"/>
            <a:ext cx="624650" cy="624650"/>
          </a:xfrm>
          <a:prstGeom prst="rect">
            <a:avLst/>
          </a:prstGeom>
          <a:noFill/>
          <a:ln>
            <a:noFill/>
          </a:ln>
        </p:spPr>
      </p:pic>
      <p:pic>
        <p:nvPicPr>
          <p:cNvPr id="189" name="Google Shape;189;p13"/>
          <p:cNvPicPr preferRelativeResize="0"/>
          <p:nvPr/>
        </p:nvPicPr>
        <p:blipFill>
          <a:blip r:embed="rId6">
            <a:alphaModFix/>
          </a:blip>
          <a:stretch>
            <a:fillRect/>
          </a:stretch>
        </p:blipFill>
        <p:spPr>
          <a:xfrm>
            <a:off x="6868475" y="3430663"/>
            <a:ext cx="624650" cy="624650"/>
          </a:xfrm>
          <a:prstGeom prst="rect">
            <a:avLst/>
          </a:prstGeom>
          <a:noFill/>
          <a:ln>
            <a:noFill/>
          </a:ln>
        </p:spPr>
      </p:pic>
      <p:pic>
        <p:nvPicPr>
          <p:cNvPr id="190" name="Google Shape;190;p13"/>
          <p:cNvPicPr preferRelativeResize="0"/>
          <p:nvPr/>
        </p:nvPicPr>
        <p:blipFill>
          <a:blip r:embed="rId7">
            <a:alphaModFix/>
          </a:blip>
          <a:stretch>
            <a:fillRect/>
          </a:stretch>
        </p:blipFill>
        <p:spPr>
          <a:xfrm flipH="1">
            <a:off x="3268249" y="5619574"/>
            <a:ext cx="669025" cy="669003"/>
          </a:xfrm>
          <a:prstGeom prst="rect">
            <a:avLst/>
          </a:prstGeom>
          <a:noFill/>
          <a:ln>
            <a:noFill/>
          </a:ln>
        </p:spPr>
      </p:pic>
      <p:pic>
        <p:nvPicPr>
          <p:cNvPr id="191" name="Google Shape;191;p13"/>
          <p:cNvPicPr preferRelativeResize="0"/>
          <p:nvPr/>
        </p:nvPicPr>
        <p:blipFill>
          <a:blip r:embed="rId8">
            <a:alphaModFix/>
          </a:blip>
          <a:stretch>
            <a:fillRect/>
          </a:stretch>
        </p:blipFill>
        <p:spPr>
          <a:xfrm>
            <a:off x="6030450" y="5644325"/>
            <a:ext cx="1234274" cy="831568"/>
          </a:xfrm>
          <a:prstGeom prst="rect">
            <a:avLst/>
          </a:prstGeom>
          <a:noFill/>
          <a:ln>
            <a:noFill/>
          </a:ln>
        </p:spPr>
      </p:pic>
      <p:sp>
        <p:nvSpPr>
          <p:cNvPr id="192" name="Google Shape;192;p13"/>
          <p:cNvSpPr txBox="1"/>
          <p:nvPr/>
        </p:nvSpPr>
        <p:spPr>
          <a:xfrm>
            <a:off x="5960888" y="6388000"/>
            <a:ext cx="138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900">
                <a:solidFill>
                  <a:srgbClr val="6AA84F"/>
                </a:solidFill>
                <a:latin typeface="Mada"/>
                <a:ea typeface="Mada"/>
                <a:cs typeface="Mada"/>
                <a:sym typeface="Mada"/>
              </a:rPr>
              <a:t>Small vessel vasculitis</a:t>
            </a:r>
            <a:endParaRPr b="1" sz="900">
              <a:solidFill>
                <a:srgbClr val="6AA84F"/>
              </a:solidFill>
              <a:latin typeface="Mada"/>
              <a:ea typeface="Mada"/>
              <a:cs typeface="Mada"/>
              <a:sym typeface="Mada"/>
            </a:endParaRPr>
          </a:p>
        </p:txBody>
      </p:sp>
      <p:pic>
        <p:nvPicPr>
          <p:cNvPr id="193" name="Google Shape;193;p13"/>
          <p:cNvPicPr preferRelativeResize="0"/>
          <p:nvPr/>
        </p:nvPicPr>
        <p:blipFill>
          <a:blip r:embed="rId9">
            <a:alphaModFix/>
          </a:blip>
          <a:stretch>
            <a:fillRect/>
          </a:stretch>
        </p:blipFill>
        <p:spPr>
          <a:xfrm>
            <a:off x="4048125" y="5644325"/>
            <a:ext cx="1532340" cy="831575"/>
          </a:xfrm>
          <a:prstGeom prst="rect">
            <a:avLst/>
          </a:prstGeom>
          <a:noFill/>
          <a:ln>
            <a:noFill/>
          </a:ln>
        </p:spPr>
      </p:pic>
      <p:sp>
        <p:nvSpPr>
          <p:cNvPr id="194" name="Google Shape;194;p13"/>
          <p:cNvSpPr txBox="1"/>
          <p:nvPr/>
        </p:nvSpPr>
        <p:spPr>
          <a:xfrm>
            <a:off x="4132088" y="6388000"/>
            <a:ext cx="138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900">
                <a:solidFill>
                  <a:srgbClr val="6AA84F"/>
                </a:solidFill>
                <a:latin typeface="Mada"/>
                <a:ea typeface="Mada"/>
                <a:cs typeface="Mada"/>
                <a:sym typeface="Mada"/>
              </a:rPr>
              <a:t>Subcutaneous</a:t>
            </a:r>
            <a:r>
              <a:rPr b="1" lang="ar" sz="900">
                <a:solidFill>
                  <a:srgbClr val="6AA84F"/>
                </a:solidFill>
                <a:latin typeface="Mada"/>
                <a:ea typeface="Mada"/>
                <a:cs typeface="Mada"/>
                <a:sym typeface="Mada"/>
              </a:rPr>
              <a:t> nodules</a:t>
            </a:r>
            <a:endParaRPr b="1" sz="900">
              <a:solidFill>
                <a:srgbClr val="6AA84F"/>
              </a:solidFill>
              <a:latin typeface="Mada"/>
              <a:ea typeface="Mada"/>
              <a:cs typeface="Mada"/>
              <a:sym typeface="Mada"/>
            </a:endParaRPr>
          </a:p>
        </p:txBody>
      </p:sp>
      <p:pic>
        <p:nvPicPr>
          <p:cNvPr id="195" name="Google Shape;195;p13"/>
          <p:cNvPicPr preferRelativeResize="0"/>
          <p:nvPr/>
        </p:nvPicPr>
        <p:blipFill>
          <a:blip r:embed="rId10">
            <a:alphaModFix/>
          </a:blip>
          <a:stretch>
            <a:fillRect/>
          </a:stretch>
        </p:blipFill>
        <p:spPr>
          <a:xfrm>
            <a:off x="4048125" y="6795875"/>
            <a:ext cx="1532350" cy="1041707"/>
          </a:xfrm>
          <a:prstGeom prst="rect">
            <a:avLst/>
          </a:prstGeom>
          <a:noFill/>
          <a:ln>
            <a:noFill/>
          </a:ln>
        </p:spPr>
      </p:pic>
      <p:sp>
        <p:nvSpPr>
          <p:cNvPr id="196" name="Google Shape;196;p13"/>
          <p:cNvSpPr txBox="1"/>
          <p:nvPr/>
        </p:nvSpPr>
        <p:spPr>
          <a:xfrm>
            <a:off x="4132088" y="7759600"/>
            <a:ext cx="138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900">
                <a:solidFill>
                  <a:srgbClr val="6AA84F"/>
                </a:solidFill>
                <a:latin typeface="Mada"/>
                <a:ea typeface="Mada"/>
                <a:cs typeface="Mada"/>
                <a:sym typeface="Mada"/>
              </a:rPr>
              <a:t>Episcleritis</a:t>
            </a:r>
            <a:endParaRPr b="1" sz="900">
              <a:solidFill>
                <a:srgbClr val="6AA84F"/>
              </a:solidFill>
              <a:latin typeface="Mada"/>
              <a:ea typeface="Mada"/>
              <a:cs typeface="Mada"/>
              <a:sym typeface="Mada"/>
            </a:endParaRPr>
          </a:p>
        </p:txBody>
      </p:sp>
      <p:pic>
        <p:nvPicPr>
          <p:cNvPr id="197" name="Google Shape;197;p13"/>
          <p:cNvPicPr preferRelativeResize="0"/>
          <p:nvPr/>
        </p:nvPicPr>
        <p:blipFill>
          <a:blip r:embed="rId11">
            <a:alphaModFix/>
          </a:blip>
          <a:stretch>
            <a:fillRect/>
          </a:stretch>
        </p:blipFill>
        <p:spPr>
          <a:xfrm>
            <a:off x="6030450" y="6795875"/>
            <a:ext cx="1234275" cy="836023"/>
          </a:xfrm>
          <a:prstGeom prst="rect">
            <a:avLst/>
          </a:prstGeom>
          <a:noFill/>
          <a:ln>
            <a:noFill/>
          </a:ln>
        </p:spPr>
      </p:pic>
      <p:sp>
        <p:nvSpPr>
          <p:cNvPr id="198" name="Google Shape;198;p13"/>
          <p:cNvSpPr txBox="1"/>
          <p:nvPr/>
        </p:nvSpPr>
        <p:spPr>
          <a:xfrm>
            <a:off x="5960888" y="7607200"/>
            <a:ext cx="1387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900">
                <a:solidFill>
                  <a:srgbClr val="6AA84F"/>
                </a:solidFill>
                <a:latin typeface="Mada"/>
                <a:ea typeface="Mada"/>
                <a:cs typeface="Mada"/>
                <a:sym typeface="Mada"/>
              </a:rPr>
              <a:t>Scleritis, </a:t>
            </a:r>
            <a:r>
              <a:rPr b="1" lang="ar" sz="900">
                <a:solidFill>
                  <a:srgbClr val="6AA84F"/>
                </a:solidFill>
                <a:latin typeface="Mada"/>
                <a:ea typeface="Mada"/>
                <a:cs typeface="Mada"/>
                <a:sym typeface="Mada"/>
              </a:rPr>
              <a:t>Episcleritis, with Scleromalacia</a:t>
            </a:r>
            <a:endParaRPr b="1" sz="900">
              <a:solidFill>
                <a:srgbClr val="6AA84F"/>
              </a:solidFill>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04" name="Google Shape;204;p14"/>
          <p:cNvSpPr txBox="1"/>
          <p:nvPr/>
        </p:nvSpPr>
        <p:spPr>
          <a:xfrm>
            <a:off x="-87400" y="9713125"/>
            <a:ext cx="7712400" cy="983400"/>
          </a:xfrm>
          <a:prstGeom prst="rect">
            <a:avLst/>
          </a:prstGeom>
          <a:noFill/>
          <a:ln>
            <a:noFill/>
          </a:ln>
        </p:spPr>
        <p:txBody>
          <a:bodyPr anchorCtr="0" anchor="t" bIns="91425" lIns="91425" spcFirstLastPara="1" rIns="91425" wrap="square" tIns="91425">
            <a:noAutofit/>
          </a:bodyPr>
          <a:lstStyle/>
          <a:p>
            <a:pPr indent="-107549" lvl="0" marL="244800" rtl="0" algn="l">
              <a:spcBef>
                <a:spcPts val="0"/>
              </a:spcBef>
              <a:spcAft>
                <a:spcPts val="0"/>
              </a:spcAft>
              <a:buClr>
                <a:srgbClr val="1C4588"/>
              </a:buClr>
              <a:buSzPts val="900"/>
              <a:buFont typeface="Mada"/>
              <a:buAutoNum type="arabicPeriod"/>
            </a:pPr>
            <a:r>
              <a:rPr lang="ar" sz="900">
                <a:solidFill>
                  <a:srgbClr val="1C4588"/>
                </a:solidFill>
                <a:latin typeface="Mada"/>
                <a:ea typeface="Mada"/>
                <a:cs typeface="Mada"/>
                <a:sym typeface="Mada"/>
              </a:rPr>
              <a:t>In severe disease, extensive imaging of joints may be required. MRI is the technique of choice, especially for the knee and cervical spine</a:t>
            </a:r>
            <a:endParaRPr sz="900">
              <a:solidFill>
                <a:srgbClr val="1C4588"/>
              </a:solidFill>
              <a:latin typeface="Mada"/>
              <a:ea typeface="Mada"/>
              <a:cs typeface="Mada"/>
              <a:sym typeface="Mada"/>
            </a:endParaRPr>
          </a:p>
          <a:p>
            <a:pPr indent="-107549" lvl="0" marL="244800" rtl="0" algn="l">
              <a:spcBef>
                <a:spcPts val="0"/>
              </a:spcBef>
              <a:spcAft>
                <a:spcPts val="0"/>
              </a:spcAft>
              <a:buClr>
                <a:srgbClr val="1C4588"/>
              </a:buClr>
              <a:buSzPts val="900"/>
              <a:buFont typeface="Mada"/>
              <a:buAutoNum type="arabicPeriod"/>
            </a:pPr>
            <a:r>
              <a:rPr b="1" lang="ar" sz="900">
                <a:solidFill>
                  <a:srgbClr val="6AA84F"/>
                </a:solidFill>
                <a:latin typeface="Mada"/>
                <a:ea typeface="Mada"/>
                <a:cs typeface="Mada"/>
                <a:sym typeface="Mada"/>
              </a:rPr>
              <a:t>lgM RF</a:t>
            </a:r>
            <a:r>
              <a:rPr lang="ar" sz="900">
                <a:solidFill>
                  <a:srgbClr val="6AA84F"/>
                </a:solidFill>
                <a:latin typeface="Mada"/>
                <a:ea typeface="Mada"/>
                <a:cs typeface="Mada"/>
                <a:sym typeface="Mada"/>
              </a:rPr>
              <a:t> is not diagnostic of RA and its </a:t>
            </a:r>
            <a:r>
              <a:rPr b="1" lang="ar" sz="900">
                <a:solidFill>
                  <a:srgbClr val="6AA84F"/>
                </a:solidFill>
                <a:latin typeface="Mada"/>
                <a:ea typeface="Mada"/>
                <a:cs typeface="Mada"/>
                <a:sym typeface="Mada"/>
              </a:rPr>
              <a:t>absence does not rule the disease out</a:t>
            </a:r>
            <a:r>
              <a:rPr lang="ar" sz="900">
                <a:solidFill>
                  <a:srgbClr val="6AA84F"/>
                </a:solidFill>
                <a:latin typeface="Mada"/>
                <a:ea typeface="Mada"/>
                <a:cs typeface="Mada"/>
                <a:sym typeface="Mada"/>
              </a:rPr>
              <a:t>;</a:t>
            </a:r>
            <a:r>
              <a:rPr lang="ar" sz="900">
                <a:solidFill>
                  <a:srgbClr val="1C4588"/>
                </a:solidFill>
                <a:latin typeface="Mada"/>
                <a:ea typeface="Mada"/>
                <a:cs typeface="Mada"/>
                <a:sym typeface="Mada"/>
              </a:rPr>
              <a:t> however, it is a useful predictor of prognosis. A persistently high titre in early disease implies more persistently active synovitis, more joint damage and greater disability eventually, and justifies earlier use of DMARDs. </a:t>
            </a:r>
            <a:r>
              <a:rPr lang="ar" sz="900">
                <a:solidFill>
                  <a:srgbClr val="6AA84F"/>
                </a:solidFill>
                <a:latin typeface="Mada"/>
                <a:ea typeface="Mada"/>
                <a:cs typeface="Mada"/>
                <a:sym typeface="Mada"/>
              </a:rPr>
              <a:t>The term 'seronegative RA' is used when the standard tests for lgM RF are persistently negative.</a:t>
            </a:r>
            <a:r>
              <a:rPr lang="ar" sz="900">
                <a:solidFill>
                  <a:srgbClr val="1C4588"/>
                </a:solidFill>
                <a:latin typeface="Mada"/>
                <a:ea typeface="Mada"/>
                <a:cs typeface="Mada"/>
                <a:sym typeface="Mada"/>
              </a:rPr>
              <a:t> These patients tend to have a more limited pattern of synovitis.</a:t>
            </a:r>
            <a:endParaRPr sz="900">
              <a:solidFill>
                <a:srgbClr val="1C4588"/>
              </a:solidFill>
              <a:latin typeface="Mada"/>
              <a:ea typeface="Mada"/>
              <a:cs typeface="Mada"/>
              <a:sym typeface="Mada"/>
            </a:endParaRPr>
          </a:p>
          <a:p>
            <a:pPr indent="-107549" lvl="0" marL="244800" rtl="0" algn="l">
              <a:spcBef>
                <a:spcPts val="0"/>
              </a:spcBef>
              <a:spcAft>
                <a:spcPts val="0"/>
              </a:spcAft>
              <a:buClr>
                <a:srgbClr val="1C4588"/>
              </a:buClr>
              <a:buSzPts val="900"/>
              <a:buFont typeface="Mada"/>
              <a:buAutoNum type="arabicPeriod"/>
            </a:pPr>
            <a:r>
              <a:rPr lang="ar" sz="900">
                <a:solidFill>
                  <a:srgbClr val="1C4588"/>
                </a:solidFill>
                <a:latin typeface="Mada"/>
                <a:ea typeface="Mada"/>
                <a:cs typeface="Mada"/>
                <a:sym typeface="Mada"/>
              </a:rPr>
              <a:t>ACPAs  are usually present with RF in RA. They are better predictors of a transition from early transient inflammatory arthritis to persistent synovitis and early RA. </a:t>
            </a:r>
            <a:endParaRPr sz="900">
              <a:solidFill>
                <a:srgbClr val="1C4588"/>
              </a:solidFill>
              <a:latin typeface="Mada"/>
              <a:ea typeface="Mada"/>
              <a:cs typeface="Mada"/>
              <a:sym typeface="Mada"/>
            </a:endParaRPr>
          </a:p>
        </p:txBody>
      </p:sp>
      <p:cxnSp>
        <p:nvCxnSpPr>
          <p:cNvPr id="205" name="Google Shape;205;p14"/>
          <p:cNvCxnSpPr/>
          <p:nvPr/>
        </p:nvCxnSpPr>
        <p:spPr>
          <a:xfrm rot="10800000">
            <a:off x="-26400" y="9719725"/>
            <a:ext cx="7612800" cy="0"/>
          </a:xfrm>
          <a:prstGeom prst="straightConnector1">
            <a:avLst/>
          </a:prstGeom>
          <a:noFill/>
          <a:ln cap="flat" cmpd="sng" w="28575">
            <a:solidFill>
              <a:schemeClr val="accent3"/>
            </a:solidFill>
            <a:prstDash val="dot"/>
            <a:round/>
            <a:headEnd len="med" w="med" type="none"/>
            <a:tailEnd len="med" w="med" type="none"/>
          </a:ln>
        </p:spPr>
      </p:cxnSp>
      <p:sp>
        <p:nvSpPr>
          <p:cNvPr id="206" name="Google Shape;206;p14"/>
          <p:cNvSpPr txBox="1"/>
          <p:nvPr/>
        </p:nvSpPr>
        <p:spPr>
          <a:xfrm>
            <a:off x="1149450" y="19050"/>
            <a:ext cx="52611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600">
              <a:solidFill>
                <a:srgbClr val="674EA7"/>
              </a:solidFill>
              <a:latin typeface="Mada"/>
              <a:ea typeface="Mada"/>
              <a:cs typeface="Mada"/>
              <a:sym typeface="Mada"/>
            </a:endParaRPr>
          </a:p>
        </p:txBody>
      </p:sp>
      <p:sp>
        <p:nvSpPr>
          <p:cNvPr id="207" name="Google Shape;207;p14"/>
          <p:cNvSpPr txBox="1"/>
          <p:nvPr/>
        </p:nvSpPr>
        <p:spPr>
          <a:xfrm>
            <a:off x="1149450" y="19050"/>
            <a:ext cx="5261100" cy="46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ar" sz="2600">
                <a:latin typeface="Mada"/>
                <a:ea typeface="Mada"/>
                <a:cs typeface="Mada"/>
                <a:sym typeface="Mada"/>
              </a:rPr>
              <a:t>Investigations &amp; Classification</a:t>
            </a:r>
            <a:endParaRPr b="1" sz="2800">
              <a:latin typeface="Mada"/>
              <a:ea typeface="Mada"/>
              <a:cs typeface="Mada"/>
              <a:sym typeface="Mada"/>
            </a:endParaRPr>
          </a:p>
        </p:txBody>
      </p:sp>
      <p:sp>
        <p:nvSpPr>
          <p:cNvPr id="208" name="Google Shape;208;p14"/>
          <p:cNvSpPr/>
          <p:nvPr/>
        </p:nvSpPr>
        <p:spPr>
          <a:xfrm>
            <a:off x="729100" y="1456676"/>
            <a:ext cx="3007200" cy="199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Mada"/>
              <a:ea typeface="Mada"/>
              <a:cs typeface="Mada"/>
              <a:sym typeface="Mada"/>
            </a:endParaRPr>
          </a:p>
        </p:txBody>
      </p:sp>
      <p:sp>
        <p:nvSpPr>
          <p:cNvPr id="209" name="Google Shape;209;p14"/>
          <p:cNvSpPr/>
          <p:nvPr/>
        </p:nvSpPr>
        <p:spPr>
          <a:xfrm>
            <a:off x="166100" y="1456675"/>
            <a:ext cx="542700" cy="6210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FFFFFF"/>
              </a:solidFill>
              <a:latin typeface="Mada"/>
              <a:ea typeface="Mada"/>
              <a:cs typeface="Mada"/>
              <a:sym typeface="Mada"/>
            </a:endParaRPr>
          </a:p>
        </p:txBody>
      </p:sp>
      <p:sp>
        <p:nvSpPr>
          <p:cNvPr id="210" name="Google Shape;210;p14"/>
          <p:cNvSpPr/>
          <p:nvPr/>
        </p:nvSpPr>
        <p:spPr>
          <a:xfrm>
            <a:off x="729100" y="1458724"/>
            <a:ext cx="3007200" cy="8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accent1"/>
                </a:solidFill>
                <a:latin typeface="Mada"/>
                <a:ea typeface="Mada"/>
                <a:cs typeface="Mada"/>
                <a:sym typeface="Mada"/>
              </a:rPr>
              <a:t>Hematological</a:t>
            </a:r>
            <a:endParaRPr b="1" sz="1200">
              <a:solidFill>
                <a:schemeClr val="accent1"/>
              </a:solidFill>
              <a:latin typeface="Mada"/>
              <a:ea typeface="Mada"/>
              <a:cs typeface="Mada"/>
              <a:sym typeface="Mada"/>
            </a:endParaRPr>
          </a:p>
          <a:p>
            <a:pPr indent="-162599" lvl="0" marL="208799" rtl="0" algn="l">
              <a:spcBef>
                <a:spcPts val="0"/>
              </a:spcBef>
              <a:spcAft>
                <a:spcPts val="0"/>
              </a:spcAft>
              <a:buSzPts val="1200"/>
              <a:buFont typeface="Trebuchet MS"/>
              <a:buChar char="●"/>
            </a:pPr>
            <a:r>
              <a:rPr b="1" lang="ar" sz="1200">
                <a:solidFill>
                  <a:schemeClr val="dk1"/>
                </a:solidFill>
                <a:latin typeface="Mada"/>
                <a:ea typeface="Mada"/>
                <a:cs typeface="Mada"/>
                <a:sym typeface="Mada"/>
              </a:rPr>
              <a:t>CBC: </a:t>
            </a:r>
            <a:r>
              <a:rPr lang="ar" sz="1200">
                <a:solidFill>
                  <a:srgbClr val="6AA84F"/>
                </a:solidFill>
                <a:latin typeface="Mada"/>
                <a:ea typeface="Mada"/>
                <a:cs typeface="Mada"/>
                <a:sym typeface="Mada"/>
              </a:rPr>
              <a:t>Anemia of chronic disease </a:t>
            </a:r>
            <a:r>
              <a:rPr b="1" lang="ar" sz="1200">
                <a:solidFill>
                  <a:srgbClr val="CC0000"/>
                </a:solidFill>
                <a:latin typeface="Mada"/>
                <a:ea typeface="Mada"/>
                <a:cs typeface="Mada"/>
                <a:sym typeface="Mada"/>
              </a:rPr>
              <a:t>(Normochromic normocytic anemia), </a:t>
            </a:r>
            <a:r>
              <a:rPr lang="ar" sz="1200">
                <a:solidFill>
                  <a:srgbClr val="6AA84F"/>
                </a:solidFill>
                <a:latin typeface="Mada"/>
                <a:ea typeface="Mada"/>
                <a:cs typeface="Mada"/>
                <a:sym typeface="Mada"/>
              </a:rPr>
              <a:t>thrombocytosis. You may </a:t>
            </a:r>
            <a:r>
              <a:rPr lang="ar" sz="1200">
                <a:solidFill>
                  <a:srgbClr val="6AA84F"/>
                </a:solidFill>
                <a:latin typeface="Mada"/>
                <a:ea typeface="Mada"/>
                <a:cs typeface="Mada"/>
                <a:sym typeface="Mada"/>
              </a:rPr>
              <a:t>see</a:t>
            </a:r>
            <a:r>
              <a:rPr lang="ar" sz="1200">
                <a:solidFill>
                  <a:srgbClr val="6AA84F"/>
                </a:solidFill>
                <a:latin typeface="Mada"/>
                <a:ea typeface="Mada"/>
                <a:cs typeface="Mada"/>
                <a:sym typeface="Mada"/>
              </a:rPr>
              <a:t> leukopenia if the </a:t>
            </a:r>
            <a:r>
              <a:rPr lang="ar" sz="1200">
                <a:solidFill>
                  <a:srgbClr val="6AA84F"/>
                </a:solidFill>
                <a:latin typeface="Mada"/>
                <a:ea typeface="Mada"/>
                <a:cs typeface="Mada"/>
                <a:sym typeface="Mada"/>
              </a:rPr>
              <a:t>patient</a:t>
            </a:r>
            <a:r>
              <a:rPr lang="ar" sz="1200">
                <a:solidFill>
                  <a:srgbClr val="6AA84F"/>
                </a:solidFill>
                <a:latin typeface="Mada"/>
                <a:ea typeface="Mada"/>
                <a:cs typeface="Mada"/>
                <a:sym typeface="Mada"/>
              </a:rPr>
              <a:t> is on </a:t>
            </a:r>
            <a:r>
              <a:rPr lang="ar" sz="1200">
                <a:solidFill>
                  <a:srgbClr val="6AA84F"/>
                </a:solidFill>
                <a:latin typeface="Mada"/>
                <a:ea typeface="Mada"/>
                <a:cs typeface="Mada"/>
                <a:sym typeface="Mada"/>
              </a:rPr>
              <a:t>methotrexate or iron deficiency anemia if the pt is using NSAIDs</a:t>
            </a:r>
            <a:endParaRPr sz="1200">
              <a:solidFill>
                <a:srgbClr val="6AA84F"/>
              </a:solidFill>
              <a:latin typeface="Mada"/>
              <a:ea typeface="Mada"/>
              <a:cs typeface="Mada"/>
              <a:sym typeface="Mada"/>
            </a:endParaRPr>
          </a:p>
          <a:p>
            <a:pPr indent="-162599" lvl="0" marL="208799" rtl="0" algn="l">
              <a:spcBef>
                <a:spcPts val="0"/>
              </a:spcBef>
              <a:spcAft>
                <a:spcPts val="0"/>
              </a:spcAft>
              <a:buSzPts val="1200"/>
              <a:buFont typeface="Trebuchet MS"/>
              <a:buChar char="●"/>
            </a:pPr>
            <a:r>
              <a:rPr b="1" lang="ar" sz="1200">
                <a:solidFill>
                  <a:schemeClr val="dk1"/>
                </a:solidFill>
                <a:latin typeface="Mada"/>
                <a:ea typeface="Mada"/>
                <a:cs typeface="Mada"/>
                <a:sym typeface="Mada"/>
              </a:rPr>
              <a:t>ESR </a:t>
            </a:r>
            <a:r>
              <a:rPr b="1" lang="ar" sz="1200">
                <a:solidFill>
                  <a:srgbClr val="1C4588"/>
                </a:solidFill>
                <a:latin typeface="Mada"/>
                <a:ea typeface="Mada"/>
                <a:cs typeface="Mada"/>
                <a:sym typeface="Mada"/>
              </a:rPr>
              <a:t>and CRP</a:t>
            </a:r>
            <a:r>
              <a:rPr b="1"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Usually high in active disease, </a:t>
            </a:r>
            <a:r>
              <a:rPr lang="ar" sz="1200">
                <a:solidFill>
                  <a:srgbClr val="1C4588"/>
                </a:solidFill>
                <a:latin typeface="Mada"/>
                <a:ea typeface="Mada"/>
                <a:cs typeface="Mada"/>
                <a:sym typeface="Mada"/>
              </a:rPr>
              <a:t>useful in monitoring treatment</a:t>
            </a:r>
            <a:endParaRPr sz="1200">
              <a:solidFill>
                <a:srgbClr val="1C4588"/>
              </a:solidFill>
              <a:latin typeface="Mada"/>
              <a:ea typeface="Mada"/>
              <a:cs typeface="Mada"/>
              <a:sym typeface="Mada"/>
            </a:endParaRPr>
          </a:p>
        </p:txBody>
      </p:sp>
      <p:sp>
        <p:nvSpPr>
          <p:cNvPr id="211" name="Google Shape;211;p14"/>
          <p:cNvSpPr/>
          <p:nvPr/>
        </p:nvSpPr>
        <p:spPr>
          <a:xfrm>
            <a:off x="4386700" y="1456676"/>
            <a:ext cx="3007200" cy="19911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Mada"/>
              <a:ea typeface="Mada"/>
              <a:cs typeface="Mada"/>
              <a:sym typeface="Mada"/>
            </a:endParaRPr>
          </a:p>
        </p:txBody>
      </p:sp>
      <p:sp>
        <p:nvSpPr>
          <p:cNvPr id="212" name="Google Shape;212;p14"/>
          <p:cNvSpPr/>
          <p:nvPr/>
        </p:nvSpPr>
        <p:spPr>
          <a:xfrm>
            <a:off x="3823700" y="1456675"/>
            <a:ext cx="542700" cy="6213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FFFFFF"/>
              </a:solidFill>
              <a:latin typeface="Mada"/>
              <a:ea typeface="Mada"/>
              <a:cs typeface="Mada"/>
              <a:sym typeface="Mada"/>
            </a:endParaRPr>
          </a:p>
        </p:txBody>
      </p:sp>
      <p:sp>
        <p:nvSpPr>
          <p:cNvPr id="213" name="Google Shape;213;p14"/>
          <p:cNvSpPr/>
          <p:nvPr/>
        </p:nvSpPr>
        <p:spPr>
          <a:xfrm>
            <a:off x="4386700" y="1459820"/>
            <a:ext cx="3007200" cy="19911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accent1"/>
                </a:solidFill>
                <a:latin typeface="Mada"/>
                <a:ea typeface="Mada"/>
                <a:cs typeface="Mada"/>
                <a:sym typeface="Mada"/>
              </a:rPr>
              <a:t>Biochemistry</a:t>
            </a:r>
            <a:endParaRPr b="1" sz="1200">
              <a:solidFill>
                <a:schemeClr val="accent1"/>
              </a:solidFill>
              <a:latin typeface="Mada"/>
              <a:ea typeface="Mada"/>
              <a:cs typeface="Mada"/>
              <a:sym typeface="Mada"/>
            </a:endParaRPr>
          </a:p>
          <a:p>
            <a:pPr indent="-162599" lvl="0" marL="208799" rtl="0" algn="l">
              <a:spcBef>
                <a:spcPts val="0"/>
              </a:spcBef>
              <a:spcAft>
                <a:spcPts val="0"/>
              </a:spcAft>
              <a:buSzPts val="1200"/>
              <a:buFont typeface="Trebuchet MS"/>
              <a:buChar char="●"/>
            </a:pPr>
            <a:r>
              <a:rPr lang="ar" sz="1200">
                <a:solidFill>
                  <a:schemeClr val="dk1"/>
                </a:solidFill>
                <a:latin typeface="Mada"/>
                <a:ea typeface="Mada"/>
                <a:cs typeface="Mada"/>
                <a:sym typeface="Mada"/>
              </a:rPr>
              <a:t>Liver function test (</a:t>
            </a:r>
            <a:r>
              <a:rPr b="1" lang="ar" sz="1200">
                <a:solidFill>
                  <a:schemeClr val="dk1"/>
                </a:solidFill>
                <a:latin typeface="Mada"/>
                <a:ea typeface="Mada"/>
                <a:cs typeface="Mada"/>
                <a:sym typeface="Mada"/>
              </a:rPr>
              <a:t>LFT</a:t>
            </a:r>
            <a:r>
              <a:rPr lang="ar" sz="1200">
                <a:solidFill>
                  <a:schemeClr val="dk1"/>
                </a:solidFill>
                <a:latin typeface="Mada"/>
                <a:ea typeface="Mada"/>
                <a:cs typeface="Mada"/>
                <a:sym typeface="Mada"/>
              </a:rPr>
              <a:t>)</a:t>
            </a:r>
            <a:endParaRPr sz="1200">
              <a:solidFill>
                <a:srgbClr val="999999"/>
              </a:solidFill>
              <a:latin typeface="Mada"/>
              <a:ea typeface="Mada"/>
              <a:cs typeface="Mada"/>
              <a:sym typeface="Mada"/>
            </a:endParaRPr>
          </a:p>
          <a:p>
            <a:pPr indent="-162599" lvl="0" marL="208799" rtl="0" algn="l">
              <a:spcBef>
                <a:spcPts val="0"/>
              </a:spcBef>
              <a:spcAft>
                <a:spcPts val="0"/>
              </a:spcAft>
              <a:buSzPts val="1200"/>
              <a:buFont typeface="Trebuchet MS"/>
              <a:buChar char="●"/>
            </a:pPr>
            <a:r>
              <a:rPr b="1" lang="ar" sz="1200">
                <a:solidFill>
                  <a:schemeClr val="dk1"/>
                </a:solidFill>
                <a:latin typeface="Mada"/>
                <a:ea typeface="Mada"/>
                <a:cs typeface="Mada"/>
                <a:sym typeface="Mada"/>
              </a:rPr>
              <a:t>Renal profile: </a:t>
            </a:r>
            <a:r>
              <a:rPr lang="ar" sz="1200">
                <a:solidFill>
                  <a:srgbClr val="6AA84F"/>
                </a:solidFill>
                <a:latin typeface="Mada"/>
                <a:ea typeface="Mada"/>
                <a:cs typeface="Mada"/>
                <a:sym typeface="Mada"/>
              </a:rPr>
              <a:t>B</a:t>
            </a:r>
            <a:r>
              <a:rPr lang="ar" sz="1200">
                <a:solidFill>
                  <a:srgbClr val="6AA84F"/>
                </a:solidFill>
                <a:latin typeface="Mada"/>
                <a:ea typeface="Mada"/>
                <a:cs typeface="Mada"/>
                <a:sym typeface="Mada"/>
              </a:rPr>
              <a:t>ecause the medications can cause side effects, so you should have a </a:t>
            </a:r>
            <a:r>
              <a:rPr lang="ar" sz="1200">
                <a:solidFill>
                  <a:srgbClr val="6AA84F"/>
                </a:solidFill>
                <a:latin typeface="Mada"/>
                <a:ea typeface="Mada"/>
                <a:cs typeface="Mada"/>
                <a:sym typeface="Mada"/>
              </a:rPr>
              <a:t>baseline</a:t>
            </a:r>
            <a:r>
              <a:rPr lang="ar" sz="1200">
                <a:solidFill>
                  <a:srgbClr val="6AA84F"/>
                </a:solidFill>
                <a:latin typeface="Mada"/>
                <a:ea typeface="Mada"/>
                <a:cs typeface="Mada"/>
                <a:sym typeface="Mada"/>
              </a:rPr>
              <a:t> before you start. </a:t>
            </a:r>
            <a:endParaRPr sz="1200">
              <a:solidFill>
                <a:srgbClr val="6AA84F"/>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b="1" lang="ar" sz="1200">
                <a:solidFill>
                  <a:srgbClr val="CEA320"/>
                </a:solidFill>
                <a:latin typeface="Mada"/>
                <a:ea typeface="Mada"/>
                <a:cs typeface="Mada"/>
                <a:sym typeface="Mada"/>
              </a:rPr>
              <a:t>Aspiration of the joint</a:t>
            </a:r>
            <a:r>
              <a:rPr lang="ar" sz="1200">
                <a:solidFill>
                  <a:srgbClr val="1C4588"/>
                </a:solidFill>
                <a:latin typeface="Mada"/>
                <a:ea typeface="Mada"/>
                <a:cs typeface="Mada"/>
                <a:sym typeface="Mada"/>
              </a:rPr>
              <a:t> may be needed if an effusion is present. The aspirate looks cloudy owing to white cells. </a:t>
            </a:r>
            <a:r>
              <a:rPr b="1" lang="ar" sz="1200">
                <a:solidFill>
                  <a:srgbClr val="1C4588"/>
                </a:solidFill>
                <a:latin typeface="Mada"/>
                <a:ea typeface="Mada"/>
                <a:cs typeface="Mada"/>
                <a:sym typeface="Mada"/>
              </a:rPr>
              <a:t>In a suddenly painful joint</a:t>
            </a:r>
            <a:r>
              <a:rPr lang="ar" sz="1200">
                <a:solidFill>
                  <a:srgbClr val="1C4588"/>
                </a:solidFill>
                <a:latin typeface="Mada"/>
                <a:ea typeface="Mada"/>
                <a:cs typeface="Mada"/>
                <a:sym typeface="Mada"/>
              </a:rPr>
              <a:t>, septic arthritis should be suspected.</a:t>
            </a:r>
            <a:endParaRPr sz="1200">
              <a:solidFill>
                <a:srgbClr val="1C4588"/>
              </a:solidFill>
              <a:latin typeface="Mada"/>
              <a:ea typeface="Mada"/>
              <a:cs typeface="Mada"/>
              <a:sym typeface="Mada"/>
            </a:endParaRPr>
          </a:p>
        </p:txBody>
      </p:sp>
      <p:sp>
        <p:nvSpPr>
          <p:cNvPr id="214" name="Google Shape;214;p14"/>
          <p:cNvSpPr/>
          <p:nvPr/>
        </p:nvSpPr>
        <p:spPr>
          <a:xfrm>
            <a:off x="4386700" y="3666475"/>
            <a:ext cx="3007200" cy="1851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Mada"/>
              <a:ea typeface="Mada"/>
              <a:cs typeface="Mada"/>
              <a:sym typeface="Mada"/>
            </a:endParaRPr>
          </a:p>
        </p:txBody>
      </p:sp>
      <p:sp>
        <p:nvSpPr>
          <p:cNvPr id="215" name="Google Shape;215;p14"/>
          <p:cNvSpPr/>
          <p:nvPr/>
        </p:nvSpPr>
        <p:spPr>
          <a:xfrm>
            <a:off x="3823700" y="3666480"/>
            <a:ext cx="542700" cy="621300"/>
          </a:xfrm>
          <a:prstGeom prst="rect">
            <a:avLst/>
          </a:prstGeom>
          <a:no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Mada"/>
              <a:ea typeface="Mada"/>
              <a:cs typeface="Mada"/>
              <a:sym typeface="Mada"/>
            </a:endParaRPr>
          </a:p>
        </p:txBody>
      </p:sp>
      <p:sp>
        <p:nvSpPr>
          <p:cNvPr id="216" name="Google Shape;216;p14"/>
          <p:cNvSpPr/>
          <p:nvPr/>
        </p:nvSpPr>
        <p:spPr>
          <a:xfrm>
            <a:off x="3823712" y="3666473"/>
            <a:ext cx="542700" cy="620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FFFFFF"/>
              </a:solidFill>
              <a:latin typeface="Mada"/>
              <a:ea typeface="Mada"/>
              <a:cs typeface="Mada"/>
              <a:sym typeface="Mada"/>
            </a:endParaRPr>
          </a:p>
        </p:txBody>
      </p:sp>
      <p:sp>
        <p:nvSpPr>
          <p:cNvPr id="217" name="Google Shape;217;p14"/>
          <p:cNvSpPr/>
          <p:nvPr/>
        </p:nvSpPr>
        <p:spPr>
          <a:xfrm>
            <a:off x="729075" y="3666475"/>
            <a:ext cx="3007200" cy="185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Mada"/>
              <a:ea typeface="Mada"/>
              <a:cs typeface="Mada"/>
              <a:sym typeface="Mada"/>
            </a:endParaRPr>
          </a:p>
        </p:txBody>
      </p:sp>
      <p:sp>
        <p:nvSpPr>
          <p:cNvPr id="218" name="Google Shape;218;p14"/>
          <p:cNvSpPr/>
          <p:nvPr/>
        </p:nvSpPr>
        <p:spPr>
          <a:xfrm>
            <a:off x="166100" y="3666480"/>
            <a:ext cx="542700" cy="621300"/>
          </a:xfrm>
          <a:prstGeom prst="rect">
            <a:avLst/>
          </a:prstGeom>
          <a:no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Mada"/>
              <a:ea typeface="Mada"/>
              <a:cs typeface="Mada"/>
              <a:sym typeface="Mada"/>
            </a:endParaRPr>
          </a:p>
        </p:txBody>
      </p:sp>
      <p:sp>
        <p:nvSpPr>
          <p:cNvPr id="219" name="Google Shape;219;p14"/>
          <p:cNvSpPr/>
          <p:nvPr/>
        </p:nvSpPr>
        <p:spPr>
          <a:xfrm>
            <a:off x="166112" y="3666473"/>
            <a:ext cx="542700" cy="620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FFFFFF"/>
              </a:solidFill>
              <a:latin typeface="Mada"/>
              <a:ea typeface="Mada"/>
              <a:cs typeface="Mada"/>
              <a:sym typeface="Mada"/>
            </a:endParaRPr>
          </a:p>
        </p:txBody>
      </p:sp>
      <p:sp>
        <p:nvSpPr>
          <p:cNvPr id="220" name="Google Shape;220;p14"/>
          <p:cNvSpPr txBox="1"/>
          <p:nvPr/>
        </p:nvSpPr>
        <p:spPr>
          <a:xfrm>
            <a:off x="210650" y="6431475"/>
            <a:ext cx="4520400" cy="16077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6AA84F"/>
              </a:buClr>
              <a:buSzPts val="1300"/>
              <a:buFont typeface="Mada"/>
              <a:buChar char="●"/>
            </a:pPr>
            <a:r>
              <a:rPr lang="ar" sz="1300">
                <a:solidFill>
                  <a:srgbClr val="6AA84F"/>
                </a:solidFill>
                <a:latin typeface="Mada"/>
                <a:ea typeface="Mada"/>
                <a:cs typeface="Mada"/>
                <a:sym typeface="Mada"/>
              </a:rPr>
              <a:t>In the old criteria (1987) a score of 4/7 is diagnostic, however this classification has been disregarded now. why? because it contains erosions as a criterion, but you should NEVER wait for erosion to happen, but rather try to prevent it at all costs by medications</a:t>
            </a:r>
            <a:endParaRPr sz="1300">
              <a:solidFill>
                <a:srgbClr val="6AA84F"/>
              </a:solidFill>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Target population </a:t>
            </a:r>
            <a:r>
              <a:rPr lang="ar" sz="1300">
                <a:solidFill>
                  <a:schemeClr val="dk1"/>
                </a:solidFill>
                <a:latin typeface="Mada"/>
                <a:ea typeface="Mada"/>
                <a:cs typeface="Mada"/>
                <a:sym typeface="Mada"/>
              </a:rPr>
              <a:t>Patients</a:t>
            </a:r>
            <a:r>
              <a:rPr lang="ar" sz="1300">
                <a:latin typeface="Mada"/>
                <a:ea typeface="Mada"/>
                <a:cs typeface="Mada"/>
                <a:sym typeface="Mada"/>
              </a:rPr>
              <a:t> </a:t>
            </a:r>
            <a:r>
              <a:rPr b="1" lang="ar" sz="1300">
                <a:latin typeface="Mada"/>
                <a:ea typeface="Mada"/>
                <a:cs typeface="Mada"/>
                <a:sym typeface="Mada"/>
              </a:rPr>
              <a:t>(who should be tested?)</a:t>
            </a:r>
            <a:r>
              <a:rPr lang="ar" sz="1300">
                <a:latin typeface="Mada"/>
                <a:ea typeface="Mada"/>
                <a:cs typeface="Mada"/>
                <a:sym typeface="Mada"/>
              </a:rPr>
              <a:t>:</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ar" sz="1300">
                <a:latin typeface="Mada"/>
                <a:ea typeface="Mada"/>
                <a:cs typeface="Mada"/>
                <a:sym typeface="Mada"/>
              </a:rPr>
              <a:t>Who have </a:t>
            </a:r>
            <a:r>
              <a:rPr b="1" lang="ar" sz="1300">
                <a:solidFill>
                  <a:srgbClr val="CC0000"/>
                </a:solidFill>
                <a:latin typeface="Mada"/>
                <a:ea typeface="Mada"/>
                <a:cs typeface="Mada"/>
                <a:sym typeface="Mada"/>
              </a:rPr>
              <a:t>at least 1 joint</a:t>
            </a:r>
            <a:r>
              <a:rPr lang="ar" sz="1300">
                <a:latin typeface="Mada"/>
                <a:ea typeface="Mada"/>
                <a:cs typeface="Mada"/>
                <a:sym typeface="Mada"/>
              </a:rPr>
              <a:t> with definite clinical </a:t>
            </a:r>
            <a:r>
              <a:rPr b="1" lang="ar" sz="1300">
                <a:solidFill>
                  <a:srgbClr val="CC0000"/>
                </a:solidFill>
                <a:latin typeface="Mada"/>
                <a:ea typeface="Mada"/>
                <a:cs typeface="Mada"/>
                <a:sym typeface="Mada"/>
              </a:rPr>
              <a:t>synovitis</a:t>
            </a:r>
            <a:r>
              <a:rPr lang="ar" sz="1300">
                <a:solidFill>
                  <a:srgbClr val="FF0000"/>
                </a:solidFill>
                <a:latin typeface="Mada"/>
                <a:ea typeface="Mada"/>
                <a:cs typeface="Mada"/>
                <a:sym typeface="Mada"/>
              </a:rPr>
              <a:t> </a:t>
            </a:r>
            <a:r>
              <a:rPr lang="ar" sz="1300">
                <a:latin typeface="Mada"/>
                <a:ea typeface="Mada"/>
                <a:cs typeface="Mada"/>
                <a:sym typeface="Mada"/>
              </a:rPr>
              <a:t>(Swelling) </a:t>
            </a:r>
            <a:r>
              <a:rPr lang="ar" sz="1300">
                <a:solidFill>
                  <a:srgbClr val="6AA84F"/>
                </a:solidFill>
                <a:latin typeface="Mada"/>
                <a:ea typeface="Mada"/>
                <a:cs typeface="Mada"/>
                <a:sym typeface="Mada"/>
              </a:rPr>
              <a:t>Not explained by other </a:t>
            </a:r>
            <a:r>
              <a:rPr lang="ar" sz="1300">
                <a:solidFill>
                  <a:srgbClr val="6AA84F"/>
                </a:solidFill>
                <a:latin typeface="Mada"/>
                <a:ea typeface="Mada"/>
                <a:cs typeface="Mada"/>
                <a:sym typeface="Mada"/>
              </a:rPr>
              <a:t>disease.</a:t>
            </a:r>
            <a:r>
              <a:rPr lang="ar" sz="1300">
                <a:solidFill>
                  <a:srgbClr val="6AA84F"/>
                </a:solidFill>
                <a:latin typeface="Mada"/>
                <a:ea typeface="Mada"/>
                <a:cs typeface="Mada"/>
                <a:sym typeface="Mada"/>
              </a:rPr>
              <a:t>.</a:t>
            </a:r>
            <a:endParaRPr sz="1300">
              <a:solidFill>
                <a:srgbClr val="6AA84F"/>
              </a:solidFill>
              <a:latin typeface="Mada"/>
              <a:ea typeface="Mada"/>
              <a:cs typeface="Mada"/>
              <a:sym typeface="Mada"/>
            </a:endParaRPr>
          </a:p>
          <a:p>
            <a:pPr indent="-311150" lvl="1" marL="914400" rtl="0" algn="l">
              <a:spcBef>
                <a:spcPts val="0"/>
              </a:spcBef>
              <a:spcAft>
                <a:spcPts val="0"/>
              </a:spcAft>
              <a:buSzPts val="1300"/>
              <a:buFont typeface="Mada"/>
              <a:buChar char="○"/>
            </a:pPr>
            <a:r>
              <a:rPr lang="ar" sz="1300">
                <a:latin typeface="Mada"/>
                <a:ea typeface="Mada"/>
                <a:cs typeface="Mada"/>
                <a:sym typeface="Mada"/>
              </a:rPr>
              <a:t>With the synovitis not better explained by another disease.</a:t>
            </a:r>
            <a:endParaRPr sz="1300">
              <a:latin typeface="Mada"/>
              <a:ea typeface="Mada"/>
              <a:cs typeface="Mada"/>
              <a:sym typeface="Mada"/>
            </a:endParaRPr>
          </a:p>
          <a:p>
            <a:pPr indent="-317500" lvl="0" marL="457200" rtl="0" algn="l">
              <a:spcBef>
                <a:spcPts val="0"/>
              </a:spcBef>
              <a:spcAft>
                <a:spcPts val="0"/>
              </a:spcAft>
              <a:buSzPts val="1400"/>
              <a:buFont typeface="Mada"/>
              <a:buChar char="●"/>
            </a:pPr>
            <a:r>
              <a:rPr lang="ar" sz="1300">
                <a:solidFill>
                  <a:srgbClr val="1C4588"/>
                </a:solidFill>
                <a:latin typeface="Mada"/>
                <a:ea typeface="Mada"/>
                <a:cs typeface="Mada"/>
                <a:sym typeface="Mada"/>
              </a:rPr>
              <a:t>The cut-off point for RA is a</a:t>
            </a:r>
            <a:r>
              <a:rPr lang="ar" sz="1300">
                <a:solidFill>
                  <a:srgbClr val="1C4588"/>
                </a:solidFill>
                <a:latin typeface="Mada"/>
                <a:ea typeface="Mada"/>
                <a:cs typeface="Mada"/>
                <a:sym typeface="Mada"/>
              </a:rPr>
              <a:t>t </a:t>
            </a:r>
            <a:r>
              <a:rPr b="1" lang="ar" sz="1300">
                <a:solidFill>
                  <a:srgbClr val="1C4588"/>
                </a:solidFill>
                <a:latin typeface="Mada"/>
                <a:ea typeface="Mada"/>
                <a:cs typeface="Mada"/>
                <a:sym typeface="Mada"/>
              </a:rPr>
              <a:t>≥6 po</a:t>
            </a:r>
            <a:r>
              <a:rPr b="1" lang="ar" sz="1300">
                <a:solidFill>
                  <a:srgbClr val="1C4588"/>
                </a:solidFill>
                <a:latin typeface="Mada"/>
                <a:ea typeface="Mada"/>
                <a:cs typeface="Mada"/>
                <a:sym typeface="Mada"/>
              </a:rPr>
              <a:t>ints.</a:t>
            </a:r>
            <a:r>
              <a:rPr lang="ar" sz="1300">
                <a:solidFill>
                  <a:srgbClr val="1C4588"/>
                </a:solidFill>
                <a:latin typeface="Mada"/>
                <a:ea typeface="Mada"/>
                <a:cs typeface="Mada"/>
                <a:sym typeface="Mada"/>
              </a:rPr>
              <a:t> Patients can also be classified as having RA if they have both typical erosions and longstanding disease previously satisfying the classification criteria.</a:t>
            </a:r>
            <a:endParaRPr sz="1300">
              <a:solidFill>
                <a:srgbClr val="1C4588"/>
              </a:solidFill>
              <a:latin typeface="Mada"/>
              <a:ea typeface="Mada"/>
              <a:cs typeface="Mada"/>
              <a:sym typeface="Mada"/>
            </a:endParaRPr>
          </a:p>
          <a:p>
            <a:pPr indent="0" lvl="0" marL="0" rtl="0" algn="l">
              <a:spcBef>
                <a:spcPts val="0"/>
              </a:spcBef>
              <a:spcAft>
                <a:spcPts val="0"/>
              </a:spcAft>
              <a:buNone/>
            </a:pPr>
            <a:r>
              <a:t/>
            </a:r>
            <a:endParaRPr sz="1300">
              <a:latin typeface="Mada"/>
              <a:ea typeface="Mada"/>
              <a:cs typeface="Mada"/>
              <a:sym typeface="Mada"/>
            </a:endParaRPr>
          </a:p>
        </p:txBody>
      </p:sp>
      <p:pic>
        <p:nvPicPr>
          <p:cNvPr id="221" name="Google Shape;221;p14"/>
          <p:cNvPicPr preferRelativeResize="0"/>
          <p:nvPr/>
        </p:nvPicPr>
        <p:blipFill rotWithShape="1">
          <a:blip r:embed="rId3">
            <a:alphaModFix/>
          </a:blip>
          <a:srcRect b="12357" l="0" r="0" t="0"/>
          <a:stretch/>
        </p:blipFill>
        <p:spPr>
          <a:xfrm>
            <a:off x="4731125" y="7226525"/>
            <a:ext cx="2636850" cy="2390600"/>
          </a:xfrm>
          <a:prstGeom prst="rect">
            <a:avLst/>
          </a:prstGeom>
          <a:noFill/>
          <a:ln>
            <a:noFill/>
          </a:ln>
        </p:spPr>
      </p:pic>
      <p:sp>
        <p:nvSpPr>
          <p:cNvPr id="222" name="Google Shape;222;p14"/>
          <p:cNvSpPr/>
          <p:nvPr/>
        </p:nvSpPr>
        <p:spPr>
          <a:xfrm>
            <a:off x="729100" y="3669996"/>
            <a:ext cx="3007200" cy="1815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accent1"/>
                </a:solidFill>
                <a:latin typeface="Mada"/>
                <a:ea typeface="Mada"/>
                <a:cs typeface="Mada"/>
                <a:sym typeface="Mada"/>
              </a:rPr>
              <a:t>Radiological (X-ray)</a:t>
            </a:r>
            <a:r>
              <a:rPr b="1" baseline="30000" lang="ar" sz="1200">
                <a:solidFill>
                  <a:schemeClr val="accent1"/>
                </a:solidFill>
                <a:latin typeface="Mada"/>
                <a:ea typeface="Mada"/>
                <a:cs typeface="Mada"/>
                <a:sym typeface="Mada"/>
              </a:rPr>
              <a:t>1</a:t>
            </a:r>
            <a:endParaRPr b="1" baseline="30000" sz="1200">
              <a:solidFill>
                <a:schemeClr val="accent1"/>
              </a:solidFill>
              <a:latin typeface="Mada"/>
              <a:ea typeface="Mada"/>
              <a:cs typeface="Mada"/>
              <a:sym typeface="Mada"/>
            </a:endParaRPr>
          </a:p>
          <a:p>
            <a:pPr indent="-162599" lvl="0" marL="208799" rtl="0" algn="l">
              <a:lnSpc>
                <a:spcPct val="115000"/>
              </a:lnSpc>
              <a:spcBef>
                <a:spcPts val="1000"/>
              </a:spcBef>
              <a:spcAft>
                <a:spcPts val="0"/>
              </a:spcAft>
              <a:buClr>
                <a:schemeClr val="dk1"/>
              </a:buClr>
              <a:buSzPts val="1200"/>
              <a:buFont typeface="Trebuchet MS"/>
              <a:buChar char="●"/>
            </a:pPr>
            <a:r>
              <a:rPr b="1" lang="ar" sz="1200">
                <a:solidFill>
                  <a:schemeClr val="dk1"/>
                </a:solidFill>
                <a:latin typeface="Mada"/>
                <a:ea typeface="Mada"/>
                <a:cs typeface="Mada"/>
                <a:sym typeface="Mada"/>
              </a:rPr>
              <a:t>Joints: </a:t>
            </a:r>
            <a:r>
              <a:rPr lang="ar" sz="1200">
                <a:solidFill>
                  <a:srgbClr val="6AA84F"/>
                </a:solidFill>
                <a:latin typeface="Mada"/>
                <a:ea typeface="Mada"/>
                <a:cs typeface="Mada"/>
                <a:sym typeface="Mada"/>
              </a:rPr>
              <a:t>Do x-ray to look for any subluxations, </a:t>
            </a:r>
            <a:r>
              <a:rPr lang="ar" sz="1200">
                <a:solidFill>
                  <a:srgbClr val="1C4588"/>
                </a:solidFill>
                <a:latin typeface="Mada"/>
                <a:ea typeface="Mada"/>
                <a:cs typeface="Mada"/>
                <a:sym typeface="Mada"/>
              </a:rPr>
              <a:t>Swelling in early disease and later joint narrowing and </a:t>
            </a:r>
            <a:r>
              <a:rPr lang="ar" sz="1200">
                <a:solidFill>
                  <a:srgbClr val="CC0000"/>
                </a:solidFill>
                <a:latin typeface="Mada"/>
                <a:ea typeface="Mada"/>
                <a:cs typeface="Mada"/>
                <a:sym typeface="Mada"/>
              </a:rPr>
              <a:t>erosions</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162599" lvl="0" marL="208799" rtl="0" algn="l">
              <a:lnSpc>
                <a:spcPct val="115000"/>
              </a:lnSpc>
              <a:spcBef>
                <a:spcPts val="0"/>
              </a:spcBef>
              <a:spcAft>
                <a:spcPts val="0"/>
              </a:spcAft>
              <a:buClr>
                <a:schemeClr val="dk1"/>
              </a:buClr>
              <a:buSzPts val="1200"/>
              <a:buFont typeface="Trebuchet MS"/>
              <a:buChar char="●"/>
            </a:pPr>
            <a:r>
              <a:rPr b="1" lang="ar" sz="1200">
                <a:solidFill>
                  <a:schemeClr val="dk1"/>
                </a:solidFill>
                <a:latin typeface="Mada"/>
                <a:ea typeface="Mada"/>
                <a:cs typeface="Mada"/>
                <a:sym typeface="Mada"/>
              </a:rPr>
              <a:t>Spines: </a:t>
            </a:r>
            <a:r>
              <a:rPr lang="ar" sz="1200">
                <a:solidFill>
                  <a:srgbClr val="6AA84F"/>
                </a:solidFill>
                <a:latin typeface="Mada"/>
                <a:ea typeface="Mada"/>
                <a:cs typeface="Mada"/>
                <a:sym typeface="Mada"/>
              </a:rPr>
              <a:t>Cervical spine x-ray</a:t>
            </a:r>
            <a:endParaRPr sz="1200">
              <a:solidFill>
                <a:srgbClr val="6AA84F"/>
              </a:solidFill>
              <a:latin typeface="Mada"/>
              <a:ea typeface="Mada"/>
              <a:cs typeface="Mada"/>
              <a:sym typeface="Mada"/>
            </a:endParaRPr>
          </a:p>
          <a:p>
            <a:pPr indent="-162599" lvl="0" marL="208799" rtl="0" algn="l">
              <a:lnSpc>
                <a:spcPct val="115000"/>
              </a:lnSpc>
              <a:spcBef>
                <a:spcPts val="0"/>
              </a:spcBef>
              <a:spcAft>
                <a:spcPts val="0"/>
              </a:spcAft>
              <a:buClr>
                <a:schemeClr val="dk1"/>
              </a:buClr>
              <a:buSzPts val="1200"/>
              <a:buFont typeface="Trebuchet MS"/>
              <a:buChar char="●"/>
            </a:pPr>
            <a:r>
              <a:rPr b="1" lang="ar" sz="1200">
                <a:solidFill>
                  <a:schemeClr val="dk1"/>
                </a:solidFill>
                <a:latin typeface="Mada"/>
                <a:ea typeface="Mada"/>
                <a:cs typeface="Mada"/>
                <a:sym typeface="Mada"/>
              </a:rPr>
              <a:t>Chest: </a:t>
            </a:r>
            <a:r>
              <a:rPr lang="ar" sz="1200">
                <a:solidFill>
                  <a:srgbClr val="6AA84F"/>
                </a:solidFill>
                <a:latin typeface="Mada"/>
                <a:ea typeface="Mada"/>
                <a:cs typeface="Mada"/>
                <a:sym typeface="Mada"/>
              </a:rPr>
              <a:t>For lung involvement or effusion</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p:txBody>
      </p:sp>
      <p:pic>
        <p:nvPicPr>
          <p:cNvPr id="223" name="Google Shape;223;p14"/>
          <p:cNvPicPr preferRelativeResize="0"/>
          <p:nvPr/>
        </p:nvPicPr>
        <p:blipFill>
          <a:blip r:embed="rId4">
            <a:alphaModFix/>
          </a:blip>
          <a:stretch>
            <a:fillRect/>
          </a:stretch>
        </p:blipFill>
        <p:spPr>
          <a:xfrm>
            <a:off x="210650" y="1540525"/>
            <a:ext cx="453600" cy="453600"/>
          </a:xfrm>
          <a:prstGeom prst="rect">
            <a:avLst/>
          </a:prstGeom>
          <a:noFill/>
          <a:ln>
            <a:noFill/>
          </a:ln>
        </p:spPr>
      </p:pic>
      <p:pic>
        <p:nvPicPr>
          <p:cNvPr id="224" name="Google Shape;224;p14"/>
          <p:cNvPicPr preferRelativeResize="0"/>
          <p:nvPr/>
        </p:nvPicPr>
        <p:blipFill>
          <a:blip r:embed="rId5">
            <a:alphaModFix/>
          </a:blip>
          <a:stretch>
            <a:fillRect/>
          </a:stretch>
        </p:blipFill>
        <p:spPr>
          <a:xfrm>
            <a:off x="210662" y="3749873"/>
            <a:ext cx="453600" cy="453600"/>
          </a:xfrm>
          <a:prstGeom prst="rect">
            <a:avLst/>
          </a:prstGeom>
          <a:noFill/>
          <a:ln>
            <a:noFill/>
          </a:ln>
        </p:spPr>
      </p:pic>
      <p:pic>
        <p:nvPicPr>
          <p:cNvPr id="225" name="Google Shape;225;p14"/>
          <p:cNvPicPr preferRelativeResize="0"/>
          <p:nvPr/>
        </p:nvPicPr>
        <p:blipFill>
          <a:blip r:embed="rId6">
            <a:alphaModFix/>
          </a:blip>
          <a:stretch>
            <a:fillRect/>
          </a:stretch>
        </p:blipFill>
        <p:spPr>
          <a:xfrm>
            <a:off x="3823700" y="1495975"/>
            <a:ext cx="542700" cy="542700"/>
          </a:xfrm>
          <a:prstGeom prst="rect">
            <a:avLst/>
          </a:prstGeom>
          <a:noFill/>
          <a:ln>
            <a:noFill/>
          </a:ln>
        </p:spPr>
      </p:pic>
      <p:pic>
        <p:nvPicPr>
          <p:cNvPr id="226" name="Google Shape;226;p14"/>
          <p:cNvPicPr preferRelativeResize="0"/>
          <p:nvPr/>
        </p:nvPicPr>
        <p:blipFill>
          <a:blip r:embed="rId7">
            <a:alphaModFix/>
          </a:blip>
          <a:stretch>
            <a:fillRect/>
          </a:stretch>
        </p:blipFill>
        <p:spPr>
          <a:xfrm>
            <a:off x="3868250" y="3742113"/>
            <a:ext cx="453600" cy="453600"/>
          </a:xfrm>
          <a:prstGeom prst="rect">
            <a:avLst/>
          </a:prstGeom>
          <a:noFill/>
          <a:ln>
            <a:noFill/>
          </a:ln>
        </p:spPr>
      </p:pic>
      <p:sp>
        <p:nvSpPr>
          <p:cNvPr id="227" name="Google Shape;227;p14"/>
          <p:cNvSpPr/>
          <p:nvPr/>
        </p:nvSpPr>
        <p:spPr>
          <a:xfrm>
            <a:off x="4386700" y="3668833"/>
            <a:ext cx="3007200" cy="7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Serology</a:t>
            </a:r>
            <a:endParaRPr b="1" sz="1200">
              <a:solidFill>
                <a:srgbClr val="CC0000"/>
              </a:solidFill>
              <a:latin typeface="Mada"/>
              <a:ea typeface="Mada"/>
              <a:cs typeface="Mada"/>
              <a:sym typeface="Mada"/>
            </a:endParaRPr>
          </a:p>
          <a:p>
            <a:pPr indent="-162599" lvl="0" marL="208799" rtl="0" algn="l">
              <a:spcBef>
                <a:spcPts val="0"/>
              </a:spcBef>
              <a:spcAft>
                <a:spcPts val="0"/>
              </a:spcAft>
              <a:buSzPts val="1200"/>
              <a:buFont typeface="Mada"/>
              <a:buChar char="●"/>
            </a:pPr>
            <a:r>
              <a:rPr lang="ar" sz="1200">
                <a:solidFill>
                  <a:schemeClr val="dk1"/>
                </a:solidFill>
                <a:latin typeface="Mada"/>
                <a:ea typeface="Mada"/>
                <a:cs typeface="Mada"/>
                <a:sym typeface="Mada"/>
              </a:rPr>
              <a:t>Rheumatoid factor (</a:t>
            </a:r>
            <a:r>
              <a:rPr b="1" lang="ar" sz="1200">
                <a:solidFill>
                  <a:srgbClr val="CC0000"/>
                </a:solidFill>
                <a:latin typeface="Mada"/>
                <a:ea typeface="Mada"/>
                <a:cs typeface="Mada"/>
                <a:sym typeface="Mada"/>
              </a:rPr>
              <a:t>RF</a:t>
            </a:r>
            <a:r>
              <a:rPr lang="ar" sz="1200">
                <a:solidFill>
                  <a:schemeClr val="dk1"/>
                </a:solidFill>
                <a:latin typeface="Mada"/>
                <a:ea typeface="Mada"/>
                <a:cs typeface="Mada"/>
                <a:sym typeface="Mada"/>
              </a:rPr>
              <a:t>)</a:t>
            </a:r>
            <a:r>
              <a:rPr lang="ar" sz="1200">
                <a:solidFill>
                  <a:srgbClr val="1C4588"/>
                </a:solidFill>
                <a:latin typeface="Mada"/>
                <a:ea typeface="Mada"/>
                <a:cs typeface="Mada"/>
                <a:sym typeface="Mada"/>
              </a:rPr>
              <a:t>: </a:t>
            </a:r>
            <a:r>
              <a:rPr lang="ar" sz="1200">
                <a:solidFill>
                  <a:srgbClr val="6AA84F"/>
                </a:solidFill>
                <a:latin typeface="Mada"/>
                <a:ea typeface="Mada"/>
                <a:cs typeface="Mada"/>
                <a:sym typeface="Mada"/>
              </a:rPr>
              <a:t>IgM</a:t>
            </a:r>
            <a:r>
              <a:rPr baseline="30000" lang="ar" sz="1200">
                <a:solidFill>
                  <a:srgbClr val="1C4588"/>
                </a:solidFill>
                <a:latin typeface="Mada"/>
                <a:ea typeface="Mada"/>
                <a:cs typeface="Mada"/>
                <a:sym typeface="Mada"/>
              </a:rPr>
              <a:t>2</a:t>
            </a:r>
            <a:endParaRPr baseline="30000" sz="1200">
              <a:solidFill>
                <a:srgbClr val="1C4588"/>
              </a:solidFill>
              <a:latin typeface="Mada"/>
              <a:ea typeface="Mada"/>
              <a:cs typeface="Mada"/>
              <a:sym typeface="Mada"/>
            </a:endParaRPr>
          </a:p>
          <a:p>
            <a:pPr indent="-162599" lvl="0" marL="208799" rtl="0" algn="l">
              <a:spcBef>
                <a:spcPts val="0"/>
              </a:spcBef>
              <a:spcAft>
                <a:spcPts val="0"/>
              </a:spcAft>
              <a:buSzPts val="1200"/>
              <a:buFont typeface="Mada"/>
              <a:buChar char="●"/>
            </a:pPr>
            <a:r>
              <a:rPr lang="ar" sz="1200">
                <a:solidFill>
                  <a:schemeClr val="dk1"/>
                </a:solidFill>
                <a:latin typeface="Mada"/>
                <a:ea typeface="Mada"/>
                <a:cs typeface="Mada"/>
                <a:sym typeface="Mada"/>
              </a:rPr>
              <a:t>Anti-citrullinated peptide antibodies (</a:t>
            </a:r>
            <a:r>
              <a:rPr b="1" lang="ar" sz="1200">
                <a:solidFill>
                  <a:schemeClr val="dk1"/>
                </a:solidFill>
                <a:latin typeface="Mada"/>
                <a:ea typeface="Mada"/>
                <a:cs typeface="Mada"/>
                <a:sym typeface="Mada"/>
              </a:rPr>
              <a:t>ACPA/</a:t>
            </a:r>
            <a:r>
              <a:rPr b="1" lang="ar" sz="1200">
                <a:solidFill>
                  <a:srgbClr val="CC0000"/>
                </a:solidFill>
                <a:latin typeface="Mada"/>
                <a:ea typeface="Mada"/>
                <a:cs typeface="Mada"/>
                <a:sym typeface="Mada"/>
              </a:rPr>
              <a:t>A</a:t>
            </a:r>
            <a:r>
              <a:rPr b="1" lang="ar" sz="1200">
                <a:solidFill>
                  <a:srgbClr val="CC0000"/>
                </a:solidFill>
                <a:latin typeface="Mada"/>
                <a:ea typeface="Mada"/>
                <a:cs typeface="Mada"/>
                <a:sym typeface="Mada"/>
              </a:rPr>
              <a:t>nti-CCP</a:t>
            </a:r>
            <a:r>
              <a:rPr lang="ar" sz="1200">
                <a:solidFill>
                  <a:schemeClr val="dk1"/>
                </a:solidFill>
                <a:latin typeface="Mada"/>
                <a:ea typeface="Mada"/>
                <a:cs typeface="Mada"/>
                <a:sym typeface="Mada"/>
              </a:rPr>
              <a:t>)</a:t>
            </a:r>
            <a:r>
              <a:rPr baseline="30000" lang="ar" sz="1200">
                <a:solidFill>
                  <a:schemeClr val="dk1"/>
                </a:solidFill>
                <a:latin typeface="Mada"/>
                <a:ea typeface="Mada"/>
                <a:cs typeface="Mada"/>
                <a:sym typeface="Mada"/>
              </a:rPr>
              <a:t>3</a:t>
            </a:r>
            <a:endParaRPr baseline="30000"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Anti-CCP</a:t>
            </a:r>
            <a:r>
              <a:rPr lang="ar" sz="1200">
                <a:solidFill>
                  <a:srgbClr val="CC0000"/>
                </a:solidFill>
                <a:latin typeface="Mada"/>
                <a:ea typeface="Mada"/>
                <a:cs typeface="Mada"/>
                <a:sym typeface="Mada"/>
              </a:rPr>
              <a:t> is</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more specific </a:t>
            </a:r>
            <a:r>
              <a:rPr b="1" lang="ar" sz="1200">
                <a:solidFill>
                  <a:srgbClr val="6AA84F"/>
                </a:solidFill>
                <a:latin typeface="Mada"/>
                <a:ea typeface="Mada"/>
                <a:cs typeface="Mada"/>
                <a:sym typeface="Mada"/>
              </a:rPr>
              <a:t>but still not diagnostic</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for RA.</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High titer</a:t>
            </a:r>
            <a:r>
              <a:rPr lang="ar" sz="1200">
                <a:solidFill>
                  <a:srgbClr val="6AA84F"/>
                </a:solidFill>
                <a:latin typeface="Mada"/>
                <a:ea typeface="Mada"/>
                <a:cs typeface="Mada"/>
                <a:sym typeface="Mada"/>
              </a:rPr>
              <a:t> of </a:t>
            </a:r>
            <a:r>
              <a:rPr b="1" lang="ar" sz="1200">
                <a:solidFill>
                  <a:srgbClr val="6AA84F"/>
                </a:solidFill>
                <a:latin typeface="Mada"/>
                <a:ea typeface="Mada"/>
                <a:cs typeface="Mada"/>
                <a:sym typeface="Mada"/>
              </a:rPr>
              <a:t>RF</a:t>
            </a:r>
            <a:r>
              <a:rPr lang="ar" sz="1200">
                <a:solidFill>
                  <a:srgbClr val="6AA84F"/>
                </a:solidFill>
                <a:latin typeface="Mada"/>
                <a:ea typeface="Mada"/>
                <a:cs typeface="Mada"/>
                <a:sym typeface="Mada"/>
              </a:rPr>
              <a:t> or </a:t>
            </a:r>
            <a:r>
              <a:rPr b="1" lang="ar" sz="1200">
                <a:solidFill>
                  <a:srgbClr val="6AA84F"/>
                </a:solidFill>
                <a:latin typeface="Mada"/>
                <a:ea typeface="Mada"/>
                <a:cs typeface="Mada"/>
                <a:sym typeface="Mada"/>
              </a:rPr>
              <a:t>Anti-CCP</a:t>
            </a:r>
            <a:r>
              <a:rPr lang="ar" sz="1200">
                <a:solidFill>
                  <a:srgbClr val="6AA84F"/>
                </a:solidFill>
                <a:latin typeface="Mada"/>
                <a:ea typeface="Mada"/>
                <a:cs typeface="Mada"/>
                <a:sym typeface="Mada"/>
              </a:rPr>
              <a:t> is associated with more </a:t>
            </a:r>
            <a:r>
              <a:rPr lang="ar" sz="1200">
                <a:solidFill>
                  <a:srgbClr val="6AA84F"/>
                </a:solidFill>
                <a:latin typeface="Mada"/>
                <a:ea typeface="Mada"/>
                <a:cs typeface="Mada"/>
                <a:sym typeface="Mada"/>
              </a:rPr>
              <a:t>susceptibility</a:t>
            </a:r>
            <a:r>
              <a:rPr lang="ar" sz="1200">
                <a:solidFill>
                  <a:srgbClr val="6AA84F"/>
                </a:solidFill>
                <a:latin typeface="Mada"/>
                <a:ea typeface="Mada"/>
                <a:cs typeface="Mada"/>
                <a:sym typeface="Mada"/>
              </a:rPr>
              <a:t> to </a:t>
            </a:r>
            <a:r>
              <a:rPr b="1" lang="ar" sz="1200">
                <a:solidFill>
                  <a:srgbClr val="6AA84F"/>
                </a:solidFill>
                <a:latin typeface="Mada"/>
                <a:ea typeface="Mada"/>
                <a:cs typeface="Mada"/>
                <a:sym typeface="Mada"/>
              </a:rPr>
              <a:t>extra-articular</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manifestations </a:t>
            </a:r>
            <a:r>
              <a:rPr lang="ar" sz="900">
                <a:solidFill>
                  <a:srgbClr val="6AA84F"/>
                </a:solidFill>
                <a:latin typeface="Mada"/>
                <a:ea typeface="Mada"/>
                <a:cs typeface="Mada"/>
                <a:sym typeface="Mada"/>
              </a:rPr>
              <a:t>(like lung involvement or vasculitis)</a:t>
            </a:r>
            <a:endParaRPr sz="900">
              <a:solidFill>
                <a:srgbClr val="6AA84F"/>
              </a:solidFill>
              <a:latin typeface="Mada"/>
              <a:ea typeface="Mada"/>
              <a:cs typeface="Mada"/>
              <a:sym typeface="Mada"/>
            </a:endParaRPr>
          </a:p>
        </p:txBody>
      </p:sp>
      <p:sp>
        <p:nvSpPr>
          <p:cNvPr id="228" name="Google Shape;228;p14"/>
          <p:cNvSpPr txBox="1"/>
          <p:nvPr/>
        </p:nvSpPr>
        <p:spPr>
          <a:xfrm>
            <a:off x="95100" y="828650"/>
            <a:ext cx="519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Investigations</a:t>
            </a:r>
            <a:endParaRPr b="1" sz="2200">
              <a:highlight>
                <a:schemeClr val="accent4"/>
              </a:highlight>
              <a:latin typeface="Mada"/>
              <a:ea typeface="Mada"/>
              <a:cs typeface="Mada"/>
              <a:sym typeface="Mada"/>
            </a:endParaRPr>
          </a:p>
        </p:txBody>
      </p:sp>
      <p:sp>
        <p:nvSpPr>
          <p:cNvPr id="229" name="Google Shape;229;p14"/>
          <p:cNvSpPr txBox="1"/>
          <p:nvPr/>
        </p:nvSpPr>
        <p:spPr>
          <a:xfrm>
            <a:off x="95100" y="5593525"/>
            <a:ext cx="5586900" cy="1298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The </a:t>
            </a:r>
            <a:r>
              <a:rPr b="1" lang="ar" sz="2200">
                <a:highlight>
                  <a:schemeClr val="accent4"/>
                </a:highlight>
                <a:latin typeface="Mada"/>
                <a:ea typeface="Mada"/>
                <a:cs typeface="Mada"/>
                <a:sym typeface="Mada"/>
              </a:rPr>
              <a:t>2010 ACR/EULAR </a:t>
            </a:r>
            <a:r>
              <a:rPr b="1" lang="ar" sz="2200">
                <a:highlight>
                  <a:schemeClr val="accent4"/>
                </a:highlight>
                <a:latin typeface="Mada"/>
                <a:ea typeface="Mada"/>
                <a:cs typeface="Mada"/>
                <a:sym typeface="Mada"/>
              </a:rPr>
              <a:t>classification criteria for rheumatoid arthritis:</a:t>
            </a:r>
            <a:endParaRPr b="1" sz="900">
              <a:solidFill>
                <a:srgbClr val="6AA84F"/>
              </a:solidFill>
              <a:highlight>
                <a:schemeClr val="accent4"/>
              </a:highlight>
              <a:latin typeface="Mada"/>
              <a:ea typeface="Mada"/>
              <a:cs typeface="Mada"/>
              <a:sym typeface="Mada"/>
            </a:endParaRPr>
          </a:p>
        </p:txBody>
      </p:sp>
      <p:sp>
        <p:nvSpPr>
          <p:cNvPr id="230" name="Google Shape;230;p14"/>
          <p:cNvSpPr txBox="1"/>
          <p:nvPr/>
        </p:nvSpPr>
        <p:spPr>
          <a:xfrm>
            <a:off x="5211450" y="8177664"/>
            <a:ext cx="16833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600">
                <a:latin typeface="Mada"/>
                <a:ea typeface="Mada"/>
                <a:cs typeface="Mada"/>
                <a:sym typeface="Mada"/>
              </a:rPr>
              <a:t>At least 1 result is needed for classification</a:t>
            </a:r>
            <a:endParaRPr sz="600">
              <a:latin typeface="Mada"/>
              <a:ea typeface="Mada"/>
              <a:cs typeface="Mada"/>
              <a:sym typeface="Mada"/>
            </a:endParaRPr>
          </a:p>
        </p:txBody>
      </p:sp>
      <p:pic>
        <p:nvPicPr>
          <p:cNvPr id="231" name="Google Shape;231;p14"/>
          <p:cNvPicPr preferRelativeResize="0"/>
          <p:nvPr/>
        </p:nvPicPr>
        <p:blipFill>
          <a:blip r:embed="rId8">
            <a:alphaModFix/>
          </a:blip>
          <a:stretch>
            <a:fillRect/>
          </a:stretch>
        </p:blipFill>
        <p:spPr>
          <a:xfrm>
            <a:off x="5161176" y="5646597"/>
            <a:ext cx="1936246" cy="1298400"/>
          </a:xfrm>
          <a:prstGeom prst="rect">
            <a:avLst/>
          </a:prstGeom>
          <a:noFill/>
          <a:ln>
            <a:noFill/>
          </a:ln>
        </p:spPr>
      </p:pic>
      <p:sp>
        <p:nvSpPr>
          <p:cNvPr id="232" name="Google Shape;232;p14"/>
          <p:cNvSpPr txBox="1"/>
          <p:nvPr/>
        </p:nvSpPr>
        <p:spPr>
          <a:xfrm>
            <a:off x="4697175" y="6932375"/>
            <a:ext cx="1838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latin typeface="Mada"/>
                <a:ea typeface="Mada"/>
                <a:cs typeface="Mada"/>
                <a:sym typeface="Mada"/>
              </a:rPr>
              <a:t>2010 criteria:</a:t>
            </a:r>
            <a:endParaRPr b="1" sz="1200">
              <a:latin typeface="Mada"/>
              <a:ea typeface="Mada"/>
              <a:cs typeface="Mada"/>
              <a:sym typeface="Mada"/>
            </a:endParaRPr>
          </a:p>
        </p:txBody>
      </p:sp>
      <p:sp>
        <p:nvSpPr>
          <p:cNvPr id="233" name="Google Shape;233;p14"/>
          <p:cNvSpPr/>
          <p:nvPr/>
        </p:nvSpPr>
        <p:spPr>
          <a:xfrm>
            <a:off x="4462875" y="2455494"/>
            <a:ext cx="186900" cy="1779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EA32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239" name="Google Shape;239;p15"/>
          <p:cNvGrpSpPr/>
          <p:nvPr/>
        </p:nvGrpSpPr>
        <p:grpSpPr>
          <a:xfrm>
            <a:off x="145839" y="6360640"/>
            <a:ext cx="827940" cy="869981"/>
            <a:chOff x="2391948" y="1635646"/>
            <a:chExt cx="805546" cy="1584088"/>
          </a:xfrm>
        </p:grpSpPr>
        <p:sp>
          <p:nvSpPr>
            <p:cNvPr id="240" name="Google Shape;240;p15"/>
            <p:cNvSpPr/>
            <p:nvPr/>
          </p:nvSpPr>
          <p:spPr>
            <a:xfrm>
              <a:off x="2391994" y="1635646"/>
              <a:ext cx="805500" cy="79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41" name="Google Shape;241;p15"/>
            <p:cNvSpPr/>
            <p:nvPr/>
          </p:nvSpPr>
          <p:spPr>
            <a:xfrm rot="10800000">
              <a:off x="2391948" y="2427734"/>
              <a:ext cx="805500" cy="792000"/>
            </a:xfrm>
            <a:prstGeom prst="triangl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242" name="Google Shape;242;p15"/>
          <p:cNvSpPr txBox="1"/>
          <p:nvPr/>
        </p:nvSpPr>
        <p:spPr>
          <a:xfrm>
            <a:off x="977650" y="6521350"/>
            <a:ext cx="2850900" cy="608400"/>
          </a:xfrm>
          <a:prstGeom prst="rect">
            <a:avLst/>
          </a:prstGeom>
          <a:noFill/>
          <a:ln>
            <a:noFill/>
          </a:ln>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Relieve pain.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Reduce inflammation.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rgbClr val="CC0000"/>
                </a:solidFill>
                <a:latin typeface="Mada"/>
                <a:ea typeface="Mada"/>
                <a:cs typeface="Mada"/>
                <a:sym typeface="Mada"/>
              </a:rPr>
              <a:t>Prevent/slow joint damage.</a:t>
            </a:r>
            <a:endParaRPr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Improve functioning and quality of life.</a:t>
            </a:r>
            <a:endParaRPr sz="1200">
              <a:solidFill>
                <a:srgbClr val="3F3F3F"/>
              </a:solidFill>
              <a:latin typeface="Mada"/>
              <a:ea typeface="Mada"/>
              <a:cs typeface="Mada"/>
              <a:sym typeface="Mada"/>
            </a:endParaRPr>
          </a:p>
        </p:txBody>
      </p:sp>
      <p:sp>
        <p:nvSpPr>
          <p:cNvPr id="243" name="Google Shape;243;p15"/>
          <p:cNvSpPr txBox="1"/>
          <p:nvPr/>
        </p:nvSpPr>
        <p:spPr>
          <a:xfrm>
            <a:off x="977661" y="6334587"/>
            <a:ext cx="2553000" cy="22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Treatment Goals:</a:t>
            </a:r>
            <a:endParaRPr b="1" sz="1200">
              <a:latin typeface="Mada"/>
              <a:ea typeface="Mada"/>
              <a:cs typeface="Mada"/>
              <a:sym typeface="Mada"/>
            </a:endParaRPr>
          </a:p>
        </p:txBody>
      </p:sp>
      <p:sp>
        <p:nvSpPr>
          <p:cNvPr id="244" name="Google Shape;244;p15"/>
          <p:cNvSpPr txBox="1"/>
          <p:nvPr/>
        </p:nvSpPr>
        <p:spPr>
          <a:xfrm>
            <a:off x="220271" y="6391932"/>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600">
                <a:solidFill>
                  <a:srgbClr val="FFFFFF"/>
                </a:solidFill>
                <a:latin typeface="Exo"/>
                <a:ea typeface="Exo"/>
                <a:cs typeface="Exo"/>
                <a:sym typeface="Exo"/>
              </a:rPr>
              <a:t>01</a:t>
            </a:r>
            <a:endParaRPr b="1" sz="2600">
              <a:solidFill>
                <a:srgbClr val="FFFFFF"/>
              </a:solidFill>
              <a:latin typeface="Exo"/>
              <a:ea typeface="Exo"/>
              <a:cs typeface="Exo"/>
              <a:sym typeface="Exo"/>
            </a:endParaRPr>
          </a:p>
        </p:txBody>
      </p:sp>
      <p:grpSp>
        <p:nvGrpSpPr>
          <p:cNvPr id="245" name="Google Shape;245;p15"/>
          <p:cNvGrpSpPr/>
          <p:nvPr/>
        </p:nvGrpSpPr>
        <p:grpSpPr>
          <a:xfrm>
            <a:off x="3752594" y="6243040"/>
            <a:ext cx="827940" cy="869981"/>
            <a:chOff x="2391948" y="1635646"/>
            <a:chExt cx="805546" cy="1584088"/>
          </a:xfrm>
        </p:grpSpPr>
        <p:sp>
          <p:nvSpPr>
            <p:cNvPr id="246" name="Google Shape;246;p15"/>
            <p:cNvSpPr/>
            <p:nvPr/>
          </p:nvSpPr>
          <p:spPr>
            <a:xfrm>
              <a:off x="2391994" y="1635646"/>
              <a:ext cx="805500" cy="792000"/>
            </a:xfrm>
            <a:prstGeom prst="rect">
              <a:avLst/>
            </a:prstGeom>
            <a:solidFill>
              <a:srgbClr val="8E7CC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7" name="Google Shape;247;p15"/>
            <p:cNvSpPr/>
            <p:nvPr/>
          </p:nvSpPr>
          <p:spPr>
            <a:xfrm rot="10800000">
              <a:off x="2391948" y="2427734"/>
              <a:ext cx="805500" cy="792000"/>
            </a:xfrm>
            <a:prstGeom prst="triangle">
              <a:avLst>
                <a:gd fmla="val 0" name="adj"/>
              </a:avLst>
            </a:prstGeom>
            <a:solidFill>
              <a:srgbClr val="8E7CC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48" name="Google Shape;248;p15"/>
          <p:cNvSpPr txBox="1"/>
          <p:nvPr/>
        </p:nvSpPr>
        <p:spPr>
          <a:xfrm>
            <a:off x="4447200" y="6372775"/>
            <a:ext cx="3112800" cy="812700"/>
          </a:xfrm>
          <a:prstGeom prst="rect">
            <a:avLst/>
          </a:prstGeom>
          <a:noFill/>
          <a:ln>
            <a:noFill/>
          </a:ln>
        </p:spPr>
        <p:txBody>
          <a:bodyPr anchorCtr="0" anchor="t" bIns="45700" lIns="91425" spcFirstLastPara="1" rIns="91425" wrap="square" tIns="45700">
            <a:noAutofit/>
          </a:bodyPr>
          <a:lstStyle/>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Lifestyle </a:t>
            </a:r>
            <a:r>
              <a:rPr lang="ar" sz="1200">
                <a:solidFill>
                  <a:schemeClr val="dk1"/>
                </a:solidFill>
                <a:latin typeface="Mada"/>
                <a:ea typeface="Mada"/>
                <a:cs typeface="Mada"/>
                <a:sym typeface="Mada"/>
              </a:rPr>
              <a:t>modification: </a:t>
            </a:r>
            <a:r>
              <a:rPr lang="ar" sz="1200">
                <a:solidFill>
                  <a:srgbClr val="6AA84F"/>
                </a:solidFill>
                <a:latin typeface="Mada"/>
                <a:ea typeface="Mada"/>
                <a:cs typeface="Mada"/>
                <a:sym typeface="Mada"/>
              </a:rPr>
              <a:t>such as weight reduction and smoking cessation</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Rest: </a:t>
            </a:r>
            <a:r>
              <a:rPr b="1" lang="ar" sz="1200" u="sng">
                <a:solidFill>
                  <a:srgbClr val="6AA84F"/>
                </a:solidFill>
                <a:latin typeface="Mada"/>
                <a:ea typeface="Mada"/>
                <a:cs typeface="Mada"/>
                <a:sym typeface="Mada"/>
              </a:rPr>
              <a:t>JUST</a:t>
            </a:r>
            <a:r>
              <a:rPr lang="ar" sz="1200">
                <a:solidFill>
                  <a:srgbClr val="6AA84F"/>
                </a:solidFill>
                <a:latin typeface="Mada"/>
                <a:ea typeface="Mada"/>
                <a:cs typeface="Mada"/>
                <a:sym typeface="Mada"/>
              </a:rPr>
              <a:t> During active phase. not prolonged rest as it is may lead to stiffness and muscle wasting.</a:t>
            </a:r>
            <a:r>
              <a:rPr lang="ar" sz="1200">
                <a:solidFill>
                  <a:schemeClr val="dk1"/>
                </a:solidFill>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Physical and occupational therapy</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Medications &amp; </a:t>
            </a:r>
            <a:r>
              <a:rPr lang="ar" sz="1200">
                <a:solidFill>
                  <a:schemeClr val="dk1"/>
                </a:solidFill>
                <a:latin typeface="Mada"/>
                <a:ea typeface="Mada"/>
                <a:cs typeface="Mada"/>
                <a:sym typeface="Mada"/>
              </a:rPr>
              <a:t>surgery </a:t>
            </a:r>
            <a:r>
              <a:rPr lang="ar" sz="1200">
                <a:solidFill>
                  <a:srgbClr val="6AA84F"/>
                </a:solidFill>
                <a:latin typeface="Mada"/>
                <a:ea typeface="Mada"/>
                <a:cs typeface="Mada"/>
                <a:sym typeface="Mada"/>
              </a:rPr>
              <a:t>(repair or replacement).</a:t>
            </a:r>
            <a:r>
              <a:rPr lang="ar" sz="1200">
                <a:solidFill>
                  <a:schemeClr val="dk1"/>
                </a:solidFill>
                <a:latin typeface="Mada"/>
                <a:ea typeface="Mada"/>
                <a:cs typeface="Mada"/>
                <a:sym typeface="Mada"/>
              </a:rPr>
              <a:t> </a:t>
            </a:r>
            <a:endParaRPr sz="1200">
              <a:solidFill>
                <a:srgbClr val="3F3F3F"/>
              </a:solidFill>
              <a:latin typeface="Mada"/>
              <a:ea typeface="Mada"/>
              <a:cs typeface="Mada"/>
              <a:sym typeface="Mada"/>
            </a:endParaRPr>
          </a:p>
          <a:p>
            <a:pPr indent="0" lvl="0" marL="0" marR="0" rtl="0" algn="l">
              <a:spcBef>
                <a:spcPts val="0"/>
              </a:spcBef>
              <a:spcAft>
                <a:spcPts val="0"/>
              </a:spcAft>
              <a:buNone/>
            </a:pPr>
            <a:r>
              <a:t/>
            </a:r>
            <a:endParaRPr sz="1200">
              <a:solidFill>
                <a:srgbClr val="3F3F3F"/>
              </a:solidFill>
              <a:latin typeface="Exo"/>
              <a:ea typeface="Exo"/>
              <a:cs typeface="Exo"/>
              <a:sym typeface="Exo"/>
            </a:endParaRPr>
          </a:p>
        </p:txBody>
      </p:sp>
      <p:sp>
        <p:nvSpPr>
          <p:cNvPr id="249" name="Google Shape;249;p15"/>
          <p:cNvSpPr txBox="1"/>
          <p:nvPr/>
        </p:nvSpPr>
        <p:spPr>
          <a:xfrm>
            <a:off x="4605100" y="6182187"/>
            <a:ext cx="2553000" cy="158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b="1" lang="ar" sz="1200">
                <a:solidFill>
                  <a:schemeClr val="dk1"/>
                </a:solidFill>
                <a:latin typeface="Mada"/>
                <a:ea typeface="Mada"/>
                <a:cs typeface="Mada"/>
                <a:sym typeface="Mada"/>
              </a:rPr>
              <a:t>Treatment approaches:</a:t>
            </a:r>
            <a:endParaRPr b="1" sz="1200">
              <a:solidFill>
                <a:srgbClr val="8E7CC3"/>
              </a:solidFill>
              <a:latin typeface="Exo"/>
              <a:ea typeface="Exo"/>
              <a:cs typeface="Exo"/>
              <a:sym typeface="Exo"/>
            </a:endParaRPr>
          </a:p>
        </p:txBody>
      </p:sp>
      <p:sp>
        <p:nvSpPr>
          <p:cNvPr id="250" name="Google Shape;250;p15"/>
          <p:cNvSpPr txBox="1"/>
          <p:nvPr/>
        </p:nvSpPr>
        <p:spPr>
          <a:xfrm>
            <a:off x="3827030" y="6274335"/>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600">
                <a:solidFill>
                  <a:srgbClr val="FFFFFF"/>
                </a:solidFill>
                <a:latin typeface="Exo"/>
                <a:ea typeface="Exo"/>
                <a:cs typeface="Exo"/>
                <a:sym typeface="Exo"/>
              </a:rPr>
              <a:t>02</a:t>
            </a:r>
            <a:endParaRPr b="1" sz="2600">
              <a:solidFill>
                <a:srgbClr val="FFFFFF"/>
              </a:solidFill>
              <a:latin typeface="Exo"/>
              <a:ea typeface="Exo"/>
              <a:cs typeface="Exo"/>
              <a:sym typeface="Exo"/>
            </a:endParaRPr>
          </a:p>
        </p:txBody>
      </p:sp>
      <p:sp>
        <p:nvSpPr>
          <p:cNvPr id="251" name="Google Shape;251;p15"/>
          <p:cNvSpPr txBox="1"/>
          <p:nvPr/>
        </p:nvSpPr>
        <p:spPr>
          <a:xfrm>
            <a:off x="1377950" y="19050"/>
            <a:ext cx="47052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2600">
              <a:solidFill>
                <a:srgbClr val="674EA7"/>
              </a:solidFill>
              <a:latin typeface="Mada"/>
              <a:ea typeface="Mada"/>
              <a:cs typeface="Mada"/>
              <a:sym typeface="Mada"/>
            </a:endParaRPr>
          </a:p>
          <a:p>
            <a:pPr indent="0" lvl="0" marL="0" rtl="0" algn="ctr">
              <a:spcBef>
                <a:spcPts val="0"/>
              </a:spcBef>
              <a:spcAft>
                <a:spcPts val="0"/>
              </a:spcAft>
              <a:buNone/>
            </a:pPr>
            <a:r>
              <a:t/>
            </a:r>
            <a:endParaRPr b="1" sz="2600">
              <a:solidFill>
                <a:srgbClr val="674EA7"/>
              </a:solidFill>
              <a:latin typeface="Mada"/>
              <a:ea typeface="Mada"/>
              <a:cs typeface="Mada"/>
              <a:sym typeface="Mada"/>
            </a:endParaRPr>
          </a:p>
        </p:txBody>
      </p:sp>
      <p:pic>
        <p:nvPicPr>
          <p:cNvPr id="252" name="Google Shape;252;p15"/>
          <p:cNvPicPr preferRelativeResize="0"/>
          <p:nvPr/>
        </p:nvPicPr>
        <p:blipFill>
          <a:blip r:embed="rId3">
            <a:alphaModFix/>
          </a:blip>
          <a:stretch>
            <a:fillRect/>
          </a:stretch>
        </p:blipFill>
        <p:spPr>
          <a:xfrm>
            <a:off x="4849400" y="7969392"/>
            <a:ext cx="2552999" cy="1958708"/>
          </a:xfrm>
          <a:prstGeom prst="rect">
            <a:avLst/>
          </a:prstGeom>
          <a:noFill/>
          <a:ln>
            <a:noFill/>
          </a:ln>
        </p:spPr>
      </p:pic>
      <p:sp>
        <p:nvSpPr>
          <p:cNvPr id="253" name="Google Shape;253;p15"/>
          <p:cNvSpPr txBox="1"/>
          <p:nvPr/>
        </p:nvSpPr>
        <p:spPr>
          <a:xfrm>
            <a:off x="987600" y="19050"/>
            <a:ext cx="55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Complications and M</a:t>
            </a:r>
            <a:r>
              <a:rPr b="1" lang="ar" sz="2600">
                <a:latin typeface="Mada"/>
                <a:ea typeface="Mada"/>
                <a:cs typeface="Mada"/>
                <a:sym typeface="Mada"/>
              </a:rPr>
              <a:t>anagement</a:t>
            </a:r>
            <a:endParaRPr b="1" sz="2700">
              <a:latin typeface="Mada"/>
              <a:ea typeface="Mada"/>
              <a:cs typeface="Mada"/>
              <a:sym typeface="Mada"/>
            </a:endParaRPr>
          </a:p>
        </p:txBody>
      </p:sp>
      <p:graphicFrame>
        <p:nvGraphicFramePr>
          <p:cNvPr id="254" name="Google Shape;254;p15"/>
          <p:cNvGraphicFramePr/>
          <p:nvPr/>
        </p:nvGraphicFramePr>
        <p:xfrm>
          <a:off x="220250" y="4344550"/>
          <a:ext cx="3000000" cy="3000000"/>
        </p:xfrm>
        <a:graphic>
          <a:graphicData uri="http://schemas.openxmlformats.org/drawingml/2006/table">
            <a:tbl>
              <a:tblPr>
                <a:noFill/>
                <a:tableStyleId>{F6E51584-6D1E-4ECC-B02A-ACB2E35238D6}</a:tableStyleId>
              </a:tblPr>
              <a:tblGrid>
                <a:gridCol w="3407700"/>
                <a:gridCol w="3807750"/>
              </a:tblGrid>
              <a:tr h="303475">
                <a:tc>
                  <a:txBody>
                    <a:bodyPr/>
                    <a:lstStyle/>
                    <a:p>
                      <a:pPr indent="-304800" lvl="0" marL="457200" rtl="0" algn="l">
                        <a:spcBef>
                          <a:spcPts val="0"/>
                        </a:spcBef>
                        <a:spcAft>
                          <a:spcPts val="0"/>
                        </a:spcAft>
                        <a:buSzPts val="1200"/>
                        <a:buFont typeface="Mada"/>
                        <a:buAutoNum type="arabicPeriod"/>
                      </a:pPr>
                      <a:r>
                        <a:rPr lang="ar" sz="1200">
                          <a:latin typeface="Mada"/>
                          <a:ea typeface="Mada"/>
                          <a:cs typeface="Mada"/>
                          <a:sym typeface="Mada"/>
                        </a:rPr>
                        <a:t>Older </a:t>
                      </a:r>
                      <a:r>
                        <a:rPr b="1" lang="ar" sz="1200">
                          <a:latin typeface="Mada"/>
                          <a:ea typeface="Mada"/>
                          <a:cs typeface="Mada"/>
                          <a:sym typeface="Mada"/>
                        </a:rPr>
                        <a:t>age </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ar" sz="1200">
                          <a:latin typeface="Mada"/>
                          <a:ea typeface="Mada"/>
                          <a:cs typeface="Mada"/>
                          <a:sym typeface="Mada"/>
                        </a:rPr>
                        <a:t>Female </a:t>
                      </a:r>
                      <a:r>
                        <a:rPr lang="ar" sz="1200">
                          <a:latin typeface="Mada"/>
                          <a:ea typeface="Mada"/>
                          <a:cs typeface="Mada"/>
                          <a:sym typeface="Mada"/>
                        </a:rPr>
                        <a:t>sex</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ar" sz="1200">
                          <a:latin typeface="Mada"/>
                          <a:ea typeface="Mada"/>
                          <a:cs typeface="Mada"/>
                          <a:sym typeface="Mada"/>
                        </a:rPr>
                        <a:t>Symmetrical </a:t>
                      </a:r>
                      <a:r>
                        <a:rPr lang="ar" sz="1200">
                          <a:latin typeface="Mada"/>
                          <a:ea typeface="Mada"/>
                          <a:cs typeface="Mada"/>
                          <a:sym typeface="Mada"/>
                        </a:rPr>
                        <a:t>small joint involvement</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Morning stiffness </a:t>
                      </a:r>
                      <a:r>
                        <a:rPr b="1" lang="ar" sz="1200">
                          <a:latin typeface="Mada"/>
                          <a:ea typeface="Mada"/>
                          <a:cs typeface="Mada"/>
                          <a:sym typeface="Mada"/>
                        </a:rPr>
                        <a:t>&gt;30 min</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ar" sz="1200">
                          <a:latin typeface="Mada"/>
                          <a:ea typeface="Mada"/>
                          <a:cs typeface="Mada"/>
                          <a:sym typeface="Mada"/>
                        </a:rPr>
                        <a:t>&gt;4</a:t>
                      </a:r>
                      <a:r>
                        <a:rPr lang="ar" sz="1200">
                          <a:latin typeface="Mada"/>
                          <a:ea typeface="Mada"/>
                          <a:cs typeface="Mada"/>
                          <a:sym typeface="Mada"/>
                        </a:rPr>
                        <a:t> swollen joints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Normochromic normocytic anaemia</a:t>
                      </a:r>
                      <a:endParaRPr sz="12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7B7B7">
                        <a:alpha val="8940"/>
                      </a:srgbClr>
                    </a:solidFill>
                  </a:tcPr>
                </a:tc>
                <a:tc>
                  <a:txBody>
                    <a:bodyPr/>
                    <a:lstStyle/>
                    <a:p>
                      <a:pPr indent="-304800" lvl="0" marL="457200" rtl="0" algn="l">
                        <a:spcBef>
                          <a:spcPts val="0"/>
                        </a:spcBef>
                        <a:spcAft>
                          <a:spcPts val="0"/>
                        </a:spcAft>
                        <a:buSzPts val="1200"/>
                        <a:buFont typeface="Mada"/>
                        <a:buAutoNum type="arabicPeriod" startAt="7"/>
                      </a:pPr>
                      <a:r>
                        <a:rPr lang="ar" sz="1200">
                          <a:latin typeface="Mada"/>
                          <a:ea typeface="Mada"/>
                          <a:cs typeface="Mada"/>
                          <a:sym typeface="Mada"/>
                        </a:rPr>
                        <a:t>Cigarette </a:t>
                      </a:r>
                      <a:r>
                        <a:rPr b="1" lang="ar" sz="1200">
                          <a:latin typeface="Mada"/>
                          <a:ea typeface="Mada"/>
                          <a:cs typeface="Mada"/>
                          <a:sym typeface="Mada"/>
                        </a:rPr>
                        <a:t>smoking</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eriod" startAt="7"/>
                      </a:pPr>
                      <a:r>
                        <a:rPr b="1" lang="ar" sz="1200">
                          <a:latin typeface="Mada"/>
                          <a:ea typeface="Mada"/>
                          <a:cs typeface="Mada"/>
                          <a:sym typeface="Mada"/>
                        </a:rPr>
                        <a:t>Comorbidity</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eriod" startAt="7"/>
                      </a:pPr>
                      <a:r>
                        <a:rPr lang="ar" sz="1200">
                          <a:latin typeface="Mada"/>
                          <a:ea typeface="Mada"/>
                          <a:cs typeface="Mada"/>
                          <a:sym typeface="Mada"/>
                        </a:rPr>
                        <a:t>C-reactive protein </a:t>
                      </a:r>
                      <a:r>
                        <a:rPr b="1" lang="ar" sz="1200">
                          <a:latin typeface="Mada"/>
                          <a:ea typeface="Mada"/>
                          <a:cs typeface="Mada"/>
                          <a:sym typeface="Mada"/>
                        </a:rPr>
                        <a:t>&gt;20</a:t>
                      </a:r>
                      <a:r>
                        <a:rPr lang="ar" sz="1200">
                          <a:latin typeface="Mada"/>
                          <a:ea typeface="Mada"/>
                          <a:cs typeface="Mada"/>
                          <a:sym typeface="Mada"/>
                        </a:rPr>
                        <a:t> g/dl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startAt="7"/>
                      </a:pPr>
                      <a:r>
                        <a:rPr b="1" lang="ar" sz="1200">
                          <a:latin typeface="Mada"/>
                          <a:ea typeface="Mada"/>
                          <a:cs typeface="Mada"/>
                          <a:sym typeface="Mada"/>
                        </a:rPr>
                        <a:t>Positive </a:t>
                      </a:r>
                      <a:r>
                        <a:rPr lang="ar" sz="1200">
                          <a:latin typeface="Mada"/>
                          <a:ea typeface="Mada"/>
                          <a:cs typeface="Mada"/>
                          <a:sym typeface="Mada"/>
                        </a:rPr>
                        <a:t>rheumatoid factor (</a:t>
                      </a:r>
                      <a:r>
                        <a:rPr b="1" lang="ar" sz="1200">
                          <a:latin typeface="Mada"/>
                          <a:ea typeface="Mada"/>
                          <a:cs typeface="Mada"/>
                          <a:sym typeface="Mada"/>
                        </a:rPr>
                        <a:t>RF</a:t>
                      </a:r>
                      <a:r>
                        <a:rPr lang="ar" sz="1200">
                          <a:latin typeface="Mada"/>
                          <a:ea typeface="Mada"/>
                          <a:cs typeface="Mada"/>
                          <a:sym typeface="Mada"/>
                        </a:rPr>
                        <a:t>) and anti-citrullinated peptide antibodies (</a:t>
                      </a:r>
                      <a:r>
                        <a:rPr b="1" lang="ar" sz="1200">
                          <a:latin typeface="Mada"/>
                          <a:ea typeface="Mada"/>
                          <a:cs typeface="Mada"/>
                          <a:sym typeface="Mada"/>
                        </a:rPr>
                        <a:t>ACPA</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startAt="7"/>
                      </a:pPr>
                      <a:r>
                        <a:rPr lang="ar" sz="1200">
                          <a:latin typeface="Mada"/>
                          <a:ea typeface="Mada"/>
                          <a:cs typeface="Mada"/>
                          <a:sym typeface="Mada"/>
                        </a:rPr>
                        <a:t>Early erosive damage (On x-ray, US, MRI)</a:t>
                      </a:r>
                      <a:endParaRPr sz="12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7B7B7">
                        <a:alpha val="8940"/>
                      </a:srgbClr>
                    </a:solidFill>
                  </a:tcPr>
                </a:tc>
              </a:tr>
            </a:tbl>
          </a:graphicData>
        </a:graphic>
      </p:graphicFrame>
      <p:grpSp>
        <p:nvGrpSpPr>
          <p:cNvPr id="255" name="Google Shape;255;p15"/>
          <p:cNvGrpSpPr/>
          <p:nvPr/>
        </p:nvGrpSpPr>
        <p:grpSpPr>
          <a:xfrm>
            <a:off x="977647" y="7649944"/>
            <a:ext cx="3696870" cy="795240"/>
            <a:chOff x="496110" y="2469555"/>
            <a:chExt cx="2544302" cy="1086096"/>
          </a:xfrm>
        </p:grpSpPr>
        <p:sp>
          <p:nvSpPr>
            <p:cNvPr id="256" name="Google Shape;256;p15"/>
            <p:cNvSpPr txBox="1"/>
            <p:nvPr/>
          </p:nvSpPr>
          <p:spPr>
            <a:xfrm>
              <a:off x="496112" y="2724651"/>
              <a:ext cx="2544300" cy="831000"/>
            </a:xfrm>
            <a:prstGeom prst="rect">
              <a:avLst/>
            </a:prstGeom>
            <a:noFill/>
            <a:ln>
              <a:noFill/>
            </a:ln>
          </p:spPr>
          <p:txBody>
            <a:bodyPr anchorCtr="0" anchor="t" bIns="45700" lIns="91425" spcFirstLastPara="1" rIns="91425" wrap="square" tIns="45700">
              <a:noAutofit/>
            </a:bodyPr>
            <a:lstStyle/>
            <a:p>
              <a:pPr indent="-304800" lvl="0" marL="457200" marR="0" rtl="0" algn="l">
                <a:spcBef>
                  <a:spcPts val="0"/>
                </a:spcBef>
                <a:spcAft>
                  <a:spcPts val="0"/>
                </a:spcAft>
                <a:buSzPts val="1200"/>
                <a:buFont typeface="Mada"/>
                <a:buChar char="●"/>
              </a:pPr>
              <a:r>
                <a:rPr b="1" lang="ar" sz="1200">
                  <a:latin typeface="Mada"/>
                  <a:ea typeface="Mada"/>
                  <a:cs typeface="Mada"/>
                  <a:sym typeface="Mada"/>
                </a:rPr>
                <a:t>Erosions </a:t>
              </a:r>
              <a:r>
                <a:rPr lang="ar" sz="1200">
                  <a:latin typeface="Mada"/>
                  <a:ea typeface="Mada"/>
                  <a:cs typeface="Mada"/>
                  <a:sym typeface="Mada"/>
                </a:rPr>
                <a:t>develop </a:t>
              </a:r>
              <a:r>
                <a:rPr b="1" lang="ar" sz="1200">
                  <a:latin typeface="Mada"/>
                  <a:ea typeface="Mada"/>
                  <a:cs typeface="Mada"/>
                  <a:sym typeface="Mada"/>
                </a:rPr>
                <a:t>early </a:t>
              </a:r>
              <a:r>
                <a:rPr lang="ar" sz="1200">
                  <a:latin typeface="Mada"/>
                  <a:ea typeface="Mada"/>
                  <a:cs typeface="Mada"/>
                  <a:sym typeface="Mada"/>
                </a:rPr>
                <a:t>in the disease course</a:t>
              </a:r>
              <a:endParaRPr sz="1200">
                <a:latin typeface="Mada"/>
                <a:ea typeface="Mada"/>
                <a:cs typeface="Mada"/>
                <a:sym typeface="Mada"/>
              </a:endParaRPr>
            </a:p>
            <a:p>
              <a:pPr indent="-304800" lvl="0" marL="457200" marR="0" rtl="0" algn="l">
                <a:spcBef>
                  <a:spcPts val="0"/>
                </a:spcBef>
                <a:spcAft>
                  <a:spcPts val="0"/>
                </a:spcAft>
                <a:buSzPts val="1200"/>
                <a:buFont typeface="Mada"/>
                <a:buChar char="●"/>
              </a:pPr>
              <a:r>
                <a:rPr lang="ar" sz="1200">
                  <a:latin typeface="Mada"/>
                  <a:ea typeface="Mada"/>
                  <a:cs typeface="Mada"/>
                  <a:sym typeface="Mada"/>
                </a:rPr>
                <a:t>Destruction is </a:t>
              </a:r>
              <a:r>
                <a:rPr b="1" lang="ar" sz="1200">
                  <a:solidFill>
                    <a:srgbClr val="CC0000"/>
                  </a:solidFill>
                  <a:latin typeface="Mada"/>
                  <a:ea typeface="Mada"/>
                  <a:cs typeface="Mada"/>
                  <a:sym typeface="Mada"/>
                </a:rPr>
                <a:t>irreversible</a:t>
              </a:r>
              <a:r>
                <a:rPr lang="ar" sz="1200">
                  <a:latin typeface="Mada"/>
                  <a:ea typeface="Mada"/>
                  <a:cs typeface="Mada"/>
                  <a:sym typeface="Mada"/>
                </a:rPr>
                <a:t>.</a:t>
              </a:r>
              <a:endParaRPr sz="1200">
                <a:latin typeface="Mada"/>
                <a:ea typeface="Mada"/>
                <a:cs typeface="Mada"/>
                <a:sym typeface="Mada"/>
              </a:endParaRPr>
            </a:p>
            <a:p>
              <a:pPr indent="-304800" lvl="0" marL="457200" marR="0" rtl="0" algn="l">
                <a:spcBef>
                  <a:spcPts val="0"/>
                </a:spcBef>
                <a:spcAft>
                  <a:spcPts val="0"/>
                </a:spcAft>
                <a:buSzPts val="1200"/>
                <a:buFont typeface="Mada"/>
                <a:buChar char="●"/>
              </a:pPr>
              <a:r>
                <a:rPr lang="ar" sz="1200">
                  <a:latin typeface="Mada"/>
                  <a:ea typeface="Mada"/>
                  <a:cs typeface="Mada"/>
                  <a:sym typeface="Mada"/>
                </a:rPr>
                <a:t>Disease activity is strongly associated with joint destruction later in the disease course.</a:t>
              </a:r>
              <a:endParaRPr sz="1200">
                <a:latin typeface="Mada"/>
                <a:ea typeface="Mada"/>
                <a:cs typeface="Mada"/>
                <a:sym typeface="Mada"/>
              </a:endParaRPr>
            </a:p>
            <a:p>
              <a:pPr indent="-304800" lvl="0" marL="457200" marR="0" rtl="0" algn="l">
                <a:spcBef>
                  <a:spcPts val="0"/>
                </a:spcBef>
                <a:spcAft>
                  <a:spcPts val="0"/>
                </a:spcAft>
                <a:buSzPts val="1200"/>
                <a:buFont typeface="Mada"/>
                <a:buChar char="●"/>
              </a:pPr>
              <a:r>
                <a:rPr b="1" lang="ar" sz="1200">
                  <a:latin typeface="Mada"/>
                  <a:ea typeface="Mada"/>
                  <a:cs typeface="Mada"/>
                  <a:sym typeface="Mada"/>
                </a:rPr>
                <a:t>Early treatment </a:t>
              </a:r>
              <a:r>
                <a:rPr lang="ar" sz="1200">
                  <a:latin typeface="Mada"/>
                  <a:ea typeface="Mada"/>
                  <a:cs typeface="Mada"/>
                  <a:sym typeface="Mada"/>
                </a:rPr>
                <a:t>can </a:t>
              </a:r>
              <a:r>
                <a:rPr b="1" lang="ar" sz="1200">
                  <a:latin typeface="Mada"/>
                  <a:ea typeface="Mada"/>
                  <a:cs typeface="Mada"/>
                  <a:sym typeface="Mada"/>
                </a:rPr>
                <a:t>slow </a:t>
              </a:r>
              <a:r>
                <a:rPr lang="ar" sz="1200">
                  <a:latin typeface="Mada"/>
                  <a:ea typeface="Mada"/>
                  <a:cs typeface="Mada"/>
                  <a:sym typeface="Mada"/>
                </a:rPr>
                <a:t>down </a:t>
              </a:r>
              <a:r>
                <a:rPr lang="ar" sz="1200">
                  <a:solidFill>
                    <a:srgbClr val="6AA84F"/>
                  </a:solidFill>
                  <a:latin typeface="Mada"/>
                  <a:ea typeface="Mada"/>
                  <a:cs typeface="Mada"/>
                  <a:sym typeface="Mada"/>
                </a:rPr>
                <a:t>or prevent</a:t>
              </a:r>
              <a:r>
                <a:rPr lang="ar" sz="1200">
                  <a:latin typeface="Mada"/>
                  <a:ea typeface="Mada"/>
                  <a:cs typeface="Mada"/>
                  <a:sym typeface="Mada"/>
                </a:rPr>
                <a:t> radiographic </a:t>
              </a:r>
              <a:r>
                <a:rPr b="1" lang="ar" sz="1200">
                  <a:latin typeface="Mada"/>
                  <a:ea typeface="Mada"/>
                  <a:cs typeface="Mada"/>
                  <a:sym typeface="Mada"/>
                </a:rPr>
                <a:t>progress</a:t>
              </a:r>
              <a:endParaRPr b="1" sz="1200">
                <a:latin typeface="Mada"/>
                <a:ea typeface="Mada"/>
                <a:cs typeface="Mada"/>
                <a:sym typeface="Mada"/>
              </a:endParaRPr>
            </a:p>
            <a:p>
              <a:pPr indent="-304800" lvl="0" marL="457200" marR="0" rtl="0" algn="l">
                <a:spcBef>
                  <a:spcPts val="0"/>
                </a:spcBef>
                <a:spcAft>
                  <a:spcPts val="0"/>
                </a:spcAft>
                <a:buSzPts val="1200"/>
                <a:buFont typeface="Mada"/>
                <a:buChar char="●"/>
              </a:pPr>
              <a:r>
                <a:rPr lang="ar" sz="1200">
                  <a:latin typeface="Mada"/>
                  <a:ea typeface="Mada"/>
                  <a:cs typeface="Mada"/>
                  <a:sym typeface="Mada"/>
                </a:rPr>
                <a:t>Disease activity must be suppressed maximally in its early stages to prevent destruction and preserve function.</a:t>
              </a:r>
              <a:endParaRPr sz="1200">
                <a:latin typeface="Mada"/>
                <a:ea typeface="Mada"/>
                <a:cs typeface="Mada"/>
                <a:sym typeface="Mada"/>
              </a:endParaRPr>
            </a:p>
          </p:txBody>
        </p:sp>
        <p:sp>
          <p:nvSpPr>
            <p:cNvPr id="257" name="Google Shape;257;p15"/>
            <p:cNvSpPr txBox="1"/>
            <p:nvPr/>
          </p:nvSpPr>
          <p:spPr>
            <a:xfrm>
              <a:off x="496110" y="2469555"/>
              <a:ext cx="2023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latin typeface="Mada"/>
                  <a:ea typeface="Mada"/>
                  <a:cs typeface="Mada"/>
                  <a:sym typeface="Mada"/>
                </a:rPr>
                <a:t>Rationale for the Early Treatment of RA:</a:t>
              </a:r>
              <a:endParaRPr b="1" sz="1200">
                <a:latin typeface="Mada"/>
                <a:ea typeface="Mada"/>
                <a:cs typeface="Mada"/>
                <a:sym typeface="Mada"/>
              </a:endParaRPr>
            </a:p>
          </p:txBody>
        </p:sp>
      </p:grpSp>
      <p:sp>
        <p:nvSpPr>
          <p:cNvPr id="258" name="Google Shape;258;p15"/>
          <p:cNvSpPr txBox="1"/>
          <p:nvPr/>
        </p:nvSpPr>
        <p:spPr>
          <a:xfrm>
            <a:off x="220275" y="7707226"/>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600">
                <a:solidFill>
                  <a:srgbClr val="FFFFFF"/>
                </a:solidFill>
                <a:latin typeface="Exo"/>
                <a:ea typeface="Exo"/>
                <a:cs typeface="Exo"/>
                <a:sym typeface="Exo"/>
              </a:rPr>
              <a:t>03</a:t>
            </a:r>
            <a:endParaRPr b="1" sz="2600">
              <a:solidFill>
                <a:srgbClr val="FFFFFF"/>
              </a:solidFill>
              <a:latin typeface="Exo"/>
              <a:ea typeface="Exo"/>
              <a:cs typeface="Exo"/>
              <a:sym typeface="Exo"/>
            </a:endParaRPr>
          </a:p>
        </p:txBody>
      </p:sp>
      <p:grpSp>
        <p:nvGrpSpPr>
          <p:cNvPr id="259" name="Google Shape;259;p15"/>
          <p:cNvGrpSpPr/>
          <p:nvPr/>
        </p:nvGrpSpPr>
        <p:grpSpPr>
          <a:xfrm>
            <a:off x="145839" y="7675932"/>
            <a:ext cx="827940" cy="869981"/>
            <a:chOff x="2391948" y="1635646"/>
            <a:chExt cx="805546" cy="1584088"/>
          </a:xfrm>
        </p:grpSpPr>
        <p:sp>
          <p:nvSpPr>
            <p:cNvPr id="260" name="Google Shape;260;p15"/>
            <p:cNvSpPr/>
            <p:nvPr/>
          </p:nvSpPr>
          <p:spPr>
            <a:xfrm>
              <a:off x="2391994" y="1635646"/>
              <a:ext cx="805500" cy="792000"/>
            </a:xfrm>
            <a:prstGeom prst="rect">
              <a:avLst/>
            </a:prstGeom>
            <a:solidFill>
              <a:srgbClr val="B4A7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1" name="Google Shape;261;p15"/>
            <p:cNvSpPr/>
            <p:nvPr/>
          </p:nvSpPr>
          <p:spPr>
            <a:xfrm rot="10800000">
              <a:off x="2391948" y="2427734"/>
              <a:ext cx="805500" cy="792000"/>
            </a:xfrm>
            <a:prstGeom prst="triangle">
              <a:avLst>
                <a:gd fmla="val 0" name="adj"/>
              </a:avLst>
            </a:prstGeom>
            <a:solidFill>
              <a:srgbClr val="B4A7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62" name="Google Shape;262;p15"/>
          <p:cNvSpPr txBox="1"/>
          <p:nvPr/>
        </p:nvSpPr>
        <p:spPr>
          <a:xfrm>
            <a:off x="220275" y="7707226"/>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600">
                <a:solidFill>
                  <a:srgbClr val="FFFFFF"/>
                </a:solidFill>
                <a:latin typeface="Exo"/>
                <a:ea typeface="Exo"/>
                <a:cs typeface="Exo"/>
                <a:sym typeface="Exo"/>
              </a:rPr>
              <a:t>03</a:t>
            </a:r>
            <a:endParaRPr b="1" sz="2600">
              <a:solidFill>
                <a:srgbClr val="FFFFFF"/>
              </a:solidFill>
              <a:latin typeface="Exo"/>
              <a:ea typeface="Exo"/>
              <a:cs typeface="Exo"/>
              <a:sym typeface="Exo"/>
            </a:endParaRPr>
          </a:p>
        </p:txBody>
      </p:sp>
      <p:sp>
        <p:nvSpPr>
          <p:cNvPr id="263" name="Google Shape;263;p15"/>
          <p:cNvSpPr txBox="1"/>
          <p:nvPr/>
        </p:nvSpPr>
        <p:spPr>
          <a:xfrm>
            <a:off x="95100" y="5705450"/>
            <a:ext cx="519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Treatment</a:t>
            </a:r>
            <a:endParaRPr b="1" sz="2200">
              <a:highlight>
                <a:schemeClr val="accent4"/>
              </a:highlight>
              <a:latin typeface="Mada"/>
              <a:ea typeface="Mada"/>
              <a:cs typeface="Mada"/>
              <a:sym typeface="Mada"/>
            </a:endParaRPr>
          </a:p>
        </p:txBody>
      </p:sp>
      <p:sp>
        <p:nvSpPr>
          <p:cNvPr id="264" name="Google Shape;264;p15"/>
          <p:cNvSpPr txBox="1"/>
          <p:nvPr/>
        </p:nvSpPr>
        <p:spPr>
          <a:xfrm>
            <a:off x="95100" y="3693400"/>
            <a:ext cx="519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4"/>
                </a:highlight>
                <a:latin typeface="Mada"/>
                <a:ea typeface="Mada"/>
                <a:cs typeface="Mada"/>
                <a:sym typeface="Mada"/>
              </a:rPr>
              <a:t>Factors predicting poor prognosis</a:t>
            </a:r>
            <a:endParaRPr b="1" sz="2200">
              <a:solidFill>
                <a:srgbClr val="1C4588"/>
              </a:solidFill>
              <a:highlight>
                <a:schemeClr val="accent4"/>
              </a:highlight>
              <a:latin typeface="Mada"/>
              <a:ea typeface="Mada"/>
              <a:cs typeface="Mada"/>
              <a:sym typeface="Mada"/>
            </a:endParaRPr>
          </a:p>
        </p:txBody>
      </p:sp>
      <p:sp>
        <p:nvSpPr>
          <p:cNvPr id="265" name="Google Shape;265;p15"/>
          <p:cNvSpPr/>
          <p:nvPr/>
        </p:nvSpPr>
        <p:spPr>
          <a:xfrm>
            <a:off x="160350" y="1477425"/>
            <a:ext cx="3248700" cy="21189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92250" lvl="0" marL="172800" rtl="0" algn="l">
              <a:spcBef>
                <a:spcPts val="0"/>
              </a:spcBef>
              <a:spcAft>
                <a:spcPts val="0"/>
              </a:spcAft>
              <a:buSzPts val="1100"/>
              <a:buFont typeface="Mada"/>
              <a:buChar char="●"/>
            </a:pPr>
            <a:r>
              <a:rPr b="1" lang="ar" sz="1100">
                <a:latin typeface="Mada"/>
                <a:ea typeface="Mada"/>
                <a:cs typeface="Mada"/>
                <a:sym typeface="Mada"/>
              </a:rPr>
              <a:t>RA is the most common cause of secondary AA amyloidosis.</a:t>
            </a:r>
            <a:r>
              <a:rPr lang="ar" sz="1100">
                <a:latin typeface="Mada"/>
                <a:ea typeface="Mada"/>
                <a:cs typeface="Mada"/>
                <a:sym typeface="Mada"/>
              </a:rPr>
              <a:t> </a:t>
            </a:r>
            <a:endParaRPr sz="1100">
              <a:latin typeface="Mada"/>
              <a:ea typeface="Mada"/>
              <a:cs typeface="Mada"/>
              <a:sym typeface="Mada"/>
            </a:endParaRPr>
          </a:p>
          <a:p>
            <a:pPr indent="-192250" lvl="0" marL="172800" rtl="0" algn="l">
              <a:spcBef>
                <a:spcPts val="0"/>
              </a:spcBef>
              <a:spcAft>
                <a:spcPts val="0"/>
              </a:spcAft>
              <a:buSzPts val="1100"/>
              <a:buFont typeface="Mada"/>
              <a:buChar char="●"/>
            </a:pPr>
            <a:r>
              <a:rPr lang="ar" sz="1100">
                <a:latin typeface="Mada"/>
                <a:ea typeface="Mada"/>
                <a:cs typeface="Mada"/>
                <a:sym typeface="Mada"/>
              </a:rPr>
              <a:t>AL amyloidosis causes a polyarthritis that resembles RA in distribution and is also often associated with </a:t>
            </a:r>
            <a:r>
              <a:rPr b="1" lang="ar" sz="1100">
                <a:solidFill>
                  <a:srgbClr val="CC0000"/>
                </a:solidFill>
                <a:latin typeface="Mada"/>
                <a:ea typeface="Mada"/>
                <a:cs typeface="Mada"/>
                <a:sym typeface="Mada"/>
              </a:rPr>
              <a:t>carpal tunnel syndrome</a:t>
            </a:r>
            <a:r>
              <a:rPr lang="ar" sz="1100">
                <a:latin typeface="Mada"/>
                <a:ea typeface="Mada"/>
                <a:cs typeface="Mada"/>
                <a:sym typeface="Mada"/>
              </a:rPr>
              <a:t> and </a:t>
            </a:r>
            <a:r>
              <a:rPr b="1" lang="ar" sz="1100">
                <a:solidFill>
                  <a:srgbClr val="CC0000"/>
                </a:solidFill>
                <a:latin typeface="Mada"/>
                <a:ea typeface="Mada"/>
                <a:cs typeface="Mada"/>
                <a:sym typeface="Mada"/>
              </a:rPr>
              <a:t>subcutaneous nodules</a:t>
            </a:r>
            <a:r>
              <a:rPr lang="ar" sz="1100">
                <a:latin typeface="Mada"/>
                <a:ea typeface="Mada"/>
                <a:cs typeface="Mada"/>
                <a:sym typeface="Mada"/>
              </a:rPr>
              <a:t>.</a:t>
            </a:r>
            <a:endParaRPr sz="1100">
              <a:latin typeface="Mada"/>
              <a:ea typeface="Mada"/>
              <a:cs typeface="Mada"/>
              <a:sym typeface="Mada"/>
            </a:endParaRPr>
          </a:p>
          <a:p>
            <a:pPr indent="-192250" lvl="0" marL="172800" rtl="0" algn="l">
              <a:spcBef>
                <a:spcPts val="0"/>
              </a:spcBef>
              <a:spcAft>
                <a:spcPts val="0"/>
              </a:spcAft>
              <a:buSzPts val="1100"/>
              <a:buFont typeface="Mada"/>
              <a:buChar char="●"/>
            </a:pPr>
            <a:r>
              <a:rPr lang="ar" sz="1100">
                <a:latin typeface="Mada"/>
                <a:ea typeface="Mada"/>
                <a:cs typeface="Mada"/>
                <a:sym typeface="Mada"/>
              </a:rPr>
              <a:t>Amyloidosis causing </a:t>
            </a:r>
            <a:r>
              <a:rPr b="1" lang="ar" sz="1100">
                <a:solidFill>
                  <a:srgbClr val="CC0000"/>
                </a:solidFill>
                <a:latin typeface="Mada"/>
                <a:ea typeface="Mada"/>
                <a:cs typeface="Mada"/>
                <a:sym typeface="Mada"/>
              </a:rPr>
              <a:t>proteinuria</a:t>
            </a:r>
            <a:r>
              <a:rPr lang="ar" sz="1100">
                <a:latin typeface="Mada"/>
                <a:ea typeface="Mada"/>
                <a:cs typeface="Mada"/>
                <a:sym typeface="Mada"/>
              </a:rPr>
              <a:t>, </a:t>
            </a:r>
            <a:r>
              <a:rPr b="1" lang="ar" sz="1100">
                <a:solidFill>
                  <a:srgbClr val="CC0000"/>
                </a:solidFill>
                <a:latin typeface="Mada"/>
                <a:ea typeface="Mada"/>
                <a:cs typeface="Mada"/>
                <a:sym typeface="Mada"/>
              </a:rPr>
              <a:t>nephrotic syndrome</a:t>
            </a:r>
            <a:r>
              <a:rPr lang="ar" sz="1100">
                <a:latin typeface="Mada"/>
                <a:ea typeface="Mada"/>
                <a:cs typeface="Mada"/>
                <a:sym typeface="Mada"/>
              </a:rPr>
              <a:t> and chronic kidney disease</a:t>
            </a:r>
            <a:r>
              <a:rPr lang="ar" sz="1100">
                <a:latin typeface="Mada"/>
                <a:ea typeface="Mada"/>
                <a:cs typeface="Mada"/>
                <a:sym typeface="Mada"/>
              </a:rPr>
              <a:t>. </a:t>
            </a:r>
            <a:endParaRPr sz="1100">
              <a:latin typeface="Mada"/>
              <a:ea typeface="Mada"/>
              <a:cs typeface="Mada"/>
              <a:sym typeface="Mada"/>
            </a:endParaRPr>
          </a:p>
          <a:p>
            <a:pPr indent="0" lvl="0" marL="172800" rtl="0" algn="l">
              <a:spcBef>
                <a:spcPts val="0"/>
              </a:spcBef>
              <a:spcAft>
                <a:spcPts val="0"/>
              </a:spcAft>
              <a:buNone/>
            </a:pPr>
            <a:r>
              <a:rPr lang="ar" sz="1100">
                <a:solidFill>
                  <a:srgbClr val="6AA84F"/>
                </a:solidFill>
                <a:latin typeface="Mada"/>
                <a:ea typeface="Mada"/>
                <a:cs typeface="Mada"/>
                <a:sym typeface="Mada"/>
              </a:rPr>
              <a:t>So, if a rheumatoid patient presented with </a:t>
            </a:r>
            <a:r>
              <a:rPr lang="ar" sz="1100">
                <a:solidFill>
                  <a:srgbClr val="6AA84F"/>
                </a:solidFill>
                <a:latin typeface="Mada"/>
                <a:ea typeface="Mada"/>
                <a:cs typeface="Mada"/>
                <a:sym typeface="Mada"/>
              </a:rPr>
              <a:t>proteinuria</a:t>
            </a:r>
            <a:r>
              <a:rPr lang="ar" sz="1100">
                <a:solidFill>
                  <a:srgbClr val="6AA84F"/>
                </a:solidFill>
                <a:latin typeface="Mada"/>
                <a:ea typeface="Mada"/>
                <a:cs typeface="Mada"/>
                <a:sym typeface="Mada"/>
              </a:rPr>
              <a:t>, </a:t>
            </a:r>
            <a:r>
              <a:rPr lang="ar" sz="1100">
                <a:solidFill>
                  <a:srgbClr val="999999"/>
                </a:solidFill>
                <a:latin typeface="Mada"/>
                <a:ea typeface="Mada"/>
                <a:cs typeface="Mada"/>
                <a:sym typeface="Mada"/>
              </a:rPr>
              <a:t>edema</a:t>
            </a:r>
            <a:r>
              <a:rPr lang="ar" sz="1100">
                <a:solidFill>
                  <a:srgbClr val="999999"/>
                </a:solidFill>
                <a:latin typeface="Mada"/>
                <a:ea typeface="Mada"/>
                <a:cs typeface="Mada"/>
                <a:sym typeface="Mada"/>
              </a:rPr>
              <a:t>, etc.</a:t>
            </a:r>
            <a:r>
              <a:rPr lang="ar" sz="1100">
                <a:solidFill>
                  <a:srgbClr val="6AA84F"/>
                </a:solidFill>
                <a:latin typeface="Mada"/>
                <a:ea typeface="Mada"/>
                <a:cs typeface="Mada"/>
                <a:sym typeface="Mada"/>
              </a:rPr>
              <a:t> consider amyloidosis.</a:t>
            </a:r>
            <a:endParaRPr sz="1100">
              <a:solidFill>
                <a:srgbClr val="6AA84F"/>
              </a:solidFill>
              <a:latin typeface="Mada"/>
              <a:ea typeface="Mada"/>
              <a:cs typeface="Mada"/>
              <a:sym typeface="Mada"/>
            </a:endParaRPr>
          </a:p>
        </p:txBody>
      </p:sp>
      <p:sp>
        <p:nvSpPr>
          <p:cNvPr id="266" name="Google Shape;266;p15"/>
          <p:cNvSpPr txBox="1"/>
          <p:nvPr/>
        </p:nvSpPr>
        <p:spPr>
          <a:xfrm>
            <a:off x="1156652" y="1207176"/>
            <a:ext cx="19659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rgbClr val="5538A2"/>
              </a:solidFill>
              <a:latin typeface="Exo"/>
              <a:ea typeface="Exo"/>
              <a:cs typeface="Exo"/>
              <a:sym typeface="Exo"/>
            </a:endParaRPr>
          </a:p>
        </p:txBody>
      </p:sp>
      <p:sp>
        <p:nvSpPr>
          <p:cNvPr id="267" name="Google Shape;267;p15"/>
          <p:cNvSpPr/>
          <p:nvPr/>
        </p:nvSpPr>
        <p:spPr>
          <a:xfrm>
            <a:off x="811238" y="1307150"/>
            <a:ext cx="1903800" cy="3042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Exo"/>
                <a:ea typeface="Exo"/>
                <a:cs typeface="Exo"/>
                <a:sym typeface="Exo"/>
              </a:rPr>
              <a:t>Amyloidosis</a:t>
            </a:r>
            <a:endParaRPr>
              <a:solidFill>
                <a:srgbClr val="FFFFFF"/>
              </a:solidFill>
            </a:endParaRPr>
          </a:p>
        </p:txBody>
      </p:sp>
      <p:sp>
        <p:nvSpPr>
          <p:cNvPr id="268" name="Google Shape;268;p15"/>
          <p:cNvSpPr/>
          <p:nvPr/>
        </p:nvSpPr>
        <p:spPr>
          <a:xfrm>
            <a:off x="3532850" y="1477425"/>
            <a:ext cx="3938700" cy="21189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192250" lvl="0" marL="244800" rtl="0" algn="l">
              <a:spcBef>
                <a:spcPts val="0"/>
              </a:spcBef>
              <a:spcAft>
                <a:spcPts val="0"/>
              </a:spcAft>
              <a:buSzPts val="1100"/>
              <a:buFont typeface="Mada"/>
              <a:buChar char="●"/>
            </a:pPr>
            <a:r>
              <a:rPr lang="ar" sz="1100">
                <a:latin typeface="Mada"/>
                <a:ea typeface="Mada"/>
                <a:cs typeface="Mada"/>
                <a:sym typeface="Mada"/>
              </a:rPr>
              <a:t>I</a:t>
            </a:r>
            <a:r>
              <a:rPr lang="ar" sz="1100">
                <a:latin typeface="Mada"/>
                <a:ea typeface="Mada"/>
                <a:cs typeface="Mada"/>
                <a:sym typeface="Mada"/>
              </a:rPr>
              <a:t>n immunosuppressed patients, the affected joints  may not display the typical signs of </a:t>
            </a:r>
            <a:r>
              <a:rPr b="1" lang="ar" sz="1100">
                <a:latin typeface="Mada"/>
                <a:ea typeface="Mada"/>
                <a:cs typeface="Mada"/>
                <a:sym typeface="Mada"/>
              </a:rPr>
              <a:t>inflammation </a:t>
            </a:r>
            <a:r>
              <a:rPr lang="ar" sz="1100">
                <a:latin typeface="Mada"/>
                <a:ea typeface="Mada"/>
                <a:cs typeface="Mada"/>
                <a:sym typeface="Mada"/>
              </a:rPr>
              <a:t>with accompanying </a:t>
            </a:r>
            <a:r>
              <a:rPr b="1" lang="ar" sz="1100">
                <a:latin typeface="Mada"/>
                <a:ea typeface="Mada"/>
                <a:cs typeface="Mada"/>
                <a:sym typeface="Mada"/>
              </a:rPr>
              <a:t>fever </a:t>
            </a:r>
            <a:r>
              <a:rPr lang="ar" sz="1100">
                <a:latin typeface="Mada"/>
                <a:ea typeface="Mada"/>
                <a:cs typeface="Mada"/>
                <a:sym typeface="Mada"/>
              </a:rPr>
              <a:t>found in patients with an intact immune system</a:t>
            </a:r>
            <a:endParaRPr sz="1100">
              <a:latin typeface="Mada"/>
              <a:ea typeface="Mada"/>
              <a:cs typeface="Mada"/>
              <a:sym typeface="Mada"/>
            </a:endParaRPr>
          </a:p>
          <a:p>
            <a:pPr indent="-192250" lvl="0" marL="244800" rtl="0" algn="l">
              <a:spcBef>
                <a:spcPts val="0"/>
              </a:spcBef>
              <a:spcAft>
                <a:spcPts val="0"/>
              </a:spcAft>
              <a:buSzPts val="1100"/>
              <a:buFont typeface="Mada"/>
              <a:buChar char="●"/>
            </a:pPr>
            <a:r>
              <a:rPr lang="ar" sz="1100">
                <a:latin typeface="Mada"/>
                <a:ea typeface="Mada"/>
                <a:cs typeface="Mada"/>
                <a:sym typeface="Mada"/>
              </a:rPr>
              <a:t>It has significant </a:t>
            </a:r>
            <a:r>
              <a:rPr b="1" lang="ar" sz="1100">
                <a:latin typeface="Mada"/>
                <a:ea typeface="Mada"/>
                <a:cs typeface="Mada"/>
                <a:sym typeface="Mada"/>
              </a:rPr>
              <a:t>morbidity </a:t>
            </a:r>
            <a:r>
              <a:rPr lang="ar" sz="1100">
                <a:latin typeface="Mada"/>
                <a:ea typeface="Mada"/>
                <a:cs typeface="Mada"/>
                <a:sym typeface="Mada"/>
              </a:rPr>
              <a:t>and </a:t>
            </a:r>
            <a:r>
              <a:rPr b="1" lang="ar" sz="1100">
                <a:latin typeface="Mada"/>
                <a:ea typeface="Mada"/>
                <a:cs typeface="Mada"/>
                <a:sym typeface="Mada"/>
              </a:rPr>
              <a:t>mortality </a:t>
            </a:r>
            <a:r>
              <a:rPr b="1" lang="ar" sz="1100">
                <a:solidFill>
                  <a:srgbClr val="CC0000"/>
                </a:solidFill>
                <a:latin typeface="Mada"/>
                <a:ea typeface="Mada"/>
                <a:cs typeface="Mada"/>
                <a:sym typeface="Mada"/>
              </a:rPr>
              <a:t>(medical emergency)</a:t>
            </a:r>
            <a:r>
              <a:rPr lang="ar" sz="1100">
                <a:solidFill>
                  <a:srgbClr val="CC0000"/>
                </a:solidFill>
                <a:latin typeface="Mada"/>
                <a:ea typeface="Mada"/>
                <a:cs typeface="Mada"/>
                <a:sym typeface="Mada"/>
              </a:rPr>
              <a:t>.</a:t>
            </a:r>
            <a:endParaRPr sz="1100">
              <a:solidFill>
                <a:srgbClr val="CC0000"/>
              </a:solidFill>
              <a:latin typeface="Mada"/>
              <a:ea typeface="Mada"/>
              <a:cs typeface="Mada"/>
              <a:sym typeface="Mada"/>
            </a:endParaRPr>
          </a:p>
          <a:p>
            <a:pPr indent="-192250" lvl="0" marL="2448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Risk factors: Prosthetic joints, pre-existing joint disease</a:t>
            </a:r>
            <a:endParaRPr sz="1100">
              <a:solidFill>
                <a:srgbClr val="1C4588"/>
              </a:solidFill>
              <a:latin typeface="Mada"/>
              <a:ea typeface="Mada"/>
              <a:cs typeface="Mada"/>
              <a:sym typeface="Mada"/>
            </a:endParaRPr>
          </a:p>
          <a:p>
            <a:pPr indent="-192250" lvl="0" marL="244800" rtl="0" algn="l">
              <a:spcBef>
                <a:spcPts val="0"/>
              </a:spcBef>
              <a:spcAft>
                <a:spcPts val="0"/>
              </a:spcAft>
              <a:buSzPts val="1100"/>
              <a:buFont typeface="Mada"/>
              <a:buChar char="●"/>
            </a:pPr>
            <a:r>
              <a:rPr lang="ar" sz="1100">
                <a:latin typeface="Mada"/>
                <a:ea typeface="Mada"/>
                <a:cs typeface="Mada"/>
                <a:sym typeface="Mada"/>
              </a:rPr>
              <a:t>Treatment is with systemic </a:t>
            </a:r>
            <a:r>
              <a:rPr b="1" lang="ar" sz="1100">
                <a:latin typeface="Mada"/>
                <a:ea typeface="Mada"/>
                <a:cs typeface="Mada"/>
                <a:sym typeface="Mada"/>
              </a:rPr>
              <a:t>antibiotics</a:t>
            </a:r>
            <a:r>
              <a:rPr b="1" baseline="30000" lang="ar" sz="1100">
                <a:solidFill>
                  <a:schemeClr val="dk1"/>
                </a:solidFill>
                <a:latin typeface="Mada"/>
                <a:ea typeface="Mada"/>
                <a:cs typeface="Mada"/>
                <a:sym typeface="Mada"/>
              </a:rPr>
              <a:t>1</a:t>
            </a:r>
            <a:r>
              <a:rPr b="1" lang="ar" sz="1100">
                <a:latin typeface="Mada"/>
                <a:ea typeface="Mada"/>
                <a:cs typeface="Mada"/>
                <a:sym typeface="Mada"/>
              </a:rPr>
              <a:t> </a:t>
            </a:r>
            <a:r>
              <a:rPr lang="ar" sz="1100">
                <a:latin typeface="Mada"/>
                <a:ea typeface="Mada"/>
                <a:cs typeface="Mada"/>
                <a:sym typeface="Mada"/>
              </a:rPr>
              <a:t>and </a:t>
            </a:r>
            <a:r>
              <a:rPr b="1" lang="ar" sz="1100">
                <a:latin typeface="Mada"/>
                <a:ea typeface="Mada"/>
                <a:cs typeface="Mada"/>
                <a:sym typeface="Mada"/>
              </a:rPr>
              <a:t>drainage</a:t>
            </a:r>
            <a:endParaRPr b="1" baseline="30000" sz="1100">
              <a:latin typeface="Mada"/>
              <a:ea typeface="Mada"/>
              <a:cs typeface="Mada"/>
              <a:sym typeface="Mada"/>
            </a:endParaRPr>
          </a:p>
          <a:p>
            <a:pPr indent="-192250" lvl="0" marL="244800" rtl="0" algn="l">
              <a:spcBef>
                <a:spcPts val="0"/>
              </a:spcBef>
              <a:spcAft>
                <a:spcPts val="0"/>
              </a:spcAft>
              <a:buSzPts val="1100"/>
              <a:buFont typeface="Mada"/>
              <a:buChar char="●"/>
            </a:pPr>
            <a:r>
              <a:rPr lang="ar" sz="1100">
                <a:latin typeface="Mada"/>
                <a:ea typeface="Mada"/>
                <a:cs typeface="Mada"/>
                <a:sym typeface="Mada"/>
              </a:rPr>
              <a:t>The most common organism is </a:t>
            </a:r>
            <a:r>
              <a:rPr b="1" lang="ar" sz="1100">
                <a:solidFill>
                  <a:srgbClr val="CC0000"/>
                </a:solidFill>
                <a:latin typeface="Mada"/>
                <a:ea typeface="Mada"/>
                <a:cs typeface="Mada"/>
                <a:sym typeface="Mada"/>
              </a:rPr>
              <a:t>S. aureus</a:t>
            </a:r>
            <a:endParaRPr b="1" sz="1100">
              <a:solidFill>
                <a:srgbClr val="CC0000"/>
              </a:solidFill>
              <a:latin typeface="Mada"/>
              <a:ea typeface="Mada"/>
              <a:cs typeface="Mada"/>
              <a:sym typeface="Mada"/>
            </a:endParaRPr>
          </a:p>
          <a:p>
            <a:pPr indent="-156250" lvl="1" marL="594000" rtl="0" algn="l">
              <a:spcBef>
                <a:spcPts val="0"/>
              </a:spcBef>
              <a:spcAft>
                <a:spcPts val="0"/>
              </a:spcAft>
              <a:buSzPts val="1100"/>
              <a:buFont typeface="Mada"/>
              <a:buChar char="○"/>
            </a:pPr>
            <a:r>
              <a:rPr b="1" lang="ar" sz="1100">
                <a:latin typeface="Mada"/>
                <a:ea typeface="Mada"/>
                <a:cs typeface="Mada"/>
                <a:sym typeface="Mada"/>
              </a:rPr>
              <a:t>MSSA:</a:t>
            </a:r>
            <a:r>
              <a:rPr lang="ar" sz="1100">
                <a:latin typeface="Mada"/>
                <a:ea typeface="Mada"/>
                <a:cs typeface="Mada"/>
                <a:sym typeface="Mada"/>
              </a:rPr>
              <a:t> Flucloxacillin + drainage</a:t>
            </a:r>
            <a:endParaRPr sz="1100">
              <a:latin typeface="Mada"/>
              <a:ea typeface="Mada"/>
              <a:cs typeface="Mada"/>
              <a:sym typeface="Mada"/>
            </a:endParaRPr>
          </a:p>
          <a:p>
            <a:pPr indent="-156250" lvl="1" marL="594000" rtl="0" algn="l">
              <a:spcBef>
                <a:spcPts val="0"/>
              </a:spcBef>
              <a:spcAft>
                <a:spcPts val="0"/>
              </a:spcAft>
              <a:buSzPts val="1100"/>
              <a:buFont typeface="Mada"/>
              <a:buChar char="○"/>
            </a:pPr>
            <a:r>
              <a:rPr b="1" lang="ar" sz="1100">
                <a:latin typeface="Mada"/>
                <a:ea typeface="Mada"/>
                <a:cs typeface="Mada"/>
                <a:sym typeface="Mada"/>
              </a:rPr>
              <a:t>MRSA: </a:t>
            </a:r>
            <a:r>
              <a:rPr lang="ar" sz="1100">
                <a:solidFill>
                  <a:schemeClr val="dk1"/>
                </a:solidFill>
                <a:latin typeface="Mada"/>
                <a:ea typeface="Mada"/>
                <a:cs typeface="Mada"/>
                <a:sym typeface="Mada"/>
              </a:rPr>
              <a:t>Vancomycin + drainage</a:t>
            </a:r>
            <a:endParaRPr b="1" sz="1100">
              <a:latin typeface="Mada"/>
              <a:ea typeface="Mada"/>
              <a:cs typeface="Mada"/>
              <a:sym typeface="Mada"/>
            </a:endParaRPr>
          </a:p>
        </p:txBody>
      </p:sp>
      <p:sp>
        <p:nvSpPr>
          <p:cNvPr id="269" name="Google Shape;269;p15"/>
          <p:cNvSpPr txBox="1"/>
          <p:nvPr/>
        </p:nvSpPr>
        <p:spPr>
          <a:xfrm>
            <a:off x="4519250" y="1207176"/>
            <a:ext cx="19659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rgbClr val="5538A2"/>
              </a:solidFill>
              <a:latin typeface="Exo"/>
              <a:ea typeface="Exo"/>
              <a:cs typeface="Exo"/>
              <a:sym typeface="Exo"/>
            </a:endParaRPr>
          </a:p>
        </p:txBody>
      </p:sp>
      <p:sp>
        <p:nvSpPr>
          <p:cNvPr id="270" name="Google Shape;270;p15"/>
          <p:cNvSpPr/>
          <p:nvPr/>
        </p:nvSpPr>
        <p:spPr>
          <a:xfrm>
            <a:off x="4503500" y="1068650"/>
            <a:ext cx="1997400" cy="5427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Exo"/>
                <a:ea typeface="Exo"/>
                <a:cs typeface="Exo"/>
                <a:sym typeface="Exo"/>
              </a:rPr>
              <a:t>Septic arthritis</a:t>
            </a:r>
            <a:endParaRPr b="1" sz="1600">
              <a:solidFill>
                <a:srgbClr val="FFFFFF"/>
              </a:solidFill>
              <a:latin typeface="Exo"/>
              <a:ea typeface="Exo"/>
              <a:cs typeface="Exo"/>
              <a:sym typeface="Exo"/>
            </a:endParaRPr>
          </a:p>
          <a:p>
            <a:pPr indent="0" lvl="0" marL="0" rtl="0" algn="ctr">
              <a:spcBef>
                <a:spcPts val="0"/>
              </a:spcBef>
              <a:spcAft>
                <a:spcPts val="0"/>
              </a:spcAft>
              <a:buNone/>
            </a:pPr>
            <a:r>
              <a:rPr b="1" lang="ar" sz="1600">
                <a:solidFill>
                  <a:srgbClr val="FF0000"/>
                </a:solidFill>
                <a:latin typeface="Exo"/>
                <a:ea typeface="Exo"/>
                <a:cs typeface="Exo"/>
                <a:sym typeface="Exo"/>
              </a:rPr>
              <a:t>(Monoarticular)</a:t>
            </a:r>
            <a:r>
              <a:rPr b="1" lang="ar" sz="1600">
                <a:solidFill>
                  <a:srgbClr val="FFFFFF"/>
                </a:solidFill>
                <a:latin typeface="Exo"/>
                <a:ea typeface="Exo"/>
                <a:cs typeface="Exo"/>
                <a:sym typeface="Exo"/>
              </a:rPr>
              <a:t> </a:t>
            </a:r>
            <a:endParaRPr b="1" sz="1600">
              <a:solidFill>
                <a:srgbClr val="FFFFFF"/>
              </a:solidFill>
              <a:latin typeface="Exo"/>
              <a:ea typeface="Exo"/>
              <a:cs typeface="Exo"/>
              <a:sym typeface="Exo"/>
            </a:endParaRPr>
          </a:p>
        </p:txBody>
      </p:sp>
      <p:sp>
        <p:nvSpPr>
          <p:cNvPr id="271" name="Google Shape;271;p15"/>
          <p:cNvSpPr txBox="1"/>
          <p:nvPr/>
        </p:nvSpPr>
        <p:spPr>
          <a:xfrm>
            <a:off x="95100" y="752450"/>
            <a:ext cx="519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4"/>
                </a:highlight>
                <a:latin typeface="Mada"/>
                <a:ea typeface="Mada"/>
                <a:cs typeface="Mada"/>
                <a:sym typeface="Mada"/>
              </a:rPr>
              <a:t>Complications</a:t>
            </a:r>
            <a:endParaRPr b="1" sz="2200">
              <a:solidFill>
                <a:srgbClr val="1C4588"/>
              </a:solidFill>
              <a:highlight>
                <a:schemeClr val="accent4"/>
              </a:highlight>
              <a:latin typeface="Mada"/>
              <a:ea typeface="Mada"/>
              <a:cs typeface="Mada"/>
              <a:sym typeface="Mada"/>
            </a:endParaRPr>
          </a:p>
        </p:txBody>
      </p:sp>
      <p:sp>
        <p:nvSpPr>
          <p:cNvPr id="272" name="Google Shape;272;p15"/>
          <p:cNvSpPr/>
          <p:nvPr/>
        </p:nvSpPr>
        <p:spPr>
          <a:xfrm>
            <a:off x="7106400" y="1276400"/>
            <a:ext cx="390600" cy="3657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
          <p:cNvSpPr txBox="1"/>
          <p:nvPr/>
        </p:nvSpPr>
        <p:spPr>
          <a:xfrm>
            <a:off x="-87400" y="10023850"/>
            <a:ext cx="7712400" cy="672600"/>
          </a:xfrm>
          <a:prstGeom prst="rect">
            <a:avLst/>
          </a:prstGeom>
          <a:noFill/>
          <a:ln>
            <a:noFill/>
          </a:ln>
        </p:spPr>
        <p:txBody>
          <a:bodyPr anchorCtr="0" anchor="t" bIns="91425" lIns="91425" spcFirstLastPara="1" rIns="91425" wrap="square" tIns="91425">
            <a:noAutofit/>
          </a:bodyPr>
          <a:lstStyle/>
          <a:p>
            <a:pPr indent="-107549" lvl="0" marL="244800" rtl="0" algn="l">
              <a:spcBef>
                <a:spcPts val="0"/>
              </a:spcBef>
              <a:spcAft>
                <a:spcPts val="0"/>
              </a:spcAft>
              <a:buClr>
                <a:srgbClr val="1C4588"/>
              </a:buClr>
              <a:buSzPts val="900"/>
              <a:buFont typeface="Mada"/>
              <a:buAutoNum type="arabicPeriod"/>
            </a:pPr>
            <a:r>
              <a:rPr lang="ar" sz="900">
                <a:solidFill>
                  <a:srgbClr val="1C4588"/>
                </a:solidFill>
                <a:latin typeface="Mada"/>
                <a:ea typeface="Mada"/>
                <a:cs typeface="Mada"/>
                <a:sym typeface="Mada"/>
              </a:rPr>
              <a:t>Suspected </a:t>
            </a:r>
            <a:r>
              <a:rPr b="1" lang="ar" sz="900">
                <a:solidFill>
                  <a:srgbClr val="1C4588"/>
                </a:solidFill>
                <a:latin typeface="Mada"/>
                <a:ea typeface="Mada"/>
                <a:cs typeface="Mada"/>
                <a:sym typeface="Mada"/>
              </a:rPr>
              <a:t>Gram +ve</a:t>
            </a:r>
            <a:r>
              <a:rPr lang="ar" sz="900">
                <a:solidFill>
                  <a:srgbClr val="1C4588"/>
                </a:solidFill>
                <a:latin typeface="Mada"/>
                <a:ea typeface="Mada"/>
                <a:cs typeface="Mada"/>
                <a:sym typeface="Mada"/>
              </a:rPr>
              <a:t>? 1st line is </a:t>
            </a:r>
            <a:r>
              <a:rPr b="1" lang="ar" sz="900">
                <a:solidFill>
                  <a:srgbClr val="1C4588"/>
                </a:solidFill>
                <a:latin typeface="Mada"/>
                <a:ea typeface="Mada"/>
                <a:cs typeface="Mada"/>
                <a:sym typeface="Mada"/>
              </a:rPr>
              <a:t>vancomycin, with clindamycin</a:t>
            </a:r>
            <a:r>
              <a:rPr lang="ar" sz="900">
                <a:solidFill>
                  <a:srgbClr val="1C4588"/>
                </a:solidFill>
                <a:latin typeface="Mada"/>
                <a:ea typeface="Mada"/>
                <a:cs typeface="Mada"/>
                <a:sym typeface="Mada"/>
              </a:rPr>
              <a:t> or cephalosporin second line. Suspected </a:t>
            </a:r>
            <a:r>
              <a:rPr b="1" lang="ar" sz="900">
                <a:solidFill>
                  <a:srgbClr val="1C4588"/>
                </a:solidFill>
                <a:latin typeface="Mada"/>
                <a:ea typeface="Mada"/>
                <a:cs typeface="Mada"/>
                <a:sym typeface="Mada"/>
              </a:rPr>
              <a:t>Gram- negative</a:t>
            </a:r>
            <a:r>
              <a:rPr lang="ar" sz="900">
                <a:solidFill>
                  <a:srgbClr val="1C4588"/>
                </a:solidFill>
                <a:latin typeface="Mada"/>
                <a:ea typeface="Mada"/>
                <a:cs typeface="Mada"/>
                <a:sym typeface="Mada"/>
              </a:rPr>
              <a:t>? 1st line is </a:t>
            </a:r>
            <a:r>
              <a:rPr b="1" lang="ar" sz="900">
                <a:solidFill>
                  <a:srgbClr val="1C4588"/>
                </a:solidFill>
                <a:latin typeface="Mada"/>
                <a:ea typeface="Mada"/>
                <a:cs typeface="Mada"/>
                <a:sym typeface="Mada"/>
              </a:rPr>
              <a:t>3rd Gen. cephalosporin</a:t>
            </a:r>
            <a:r>
              <a:rPr lang="ar" sz="900">
                <a:solidFill>
                  <a:srgbClr val="1C4588"/>
                </a:solidFill>
                <a:latin typeface="Mada"/>
                <a:ea typeface="Mada"/>
                <a:cs typeface="Mada"/>
                <a:sym typeface="Mada"/>
              </a:rPr>
              <a:t> with IV ciprofloxacin second line. In confirmed (MSSA) primary options include flucloxacillin alone or combined with fusidic acid or gentamicin, while penicillin-allergic patients should receive clindamycin or a 3rd Gen. cephalosporin. In cases of (MRSA), vancomycin is the drug of choice. Antibiotics should be altered according to sensitivities. Drainage of the joint and/or arthroscopic joint washouts are required in all cases.</a:t>
            </a:r>
            <a:endParaRPr sz="900">
              <a:solidFill>
                <a:srgbClr val="1C4588"/>
              </a:solidFill>
              <a:latin typeface="Mada"/>
              <a:ea typeface="Mada"/>
              <a:cs typeface="Mada"/>
              <a:sym typeface="Mada"/>
            </a:endParaRPr>
          </a:p>
        </p:txBody>
      </p:sp>
      <p:cxnSp>
        <p:nvCxnSpPr>
          <p:cNvPr id="274" name="Google Shape;274;p15"/>
          <p:cNvCxnSpPr/>
          <p:nvPr/>
        </p:nvCxnSpPr>
        <p:spPr>
          <a:xfrm rot="10800000">
            <a:off x="-26400" y="10024525"/>
            <a:ext cx="7612800" cy="0"/>
          </a:xfrm>
          <a:prstGeom prst="straightConnector1">
            <a:avLst/>
          </a:prstGeom>
          <a:noFill/>
          <a:ln cap="flat" cmpd="sng" w="28575">
            <a:solidFill>
              <a:schemeClr val="accent3"/>
            </a:solidFill>
            <a:prstDash val="dot"/>
            <a:round/>
            <a:headEnd len="med" w="med" type="none"/>
            <a:tailEnd len="med" w="med" type="none"/>
          </a:ln>
        </p:spPr>
      </p:cxnSp>
      <p:sp>
        <p:nvSpPr>
          <p:cNvPr id="275" name="Google Shape;275;p15"/>
          <p:cNvSpPr/>
          <p:nvPr/>
        </p:nvSpPr>
        <p:spPr>
          <a:xfrm>
            <a:off x="3064500" y="1321863"/>
            <a:ext cx="390600" cy="3657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EA32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81" name="Google Shape;281;p1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a:t>
            </a:r>
            <a:endParaRPr b="1" sz="2600">
              <a:latin typeface="Mada"/>
              <a:ea typeface="Mada"/>
              <a:cs typeface="Mada"/>
              <a:sym typeface="Mada"/>
            </a:endParaRPr>
          </a:p>
        </p:txBody>
      </p:sp>
      <p:graphicFrame>
        <p:nvGraphicFramePr>
          <p:cNvPr id="282" name="Google Shape;282;p16"/>
          <p:cNvGraphicFramePr/>
          <p:nvPr/>
        </p:nvGraphicFramePr>
        <p:xfrm>
          <a:off x="124338" y="5080508"/>
          <a:ext cx="3000000" cy="3000000"/>
        </p:xfrm>
        <a:graphic>
          <a:graphicData uri="http://schemas.openxmlformats.org/drawingml/2006/table">
            <a:tbl>
              <a:tblPr>
                <a:noFill/>
                <a:tableStyleId>{F6E51584-6D1E-4ECC-B02A-ACB2E35238D6}</a:tableStyleId>
              </a:tblPr>
              <a:tblGrid>
                <a:gridCol w="1339975"/>
                <a:gridCol w="2639525"/>
                <a:gridCol w="1465875"/>
                <a:gridCol w="1865925"/>
              </a:tblGrid>
              <a:tr h="309375">
                <a:tc gridSpan="4">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Disease-Modifying Antirheumatic Drugs (DMARDs)</a:t>
                      </a:r>
                      <a:endParaRPr b="1" sz="1500">
                        <a:solidFill>
                          <a:srgbClr val="FFFFFF"/>
                        </a:solidFill>
                        <a:latin typeface="Mada"/>
                        <a:ea typeface="Mada"/>
                        <a:cs typeface="Mada"/>
                        <a:sym typeface="Mada"/>
                      </a:endParaRPr>
                    </a:p>
                  </a:txBody>
                  <a:tcPr marT="91425" marB="91425" marR="91425" marL="91425" anchor="ctr">
                    <a:solidFill>
                      <a:srgbClr val="674EA7"/>
                    </a:solidFill>
                  </a:tcPr>
                </a:tc>
                <a:tc hMerge="1"/>
                <a:tc hMerge="1"/>
                <a:tc hMerge="1"/>
              </a:tr>
              <a:tr h="295050">
                <a:tc>
                  <a:txBody>
                    <a:bodyPr/>
                    <a:lstStyle/>
                    <a:p>
                      <a:pPr indent="0" lvl="0" marL="0" rtl="0" algn="ctr">
                        <a:spcBef>
                          <a:spcPts val="0"/>
                        </a:spcBef>
                        <a:spcAft>
                          <a:spcPts val="0"/>
                        </a:spcAft>
                        <a:buNone/>
                      </a:pPr>
                      <a:r>
                        <a:rPr b="1" lang="ar" sz="1300">
                          <a:latin typeface="Mada"/>
                          <a:ea typeface="Mada"/>
                          <a:cs typeface="Mada"/>
                          <a:sym typeface="Mada"/>
                        </a:rPr>
                        <a:t>Drug name</a:t>
                      </a:r>
                      <a:endParaRPr b="1" sz="1300">
                        <a:latin typeface="Mada"/>
                        <a:ea typeface="Mada"/>
                        <a:cs typeface="Mada"/>
                        <a:sym typeface="Mada"/>
                      </a:endParaRPr>
                    </a:p>
                  </a:txBody>
                  <a:tcPr marT="91425" marB="91425" marR="91425" marL="91425" anchor="ctr">
                    <a:solidFill>
                      <a:srgbClr val="F3F3F3"/>
                    </a:solidFill>
                  </a:tcPr>
                </a:tc>
                <a:tc gridSpan="3">
                  <a:txBody>
                    <a:bodyPr/>
                    <a:lstStyle/>
                    <a:p>
                      <a:pPr indent="0" lvl="0" marL="0" rtl="0" algn="ctr">
                        <a:spcBef>
                          <a:spcPts val="0"/>
                        </a:spcBef>
                        <a:spcAft>
                          <a:spcPts val="0"/>
                        </a:spcAft>
                        <a:buNone/>
                      </a:pPr>
                      <a:r>
                        <a:rPr b="1" lang="ar" sz="1300">
                          <a:latin typeface="Mada"/>
                          <a:ea typeface="Mada"/>
                          <a:cs typeface="Mada"/>
                          <a:sym typeface="Mada"/>
                        </a:rPr>
                        <a:t>Methotrexate </a:t>
                      </a:r>
                      <a:endParaRPr b="1" sz="1300">
                        <a:latin typeface="Mada"/>
                        <a:ea typeface="Mada"/>
                        <a:cs typeface="Mada"/>
                        <a:sym typeface="Mada"/>
                      </a:endParaRPr>
                    </a:p>
                  </a:txBody>
                  <a:tcPr marT="91425" marB="91425" marR="91425" marL="91425" anchor="ctr">
                    <a:solidFill>
                      <a:schemeClr val="accent4"/>
                    </a:solidFill>
                  </a:tcPr>
                </a:tc>
                <a:tc hMerge="1"/>
                <a:tc hMerge="1"/>
              </a:tr>
              <a:tr h="397125">
                <a:tc>
                  <a:txBody>
                    <a:bodyPr/>
                    <a:lstStyle/>
                    <a:p>
                      <a:pPr indent="0" lvl="0" marL="0" rtl="0" algn="ctr">
                        <a:spcBef>
                          <a:spcPts val="0"/>
                        </a:spcBef>
                        <a:spcAft>
                          <a:spcPts val="0"/>
                        </a:spcAft>
                        <a:buNone/>
                      </a:pPr>
                      <a:r>
                        <a:rPr b="1" lang="ar" sz="1300">
                          <a:latin typeface="Mada"/>
                          <a:ea typeface="Mada"/>
                          <a:cs typeface="Mada"/>
                          <a:sym typeface="Mada"/>
                        </a:rPr>
                        <a:t>General info</a:t>
                      </a:r>
                      <a:endParaRPr b="1" sz="1300">
                        <a:latin typeface="Mada"/>
                        <a:ea typeface="Mada"/>
                        <a:cs typeface="Mada"/>
                        <a:sym typeface="Mada"/>
                      </a:endParaRPr>
                    </a:p>
                  </a:txBody>
                  <a:tcPr marT="91425" marB="91425" marR="91425" marL="91425" anchor="ctr">
                    <a:solidFill>
                      <a:srgbClr val="F3F3F3"/>
                    </a:solidFill>
                  </a:tcPr>
                </a:tc>
                <a:tc gridSpan="3">
                  <a:txBody>
                    <a:bodyPr/>
                    <a:lstStyle/>
                    <a:p>
                      <a:pPr indent="-192250" lvl="0" marL="2448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Methotrexate</a:t>
                      </a:r>
                      <a:r>
                        <a:rPr b="1" lang="ar" sz="1100">
                          <a:solidFill>
                            <a:srgbClr val="CC0000"/>
                          </a:solidFill>
                          <a:latin typeface="Mada"/>
                          <a:ea typeface="Mada"/>
                          <a:cs typeface="Mada"/>
                          <a:sym typeface="Mada"/>
                        </a:rPr>
                        <a:t> is the 1st line </a:t>
                      </a:r>
                      <a:r>
                        <a:rPr b="1" lang="ar" sz="1100">
                          <a:solidFill>
                            <a:srgbClr val="CC0000"/>
                          </a:solidFill>
                          <a:latin typeface="Mada"/>
                          <a:ea typeface="Mada"/>
                          <a:cs typeface="Mada"/>
                          <a:sym typeface="Mada"/>
                        </a:rPr>
                        <a:t> &amp; Gold standard DMARD </a:t>
                      </a:r>
                      <a:endParaRPr b="1" sz="1100">
                        <a:solidFill>
                          <a:srgbClr val="CC0000"/>
                        </a:solidFill>
                        <a:latin typeface="Mada"/>
                        <a:ea typeface="Mada"/>
                        <a:cs typeface="Mada"/>
                        <a:sym typeface="Mada"/>
                      </a:endParaRPr>
                    </a:p>
                    <a:p>
                      <a:pPr indent="-192250" lvl="0" marL="2448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MUST be part of the initial therapy with NSAIDS</a:t>
                      </a:r>
                      <a:endParaRPr sz="1100">
                        <a:latin typeface="Mada"/>
                        <a:ea typeface="Mada"/>
                        <a:cs typeface="Mada"/>
                        <a:sym typeface="Mada"/>
                      </a:endParaRPr>
                    </a:p>
                    <a:p>
                      <a:pPr indent="-192250" lvl="0" marL="244800" rtl="0" algn="l">
                        <a:spcBef>
                          <a:spcPts val="0"/>
                        </a:spcBef>
                        <a:spcAft>
                          <a:spcPts val="0"/>
                        </a:spcAft>
                        <a:buClr>
                          <a:srgbClr val="CC0000"/>
                        </a:buClr>
                        <a:buSzPts val="1100"/>
                        <a:buFont typeface="Mada"/>
                        <a:buChar char="●"/>
                      </a:pPr>
                      <a:r>
                        <a:rPr b="1" lang="ar" sz="1100">
                          <a:latin typeface="Mada"/>
                          <a:ea typeface="Mada"/>
                          <a:cs typeface="Mada"/>
                          <a:sym typeface="Mada"/>
                        </a:rPr>
                        <a:t>Monitoring requirement (CBC, LFTs) </a:t>
                      </a:r>
                      <a:r>
                        <a:rPr lang="ar" sz="1100">
                          <a:solidFill>
                            <a:srgbClr val="6AA84F"/>
                          </a:solidFill>
                          <a:latin typeface="Mada"/>
                          <a:ea typeface="Mada"/>
                          <a:cs typeface="Mada"/>
                          <a:sym typeface="Mada"/>
                        </a:rPr>
                        <a:t>bc it causes liver toxicity and bone marrow suppression</a:t>
                      </a:r>
                      <a:endParaRPr sz="1100">
                        <a:solidFill>
                          <a:srgbClr val="6AA84F"/>
                        </a:solidFill>
                        <a:latin typeface="Mada"/>
                        <a:ea typeface="Mada"/>
                        <a:cs typeface="Mada"/>
                        <a:sym typeface="Mada"/>
                      </a:endParaRPr>
                    </a:p>
                    <a:p>
                      <a:pPr indent="-192250" lvl="0" marL="244800" rtl="0" algn="l">
                        <a:spcBef>
                          <a:spcPts val="0"/>
                        </a:spcBef>
                        <a:spcAft>
                          <a:spcPts val="0"/>
                        </a:spcAft>
                        <a:buClr>
                          <a:srgbClr val="999999"/>
                        </a:buClr>
                        <a:buSzPts val="1100"/>
                        <a:buFont typeface="Mada"/>
                        <a:buChar char="●"/>
                      </a:pPr>
                      <a:r>
                        <a:rPr b="1" lang="ar" sz="1100">
                          <a:solidFill>
                            <a:srgbClr val="999999"/>
                          </a:solidFill>
                          <a:latin typeface="Mada"/>
                          <a:ea typeface="Mada"/>
                          <a:cs typeface="Mada"/>
                          <a:sym typeface="Mada"/>
                        </a:rPr>
                        <a:t>MOA:</a:t>
                      </a:r>
                      <a:r>
                        <a:rPr lang="ar" sz="1100">
                          <a:solidFill>
                            <a:srgbClr val="999999"/>
                          </a:solidFill>
                          <a:latin typeface="Mada"/>
                          <a:ea typeface="Mada"/>
                          <a:cs typeface="Mada"/>
                          <a:sym typeface="Mada"/>
                        </a:rPr>
                        <a:t> Inhibits </a:t>
                      </a:r>
                      <a:r>
                        <a:rPr b="1" lang="ar" sz="1100">
                          <a:solidFill>
                            <a:srgbClr val="999999"/>
                          </a:solidFill>
                          <a:latin typeface="Mada"/>
                          <a:ea typeface="Mada"/>
                          <a:cs typeface="Mada"/>
                          <a:sym typeface="Mada"/>
                        </a:rPr>
                        <a:t>DNA synthesis</a:t>
                      </a:r>
                      <a:r>
                        <a:rPr lang="ar" sz="1100">
                          <a:solidFill>
                            <a:srgbClr val="999999"/>
                          </a:solidFill>
                          <a:latin typeface="Mada"/>
                          <a:ea typeface="Mada"/>
                          <a:cs typeface="Mada"/>
                          <a:sym typeface="Mada"/>
                        </a:rPr>
                        <a:t> and cell division.</a:t>
                      </a:r>
                      <a:endParaRPr sz="1100">
                        <a:solidFill>
                          <a:srgbClr val="999999"/>
                        </a:solidFill>
                        <a:latin typeface="Mada"/>
                        <a:ea typeface="Mada"/>
                        <a:cs typeface="Mada"/>
                        <a:sym typeface="Mada"/>
                      </a:endParaRPr>
                    </a:p>
                  </a:txBody>
                  <a:tcPr marT="91425" marB="91425" marR="91425" marL="91425" anchor="ctr"/>
                </a:tc>
                <a:tc hMerge="1"/>
                <a:tc hMerge="1"/>
              </a:tr>
              <a:tr h="273550">
                <a:tc>
                  <a:txBody>
                    <a:bodyPr/>
                    <a:lstStyle/>
                    <a:p>
                      <a:pPr indent="0" lvl="0" marL="0" rtl="0" algn="ctr">
                        <a:spcBef>
                          <a:spcPts val="0"/>
                        </a:spcBef>
                        <a:spcAft>
                          <a:spcPts val="0"/>
                        </a:spcAft>
                        <a:buNone/>
                      </a:pPr>
                      <a:r>
                        <a:rPr b="1" lang="ar" sz="1300">
                          <a:latin typeface="Mada"/>
                          <a:ea typeface="Mada"/>
                          <a:cs typeface="Mada"/>
                          <a:sym typeface="Mada"/>
                        </a:rPr>
                        <a:t>Uses </a:t>
                      </a:r>
                      <a:endParaRPr b="1" sz="1300">
                        <a:solidFill>
                          <a:srgbClr val="9C254D"/>
                        </a:solidFill>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3F3F3"/>
                    </a:solidFill>
                  </a:tcPr>
                </a:tc>
                <a:tc gridSpan="3">
                  <a:txBody>
                    <a:bodyPr/>
                    <a:lstStyle/>
                    <a:p>
                      <a:pPr indent="-192250" lvl="0" marL="244800" rtl="0" algn="l">
                        <a:spcBef>
                          <a:spcPts val="0"/>
                        </a:spcBef>
                        <a:spcAft>
                          <a:spcPts val="0"/>
                        </a:spcAft>
                        <a:buSzPts val="1100"/>
                        <a:buFont typeface="Mada"/>
                        <a:buChar char="●"/>
                      </a:pPr>
                      <a:r>
                        <a:rPr lang="ar" sz="1100">
                          <a:solidFill>
                            <a:srgbClr val="1C4588"/>
                          </a:solidFill>
                          <a:latin typeface="Mada"/>
                          <a:ea typeface="Mada"/>
                          <a:cs typeface="Mada"/>
                          <a:sym typeface="Mada"/>
                        </a:rPr>
                        <a:t>Should be initiated </a:t>
                      </a:r>
                      <a:r>
                        <a:rPr b="1" lang="ar" sz="1100">
                          <a:solidFill>
                            <a:srgbClr val="1C4588"/>
                          </a:solidFill>
                          <a:latin typeface="Mada"/>
                          <a:ea typeface="Mada"/>
                          <a:cs typeface="Mada"/>
                          <a:sym typeface="Mada"/>
                        </a:rPr>
                        <a:t>early </a:t>
                      </a:r>
                      <a:r>
                        <a:rPr lang="ar" sz="1100">
                          <a:solidFill>
                            <a:srgbClr val="1C4588"/>
                          </a:solidFill>
                          <a:latin typeface="Mada"/>
                          <a:ea typeface="Mada"/>
                          <a:cs typeface="Mada"/>
                          <a:sym typeface="Mada"/>
                        </a:rPr>
                        <a:t>(at the time of diagnosis)</a:t>
                      </a:r>
                      <a:r>
                        <a:rPr b="1" lang="ar" sz="1100">
                          <a:solidFill>
                            <a:srgbClr val="1C4588"/>
                          </a:solidFill>
                          <a:latin typeface="Mada"/>
                          <a:ea typeface="Mada"/>
                          <a:cs typeface="Mada"/>
                          <a:sym typeface="Mada"/>
                        </a:rPr>
                        <a:t> </a:t>
                      </a:r>
                      <a:r>
                        <a:rPr lang="ar" sz="1100">
                          <a:solidFill>
                            <a:srgbClr val="1C4588"/>
                          </a:solidFill>
                          <a:latin typeface="Mada"/>
                          <a:ea typeface="Mada"/>
                          <a:cs typeface="Mada"/>
                          <a:sym typeface="Mada"/>
                        </a:rPr>
                        <a:t>to</a:t>
                      </a:r>
                      <a:r>
                        <a:rPr lang="ar" sz="1100">
                          <a:solidFill>
                            <a:schemeClr val="dk1"/>
                          </a:solidFill>
                          <a:latin typeface="Mada"/>
                          <a:ea typeface="Mada"/>
                          <a:cs typeface="Mada"/>
                          <a:sym typeface="Mada"/>
                        </a:rPr>
                        <a:t> </a:t>
                      </a:r>
                      <a:r>
                        <a:rPr lang="ar" sz="1100">
                          <a:latin typeface="Mada"/>
                          <a:ea typeface="Mada"/>
                          <a:cs typeface="Mada"/>
                          <a:sym typeface="Mada"/>
                        </a:rPr>
                        <a:t>c</a:t>
                      </a:r>
                      <a:r>
                        <a:rPr lang="ar" sz="1100">
                          <a:latin typeface="Mada"/>
                          <a:ea typeface="Mada"/>
                          <a:cs typeface="Mada"/>
                          <a:sym typeface="Mada"/>
                        </a:rPr>
                        <a:t>ontrol symptoms. </a:t>
                      </a:r>
                      <a:r>
                        <a:rPr b="1" lang="ar" sz="1100">
                          <a:latin typeface="Mada"/>
                          <a:ea typeface="Mada"/>
                          <a:cs typeface="Mada"/>
                          <a:sym typeface="Mada"/>
                        </a:rPr>
                        <a:t>No immediate analgesic effects</a:t>
                      </a:r>
                      <a:r>
                        <a:rPr lang="ar" sz="1100">
                          <a:latin typeface="Mada"/>
                          <a:ea typeface="Mada"/>
                          <a:cs typeface="Mada"/>
                          <a:sym typeface="Mada"/>
                        </a:rPr>
                        <a:t>. So, </a:t>
                      </a:r>
                      <a:r>
                        <a:rPr lang="ar" sz="1100">
                          <a:solidFill>
                            <a:srgbClr val="CC0000"/>
                          </a:solidFill>
                          <a:latin typeface="Mada"/>
                          <a:ea typeface="Mada"/>
                          <a:cs typeface="Mada"/>
                          <a:sym typeface="Mada"/>
                        </a:rPr>
                        <a:t>begin treating With NSAID while waiting</a:t>
                      </a:r>
                      <a:r>
                        <a:rPr lang="ar" sz="1100">
                          <a:solidFill>
                            <a:srgbClr val="CC0000"/>
                          </a:solidFill>
                          <a:latin typeface="Mada"/>
                          <a:ea typeface="Mada"/>
                          <a:cs typeface="Mada"/>
                          <a:sym typeface="Mada"/>
                        </a:rPr>
                        <a:t> </a:t>
                      </a:r>
                      <a:r>
                        <a:rPr lang="ar" sz="1100">
                          <a:solidFill>
                            <a:srgbClr val="CC0000"/>
                          </a:solidFill>
                          <a:latin typeface="Mada"/>
                          <a:ea typeface="Mada"/>
                          <a:cs typeface="Mada"/>
                          <a:sym typeface="Mada"/>
                        </a:rPr>
                        <a:t>for DMARDs to take effect (~6 weeks).</a:t>
                      </a:r>
                      <a:r>
                        <a:rPr baseline="30000" lang="ar" sz="1100">
                          <a:solidFill>
                            <a:srgbClr val="CC0000"/>
                          </a:solidFill>
                          <a:latin typeface="Mada"/>
                          <a:ea typeface="Mada"/>
                          <a:cs typeface="Mada"/>
                          <a:sym typeface="Mada"/>
                        </a:rPr>
                        <a:t>1</a:t>
                      </a:r>
                      <a:r>
                        <a:rPr lang="ar" sz="1100">
                          <a:latin typeface="Mada"/>
                          <a:ea typeface="Mada"/>
                          <a:cs typeface="Mada"/>
                          <a:sym typeface="Mada"/>
                        </a:rPr>
                        <a:t> </a:t>
                      </a:r>
                      <a:endParaRPr sz="1100">
                        <a:latin typeface="Mada"/>
                        <a:ea typeface="Mada"/>
                        <a:cs typeface="Mada"/>
                        <a:sym typeface="Mada"/>
                      </a:endParaRPr>
                    </a:p>
                    <a:p>
                      <a:pPr indent="-192250" lvl="0" marL="244800" rtl="0" algn="l">
                        <a:spcBef>
                          <a:spcPts val="0"/>
                        </a:spcBef>
                        <a:spcAft>
                          <a:spcPts val="0"/>
                        </a:spcAft>
                        <a:buSzPts val="1100"/>
                        <a:buFont typeface="Mada"/>
                        <a:buChar char="●"/>
                      </a:pPr>
                      <a:r>
                        <a:rPr lang="ar" sz="1100">
                          <a:solidFill>
                            <a:srgbClr val="1C4588"/>
                          </a:solidFill>
                          <a:latin typeface="Mada"/>
                          <a:ea typeface="Mada"/>
                          <a:cs typeface="Mada"/>
                          <a:sym typeface="Mada"/>
                        </a:rPr>
                        <a:t>Once the </a:t>
                      </a:r>
                      <a:r>
                        <a:rPr b="1" lang="ar" sz="1100">
                          <a:solidFill>
                            <a:srgbClr val="1C4588"/>
                          </a:solidFill>
                          <a:latin typeface="Mada"/>
                          <a:ea typeface="Mada"/>
                          <a:cs typeface="Mada"/>
                          <a:sym typeface="Mada"/>
                        </a:rPr>
                        <a:t>effect is evident</a:t>
                      </a:r>
                      <a:r>
                        <a:rPr lang="ar" sz="1100">
                          <a:solidFill>
                            <a:srgbClr val="1C4588"/>
                          </a:solidFill>
                          <a:latin typeface="Mada"/>
                          <a:ea typeface="Mada"/>
                          <a:cs typeface="Mada"/>
                          <a:sym typeface="Mada"/>
                        </a:rPr>
                        <a:t>, </a:t>
                      </a:r>
                      <a:r>
                        <a:rPr b="1" lang="ar" sz="1100">
                          <a:solidFill>
                            <a:srgbClr val="1C4588"/>
                          </a:solidFill>
                          <a:latin typeface="Mada"/>
                          <a:ea typeface="Mada"/>
                          <a:cs typeface="Mada"/>
                          <a:sym typeface="Mada"/>
                        </a:rPr>
                        <a:t>gradually </a:t>
                      </a:r>
                      <a:r>
                        <a:rPr lang="ar" sz="1100">
                          <a:solidFill>
                            <a:srgbClr val="1C4588"/>
                          </a:solidFill>
                          <a:latin typeface="Mada"/>
                          <a:ea typeface="Mada"/>
                          <a:cs typeface="Mada"/>
                          <a:sym typeface="Mada"/>
                        </a:rPr>
                        <a:t>taper and discontinue NSAIDs and continue DMARDs.</a:t>
                      </a:r>
                      <a:endParaRPr sz="1100">
                        <a:solidFill>
                          <a:srgbClr val="1C4588"/>
                        </a:solidFill>
                        <a:latin typeface="Mada"/>
                        <a:ea typeface="Mada"/>
                        <a:cs typeface="Mada"/>
                        <a:sym typeface="Mada"/>
                      </a:endParaRPr>
                    </a:p>
                    <a:p>
                      <a:pPr indent="-192250" lvl="0" marL="244800" rtl="0" algn="l">
                        <a:spcBef>
                          <a:spcPts val="0"/>
                        </a:spcBef>
                        <a:spcAft>
                          <a:spcPts val="0"/>
                        </a:spcAft>
                        <a:buSzPts val="1100"/>
                        <a:buFont typeface="Mada"/>
                        <a:buChar char="●"/>
                      </a:pPr>
                      <a:r>
                        <a:rPr b="1" lang="ar" sz="1100">
                          <a:solidFill>
                            <a:srgbClr val="CC0000"/>
                          </a:solidFill>
                          <a:latin typeface="Mada"/>
                          <a:ea typeface="Mada"/>
                          <a:cs typeface="Mada"/>
                          <a:sym typeface="Mada"/>
                        </a:rPr>
                        <a:t>Can delay progression of the disease</a:t>
                      </a:r>
                      <a:r>
                        <a:rPr lang="ar" sz="1100">
                          <a:latin typeface="Mada"/>
                          <a:ea typeface="Mada"/>
                          <a:cs typeface="Mada"/>
                          <a:sym typeface="Mada"/>
                        </a:rPr>
                        <a:t> </a:t>
                      </a:r>
                      <a:r>
                        <a:rPr lang="ar" sz="1100">
                          <a:latin typeface="Mada"/>
                          <a:ea typeface="Mada"/>
                          <a:cs typeface="Mada"/>
                          <a:sym typeface="Mada"/>
                        </a:rPr>
                        <a:t>(prevent/slow joint and cartilage damage and destruction)</a:t>
                      </a:r>
                      <a:endParaRPr sz="1100">
                        <a:latin typeface="Mada"/>
                        <a:ea typeface="Mada"/>
                        <a:cs typeface="Mada"/>
                        <a:sym typeface="Mada"/>
                      </a:endParaRPr>
                    </a:p>
                    <a:p>
                      <a:pPr indent="-192250" lvl="0" marL="2448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Should </a:t>
                      </a:r>
                      <a:r>
                        <a:rPr b="1" lang="ar" sz="1100">
                          <a:solidFill>
                            <a:srgbClr val="1C4588"/>
                          </a:solidFill>
                          <a:latin typeface="Mada"/>
                          <a:ea typeface="Mada"/>
                          <a:cs typeface="Mada"/>
                          <a:sym typeface="Mada"/>
                        </a:rPr>
                        <a:t>not </a:t>
                      </a:r>
                      <a:r>
                        <a:rPr lang="ar" sz="1100">
                          <a:solidFill>
                            <a:srgbClr val="1C4588"/>
                          </a:solidFill>
                          <a:latin typeface="Mada"/>
                          <a:ea typeface="Mada"/>
                          <a:cs typeface="Mada"/>
                          <a:sym typeface="Mada"/>
                        </a:rPr>
                        <a:t>be used in </a:t>
                      </a:r>
                      <a:r>
                        <a:rPr b="1" lang="ar" sz="1100">
                          <a:solidFill>
                            <a:srgbClr val="1C4588"/>
                          </a:solidFill>
                          <a:latin typeface="Mada"/>
                          <a:ea typeface="Mada"/>
                          <a:cs typeface="Mada"/>
                          <a:sym typeface="Mada"/>
                        </a:rPr>
                        <a:t>pregnancy </a:t>
                      </a:r>
                      <a:r>
                        <a:rPr lang="ar" sz="1100">
                          <a:solidFill>
                            <a:srgbClr val="1C4588"/>
                          </a:solidFill>
                          <a:latin typeface="Mada"/>
                          <a:ea typeface="Mada"/>
                          <a:cs typeface="Mada"/>
                          <a:sym typeface="Mada"/>
                        </a:rPr>
                        <a:t>and conception should be delayed until women have been off the drug for </a:t>
                      </a:r>
                      <a:r>
                        <a:rPr lang="ar" sz="1100">
                          <a:solidFill>
                            <a:srgbClr val="6AA84F"/>
                          </a:solidFill>
                          <a:latin typeface="Mada"/>
                          <a:ea typeface="Mada"/>
                          <a:cs typeface="Mada"/>
                          <a:sym typeface="Mada"/>
                        </a:rPr>
                        <a:t>3-4 months</a:t>
                      </a:r>
                      <a:r>
                        <a:rPr lang="ar" sz="1100">
                          <a:solidFill>
                            <a:srgbClr val="999999"/>
                          </a:solidFill>
                          <a:latin typeface="Mada"/>
                          <a:ea typeface="Mada"/>
                          <a:cs typeface="Mada"/>
                          <a:sym typeface="Mada"/>
                        </a:rPr>
                        <a:t> (in kumar it’s 6 weeks)</a:t>
                      </a:r>
                      <a:endParaRPr sz="1100">
                        <a:solidFill>
                          <a:srgbClr val="999999"/>
                        </a:solidFill>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c hMerge="1"/>
                <a:tc hMerge="1"/>
              </a:tr>
              <a:tr h="273550">
                <a:tc>
                  <a:txBody>
                    <a:bodyPr/>
                    <a:lstStyle/>
                    <a:p>
                      <a:pPr indent="0" lvl="0" marL="0" rtl="0" algn="ctr">
                        <a:spcBef>
                          <a:spcPts val="0"/>
                        </a:spcBef>
                        <a:spcAft>
                          <a:spcPts val="0"/>
                        </a:spcAft>
                        <a:buNone/>
                      </a:pPr>
                      <a:r>
                        <a:rPr b="1" lang="ar" sz="1300" u="sng">
                          <a:latin typeface="Mada"/>
                          <a:ea typeface="Mada"/>
                          <a:cs typeface="Mada"/>
                          <a:sym typeface="Mada"/>
                        </a:rPr>
                        <a:t>Alternatives</a:t>
                      </a:r>
                      <a:r>
                        <a:rPr b="1" lang="ar" sz="1300">
                          <a:latin typeface="Mada"/>
                          <a:ea typeface="Mada"/>
                          <a:cs typeface="Mada"/>
                          <a:sym typeface="Mada"/>
                        </a:rPr>
                        <a:t> to Methotrexate</a:t>
                      </a:r>
                      <a:endParaRPr b="1" sz="1300">
                        <a:solidFill>
                          <a:srgbClr val="9C254D"/>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3">
                  <a:txBody>
                    <a:bodyPr/>
                    <a:lstStyle/>
                    <a:p>
                      <a:pPr indent="-192250" lvl="0" marL="244800" rtl="0" algn="l">
                        <a:spcBef>
                          <a:spcPts val="0"/>
                        </a:spcBef>
                        <a:spcAft>
                          <a:spcPts val="0"/>
                        </a:spcAft>
                        <a:buSzPts val="1100"/>
                        <a:buFont typeface="Mada"/>
                        <a:buChar char="●"/>
                      </a:pPr>
                      <a:r>
                        <a:rPr b="1" lang="ar" sz="1100">
                          <a:latin typeface="Mada"/>
                          <a:ea typeface="Mada"/>
                          <a:cs typeface="Mada"/>
                          <a:sym typeface="Mada"/>
                        </a:rPr>
                        <a:t>Hydroxychloroquine </a:t>
                      </a:r>
                      <a:r>
                        <a:rPr lang="ar" sz="1100">
                          <a:latin typeface="Mada"/>
                          <a:ea typeface="Mada"/>
                          <a:cs typeface="Mada"/>
                          <a:sym typeface="Mada"/>
                        </a:rPr>
                        <a:t>It requires </a:t>
                      </a:r>
                      <a:r>
                        <a:rPr b="1" lang="ar" sz="1100">
                          <a:solidFill>
                            <a:srgbClr val="CC0000"/>
                          </a:solidFill>
                          <a:latin typeface="Mada"/>
                          <a:ea typeface="Mada"/>
                          <a:cs typeface="Mada"/>
                          <a:sym typeface="Mada"/>
                        </a:rPr>
                        <a:t>eye examinations</a:t>
                      </a:r>
                      <a:r>
                        <a:rPr lang="ar" sz="1100">
                          <a:latin typeface="Mada"/>
                          <a:ea typeface="Mada"/>
                          <a:cs typeface="Mada"/>
                          <a:sym typeface="Mada"/>
                        </a:rPr>
                        <a:t> every 6 months because of the </a:t>
                      </a:r>
                      <a:r>
                        <a:rPr lang="ar" sz="1100">
                          <a:solidFill>
                            <a:srgbClr val="CC0000"/>
                          </a:solidFill>
                          <a:latin typeface="Mada"/>
                          <a:ea typeface="Mada"/>
                          <a:cs typeface="Mada"/>
                          <a:sym typeface="Mada"/>
                        </a:rPr>
                        <a:t>risk of visual loss</a:t>
                      </a:r>
                      <a:r>
                        <a:rPr lang="ar" sz="1100">
                          <a:latin typeface="Mada"/>
                          <a:ea typeface="Mada"/>
                          <a:cs typeface="Mada"/>
                          <a:sym typeface="Mada"/>
                        </a:rPr>
                        <a:t> due to </a:t>
                      </a:r>
                      <a:r>
                        <a:rPr b="1" lang="ar" sz="1100">
                          <a:latin typeface="Mada"/>
                          <a:ea typeface="Mada"/>
                          <a:cs typeface="Mada"/>
                          <a:sym typeface="Mada"/>
                        </a:rPr>
                        <a:t>retinopathy</a:t>
                      </a:r>
                      <a:r>
                        <a:rPr lang="ar" sz="1100">
                          <a:latin typeface="Mada"/>
                          <a:ea typeface="Mada"/>
                          <a:cs typeface="Mada"/>
                          <a:sym typeface="Mada"/>
                        </a:rPr>
                        <a:t>. </a:t>
                      </a:r>
                      <a:r>
                        <a:rPr b="1" lang="ar" sz="1100">
                          <a:solidFill>
                            <a:srgbClr val="6AA84F"/>
                          </a:solidFill>
                          <a:latin typeface="Mada"/>
                          <a:ea typeface="Mada"/>
                          <a:cs typeface="Mada"/>
                          <a:sym typeface="Mada"/>
                        </a:rPr>
                        <a:t>Used in mild non-erosive disease.</a:t>
                      </a:r>
                      <a:endParaRPr b="1" sz="1100">
                        <a:solidFill>
                          <a:srgbClr val="6AA84F"/>
                        </a:solidFill>
                        <a:latin typeface="Mada"/>
                        <a:ea typeface="Mada"/>
                        <a:cs typeface="Mada"/>
                        <a:sym typeface="Mada"/>
                      </a:endParaRPr>
                    </a:p>
                    <a:p>
                      <a:pPr indent="-192250" lvl="0" marL="244800" rtl="0" algn="l">
                        <a:spcBef>
                          <a:spcPts val="0"/>
                        </a:spcBef>
                        <a:spcAft>
                          <a:spcPts val="0"/>
                        </a:spcAft>
                        <a:buSzPts val="1100"/>
                        <a:buFont typeface="Mada"/>
                        <a:buChar char="●"/>
                      </a:pPr>
                      <a:r>
                        <a:rPr b="1" lang="ar" sz="1100">
                          <a:latin typeface="Mada"/>
                          <a:ea typeface="Mada"/>
                          <a:cs typeface="Mada"/>
                          <a:sym typeface="Mada"/>
                        </a:rPr>
                        <a:t>Sulfasalazine</a:t>
                      </a:r>
                      <a:r>
                        <a:rPr b="1" lang="ar" sz="1100">
                          <a:latin typeface="Mada"/>
                          <a:ea typeface="Mada"/>
                          <a:cs typeface="Mada"/>
                          <a:sym typeface="Mada"/>
                        </a:rPr>
                        <a:t>: </a:t>
                      </a:r>
                      <a:r>
                        <a:rPr lang="ar" sz="1100">
                          <a:solidFill>
                            <a:srgbClr val="6AA84F"/>
                          </a:solidFill>
                          <a:latin typeface="Mada"/>
                          <a:ea typeface="Mada"/>
                          <a:cs typeface="Mada"/>
                          <a:sym typeface="Mada"/>
                        </a:rPr>
                        <a:t>used as first line in young females of reproductive age, </a:t>
                      </a:r>
                      <a:r>
                        <a:rPr lang="ar" sz="1100">
                          <a:solidFill>
                            <a:srgbClr val="1C4588"/>
                          </a:solidFill>
                          <a:latin typeface="Mada"/>
                          <a:ea typeface="Mada"/>
                          <a:cs typeface="Mada"/>
                          <a:sym typeface="Mada"/>
                        </a:rPr>
                        <a:t>requires</a:t>
                      </a:r>
                      <a:r>
                        <a:rPr b="1" lang="ar" sz="1100">
                          <a:latin typeface="Mada"/>
                          <a:ea typeface="Mada"/>
                          <a:cs typeface="Mada"/>
                          <a:sym typeface="Mada"/>
                        </a:rPr>
                        <a:t> </a:t>
                      </a:r>
                      <a:r>
                        <a:rPr lang="ar" sz="1100">
                          <a:solidFill>
                            <a:srgbClr val="1C4588"/>
                          </a:solidFill>
                          <a:latin typeface="Mada"/>
                          <a:ea typeface="Mada"/>
                          <a:cs typeface="Mada"/>
                          <a:sym typeface="Mada"/>
                        </a:rPr>
                        <a:t>b</a:t>
                      </a:r>
                      <a:r>
                        <a:rPr lang="ar" sz="1100">
                          <a:solidFill>
                            <a:srgbClr val="1C4588"/>
                          </a:solidFill>
                          <a:latin typeface="Mada"/>
                          <a:ea typeface="Mada"/>
                          <a:cs typeface="Mada"/>
                          <a:sym typeface="Mada"/>
                        </a:rPr>
                        <a:t>lood monitoring is because of the risk of </a:t>
                      </a:r>
                      <a:r>
                        <a:rPr lang="ar" sz="1100">
                          <a:solidFill>
                            <a:srgbClr val="1C4588"/>
                          </a:solidFill>
                          <a:latin typeface="Mada"/>
                          <a:ea typeface="Mada"/>
                          <a:cs typeface="Mada"/>
                          <a:sym typeface="Mada"/>
                        </a:rPr>
                        <a:t>leukopenia, </a:t>
                      </a:r>
                      <a:r>
                        <a:rPr lang="ar" sz="1100">
                          <a:solidFill>
                            <a:srgbClr val="1C4588"/>
                          </a:solidFill>
                          <a:latin typeface="Mada"/>
                          <a:ea typeface="Mada"/>
                          <a:cs typeface="Mada"/>
                          <a:sym typeface="Mada"/>
                        </a:rPr>
                        <a:t>thrombocytopenia and bone marrow toxicity. (</a:t>
                      </a:r>
                      <a:r>
                        <a:rPr lang="ar" sz="1100">
                          <a:latin typeface="Mada"/>
                          <a:ea typeface="Mada"/>
                          <a:cs typeface="Mada"/>
                          <a:sym typeface="Mada"/>
                        </a:rPr>
                        <a:t>CBC, LFTs)</a:t>
                      </a:r>
                      <a:endParaRPr sz="1100">
                        <a:latin typeface="Mada"/>
                        <a:ea typeface="Mada"/>
                        <a:cs typeface="Mada"/>
                        <a:sym typeface="Mada"/>
                      </a:endParaRPr>
                    </a:p>
                    <a:p>
                      <a:pPr indent="-192250" lvl="0" marL="244800" rtl="0" algn="l">
                        <a:spcBef>
                          <a:spcPts val="0"/>
                        </a:spcBef>
                        <a:spcAft>
                          <a:spcPts val="0"/>
                        </a:spcAft>
                        <a:buSzPts val="1100"/>
                        <a:buFont typeface="Mada"/>
                        <a:buChar char="●"/>
                      </a:pPr>
                      <a:r>
                        <a:rPr lang="ar" sz="1100">
                          <a:solidFill>
                            <a:srgbClr val="1C4588"/>
                          </a:solidFill>
                          <a:latin typeface="Mada"/>
                          <a:ea typeface="Mada"/>
                          <a:cs typeface="Mada"/>
                          <a:sym typeface="Mada"/>
                        </a:rPr>
                        <a:t>Both </a:t>
                      </a:r>
                      <a:r>
                        <a:rPr b="1" lang="ar" sz="1100">
                          <a:solidFill>
                            <a:srgbClr val="1C4588"/>
                          </a:solidFill>
                          <a:latin typeface="Mada"/>
                          <a:ea typeface="Mada"/>
                          <a:cs typeface="Mada"/>
                          <a:sym typeface="Mada"/>
                        </a:rPr>
                        <a:t>hydroxychloroquine </a:t>
                      </a:r>
                      <a:r>
                        <a:rPr lang="ar" sz="1100">
                          <a:solidFill>
                            <a:srgbClr val="1C4588"/>
                          </a:solidFill>
                          <a:latin typeface="Mada"/>
                          <a:ea typeface="Mada"/>
                          <a:cs typeface="Mada"/>
                          <a:sym typeface="Mada"/>
                        </a:rPr>
                        <a:t>and </a:t>
                      </a:r>
                      <a:r>
                        <a:rPr b="1" lang="ar" sz="1100">
                          <a:solidFill>
                            <a:srgbClr val="1C4588"/>
                          </a:solidFill>
                          <a:latin typeface="Mada"/>
                          <a:ea typeface="Mada"/>
                          <a:cs typeface="Mada"/>
                          <a:sym typeface="Mada"/>
                        </a:rPr>
                        <a:t>sulfasalazine </a:t>
                      </a:r>
                      <a:r>
                        <a:rPr lang="ar" sz="1100">
                          <a:solidFill>
                            <a:srgbClr val="1C4588"/>
                          </a:solidFill>
                          <a:latin typeface="Mada"/>
                          <a:ea typeface="Mada"/>
                          <a:cs typeface="Mada"/>
                          <a:sym typeface="Mada"/>
                        </a:rPr>
                        <a:t>are </a:t>
                      </a:r>
                      <a:r>
                        <a:rPr b="1" lang="ar" sz="1100">
                          <a:solidFill>
                            <a:srgbClr val="1C4588"/>
                          </a:solidFill>
                          <a:latin typeface="Mada"/>
                          <a:ea typeface="Mada"/>
                          <a:cs typeface="Mada"/>
                          <a:sym typeface="Mada"/>
                        </a:rPr>
                        <a:t>safe in pregnancy.</a:t>
                      </a:r>
                      <a:endParaRPr b="1" sz="1100">
                        <a:solidFill>
                          <a:srgbClr val="1C4588"/>
                        </a:solidFill>
                        <a:latin typeface="Mada"/>
                        <a:ea typeface="Mada"/>
                        <a:cs typeface="Mada"/>
                        <a:sym typeface="Mada"/>
                      </a:endParaRPr>
                    </a:p>
                    <a:p>
                      <a:pPr indent="-192250" lvl="0" marL="244800" rtl="0" algn="l">
                        <a:spcBef>
                          <a:spcPts val="0"/>
                        </a:spcBef>
                        <a:spcAft>
                          <a:spcPts val="0"/>
                        </a:spcAft>
                        <a:buSzPts val="1100"/>
                        <a:buFont typeface="Mada"/>
                        <a:buChar char="●"/>
                      </a:pPr>
                      <a:r>
                        <a:rPr b="1" lang="ar" sz="1100">
                          <a:solidFill>
                            <a:schemeClr val="dk1"/>
                          </a:solidFill>
                          <a:latin typeface="Mada"/>
                          <a:ea typeface="Mada"/>
                          <a:cs typeface="Mada"/>
                          <a:sym typeface="Mada"/>
                        </a:rPr>
                        <a:t>Leflunomide, </a:t>
                      </a:r>
                      <a:r>
                        <a:rPr b="1" lang="ar" sz="1100">
                          <a:latin typeface="Mada"/>
                          <a:ea typeface="Mada"/>
                          <a:cs typeface="Mada"/>
                          <a:sym typeface="Mada"/>
                        </a:rPr>
                        <a:t>Azathioprine</a:t>
                      </a:r>
                      <a:r>
                        <a:rPr b="1" lang="ar" sz="1100">
                          <a:latin typeface="Mada"/>
                          <a:ea typeface="Mada"/>
                          <a:cs typeface="Mada"/>
                          <a:sym typeface="Mada"/>
                        </a:rPr>
                        <a:t> </a:t>
                      </a:r>
                      <a:r>
                        <a:rPr lang="ar" sz="1100">
                          <a:solidFill>
                            <a:srgbClr val="6AA84F"/>
                          </a:solidFill>
                          <a:latin typeface="Mada"/>
                          <a:ea typeface="Mada"/>
                          <a:cs typeface="Mada"/>
                          <a:sym typeface="Mada"/>
                        </a:rPr>
                        <a:t>(</a:t>
                      </a:r>
                      <a:r>
                        <a:rPr lang="ar" sz="1100">
                          <a:solidFill>
                            <a:srgbClr val="6AA84F"/>
                          </a:solidFill>
                          <a:latin typeface="Mada"/>
                          <a:ea typeface="Mada"/>
                          <a:cs typeface="Mada"/>
                          <a:sym typeface="Mada"/>
                        </a:rPr>
                        <a:t>especially</a:t>
                      </a:r>
                      <a:r>
                        <a:rPr lang="ar" sz="1100">
                          <a:solidFill>
                            <a:srgbClr val="6AA84F"/>
                          </a:solidFill>
                          <a:latin typeface="Mada"/>
                          <a:ea typeface="Mada"/>
                          <a:cs typeface="Mada"/>
                          <a:sym typeface="Mada"/>
                        </a:rPr>
                        <a:t> if there are severe extra-articular </a:t>
                      </a:r>
                      <a:r>
                        <a:rPr lang="ar" sz="1100">
                          <a:solidFill>
                            <a:srgbClr val="6AA84F"/>
                          </a:solidFill>
                          <a:latin typeface="Mada"/>
                          <a:ea typeface="Mada"/>
                          <a:cs typeface="Mada"/>
                          <a:sym typeface="Mada"/>
                        </a:rPr>
                        <a:t>manifestations</a:t>
                      </a:r>
                      <a:r>
                        <a:rPr lang="ar" sz="1100">
                          <a:solidFill>
                            <a:srgbClr val="6AA84F"/>
                          </a:solidFill>
                          <a:latin typeface="Mada"/>
                          <a:ea typeface="Mada"/>
                          <a:cs typeface="Mada"/>
                          <a:sym typeface="Mada"/>
                        </a:rPr>
                        <a:t>, like lung </a:t>
                      </a:r>
                      <a:r>
                        <a:rPr lang="ar" sz="1100">
                          <a:solidFill>
                            <a:srgbClr val="6AA84F"/>
                          </a:solidFill>
                          <a:latin typeface="Mada"/>
                          <a:ea typeface="Mada"/>
                          <a:cs typeface="Mada"/>
                          <a:sym typeface="Mada"/>
                        </a:rPr>
                        <a:t>involvement or vasculitis. You may also use other drugs like cyclophosphamide</a:t>
                      </a:r>
                      <a:r>
                        <a:rPr lang="ar" sz="1100">
                          <a:solidFill>
                            <a:srgbClr val="6AA84F"/>
                          </a:solidFill>
                          <a:latin typeface="Mada"/>
                          <a:ea typeface="Mada"/>
                          <a:cs typeface="Mada"/>
                          <a:sym typeface="Mada"/>
                        </a:rPr>
                        <a:t>)</a:t>
                      </a:r>
                      <a:endParaRPr b="1" sz="1100">
                        <a:latin typeface="Mada"/>
                        <a:ea typeface="Mada"/>
                        <a:cs typeface="Mada"/>
                        <a:sym typeface="Mada"/>
                      </a:endParaRPr>
                    </a:p>
                    <a:p>
                      <a:pPr indent="-192250" lvl="0" marL="244800" rtl="0" algn="l">
                        <a:spcBef>
                          <a:spcPts val="0"/>
                        </a:spcBef>
                        <a:spcAft>
                          <a:spcPts val="0"/>
                        </a:spcAft>
                        <a:buSzPts val="1100"/>
                        <a:buFont typeface="Mada"/>
                        <a:buChar char="●"/>
                      </a:pPr>
                      <a:r>
                        <a:rPr lang="ar" sz="1100">
                          <a:latin typeface="Mada"/>
                          <a:ea typeface="Mada"/>
                          <a:cs typeface="Mada"/>
                          <a:sym typeface="Mada"/>
                        </a:rPr>
                        <a:t>For both (Leflunomide &amp; Azathioprine) monitor </a:t>
                      </a:r>
                      <a:r>
                        <a:rPr lang="ar" sz="1100">
                          <a:solidFill>
                            <a:schemeClr val="dk1"/>
                          </a:solidFill>
                          <a:latin typeface="Mada"/>
                          <a:ea typeface="Mada"/>
                          <a:cs typeface="Mada"/>
                          <a:sym typeface="Mada"/>
                        </a:rPr>
                        <a:t>CBC, LFTs.</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r>
            </a:tbl>
          </a:graphicData>
        </a:graphic>
      </p:graphicFrame>
      <p:graphicFrame>
        <p:nvGraphicFramePr>
          <p:cNvPr id="283" name="Google Shape;283;p16"/>
          <p:cNvGraphicFramePr/>
          <p:nvPr/>
        </p:nvGraphicFramePr>
        <p:xfrm>
          <a:off x="124350" y="803783"/>
          <a:ext cx="3000000" cy="3000000"/>
        </p:xfrm>
        <a:graphic>
          <a:graphicData uri="http://schemas.openxmlformats.org/drawingml/2006/table">
            <a:tbl>
              <a:tblPr>
                <a:noFill/>
                <a:tableStyleId>{F6E51584-6D1E-4ECC-B02A-ACB2E35238D6}</a:tableStyleId>
              </a:tblPr>
              <a:tblGrid>
                <a:gridCol w="1339975"/>
                <a:gridCol w="382850"/>
                <a:gridCol w="2410350"/>
                <a:gridCol w="3178125"/>
              </a:tblGrid>
              <a:tr h="309375">
                <a:tc gridSpan="4">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NSAIDs</a:t>
                      </a:r>
                      <a:endParaRPr b="1" sz="1500">
                        <a:solidFill>
                          <a:srgbClr val="FF0000"/>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74EA7"/>
                    </a:solidFill>
                  </a:tcPr>
                </a:tc>
                <a:tc hMerge="1"/>
                <a:tc hMerge="1"/>
                <a:tc hMerge="1"/>
              </a:tr>
              <a:tr h="295050">
                <a:tc>
                  <a:txBody>
                    <a:bodyPr/>
                    <a:lstStyle/>
                    <a:p>
                      <a:pPr indent="0" lvl="0" marL="0" rtl="0" algn="ctr">
                        <a:spcBef>
                          <a:spcPts val="0"/>
                        </a:spcBef>
                        <a:spcAft>
                          <a:spcPts val="0"/>
                        </a:spcAft>
                        <a:buNone/>
                      </a:pPr>
                      <a:r>
                        <a:rPr b="1" lang="ar" sz="1300">
                          <a:latin typeface="Mada"/>
                          <a:ea typeface="Mada"/>
                          <a:cs typeface="Mada"/>
                          <a:sym typeface="Mada"/>
                        </a:rPr>
                        <a:t>Drug name</a:t>
                      </a:r>
                      <a:endParaRPr b="1" sz="13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0" lvl="0" marL="0" rtl="0" algn="ctr">
                        <a:spcBef>
                          <a:spcPts val="0"/>
                        </a:spcBef>
                        <a:spcAft>
                          <a:spcPts val="0"/>
                        </a:spcAft>
                        <a:buNone/>
                      </a:pPr>
                      <a:r>
                        <a:rPr b="1" lang="ar" sz="1200">
                          <a:latin typeface="Mada"/>
                          <a:ea typeface="Mada"/>
                          <a:cs typeface="Mada"/>
                          <a:sym typeface="Mada"/>
                        </a:rPr>
                        <a:t>Aspirin</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Ibuprofen - Ketoprofen - Naproxen</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c hMerge="1"/>
                <a:tc>
                  <a:txBody>
                    <a:bodyPr/>
                    <a:lstStyle/>
                    <a:p>
                      <a:pPr indent="0" lvl="0" marL="0" rtl="0" algn="ctr">
                        <a:spcBef>
                          <a:spcPts val="0"/>
                        </a:spcBef>
                        <a:spcAft>
                          <a:spcPts val="0"/>
                        </a:spcAft>
                        <a:buNone/>
                      </a:pPr>
                      <a:r>
                        <a:rPr b="1" lang="ar" sz="1200">
                          <a:latin typeface="Mada"/>
                          <a:ea typeface="Mada"/>
                          <a:cs typeface="Mada"/>
                          <a:sym typeface="Mada"/>
                        </a:rPr>
                        <a:t>Celecoxib - Etoricoxib</a:t>
                      </a:r>
                      <a:endParaRPr b="1" sz="1200">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Selective </a:t>
                      </a:r>
                      <a:r>
                        <a:rPr b="1" lang="ar" sz="1200">
                          <a:solidFill>
                            <a:schemeClr val="dk1"/>
                          </a:solidFill>
                          <a:latin typeface="Mada"/>
                          <a:ea typeface="Mada"/>
                          <a:cs typeface="Mada"/>
                          <a:sym typeface="Mada"/>
                        </a:rPr>
                        <a:t>COX-2 </a:t>
                      </a:r>
                      <a:r>
                        <a:rPr lang="ar" sz="1200">
                          <a:solidFill>
                            <a:schemeClr val="dk1"/>
                          </a:solidFill>
                          <a:latin typeface="Mada"/>
                          <a:ea typeface="Mada"/>
                          <a:cs typeface="Mada"/>
                          <a:sym typeface="Mada"/>
                        </a:rPr>
                        <a:t>Inhibitors  </a:t>
                      </a:r>
                      <a:r>
                        <a:rPr lang="ar" sz="1200">
                          <a:solidFill>
                            <a:srgbClr val="6AA84F"/>
                          </a:solidFill>
                          <a:latin typeface="Mada"/>
                          <a:ea typeface="Mada"/>
                          <a:cs typeface="Mada"/>
                          <a:sym typeface="Mada"/>
                        </a:rPr>
                        <a:t>(less GI side effects)</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r>
              <a:tr h="273550">
                <a:tc>
                  <a:txBody>
                    <a:bodyPr/>
                    <a:lstStyle/>
                    <a:p>
                      <a:pPr indent="0" lvl="0" marL="0" rtl="0" algn="ctr">
                        <a:spcBef>
                          <a:spcPts val="0"/>
                        </a:spcBef>
                        <a:spcAft>
                          <a:spcPts val="0"/>
                        </a:spcAft>
                        <a:buNone/>
                      </a:pPr>
                      <a:r>
                        <a:rPr b="1" lang="ar" sz="1300">
                          <a:latin typeface="Mada"/>
                          <a:ea typeface="Mada"/>
                          <a:cs typeface="Mada"/>
                          <a:sym typeface="Mada"/>
                        </a:rPr>
                        <a:t>Uses </a:t>
                      </a:r>
                      <a:endParaRPr b="1" sz="1300">
                        <a:solidFill>
                          <a:srgbClr val="9C254D"/>
                        </a:solidFill>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3">
                  <a:txBody>
                    <a:bodyPr/>
                    <a:lstStyle/>
                    <a:p>
                      <a:pPr indent="-298450" lvl="0" marL="457200" rtl="0" algn="l">
                        <a:spcBef>
                          <a:spcPts val="0"/>
                        </a:spcBef>
                        <a:spcAft>
                          <a:spcPts val="0"/>
                        </a:spcAft>
                        <a:buSzPts val="1100"/>
                        <a:buFont typeface="Mada"/>
                        <a:buChar char="●"/>
                      </a:pPr>
                      <a:r>
                        <a:rPr b="1" lang="ar" sz="1100">
                          <a:solidFill>
                            <a:srgbClr val="CC0000"/>
                          </a:solidFill>
                          <a:latin typeface="Mada"/>
                          <a:ea typeface="Mada"/>
                          <a:cs typeface="Mada"/>
                          <a:sym typeface="Mada"/>
                        </a:rPr>
                        <a:t>1st line to</a:t>
                      </a:r>
                      <a:r>
                        <a:rPr b="1" lang="ar" sz="1100">
                          <a:solidFill>
                            <a:srgbClr val="FF0000"/>
                          </a:solidFill>
                          <a:latin typeface="Mada"/>
                          <a:ea typeface="Mada"/>
                          <a:cs typeface="Mada"/>
                          <a:sym typeface="Mada"/>
                        </a:rPr>
                        <a:t> </a:t>
                      </a:r>
                      <a:r>
                        <a:rPr b="1" lang="ar" sz="1100" u="sng">
                          <a:latin typeface="Mada"/>
                          <a:ea typeface="Mada"/>
                          <a:cs typeface="Mada"/>
                          <a:sym typeface="Mada"/>
                        </a:rPr>
                        <a:t>relieve pain</a:t>
                      </a:r>
                      <a:r>
                        <a:rPr lang="ar" sz="1100">
                          <a:latin typeface="Mada"/>
                          <a:ea typeface="Mada"/>
                          <a:cs typeface="Mada"/>
                          <a:sym typeface="Mada"/>
                        </a:rPr>
                        <a:t> and inflammation. </a:t>
                      </a:r>
                      <a:r>
                        <a:rPr b="1" lang="ar" sz="1100">
                          <a:solidFill>
                            <a:srgbClr val="CC0000"/>
                          </a:solidFill>
                          <a:latin typeface="Mada"/>
                          <a:ea typeface="Mada"/>
                          <a:cs typeface="Mada"/>
                          <a:sym typeface="Mada"/>
                        </a:rPr>
                        <a:t>NO ROLE</a:t>
                      </a:r>
                      <a:r>
                        <a:rPr lang="ar" sz="1100">
                          <a:latin typeface="Mada"/>
                          <a:ea typeface="Mada"/>
                          <a:cs typeface="Mada"/>
                          <a:sym typeface="Mada"/>
                        </a:rPr>
                        <a:t> </a:t>
                      </a:r>
                      <a:r>
                        <a:rPr lang="ar" sz="1100">
                          <a:solidFill>
                            <a:srgbClr val="1C4588"/>
                          </a:solidFill>
                          <a:latin typeface="Mada"/>
                          <a:ea typeface="Mada"/>
                          <a:cs typeface="Mada"/>
                          <a:sym typeface="Mada"/>
                        </a:rPr>
                        <a:t>in preventing the progression</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Use in </a:t>
                      </a:r>
                      <a:r>
                        <a:rPr b="1" lang="ar" sz="1100">
                          <a:latin typeface="Mada"/>
                          <a:ea typeface="Mada"/>
                          <a:cs typeface="Mada"/>
                          <a:sym typeface="Mada"/>
                        </a:rPr>
                        <a:t>combination </a:t>
                      </a:r>
                      <a:r>
                        <a:rPr lang="ar" sz="1100">
                          <a:latin typeface="Mada"/>
                          <a:ea typeface="Mada"/>
                          <a:cs typeface="Mada"/>
                          <a:sym typeface="Mada"/>
                        </a:rPr>
                        <a:t>with a </a:t>
                      </a:r>
                      <a:r>
                        <a:rPr b="1" lang="ar" sz="1100">
                          <a:latin typeface="Mada"/>
                          <a:ea typeface="Mada"/>
                          <a:cs typeface="Mada"/>
                          <a:sym typeface="Mada"/>
                        </a:rPr>
                        <a:t>DMARD</a:t>
                      </a:r>
                      <a:endParaRPr b="1" sz="1100">
                        <a:latin typeface="Mada"/>
                        <a:ea typeface="Mada"/>
                        <a:cs typeface="Mada"/>
                        <a:sym typeface="Mada"/>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r>
              <a:tr h="273550">
                <a:tc>
                  <a:txBody>
                    <a:bodyPr/>
                    <a:lstStyle/>
                    <a:p>
                      <a:pPr indent="0" lvl="0" marL="0" rtl="0" algn="ctr">
                        <a:spcBef>
                          <a:spcPts val="0"/>
                        </a:spcBef>
                        <a:spcAft>
                          <a:spcPts val="0"/>
                        </a:spcAft>
                        <a:buNone/>
                      </a:pPr>
                      <a:r>
                        <a:rPr b="1" lang="ar" sz="1300">
                          <a:solidFill>
                            <a:schemeClr val="dk1"/>
                          </a:solidFill>
                          <a:latin typeface="Mada"/>
                          <a:ea typeface="Mada"/>
                          <a:cs typeface="Mada"/>
                          <a:sym typeface="Mada"/>
                        </a:rPr>
                        <a:t>Side effect </a:t>
                      </a:r>
                      <a:endParaRPr b="1" sz="1300">
                        <a:solidFill>
                          <a:schemeClr val="dk1"/>
                        </a:solidFill>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solidFill>
                      <a:srgbClr val="F3F3F3"/>
                    </a:solidFill>
                  </a:tcPr>
                </a:tc>
                <a:tc gridSpan="3">
                  <a:txBody>
                    <a:bodyPr/>
                    <a:lstStyle/>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If </a:t>
                      </a:r>
                      <a:r>
                        <a:rPr b="1" lang="ar" sz="1100">
                          <a:solidFill>
                            <a:srgbClr val="1C4588"/>
                          </a:solidFill>
                          <a:latin typeface="Mada"/>
                          <a:ea typeface="Mada"/>
                          <a:cs typeface="Mada"/>
                          <a:sym typeface="Mada"/>
                        </a:rPr>
                        <a:t>GI side-effects</a:t>
                      </a:r>
                      <a:r>
                        <a:rPr lang="ar" sz="1100">
                          <a:solidFill>
                            <a:srgbClr val="1C4588"/>
                          </a:solidFill>
                          <a:latin typeface="Mada"/>
                          <a:ea typeface="Mada"/>
                          <a:cs typeface="Mada"/>
                          <a:sym typeface="Mada"/>
                        </a:rPr>
                        <a:t> are prominent, or the patient is over 65, add a PPI</a:t>
                      </a:r>
                      <a:endParaRPr b="1" sz="1100">
                        <a:solidFill>
                          <a:srgbClr val="CC0000"/>
                        </a:solidFill>
                        <a:latin typeface="Mada"/>
                        <a:ea typeface="Mada"/>
                        <a:cs typeface="Mada"/>
                        <a:sym typeface="Mada"/>
                      </a:endParaRPr>
                    </a:p>
                  </a:txBody>
                  <a:tcPr marT="91425" marB="91425" marR="91425" marL="91425">
                    <a:lnT cap="flat" cmpd="sng" w="9525">
                      <a:solidFill>
                        <a:srgbClr val="9E9E9E"/>
                      </a:solidFill>
                      <a:prstDash val="solid"/>
                      <a:round/>
                      <a:headEnd len="sm" w="sm" type="none"/>
                      <a:tailEnd len="sm" w="sm" type="none"/>
                    </a:lnT>
                  </a:tcPr>
                </a:tc>
                <a:tc hMerge="1"/>
                <a:tc hMerge="1"/>
              </a:tr>
            </a:tbl>
          </a:graphicData>
        </a:graphic>
      </p:graphicFrame>
      <p:sp>
        <p:nvSpPr>
          <p:cNvPr id="284" name="Google Shape;284;p16"/>
          <p:cNvSpPr txBox="1"/>
          <p:nvPr/>
        </p:nvSpPr>
        <p:spPr>
          <a:xfrm>
            <a:off x="18125" y="9986275"/>
            <a:ext cx="7560000" cy="62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5" name="Google Shape;285;p16"/>
          <p:cNvSpPr txBox="1"/>
          <p:nvPr/>
        </p:nvSpPr>
        <p:spPr>
          <a:xfrm>
            <a:off x="-87400" y="10134250"/>
            <a:ext cx="7712400" cy="562200"/>
          </a:xfrm>
          <a:prstGeom prst="rect">
            <a:avLst/>
          </a:prstGeom>
          <a:noFill/>
          <a:ln>
            <a:noFill/>
          </a:ln>
        </p:spPr>
        <p:txBody>
          <a:bodyPr anchorCtr="0" anchor="t" bIns="91425" lIns="91425" spcFirstLastPara="1" rIns="91425" wrap="square" tIns="91425">
            <a:noAutofit/>
          </a:bodyPr>
          <a:lstStyle/>
          <a:p>
            <a:pPr indent="-107549" lvl="0" marL="244800" rtl="0" algn="l">
              <a:spcBef>
                <a:spcPts val="0"/>
              </a:spcBef>
              <a:spcAft>
                <a:spcPts val="0"/>
              </a:spcAft>
              <a:buClr>
                <a:srgbClr val="1C4588"/>
              </a:buClr>
              <a:buSzPts val="900"/>
              <a:buFont typeface="Mada"/>
              <a:buAutoNum type="arabicPeriod"/>
            </a:pPr>
            <a:r>
              <a:rPr lang="ar" sz="900">
                <a:solidFill>
                  <a:srgbClr val="1C4588"/>
                </a:solidFill>
                <a:latin typeface="Mada"/>
                <a:ea typeface="Mada"/>
                <a:cs typeface="Mada"/>
                <a:sym typeface="Mada"/>
              </a:rPr>
              <a:t>In early RA, the combination of at least one swollen joint for more than 6weeks with no prior injury, no associated history or family history of spondyloarthritis or associated conditions such as psoriasis, and a positive ACPA test is the best way to select patients for earlier treatment to avoid joint damage.</a:t>
            </a:r>
            <a:endParaRPr sz="900">
              <a:solidFill>
                <a:srgbClr val="1C4588"/>
              </a:solidFill>
              <a:latin typeface="Mada"/>
              <a:ea typeface="Mada"/>
              <a:cs typeface="Mada"/>
              <a:sym typeface="Mada"/>
            </a:endParaRPr>
          </a:p>
        </p:txBody>
      </p:sp>
      <p:cxnSp>
        <p:nvCxnSpPr>
          <p:cNvPr id="286" name="Google Shape;286;p16"/>
          <p:cNvCxnSpPr/>
          <p:nvPr/>
        </p:nvCxnSpPr>
        <p:spPr>
          <a:xfrm rot="10800000">
            <a:off x="-26400" y="10176925"/>
            <a:ext cx="7612800" cy="0"/>
          </a:xfrm>
          <a:prstGeom prst="straightConnector1">
            <a:avLst/>
          </a:prstGeom>
          <a:noFill/>
          <a:ln cap="flat" cmpd="sng" w="28575">
            <a:solidFill>
              <a:schemeClr val="accent3"/>
            </a:solidFill>
            <a:prstDash val="dot"/>
            <a:round/>
            <a:headEnd len="med" w="med" type="none"/>
            <a:tailEnd len="med" w="med" type="none"/>
          </a:ln>
        </p:spPr>
      </p:cxnSp>
      <p:sp>
        <p:nvSpPr>
          <p:cNvPr id="287" name="Google Shape;287;p16"/>
          <p:cNvSpPr txBox="1"/>
          <p:nvPr/>
        </p:nvSpPr>
        <p:spPr>
          <a:xfrm>
            <a:off x="5953950" y="5058688"/>
            <a:ext cx="1360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800" u="sng">
                <a:solidFill>
                  <a:srgbClr val="FFFFFF"/>
                </a:solidFill>
                <a:latin typeface="Mada"/>
                <a:ea typeface="Mada"/>
                <a:cs typeface="Mada"/>
                <a:sym typeface="Mada"/>
                <a:hlinkClick r:id="rId3">
                  <a:extLst>
                    <a:ext uri="{A12FA001-AC4F-418D-AE19-62706E023703}">
                      <ahyp:hlinkClr val="tx"/>
                    </a:ext>
                  </a:extLst>
                </a:hlinkClick>
              </a:rPr>
              <a:t>Click here</a:t>
            </a:r>
            <a:r>
              <a:rPr b="1" lang="ar" sz="800">
                <a:solidFill>
                  <a:srgbClr val="FFFFFF"/>
                </a:solidFill>
                <a:latin typeface="Mada"/>
                <a:ea typeface="Mada"/>
                <a:cs typeface="Mada"/>
                <a:sym typeface="Mada"/>
              </a:rPr>
              <a:t> for a summary of all DMARDs</a:t>
            </a:r>
            <a:endParaRPr b="1" sz="800">
              <a:solidFill>
                <a:srgbClr val="FFFFFF"/>
              </a:solidFill>
              <a:latin typeface="Mada"/>
              <a:ea typeface="Mada"/>
              <a:cs typeface="Mada"/>
              <a:sym typeface="Mada"/>
            </a:endParaRPr>
          </a:p>
        </p:txBody>
      </p:sp>
      <p:graphicFrame>
        <p:nvGraphicFramePr>
          <p:cNvPr id="288" name="Google Shape;288;p16"/>
          <p:cNvGraphicFramePr/>
          <p:nvPr/>
        </p:nvGraphicFramePr>
        <p:xfrm>
          <a:off x="124338" y="2805907"/>
          <a:ext cx="3000000" cy="3000000"/>
        </p:xfrm>
        <a:graphic>
          <a:graphicData uri="http://schemas.openxmlformats.org/drawingml/2006/table">
            <a:tbl>
              <a:tblPr>
                <a:noFill/>
                <a:tableStyleId>{F6E51584-6D1E-4ECC-B02A-ACB2E35238D6}</a:tableStyleId>
              </a:tblPr>
              <a:tblGrid>
                <a:gridCol w="1339975"/>
                <a:gridCol w="4642025"/>
                <a:gridCol w="1329325"/>
              </a:tblGrid>
              <a:tr h="275450">
                <a:tc gridSpan="3">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Corticosteroids</a:t>
                      </a:r>
                      <a:endParaRPr b="1" sz="1500">
                        <a:solidFill>
                          <a:srgbClr val="FFFFFF"/>
                        </a:solidFill>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674EA7"/>
                    </a:solidFill>
                  </a:tcPr>
                </a:tc>
                <a:tc hMerge="1"/>
                <a:tc hMerge="1"/>
              </a:tr>
              <a:tr h="1155425">
                <a:tc>
                  <a:txBody>
                    <a:bodyPr/>
                    <a:lstStyle/>
                    <a:p>
                      <a:pPr indent="0" lvl="0" marL="0" rtl="0" algn="ctr">
                        <a:spcBef>
                          <a:spcPts val="0"/>
                        </a:spcBef>
                        <a:spcAft>
                          <a:spcPts val="0"/>
                        </a:spcAft>
                        <a:buNone/>
                      </a:pPr>
                      <a:r>
                        <a:rPr b="1" lang="ar" sz="1300">
                          <a:solidFill>
                            <a:srgbClr val="1C4588"/>
                          </a:solidFill>
                          <a:latin typeface="Mada"/>
                          <a:ea typeface="Mada"/>
                          <a:cs typeface="Mada"/>
                          <a:sym typeface="Mada"/>
                        </a:rPr>
                        <a:t>General info</a:t>
                      </a:r>
                      <a:endParaRPr b="1" sz="1300">
                        <a:solidFill>
                          <a:srgbClr val="1C4588"/>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gridSpan="2">
                  <a:txBody>
                    <a:bodyPr/>
                    <a:lstStyle/>
                    <a:p>
                      <a:pPr indent="-192250" lvl="0" marL="244800" rtl="0" algn="l">
                        <a:spcBef>
                          <a:spcPts val="0"/>
                        </a:spcBef>
                        <a:spcAft>
                          <a:spcPts val="0"/>
                        </a:spcAft>
                        <a:buSzPts val="1100"/>
                        <a:buFont typeface="Mada"/>
                        <a:buChar char="●"/>
                      </a:pPr>
                      <a:r>
                        <a:rPr lang="ar" sz="1100">
                          <a:latin typeface="Mada"/>
                          <a:ea typeface="Mada"/>
                          <a:cs typeface="Mada"/>
                          <a:sym typeface="Mada"/>
                        </a:rPr>
                        <a:t>Low dose use if </a:t>
                      </a:r>
                      <a:r>
                        <a:rPr b="1" lang="ar" sz="1100">
                          <a:latin typeface="Mada"/>
                          <a:ea typeface="Mada"/>
                          <a:cs typeface="Mada"/>
                          <a:sym typeface="Mada"/>
                        </a:rPr>
                        <a:t>NSAIDs do not provide adequate pain relief or during flares</a:t>
                      </a:r>
                      <a:endParaRPr sz="1100">
                        <a:latin typeface="Mada"/>
                        <a:ea typeface="Mada"/>
                        <a:cs typeface="Mada"/>
                        <a:sym typeface="Mada"/>
                      </a:endParaRPr>
                    </a:p>
                    <a:p>
                      <a:pPr indent="-192250" lvl="0" marL="244800" rtl="0" algn="l">
                        <a:spcBef>
                          <a:spcPts val="0"/>
                        </a:spcBef>
                        <a:spcAft>
                          <a:spcPts val="0"/>
                        </a:spcAft>
                        <a:buSzPts val="1100"/>
                        <a:buFont typeface="Mada"/>
                        <a:buChar char="●"/>
                      </a:pPr>
                      <a:r>
                        <a:rPr lang="ar" sz="1100">
                          <a:latin typeface="Mada"/>
                          <a:ea typeface="Mada"/>
                          <a:cs typeface="Mada"/>
                          <a:sym typeface="Mada"/>
                        </a:rPr>
                        <a:t>Short-term treatment may be appropriate but </a:t>
                      </a:r>
                      <a:r>
                        <a:rPr b="1" lang="ar" sz="1100">
                          <a:solidFill>
                            <a:srgbClr val="6AA84F"/>
                          </a:solidFill>
                          <a:latin typeface="Mada"/>
                          <a:ea typeface="Mada"/>
                          <a:cs typeface="Mada"/>
                          <a:sym typeface="Mada"/>
                        </a:rPr>
                        <a:t>avoid </a:t>
                      </a:r>
                      <a:r>
                        <a:rPr lang="ar" sz="1100">
                          <a:solidFill>
                            <a:srgbClr val="6AA84F"/>
                          </a:solidFill>
                          <a:latin typeface="Mada"/>
                          <a:ea typeface="Mada"/>
                          <a:cs typeface="Mada"/>
                          <a:sym typeface="Mada"/>
                        </a:rPr>
                        <a:t>long-term use. </a:t>
                      </a:r>
                      <a:endParaRPr sz="1100">
                        <a:solidFill>
                          <a:srgbClr val="6AA84F"/>
                        </a:solidFill>
                        <a:latin typeface="Mada"/>
                        <a:ea typeface="Mada"/>
                        <a:cs typeface="Mada"/>
                        <a:sym typeface="Mada"/>
                      </a:endParaRPr>
                    </a:p>
                    <a:p>
                      <a:pPr indent="-192250" lvl="0" marL="244800" rtl="0" algn="l">
                        <a:spcBef>
                          <a:spcPts val="0"/>
                        </a:spcBef>
                        <a:spcAft>
                          <a:spcPts val="0"/>
                        </a:spcAft>
                        <a:buSzPts val="1100"/>
                        <a:buFont typeface="Mada"/>
                        <a:buChar char="●"/>
                      </a:pPr>
                      <a:r>
                        <a:rPr lang="ar" sz="1100">
                          <a:solidFill>
                            <a:srgbClr val="6AA84F"/>
                          </a:solidFill>
                          <a:latin typeface="Mada"/>
                          <a:ea typeface="Mada"/>
                          <a:cs typeface="Mada"/>
                          <a:sym typeface="Mada"/>
                        </a:rPr>
                        <a:t>Used as a bridge when waiting for DMARDs to take effect; DMARDs are much slower in onset of action than steroids.</a:t>
                      </a:r>
                      <a:endParaRPr sz="1100">
                        <a:solidFill>
                          <a:srgbClr val="6AA84F"/>
                        </a:solidFill>
                        <a:latin typeface="Mada"/>
                        <a:ea typeface="Mada"/>
                        <a:cs typeface="Mada"/>
                        <a:sym typeface="Mada"/>
                      </a:endParaRPr>
                    </a:p>
                    <a:p>
                      <a:pPr indent="-192250" lvl="0" marL="2448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Sometimes if 1 or 2 joints are active, we may give local injections, provided that we excluded septic arthritis.</a:t>
                      </a:r>
                      <a:endParaRPr sz="1100">
                        <a:solidFill>
                          <a:srgbClr val="6AA84F"/>
                        </a:solidFill>
                        <a:latin typeface="Mada"/>
                        <a:ea typeface="Mada"/>
                        <a:cs typeface="Mada"/>
                        <a:sym typeface="Mada"/>
                      </a:endParaRPr>
                    </a:p>
                    <a:p>
                      <a:pPr indent="-192250" lvl="0" marL="244800" rtl="0" algn="l">
                        <a:spcBef>
                          <a:spcPts val="0"/>
                        </a:spcBef>
                        <a:spcAft>
                          <a:spcPts val="0"/>
                        </a:spcAft>
                        <a:buSzPts val="1100"/>
                        <a:buFont typeface="Mada"/>
                        <a:buChar char="●"/>
                      </a:pPr>
                      <a:r>
                        <a:rPr lang="ar" sz="1100">
                          <a:latin typeface="Mada"/>
                          <a:ea typeface="Mada"/>
                          <a:cs typeface="Mada"/>
                          <a:sym typeface="Mada"/>
                        </a:rPr>
                        <a:t>Corticosteroids are the most common cause of secondary osteoporosis, Therefore, concomitant vitamin D and bisphosphonates are necessary to reduce fracture risk in patients expected to be on corticosteroid therapy for more than 3 months' duration.</a:t>
                      </a:r>
                      <a:endParaRPr sz="11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hMerge="1"/>
              </a:tr>
            </a:tbl>
          </a:graphicData>
        </a:graphic>
      </p:graphicFrame>
      <p:sp>
        <p:nvSpPr>
          <p:cNvPr id="289" name="Google Shape;289;p16"/>
          <p:cNvSpPr/>
          <p:nvPr/>
        </p:nvSpPr>
        <p:spPr>
          <a:xfrm>
            <a:off x="1551050" y="5951094"/>
            <a:ext cx="186900" cy="1779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EA32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674EA7"/>
      </a:accent1>
      <a:accent2>
        <a:srgbClr val="8E7CC3"/>
      </a:accent2>
      <a:accent3>
        <a:srgbClr val="B4A7D6"/>
      </a:accent3>
      <a:accent4>
        <a:srgbClr val="E1DCEC"/>
      </a:accent4>
      <a:accent5>
        <a:srgbClr val="CEA320"/>
      </a:accent5>
      <a:accent6>
        <a:srgbClr val="D9D2E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