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692000" cx="7560000"/>
  <p:notesSz cx="6858000" cy="9144000"/>
  <p:embeddedFontLst>
    <p:embeddedFont>
      <p:font typeface="Mada Medium"/>
      <p:regular r:id="rId24"/>
      <p:bold r:id="rId25"/>
    </p:embeddedFont>
    <p:embeddedFont>
      <p:font typeface="Cabin"/>
      <p:regular r:id="rId26"/>
      <p:bold r:id="rId27"/>
      <p:italic r:id="rId28"/>
      <p:boldItalic r:id="rId29"/>
    </p:embeddedFont>
    <p:embeddedFont>
      <p:font typeface="Mada"/>
      <p:regular r:id="rId30"/>
      <p:bold r:id="rId31"/>
    </p:embeddedFont>
    <p:embeddedFont>
      <p:font typeface="Mada Black"/>
      <p:bold r:id="rId32"/>
    </p:embeddedFont>
    <p:embeddedFont>
      <p:font typeface="Pacifico"/>
      <p:regular r:id="rId33"/>
    </p:embeddedFont>
    <p:embeddedFont>
      <p:font typeface="Exo Thin"/>
      <p:bold r:id="rId34"/>
      <p:boldItalic r:id="rId35"/>
    </p:embeddedFont>
    <p:embeddedFont>
      <p:font typeface="Bree Serif"/>
      <p:regular r:id="rId36"/>
    </p:embeddedFont>
    <p:embeddedFont>
      <p:font typeface="Exo"/>
      <p:regular r:id="rId37"/>
      <p:bold r:id="rId38"/>
      <p:italic r:id="rId39"/>
      <p:boldItalic r:id="rId40"/>
    </p:embeddedFont>
    <p:embeddedFont>
      <p:font typeface="Alegrey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9E3B77-B828-426D-9831-75351D44FD52}">
  <a:tblStyle styleId="{059E3B77-B828-426D-9831-75351D44FD5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Italic.fntdata"/><Relationship Id="rId20" Type="http://schemas.openxmlformats.org/officeDocument/2006/relationships/slide" Target="slides/slide14.xml"/><Relationship Id="rId42" Type="http://schemas.openxmlformats.org/officeDocument/2006/relationships/font" Target="fonts/Alegreya-bold.fntdata"/><Relationship Id="rId41" Type="http://schemas.openxmlformats.org/officeDocument/2006/relationships/font" Target="fonts/Alegreya-regular.fntdata"/><Relationship Id="rId22" Type="http://schemas.openxmlformats.org/officeDocument/2006/relationships/slide" Target="slides/slide16.xml"/><Relationship Id="rId44" Type="http://schemas.openxmlformats.org/officeDocument/2006/relationships/font" Target="fonts/Alegreya-boldItalic.fntdata"/><Relationship Id="rId21" Type="http://schemas.openxmlformats.org/officeDocument/2006/relationships/slide" Target="slides/slide15.xml"/><Relationship Id="rId43" Type="http://schemas.openxmlformats.org/officeDocument/2006/relationships/font" Target="fonts/Alegreya-italic.fntdata"/><Relationship Id="rId24" Type="http://schemas.openxmlformats.org/officeDocument/2006/relationships/font" Target="fonts/MadaMedium-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abin-regular.fntdata"/><Relationship Id="rId25" Type="http://schemas.openxmlformats.org/officeDocument/2006/relationships/font" Target="fonts/MadaMedium-bold.fntdata"/><Relationship Id="rId28" Type="http://schemas.openxmlformats.org/officeDocument/2006/relationships/font" Target="fonts/Cabin-italic.fntdata"/><Relationship Id="rId27" Type="http://schemas.openxmlformats.org/officeDocument/2006/relationships/font" Target="fonts/Cabin-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bin-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da-bold.fntdata"/><Relationship Id="rId30" Type="http://schemas.openxmlformats.org/officeDocument/2006/relationships/font" Target="fonts/Mada-regular.fntdata"/><Relationship Id="rId11" Type="http://schemas.openxmlformats.org/officeDocument/2006/relationships/slide" Target="slides/slide5.xml"/><Relationship Id="rId33" Type="http://schemas.openxmlformats.org/officeDocument/2006/relationships/font" Target="fonts/Pacifico-regular.fntdata"/><Relationship Id="rId10" Type="http://schemas.openxmlformats.org/officeDocument/2006/relationships/slide" Target="slides/slide4.xml"/><Relationship Id="rId32" Type="http://schemas.openxmlformats.org/officeDocument/2006/relationships/font" Target="fonts/MadaBlack-bold.fntdata"/><Relationship Id="rId13" Type="http://schemas.openxmlformats.org/officeDocument/2006/relationships/slide" Target="slides/slide7.xml"/><Relationship Id="rId35" Type="http://schemas.openxmlformats.org/officeDocument/2006/relationships/font" Target="fonts/ExoThin-boldItalic.fntdata"/><Relationship Id="rId12" Type="http://schemas.openxmlformats.org/officeDocument/2006/relationships/slide" Target="slides/slide6.xml"/><Relationship Id="rId34" Type="http://schemas.openxmlformats.org/officeDocument/2006/relationships/font" Target="fonts/ExoThin-bold.fntdata"/><Relationship Id="rId15" Type="http://schemas.openxmlformats.org/officeDocument/2006/relationships/slide" Target="slides/slide9.xml"/><Relationship Id="rId37" Type="http://schemas.openxmlformats.org/officeDocument/2006/relationships/font" Target="fonts/Exo-regular.fntdata"/><Relationship Id="rId14" Type="http://schemas.openxmlformats.org/officeDocument/2006/relationships/slide" Target="slides/slide8.xml"/><Relationship Id="rId36" Type="http://schemas.openxmlformats.org/officeDocument/2006/relationships/font" Target="fonts/BreeSerif-regular.fntdata"/><Relationship Id="rId17" Type="http://schemas.openxmlformats.org/officeDocument/2006/relationships/slide" Target="slides/slide11.xml"/><Relationship Id="rId39" Type="http://schemas.openxmlformats.org/officeDocument/2006/relationships/font" Target="fonts/Exo-italic.fntdata"/><Relationship Id="rId16" Type="http://schemas.openxmlformats.org/officeDocument/2006/relationships/slide" Target="slides/slide10.xml"/><Relationship Id="rId38" Type="http://schemas.openxmlformats.org/officeDocument/2006/relationships/font" Target="fonts/Ex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fbb7fd72c9385dd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2fbb7fd72c9385d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9c7b78ad5_0_22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9c7b78ad5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63f688b695e188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63f688b695e18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99c7b78ad5_0_30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99c7b78ad5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99c7b78ad5_0_36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99c7b78ad5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b466834a99_0_26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b466834a99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fbb7fd72c9385dd_8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fbb7fd72c9385dd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b597493386_0_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b59749338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99c7b78ad5_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99c7b78a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9c7b78ad5_0_3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9c7b78ad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9c7b78ad5_0_4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9c7b78ad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9c7b78ad5_0_6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9c7b78ad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99c7b78ad5_0_8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99c7b78ad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9c7b78ad5_0_11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9c7b78ad5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9c7b78ad5_0_14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9c7b78ad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b466834a99_0_14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b466834a9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16" name="Google Shape;16;p3"/>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a:buNone/>
              <a:defRPr b="1" sz="1400">
                <a:solidFill>
                  <a:schemeClr val="lt1"/>
                </a:solidFill>
                <a:latin typeface="Exo"/>
                <a:ea typeface="Exo"/>
                <a:cs typeface="Exo"/>
                <a:sym typeface="Exo"/>
              </a:defRPr>
            </a:lvl1pPr>
            <a:lvl2pPr lvl="1">
              <a:buNone/>
              <a:defRPr b="1" sz="1400">
                <a:solidFill>
                  <a:schemeClr val="lt1"/>
                </a:solidFill>
                <a:latin typeface="Exo"/>
                <a:ea typeface="Exo"/>
                <a:cs typeface="Exo"/>
                <a:sym typeface="Exo"/>
              </a:defRPr>
            </a:lvl2pPr>
            <a:lvl3pPr lvl="2">
              <a:buNone/>
              <a:defRPr b="1" sz="1400">
                <a:solidFill>
                  <a:schemeClr val="lt1"/>
                </a:solidFill>
                <a:latin typeface="Exo"/>
                <a:ea typeface="Exo"/>
                <a:cs typeface="Exo"/>
                <a:sym typeface="Exo"/>
              </a:defRPr>
            </a:lvl3pPr>
            <a:lvl4pPr lvl="3">
              <a:buNone/>
              <a:defRPr b="1" sz="1400">
                <a:solidFill>
                  <a:schemeClr val="lt1"/>
                </a:solidFill>
                <a:latin typeface="Exo"/>
                <a:ea typeface="Exo"/>
                <a:cs typeface="Exo"/>
                <a:sym typeface="Exo"/>
              </a:defRPr>
            </a:lvl4pPr>
            <a:lvl5pPr lvl="4">
              <a:buNone/>
              <a:defRPr b="1" sz="1400">
                <a:solidFill>
                  <a:schemeClr val="lt1"/>
                </a:solidFill>
                <a:latin typeface="Exo"/>
                <a:ea typeface="Exo"/>
                <a:cs typeface="Exo"/>
                <a:sym typeface="Exo"/>
              </a:defRPr>
            </a:lvl5pPr>
            <a:lvl6pPr lvl="5">
              <a:buNone/>
              <a:defRPr b="1" sz="1400">
                <a:solidFill>
                  <a:schemeClr val="lt1"/>
                </a:solidFill>
                <a:latin typeface="Exo"/>
                <a:ea typeface="Exo"/>
                <a:cs typeface="Exo"/>
                <a:sym typeface="Exo"/>
              </a:defRPr>
            </a:lvl6pPr>
            <a:lvl7pPr lvl="6">
              <a:buNone/>
              <a:defRPr b="1" sz="1400">
                <a:solidFill>
                  <a:schemeClr val="lt1"/>
                </a:solidFill>
                <a:latin typeface="Exo"/>
                <a:ea typeface="Exo"/>
                <a:cs typeface="Exo"/>
                <a:sym typeface="Exo"/>
              </a:defRPr>
            </a:lvl7pPr>
            <a:lvl8pPr lvl="7">
              <a:buNone/>
              <a:defRPr b="1" sz="1400">
                <a:solidFill>
                  <a:schemeClr val="lt1"/>
                </a:solidFill>
                <a:latin typeface="Exo"/>
                <a:ea typeface="Exo"/>
                <a:cs typeface="Exo"/>
                <a:sym typeface="Exo"/>
              </a:defRPr>
            </a:lvl8pPr>
            <a:lvl9pPr lvl="8">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7" name="Google Shape;17;p3"/>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algn="ctr">
              <a:spcBef>
                <a:spcPts val="0"/>
              </a:spcBef>
              <a:spcAft>
                <a:spcPts val="0"/>
              </a:spcAft>
              <a:buSzPts val="4300"/>
              <a:buNone/>
              <a:defRPr sz="4300"/>
            </a:lvl1pPr>
            <a:lvl2pPr lvl="1" algn="ctr">
              <a:spcBef>
                <a:spcPts val="0"/>
              </a:spcBef>
              <a:spcAft>
                <a:spcPts val="0"/>
              </a:spcAft>
              <a:buSzPts val="4300"/>
              <a:buNone/>
              <a:defRPr sz="4300"/>
            </a:lvl2pPr>
            <a:lvl3pPr lvl="2" algn="ctr">
              <a:spcBef>
                <a:spcPts val="0"/>
              </a:spcBef>
              <a:spcAft>
                <a:spcPts val="0"/>
              </a:spcAft>
              <a:buSzPts val="4300"/>
              <a:buNone/>
              <a:defRPr sz="4300"/>
            </a:lvl3pPr>
            <a:lvl4pPr lvl="3" algn="ctr">
              <a:spcBef>
                <a:spcPts val="0"/>
              </a:spcBef>
              <a:spcAft>
                <a:spcPts val="0"/>
              </a:spcAft>
              <a:buSzPts val="4300"/>
              <a:buNone/>
              <a:defRPr sz="4300"/>
            </a:lvl4pPr>
            <a:lvl5pPr lvl="4" algn="ctr">
              <a:spcBef>
                <a:spcPts val="0"/>
              </a:spcBef>
              <a:spcAft>
                <a:spcPts val="0"/>
              </a:spcAft>
              <a:buSzPts val="4300"/>
              <a:buNone/>
              <a:defRPr sz="4300"/>
            </a:lvl5pPr>
            <a:lvl6pPr lvl="5" algn="ctr">
              <a:spcBef>
                <a:spcPts val="0"/>
              </a:spcBef>
              <a:spcAft>
                <a:spcPts val="0"/>
              </a:spcAft>
              <a:buSzPts val="4300"/>
              <a:buNone/>
              <a:defRPr sz="4300"/>
            </a:lvl6pPr>
            <a:lvl7pPr lvl="6" algn="ctr">
              <a:spcBef>
                <a:spcPts val="0"/>
              </a:spcBef>
              <a:spcAft>
                <a:spcPts val="0"/>
              </a:spcAft>
              <a:buSzPts val="4300"/>
              <a:buNone/>
              <a:defRPr sz="4300"/>
            </a:lvl7pPr>
            <a:lvl8pPr lvl="7" algn="ctr">
              <a:spcBef>
                <a:spcPts val="0"/>
              </a:spcBef>
              <a:spcAft>
                <a:spcPts val="0"/>
              </a:spcAft>
              <a:buSzPts val="4300"/>
              <a:buNone/>
              <a:defRPr sz="4300"/>
            </a:lvl8pPr>
            <a:lvl9pPr lvl="8" algn="ctr">
              <a:spcBef>
                <a:spcPts val="0"/>
              </a:spcBef>
              <a:spcAft>
                <a:spcPts val="0"/>
              </a:spcAft>
              <a:buSzPts val="4300"/>
              <a:buNone/>
              <a:defRPr sz="4300"/>
            </a:lvl9pPr>
          </a:lstStyle>
          <a:p/>
        </p:txBody>
      </p:sp>
      <p:cxnSp>
        <p:nvCxnSpPr>
          <p:cNvPr id="18" name="Google Shape;18;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9" name="Google Shape;19;p3"/>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20" name="Google Shape;20;p3"/>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21" name="Google Shape;21;p3"/>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22" name="Google Shape;22;p3"/>
          <p:cNvGrpSpPr/>
          <p:nvPr/>
        </p:nvGrpSpPr>
        <p:grpSpPr>
          <a:xfrm>
            <a:off x="205413" y="904850"/>
            <a:ext cx="7149175" cy="8714700"/>
            <a:chOff x="217025" y="916300"/>
            <a:chExt cx="7149175" cy="8714700"/>
          </a:xfrm>
        </p:grpSpPr>
        <p:cxnSp>
          <p:nvCxnSpPr>
            <p:cNvPr id="23" name="Google Shape;23;p3"/>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24" name="Google Shape;24;p3"/>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25" name="Google Shape;25;p3"/>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26" name="Google Shape;26;p3"/>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27" name="Google Shape;27;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30" name="Google Shape;30;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1" name="Google Shape;31;p4"/>
          <p:cNvSpPr txBox="1"/>
          <p:nvPr>
            <p:ph idx="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32" name="Shape 32"/>
        <p:cNvGrpSpPr/>
        <p:nvPr/>
      </p:nvGrpSpPr>
      <p:grpSpPr>
        <a:xfrm>
          <a:off x="0" y="0"/>
          <a:ext cx="0" cy="0"/>
          <a:chOff x="0" y="0"/>
          <a:chExt cx="0" cy="0"/>
        </a:xfrm>
      </p:grpSpPr>
      <p:cxnSp>
        <p:nvCxnSpPr>
          <p:cNvPr id="33" name="Google Shape;33;p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4" name="Google Shape;34;p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نقطة رئيسية 1">
  <p:cSld name="MAIN_POINT_1">
    <p:spTree>
      <p:nvGrpSpPr>
        <p:cNvPr id="35" name="Shape 35"/>
        <p:cNvGrpSpPr/>
        <p:nvPr/>
      </p:nvGrpSpPr>
      <p:grpSpPr>
        <a:xfrm>
          <a:off x="0" y="0"/>
          <a:ext cx="0" cy="0"/>
          <a:chOff x="0" y="0"/>
          <a:chExt cx="0" cy="0"/>
        </a:xfrm>
      </p:grpSpPr>
      <p:sp>
        <p:nvSpPr>
          <p:cNvPr id="36" name="Google Shape;36;p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7" name="Google Shape;37;p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38" name="Google Shape;38;p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9" name="Google Shape;39;p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7"/>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42" name="Google Shape;42;p7"/>
          <p:cNvSpPr/>
          <p:nvPr/>
        </p:nvSpPr>
        <p:spPr>
          <a:xfrm>
            <a:off x="-91200" y="-91200"/>
            <a:ext cx="7751100" cy="10896900"/>
          </a:xfrm>
          <a:prstGeom prst="rect">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3" name="Shape 43"/>
        <p:cNvGrpSpPr/>
        <p:nvPr/>
      </p:nvGrpSpPr>
      <p:grpSpPr>
        <a:xfrm>
          <a:off x="0" y="0"/>
          <a:ext cx="0" cy="0"/>
          <a:chOff x="0" y="0"/>
          <a:chExt cx="0" cy="0"/>
        </a:xfrm>
      </p:grpSpPr>
      <p:sp>
        <p:nvSpPr>
          <p:cNvPr id="44" name="Google Shape;44;p8"/>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45" name="Google Shape;45;p8"/>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46" name="Google Shape;46;p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47" name="Shape 47"/>
        <p:cNvGrpSpPr/>
        <p:nvPr/>
      </p:nvGrpSpPr>
      <p:grpSpPr>
        <a:xfrm>
          <a:off x="0" y="0"/>
          <a:ext cx="0" cy="0"/>
          <a:chOff x="0" y="0"/>
          <a:chExt cx="0" cy="0"/>
        </a:xfrm>
      </p:grpSpPr>
      <p:sp>
        <p:nvSpPr>
          <p:cNvPr id="48" name="Google Shape;48;p9"/>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49" name="Google Shape;49;p9"/>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50" name="Google Shape;50;p9"/>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51" name="Google Shape;51;p9"/>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hyperlink" Target="https://docs.google.com/presentation/d/1TKjgKmuF8-7aGjiAgt-2f6dUWPkTI7rnH1d3RF0xuIw/edit" TargetMode="External"/><Relationship Id="rId9" Type="http://schemas.openxmlformats.org/officeDocument/2006/relationships/image" Target="../media/image3.png"/><Relationship Id="rId5" Type="http://schemas.openxmlformats.org/officeDocument/2006/relationships/image" Target="../media/image42.png"/><Relationship Id="rId6" Type="http://schemas.openxmlformats.org/officeDocument/2006/relationships/image" Target="../media/image40.png"/><Relationship Id="rId7" Type="http://schemas.openxmlformats.org/officeDocument/2006/relationships/image" Target="../media/image1.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8.png"/><Relationship Id="rId7"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hyperlink" Target="https://docs.google.com/presentation/d/1sAJ_jtBDl2q7lr01asSwJl7SwQpgHFH5gsyUkEmUl2g/edit?usp=sharing" TargetMode="External"/><Relationship Id="rId5"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forms.gle/5bhKW2hufJ2NrmJP7" TargetMode="Externa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hlinkClick r:id="rId4">
                  <a:extLst>
                    <a:ext uri="{A12FA001-AC4F-418D-AE19-62706E023703}">
                      <ahyp:hlinkClr val="tx"/>
                    </a:ext>
                  </a:extLst>
                </a:hlinkClick>
              </a:rPr>
              <a:t> Editing file</a:t>
            </a:r>
            <a:endParaRPr b="1" sz="2000" u="sng">
              <a:solidFill>
                <a:srgbClr val="FFFFFF"/>
              </a:solidFill>
              <a:latin typeface="Mada"/>
              <a:ea typeface="Mada"/>
              <a:cs typeface="Mada"/>
              <a:sym typeface="Mada"/>
            </a:endParaRPr>
          </a:p>
        </p:txBody>
      </p:sp>
      <p:sp>
        <p:nvSpPr>
          <p:cNvPr id="57" name="Google Shape;57;p10"/>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32</a:t>
            </a:r>
            <a:endParaRPr sz="2200">
              <a:latin typeface="Mada"/>
              <a:ea typeface="Mada"/>
              <a:cs typeface="Mada"/>
              <a:sym typeface="Mada"/>
            </a:endParaRPr>
          </a:p>
        </p:txBody>
      </p:sp>
      <p:sp>
        <p:nvSpPr>
          <p:cNvPr id="58" name="Google Shape;58;p10"/>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59" name="Google Shape;59;p10"/>
          <p:cNvSpPr/>
          <p:nvPr/>
        </p:nvSpPr>
        <p:spPr>
          <a:xfrm rot="566">
            <a:off x="1046687" y="9890250"/>
            <a:ext cx="5466600" cy="801300"/>
          </a:xfrm>
          <a:prstGeom prst="snip2SameRect">
            <a:avLst>
              <a:gd fmla="val 50000" name="adj1"/>
              <a:gd fmla="val 0" name="adj2"/>
            </a:avLst>
          </a:prstGeom>
          <a:solidFill>
            <a:schemeClr val="accent6"/>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60" name="Google Shape;60;p10"/>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rgbClr val="674EA7"/>
                </a:solidFill>
                <a:latin typeface="Mada"/>
                <a:ea typeface="Mada"/>
                <a:cs typeface="Mada"/>
                <a:sym typeface="Mada"/>
              </a:rPr>
              <a:t>Color index:</a:t>
            </a:r>
            <a:endParaRPr b="1" sz="2200">
              <a:solidFill>
                <a:srgbClr val="674EA7"/>
              </a:solidFill>
              <a:latin typeface="Mada"/>
              <a:ea typeface="Mada"/>
              <a:cs typeface="Mada"/>
              <a:sym typeface="Mada"/>
            </a:endParaRPr>
          </a:p>
        </p:txBody>
      </p:sp>
      <p:grpSp>
        <p:nvGrpSpPr>
          <p:cNvPr id="61" name="Google Shape;61;p10"/>
          <p:cNvGrpSpPr/>
          <p:nvPr/>
        </p:nvGrpSpPr>
        <p:grpSpPr>
          <a:xfrm>
            <a:off x="1046700" y="9957725"/>
            <a:ext cx="5434699" cy="734050"/>
            <a:chOff x="1442323" y="11224701"/>
            <a:chExt cx="7792800" cy="734050"/>
          </a:xfrm>
        </p:grpSpPr>
        <p:sp>
          <p:nvSpPr>
            <p:cNvPr id="62" name="Google Shape;62;p10"/>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63" name="Google Shape;63;p10"/>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64" name="Google Shape;64;p10"/>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SzPts val="1700"/>
              <a:buFont typeface="Mada"/>
              <a:buChar char="★"/>
            </a:pPr>
            <a:r>
              <a:rPr lang="ar" sz="1700">
                <a:latin typeface="Mada"/>
                <a:ea typeface="Mada"/>
                <a:cs typeface="Mada"/>
                <a:sym typeface="Mada"/>
              </a:rPr>
              <a:t>To recognize the pathogenesis of scleroderma spectrum diseases</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To recognize the clinical findings and investigation of scleroderma spectrum diseases</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To recognize the management of organ involvement of each disease</a:t>
            </a:r>
            <a:endParaRPr sz="1700">
              <a:latin typeface="Mada"/>
              <a:ea typeface="Mada"/>
              <a:cs typeface="Mada"/>
              <a:sym typeface="Mada"/>
            </a:endParaRPr>
          </a:p>
        </p:txBody>
      </p:sp>
      <p:sp>
        <p:nvSpPr>
          <p:cNvPr id="65" name="Google Shape;65;p10"/>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3600">
                <a:solidFill>
                  <a:schemeClr val="accent1"/>
                </a:solidFill>
                <a:latin typeface="Mada"/>
                <a:ea typeface="Mada"/>
                <a:cs typeface="Mada"/>
                <a:sym typeface="Mada"/>
              </a:rPr>
              <a:t>Scleroderma Spectrum Disease</a:t>
            </a:r>
            <a:endParaRPr b="1" sz="3600">
              <a:solidFill>
                <a:schemeClr val="accent1"/>
              </a:solidFill>
              <a:latin typeface="Mada"/>
              <a:ea typeface="Mada"/>
              <a:cs typeface="Mada"/>
              <a:sym typeface="Mada"/>
            </a:endParaRPr>
          </a:p>
        </p:txBody>
      </p:sp>
      <p:pic>
        <p:nvPicPr>
          <p:cNvPr id="66" name="Google Shape;66;p10"/>
          <p:cNvPicPr preferRelativeResize="0"/>
          <p:nvPr/>
        </p:nvPicPr>
        <p:blipFill>
          <a:blip r:embed="rId5">
            <a:alphaModFix/>
          </a:blip>
          <a:stretch>
            <a:fillRect/>
          </a:stretch>
        </p:blipFill>
        <p:spPr>
          <a:xfrm rot="-994148">
            <a:off x="1835122" y="1873428"/>
            <a:ext cx="2150466" cy="2177521"/>
          </a:xfrm>
          <a:prstGeom prst="rect">
            <a:avLst/>
          </a:prstGeom>
          <a:noFill/>
          <a:ln>
            <a:noFill/>
          </a:ln>
        </p:spPr>
      </p:pic>
      <p:pic>
        <p:nvPicPr>
          <p:cNvPr id="67" name="Google Shape;67;p10"/>
          <p:cNvPicPr preferRelativeResize="0"/>
          <p:nvPr/>
        </p:nvPicPr>
        <p:blipFill>
          <a:blip r:embed="rId6">
            <a:alphaModFix/>
          </a:blip>
          <a:stretch>
            <a:fillRect/>
          </a:stretch>
        </p:blipFill>
        <p:spPr>
          <a:xfrm rot="-994148">
            <a:off x="3840998" y="1906392"/>
            <a:ext cx="1883890" cy="1907625"/>
          </a:xfrm>
          <a:prstGeom prst="rect">
            <a:avLst/>
          </a:prstGeom>
          <a:noFill/>
          <a:ln>
            <a:noFill/>
          </a:ln>
        </p:spPr>
      </p:pic>
      <p:pic>
        <p:nvPicPr>
          <p:cNvPr id="68" name="Google Shape;68;p10"/>
          <p:cNvPicPr preferRelativeResize="0"/>
          <p:nvPr/>
        </p:nvPicPr>
        <p:blipFill rotWithShape="1">
          <a:blip r:embed="rId7">
            <a:alphaModFix/>
          </a:blip>
          <a:srcRect b="15002" l="0" r="0" t="0"/>
          <a:stretch/>
        </p:blipFill>
        <p:spPr>
          <a:xfrm>
            <a:off x="5181150" y="482025"/>
            <a:ext cx="872675" cy="484150"/>
          </a:xfrm>
          <a:prstGeom prst="rect">
            <a:avLst/>
          </a:prstGeom>
          <a:noFill/>
          <a:ln>
            <a:noFill/>
          </a:ln>
        </p:spPr>
      </p:pic>
      <p:pic>
        <p:nvPicPr>
          <p:cNvPr id="69" name="Google Shape;69;p10"/>
          <p:cNvPicPr preferRelativeResize="0"/>
          <p:nvPr/>
        </p:nvPicPr>
        <p:blipFill>
          <a:blip r:embed="rId8">
            <a:alphaModFix/>
          </a:blip>
          <a:stretch>
            <a:fillRect/>
          </a:stretch>
        </p:blipFill>
        <p:spPr>
          <a:xfrm>
            <a:off x="6053825" y="482025"/>
            <a:ext cx="1478450" cy="1149901"/>
          </a:xfrm>
          <a:prstGeom prst="rect">
            <a:avLst/>
          </a:prstGeom>
          <a:noFill/>
          <a:ln>
            <a:noFill/>
          </a:ln>
        </p:spPr>
      </p:pic>
      <p:pic>
        <p:nvPicPr>
          <p:cNvPr id="70" name="Google Shape;70;p10"/>
          <p:cNvPicPr preferRelativeResize="0"/>
          <p:nvPr/>
        </p:nvPicPr>
        <p:blipFill>
          <a:blip r:embed="rId9">
            <a:alphaModFix/>
          </a:blip>
          <a:stretch>
            <a:fillRect/>
          </a:stretch>
        </p:blipFill>
        <p:spPr>
          <a:xfrm>
            <a:off x="6386051" y="1818251"/>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330" name="Google Shape;330;p19"/>
          <p:cNvSpPr txBox="1"/>
          <p:nvPr/>
        </p:nvSpPr>
        <p:spPr>
          <a:xfrm>
            <a:off x="83375" y="10052025"/>
            <a:ext cx="7865100" cy="6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rgbClr val="6AA84F"/>
                </a:solidFill>
                <a:latin typeface="Mada"/>
                <a:ea typeface="Mada"/>
                <a:cs typeface="Mada"/>
                <a:sym typeface="Mada"/>
              </a:rPr>
              <a:t>1. </a:t>
            </a:r>
            <a:r>
              <a:rPr lang="ar" sz="1000">
                <a:solidFill>
                  <a:srgbClr val="6AA84F"/>
                </a:solidFill>
                <a:latin typeface="Mada"/>
                <a:ea typeface="Mada"/>
                <a:cs typeface="Mada"/>
                <a:sym typeface="Mada"/>
              </a:rPr>
              <a:t> Salivary glands, lacrimal glands, skin glands, vaginal glands, etc..</a:t>
            </a:r>
            <a:endParaRPr sz="1000">
              <a:solidFill>
                <a:srgbClr val="6AA84F"/>
              </a:solidFill>
              <a:latin typeface="Mada"/>
              <a:ea typeface="Mada"/>
              <a:cs typeface="Mada"/>
              <a:sym typeface="Mada"/>
            </a:endParaRPr>
          </a:p>
          <a:p>
            <a:pPr indent="0" lvl="0" marL="0" rtl="0" algn="l">
              <a:spcBef>
                <a:spcPts val="0"/>
              </a:spcBef>
              <a:spcAft>
                <a:spcPts val="0"/>
              </a:spcAft>
              <a:buNone/>
            </a:pPr>
            <a:r>
              <a:rPr b="1" lang="ar" sz="1000">
                <a:solidFill>
                  <a:srgbClr val="1C4588"/>
                </a:solidFill>
                <a:latin typeface="Mada"/>
                <a:ea typeface="Mada"/>
                <a:cs typeface="Mada"/>
                <a:sym typeface="Mada"/>
              </a:rPr>
              <a:t>2.</a:t>
            </a:r>
            <a:r>
              <a:rPr lang="ar" sz="1000">
                <a:solidFill>
                  <a:srgbClr val="1C4588"/>
                </a:solidFill>
                <a:latin typeface="Mada"/>
                <a:ea typeface="Mada"/>
                <a:cs typeface="Mada"/>
                <a:sym typeface="Mada"/>
              </a:rPr>
              <a:t> </a:t>
            </a:r>
            <a:r>
              <a:rPr lang="ar" sz="1000">
                <a:solidFill>
                  <a:srgbClr val="1C4588"/>
                </a:solidFill>
                <a:latin typeface="Mada"/>
                <a:ea typeface="Mada"/>
                <a:cs typeface="Mada"/>
                <a:sym typeface="Mada"/>
              </a:rPr>
              <a:t>A standard strip of filter paper is placed on the inside of the lower eyelid; wetting Of &lt;10 mm in 5 min indicates defective tear production. </a:t>
            </a:r>
            <a:endParaRPr sz="1000">
              <a:solidFill>
                <a:srgbClr val="1C4588"/>
              </a:solidFill>
              <a:latin typeface="Mada"/>
              <a:ea typeface="Mada"/>
              <a:cs typeface="Mada"/>
              <a:sym typeface="Mada"/>
            </a:endParaRPr>
          </a:p>
          <a:p>
            <a:pPr indent="0" lvl="0" marL="0" rtl="0" algn="l">
              <a:spcBef>
                <a:spcPts val="0"/>
              </a:spcBef>
              <a:spcAft>
                <a:spcPts val="0"/>
              </a:spcAft>
              <a:buNone/>
            </a:pPr>
            <a:r>
              <a:rPr b="1" lang="ar" sz="1000">
                <a:solidFill>
                  <a:srgbClr val="CEA320"/>
                </a:solidFill>
                <a:latin typeface="Mada"/>
                <a:ea typeface="Mada"/>
                <a:cs typeface="Mada"/>
                <a:sym typeface="Mada"/>
              </a:rPr>
              <a:t>3.</a:t>
            </a:r>
            <a:r>
              <a:rPr lang="ar" sz="1000">
                <a:solidFill>
                  <a:srgbClr val="1C4588"/>
                </a:solidFill>
                <a:latin typeface="Mada"/>
                <a:ea typeface="Mada"/>
                <a:cs typeface="Mada"/>
                <a:sym typeface="Mada"/>
              </a:rPr>
              <a:t> This antibody is of particular interest because it can </a:t>
            </a:r>
            <a:r>
              <a:rPr b="1" lang="ar" sz="1000">
                <a:solidFill>
                  <a:srgbClr val="1C4588"/>
                </a:solidFill>
                <a:latin typeface="Mada"/>
                <a:ea typeface="Mada"/>
                <a:cs typeface="Mada"/>
                <a:sym typeface="Mada"/>
              </a:rPr>
              <a:t>cross the placenta</a:t>
            </a:r>
            <a:r>
              <a:rPr lang="ar" sz="1000">
                <a:solidFill>
                  <a:srgbClr val="1C4588"/>
                </a:solidFill>
                <a:latin typeface="Mada"/>
                <a:ea typeface="Mada"/>
                <a:cs typeface="Mada"/>
                <a:sym typeface="Mada"/>
              </a:rPr>
              <a:t> and </a:t>
            </a:r>
            <a:r>
              <a:rPr b="1" lang="ar" sz="1000">
                <a:solidFill>
                  <a:srgbClr val="1C4588"/>
                </a:solidFill>
                <a:latin typeface="Mada"/>
                <a:ea typeface="Mada"/>
                <a:cs typeface="Mada"/>
                <a:sym typeface="Mada"/>
              </a:rPr>
              <a:t>cause congenital heart block</a:t>
            </a:r>
            <a:endParaRPr b="1" sz="1000">
              <a:solidFill>
                <a:srgbClr val="1C4588"/>
              </a:solidFill>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Mada"/>
              <a:ea typeface="Mada"/>
              <a:cs typeface="Mada"/>
              <a:sym typeface="Mada"/>
            </a:endParaRPr>
          </a:p>
        </p:txBody>
      </p:sp>
      <p:sp>
        <p:nvSpPr>
          <p:cNvPr id="331" name="Google Shape;331;p19"/>
          <p:cNvSpPr txBox="1"/>
          <p:nvPr/>
        </p:nvSpPr>
        <p:spPr>
          <a:xfrm>
            <a:off x="1161382" y="0"/>
            <a:ext cx="5085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Sjogren’s Syndrome</a:t>
            </a:r>
            <a:endParaRPr b="1" sz="2600">
              <a:latin typeface="Mada"/>
              <a:ea typeface="Mada"/>
              <a:cs typeface="Mada"/>
              <a:sym typeface="Mada"/>
            </a:endParaRPr>
          </a:p>
        </p:txBody>
      </p:sp>
      <p:sp>
        <p:nvSpPr>
          <p:cNvPr id="332" name="Google Shape;332;p19"/>
          <p:cNvSpPr txBox="1"/>
          <p:nvPr/>
        </p:nvSpPr>
        <p:spPr>
          <a:xfrm>
            <a:off x="205350" y="1219785"/>
            <a:ext cx="7149300" cy="706500"/>
          </a:xfrm>
          <a:prstGeom prst="rect">
            <a:avLst/>
          </a:prstGeom>
          <a:noFill/>
          <a:ln>
            <a:noFill/>
          </a:ln>
        </p:spPr>
        <p:txBody>
          <a:bodyPr anchorCtr="0" anchor="t" bIns="91175" lIns="91175" spcFirstLastPara="1" rIns="91175" wrap="square" tIns="91175">
            <a:noAutofit/>
          </a:bodyPr>
          <a:lstStyle/>
          <a:p>
            <a:pPr indent="-165100" lvl="0" marL="317500" rtl="0" algn="l">
              <a:lnSpc>
                <a:spcPct val="115000"/>
              </a:lnSpc>
              <a:spcBef>
                <a:spcPts val="0"/>
              </a:spcBef>
              <a:spcAft>
                <a:spcPts val="0"/>
              </a:spcAft>
              <a:buSzPts val="1200"/>
              <a:buFont typeface="Mada Medium"/>
              <a:buChar char="❖"/>
            </a:pPr>
            <a:r>
              <a:rPr lang="ar" sz="1200">
                <a:latin typeface="Mada"/>
                <a:ea typeface="Mada"/>
                <a:cs typeface="Mada"/>
                <a:sym typeface="Mada"/>
              </a:rPr>
              <a:t>It is a systemic chronic inflammatory disorder characterized by </a:t>
            </a:r>
            <a:r>
              <a:rPr b="1" lang="ar" sz="1200">
                <a:latin typeface="Mada"/>
                <a:ea typeface="Mada"/>
                <a:cs typeface="Mada"/>
                <a:sym typeface="Mada"/>
              </a:rPr>
              <a:t>lymphocytic infiltrates</a:t>
            </a:r>
            <a:r>
              <a:rPr lang="ar" sz="1200">
                <a:latin typeface="Mada Medium"/>
                <a:ea typeface="Mada Medium"/>
                <a:cs typeface="Mada Medium"/>
                <a:sym typeface="Mada Medium"/>
              </a:rPr>
              <a:t> </a:t>
            </a:r>
            <a:r>
              <a:rPr lang="ar" sz="1200">
                <a:latin typeface="Mada"/>
                <a:ea typeface="Mada"/>
                <a:cs typeface="Mada"/>
                <a:sym typeface="Mada"/>
              </a:rPr>
              <a:t>in</a:t>
            </a:r>
            <a:r>
              <a:rPr lang="ar" sz="1200">
                <a:latin typeface="Mada Medium"/>
                <a:ea typeface="Mada Medium"/>
                <a:cs typeface="Mada Medium"/>
                <a:sym typeface="Mada Medium"/>
              </a:rPr>
              <a:t> </a:t>
            </a:r>
            <a:r>
              <a:rPr b="1" lang="ar" sz="1200">
                <a:solidFill>
                  <a:srgbClr val="CC0000"/>
                </a:solidFill>
                <a:latin typeface="Mada"/>
                <a:ea typeface="Mada"/>
                <a:cs typeface="Mada"/>
                <a:sym typeface="Mada"/>
              </a:rPr>
              <a:t>exocrine organs</a:t>
            </a:r>
            <a:r>
              <a:rPr b="1" baseline="30000" lang="ar" sz="1200">
                <a:solidFill>
                  <a:srgbClr val="6AA84F"/>
                </a:solidFill>
                <a:latin typeface="Mada"/>
                <a:ea typeface="Mada"/>
                <a:cs typeface="Mada"/>
                <a:sym typeface="Mada"/>
              </a:rPr>
              <a:t>1</a:t>
            </a:r>
            <a:r>
              <a:rPr b="1" lang="ar" sz="1200">
                <a:solidFill>
                  <a:srgbClr val="CC0000"/>
                </a:solidFill>
                <a:latin typeface="Mada"/>
                <a:ea typeface="Mada"/>
                <a:cs typeface="Mada"/>
                <a:sym typeface="Mada"/>
              </a:rPr>
              <a:t>.</a:t>
            </a:r>
            <a:r>
              <a:rPr lang="ar" sz="1200">
                <a:latin typeface="Mada Medium"/>
                <a:ea typeface="Mada Medium"/>
                <a:cs typeface="Mada Medium"/>
                <a:sym typeface="Mada Medium"/>
              </a:rPr>
              <a:t> </a:t>
            </a:r>
            <a:r>
              <a:rPr lang="ar" sz="1200">
                <a:solidFill>
                  <a:srgbClr val="1C4588"/>
                </a:solidFill>
                <a:latin typeface="Mada"/>
                <a:ea typeface="Mada"/>
                <a:cs typeface="Mada"/>
                <a:sym typeface="Mada"/>
              </a:rPr>
              <a:t>Especially the lacrimal and salivary glands. There is an association with HLA-88/DR3</a:t>
            </a:r>
            <a:endParaRPr sz="1200">
              <a:solidFill>
                <a:srgbClr val="1C4588"/>
              </a:solidFill>
              <a:latin typeface="Mada"/>
              <a:ea typeface="Mada"/>
              <a:cs typeface="Mada"/>
              <a:sym typeface="Mada"/>
            </a:endParaRPr>
          </a:p>
          <a:p>
            <a:pPr indent="-165100" lvl="0" marL="317500" rtl="0" algn="l">
              <a:lnSpc>
                <a:spcPct val="115000"/>
              </a:lnSpc>
              <a:spcBef>
                <a:spcPts val="0"/>
              </a:spcBef>
              <a:spcAft>
                <a:spcPts val="0"/>
              </a:spcAft>
              <a:buSzPts val="1200"/>
              <a:buFont typeface="Mada"/>
              <a:buChar char="❖"/>
            </a:pPr>
            <a:r>
              <a:rPr b="1" lang="ar" sz="1200">
                <a:latin typeface="Mada"/>
                <a:ea typeface="Mada"/>
                <a:cs typeface="Mada"/>
                <a:sym typeface="Mada"/>
              </a:rPr>
              <a:t>Most individuals with Sjögren’s syndrome present with sicca (dryness) symptoms, such as: </a:t>
            </a:r>
            <a:endParaRPr b="1" sz="1200">
              <a:latin typeface="Mada"/>
              <a:ea typeface="Mada"/>
              <a:cs typeface="Mada"/>
              <a:sym typeface="Mada"/>
            </a:endParaRPr>
          </a:p>
        </p:txBody>
      </p:sp>
      <p:sp>
        <p:nvSpPr>
          <p:cNvPr id="333" name="Google Shape;333;p19"/>
          <p:cNvSpPr txBox="1"/>
          <p:nvPr/>
        </p:nvSpPr>
        <p:spPr>
          <a:xfrm>
            <a:off x="143450" y="5776952"/>
            <a:ext cx="7343700" cy="4506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A</a:t>
            </a:r>
            <a:r>
              <a:rPr b="1" lang="ar" sz="1200">
                <a:solidFill>
                  <a:srgbClr val="CC0000"/>
                </a:solidFill>
                <a:latin typeface="Mada"/>
                <a:ea typeface="Mada"/>
                <a:cs typeface="Mada"/>
                <a:sym typeface="Mada"/>
              </a:rPr>
              <a:t>t least 4 </a:t>
            </a:r>
            <a:r>
              <a:rPr b="1" lang="ar" sz="1200">
                <a:latin typeface="Mada"/>
                <a:ea typeface="Mada"/>
                <a:cs typeface="Mada"/>
                <a:sym typeface="Mada"/>
              </a:rPr>
              <a:t>of the criteria listed below </a:t>
            </a:r>
            <a:r>
              <a:rPr b="1" lang="ar" sz="1200">
                <a:solidFill>
                  <a:srgbClr val="CC0000"/>
                </a:solidFill>
                <a:latin typeface="Mada"/>
                <a:ea typeface="Mada"/>
                <a:cs typeface="Mada"/>
                <a:sym typeface="Mada"/>
              </a:rPr>
              <a:t>(you </a:t>
            </a:r>
            <a:r>
              <a:rPr b="1" lang="ar" sz="1200" u="sng">
                <a:solidFill>
                  <a:srgbClr val="CC0000"/>
                </a:solidFill>
                <a:latin typeface="Mada"/>
                <a:ea typeface="Mada"/>
                <a:cs typeface="Mada"/>
                <a:sym typeface="Mada"/>
              </a:rPr>
              <a:t>MUST</a:t>
            </a:r>
            <a:r>
              <a:rPr b="1" lang="ar" sz="1200">
                <a:solidFill>
                  <a:srgbClr val="CC0000"/>
                </a:solidFill>
                <a:latin typeface="Mada"/>
                <a:ea typeface="Mada"/>
                <a:cs typeface="Mada"/>
                <a:sym typeface="Mada"/>
              </a:rPr>
              <a:t> have number 1 or number 2)</a:t>
            </a:r>
            <a:endParaRPr b="1" sz="1000">
              <a:solidFill>
                <a:srgbClr val="CC0000"/>
              </a:solidFill>
              <a:highlight>
                <a:srgbClr val="FFFF00"/>
              </a:highlight>
              <a:latin typeface="Mada"/>
              <a:ea typeface="Mada"/>
              <a:cs typeface="Mada"/>
              <a:sym typeface="Mada"/>
            </a:endParaRPr>
          </a:p>
        </p:txBody>
      </p:sp>
      <p:sp>
        <p:nvSpPr>
          <p:cNvPr id="334" name="Google Shape;334;p19"/>
          <p:cNvSpPr txBox="1"/>
          <p:nvPr/>
        </p:nvSpPr>
        <p:spPr>
          <a:xfrm>
            <a:off x="131286" y="4027210"/>
            <a:ext cx="7059600" cy="1328400"/>
          </a:xfrm>
          <a:prstGeom prst="rect">
            <a:avLst/>
          </a:prstGeom>
          <a:noFill/>
          <a:ln>
            <a:noFill/>
          </a:ln>
        </p:spPr>
        <p:txBody>
          <a:bodyPr anchorCtr="0" anchor="t" bIns="91175" lIns="91175" spcFirstLastPara="1" rIns="91175" wrap="square" tIns="91175">
            <a:noAutofit/>
          </a:bodyPr>
          <a:lstStyle/>
          <a:p>
            <a:pPr indent="-165100" lvl="0" marL="317500" rtl="0" algn="l">
              <a:spcBef>
                <a:spcPts val="0"/>
              </a:spcBef>
              <a:spcAft>
                <a:spcPts val="0"/>
              </a:spcAft>
              <a:buSzPts val="1200"/>
              <a:buFont typeface="Mada"/>
              <a:buChar char="❖"/>
            </a:pPr>
            <a:r>
              <a:rPr b="1" lang="ar" sz="1200">
                <a:latin typeface="Mada"/>
                <a:ea typeface="Mada"/>
                <a:cs typeface="Mada"/>
                <a:sym typeface="Mada"/>
              </a:rPr>
              <a:t>Others:</a:t>
            </a:r>
            <a:endParaRPr b="1" sz="1200">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There is a </a:t>
            </a:r>
            <a:r>
              <a:rPr b="1" lang="ar" sz="1200">
                <a:solidFill>
                  <a:srgbClr val="1C4588"/>
                </a:solidFill>
                <a:latin typeface="Mada"/>
                <a:ea typeface="Mada"/>
                <a:cs typeface="Mada"/>
                <a:sym typeface="Mada"/>
              </a:rPr>
              <a:t>high incidence of dental caries</a:t>
            </a:r>
            <a:r>
              <a:rPr lang="ar" sz="1200">
                <a:solidFill>
                  <a:srgbClr val="1C4588"/>
                </a:solidFill>
                <a:latin typeface="Mada"/>
                <a:ea typeface="Mada"/>
                <a:cs typeface="Mada"/>
                <a:sym typeface="Mada"/>
              </a:rPr>
              <a:t> and high risk of dental failure.</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Conjunctivitis and blepharitis are frequent, and may lead to filamentary keratitis due to binding of tenacious mucus filaments to the cornea and conjunctiva</a:t>
            </a:r>
            <a:endParaRPr sz="1200">
              <a:solidFill>
                <a:srgbClr val="1C4588"/>
              </a:solidFill>
              <a:latin typeface="Mada"/>
              <a:ea typeface="Mada"/>
              <a:cs typeface="Mada"/>
              <a:sym typeface="Mada"/>
            </a:endParaRPr>
          </a:p>
          <a:p>
            <a:pPr indent="-304800" lvl="1" marL="914400" rtl="0" algn="l">
              <a:spcBef>
                <a:spcPts val="0"/>
              </a:spcBef>
              <a:spcAft>
                <a:spcPts val="0"/>
              </a:spcAft>
              <a:buClr>
                <a:srgbClr val="1C4588"/>
              </a:buClr>
              <a:buSzPts val="1200"/>
              <a:buFont typeface="Mada Medium"/>
              <a:buChar char="➢"/>
            </a:pPr>
            <a:r>
              <a:rPr b="1" lang="ar" sz="1200">
                <a:solidFill>
                  <a:srgbClr val="1C4588"/>
                </a:solidFill>
                <a:latin typeface="Mada"/>
                <a:ea typeface="Mada"/>
                <a:cs typeface="Mada"/>
                <a:sym typeface="Mada"/>
              </a:rPr>
              <a:t>keratoconjunctivitis sicca,</a:t>
            </a:r>
            <a:r>
              <a:rPr lang="ar" sz="1200">
                <a:solidFill>
                  <a:srgbClr val="1C4588"/>
                </a:solidFill>
                <a:latin typeface="Mada"/>
                <a:ea typeface="Mada"/>
                <a:cs typeface="Mada"/>
                <a:sym typeface="Mada"/>
              </a:rPr>
              <a:t> are due to a lack of lubricating tears, which reflects inflammatory infiltration of the lacrimal glands. It give the feeling of</a:t>
            </a:r>
            <a:r>
              <a:rPr b="1" lang="ar" sz="1200">
                <a:solidFill>
                  <a:srgbClr val="1C4588"/>
                </a:solidFill>
                <a:latin typeface="Mada"/>
                <a:ea typeface="Mada"/>
                <a:cs typeface="Mada"/>
                <a:sym typeface="Mada"/>
              </a:rPr>
              <a:t> </a:t>
            </a:r>
            <a:r>
              <a:rPr b="1" lang="ar" sz="1200">
                <a:solidFill>
                  <a:srgbClr val="1C4588"/>
                </a:solidFill>
                <a:latin typeface="Mada"/>
                <a:ea typeface="Mada"/>
                <a:cs typeface="Mada"/>
                <a:sym typeface="Mada"/>
              </a:rPr>
              <a:t>“sand i</a:t>
            </a:r>
            <a:r>
              <a:rPr b="1" lang="ar" sz="1200">
                <a:solidFill>
                  <a:srgbClr val="1C4588"/>
                </a:solidFill>
                <a:latin typeface="Mada"/>
                <a:ea typeface="Mada"/>
                <a:cs typeface="Mada"/>
                <a:sym typeface="Mada"/>
              </a:rPr>
              <a:t>n the eyes”.</a:t>
            </a:r>
            <a:endParaRPr b="1" sz="1200">
              <a:solidFill>
                <a:srgbClr val="1C4588"/>
              </a:solidFill>
              <a:latin typeface="Mada"/>
              <a:ea typeface="Mada"/>
              <a:cs typeface="Mada"/>
              <a:sym typeface="Mada"/>
            </a:endParaRPr>
          </a:p>
        </p:txBody>
      </p:sp>
      <p:sp>
        <p:nvSpPr>
          <p:cNvPr id="335" name="Google Shape;335;p19"/>
          <p:cNvSpPr txBox="1"/>
          <p:nvPr/>
        </p:nvSpPr>
        <p:spPr>
          <a:xfrm>
            <a:off x="171300" y="8112300"/>
            <a:ext cx="7268100" cy="1459200"/>
          </a:xfrm>
          <a:prstGeom prst="rect">
            <a:avLst/>
          </a:prstGeom>
          <a:noFill/>
          <a:ln>
            <a:noFill/>
          </a:ln>
        </p:spPr>
        <p:txBody>
          <a:bodyPr anchorCtr="0" anchor="t" bIns="91175" lIns="91175" spcFirstLastPara="1" rIns="91175" wrap="square" tIns="91175">
            <a:noAutofit/>
          </a:bodyPr>
          <a:lstStyle/>
          <a:p>
            <a:pPr indent="-165100" lvl="0" marL="317500" rtl="0" algn="l">
              <a:lnSpc>
                <a:spcPct val="115000"/>
              </a:lnSpc>
              <a:spcBef>
                <a:spcPts val="0"/>
              </a:spcBef>
              <a:spcAft>
                <a:spcPts val="0"/>
              </a:spcAft>
              <a:buClr>
                <a:srgbClr val="CC0000"/>
              </a:buClr>
              <a:buSzPts val="1200"/>
              <a:buFont typeface="Mada"/>
              <a:buChar char="★"/>
            </a:pPr>
            <a:r>
              <a:rPr b="1" lang="ar" sz="1200">
                <a:solidFill>
                  <a:srgbClr val="1C4588"/>
                </a:solidFill>
                <a:latin typeface="Mada"/>
                <a:ea typeface="Mada"/>
                <a:cs typeface="Mada"/>
                <a:sym typeface="Mada"/>
              </a:rPr>
              <a:t>The </a:t>
            </a:r>
            <a:r>
              <a:rPr b="1" lang="ar" sz="1200">
                <a:solidFill>
                  <a:srgbClr val="CC0000"/>
                </a:solidFill>
                <a:latin typeface="Mada"/>
                <a:ea typeface="Mada"/>
                <a:cs typeface="Mada"/>
                <a:sym typeface="Mada"/>
              </a:rPr>
              <a:t>best</a:t>
            </a:r>
            <a:r>
              <a:rPr b="1" lang="ar" sz="1200">
                <a:solidFill>
                  <a:srgbClr val="1C4588"/>
                </a:solidFill>
                <a:latin typeface="Mada"/>
                <a:ea typeface="Mada"/>
                <a:cs typeface="Mada"/>
                <a:sym typeface="Mada"/>
              </a:rPr>
              <a:t> </a:t>
            </a:r>
            <a:r>
              <a:rPr b="1" lang="ar" sz="1200">
                <a:solidFill>
                  <a:srgbClr val="CC0000"/>
                </a:solidFill>
                <a:latin typeface="Mada"/>
                <a:ea typeface="Mada"/>
                <a:cs typeface="Mada"/>
                <a:sym typeface="Mada"/>
              </a:rPr>
              <a:t>initial </a:t>
            </a:r>
            <a:r>
              <a:rPr b="1" lang="ar" sz="1200">
                <a:solidFill>
                  <a:srgbClr val="1C4588"/>
                </a:solidFill>
                <a:latin typeface="Mada"/>
                <a:ea typeface="Mada"/>
                <a:cs typeface="Mada"/>
                <a:sym typeface="Mada"/>
              </a:rPr>
              <a:t>test is Schirmer test, while the </a:t>
            </a:r>
            <a:r>
              <a:rPr b="1" lang="ar" sz="1200">
                <a:solidFill>
                  <a:srgbClr val="CC0000"/>
                </a:solidFill>
                <a:latin typeface="Mada"/>
                <a:ea typeface="Mada"/>
                <a:cs typeface="Mada"/>
                <a:sym typeface="Mada"/>
              </a:rPr>
              <a:t>most</a:t>
            </a:r>
            <a:r>
              <a:rPr b="1" lang="ar" sz="1200">
                <a:solidFill>
                  <a:srgbClr val="1C4588"/>
                </a:solidFill>
                <a:latin typeface="Mada"/>
                <a:ea typeface="Mada"/>
                <a:cs typeface="Mada"/>
                <a:sym typeface="Mada"/>
              </a:rPr>
              <a:t> </a:t>
            </a:r>
            <a:r>
              <a:rPr b="1" lang="ar" sz="1200">
                <a:solidFill>
                  <a:srgbClr val="CC0000"/>
                </a:solidFill>
                <a:latin typeface="Mada"/>
                <a:ea typeface="Mada"/>
                <a:cs typeface="Mada"/>
                <a:sym typeface="Mada"/>
              </a:rPr>
              <a:t>accurate </a:t>
            </a:r>
            <a:r>
              <a:rPr b="1" lang="ar" sz="1200">
                <a:solidFill>
                  <a:srgbClr val="1C4588"/>
                </a:solidFill>
                <a:latin typeface="Mada"/>
                <a:ea typeface="Mada"/>
                <a:cs typeface="Mada"/>
                <a:sym typeface="Mada"/>
              </a:rPr>
              <a:t>is a minor salivary gland </a:t>
            </a:r>
            <a:r>
              <a:rPr b="1" lang="ar" sz="1200">
                <a:solidFill>
                  <a:srgbClr val="1C4588"/>
                </a:solidFill>
                <a:latin typeface="Mada"/>
                <a:ea typeface="Mada"/>
                <a:cs typeface="Mada"/>
                <a:sym typeface="Mada"/>
              </a:rPr>
              <a:t>(labial)</a:t>
            </a:r>
            <a:r>
              <a:rPr b="1" lang="ar" sz="1200">
                <a:solidFill>
                  <a:srgbClr val="1C4588"/>
                </a:solidFill>
                <a:latin typeface="Mada"/>
                <a:ea typeface="Mada"/>
                <a:cs typeface="Mada"/>
                <a:sym typeface="Mada"/>
              </a:rPr>
              <a:t> biopsy.</a:t>
            </a:r>
            <a:endParaRPr b="1" sz="1200">
              <a:solidFill>
                <a:srgbClr val="1C4588"/>
              </a:solidFill>
              <a:latin typeface="Mada"/>
              <a:ea typeface="Mada"/>
              <a:cs typeface="Mada"/>
              <a:sym typeface="Mada"/>
            </a:endParaRPr>
          </a:p>
          <a:p>
            <a:pPr indent="-165100" lvl="0" marL="317500" rtl="0" algn="l">
              <a:lnSpc>
                <a:spcPct val="115000"/>
              </a:lnSpc>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Best initial test on blood: </a:t>
            </a:r>
            <a:r>
              <a:rPr lang="ar" sz="1200">
                <a:solidFill>
                  <a:srgbClr val="1C4588"/>
                </a:solidFill>
                <a:latin typeface="Mada"/>
                <a:ea typeface="Mada"/>
                <a:cs typeface="Mada"/>
                <a:sym typeface="Mada"/>
              </a:rPr>
              <a:t>SS-A and SS-B. These are also called “Ro” and “La” and are each present in about 65% of patients.</a:t>
            </a:r>
            <a:endParaRPr sz="1200">
              <a:solidFill>
                <a:srgbClr val="1C4588"/>
              </a:solidFill>
              <a:latin typeface="Mada"/>
              <a:ea typeface="Mada"/>
              <a:cs typeface="Mada"/>
              <a:sym typeface="Mada"/>
            </a:endParaRPr>
          </a:p>
          <a:p>
            <a:pPr indent="-165100" lvl="0" marL="317500" rtl="0" algn="l">
              <a:lnSpc>
                <a:spcPct val="115000"/>
              </a:lnSpc>
              <a:spcBef>
                <a:spcPts val="0"/>
              </a:spcBef>
              <a:spcAft>
                <a:spcPts val="0"/>
              </a:spcAft>
              <a:buClr>
                <a:srgbClr val="1C4588"/>
              </a:buClr>
              <a:buSzPts val="1200"/>
              <a:buFont typeface="Mada"/>
              <a:buChar char="❖"/>
            </a:pPr>
            <a:r>
              <a:rPr b="1" lang="ar" sz="1200">
                <a:solidFill>
                  <a:srgbClr val="1C4588"/>
                </a:solidFill>
                <a:latin typeface="Mada"/>
                <a:ea typeface="Mada"/>
                <a:cs typeface="Mada"/>
                <a:sym typeface="Mada"/>
              </a:rPr>
              <a:t>Rose Bengal staining: </a:t>
            </a:r>
            <a:r>
              <a:rPr lang="ar" sz="1200">
                <a:solidFill>
                  <a:srgbClr val="1C4588"/>
                </a:solidFill>
                <a:latin typeface="Mada"/>
                <a:ea typeface="Mada"/>
                <a:cs typeface="Mada"/>
                <a:sym typeface="Mada"/>
              </a:rPr>
              <a:t>Staining of the eyes shows punctate or filamentary keratitis.</a:t>
            </a:r>
            <a:endParaRPr sz="1200">
              <a:solidFill>
                <a:srgbClr val="1C4588"/>
              </a:solidFill>
              <a:latin typeface="Mada"/>
              <a:ea typeface="Mada"/>
              <a:cs typeface="Mada"/>
              <a:sym typeface="Mada"/>
            </a:endParaRPr>
          </a:p>
          <a:p>
            <a:pPr indent="-165100" lvl="0" marL="3175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Antinuclear antibodies are found in 80% of cases. </a:t>
            </a:r>
            <a:endParaRPr sz="1200">
              <a:solidFill>
                <a:srgbClr val="1C4588"/>
              </a:solidFill>
              <a:latin typeface="Mada"/>
              <a:ea typeface="Mada"/>
              <a:cs typeface="Mada"/>
              <a:sym typeface="Mada"/>
            </a:endParaRPr>
          </a:p>
          <a:p>
            <a:pPr indent="-165100" lvl="0" marL="317500" rtl="0" algn="l">
              <a:lnSpc>
                <a:spcPct val="115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Rheumatoid factor is usually positive. </a:t>
            </a:r>
            <a:endParaRPr sz="1200">
              <a:solidFill>
                <a:srgbClr val="1C4588"/>
              </a:solidFill>
              <a:latin typeface="Mada"/>
              <a:ea typeface="Mada"/>
              <a:cs typeface="Mada"/>
              <a:sym typeface="Mada"/>
            </a:endParaRPr>
          </a:p>
        </p:txBody>
      </p:sp>
      <p:grpSp>
        <p:nvGrpSpPr>
          <p:cNvPr id="336" name="Google Shape;336;p19"/>
          <p:cNvGrpSpPr/>
          <p:nvPr/>
        </p:nvGrpSpPr>
        <p:grpSpPr>
          <a:xfrm>
            <a:off x="305400" y="2307579"/>
            <a:ext cx="6949200" cy="1511229"/>
            <a:chOff x="186475" y="1519254"/>
            <a:chExt cx="6949200" cy="1511229"/>
          </a:xfrm>
        </p:grpSpPr>
        <p:sp>
          <p:nvSpPr>
            <p:cNvPr id="337" name="Google Shape;337;p19"/>
            <p:cNvSpPr txBox="1"/>
            <p:nvPr/>
          </p:nvSpPr>
          <p:spPr>
            <a:xfrm>
              <a:off x="353575" y="2212853"/>
              <a:ext cx="1705500" cy="450600"/>
            </a:xfrm>
            <a:prstGeom prst="rect">
              <a:avLst/>
            </a:prstGeom>
            <a:noFill/>
            <a:ln>
              <a:noFill/>
            </a:ln>
          </p:spPr>
          <p:txBody>
            <a:bodyPr anchorCtr="0" anchor="t" bIns="45575" lIns="91175" spcFirstLastPara="1" rIns="91175" wrap="square" tIns="45575">
              <a:noAutofit/>
            </a:bodyPr>
            <a:lstStyle/>
            <a:p>
              <a:pPr indent="0" lvl="0" marL="0" marR="0" rtl="0" algn="ctr">
                <a:spcBef>
                  <a:spcPts val="0"/>
                </a:spcBef>
                <a:spcAft>
                  <a:spcPts val="0"/>
                </a:spcAft>
                <a:buNone/>
              </a:pPr>
              <a:r>
                <a:rPr b="1" lang="ar" sz="1200">
                  <a:solidFill>
                    <a:srgbClr val="3F3F3F"/>
                  </a:solidFill>
                  <a:latin typeface="Mada"/>
                  <a:ea typeface="Mada"/>
                  <a:cs typeface="Mada"/>
                  <a:sym typeface="Mada"/>
                </a:rPr>
                <a:t>Xerophthalmia. </a:t>
              </a:r>
              <a:endParaRPr b="1" sz="1200">
                <a:solidFill>
                  <a:srgbClr val="3F3F3F"/>
                </a:solidFill>
                <a:latin typeface="Mada"/>
                <a:ea typeface="Mada"/>
                <a:cs typeface="Mada"/>
                <a:sym typeface="Mada"/>
              </a:endParaRPr>
            </a:p>
            <a:p>
              <a:pPr indent="0" lvl="0" marL="0" marR="0" rtl="0" algn="ctr">
                <a:spcBef>
                  <a:spcPts val="0"/>
                </a:spcBef>
                <a:spcAft>
                  <a:spcPts val="0"/>
                </a:spcAft>
                <a:buNone/>
              </a:pPr>
              <a:r>
                <a:rPr lang="ar" sz="1200">
                  <a:solidFill>
                    <a:srgbClr val="3F3F3F"/>
                  </a:solidFill>
                  <a:latin typeface="Mada"/>
                  <a:ea typeface="Mada"/>
                  <a:cs typeface="Mada"/>
                  <a:sym typeface="Mada"/>
                </a:rPr>
                <a:t>(dry eyes)</a:t>
              </a:r>
              <a:endParaRPr sz="1200">
                <a:solidFill>
                  <a:srgbClr val="3F3F3F"/>
                </a:solidFill>
                <a:latin typeface="Mada"/>
                <a:ea typeface="Mada"/>
                <a:cs typeface="Mada"/>
                <a:sym typeface="Mada"/>
              </a:endParaRPr>
            </a:p>
            <a:p>
              <a:pPr indent="0" lvl="0" marL="0" marR="0" rtl="0" algn="ctr">
                <a:spcBef>
                  <a:spcPts val="0"/>
                </a:spcBef>
                <a:spcAft>
                  <a:spcPts val="0"/>
                </a:spcAft>
                <a:buNone/>
              </a:pPr>
              <a:r>
                <a:t/>
              </a:r>
              <a:endParaRPr sz="1200">
                <a:solidFill>
                  <a:srgbClr val="1C4588"/>
                </a:solidFill>
                <a:latin typeface="Mada"/>
                <a:ea typeface="Mada"/>
                <a:cs typeface="Mada"/>
                <a:sym typeface="Mada"/>
              </a:endParaRPr>
            </a:p>
          </p:txBody>
        </p:sp>
        <p:grpSp>
          <p:nvGrpSpPr>
            <p:cNvPr id="338" name="Google Shape;338;p19"/>
            <p:cNvGrpSpPr/>
            <p:nvPr/>
          </p:nvGrpSpPr>
          <p:grpSpPr>
            <a:xfrm>
              <a:off x="186475" y="1519254"/>
              <a:ext cx="6949200" cy="1511229"/>
              <a:chOff x="186475" y="1519254"/>
              <a:chExt cx="6949200" cy="1511229"/>
            </a:xfrm>
          </p:grpSpPr>
          <p:cxnSp>
            <p:nvCxnSpPr>
              <p:cNvPr id="339" name="Google Shape;339;p19"/>
              <p:cNvCxnSpPr/>
              <p:nvPr/>
            </p:nvCxnSpPr>
            <p:spPr>
              <a:xfrm>
                <a:off x="186475" y="1862712"/>
                <a:ext cx="6949200" cy="0"/>
              </a:xfrm>
              <a:prstGeom prst="straightConnector1">
                <a:avLst/>
              </a:prstGeom>
              <a:noFill/>
              <a:ln cap="flat" cmpd="sng" w="25400">
                <a:solidFill>
                  <a:srgbClr val="576868"/>
                </a:solidFill>
                <a:prstDash val="dot"/>
                <a:round/>
                <a:headEnd len="med" w="med" type="oval"/>
                <a:tailEnd len="med" w="med" type="oval"/>
              </a:ln>
            </p:spPr>
          </p:cxnSp>
          <p:grpSp>
            <p:nvGrpSpPr>
              <p:cNvPr id="340" name="Google Shape;340;p19"/>
              <p:cNvGrpSpPr/>
              <p:nvPr/>
            </p:nvGrpSpPr>
            <p:grpSpPr>
              <a:xfrm>
                <a:off x="763212" y="1519257"/>
                <a:ext cx="862805" cy="647302"/>
                <a:chOff x="1835696" y="2517293"/>
                <a:chExt cx="792000" cy="792000"/>
              </a:xfrm>
            </p:grpSpPr>
            <p:sp>
              <p:nvSpPr>
                <p:cNvPr id="341" name="Google Shape;341;p19"/>
                <p:cNvSpPr/>
                <p:nvPr/>
              </p:nvSpPr>
              <p:spPr>
                <a:xfrm>
                  <a:off x="1835696" y="2517293"/>
                  <a:ext cx="792000" cy="792000"/>
                </a:xfrm>
                <a:prstGeom prst="diamond">
                  <a:avLst/>
                </a:prstGeom>
                <a:solidFill>
                  <a:srgbClr val="FFFFFF"/>
                </a:solidFill>
                <a:ln cap="flat" cmpd="sng" w="38100">
                  <a:solidFill>
                    <a:srgbClr val="674EA7"/>
                  </a:solidFill>
                  <a:prstDash val="solid"/>
                  <a:round/>
                  <a:headEnd len="sm" w="sm" type="none"/>
                  <a:tailEnd len="sm" w="sm" type="none"/>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2" name="Google Shape;342;p19"/>
                <p:cNvSpPr/>
                <p:nvPr/>
              </p:nvSpPr>
              <p:spPr>
                <a:xfrm>
                  <a:off x="1901658" y="2583255"/>
                  <a:ext cx="660300" cy="660300"/>
                </a:xfrm>
                <a:prstGeom prst="diamond">
                  <a:avLst/>
                </a:prstGeom>
                <a:solidFill>
                  <a:schemeClr val="accent1"/>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43" name="Google Shape;343;p19"/>
              <p:cNvGrpSpPr/>
              <p:nvPr/>
            </p:nvGrpSpPr>
            <p:grpSpPr>
              <a:xfrm>
                <a:off x="2404746" y="1519257"/>
                <a:ext cx="862805" cy="647302"/>
                <a:chOff x="1835696" y="2517293"/>
                <a:chExt cx="792000" cy="792000"/>
              </a:xfrm>
            </p:grpSpPr>
            <p:sp>
              <p:nvSpPr>
                <p:cNvPr id="344" name="Google Shape;344;p19"/>
                <p:cNvSpPr/>
                <p:nvPr/>
              </p:nvSpPr>
              <p:spPr>
                <a:xfrm>
                  <a:off x="1835696" y="2517293"/>
                  <a:ext cx="792000" cy="792000"/>
                </a:xfrm>
                <a:prstGeom prst="diamond">
                  <a:avLst/>
                </a:prstGeom>
                <a:solidFill>
                  <a:srgbClr val="FFFFFF"/>
                </a:solidFill>
                <a:ln cap="flat" cmpd="sng" w="38100">
                  <a:solidFill>
                    <a:srgbClr val="8E7CC3"/>
                  </a:solidFill>
                  <a:prstDash val="solid"/>
                  <a:round/>
                  <a:headEnd len="sm" w="sm" type="none"/>
                  <a:tailEnd len="sm" w="sm" type="none"/>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5" name="Google Shape;345;p19"/>
                <p:cNvSpPr/>
                <p:nvPr/>
              </p:nvSpPr>
              <p:spPr>
                <a:xfrm>
                  <a:off x="1901658" y="2583255"/>
                  <a:ext cx="660300" cy="660300"/>
                </a:xfrm>
                <a:prstGeom prst="diamond">
                  <a:avLst/>
                </a:prstGeom>
                <a:solidFill>
                  <a:schemeClr val="accent2"/>
                </a:solidFill>
                <a:ln cap="flat" cmpd="sng" w="9525">
                  <a:solidFill>
                    <a:srgbClr val="8E7CC3"/>
                  </a:solidFill>
                  <a:prstDash val="solid"/>
                  <a:round/>
                  <a:headEnd len="sm" w="sm" type="none"/>
                  <a:tailEnd len="sm" w="sm" type="none"/>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grpSp>
            <p:nvGrpSpPr>
              <p:cNvPr id="346" name="Google Shape;346;p19"/>
              <p:cNvGrpSpPr/>
              <p:nvPr/>
            </p:nvGrpSpPr>
            <p:grpSpPr>
              <a:xfrm>
                <a:off x="5699516" y="1519254"/>
                <a:ext cx="862805" cy="647302"/>
                <a:chOff x="5680238" y="2133281"/>
                <a:chExt cx="792000" cy="792000"/>
              </a:xfrm>
            </p:grpSpPr>
            <p:sp>
              <p:nvSpPr>
                <p:cNvPr id="347" name="Google Shape;347;p19"/>
                <p:cNvSpPr/>
                <p:nvPr/>
              </p:nvSpPr>
              <p:spPr>
                <a:xfrm>
                  <a:off x="5680238" y="2133281"/>
                  <a:ext cx="792000" cy="792000"/>
                </a:xfrm>
                <a:prstGeom prst="diamond">
                  <a:avLst/>
                </a:prstGeom>
                <a:solidFill>
                  <a:srgbClr val="FFFFFF"/>
                </a:solidFill>
                <a:ln cap="flat" cmpd="sng" w="38100">
                  <a:solidFill>
                    <a:srgbClr val="D9D2E9"/>
                  </a:solidFill>
                  <a:prstDash val="solid"/>
                  <a:round/>
                  <a:headEnd len="sm" w="sm" type="none"/>
                  <a:tailEnd len="sm" w="sm" type="none"/>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48" name="Google Shape;348;p19"/>
                <p:cNvSpPr/>
                <p:nvPr/>
              </p:nvSpPr>
              <p:spPr>
                <a:xfrm>
                  <a:off x="5746200" y="2199243"/>
                  <a:ext cx="660300" cy="660300"/>
                </a:xfrm>
                <a:prstGeom prst="diamond">
                  <a:avLst/>
                </a:prstGeom>
                <a:solidFill>
                  <a:schemeClr val="accent6"/>
                </a:solidFill>
                <a:ln cap="flat" cmpd="sng" w="9525">
                  <a:solidFill>
                    <a:srgbClr val="D9D2E9"/>
                  </a:solidFill>
                  <a:prstDash val="solid"/>
                  <a:round/>
                  <a:headEnd len="sm" w="sm" type="none"/>
                  <a:tailEnd len="sm" w="sm" type="none"/>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349" name="Google Shape;349;p19"/>
              <p:cNvSpPr txBox="1"/>
              <p:nvPr/>
            </p:nvSpPr>
            <p:spPr>
              <a:xfrm>
                <a:off x="1983245" y="2215681"/>
                <a:ext cx="1705500" cy="517200"/>
              </a:xfrm>
              <a:prstGeom prst="rect">
                <a:avLst/>
              </a:prstGeom>
              <a:noFill/>
              <a:ln>
                <a:noFill/>
              </a:ln>
            </p:spPr>
            <p:txBody>
              <a:bodyPr anchorCtr="0" anchor="t" bIns="45575" lIns="91175" spcFirstLastPara="1" rIns="91175" wrap="square" tIns="45575">
                <a:noAutofit/>
              </a:bodyPr>
              <a:lstStyle/>
              <a:p>
                <a:pPr indent="0" lvl="0" marL="0" marR="0" rtl="0" algn="ctr">
                  <a:spcBef>
                    <a:spcPts val="0"/>
                  </a:spcBef>
                  <a:spcAft>
                    <a:spcPts val="0"/>
                  </a:spcAft>
                  <a:buNone/>
                </a:pPr>
                <a:r>
                  <a:rPr b="1" lang="ar" sz="1200">
                    <a:solidFill>
                      <a:srgbClr val="3F3F3F"/>
                    </a:solidFill>
                    <a:latin typeface="Mada"/>
                    <a:ea typeface="Mada"/>
                    <a:cs typeface="Mada"/>
                    <a:sym typeface="Mada"/>
                  </a:rPr>
                  <a:t>Xerostomia. </a:t>
                </a:r>
                <a:endParaRPr b="1" sz="1200">
                  <a:solidFill>
                    <a:srgbClr val="3F3F3F"/>
                  </a:solidFill>
                  <a:latin typeface="Mada"/>
                  <a:ea typeface="Mada"/>
                  <a:cs typeface="Mada"/>
                  <a:sym typeface="Mada"/>
                </a:endParaRPr>
              </a:p>
              <a:p>
                <a:pPr indent="0" lvl="0" marL="0" marR="0" rtl="0" algn="ctr">
                  <a:spcBef>
                    <a:spcPts val="0"/>
                  </a:spcBef>
                  <a:spcAft>
                    <a:spcPts val="0"/>
                  </a:spcAft>
                  <a:buNone/>
                </a:pPr>
                <a:r>
                  <a:rPr lang="ar" sz="1200">
                    <a:solidFill>
                      <a:srgbClr val="3F3F3F"/>
                    </a:solidFill>
                    <a:latin typeface="Mada"/>
                    <a:ea typeface="Mada"/>
                    <a:cs typeface="Mada"/>
                    <a:sym typeface="Mada"/>
                  </a:rPr>
                  <a:t>(dry mouth)</a:t>
                </a:r>
                <a:endParaRPr sz="1400">
                  <a:latin typeface="Mada"/>
                  <a:ea typeface="Mada"/>
                  <a:cs typeface="Mada"/>
                  <a:sym typeface="Mada"/>
                </a:endParaRPr>
              </a:p>
            </p:txBody>
          </p:sp>
          <p:sp>
            <p:nvSpPr>
              <p:cNvPr id="350" name="Google Shape;350;p19"/>
              <p:cNvSpPr txBox="1"/>
              <p:nvPr/>
            </p:nvSpPr>
            <p:spPr>
              <a:xfrm>
                <a:off x="3632885" y="2215684"/>
                <a:ext cx="1705500" cy="814800"/>
              </a:xfrm>
              <a:prstGeom prst="rect">
                <a:avLst/>
              </a:prstGeom>
              <a:noFill/>
              <a:ln>
                <a:noFill/>
              </a:ln>
            </p:spPr>
            <p:txBody>
              <a:bodyPr anchorCtr="0" anchor="t" bIns="45575" lIns="91175" spcFirstLastPara="1" rIns="91175" wrap="square" tIns="45575">
                <a:noAutofit/>
              </a:bodyPr>
              <a:lstStyle/>
              <a:p>
                <a:pPr indent="0" lvl="0" marL="0" marR="0" rtl="0" algn="ctr">
                  <a:spcBef>
                    <a:spcPts val="0"/>
                  </a:spcBef>
                  <a:spcAft>
                    <a:spcPts val="0"/>
                  </a:spcAft>
                  <a:buNone/>
                </a:pPr>
                <a:r>
                  <a:rPr b="1" lang="ar" sz="1200">
                    <a:solidFill>
                      <a:srgbClr val="3F3F3F"/>
                    </a:solidFill>
                    <a:latin typeface="Mada"/>
                    <a:ea typeface="Mada"/>
                    <a:cs typeface="Mada"/>
                    <a:sym typeface="Mada"/>
                  </a:rPr>
                  <a:t>Vaginal dryness.</a:t>
                </a:r>
                <a:endParaRPr b="1" sz="1200">
                  <a:solidFill>
                    <a:srgbClr val="3F3F3F"/>
                  </a:solidFill>
                  <a:latin typeface="Mada"/>
                  <a:ea typeface="Mada"/>
                  <a:cs typeface="Mada"/>
                  <a:sym typeface="Mada"/>
                </a:endParaRPr>
              </a:p>
              <a:p>
                <a:pPr indent="0" lvl="0" marL="0" marR="0" rtl="0" algn="ctr">
                  <a:spcBef>
                    <a:spcPts val="0"/>
                  </a:spcBef>
                  <a:spcAft>
                    <a:spcPts val="0"/>
                  </a:spcAft>
                  <a:buNone/>
                </a:pPr>
                <a:r>
                  <a:rPr lang="ar" sz="1200">
                    <a:solidFill>
                      <a:srgbClr val="1C4588"/>
                    </a:solidFill>
                    <a:latin typeface="Mada"/>
                    <a:ea typeface="Mada"/>
                    <a:cs typeface="Mada"/>
                    <a:sym typeface="Mada"/>
                  </a:rPr>
                  <a:t>Loss of vaginal</a:t>
                </a:r>
                <a:r>
                  <a:rPr b="1" lang="ar" sz="1200">
                    <a:solidFill>
                      <a:srgbClr val="3F3F3F"/>
                    </a:solidFill>
                    <a:latin typeface="Mada"/>
                    <a:ea typeface="Mada"/>
                    <a:cs typeface="Mada"/>
                    <a:sym typeface="Mada"/>
                  </a:rPr>
                  <a:t> </a:t>
                </a:r>
                <a:r>
                  <a:rPr lang="ar" sz="1200">
                    <a:solidFill>
                      <a:srgbClr val="1C4588"/>
                    </a:solidFill>
                    <a:latin typeface="Mada"/>
                    <a:ea typeface="Mada"/>
                    <a:cs typeface="Mada"/>
                    <a:sym typeface="Mada"/>
                  </a:rPr>
                  <a:t>secretions leads to dyspareunia. </a:t>
                </a:r>
                <a:endParaRPr sz="1400">
                  <a:latin typeface="Mada"/>
                  <a:ea typeface="Mada"/>
                  <a:cs typeface="Mada"/>
                  <a:sym typeface="Mada"/>
                </a:endParaRPr>
              </a:p>
            </p:txBody>
          </p:sp>
          <p:sp>
            <p:nvSpPr>
              <p:cNvPr id="351" name="Google Shape;351;p19"/>
              <p:cNvSpPr txBox="1"/>
              <p:nvPr/>
            </p:nvSpPr>
            <p:spPr>
              <a:xfrm>
                <a:off x="5277819" y="2215682"/>
                <a:ext cx="1705500" cy="814800"/>
              </a:xfrm>
              <a:prstGeom prst="rect">
                <a:avLst/>
              </a:prstGeom>
              <a:noFill/>
              <a:ln>
                <a:noFill/>
              </a:ln>
            </p:spPr>
            <p:txBody>
              <a:bodyPr anchorCtr="0" anchor="t" bIns="45575" lIns="91175" spcFirstLastPara="1" rIns="91175" wrap="square" tIns="45575">
                <a:noAutofit/>
              </a:bodyPr>
              <a:lstStyle/>
              <a:p>
                <a:pPr indent="0" lvl="0" marL="0" marR="0" rtl="0" algn="ctr">
                  <a:spcBef>
                    <a:spcPts val="0"/>
                  </a:spcBef>
                  <a:spcAft>
                    <a:spcPts val="0"/>
                  </a:spcAft>
                  <a:buNone/>
                </a:pPr>
                <a:r>
                  <a:rPr b="1" lang="ar" sz="1200">
                    <a:solidFill>
                      <a:srgbClr val="3F3F3F"/>
                    </a:solidFill>
                    <a:latin typeface="Mada"/>
                    <a:ea typeface="Mada"/>
                    <a:cs typeface="Mada"/>
                    <a:sym typeface="Mada"/>
                  </a:rPr>
                  <a:t>Parotid gland enlargement.</a:t>
                </a:r>
                <a:endParaRPr b="1" sz="1200">
                  <a:solidFill>
                    <a:srgbClr val="3F3F3F"/>
                  </a:solidFill>
                  <a:latin typeface="Mada"/>
                  <a:ea typeface="Mada"/>
                  <a:cs typeface="Mada"/>
                  <a:sym typeface="Mada"/>
                </a:endParaRPr>
              </a:p>
              <a:p>
                <a:pPr indent="0" lvl="0" marL="0" marR="0" rtl="0" algn="ctr">
                  <a:spcBef>
                    <a:spcPts val="0"/>
                  </a:spcBef>
                  <a:spcAft>
                    <a:spcPts val="0"/>
                  </a:spcAft>
                  <a:buNone/>
                </a:pPr>
                <a:r>
                  <a:rPr lang="ar" sz="1000">
                    <a:solidFill>
                      <a:srgbClr val="6AA84F"/>
                    </a:solidFill>
                    <a:latin typeface="Mada Medium"/>
                    <a:ea typeface="Mada Medium"/>
                    <a:cs typeface="Mada Medium"/>
                    <a:sym typeface="Mada Medium"/>
                  </a:rPr>
                  <a:t> </a:t>
                </a:r>
                <a:r>
                  <a:rPr lang="ar" sz="900">
                    <a:solidFill>
                      <a:srgbClr val="999999"/>
                    </a:solidFill>
                    <a:latin typeface="Mada Medium"/>
                    <a:ea typeface="Mada Medium"/>
                    <a:cs typeface="Mada Medium"/>
                    <a:sym typeface="Mada Medium"/>
                  </a:rPr>
                  <a:t>because of severe lymphocytic infiltration leading to obstruction</a:t>
                </a:r>
                <a:endParaRPr sz="800">
                  <a:solidFill>
                    <a:srgbClr val="999999"/>
                  </a:solidFill>
                  <a:latin typeface="Mada Medium"/>
                  <a:ea typeface="Mada Medium"/>
                  <a:cs typeface="Mada Medium"/>
                  <a:sym typeface="Mada Medium"/>
                </a:endParaRPr>
              </a:p>
            </p:txBody>
          </p:sp>
          <p:grpSp>
            <p:nvGrpSpPr>
              <p:cNvPr id="352" name="Google Shape;352;p19"/>
              <p:cNvGrpSpPr/>
              <p:nvPr/>
            </p:nvGrpSpPr>
            <p:grpSpPr>
              <a:xfrm>
                <a:off x="4052160" y="1519254"/>
                <a:ext cx="862805" cy="647302"/>
                <a:chOff x="4168070" y="2133281"/>
                <a:chExt cx="792000" cy="792000"/>
              </a:xfrm>
            </p:grpSpPr>
            <p:sp>
              <p:nvSpPr>
                <p:cNvPr id="353" name="Google Shape;353;p19"/>
                <p:cNvSpPr/>
                <p:nvPr/>
              </p:nvSpPr>
              <p:spPr>
                <a:xfrm>
                  <a:off x="4168070" y="2133281"/>
                  <a:ext cx="792000" cy="792000"/>
                </a:xfrm>
                <a:prstGeom prst="diamond">
                  <a:avLst/>
                </a:prstGeom>
                <a:solidFill>
                  <a:srgbClr val="FFFFFF"/>
                </a:solidFill>
                <a:ln cap="flat" cmpd="sng" w="38100">
                  <a:solidFill>
                    <a:srgbClr val="B4A7D6"/>
                  </a:solidFill>
                  <a:prstDash val="solid"/>
                  <a:round/>
                  <a:headEnd len="sm" w="sm" type="none"/>
                  <a:tailEnd len="sm" w="sm" type="none"/>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54" name="Google Shape;354;p19"/>
                <p:cNvSpPr/>
                <p:nvPr/>
              </p:nvSpPr>
              <p:spPr>
                <a:xfrm>
                  <a:off x="4234032" y="2199243"/>
                  <a:ext cx="660300" cy="660300"/>
                </a:xfrm>
                <a:prstGeom prst="diamond">
                  <a:avLst/>
                </a:prstGeom>
                <a:solidFill>
                  <a:schemeClr val="accent3"/>
                </a:solidFill>
                <a:ln cap="flat" cmpd="sng" w="9525">
                  <a:solidFill>
                    <a:srgbClr val="B4A7D6"/>
                  </a:solidFill>
                  <a:prstDash val="solid"/>
                  <a:round/>
                  <a:headEnd len="sm" w="sm" type="none"/>
                  <a:tailEnd len="sm" w="sm" type="none"/>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pic>
            <p:nvPicPr>
              <p:cNvPr id="355" name="Google Shape;355;p19"/>
              <p:cNvPicPr preferRelativeResize="0"/>
              <p:nvPr/>
            </p:nvPicPr>
            <p:blipFill>
              <a:blip r:embed="rId3">
                <a:alphaModFix/>
              </a:blip>
              <a:stretch>
                <a:fillRect/>
              </a:stretch>
            </p:blipFill>
            <p:spPr>
              <a:xfrm>
                <a:off x="1019217" y="1671712"/>
                <a:ext cx="350565" cy="350565"/>
              </a:xfrm>
              <a:prstGeom prst="rect">
                <a:avLst/>
              </a:prstGeom>
              <a:noFill/>
              <a:ln>
                <a:noFill/>
              </a:ln>
            </p:spPr>
          </p:pic>
          <p:pic>
            <p:nvPicPr>
              <p:cNvPr id="356" name="Google Shape;356;p19"/>
              <p:cNvPicPr preferRelativeResize="0"/>
              <p:nvPr/>
            </p:nvPicPr>
            <p:blipFill>
              <a:blip r:embed="rId4">
                <a:alphaModFix/>
              </a:blip>
              <a:stretch>
                <a:fillRect/>
              </a:stretch>
            </p:blipFill>
            <p:spPr>
              <a:xfrm>
                <a:off x="2612098" y="1592303"/>
                <a:ext cx="436014" cy="436038"/>
              </a:xfrm>
              <a:prstGeom prst="rect">
                <a:avLst/>
              </a:prstGeom>
              <a:noFill/>
              <a:ln>
                <a:noFill/>
              </a:ln>
            </p:spPr>
          </p:pic>
          <p:pic>
            <p:nvPicPr>
              <p:cNvPr id="357" name="Google Shape;357;p19"/>
              <p:cNvPicPr preferRelativeResize="0"/>
              <p:nvPr/>
            </p:nvPicPr>
            <p:blipFill>
              <a:blip r:embed="rId5">
                <a:alphaModFix/>
              </a:blip>
              <a:stretch>
                <a:fillRect/>
              </a:stretch>
            </p:blipFill>
            <p:spPr>
              <a:xfrm>
                <a:off x="4308051" y="1695726"/>
                <a:ext cx="350565" cy="350565"/>
              </a:xfrm>
              <a:prstGeom prst="rect">
                <a:avLst/>
              </a:prstGeom>
              <a:noFill/>
              <a:ln>
                <a:noFill/>
              </a:ln>
            </p:spPr>
          </p:pic>
          <p:pic>
            <p:nvPicPr>
              <p:cNvPr id="358" name="Google Shape;358;p19"/>
              <p:cNvPicPr preferRelativeResize="0"/>
              <p:nvPr/>
            </p:nvPicPr>
            <p:blipFill>
              <a:blip r:embed="rId6">
                <a:alphaModFix/>
              </a:blip>
              <a:stretch>
                <a:fillRect/>
              </a:stretch>
            </p:blipFill>
            <p:spPr>
              <a:xfrm>
                <a:off x="5988212" y="1700168"/>
                <a:ext cx="284815" cy="284815"/>
              </a:xfrm>
              <a:prstGeom prst="rect">
                <a:avLst/>
              </a:prstGeom>
              <a:noFill/>
              <a:ln>
                <a:noFill/>
              </a:ln>
            </p:spPr>
          </p:pic>
          <p:sp>
            <p:nvSpPr>
              <p:cNvPr id="359" name="Google Shape;359;p19"/>
              <p:cNvSpPr txBox="1"/>
              <p:nvPr/>
            </p:nvSpPr>
            <p:spPr>
              <a:xfrm>
                <a:off x="186475" y="2555325"/>
                <a:ext cx="2107800" cy="36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200">
                    <a:solidFill>
                      <a:srgbClr val="1C4588"/>
                    </a:solidFill>
                    <a:latin typeface="Mada"/>
                    <a:ea typeface="Mada"/>
                    <a:cs typeface="Mada"/>
                    <a:sym typeface="Mada"/>
                  </a:rPr>
                  <a:t>“keratoconjunctivitis sicca”</a:t>
                </a:r>
                <a:endParaRPr/>
              </a:p>
            </p:txBody>
          </p:sp>
        </p:grpSp>
      </p:grpSp>
      <p:cxnSp>
        <p:nvCxnSpPr>
          <p:cNvPr id="360" name="Google Shape;360;p19"/>
          <p:cNvCxnSpPr/>
          <p:nvPr/>
        </p:nvCxnSpPr>
        <p:spPr>
          <a:xfrm rot="10800000">
            <a:off x="8900" y="10078250"/>
            <a:ext cx="7612800" cy="0"/>
          </a:xfrm>
          <a:prstGeom prst="straightConnector1">
            <a:avLst/>
          </a:prstGeom>
          <a:noFill/>
          <a:ln cap="flat" cmpd="sng" w="28575">
            <a:solidFill>
              <a:srgbClr val="B4A7D6"/>
            </a:solidFill>
            <a:prstDash val="dot"/>
            <a:round/>
            <a:headEnd len="med" w="med" type="none"/>
            <a:tailEnd len="med" w="med" type="none"/>
          </a:ln>
        </p:spPr>
      </p:cxnSp>
      <p:sp>
        <p:nvSpPr>
          <p:cNvPr id="361" name="Google Shape;361;p19"/>
          <p:cNvSpPr/>
          <p:nvPr/>
        </p:nvSpPr>
        <p:spPr>
          <a:xfrm>
            <a:off x="8900" y="10434025"/>
            <a:ext cx="170700" cy="1695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19"/>
          <p:cNvGrpSpPr/>
          <p:nvPr/>
        </p:nvGrpSpPr>
        <p:grpSpPr>
          <a:xfrm>
            <a:off x="181250" y="5346004"/>
            <a:ext cx="7268100" cy="2662317"/>
            <a:chOff x="171300" y="3906125"/>
            <a:chExt cx="7268100" cy="2662317"/>
          </a:xfrm>
        </p:grpSpPr>
        <p:grpSp>
          <p:nvGrpSpPr>
            <p:cNvPr id="363" name="Google Shape;363;p19"/>
            <p:cNvGrpSpPr/>
            <p:nvPr/>
          </p:nvGrpSpPr>
          <p:grpSpPr>
            <a:xfrm>
              <a:off x="486685" y="4825731"/>
              <a:ext cx="6586489" cy="291381"/>
              <a:chOff x="1592996" y="2322571"/>
              <a:chExt cx="4126356" cy="643508"/>
            </a:xfrm>
          </p:grpSpPr>
          <p:sp>
            <p:nvSpPr>
              <p:cNvPr id="364" name="Google Shape;364;p19"/>
              <p:cNvSpPr/>
              <p:nvPr/>
            </p:nvSpPr>
            <p:spPr>
              <a:xfrm>
                <a:off x="1592996" y="2322571"/>
                <a:ext cx="386700" cy="642300"/>
              </a:xfrm>
              <a:prstGeom prst="rect">
                <a:avLst/>
              </a:prstGeom>
              <a:solidFill>
                <a:srgbClr val="0B7743"/>
              </a:solidFill>
              <a:ln cap="flat" cmpd="sng" w="9525">
                <a:solidFill>
                  <a:srgbClr val="000000"/>
                </a:solidFill>
                <a:prstDash val="solid"/>
                <a:round/>
                <a:headEnd len="sm" w="sm" type="none"/>
                <a:tailEnd len="sm" w="sm" type="none"/>
              </a:ln>
              <a:effectLst>
                <a:outerShdw blurRad="71438" rotWithShape="0" algn="bl" dir="2700000" dist="28575">
                  <a:srgbClr val="000000">
                    <a:alpha val="17000"/>
                  </a:srgbClr>
                </a:outerShdw>
              </a:effectLst>
            </p:spPr>
            <p:txBody>
              <a:bodyPr anchorCtr="0" anchor="ctr" bIns="91175" lIns="91175" spcFirstLastPara="1" rIns="91175" wrap="square" tIns="91175">
                <a:noAutofit/>
              </a:bodyPr>
              <a:lstStyle/>
              <a:p>
                <a:pPr indent="0" lvl="0" marL="0" rtl="0" algn="l">
                  <a:spcBef>
                    <a:spcPts val="0"/>
                  </a:spcBef>
                  <a:spcAft>
                    <a:spcPts val="0"/>
                  </a:spcAft>
                  <a:buNone/>
                </a:pPr>
                <a:r>
                  <a:t/>
                </a:r>
                <a:endParaRPr b="1" sz="1200">
                  <a:latin typeface="Mada"/>
                  <a:ea typeface="Mada"/>
                  <a:cs typeface="Mada"/>
                  <a:sym typeface="Mada"/>
                </a:endParaRPr>
              </a:p>
            </p:txBody>
          </p:sp>
          <p:sp>
            <p:nvSpPr>
              <p:cNvPr id="365" name="Google Shape;365;p19"/>
              <p:cNvSpPr/>
              <p:nvPr/>
            </p:nvSpPr>
            <p:spPr>
              <a:xfrm>
                <a:off x="1592997" y="2322571"/>
                <a:ext cx="386700" cy="642600"/>
              </a:xfrm>
              <a:prstGeom prst="rect">
                <a:avLst/>
              </a:prstGeom>
              <a:solidFill>
                <a:srgbClr val="B4A7D6"/>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800">
                    <a:solidFill>
                      <a:srgbClr val="CC0000"/>
                    </a:solidFill>
                    <a:latin typeface="Mada"/>
                    <a:ea typeface="Mada"/>
                    <a:cs typeface="Mada"/>
                    <a:sym typeface="Mada"/>
                  </a:rPr>
                  <a:t>1</a:t>
                </a:r>
                <a:endParaRPr b="1" sz="1800">
                  <a:solidFill>
                    <a:srgbClr val="CC0000"/>
                  </a:solidFill>
                  <a:latin typeface="Mada"/>
                  <a:ea typeface="Mada"/>
                  <a:cs typeface="Mada"/>
                  <a:sym typeface="Mada"/>
                </a:endParaRPr>
              </a:p>
            </p:txBody>
          </p:sp>
          <p:sp>
            <p:nvSpPr>
              <p:cNvPr id="366" name="Google Shape;366;p19"/>
              <p:cNvSpPr/>
              <p:nvPr/>
            </p:nvSpPr>
            <p:spPr>
              <a:xfrm>
                <a:off x="2014352" y="2323779"/>
                <a:ext cx="3705000" cy="642300"/>
              </a:xfrm>
              <a:prstGeom prst="rect">
                <a:avLst/>
              </a:prstGeom>
              <a:noFill/>
              <a:ln cap="flat" cmpd="sng" w="9525">
                <a:solidFill>
                  <a:srgbClr val="000000"/>
                </a:solidFill>
                <a:prstDash val="solid"/>
                <a:round/>
                <a:headEnd len="sm" w="sm" type="none"/>
                <a:tailEnd len="sm" w="sm" type="none"/>
              </a:ln>
            </p:spPr>
            <p:txBody>
              <a:bodyPr anchorCtr="0" anchor="ctr" bIns="91175" lIns="91175" spcFirstLastPara="1" rIns="91175" wrap="square" tIns="91175">
                <a:noAutofit/>
              </a:bodyPr>
              <a:lstStyle/>
              <a:p>
                <a:pPr indent="-203200" lvl="0" marL="317500" rtl="0" algn="l">
                  <a:lnSpc>
                    <a:spcPct val="115000"/>
                  </a:lnSpc>
                  <a:spcBef>
                    <a:spcPts val="0"/>
                  </a:spcBef>
                  <a:spcAft>
                    <a:spcPts val="0"/>
                  </a:spcAft>
                  <a:buSzPts val="1200"/>
                  <a:buFont typeface="Mada"/>
                  <a:buChar char="●"/>
                </a:pPr>
                <a:r>
                  <a:rPr b="1" lang="ar" sz="1200">
                    <a:latin typeface="Mada"/>
                    <a:ea typeface="Mada"/>
                    <a:cs typeface="Mada"/>
                    <a:sym typeface="Mada"/>
                  </a:rPr>
                  <a:t>Positive </a:t>
                </a:r>
                <a:r>
                  <a:rPr b="1" lang="ar" sz="1200" u="sng">
                    <a:solidFill>
                      <a:srgbClr val="CC0000"/>
                    </a:solidFill>
                    <a:latin typeface="Mada"/>
                    <a:ea typeface="Mada"/>
                    <a:cs typeface="Mada"/>
                    <a:sym typeface="Mada"/>
                  </a:rPr>
                  <a:t>minor</a:t>
                </a:r>
                <a:r>
                  <a:rPr b="1" lang="ar" sz="1200">
                    <a:solidFill>
                      <a:srgbClr val="CC0000"/>
                    </a:solidFill>
                    <a:latin typeface="Mada"/>
                    <a:ea typeface="Mada"/>
                    <a:cs typeface="Mada"/>
                    <a:sym typeface="Mada"/>
                  </a:rPr>
                  <a:t> </a:t>
                </a:r>
                <a:r>
                  <a:rPr b="1" lang="ar" sz="1200">
                    <a:latin typeface="Mada"/>
                    <a:ea typeface="Mada"/>
                    <a:cs typeface="Mada"/>
                    <a:sym typeface="Mada"/>
                  </a:rPr>
                  <a:t>salivary gland biopsy findings</a:t>
                </a:r>
                <a:r>
                  <a:rPr b="1"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showing lymphocytic infiltration.</a:t>
                </a:r>
                <a:r>
                  <a:rPr b="1" lang="ar" sz="1200">
                    <a:latin typeface="Mada"/>
                    <a:ea typeface="Mada"/>
                    <a:cs typeface="Mada"/>
                    <a:sym typeface="Mada"/>
                  </a:rPr>
                  <a:t> </a:t>
                </a:r>
                <a:endParaRPr b="1" sz="1200">
                  <a:latin typeface="Mada"/>
                  <a:ea typeface="Mada"/>
                  <a:cs typeface="Mada"/>
                  <a:sym typeface="Mada"/>
                </a:endParaRPr>
              </a:p>
            </p:txBody>
          </p:sp>
        </p:grpSp>
        <p:grpSp>
          <p:nvGrpSpPr>
            <p:cNvPr id="367" name="Google Shape;367;p19"/>
            <p:cNvGrpSpPr/>
            <p:nvPr/>
          </p:nvGrpSpPr>
          <p:grpSpPr>
            <a:xfrm>
              <a:off x="486685" y="5117103"/>
              <a:ext cx="6586489" cy="291375"/>
              <a:chOff x="1592997" y="2322582"/>
              <a:chExt cx="4126356" cy="643497"/>
            </a:xfrm>
          </p:grpSpPr>
          <p:sp>
            <p:nvSpPr>
              <p:cNvPr id="368" name="Google Shape;368;p19"/>
              <p:cNvSpPr/>
              <p:nvPr/>
            </p:nvSpPr>
            <p:spPr>
              <a:xfrm>
                <a:off x="1592997" y="2322582"/>
                <a:ext cx="386700" cy="642300"/>
              </a:xfrm>
              <a:prstGeom prst="rect">
                <a:avLst/>
              </a:prstGeom>
              <a:solidFill>
                <a:srgbClr val="0B7743"/>
              </a:solidFill>
              <a:ln cap="flat" cmpd="sng" w="9525">
                <a:solidFill>
                  <a:srgbClr val="000000"/>
                </a:solidFill>
                <a:prstDash val="solid"/>
                <a:round/>
                <a:headEnd len="sm" w="sm" type="none"/>
                <a:tailEnd len="sm" w="sm" type="none"/>
              </a:ln>
              <a:effectLst>
                <a:outerShdw blurRad="71438" rotWithShape="0" algn="bl" dir="2700000" dist="28575">
                  <a:srgbClr val="000000">
                    <a:alpha val="17000"/>
                  </a:srgbClr>
                </a:outerShdw>
              </a:effectLst>
            </p:spPr>
            <p:txBody>
              <a:bodyPr anchorCtr="0" anchor="ctr" bIns="91175" lIns="91175" spcFirstLastPara="1" rIns="91175" wrap="square" tIns="91175">
                <a:noAutofit/>
              </a:bodyPr>
              <a:lstStyle/>
              <a:p>
                <a:pPr indent="0" lvl="0" marL="0" rtl="0" algn="l">
                  <a:spcBef>
                    <a:spcPts val="0"/>
                  </a:spcBef>
                  <a:spcAft>
                    <a:spcPts val="0"/>
                  </a:spcAft>
                  <a:buNone/>
                </a:pPr>
                <a:r>
                  <a:t/>
                </a:r>
                <a:endParaRPr b="1" sz="1200">
                  <a:latin typeface="Mada"/>
                  <a:ea typeface="Mada"/>
                  <a:cs typeface="Mada"/>
                  <a:sym typeface="Mada"/>
                </a:endParaRPr>
              </a:p>
            </p:txBody>
          </p:sp>
          <p:sp>
            <p:nvSpPr>
              <p:cNvPr id="369" name="Google Shape;369;p19"/>
              <p:cNvSpPr/>
              <p:nvPr/>
            </p:nvSpPr>
            <p:spPr>
              <a:xfrm>
                <a:off x="1592997" y="2322582"/>
                <a:ext cx="386700" cy="642600"/>
              </a:xfrm>
              <a:prstGeom prst="rect">
                <a:avLst/>
              </a:prstGeom>
              <a:solidFill>
                <a:srgbClr val="B4A7D6"/>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800">
                    <a:solidFill>
                      <a:srgbClr val="CC0000"/>
                    </a:solidFill>
                    <a:latin typeface="Mada"/>
                    <a:ea typeface="Mada"/>
                    <a:cs typeface="Mada"/>
                    <a:sym typeface="Mada"/>
                  </a:rPr>
                  <a:t>2</a:t>
                </a:r>
                <a:endParaRPr b="1" sz="1200">
                  <a:solidFill>
                    <a:srgbClr val="CC0000"/>
                  </a:solidFill>
                  <a:latin typeface="Mada"/>
                  <a:ea typeface="Mada"/>
                  <a:cs typeface="Mada"/>
                  <a:sym typeface="Mada"/>
                </a:endParaRPr>
              </a:p>
            </p:txBody>
          </p:sp>
          <p:sp>
            <p:nvSpPr>
              <p:cNvPr id="370" name="Google Shape;370;p19"/>
              <p:cNvSpPr/>
              <p:nvPr/>
            </p:nvSpPr>
            <p:spPr>
              <a:xfrm>
                <a:off x="2014352" y="2323779"/>
                <a:ext cx="3705000" cy="642300"/>
              </a:xfrm>
              <a:prstGeom prst="rect">
                <a:avLst/>
              </a:prstGeom>
              <a:noFill/>
              <a:ln cap="flat" cmpd="sng" w="9525">
                <a:solidFill>
                  <a:srgbClr val="000000"/>
                </a:solidFill>
                <a:prstDash val="solid"/>
                <a:round/>
                <a:headEnd len="sm" w="sm" type="none"/>
                <a:tailEnd len="sm" w="sm" type="none"/>
              </a:ln>
            </p:spPr>
            <p:txBody>
              <a:bodyPr anchorCtr="0" anchor="ctr" bIns="91175" lIns="91175" spcFirstLastPara="1" rIns="91175" wrap="square" tIns="91175">
                <a:noAutofit/>
              </a:bodyPr>
              <a:lstStyle/>
              <a:p>
                <a:pPr indent="-203200" lvl="0" marL="317500" marR="0" rtl="0" algn="l">
                  <a:lnSpc>
                    <a:spcPct val="115000"/>
                  </a:lnSpc>
                  <a:spcBef>
                    <a:spcPts val="0"/>
                  </a:spcBef>
                  <a:spcAft>
                    <a:spcPts val="0"/>
                  </a:spcAft>
                  <a:buSzPts val="1200"/>
                  <a:buFont typeface="Mada"/>
                  <a:buChar char="●"/>
                </a:pPr>
                <a:r>
                  <a:rPr b="1" lang="ar" sz="1200">
                    <a:latin typeface="Mada"/>
                    <a:ea typeface="Mada"/>
                    <a:cs typeface="Mada"/>
                    <a:sym typeface="Mada"/>
                  </a:rPr>
                  <a:t>Positive anti–SSA</a:t>
                </a:r>
                <a:r>
                  <a:rPr b="1" baseline="30000" lang="ar" sz="1200">
                    <a:solidFill>
                      <a:srgbClr val="CEA320"/>
                    </a:solidFill>
                    <a:latin typeface="Mada"/>
                    <a:ea typeface="Mada"/>
                    <a:cs typeface="Mada"/>
                    <a:sym typeface="Mada"/>
                  </a:rPr>
                  <a:t>3</a:t>
                </a:r>
                <a:r>
                  <a:rPr b="1" lang="ar" sz="1200">
                    <a:latin typeface="Mada"/>
                    <a:ea typeface="Mada"/>
                    <a:cs typeface="Mada"/>
                    <a:sym typeface="Mada"/>
                  </a:rPr>
                  <a:t> </a:t>
                </a:r>
                <a:r>
                  <a:rPr b="1" lang="ar" sz="800">
                    <a:solidFill>
                      <a:srgbClr val="999999"/>
                    </a:solidFill>
                    <a:latin typeface="Mada"/>
                    <a:ea typeface="Mada"/>
                    <a:cs typeface="Mada"/>
                    <a:sym typeface="Mada"/>
                  </a:rPr>
                  <a:t>anti-sjogren syndrome A</a:t>
                </a:r>
                <a:r>
                  <a:rPr b="1" lang="ar" sz="1200">
                    <a:latin typeface="Mada"/>
                    <a:ea typeface="Mada"/>
                    <a:cs typeface="Mada"/>
                    <a:sym typeface="Mada"/>
                  </a:rPr>
                  <a:t> or anti–SSB </a:t>
                </a:r>
                <a:r>
                  <a:rPr b="1" lang="ar" sz="800">
                    <a:solidFill>
                      <a:srgbClr val="999999"/>
                    </a:solidFill>
                    <a:latin typeface="Mada"/>
                    <a:ea typeface="Mada"/>
                    <a:cs typeface="Mada"/>
                    <a:sym typeface="Mada"/>
                  </a:rPr>
                  <a:t>anti-sjogren syndrome B </a:t>
                </a:r>
                <a:r>
                  <a:rPr b="1" lang="ar" sz="1200">
                    <a:latin typeface="Mada"/>
                    <a:ea typeface="Mada"/>
                    <a:cs typeface="Mada"/>
                    <a:sym typeface="Mada"/>
                  </a:rPr>
                  <a:t>antibody results </a:t>
                </a:r>
                <a:endParaRPr b="1" sz="1200">
                  <a:latin typeface="Mada"/>
                  <a:ea typeface="Mada"/>
                  <a:cs typeface="Mada"/>
                  <a:sym typeface="Mada"/>
                </a:endParaRPr>
              </a:p>
            </p:txBody>
          </p:sp>
        </p:grpSp>
        <p:grpSp>
          <p:nvGrpSpPr>
            <p:cNvPr id="371" name="Google Shape;371;p19"/>
            <p:cNvGrpSpPr/>
            <p:nvPr/>
          </p:nvGrpSpPr>
          <p:grpSpPr>
            <a:xfrm>
              <a:off x="486685" y="5407373"/>
              <a:ext cx="6586489" cy="291381"/>
              <a:chOff x="1592996" y="2322571"/>
              <a:chExt cx="4126356" cy="643508"/>
            </a:xfrm>
          </p:grpSpPr>
          <p:sp>
            <p:nvSpPr>
              <p:cNvPr id="372" name="Google Shape;372;p19"/>
              <p:cNvSpPr/>
              <p:nvPr/>
            </p:nvSpPr>
            <p:spPr>
              <a:xfrm>
                <a:off x="1592996" y="2322571"/>
                <a:ext cx="386700" cy="642300"/>
              </a:xfrm>
              <a:prstGeom prst="rect">
                <a:avLst/>
              </a:prstGeom>
              <a:solidFill>
                <a:srgbClr val="0B7743"/>
              </a:solidFill>
              <a:ln cap="flat" cmpd="sng" w="9525">
                <a:solidFill>
                  <a:srgbClr val="000000"/>
                </a:solidFill>
                <a:prstDash val="solid"/>
                <a:round/>
                <a:headEnd len="sm" w="sm" type="none"/>
                <a:tailEnd len="sm" w="sm" type="none"/>
              </a:ln>
              <a:effectLst>
                <a:outerShdw blurRad="71438" rotWithShape="0" algn="bl" dir="2700000" dist="28575">
                  <a:srgbClr val="000000">
                    <a:alpha val="17000"/>
                  </a:srgbClr>
                </a:outerShdw>
              </a:effectLst>
            </p:spPr>
            <p:txBody>
              <a:bodyPr anchorCtr="0" anchor="ctr" bIns="91175" lIns="91175" spcFirstLastPara="1" rIns="91175" wrap="square" tIns="91175">
                <a:noAutofit/>
              </a:bodyPr>
              <a:lstStyle/>
              <a:p>
                <a:pPr indent="0" lvl="0" marL="0" rtl="0" algn="l">
                  <a:spcBef>
                    <a:spcPts val="0"/>
                  </a:spcBef>
                  <a:spcAft>
                    <a:spcPts val="0"/>
                  </a:spcAft>
                  <a:buNone/>
                </a:pPr>
                <a:r>
                  <a:t/>
                </a:r>
                <a:endParaRPr b="1" sz="1200">
                  <a:latin typeface="Mada"/>
                  <a:ea typeface="Mada"/>
                  <a:cs typeface="Mada"/>
                  <a:sym typeface="Mada"/>
                </a:endParaRPr>
              </a:p>
            </p:txBody>
          </p:sp>
          <p:sp>
            <p:nvSpPr>
              <p:cNvPr id="373" name="Google Shape;373;p19"/>
              <p:cNvSpPr/>
              <p:nvPr/>
            </p:nvSpPr>
            <p:spPr>
              <a:xfrm>
                <a:off x="1592997" y="2322571"/>
                <a:ext cx="386700" cy="642600"/>
              </a:xfrm>
              <a:prstGeom prst="rect">
                <a:avLst/>
              </a:prstGeom>
              <a:solidFill>
                <a:srgbClr val="B4A7D6"/>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374" name="Google Shape;374;p19"/>
              <p:cNvSpPr/>
              <p:nvPr/>
            </p:nvSpPr>
            <p:spPr>
              <a:xfrm>
                <a:off x="2014352" y="2323779"/>
                <a:ext cx="3705000" cy="642300"/>
              </a:xfrm>
              <a:prstGeom prst="rect">
                <a:avLst/>
              </a:prstGeom>
              <a:noFill/>
              <a:ln cap="flat" cmpd="sng" w="9525">
                <a:solidFill>
                  <a:srgbClr val="000000"/>
                </a:solidFill>
                <a:prstDash val="solid"/>
                <a:round/>
                <a:headEnd len="sm" w="sm" type="none"/>
                <a:tailEnd len="sm" w="sm" type="none"/>
              </a:ln>
            </p:spPr>
            <p:txBody>
              <a:bodyPr anchorCtr="0" anchor="ctr" bIns="91175" lIns="91175" spcFirstLastPara="1" rIns="91175" wrap="square" tIns="91175">
                <a:noAutofit/>
              </a:bodyPr>
              <a:lstStyle/>
              <a:p>
                <a:pPr indent="-203200" lvl="0" marL="317500" rtl="0" algn="l">
                  <a:lnSpc>
                    <a:spcPct val="115000"/>
                  </a:lnSpc>
                  <a:spcBef>
                    <a:spcPts val="0"/>
                  </a:spcBef>
                  <a:spcAft>
                    <a:spcPts val="0"/>
                  </a:spcAft>
                  <a:buSzPts val="1200"/>
                  <a:buFont typeface="Mada"/>
                  <a:buChar char="●"/>
                </a:pPr>
                <a:r>
                  <a:rPr b="1" lang="ar" sz="1200">
                    <a:latin typeface="Mada"/>
                    <a:ea typeface="Mada"/>
                    <a:cs typeface="Mada"/>
                    <a:sym typeface="Mada"/>
                  </a:rPr>
                  <a:t>Oral signs (sialogram, scintigraphy or sialometry findings)</a:t>
                </a:r>
                <a:endParaRPr b="1" sz="1200">
                  <a:latin typeface="Mada"/>
                  <a:ea typeface="Mada"/>
                  <a:cs typeface="Mada"/>
                  <a:sym typeface="Mada"/>
                </a:endParaRPr>
              </a:p>
            </p:txBody>
          </p:sp>
        </p:grpSp>
        <p:grpSp>
          <p:nvGrpSpPr>
            <p:cNvPr id="375" name="Google Shape;375;p19"/>
            <p:cNvGrpSpPr/>
            <p:nvPr/>
          </p:nvGrpSpPr>
          <p:grpSpPr>
            <a:xfrm>
              <a:off x="486685" y="5698745"/>
              <a:ext cx="6586489" cy="291375"/>
              <a:chOff x="1592997" y="2322582"/>
              <a:chExt cx="4126356" cy="643497"/>
            </a:xfrm>
          </p:grpSpPr>
          <p:sp>
            <p:nvSpPr>
              <p:cNvPr id="376" name="Google Shape;376;p19"/>
              <p:cNvSpPr/>
              <p:nvPr/>
            </p:nvSpPr>
            <p:spPr>
              <a:xfrm>
                <a:off x="1592997" y="2322582"/>
                <a:ext cx="386700" cy="642300"/>
              </a:xfrm>
              <a:prstGeom prst="rect">
                <a:avLst/>
              </a:prstGeom>
              <a:solidFill>
                <a:srgbClr val="0B7743"/>
              </a:solidFill>
              <a:ln cap="flat" cmpd="sng" w="9525">
                <a:solidFill>
                  <a:srgbClr val="000000"/>
                </a:solidFill>
                <a:prstDash val="solid"/>
                <a:round/>
                <a:headEnd len="sm" w="sm" type="none"/>
                <a:tailEnd len="sm" w="sm" type="none"/>
              </a:ln>
              <a:effectLst>
                <a:outerShdw blurRad="71438" rotWithShape="0" algn="bl" dir="2700000" dist="28575">
                  <a:srgbClr val="000000">
                    <a:alpha val="17000"/>
                  </a:srgbClr>
                </a:outerShdw>
              </a:effectLst>
            </p:spPr>
            <p:txBody>
              <a:bodyPr anchorCtr="0" anchor="ctr" bIns="91175" lIns="91175" spcFirstLastPara="1" rIns="91175" wrap="square" tIns="91175">
                <a:noAutofit/>
              </a:bodyPr>
              <a:lstStyle/>
              <a:p>
                <a:pPr indent="0" lvl="0" marL="0" rtl="0" algn="l">
                  <a:spcBef>
                    <a:spcPts val="0"/>
                  </a:spcBef>
                  <a:spcAft>
                    <a:spcPts val="0"/>
                  </a:spcAft>
                  <a:buNone/>
                </a:pPr>
                <a:r>
                  <a:t/>
                </a:r>
                <a:endParaRPr b="1" sz="1200">
                  <a:latin typeface="Mada"/>
                  <a:ea typeface="Mada"/>
                  <a:cs typeface="Mada"/>
                  <a:sym typeface="Mada"/>
                </a:endParaRPr>
              </a:p>
            </p:txBody>
          </p:sp>
          <p:sp>
            <p:nvSpPr>
              <p:cNvPr id="377" name="Google Shape;377;p19"/>
              <p:cNvSpPr/>
              <p:nvPr/>
            </p:nvSpPr>
            <p:spPr>
              <a:xfrm>
                <a:off x="1592997" y="2322582"/>
                <a:ext cx="386700" cy="642600"/>
              </a:xfrm>
              <a:prstGeom prst="rect">
                <a:avLst/>
              </a:prstGeom>
              <a:solidFill>
                <a:srgbClr val="B4A7D6"/>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4</a:t>
                </a:r>
                <a:endParaRPr b="1" sz="1200">
                  <a:solidFill>
                    <a:srgbClr val="FFFFFF"/>
                  </a:solidFill>
                  <a:latin typeface="Mada"/>
                  <a:ea typeface="Mada"/>
                  <a:cs typeface="Mada"/>
                  <a:sym typeface="Mada"/>
                </a:endParaRPr>
              </a:p>
            </p:txBody>
          </p:sp>
          <p:sp>
            <p:nvSpPr>
              <p:cNvPr id="378" name="Google Shape;378;p19"/>
              <p:cNvSpPr/>
              <p:nvPr/>
            </p:nvSpPr>
            <p:spPr>
              <a:xfrm>
                <a:off x="2014352" y="2323779"/>
                <a:ext cx="3705000" cy="642300"/>
              </a:xfrm>
              <a:prstGeom prst="rect">
                <a:avLst/>
              </a:prstGeom>
              <a:noFill/>
              <a:ln cap="flat" cmpd="sng" w="9525">
                <a:solidFill>
                  <a:srgbClr val="000000"/>
                </a:solidFill>
                <a:prstDash val="solid"/>
                <a:round/>
                <a:headEnd len="sm" w="sm" type="none"/>
                <a:tailEnd len="sm" w="sm" type="none"/>
              </a:ln>
            </p:spPr>
            <p:txBody>
              <a:bodyPr anchorCtr="0" anchor="ctr" bIns="91175" lIns="91175" spcFirstLastPara="1" rIns="91175" wrap="square" tIns="91175">
                <a:noAutofit/>
              </a:bodyPr>
              <a:lstStyle/>
              <a:p>
                <a:pPr indent="-203200" lvl="0" marL="317500" marR="0" rtl="0" algn="l">
                  <a:lnSpc>
                    <a:spcPct val="115000"/>
                  </a:lnSpc>
                  <a:spcBef>
                    <a:spcPts val="0"/>
                  </a:spcBef>
                  <a:spcAft>
                    <a:spcPts val="0"/>
                  </a:spcAft>
                  <a:buSzPts val="1200"/>
                  <a:buFont typeface="Mada"/>
                  <a:buChar char="●"/>
                </a:pPr>
                <a:r>
                  <a:rPr b="1" lang="ar" sz="1200">
                    <a:latin typeface="Mada"/>
                    <a:ea typeface="Mada"/>
                    <a:cs typeface="Mada"/>
                    <a:sym typeface="Mada"/>
                  </a:rPr>
                  <a:t>Ocular signs (Schirmer test)</a:t>
                </a:r>
                <a:r>
                  <a:rPr b="1" baseline="30000" lang="ar" sz="1200">
                    <a:latin typeface="Mada"/>
                    <a:ea typeface="Mada"/>
                    <a:cs typeface="Mada"/>
                    <a:sym typeface="Mada"/>
                  </a:rPr>
                  <a:t>2</a:t>
                </a:r>
                <a:endParaRPr b="1" baseline="30000" sz="1200">
                  <a:latin typeface="Mada"/>
                  <a:ea typeface="Mada"/>
                  <a:cs typeface="Mada"/>
                  <a:sym typeface="Mada"/>
                </a:endParaRPr>
              </a:p>
            </p:txBody>
          </p:sp>
        </p:grpSp>
        <p:grpSp>
          <p:nvGrpSpPr>
            <p:cNvPr id="379" name="Google Shape;379;p19"/>
            <p:cNvGrpSpPr/>
            <p:nvPr/>
          </p:nvGrpSpPr>
          <p:grpSpPr>
            <a:xfrm>
              <a:off x="486685" y="5985694"/>
              <a:ext cx="6586489" cy="291381"/>
              <a:chOff x="1592996" y="2322571"/>
              <a:chExt cx="4126356" cy="643508"/>
            </a:xfrm>
          </p:grpSpPr>
          <p:sp>
            <p:nvSpPr>
              <p:cNvPr id="380" name="Google Shape;380;p19"/>
              <p:cNvSpPr/>
              <p:nvPr/>
            </p:nvSpPr>
            <p:spPr>
              <a:xfrm>
                <a:off x="1592996" y="2322571"/>
                <a:ext cx="386700" cy="642300"/>
              </a:xfrm>
              <a:prstGeom prst="rect">
                <a:avLst/>
              </a:prstGeom>
              <a:solidFill>
                <a:srgbClr val="0B7743"/>
              </a:solidFill>
              <a:ln cap="flat" cmpd="sng" w="9525">
                <a:solidFill>
                  <a:srgbClr val="000000"/>
                </a:solidFill>
                <a:prstDash val="solid"/>
                <a:round/>
                <a:headEnd len="sm" w="sm" type="none"/>
                <a:tailEnd len="sm" w="sm" type="none"/>
              </a:ln>
              <a:effectLst>
                <a:outerShdw blurRad="71438" rotWithShape="0" algn="bl" dir="2700000" dist="28575">
                  <a:srgbClr val="000000">
                    <a:alpha val="17000"/>
                  </a:srgbClr>
                </a:outerShdw>
              </a:effectLst>
            </p:spPr>
            <p:txBody>
              <a:bodyPr anchorCtr="0" anchor="ctr" bIns="91175" lIns="91175" spcFirstLastPara="1" rIns="91175" wrap="square" tIns="91175">
                <a:noAutofit/>
              </a:bodyPr>
              <a:lstStyle/>
              <a:p>
                <a:pPr indent="0" lvl="0" marL="0" rtl="0" algn="l">
                  <a:spcBef>
                    <a:spcPts val="0"/>
                  </a:spcBef>
                  <a:spcAft>
                    <a:spcPts val="0"/>
                  </a:spcAft>
                  <a:buNone/>
                </a:pPr>
                <a:r>
                  <a:t/>
                </a:r>
                <a:endParaRPr b="1" sz="1200">
                  <a:latin typeface="Mada"/>
                  <a:ea typeface="Mada"/>
                  <a:cs typeface="Mada"/>
                  <a:sym typeface="Mada"/>
                </a:endParaRPr>
              </a:p>
            </p:txBody>
          </p:sp>
          <p:sp>
            <p:nvSpPr>
              <p:cNvPr id="381" name="Google Shape;381;p19"/>
              <p:cNvSpPr/>
              <p:nvPr/>
            </p:nvSpPr>
            <p:spPr>
              <a:xfrm>
                <a:off x="1592997" y="2322571"/>
                <a:ext cx="386700" cy="642600"/>
              </a:xfrm>
              <a:prstGeom prst="rect">
                <a:avLst/>
              </a:prstGeom>
              <a:solidFill>
                <a:srgbClr val="B4A7D6"/>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5</a:t>
                </a:r>
                <a:endParaRPr b="1" sz="1800">
                  <a:solidFill>
                    <a:srgbClr val="FFFFFF"/>
                  </a:solidFill>
                  <a:latin typeface="Mada"/>
                  <a:ea typeface="Mada"/>
                  <a:cs typeface="Mada"/>
                  <a:sym typeface="Mada"/>
                </a:endParaRPr>
              </a:p>
            </p:txBody>
          </p:sp>
          <p:sp>
            <p:nvSpPr>
              <p:cNvPr id="382" name="Google Shape;382;p19"/>
              <p:cNvSpPr/>
              <p:nvPr/>
            </p:nvSpPr>
            <p:spPr>
              <a:xfrm>
                <a:off x="2014352" y="2323779"/>
                <a:ext cx="3705000" cy="642300"/>
              </a:xfrm>
              <a:prstGeom prst="rect">
                <a:avLst/>
              </a:prstGeom>
              <a:noFill/>
              <a:ln cap="flat" cmpd="sng" w="9525">
                <a:solidFill>
                  <a:srgbClr val="000000"/>
                </a:solidFill>
                <a:prstDash val="solid"/>
                <a:round/>
                <a:headEnd len="sm" w="sm" type="none"/>
                <a:tailEnd len="sm" w="sm" type="none"/>
              </a:ln>
            </p:spPr>
            <p:txBody>
              <a:bodyPr anchorCtr="0" anchor="ctr" bIns="91175" lIns="91175" spcFirstLastPara="1" rIns="91175" wrap="square" tIns="91175">
                <a:noAutofit/>
              </a:bodyPr>
              <a:lstStyle/>
              <a:p>
                <a:pPr indent="-203200" lvl="0" marL="317500" rtl="0" algn="l">
                  <a:lnSpc>
                    <a:spcPct val="115000"/>
                  </a:lnSpc>
                  <a:spcBef>
                    <a:spcPts val="0"/>
                  </a:spcBef>
                  <a:spcAft>
                    <a:spcPts val="0"/>
                  </a:spcAft>
                  <a:buSzPts val="1200"/>
                  <a:buFont typeface="Mada"/>
                  <a:buChar char="●"/>
                </a:pPr>
                <a:r>
                  <a:rPr b="1" lang="ar" sz="1200">
                    <a:latin typeface="Mada"/>
                    <a:ea typeface="Mada"/>
                    <a:cs typeface="Mada"/>
                    <a:sym typeface="Mada"/>
                  </a:rPr>
                  <a:t>Oral dryness </a:t>
                </a:r>
                <a:endParaRPr b="1" sz="1200">
                  <a:latin typeface="Mada"/>
                  <a:ea typeface="Mada"/>
                  <a:cs typeface="Mada"/>
                  <a:sym typeface="Mada"/>
                </a:endParaRPr>
              </a:p>
            </p:txBody>
          </p:sp>
        </p:grpSp>
        <p:grpSp>
          <p:nvGrpSpPr>
            <p:cNvPr id="383" name="Google Shape;383;p19"/>
            <p:cNvGrpSpPr/>
            <p:nvPr/>
          </p:nvGrpSpPr>
          <p:grpSpPr>
            <a:xfrm>
              <a:off x="486685" y="6277066"/>
              <a:ext cx="6586489" cy="291375"/>
              <a:chOff x="1592997" y="2322582"/>
              <a:chExt cx="4126356" cy="643497"/>
            </a:xfrm>
          </p:grpSpPr>
          <p:sp>
            <p:nvSpPr>
              <p:cNvPr id="384" name="Google Shape;384;p19"/>
              <p:cNvSpPr/>
              <p:nvPr/>
            </p:nvSpPr>
            <p:spPr>
              <a:xfrm>
                <a:off x="1592997" y="2322582"/>
                <a:ext cx="386700" cy="642300"/>
              </a:xfrm>
              <a:prstGeom prst="rect">
                <a:avLst/>
              </a:prstGeom>
              <a:solidFill>
                <a:srgbClr val="0B7743"/>
              </a:solidFill>
              <a:ln cap="flat" cmpd="sng" w="9525">
                <a:solidFill>
                  <a:srgbClr val="000000"/>
                </a:solidFill>
                <a:prstDash val="solid"/>
                <a:round/>
                <a:headEnd len="sm" w="sm" type="none"/>
                <a:tailEnd len="sm" w="sm" type="none"/>
              </a:ln>
              <a:effectLst>
                <a:outerShdw blurRad="71438" rotWithShape="0" algn="bl" dir="2700000" dist="28575">
                  <a:srgbClr val="000000">
                    <a:alpha val="17000"/>
                  </a:srgbClr>
                </a:outerShdw>
              </a:effectLst>
            </p:spPr>
            <p:txBody>
              <a:bodyPr anchorCtr="0" anchor="ctr" bIns="91175" lIns="91175" spcFirstLastPara="1" rIns="91175" wrap="square" tIns="91175">
                <a:noAutofit/>
              </a:bodyPr>
              <a:lstStyle/>
              <a:p>
                <a:pPr indent="0" lvl="0" marL="0" rtl="0" algn="l">
                  <a:spcBef>
                    <a:spcPts val="0"/>
                  </a:spcBef>
                  <a:spcAft>
                    <a:spcPts val="0"/>
                  </a:spcAft>
                  <a:buNone/>
                </a:pPr>
                <a:r>
                  <a:t/>
                </a:r>
                <a:endParaRPr b="1" sz="1200">
                  <a:latin typeface="Mada"/>
                  <a:ea typeface="Mada"/>
                  <a:cs typeface="Mada"/>
                  <a:sym typeface="Mada"/>
                </a:endParaRPr>
              </a:p>
            </p:txBody>
          </p:sp>
          <p:sp>
            <p:nvSpPr>
              <p:cNvPr id="385" name="Google Shape;385;p19"/>
              <p:cNvSpPr/>
              <p:nvPr/>
            </p:nvSpPr>
            <p:spPr>
              <a:xfrm>
                <a:off x="1592997" y="2322582"/>
                <a:ext cx="386700" cy="642600"/>
              </a:xfrm>
              <a:prstGeom prst="rect">
                <a:avLst/>
              </a:prstGeom>
              <a:solidFill>
                <a:srgbClr val="B4A7D6"/>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6</a:t>
                </a:r>
                <a:endParaRPr b="1" sz="1200">
                  <a:solidFill>
                    <a:srgbClr val="FFFFFF"/>
                  </a:solidFill>
                  <a:latin typeface="Mada"/>
                  <a:ea typeface="Mada"/>
                  <a:cs typeface="Mada"/>
                  <a:sym typeface="Mada"/>
                </a:endParaRPr>
              </a:p>
            </p:txBody>
          </p:sp>
          <p:sp>
            <p:nvSpPr>
              <p:cNvPr id="386" name="Google Shape;386;p19"/>
              <p:cNvSpPr/>
              <p:nvPr/>
            </p:nvSpPr>
            <p:spPr>
              <a:xfrm>
                <a:off x="2014352" y="2323779"/>
                <a:ext cx="3705000" cy="642300"/>
              </a:xfrm>
              <a:prstGeom prst="rect">
                <a:avLst/>
              </a:prstGeom>
              <a:noFill/>
              <a:ln cap="flat" cmpd="sng" w="9525">
                <a:solidFill>
                  <a:srgbClr val="000000"/>
                </a:solidFill>
                <a:prstDash val="solid"/>
                <a:round/>
                <a:headEnd len="sm" w="sm" type="none"/>
                <a:tailEnd len="sm" w="sm" type="none"/>
              </a:ln>
            </p:spPr>
            <p:txBody>
              <a:bodyPr anchorCtr="0" anchor="ctr" bIns="91175" lIns="91175" spcFirstLastPara="1" rIns="91175" wrap="square" tIns="91175">
                <a:noAutofit/>
              </a:bodyPr>
              <a:lstStyle/>
              <a:p>
                <a:pPr indent="-203200" lvl="0" marL="317500" marR="0" rtl="0" algn="l">
                  <a:lnSpc>
                    <a:spcPct val="115000"/>
                  </a:lnSpc>
                  <a:spcBef>
                    <a:spcPts val="0"/>
                  </a:spcBef>
                  <a:spcAft>
                    <a:spcPts val="0"/>
                  </a:spcAft>
                  <a:buSzPts val="1200"/>
                  <a:buFont typeface="Mada"/>
                  <a:buChar char="●"/>
                </a:pPr>
                <a:r>
                  <a:rPr b="1" lang="ar" sz="1200">
                    <a:latin typeface="Mada"/>
                    <a:ea typeface="Mada"/>
                    <a:cs typeface="Mada"/>
                    <a:sym typeface="Mada"/>
                  </a:rPr>
                  <a:t>Ocular dryness </a:t>
                </a:r>
                <a:endParaRPr b="1" sz="1200">
                  <a:latin typeface="Mada"/>
                  <a:ea typeface="Mada"/>
                  <a:cs typeface="Mada"/>
                  <a:sym typeface="Mada"/>
                </a:endParaRPr>
              </a:p>
            </p:txBody>
          </p:sp>
        </p:grpSp>
        <p:sp>
          <p:nvSpPr>
            <p:cNvPr id="387" name="Google Shape;387;p19"/>
            <p:cNvSpPr txBox="1"/>
            <p:nvPr/>
          </p:nvSpPr>
          <p:spPr>
            <a:xfrm>
              <a:off x="171300" y="3906125"/>
              <a:ext cx="72681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Diagnosis criteria of primary Sjogren’s Syndrome: </a:t>
              </a:r>
              <a:endParaRPr b="1" sz="2200">
                <a:highlight>
                  <a:srgbClr val="E1DCEC"/>
                </a:highlight>
                <a:latin typeface="Mada"/>
                <a:ea typeface="Mada"/>
                <a:cs typeface="Mada"/>
                <a:sym typeface="Mad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0"/>
          <p:cNvSpPr txBox="1"/>
          <p:nvPr>
            <p:ph idx="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cxnSp>
        <p:nvCxnSpPr>
          <p:cNvPr id="393" name="Google Shape;393;p2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graphicFrame>
        <p:nvGraphicFramePr>
          <p:cNvPr id="394" name="Google Shape;394;p20"/>
          <p:cNvGraphicFramePr/>
          <p:nvPr/>
        </p:nvGraphicFramePr>
        <p:xfrm>
          <a:off x="483677" y="1518567"/>
          <a:ext cx="3000000" cy="3000000"/>
        </p:xfrm>
        <a:graphic>
          <a:graphicData uri="http://schemas.openxmlformats.org/drawingml/2006/table">
            <a:tbl>
              <a:tblPr>
                <a:noFill/>
                <a:tableStyleId>{059E3B77-B828-426D-9831-75351D44FD52}</a:tableStyleId>
              </a:tblPr>
              <a:tblGrid>
                <a:gridCol w="2184975"/>
                <a:gridCol w="2141350"/>
                <a:gridCol w="2122850"/>
              </a:tblGrid>
              <a:tr h="332100">
                <a:tc>
                  <a:txBody>
                    <a:bodyPr/>
                    <a:lstStyle/>
                    <a:p>
                      <a:pPr indent="0" lvl="0" marL="0" rtl="0" algn="l">
                        <a:spcBef>
                          <a:spcPts val="0"/>
                        </a:spcBef>
                        <a:spcAft>
                          <a:spcPts val="0"/>
                        </a:spcAft>
                        <a:buNone/>
                      </a:pPr>
                      <a:r>
                        <a:rPr b="1" lang="ar" sz="1200">
                          <a:latin typeface="Mada"/>
                          <a:ea typeface="Mada"/>
                          <a:cs typeface="Mada"/>
                          <a:sym typeface="Mada"/>
                        </a:rPr>
                        <a:t>1) </a:t>
                      </a:r>
                      <a:r>
                        <a:rPr lang="ar" sz="1200">
                          <a:latin typeface="Mada"/>
                          <a:ea typeface="Mada"/>
                          <a:cs typeface="Mada"/>
                          <a:sym typeface="Mada"/>
                        </a:rPr>
                        <a:t>Arthritis</a:t>
                      </a:r>
                      <a:endParaRPr sz="1200">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sz="1200">
                          <a:latin typeface="Mada"/>
                          <a:ea typeface="Mada"/>
                          <a:cs typeface="Mada"/>
                          <a:sym typeface="Mada"/>
                        </a:rPr>
                        <a:t>5)</a:t>
                      </a:r>
                      <a:r>
                        <a:rPr lang="ar" sz="1200">
                          <a:latin typeface="Mada"/>
                          <a:ea typeface="Mada"/>
                          <a:cs typeface="Mada"/>
                          <a:sym typeface="Mada"/>
                        </a:rPr>
                        <a:t> Pancytopenia</a:t>
                      </a:r>
                      <a:endParaRPr sz="1200">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ar" sz="1200">
                          <a:solidFill>
                            <a:srgbClr val="CEA320"/>
                          </a:solidFill>
                          <a:latin typeface="Mada"/>
                          <a:ea typeface="Mada"/>
                          <a:cs typeface="Mada"/>
                          <a:sym typeface="Mada"/>
                        </a:rPr>
                        <a:t>9)</a:t>
                      </a:r>
                      <a:r>
                        <a:rPr lang="ar" sz="1200">
                          <a:latin typeface="Mada"/>
                          <a:ea typeface="Mada"/>
                          <a:cs typeface="Mada"/>
                          <a:sym typeface="Mada"/>
                        </a:rPr>
                        <a:t> </a:t>
                      </a:r>
                      <a:r>
                        <a:rPr b="1" lang="ar" sz="1200">
                          <a:latin typeface="Mada"/>
                          <a:ea typeface="Mada"/>
                          <a:cs typeface="Mada"/>
                          <a:sym typeface="Mada"/>
                        </a:rPr>
                        <a:t>Demyelinating disease </a:t>
                      </a:r>
                      <a:r>
                        <a:rPr lang="ar" sz="1200">
                          <a:solidFill>
                            <a:srgbClr val="6AA84F"/>
                          </a:solidFill>
                          <a:latin typeface="Mada"/>
                          <a:ea typeface="Mada"/>
                          <a:cs typeface="Mada"/>
                          <a:sym typeface="Mada"/>
                        </a:rPr>
                        <a:t>(Eg. Multiple sclerosis)</a:t>
                      </a:r>
                      <a:endParaRPr sz="1200">
                        <a:solidFill>
                          <a:srgbClr val="6AA84F"/>
                        </a:solidFill>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F3F3F3"/>
                    </a:solidFill>
                  </a:tcPr>
                </a:tc>
              </a:tr>
              <a:tr h="332100">
                <a:tc>
                  <a:txBody>
                    <a:bodyPr/>
                    <a:lstStyle/>
                    <a:p>
                      <a:pPr indent="0" lvl="0" marL="0" rtl="0" algn="l">
                        <a:spcBef>
                          <a:spcPts val="0"/>
                        </a:spcBef>
                        <a:spcAft>
                          <a:spcPts val="0"/>
                        </a:spcAft>
                        <a:buNone/>
                      </a:pPr>
                      <a:r>
                        <a:rPr b="1" lang="ar" sz="1200">
                          <a:latin typeface="Mada"/>
                          <a:ea typeface="Mada"/>
                          <a:cs typeface="Mada"/>
                          <a:sym typeface="Mada"/>
                        </a:rPr>
                        <a:t>2)</a:t>
                      </a:r>
                      <a:r>
                        <a:rPr lang="ar" sz="1200">
                          <a:latin typeface="Mada"/>
                          <a:ea typeface="Mada"/>
                          <a:cs typeface="Mada"/>
                          <a:sym typeface="Mada"/>
                        </a:rPr>
                        <a:t> Myositis</a:t>
                      </a:r>
                      <a:endParaRPr sz="1200">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6) </a:t>
                      </a:r>
                      <a:r>
                        <a:rPr lang="ar" sz="1200">
                          <a:latin typeface="Mada"/>
                          <a:ea typeface="Mada"/>
                          <a:cs typeface="Mada"/>
                          <a:sym typeface="Mada"/>
                        </a:rPr>
                        <a:t>Palpable purpura</a:t>
                      </a:r>
                      <a:endParaRPr sz="1200">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10)</a:t>
                      </a:r>
                      <a:r>
                        <a:rPr lang="ar" sz="1200">
                          <a:latin typeface="Mada"/>
                          <a:ea typeface="Mada"/>
                          <a:cs typeface="Mada"/>
                          <a:sym typeface="Mada"/>
                        </a:rPr>
                        <a:t> interstitial lung disease</a:t>
                      </a:r>
                      <a:endParaRPr sz="1200">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r h="332100">
                <a:tc>
                  <a:txBody>
                    <a:bodyPr/>
                    <a:lstStyle/>
                    <a:p>
                      <a:pPr indent="0" lvl="0" marL="0" marR="0" rtl="0" algn="l">
                        <a:lnSpc>
                          <a:spcPct val="100000"/>
                        </a:lnSpc>
                        <a:spcBef>
                          <a:spcPts val="0"/>
                        </a:spcBef>
                        <a:spcAft>
                          <a:spcPts val="0"/>
                        </a:spcAft>
                        <a:buNone/>
                      </a:pPr>
                      <a:r>
                        <a:rPr b="1" lang="ar" sz="1200">
                          <a:latin typeface="Mada"/>
                          <a:ea typeface="Mada"/>
                          <a:cs typeface="Mada"/>
                          <a:sym typeface="Mada"/>
                        </a:rPr>
                        <a:t>3)</a:t>
                      </a:r>
                      <a:r>
                        <a:rPr lang="ar" sz="1200">
                          <a:latin typeface="Mada"/>
                          <a:ea typeface="Mada"/>
                          <a:cs typeface="Mada"/>
                          <a:sym typeface="Mada"/>
                        </a:rPr>
                        <a:t> </a:t>
                      </a:r>
                      <a:r>
                        <a:rPr lang="ar" sz="1200">
                          <a:solidFill>
                            <a:srgbClr val="CC0000"/>
                          </a:solidFill>
                          <a:latin typeface="Mada"/>
                          <a:ea typeface="Mada"/>
                          <a:cs typeface="Mada"/>
                          <a:sym typeface="Mada"/>
                        </a:rPr>
                        <a:t>Renal tubular acidosis type 1</a:t>
                      </a:r>
                      <a:endParaRPr sz="1200">
                        <a:solidFill>
                          <a:srgbClr val="CC0000"/>
                        </a:solidFill>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ar" sz="1200">
                          <a:latin typeface="Mada"/>
                          <a:ea typeface="Mada"/>
                          <a:cs typeface="Mada"/>
                          <a:sym typeface="Mada"/>
                        </a:rPr>
                        <a:t>7)</a:t>
                      </a:r>
                      <a:r>
                        <a:rPr lang="ar" sz="1200">
                          <a:latin typeface="Mada"/>
                          <a:ea typeface="Mada"/>
                          <a:cs typeface="Mada"/>
                          <a:sym typeface="Mada"/>
                        </a:rPr>
                        <a:t> </a:t>
                      </a:r>
                      <a:r>
                        <a:rPr lang="ar" sz="1200">
                          <a:solidFill>
                            <a:srgbClr val="1C4588"/>
                          </a:solidFill>
                          <a:latin typeface="Mada"/>
                          <a:ea typeface="Mada"/>
                          <a:cs typeface="Mada"/>
                          <a:sym typeface="Mada"/>
                        </a:rPr>
                        <a:t>Severe unexplained </a:t>
                      </a:r>
                      <a:r>
                        <a:rPr lang="ar" sz="1200">
                          <a:solidFill>
                            <a:srgbClr val="CC0000"/>
                          </a:solidFill>
                          <a:latin typeface="Mada"/>
                          <a:ea typeface="Mada"/>
                          <a:cs typeface="Mada"/>
                          <a:sym typeface="Mada"/>
                        </a:rPr>
                        <a:t>Fatigue</a:t>
                      </a:r>
                      <a:endParaRPr sz="1200">
                        <a:solidFill>
                          <a:srgbClr val="CC0000"/>
                        </a:solidFill>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ar" sz="1200">
                          <a:latin typeface="Mada"/>
                          <a:ea typeface="Mada"/>
                          <a:cs typeface="Mada"/>
                          <a:sym typeface="Mada"/>
                        </a:rPr>
                        <a:t>11)</a:t>
                      </a:r>
                      <a:r>
                        <a:rPr lang="ar" sz="1200">
                          <a:latin typeface="Mada"/>
                          <a:ea typeface="Mada"/>
                          <a:cs typeface="Mada"/>
                          <a:sym typeface="Mada"/>
                        </a:rPr>
                        <a:t> Interstitial nephritis</a:t>
                      </a:r>
                      <a:endParaRPr sz="1200">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solidFill>
                      <a:srgbClr val="F3F3F3"/>
                    </a:solidFill>
                  </a:tcPr>
                </a:tc>
              </a:tr>
              <a:tr h="332100">
                <a:tc>
                  <a:txBody>
                    <a:bodyPr/>
                    <a:lstStyle/>
                    <a:p>
                      <a:pPr indent="0" lvl="0" marL="0" marR="0" rtl="0" algn="l">
                        <a:lnSpc>
                          <a:spcPct val="100000"/>
                        </a:lnSpc>
                        <a:spcBef>
                          <a:spcPts val="0"/>
                        </a:spcBef>
                        <a:spcAft>
                          <a:spcPts val="0"/>
                        </a:spcAft>
                        <a:buNone/>
                      </a:pPr>
                      <a:r>
                        <a:rPr b="1" lang="ar" sz="1200">
                          <a:solidFill>
                            <a:srgbClr val="1C4588"/>
                          </a:solidFill>
                          <a:latin typeface="Mada"/>
                          <a:ea typeface="Mada"/>
                          <a:cs typeface="Mada"/>
                          <a:sym typeface="Mada"/>
                        </a:rPr>
                        <a:t>4) </a:t>
                      </a:r>
                      <a:r>
                        <a:rPr lang="ar" sz="1200">
                          <a:solidFill>
                            <a:srgbClr val="1C4588"/>
                          </a:solidFill>
                          <a:latin typeface="Mada"/>
                          <a:ea typeface="Mada"/>
                          <a:cs typeface="Mada"/>
                          <a:sym typeface="Mada"/>
                        </a:rPr>
                        <a:t>Raynaud phenomenon</a:t>
                      </a:r>
                      <a:endParaRPr sz="1200">
                        <a:solidFill>
                          <a:srgbClr val="1C4588"/>
                        </a:solidFill>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ar" sz="1200">
                          <a:solidFill>
                            <a:srgbClr val="1C4588"/>
                          </a:solidFill>
                          <a:latin typeface="Mada"/>
                          <a:ea typeface="Mada"/>
                          <a:cs typeface="Mada"/>
                          <a:sym typeface="Mada"/>
                        </a:rPr>
                        <a:t>8)</a:t>
                      </a:r>
                      <a:r>
                        <a:rPr lang="ar" sz="1200">
                          <a:solidFill>
                            <a:srgbClr val="1C4588"/>
                          </a:solidFill>
                          <a:latin typeface="Mada"/>
                          <a:ea typeface="Mada"/>
                          <a:cs typeface="Mada"/>
                          <a:sym typeface="Mada"/>
                        </a:rPr>
                        <a:t> Generalized osteoarthritis</a:t>
                      </a:r>
                      <a:endParaRPr sz="1200">
                        <a:solidFill>
                          <a:srgbClr val="1C4588"/>
                        </a:solidFill>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ar" sz="1200">
                          <a:solidFill>
                            <a:srgbClr val="1C4588"/>
                          </a:solidFill>
                          <a:latin typeface="Mada"/>
                          <a:ea typeface="Mada"/>
                          <a:cs typeface="Mada"/>
                          <a:sym typeface="Mada"/>
                        </a:rPr>
                        <a:t>12)</a:t>
                      </a:r>
                      <a:r>
                        <a:rPr lang="ar" sz="1200">
                          <a:solidFill>
                            <a:srgbClr val="1C4588"/>
                          </a:solidFill>
                          <a:latin typeface="Mada"/>
                          <a:ea typeface="Mada"/>
                          <a:cs typeface="Mada"/>
                          <a:sym typeface="Mada"/>
                        </a:rPr>
                        <a:t> arthralgia</a:t>
                      </a:r>
                      <a:endParaRPr sz="1200">
                        <a:solidFill>
                          <a:srgbClr val="1C4588"/>
                        </a:solidFill>
                        <a:latin typeface="Mada"/>
                        <a:ea typeface="Mada"/>
                        <a:cs typeface="Mada"/>
                        <a:sym typeface="Mada"/>
                      </a:endParaRPr>
                    </a:p>
                  </a:txBody>
                  <a:tcPr marT="91375" marB="91375" marR="91075" marL="91075" anchor="ctr">
                    <a:lnL cap="flat" cmpd="sng" w="19050">
                      <a:solidFill>
                        <a:schemeClr val="accent3"/>
                      </a:solidFill>
                      <a:prstDash val="solid"/>
                      <a:round/>
                      <a:headEnd len="sm" w="sm" type="none"/>
                      <a:tailEnd len="sm" w="sm" type="none"/>
                    </a:lnL>
                    <a:lnR cap="flat" cmpd="sng" w="19050">
                      <a:solidFill>
                        <a:schemeClr val="accent3"/>
                      </a:solidFill>
                      <a:prstDash val="solid"/>
                      <a:round/>
                      <a:headEnd len="sm" w="sm" type="none"/>
                      <a:tailEnd len="sm" w="sm" type="none"/>
                    </a:lnR>
                    <a:lnT cap="flat" cmpd="sng" w="19050">
                      <a:solidFill>
                        <a:schemeClr val="accent3"/>
                      </a:solidFill>
                      <a:prstDash val="solid"/>
                      <a:round/>
                      <a:headEnd len="sm" w="sm" type="none"/>
                      <a:tailEnd len="sm" w="sm" type="none"/>
                    </a:lnT>
                    <a:lnB cap="flat" cmpd="sng" w="19050">
                      <a:solidFill>
                        <a:schemeClr val="accent3"/>
                      </a:solidFill>
                      <a:prstDash val="solid"/>
                      <a:round/>
                      <a:headEnd len="sm" w="sm" type="none"/>
                      <a:tailEnd len="sm" w="sm" type="none"/>
                    </a:lnB>
                  </a:tcPr>
                </a:tc>
              </a:tr>
            </a:tbl>
          </a:graphicData>
        </a:graphic>
      </p:graphicFrame>
      <p:sp>
        <p:nvSpPr>
          <p:cNvPr id="395" name="Google Shape;395;p20"/>
          <p:cNvSpPr txBox="1"/>
          <p:nvPr/>
        </p:nvSpPr>
        <p:spPr>
          <a:xfrm>
            <a:off x="143450" y="904850"/>
            <a:ext cx="7343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Extraglandular manifestations of Sjogren’s Syndrome: </a:t>
            </a:r>
            <a:endParaRPr b="1" sz="2200">
              <a:highlight>
                <a:srgbClr val="E1DCEC"/>
              </a:highlight>
              <a:latin typeface="Mada"/>
              <a:ea typeface="Mada"/>
              <a:cs typeface="Mada"/>
              <a:sym typeface="Mada"/>
            </a:endParaRPr>
          </a:p>
        </p:txBody>
      </p:sp>
      <p:sp>
        <p:nvSpPr>
          <p:cNvPr id="396" name="Google Shape;396;p20"/>
          <p:cNvSpPr txBox="1"/>
          <p:nvPr/>
        </p:nvSpPr>
        <p:spPr>
          <a:xfrm>
            <a:off x="1161382" y="0"/>
            <a:ext cx="5085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Sjogren’s Syndrome</a:t>
            </a:r>
            <a:endParaRPr b="1" sz="2600">
              <a:latin typeface="Mada"/>
              <a:ea typeface="Mada"/>
              <a:cs typeface="Mada"/>
              <a:sym typeface="Mada"/>
            </a:endParaRPr>
          </a:p>
        </p:txBody>
      </p:sp>
      <p:graphicFrame>
        <p:nvGraphicFramePr>
          <p:cNvPr id="397" name="Google Shape;397;p20"/>
          <p:cNvGraphicFramePr/>
          <p:nvPr/>
        </p:nvGraphicFramePr>
        <p:xfrm>
          <a:off x="273324" y="4137416"/>
          <a:ext cx="3000000" cy="3000000"/>
        </p:xfrm>
        <a:graphic>
          <a:graphicData uri="http://schemas.openxmlformats.org/drawingml/2006/table">
            <a:tbl>
              <a:tblPr>
                <a:noFill/>
                <a:tableStyleId>{059E3B77-B828-426D-9831-75351D44FD52}</a:tableStyleId>
              </a:tblPr>
              <a:tblGrid>
                <a:gridCol w="3211200"/>
                <a:gridCol w="3870075"/>
              </a:tblGrid>
              <a:tr h="32277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Treatment of glandular manifestations of SS </a:t>
                      </a:r>
                      <a:endParaRPr b="1" sz="1200">
                        <a:solidFill>
                          <a:srgbClr val="FFFFFF"/>
                        </a:solidFill>
                        <a:latin typeface="Mada"/>
                        <a:ea typeface="Mada"/>
                        <a:cs typeface="Mada"/>
                        <a:sym typeface="Mada"/>
                      </a:endParaRPr>
                    </a:p>
                  </a:txBody>
                  <a:tcPr marT="91375" marB="91375" marR="91075" marL="9107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Treatment of Extraglandular manifestations of SS </a:t>
                      </a:r>
                      <a:endParaRPr b="1" sz="1200">
                        <a:solidFill>
                          <a:srgbClr val="FFFFFF"/>
                        </a:solidFill>
                        <a:latin typeface="Mada"/>
                        <a:ea typeface="Mada"/>
                        <a:cs typeface="Mada"/>
                        <a:sym typeface="Mada"/>
                      </a:endParaRPr>
                    </a:p>
                  </a:txBody>
                  <a:tcPr marT="91375" marB="91375" marR="91075" marL="9107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accent2"/>
                    </a:solidFill>
                  </a:tcPr>
                </a:tc>
              </a:tr>
              <a:tr h="165500">
                <a:tc rowSpan="2">
                  <a:txBody>
                    <a:bodyPr/>
                    <a:lstStyle/>
                    <a:p>
                      <a:pPr indent="-190500" lvl="0" marL="241300" rtl="0" algn="l">
                        <a:spcBef>
                          <a:spcPts val="0"/>
                        </a:spcBef>
                        <a:spcAft>
                          <a:spcPts val="0"/>
                        </a:spcAft>
                        <a:buSzPts val="1200"/>
                        <a:buFont typeface="Mada"/>
                        <a:buChar char="➔"/>
                      </a:pPr>
                      <a:r>
                        <a:rPr lang="ar" sz="1200">
                          <a:latin typeface="Mada"/>
                          <a:ea typeface="Mada"/>
                          <a:cs typeface="Mada"/>
                          <a:sym typeface="Mada"/>
                        </a:rPr>
                        <a:t>Oral hygiene</a:t>
                      </a:r>
                      <a:endParaRPr sz="1200">
                        <a:latin typeface="Mada"/>
                        <a:ea typeface="Mada"/>
                        <a:cs typeface="Mada"/>
                        <a:sym typeface="Mada"/>
                      </a:endParaRPr>
                    </a:p>
                    <a:p>
                      <a:pPr indent="-190500" lvl="0" marL="241300" rtl="0" algn="l">
                        <a:spcBef>
                          <a:spcPts val="0"/>
                        </a:spcBef>
                        <a:spcAft>
                          <a:spcPts val="0"/>
                        </a:spcAft>
                        <a:buSzPts val="1200"/>
                        <a:buFont typeface="Mada"/>
                        <a:buChar char="➔"/>
                      </a:pPr>
                      <a:r>
                        <a:rPr lang="ar" sz="1200">
                          <a:latin typeface="Mada"/>
                          <a:ea typeface="Mada"/>
                          <a:cs typeface="Mada"/>
                          <a:sym typeface="Mada"/>
                        </a:rPr>
                        <a:t>Avoid sugars </a:t>
                      </a:r>
                      <a:endParaRPr sz="1200">
                        <a:latin typeface="Mada"/>
                        <a:ea typeface="Mada"/>
                        <a:cs typeface="Mada"/>
                        <a:sym typeface="Mada"/>
                      </a:endParaRPr>
                    </a:p>
                    <a:p>
                      <a:pPr indent="-190500" lvl="0" marL="241300" rtl="0" algn="l">
                        <a:spcBef>
                          <a:spcPts val="0"/>
                        </a:spcBef>
                        <a:spcAft>
                          <a:spcPts val="0"/>
                        </a:spcAft>
                        <a:buSzPts val="1200"/>
                        <a:buFont typeface="Mada"/>
                        <a:buChar char="➔"/>
                      </a:pPr>
                      <a:r>
                        <a:rPr lang="ar" sz="1200">
                          <a:latin typeface="Mada"/>
                          <a:ea typeface="Mada"/>
                          <a:cs typeface="Mada"/>
                          <a:sym typeface="Mada"/>
                        </a:rPr>
                        <a:t>Florid products </a:t>
                      </a:r>
                      <a:endParaRPr sz="1200">
                        <a:latin typeface="Mada"/>
                        <a:ea typeface="Mada"/>
                        <a:cs typeface="Mada"/>
                        <a:sym typeface="Mada"/>
                      </a:endParaRPr>
                    </a:p>
                    <a:p>
                      <a:pPr indent="-203200" lvl="0" marL="241300" rtl="0" algn="l">
                        <a:spcBef>
                          <a:spcPts val="0"/>
                        </a:spcBef>
                        <a:spcAft>
                          <a:spcPts val="0"/>
                        </a:spcAft>
                        <a:buClr>
                          <a:srgbClr val="CEA320"/>
                        </a:buClr>
                        <a:buSzPts val="1400"/>
                        <a:buFont typeface="Mada"/>
                        <a:buChar char="★"/>
                      </a:pPr>
                      <a:r>
                        <a:rPr b="1" lang="ar" sz="1200">
                          <a:latin typeface="Mada"/>
                          <a:ea typeface="Mada"/>
                          <a:cs typeface="Mada"/>
                          <a:sym typeface="Mada"/>
                        </a:rPr>
                        <a:t>Parasympathomimetics</a:t>
                      </a:r>
                      <a:r>
                        <a:rPr lang="ar" sz="1200">
                          <a:latin typeface="Mada"/>
                          <a:ea typeface="Mada"/>
                          <a:cs typeface="Mada"/>
                          <a:sym typeface="Mada"/>
                        </a:rPr>
                        <a:t> (</a:t>
                      </a:r>
                      <a:r>
                        <a:rPr b="1" lang="ar" sz="1200">
                          <a:latin typeface="Mada"/>
                          <a:ea typeface="Mada"/>
                          <a:cs typeface="Mada"/>
                          <a:sym typeface="Mada"/>
                        </a:rPr>
                        <a:t>pilocarpine</a:t>
                      </a:r>
                      <a:r>
                        <a:rPr lang="ar" sz="1200">
                          <a:latin typeface="Mada"/>
                          <a:ea typeface="Mada"/>
                          <a:cs typeface="Mada"/>
                          <a:sym typeface="Mada"/>
                        </a:rPr>
                        <a:t>) </a:t>
                      </a:r>
                      <a:r>
                        <a:rPr lang="ar" sz="1200">
                          <a:solidFill>
                            <a:srgbClr val="6AA84F"/>
                          </a:solidFill>
                          <a:latin typeface="Mada"/>
                          <a:ea typeface="Mada"/>
                          <a:cs typeface="Mada"/>
                          <a:sym typeface="Mada"/>
                        </a:rPr>
                        <a:t>will increase the secretion of salivary and lacrimal glands.</a:t>
                      </a:r>
                      <a:endParaRPr sz="1200">
                        <a:solidFill>
                          <a:srgbClr val="6AA84F"/>
                        </a:solidFill>
                        <a:latin typeface="Mada"/>
                        <a:ea typeface="Mada"/>
                        <a:cs typeface="Mada"/>
                        <a:sym typeface="Mada"/>
                      </a:endParaRPr>
                    </a:p>
                    <a:p>
                      <a:pPr indent="-190500" lvl="0" marL="241300" rtl="0" algn="l">
                        <a:spcBef>
                          <a:spcPts val="0"/>
                        </a:spcBef>
                        <a:spcAft>
                          <a:spcPts val="0"/>
                        </a:spcAft>
                        <a:buSzPts val="1200"/>
                        <a:buFont typeface="Mada"/>
                        <a:buChar char="➔"/>
                      </a:pPr>
                      <a:r>
                        <a:rPr lang="ar" sz="1200">
                          <a:latin typeface="Mada"/>
                          <a:ea typeface="Mada"/>
                          <a:cs typeface="Mada"/>
                          <a:sym typeface="Mada"/>
                        </a:rPr>
                        <a:t>Artificial eye and mouth moisturizers</a:t>
                      </a:r>
                      <a:endParaRPr sz="1200">
                        <a:latin typeface="Mada"/>
                        <a:ea typeface="Mada"/>
                        <a:cs typeface="Mada"/>
                        <a:sym typeface="Mada"/>
                      </a:endParaRPr>
                    </a:p>
                    <a:p>
                      <a:pPr indent="-190500" lvl="0" marL="241300" rtl="0" algn="l">
                        <a:spcBef>
                          <a:spcPts val="0"/>
                        </a:spcBef>
                        <a:spcAft>
                          <a:spcPts val="0"/>
                        </a:spcAft>
                        <a:buSzPts val="1200"/>
                        <a:buFont typeface="Mada"/>
                        <a:buChar char="➔"/>
                      </a:pPr>
                      <a:r>
                        <a:rPr lang="ar" sz="1200">
                          <a:latin typeface="Mada"/>
                          <a:ea typeface="Mada"/>
                          <a:cs typeface="Mada"/>
                          <a:sym typeface="Mada"/>
                        </a:rPr>
                        <a:t>Creams and lotions </a:t>
                      </a:r>
                      <a:endParaRPr sz="1200">
                        <a:latin typeface="Mada"/>
                        <a:ea typeface="Mada"/>
                        <a:cs typeface="Mada"/>
                        <a:sym typeface="Mada"/>
                      </a:endParaRPr>
                    </a:p>
                    <a:p>
                      <a:pPr indent="-190500" lvl="0" marL="241300" rtl="0" algn="l">
                        <a:spcBef>
                          <a:spcPts val="0"/>
                        </a:spcBef>
                        <a:spcAft>
                          <a:spcPts val="0"/>
                        </a:spcAft>
                        <a:buSzPts val="1200"/>
                        <a:buFont typeface="Mada"/>
                        <a:buChar char="➔"/>
                      </a:pPr>
                      <a:r>
                        <a:rPr lang="ar" sz="1200">
                          <a:latin typeface="Mada"/>
                          <a:ea typeface="Mada"/>
                          <a:cs typeface="Mada"/>
                          <a:sym typeface="Mada"/>
                        </a:rPr>
                        <a:t>Vaginal lubricants </a:t>
                      </a:r>
                      <a:endParaRPr sz="1200">
                        <a:latin typeface="Mada"/>
                        <a:ea typeface="Mada"/>
                        <a:cs typeface="Mada"/>
                        <a:sym typeface="Mada"/>
                      </a:endParaRPr>
                    </a:p>
                  </a:txBody>
                  <a:tcPr marT="91375" marB="91375" marR="91075" marL="9107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rowSpan="2">
                  <a:txBody>
                    <a:bodyPr/>
                    <a:lstStyle/>
                    <a:p>
                      <a:pPr indent="-190500" lvl="0" marL="241300" rtl="0" algn="l">
                        <a:spcBef>
                          <a:spcPts val="0"/>
                        </a:spcBef>
                        <a:spcAft>
                          <a:spcPts val="0"/>
                        </a:spcAft>
                        <a:buSzPts val="1200"/>
                        <a:buFont typeface="Mada"/>
                        <a:buChar char="➔"/>
                      </a:pPr>
                      <a:r>
                        <a:rPr lang="ar" sz="1200">
                          <a:latin typeface="Mada"/>
                          <a:ea typeface="Mada"/>
                          <a:cs typeface="Mada"/>
                          <a:sym typeface="Mada"/>
                        </a:rPr>
                        <a:t>Treatment of all include immunosuppressive agents: </a:t>
                      </a:r>
                      <a:endParaRPr sz="1200">
                        <a:latin typeface="Mada"/>
                        <a:ea typeface="Mada"/>
                        <a:cs typeface="Mada"/>
                        <a:sym typeface="Mada"/>
                      </a:endParaRPr>
                    </a:p>
                    <a:p>
                      <a:pPr indent="-190500" lvl="1" marL="660400" rtl="0" algn="l">
                        <a:spcBef>
                          <a:spcPts val="0"/>
                        </a:spcBef>
                        <a:spcAft>
                          <a:spcPts val="0"/>
                        </a:spcAft>
                        <a:buSzPts val="1200"/>
                        <a:buFont typeface="Mada"/>
                        <a:buChar char="◆"/>
                      </a:pPr>
                      <a:r>
                        <a:rPr lang="ar" sz="1200">
                          <a:latin typeface="Mada"/>
                          <a:ea typeface="Mada"/>
                          <a:cs typeface="Mada"/>
                          <a:sym typeface="Mada"/>
                        </a:rPr>
                        <a:t>Steroids</a:t>
                      </a:r>
                      <a:endParaRPr sz="1200">
                        <a:latin typeface="Mada"/>
                        <a:ea typeface="Mada"/>
                        <a:cs typeface="Mada"/>
                        <a:sym typeface="Mada"/>
                      </a:endParaRPr>
                    </a:p>
                    <a:p>
                      <a:pPr indent="-190500" lvl="1" marL="660400" rtl="0" algn="l">
                        <a:spcBef>
                          <a:spcPts val="0"/>
                        </a:spcBef>
                        <a:spcAft>
                          <a:spcPts val="0"/>
                        </a:spcAft>
                        <a:buSzPts val="1200"/>
                        <a:buFont typeface="Mada"/>
                        <a:buChar char="◆"/>
                      </a:pPr>
                      <a:r>
                        <a:rPr lang="ar" sz="1200">
                          <a:latin typeface="Mada"/>
                          <a:ea typeface="Mada"/>
                          <a:cs typeface="Mada"/>
                          <a:sym typeface="Mada"/>
                        </a:rPr>
                        <a:t>MTX (except for ILD)</a:t>
                      </a:r>
                      <a:endParaRPr sz="1200">
                        <a:latin typeface="Mada"/>
                        <a:ea typeface="Mada"/>
                        <a:cs typeface="Mada"/>
                        <a:sym typeface="Mada"/>
                      </a:endParaRPr>
                    </a:p>
                    <a:p>
                      <a:pPr indent="-190500" lvl="1" marL="660400" rtl="0" algn="l">
                        <a:spcBef>
                          <a:spcPts val="0"/>
                        </a:spcBef>
                        <a:spcAft>
                          <a:spcPts val="0"/>
                        </a:spcAft>
                        <a:buSzPts val="1200"/>
                        <a:buFont typeface="Mada"/>
                        <a:buChar char="◆"/>
                      </a:pPr>
                      <a:r>
                        <a:rPr lang="ar" sz="1200">
                          <a:latin typeface="Mada"/>
                          <a:ea typeface="Mada"/>
                          <a:cs typeface="Mada"/>
                          <a:sym typeface="Mada"/>
                        </a:rPr>
                        <a:t>Azathioprine</a:t>
                      </a:r>
                      <a:endParaRPr sz="1200">
                        <a:latin typeface="Mada"/>
                        <a:ea typeface="Mada"/>
                        <a:cs typeface="Mada"/>
                        <a:sym typeface="Mada"/>
                      </a:endParaRPr>
                    </a:p>
                    <a:p>
                      <a:pPr indent="-190500" lvl="1" marL="660400" rtl="0" algn="l">
                        <a:spcBef>
                          <a:spcPts val="0"/>
                        </a:spcBef>
                        <a:spcAft>
                          <a:spcPts val="0"/>
                        </a:spcAft>
                        <a:buSzPts val="1200"/>
                        <a:buFont typeface="Mada"/>
                        <a:buChar char="◆"/>
                      </a:pPr>
                      <a:r>
                        <a:rPr lang="ar" sz="1200">
                          <a:latin typeface="Mada"/>
                          <a:ea typeface="Mada"/>
                          <a:cs typeface="Mada"/>
                          <a:sym typeface="Mada"/>
                        </a:rPr>
                        <a:t>Cyclophosphamide</a:t>
                      </a:r>
                      <a:endParaRPr sz="1200">
                        <a:latin typeface="Mada"/>
                        <a:ea typeface="Mada"/>
                        <a:cs typeface="Mada"/>
                        <a:sym typeface="Mada"/>
                      </a:endParaRPr>
                    </a:p>
                    <a:p>
                      <a:pPr indent="-190500" lvl="1" marL="660400" rtl="0" algn="l">
                        <a:spcBef>
                          <a:spcPts val="0"/>
                        </a:spcBef>
                        <a:spcAft>
                          <a:spcPts val="0"/>
                        </a:spcAft>
                        <a:buSzPts val="1200"/>
                        <a:buFont typeface="Mada"/>
                        <a:buChar char="◆"/>
                      </a:pPr>
                      <a:r>
                        <a:rPr lang="ar" sz="1200">
                          <a:latin typeface="Mada"/>
                          <a:ea typeface="Mada"/>
                          <a:cs typeface="Mada"/>
                          <a:sym typeface="Mada"/>
                        </a:rPr>
                        <a:t>Rituximab</a:t>
                      </a:r>
                      <a:endParaRPr sz="1200">
                        <a:latin typeface="Mada"/>
                        <a:ea typeface="Mada"/>
                        <a:cs typeface="Mada"/>
                        <a:sym typeface="Mada"/>
                      </a:endParaRPr>
                    </a:p>
                    <a:p>
                      <a:pPr indent="-190500" lvl="0" marL="241300" rtl="0" algn="l">
                        <a:spcBef>
                          <a:spcPts val="0"/>
                        </a:spcBef>
                        <a:spcAft>
                          <a:spcPts val="0"/>
                        </a:spcAft>
                        <a:buSzPts val="1200"/>
                        <a:buFont typeface="Mada"/>
                        <a:buChar char="➔"/>
                      </a:pPr>
                      <a:r>
                        <a:rPr b="1" lang="ar" sz="1200">
                          <a:latin typeface="Mada"/>
                          <a:ea typeface="Mada"/>
                          <a:cs typeface="Mada"/>
                          <a:sym typeface="Mada"/>
                        </a:rPr>
                        <a:t>For Renal tubular acidosis</a:t>
                      </a:r>
                      <a:r>
                        <a:rPr lang="ar" sz="1200">
                          <a:latin typeface="Mada"/>
                          <a:ea typeface="Mada"/>
                          <a:cs typeface="Mada"/>
                          <a:sym typeface="Mada"/>
                        </a:rPr>
                        <a:t>, you just need to give NaHCO3 </a:t>
                      </a:r>
                      <a:r>
                        <a:rPr lang="ar" sz="1200">
                          <a:solidFill>
                            <a:srgbClr val="999999"/>
                          </a:solidFill>
                          <a:latin typeface="Mada"/>
                          <a:ea typeface="Mada"/>
                          <a:cs typeface="Mada"/>
                          <a:sym typeface="Mada"/>
                        </a:rPr>
                        <a:t>(Sodium bicarbonate)</a:t>
                      </a:r>
                      <a:r>
                        <a:rPr lang="ar" sz="1200">
                          <a:latin typeface="Mada"/>
                          <a:ea typeface="Mada"/>
                          <a:cs typeface="Mada"/>
                          <a:sym typeface="Mada"/>
                        </a:rPr>
                        <a:t> </a:t>
                      </a:r>
                      <a:r>
                        <a:rPr lang="ar" sz="1200">
                          <a:solidFill>
                            <a:srgbClr val="6AA84F"/>
                          </a:solidFill>
                          <a:latin typeface="Mada"/>
                          <a:ea typeface="Mada"/>
                          <a:cs typeface="Mada"/>
                          <a:sym typeface="Mada"/>
                        </a:rPr>
                        <a:t>supplement</a:t>
                      </a:r>
                      <a:endParaRPr baseline="30000" sz="1200">
                        <a:solidFill>
                          <a:srgbClr val="6AA84F"/>
                        </a:solidFill>
                        <a:latin typeface="Mada Medium"/>
                        <a:ea typeface="Mada Medium"/>
                        <a:cs typeface="Mada Medium"/>
                        <a:sym typeface="Mada Medium"/>
                      </a:endParaRPr>
                    </a:p>
                  </a:txBody>
                  <a:tcPr marT="91375" marB="91375" marR="91075" marL="9107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255825">
                <a:tc vMerge="1"/>
                <a:tc vMerge="1"/>
              </a:tr>
            </a:tbl>
          </a:graphicData>
        </a:graphic>
      </p:graphicFrame>
      <p:sp>
        <p:nvSpPr>
          <p:cNvPr id="398" name="Google Shape;398;p20"/>
          <p:cNvSpPr txBox="1"/>
          <p:nvPr/>
        </p:nvSpPr>
        <p:spPr>
          <a:xfrm>
            <a:off x="110968" y="6843825"/>
            <a:ext cx="7343700" cy="706500"/>
          </a:xfrm>
          <a:prstGeom prst="rect">
            <a:avLst/>
          </a:prstGeom>
          <a:noFill/>
          <a:ln>
            <a:noFill/>
          </a:ln>
        </p:spPr>
        <p:txBody>
          <a:bodyPr anchorCtr="0" anchor="t" bIns="91175" lIns="91175" spcFirstLastPara="1" rIns="91175" wrap="square" tIns="91175">
            <a:noAutofit/>
          </a:bodyPr>
          <a:lstStyle/>
          <a:p>
            <a:pPr indent="-165100" lvl="0" marL="317500" rtl="0" algn="l">
              <a:lnSpc>
                <a:spcPct val="115000"/>
              </a:lnSpc>
              <a:spcBef>
                <a:spcPts val="0"/>
              </a:spcBef>
              <a:spcAft>
                <a:spcPts val="0"/>
              </a:spcAft>
              <a:buClr>
                <a:srgbClr val="CC0000"/>
              </a:buClr>
              <a:buSzPts val="1200"/>
              <a:buFont typeface="Mada"/>
              <a:buChar char="★"/>
            </a:pPr>
            <a:r>
              <a:rPr lang="ar" sz="1200">
                <a:latin typeface="Mada"/>
                <a:ea typeface="Mada"/>
                <a:cs typeface="Mada"/>
                <a:sym typeface="Mada"/>
              </a:rPr>
              <a:t>SS patients are at risk of developing </a:t>
            </a:r>
            <a:r>
              <a:rPr b="1" lang="ar" sz="1200">
                <a:solidFill>
                  <a:srgbClr val="CC0000"/>
                </a:solidFill>
                <a:latin typeface="Mada"/>
                <a:ea typeface="Mada"/>
                <a:cs typeface="Mada"/>
                <a:sym typeface="Mada"/>
              </a:rPr>
              <a:t>Non-hodgkin’s B cell</a:t>
            </a:r>
            <a:r>
              <a:rPr lang="ar" sz="1200">
                <a:solidFill>
                  <a:srgbClr val="CC0000"/>
                </a:solidFill>
                <a:latin typeface="Mada Medium"/>
                <a:ea typeface="Mada Medium"/>
                <a:cs typeface="Mada Medium"/>
                <a:sym typeface="Mada Medium"/>
              </a:rPr>
              <a:t> </a:t>
            </a:r>
            <a:r>
              <a:rPr b="1" lang="ar" sz="1200">
                <a:solidFill>
                  <a:srgbClr val="CC0000"/>
                </a:solidFill>
                <a:latin typeface="Mada"/>
                <a:ea typeface="Mada"/>
                <a:cs typeface="Mada"/>
                <a:sym typeface="Mada"/>
              </a:rPr>
              <a:t>lymphoma </a:t>
            </a:r>
            <a:r>
              <a:rPr b="1" lang="ar" sz="1200">
                <a:latin typeface="Mada"/>
                <a:ea typeface="Mada"/>
                <a:cs typeface="Mada"/>
                <a:sym typeface="Mada"/>
              </a:rPr>
              <a:t>2</a:t>
            </a:r>
            <a:r>
              <a:rPr b="1" lang="ar" sz="1200">
                <a:latin typeface="Mada"/>
                <a:ea typeface="Mada"/>
                <a:cs typeface="Mada"/>
                <a:sym typeface="Mada"/>
              </a:rPr>
              <a:t>0 </a:t>
            </a:r>
            <a:r>
              <a:rPr b="1" lang="ar" sz="1200">
                <a:latin typeface="Mada"/>
                <a:ea typeface="Mada"/>
                <a:cs typeface="Mada"/>
                <a:sym typeface="Mada"/>
              </a:rPr>
              <a:t>times</a:t>
            </a:r>
            <a:r>
              <a:rPr lang="ar" sz="1200">
                <a:latin typeface="Mada"/>
                <a:ea typeface="Mada"/>
                <a:cs typeface="Mada"/>
                <a:sym typeface="Mada"/>
              </a:rPr>
              <a:t> more than the general population. </a:t>
            </a:r>
            <a:r>
              <a:rPr b="1" lang="ar" sz="1200">
                <a:solidFill>
                  <a:srgbClr val="1C4588"/>
                </a:solidFill>
                <a:latin typeface="Mada"/>
                <a:ea typeface="Mada"/>
                <a:cs typeface="Mada"/>
                <a:sym typeface="Mada"/>
              </a:rPr>
              <a:t>Malignancy is the most common cause of death. </a:t>
            </a:r>
            <a:endParaRPr sz="1200">
              <a:solidFill>
                <a:srgbClr val="6AA84F"/>
              </a:solidFill>
              <a:latin typeface="Mada"/>
              <a:ea typeface="Mada"/>
              <a:cs typeface="Mada"/>
              <a:sym typeface="Mada"/>
            </a:endParaRPr>
          </a:p>
          <a:p>
            <a:pPr indent="-165100" lvl="0" marL="317500" rtl="0" algn="l">
              <a:lnSpc>
                <a:spcPct val="115000"/>
              </a:lnSpc>
              <a:spcBef>
                <a:spcPts val="0"/>
              </a:spcBef>
              <a:spcAft>
                <a:spcPts val="0"/>
              </a:spcAft>
              <a:buSzPts val="1200"/>
              <a:buFont typeface="Mada"/>
              <a:buChar char="❖"/>
            </a:pPr>
            <a:r>
              <a:rPr lang="ar" sz="1200">
                <a:latin typeface="Mada"/>
                <a:ea typeface="Mada"/>
                <a:cs typeface="Mada"/>
                <a:sym typeface="Mada"/>
              </a:rPr>
              <a:t>Look for persistent </a:t>
            </a:r>
            <a:r>
              <a:rPr lang="ar" sz="1200">
                <a:solidFill>
                  <a:srgbClr val="6AA84F"/>
                </a:solidFill>
                <a:latin typeface="Mada"/>
                <a:ea typeface="Mada"/>
                <a:cs typeface="Mada"/>
                <a:sym typeface="Mada"/>
              </a:rPr>
              <a:t>lymphadenopathy </a:t>
            </a:r>
            <a:r>
              <a:rPr lang="ar" sz="1200">
                <a:latin typeface="Mada"/>
                <a:ea typeface="Mada"/>
                <a:cs typeface="Mada"/>
                <a:sym typeface="Mada"/>
              </a:rPr>
              <a:t>(LAP) or </a:t>
            </a:r>
            <a:r>
              <a:rPr b="1" lang="ar" sz="1200">
                <a:latin typeface="Mada"/>
                <a:ea typeface="Mada"/>
                <a:cs typeface="Mada"/>
                <a:sym typeface="Mada"/>
              </a:rPr>
              <a:t>disappearance of RF</a:t>
            </a:r>
            <a:r>
              <a:rPr lang="ar" sz="1200">
                <a:latin typeface="Mada"/>
                <a:ea typeface="Mada"/>
                <a:cs typeface="Mada"/>
                <a:sym typeface="Mada"/>
              </a:rPr>
              <a:t> </a:t>
            </a:r>
            <a:r>
              <a:rPr lang="ar" sz="1200">
                <a:solidFill>
                  <a:srgbClr val="6AA84F"/>
                </a:solidFill>
                <a:latin typeface="Mada"/>
                <a:ea typeface="Mada"/>
                <a:cs typeface="Mada"/>
                <a:sym typeface="Mada"/>
              </a:rPr>
              <a:t>and weight loss.</a:t>
            </a:r>
            <a:endParaRPr sz="1200">
              <a:solidFill>
                <a:srgbClr val="6AA84F"/>
              </a:solidFill>
              <a:latin typeface="Mada"/>
              <a:ea typeface="Mada"/>
              <a:cs typeface="Mada"/>
              <a:sym typeface="Mada"/>
            </a:endParaRPr>
          </a:p>
        </p:txBody>
      </p:sp>
      <p:sp>
        <p:nvSpPr>
          <p:cNvPr id="399" name="Google Shape;399;p20"/>
          <p:cNvSpPr txBox="1"/>
          <p:nvPr/>
        </p:nvSpPr>
        <p:spPr>
          <a:xfrm>
            <a:off x="-46612" y="3739100"/>
            <a:ext cx="6366300" cy="367500"/>
          </a:xfrm>
          <a:prstGeom prst="rect">
            <a:avLst/>
          </a:prstGeom>
          <a:noFill/>
          <a:ln>
            <a:noFill/>
          </a:ln>
        </p:spPr>
        <p:txBody>
          <a:bodyPr anchorCtr="0" anchor="t" bIns="91425" lIns="91425" spcFirstLastPara="1" rIns="91425" wrap="square" tIns="91425">
            <a:spAutoFit/>
          </a:bodyPr>
          <a:lstStyle/>
          <a:p>
            <a:pPr indent="-203200" lvl="1" marL="774700" rtl="0" algn="l">
              <a:spcBef>
                <a:spcPts val="0"/>
              </a:spcBef>
              <a:spcAft>
                <a:spcPts val="0"/>
              </a:spcAft>
              <a:buClr>
                <a:srgbClr val="1C4588"/>
              </a:buClr>
              <a:buSzPts val="1200"/>
              <a:buFont typeface="Mada SemiBold"/>
              <a:buChar char="○"/>
            </a:pPr>
            <a:r>
              <a:rPr lang="ar" sz="1200">
                <a:solidFill>
                  <a:srgbClr val="1C4588"/>
                </a:solidFill>
                <a:latin typeface="Mada"/>
                <a:ea typeface="Mada"/>
                <a:cs typeface="Mada"/>
                <a:sym typeface="Mada"/>
              </a:rPr>
              <a:t>The best initial therapy is to water the mouth.</a:t>
            </a:r>
            <a:endParaRPr sz="1200">
              <a:solidFill>
                <a:srgbClr val="1C4588"/>
              </a:solidFill>
              <a:latin typeface="Mada"/>
              <a:ea typeface="Mada"/>
              <a:cs typeface="Mada"/>
              <a:sym typeface="Mada"/>
            </a:endParaRPr>
          </a:p>
        </p:txBody>
      </p:sp>
      <p:sp>
        <p:nvSpPr>
          <p:cNvPr id="400" name="Google Shape;400;p20"/>
          <p:cNvSpPr txBox="1"/>
          <p:nvPr/>
        </p:nvSpPr>
        <p:spPr>
          <a:xfrm>
            <a:off x="244313" y="3294075"/>
            <a:ext cx="23244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Treatment</a:t>
            </a:r>
            <a:r>
              <a:rPr b="1" baseline="30000" lang="ar" sz="2200">
                <a:solidFill>
                  <a:srgbClr val="6AA84F"/>
                </a:solidFill>
                <a:highlight>
                  <a:srgbClr val="E1DCEC"/>
                </a:highlight>
                <a:latin typeface="Mada"/>
                <a:ea typeface="Mada"/>
                <a:cs typeface="Mada"/>
                <a:sym typeface="Mada"/>
              </a:rPr>
              <a:t>1</a:t>
            </a:r>
            <a:endParaRPr b="1" baseline="30000" sz="2200">
              <a:solidFill>
                <a:srgbClr val="6AA84F"/>
              </a:solidFill>
              <a:highlight>
                <a:srgbClr val="E1DCEC"/>
              </a:highlight>
              <a:latin typeface="Mada"/>
              <a:ea typeface="Mada"/>
              <a:cs typeface="Mada"/>
              <a:sym typeface="Mada"/>
            </a:endParaRPr>
          </a:p>
        </p:txBody>
      </p:sp>
      <p:sp>
        <p:nvSpPr>
          <p:cNvPr id="401" name="Google Shape;401;p20"/>
          <p:cNvSpPr txBox="1"/>
          <p:nvPr/>
        </p:nvSpPr>
        <p:spPr>
          <a:xfrm>
            <a:off x="244313" y="6418275"/>
            <a:ext cx="3456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Complications</a:t>
            </a:r>
            <a:endParaRPr b="1" sz="2200">
              <a:highlight>
                <a:srgbClr val="E1DCEC"/>
              </a:highlight>
              <a:latin typeface="Mada"/>
              <a:ea typeface="Mada"/>
              <a:cs typeface="Mada"/>
              <a:sym typeface="Mada"/>
            </a:endParaRPr>
          </a:p>
        </p:txBody>
      </p:sp>
      <p:sp>
        <p:nvSpPr>
          <p:cNvPr id="402" name="Google Shape;402;p20"/>
          <p:cNvSpPr txBox="1"/>
          <p:nvPr/>
        </p:nvSpPr>
        <p:spPr>
          <a:xfrm>
            <a:off x="110975" y="10091700"/>
            <a:ext cx="7560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You can see that the Extraglandular manifestations are the inflammatory ones and require immunosuppression, while the glandular manifestation only require supportive treatment</a:t>
            </a:r>
            <a:endParaRPr/>
          </a:p>
        </p:txBody>
      </p:sp>
      <p:cxnSp>
        <p:nvCxnSpPr>
          <p:cNvPr id="403" name="Google Shape;403;p20"/>
          <p:cNvCxnSpPr/>
          <p:nvPr/>
        </p:nvCxnSpPr>
        <p:spPr>
          <a:xfrm rot="10800000">
            <a:off x="8900" y="10002050"/>
            <a:ext cx="7612800" cy="0"/>
          </a:xfrm>
          <a:prstGeom prst="straightConnector1">
            <a:avLst/>
          </a:prstGeom>
          <a:noFill/>
          <a:ln cap="flat" cmpd="sng" w="28575">
            <a:solidFill>
              <a:srgbClr val="B4A7D6"/>
            </a:solidFill>
            <a:prstDash val="dot"/>
            <a:round/>
            <a:headEnd len="med" w="med" type="none"/>
            <a:tailEnd len="med" w="med" type="none"/>
          </a:ln>
        </p:spPr>
      </p:cxnSp>
      <p:sp>
        <p:nvSpPr>
          <p:cNvPr id="404" name="Google Shape;404;p20"/>
          <p:cNvSpPr/>
          <p:nvPr/>
        </p:nvSpPr>
        <p:spPr>
          <a:xfrm>
            <a:off x="204600" y="7825975"/>
            <a:ext cx="7124700" cy="18654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sp>
        <p:nvSpPr>
          <p:cNvPr id="405" name="Google Shape;405;p20"/>
          <p:cNvSpPr/>
          <p:nvPr/>
        </p:nvSpPr>
        <p:spPr>
          <a:xfrm>
            <a:off x="6503443" y="1805363"/>
            <a:ext cx="170700" cy="180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411" name="Google Shape;411;p21"/>
          <p:cNvSpPr txBox="1"/>
          <p:nvPr/>
        </p:nvSpPr>
        <p:spPr>
          <a:xfrm>
            <a:off x="7175" y="10008420"/>
            <a:ext cx="75600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B7B7B7"/>
                </a:solidFill>
                <a:latin typeface="Mada"/>
                <a:ea typeface="Mada"/>
                <a:cs typeface="Mada"/>
                <a:sym typeface="Mada"/>
              </a:rPr>
              <a:t>1. </a:t>
            </a:r>
            <a:r>
              <a:rPr lang="ar" sz="1000">
                <a:solidFill>
                  <a:srgbClr val="B7B7B7"/>
                </a:solidFill>
                <a:latin typeface="Mada"/>
                <a:ea typeface="Mada"/>
                <a:cs typeface="Mada"/>
                <a:sym typeface="Mada"/>
              </a:rPr>
              <a:t>Proximal skeletal muscle weakness = Polymyositis. Proximal skeletal muscle weakness + skin rash = Dermatomyositis</a:t>
            </a:r>
            <a:endParaRPr sz="1000">
              <a:solidFill>
                <a:srgbClr val="B7B7B7"/>
              </a:solidFill>
              <a:latin typeface="Mada"/>
              <a:ea typeface="Mada"/>
              <a:cs typeface="Mada"/>
              <a:sym typeface="Mada"/>
            </a:endParaRPr>
          </a:p>
        </p:txBody>
      </p:sp>
      <p:sp>
        <p:nvSpPr>
          <p:cNvPr id="412" name="Google Shape;412;p21"/>
          <p:cNvSpPr txBox="1"/>
          <p:nvPr/>
        </p:nvSpPr>
        <p:spPr>
          <a:xfrm>
            <a:off x="467700" y="39350"/>
            <a:ext cx="64842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Idiopathic inflammatory Myopathies</a:t>
            </a:r>
            <a:endParaRPr b="1" sz="2600">
              <a:latin typeface="Mada"/>
              <a:ea typeface="Mada"/>
              <a:cs typeface="Mada"/>
              <a:sym typeface="Mada"/>
            </a:endParaRPr>
          </a:p>
        </p:txBody>
      </p:sp>
      <p:grpSp>
        <p:nvGrpSpPr>
          <p:cNvPr id="413" name="Google Shape;413;p21"/>
          <p:cNvGrpSpPr/>
          <p:nvPr/>
        </p:nvGrpSpPr>
        <p:grpSpPr>
          <a:xfrm>
            <a:off x="212075" y="4294133"/>
            <a:ext cx="3909894" cy="3545315"/>
            <a:chOff x="212073" y="6897272"/>
            <a:chExt cx="3909894" cy="2962081"/>
          </a:xfrm>
        </p:grpSpPr>
        <p:cxnSp>
          <p:nvCxnSpPr>
            <p:cNvPr id="414" name="Google Shape;414;p21"/>
            <p:cNvCxnSpPr/>
            <p:nvPr/>
          </p:nvCxnSpPr>
          <p:spPr>
            <a:xfrm>
              <a:off x="449793" y="7184624"/>
              <a:ext cx="5700" cy="2381700"/>
            </a:xfrm>
            <a:prstGeom prst="straightConnector1">
              <a:avLst/>
            </a:prstGeom>
            <a:noFill/>
            <a:ln cap="flat" cmpd="sng" w="9525">
              <a:solidFill>
                <a:schemeClr val="accent1"/>
              </a:solidFill>
              <a:prstDash val="solid"/>
              <a:round/>
              <a:headEnd len="med" w="med" type="none"/>
              <a:tailEnd len="med" w="med" type="none"/>
            </a:ln>
          </p:spPr>
        </p:cxnSp>
        <p:cxnSp>
          <p:nvCxnSpPr>
            <p:cNvPr id="415" name="Google Shape;415;p21"/>
            <p:cNvCxnSpPr/>
            <p:nvPr/>
          </p:nvCxnSpPr>
          <p:spPr>
            <a:xfrm flipH="1" rot="10800000">
              <a:off x="455294" y="7371545"/>
              <a:ext cx="522900" cy="1800"/>
            </a:xfrm>
            <a:prstGeom prst="straightConnector1">
              <a:avLst/>
            </a:prstGeom>
            <a:noFill/>
            <a:ln cap="flat" cmpd="sng" w="9525">
              <a:solidFill>
                <a:schemeClr val="accent1"/>
              </a:solidFill>
              <a:prstDash val="solid"/>
              <a:round/>
              <a:headEnd len="med" w="med" type="none"/>
              <a:tailEnd len="med" w="med" type="none"/>
            </a:ln>
          </p:spPr>
        </p:cxnSp>
        <p:cxnSp>
          <p:nvCxnSpPr>
            <p:cNvPr id="416" name="Google Shape;416;p21"/>
            <p:cNvCxnSpPr/>
            <p:nvPr/>
          </p:nvCxnSpPr>
          <p:spPr>
            <a:xfrm flipH="1" rot="10800000">
              <a:off x="455294" y="7713747"/>
              <a:ext cx="522900" cy="1800"/>
            </a:xfrm>
            <a:prstGeom prst="straightConnector1">
              <a:avLst/>
            </a:prstGeom>
            <a:noFill/>
            <a:ln cap="flat" cmpd="sng" w="9525">
              <a:solidFill>
                <a:schemeClr val="accent1"/>
              </a:solidFill>
              <a:prstDash val="solid"/>
              <a:round/>
              <a:headEnd len="med" w="med" type="none"/>
              <a:tailEnd len="med" w="med" type="none"/>
            </a:ln>
          </p:spPr>
        </p:cxnSp>
        <p:cxnSp>
          <p:nvCxnSpPr>
            <p:cNvPr id="417" name="Google Shape;417;p21"/>
            <p:cNvCxnSpPr/>
            <p:nvPr/>
          </p:nvCxnSpPr>
          <p:spPr>
            <a:xfrm flipH="1" rot="10800000">
              <a:off x="456965" y="8107994"/>
              <a:ext cx="522900" cy="1800"/>
            </a:xfrm>
            <a:prstGeom prst="straightConnector1">
              <a:avLst/>
            </a:prstGeom>
            <a:noFill/>
            <a:ln cap="flat" cmpd="sng" w="9525">
              <a:solidFill>
                <a:schemeClr val="accent1"/>
              </a:solidFill>
              <a:prstDash val="solid"/>
              <a:round/>
              <a:headEnd len="med" w="med" type="none"/>
              <a:tailEnd len="med" w="med" type="none"/>
            </a:ln>
          </p:spPr>
        </p:cxnSp>
        <p:cxnSp>
          <p:nvCxnSpPr>
            <p:cNvPr id="418" name="Google Shape;418;p21"/>
            <p:cNvCxnSpPr/>
            <p:nvPr/>
          </p:nvCxnSpPr>
          <p:spPr>
            <a:xfrm flipH="1" rot="10800000">
              <a:off x="455294" y="8430306"/>
              <a:ext cx="522900" cy="1800"/>
            </a:xfrm>
            <a:prstGeom prst="straightConnector1">
              <a:avLst/>
            </a:prstGeom>
            <a:noFill/>
            <a:ln cap="flat" cmpd="sng" w="9525">
              <a:solidFill>
                <a:schemeClr val="accent1"/>
              </a:solidFill>
              <a:prstDash val="solid"/>
              <a:round/>
              <a:headEnd len="med" w="med" type="none"/>
              <a:tailEnd len="med" w="med" type="none"/>
            </a:ln>
          </p:spPr>
        </p:cxnSp>
        <p:cxnSp>
          <p:nvCxnSpPr>
            <p:cNvPr id="419" name="Google Shape;419;p21"/>
            <p:cNvCxnSpPr/>
            <p:nvPr/>
          </p:nvCxnSpPr>
          <p:spPr>
            <a:xfrm flipH="1" rot="10800000">
              <a:off x="456965" y="8772508"/>
              <a:ext cx="522900" cy="1800"/>
            </a:xfrm>
            <a:prstGeom prst="straightConnector1">
              <a:avLst/>
            </a:prstGeom>
            <a:noFill/>
            <a:ln cap="flat" cmpd="sng" w="9525">
              <a:solidFill>
                <a:schemeClr val="accent1"/>
              </a:solidFill>
              <a:prstDash val="solid"/>
              <a:round/>
              <a:headEnd len="med" w="med" type="none"/>
              <a:tailEnd len="med" w="med" type="none"/>
            </a:ln>
          </p:spPr>
        </p:cxnSp>
        <p:grpSp>
          <p:nvGrpSpPr>
            <p:cNvPr id="420" name="Google Shape;420;p21"/>
            <p:cNvGrpSpPr/>
            <p:nvPr/>
          </p:nvGrpSpPr>
          <p:grpSpPr>
            <a:xfrm>
              <a:off x="212073" y="6897272"/>
              <a:ext cx="3909620" cy="2030676"/>
              <a:chOff x="746256" y="5685608"/>
              <a:chExt cx="5368883" cy="3775192"/>
            </a:xfrm>
          </p:grpSpPr>
          <p:sp>
            <p:nvSpPr>
              <p:cNvPr id="421" name="Google Shape;421;p21"/>
              <p:cNvSpPr/>
              <p:nvPr/>
            </p:nvSpPr>
            <p:spPr>
              <a:xfrm>
                <a:off x="746256" y="5685608"/>
                <a:ext cx="2002200" cy="504300"/>
              </a:xfrm>
              <a:prstGeom prst="roundRect">
                <a:avLst>
                  <a:gd fmla="val 16667" name="adj"/>
                </a:avLst>
              </a:prstGeom>
              <a:solidFill>
                <a:schemeClr val="accent2"/>
              </a:solid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rtl="0" algn="ctr">
                  <a:spcBef>
                    <a:spcPts val="0"/>
                  </a:spcBef>
                  <a:spcAft>
                    <a:spcPts val="0"/>
                  </a:spcAft>
                  <a:buNone/>
                </a:pPr>
                <a:r>
                  <a:rPr b="1" lang="ar" sz="1400">
                    <a:solidFill>
                      <a:srgbClr val="FFFFFF"/>
                    </a:solidFill>
                    <a:latin typeface="Mada"/>
                    <a:ea typeface="Mada"/>
                    <a:cs typeface="Mada"/>
                    <a:sym typeface="Mada"/>
                  </a:rPr>
                  <a:t>Types of IMM</a:t>
                </a:r>
                <a:r>
                  <a:rPr b="1" baseline="30000" lang="ar">
                    <a:solidFill>
                      <a:srgbClr val="FFFFFF"/>
                    </a:solidFill>
                    <a:latin typeface="Mada"/>
                    <a:ea typeface="Mada"/>
                    <a:cs typeface="Mada"/>
                    <a:sym typeface="Mada"/>
                  </a:rPr>
                  <a:t>1</a:t>
                </a:r>
                <a:endParaRPr baseline="30000" sz="1400">
                  <a:solidFill>
                    <a:srgbClr val="FFFFFF"/>
                  </a:solidFill>
                  <a:latin typeface="Mada"/>
                  <a:ea typeface="Mada"/>
                  <a:cs typeface="Mada"/>
                  <a:sym typeface="Mada"/>
                </a:endParaRPr>
              </a:p>
            </p:txBody>
          </p:sp>
          <p:sp>
            <p:nvSpPr>
              <p:cNvPr id="422" name="Google Shape;422;p21"/>
              <p:cNvSpPr txBox="1"/>
              <p:nvPr/>
            </p:nvSpPr>
            <p:spPr>
              <a:xfrm>
                <a:off x="1798545" y="6372160"/>
                <a:ext cx="4314300" cy="381900"/>
              </a:xfrm>
              <a:prstGeom prst="rect">
                <a:avLst/>
              </a:prstGeom>
              <a:no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rtl="0" algn="l">
                  <a:spcBef>
                    <a:spcPts val="0"/>
                  </a:spcBef>
                  <a:spcAft>
                    <a:spcPts val="0"/>
                  </a:spcAft>
                  <a:buNone/>
                </a:pPr>
                <a:r>
                  <a:rPr b="1" lang="ar" sz="1200">
                    <a:latin typeface="Mada"/>
                    <a:ea typeface="Mada"/>
                    <a:cs typeface="Mada"/>
                    <a:sym typeface="Mada"/>
                  </a:rPr>
                  <a:t>Primary idiopathic polymyositis (PM) </a:t>
                </a:r>
                <a:endParaRPr b="1" sz="1200">
                  <a:latin typeface="Mada"/>
                  <a:ea typeface="Mada"/>
                  <a:cs typeface="Mada"/>
                  <a:sym typeface="Mada"/>
                </a:endParaRPr>
              </a:p>
            </p:txBody>
          </p:sp>
          <p:sp>
            <p:nvSpPr>
              <p:cNvPr id="423" name="Google Shape;423;p21"/>
              <p:cNvSpPr txBox="1"/>
              <p:nvPr/>
            </p:nvSpPr>
            <p:spPr>
              <a:xfrm>
                <a:off x="1798545" y="6874610"/>
                <a:ext cx="4314300" cy="381900"/>
              </a:xfrm>
              <a:prstGeom prst="rect">
                <a:avLst/>
              </a:prstGeom>
              <a:no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marR="0" rtl="0" algn="l">
                  <a:lnSpc>
                    <a:spcPct val="100000"/>
                  </a:lnSpc>
                  <a:spcBef>
                    <a:spcPts val="0"/>
                  </a:spcBef>
                  <a:spcAft>
                    <a:spcPts val="0"/>
                  </a:spcAft>
                  <a:buNone/>
                </a:pPr>
                <a:r>
                  <a:rPr b="1" lang="ar" sz="1200">
                    <a:latin typeface="Mada"/>
                    <a:ea typeface="Mada"/>
                    <a:cs typeface="Mada"/>
                    <a:sym typeface="Mada"/>
                  </a:rPr>
                  <a:t>Primary idiopathic dermatomyositis (DM)</a:t>
                </a:r>
                <a:endParaRPr b="1" sz="1900">
                  <a:latin typeface="Mada"/>
                  <a:ea typeface="Mada"/>
                  <a:cs typeface="Mada"/>
                  <a:sym typeface="Mada"/>
                </a:endParaRPr>
              </a:p>
            </p:txBody>
          </p:sp>
          <p:sp>
            <p:nvSpPr>
              <p:cNvPr id="424" name="Google Shape;424;p21"/>
              <p:cNvSpPr txBox="1"/>
              <p:nvPr/>
            </p:nvSpPr>
            <p:spPr>
              <a:xfrm>
                <a:off x="1800838" y="7442191"/>
                <a:ext cx="4314300" cy="649500"/>
              </a:xfrm>
              <a:prstGeom prst="rect">
                <a:avLst/>
              </a:prstGeom>
              <a:no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rtl="0" algn="l">
                  <a:spcBef>
                    <a:spcPts val="0"/>
                  </a:spcBef>
                  <a:spcAft>
                    <a:spcPts val="0"/>
                  </a:spcAft>
                  <a:buNone/>
                </a:pPr>
                <a:r>
                  <a:rPr lang="ar" sz="1100">
                    <a:latin typeface="Mada"/>
                    <a:ea typeface="Mada"/>
                    <a:cs typeface="Mada"/>
                    <a:sym typeface="Mada"/>
                  </a:rPr>
                  <a:t>Polymyositis or dermatomyositis associated with malignancy</a:t>
                </a:r>
                <a:endParaRPr sz="1800">
                  <a:latin typeface="Mada"/>
                  <a:ea typeface="Mada"/>
                  <a:cs typeface="Mada"/>
                  <a:sym typeface="Mada"/>
                </a:endParaRPr>
              </a:p>
            </p:txBody>
          </p:sp>
          <p:sp>
            <p:nvSpPr>
              <p:cNvPr id="425" name="Google Shape;425;p21"/>
              <p:cNvSpPr txBox="1"/>
              <p:nvPr/>
            </p:nvSpPr>
            <p:spPr>
              <a:xfrm>
                <a:off x="1798545" y="8206752"/>
                <a:ext cx="4314300" cy="381900"/>
              </a:xfrm>
              <a:prstGeom prst="rect">
                <a:avLst/>
              </a:prstGeom>
              <a:no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rtl="0" algn="l">
                  <a:spcBef>
                    <a:spcPts val="0"/>
                  </a:spcBef>
                  <a:spcAft>
                    <a:spcPts val="0"/>
                  </a:spcAft>
                  <a:buNone/>
                </a:pPr>
                <a:r>
                  <a:rPr lang="ar" sz="1200">
                    <a:latin typeface="Mada"/>
                    <a:ea typeface="Mada"/>
                    <a:cs typeface="Mada"/>
                    <a:sym typeface="Mada"/>
                  </a:rPr>
                  <a:t>Childhood polymyositis or dermatomyositis </a:t>
                </a:r>
                <a:endParaRPr sz="1900">
                  <a:latin typeface="Mada"/>
                  <a:ea typeface="Mada"/>
                  <a:cs typeface="Mada"/>
                  <a:sym typeface="Mada"/>
                </a:endParaRPr>
              </a:p>
            </p:txBody>
          </p:sp>
          <p:sp>
            <p:nvSpPr>
              <p:cNvPr id="426" name="Google Shape;426;p21"/>
              <p:cNvSpPr txBox="1"/>
              <p:nvPr/>
            </p:nvSpPr>
            <p:spPr>
              <a:xfrm>
                <a:off x="1800838" y="8692499"/>
                <a:ext cx="4314300" cy="768300"/>
              </a:xfrm>
              <a:prstGeom prst="rect">
                <a:avLst/>
              </a:prstGeom>
              <a:no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rtl="0" algn="l">
                  <a:spcBef>
                    <a:spcPts val="0"/>
                  </a:spcBef>
                  <a:spcAft>
                    <a:spcPts val="0"/>
                  </a:spcAft>
                  <a:buNone/>
                </a:pPr>
                <a:r>
                  <a:rPr lang="ar" sz="1200">
                    <a:latin typeface="Mada"/>
                    <a:ea typeface="Mada"/>
                    <a:cs typeface="Mada"/>
                    <a:sym typeface="Mada"/>
                  </a:rPr>
                  <a:t>Polymyositis or dermatomyositis associated with another connective-tissue disease</a:t>
                </a:r>
                <a:endParaRPr sz="1900">
                  <a:latin typeface="Mada"/>
                  <a:ea typeface="Mada"/>
                  <a:cs typeface="Mada"/>
                  <a:sym typeface="Mada"/>
                </a:endParaRPr>
              </a:p>
            </p:txBody>
          </p:sp>
        </p:grpSp>
        <p:sp>
          <p:nvSpPr>
            <p:cNvPr id="427" name="Google Shape;427;p21"/>
            <p:cNvSpPr txBox="1"/>
            <p:nvPr/>
          </p:nvSpPr>
          <p:spPr>
            <a:xfrm>
              <a:off x="980067" y="8994782"/>
              <a:ext cx="3141900" cy="238500"/>
            </a:xfrm>
            <a:prstGeom prst="rect">
              <a:avLst/>
            </a:prstGeom>
            <a:no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rtl="0" algn="l">
                <a:spcBef>
                  <a:spcPts val="0"/>
                </a:spcBef>
                <a:spcAft>
                  <a:spcPts val="0"/>
                </a:spcAft>
                <a:buNone/>
              </a:pPr>
              <a:r>
                <a:rPr lang="ar" sz="1200">
                  <a:latin typeface="Mada"/>
                  <a:ea typeface="Mada"/>
                  <a:cs typeface="Mada"/>
                  <a:sym typeface="Mada"/>
                </a:rPr>
                <a:t>Inclusion body myositis </a:t>
              </a:r>
              <a:r>
                <a:rPr lang="ar" sz="1000">
                  <a:solidFill>
                    <a:srgbClr val="6AA84F"/>
                  </a:solidFill>
                  <a:latin typeface="Mada"/>
                  <a:ea typeface="Mada"/>
                  <a:cs typeface="Mada"/>
                  <a:sym typeface="Mada"/>
                </a:rPr>
                <a:t>extremely rare</a:t>
              </a:r>
              <a:endParaRPr sz="1000">
                <a:solidFill>
                  <a:srgbClr val="6AA84F"/>
                </a:solidFill>
                <a:latin typeface="Mada"/>
                <a:ea typeface="Mada"/>
                <a:cs typeface="Mada"/>
                <a:sym typeface="Mada"/>
              </a:endParaRPr>
            </a:p>
          </p:txBody>
        </p:sp>
        <p:sp>
          <p:nvSpPr>
            <p:cNvPr id="428" name="Google Shape;428;p21"/>
            <p:cNvSpPr txBox="1"/>
            <p:nvPr/>
          </p:nvSpPr>
          <p:spPr>
            <a:xfrm>
              <a:off x="980067" y="9292353"/>
              <a:ext cx="3141900" cy="567000"/>
            </a:xfrm>
            <a:prstGeom prst="rect">
              <a:avLst/>
            </a:prstGeom>
            <a:noFill/>
            <a:ln cap="flat" cmpd="sng" w="9525">
              <a:solidFill>
                <a:schemeClr val="accent1"/>
              </a:solidFill>
              <a:prstDash val="solid"/>
              <a:round/>
              <a:headEnd len="sm" w="sm" type="none"/>
              <a:tailEnd len="sm" w="sm" type="none"/>
            </a:ln>
          </p:spPr>
          <p:txBody>
            <a:bodyPr anchorCtr="0" anchor="ctr" bIns="121625" lIns="121625" spcFirstLastPara="1" rIns="121625" wrap="square" tIns="121625">
              <a:noAutofit/>
            </a:bodyPr>
            <a:lstStyle/>
            <a:p>
              <a:pPr indent="0" lvl="0" marL="0" rtl="0" algn="l">
                <a:spcBef>
                  <a:spcPts val="0"/>
                </a:spcBef>
                <a:spcAft>
                  <a:spcPts val="0"/>
                </a:spcAft>
                <a:buNone/>
              </a:pPr>
              <a:r>
                <a:rPr lang="ar" sz="1200">
                  <a:latin typeface="Mada"/>
                  <a:ea typeface="Mada"/>
                  <a:cs typeface="Mada"/>
                  <a:sym typeface="Mada"/>
                </a:rPr>
                <a:t>Miscellaneous (eg, eosinophilic myositis, myositis ossificans, focal myositis, giant cell myositis) </a:t>
              </a:r>
              <a:r>
                <a:rPr lang="ar" sz="1000">
                  <a:solidFill>
                    <a:srgbClr val="6AA84F"/>
                  </a:solidFill>
                  <a:latin typeface="Mada"/>
                  <a:ea typeface="Mada"/>
                  <a:cs typeface="Mada"/>
                  <a:sym typeface="Mada"/>
                </a:rPr>
                <a:t>extremely rare</a:t>
              </a:r>
              <a:endParaRPr sz="1900">
                <a:latin typeface="Mada"/>
                <a:ea typeface="Mada"/>
                <a:cs typeface="Mada"/>
                <a:sym typeface="Mada"/>
              </a:endParaRPr>
            </a:p>
          </p:txBody>
        </p:sp>
        <p:cxnSp>
          <p:nvCxnSpPr>
            <p:cNvPr id="429" name="Google Shape;429;p21"/>
            <p:cNvCxnSpPr/>
            <p:nvPr/>
          </p:nvCxnSpPr>
          <p:spPr>
            <a:xfrm flipH="1" rot="10800000">
              <a:off x="456994" y="9132907"/>
              <a:ext cx="522900" cy="1800"/>
            </a:xfrm>
            <a:prstGeom prst="straightConnector1">
              <a:avLst/>
            </a:prstGeom>
            <a:noFill/>
            <a:ln cap="flat" cmpd="sng" w="9525">
              <a:solidFill>
                <a:schemeClr val="accent1"/>
              </a:solidFill>
              <a:prstDash val="solid"/>
              <a:round/>
              <a:headEnd len="med" w="med" type="none"/>
              <a:tailEnd len="med" w="med" type="none"/>
            </a:ln>
          </p:spPr>
        </p:cxnSp>
      </p:grpSp>
      <p:cxnSp>
        <p:nvCxnSpPr>
          <p:cNvPr id="430" name="Google Shape;430;p21"/>
          <p:cNvCxnSpPr/>
          <p:nvPr/>
        </p:nvCxnSpPr>
        <p:spPr>
          <a:xfrm flipH="1" rot="10800000">
            <a:off x="467706" y="7507697"/>
            <a:ext cx="522900" cy="1800"/>
          </a:xfrm>
          <a:prstGeom prst="straightConnector1">
            <a:avLst/>
          </a:prstGeom>
          <a:noFill/>
          <a:ln cap="flat" cmpd="sng" w="9525">
            <a:solidFill>
              <a:schemeClr val="accent1"/>
            </a:solidFill>
            <a:prstDash val="solid"/>
            <a:round/>
            <a:headEnd len="med" w="med" type="none"/>
            <a:tailEnd len="med" w="med" type="none"/>
          </a:ln>
        </p:spPr>
      </p:cxnSp>
      <p:sp>
        <p:nvSpPr>
          <p:cNvPr id="431" name="Google Shape;431;p21"/>
          <p:cNvSpPr txBox="1"/>
          <p:nvPr/>
        </p:nvSpPr>
        <p:spPr>
          <a:xfrm>
            <a:off x="4314450" y="7613722"/>
            <a:ext cx="2918100" cy="562200"/>
          </a:xfrm>
          <a:prstGeom prst="rect">
            <a:avLst/>
          </a:prstGeom>
          <a:noFill/>
          <a:ln cap="flat" cmpd="sng" w="9525">
            <a:solidFill>
              <a:srgbClr val="000000"/>
            </a:solidFill>
            <a:prstDash val="lgDash"/>
            <a:round/>
            <a:headEnd len="sm" w="sm" type="none"/>
            <a:tailEnd len="sm" w="sm" type="none"/>
          </a:ln>
        </p:spPr>
        <p:txBody>
          <a:bodyPr anchorCtr="0" anchor="ctr" bIns="91175" lIns="91175" spcFirstLastPara="1" rIns="91175" wrap="square" tIns="91175">
            <a:noAutofit/>
          </a:bodyPr>
          <a:lstStyle/>
          <a:p>
            <a:pPr indent="0" lvl="0" marL="0" rtl="0" algn="ctr">
              <a:lnSpc>
                <a:spcPct val="100000"/>
              </a:lnSpc>
              <a:spcBef>
                <a:spcPts val="0"/>
              </a:spcBef>
              <a:spcAft>
                <a:spcPts val="0"/>
              </a:spcAft>
              <a:buNone/>
            </a:pPr>
            <a:r>
              <a:rPr lang="ar" sz="1200">
                <a:latin typeface="Mada"/>
                <a:ea typeface="Mada"/>
                <a:cs typeface="Mada"/>
                <a:sym typeface="Mada"/>
              </a:rPr>
              <a:t>Diagnosis is made if the score is</a:t>
            </a:r>
            <a:endParaRPr sz="1200">
              <a:latin typeface="Mada"/>
              <a:ea typeface="Mada"/>
              <a:cs typeface="Mada"/>
              <a:sym typeface="Mada"/>
            </a:endParaRPr>
          </a:p>
          <a:p>
            <a:pPr indent="0" lvl="0" marL="0" rtl="0" algn="ctr">
              <a:lnSpc>
                <a:spcPct val="100000"/>
              </a:lnSpc>
              <a:spcBef>
                <a:spcPts val="0"/>
              </a:spcBef>
              <a:spcAft>
                <a:spcPts val="0"/>
              </a:spcAft>
              <a:buNone/>
            </a:pPr>
            <a:r>
              <a:rPr lang="ar" sz="1200">
                <a:latin typeface="Mada"/>
                <a:ea typeface="Mada"/>
                <a:cs typeface="Mada"/>
                <a:sym typeface="Mada"/>
              </a:rPr>
              <a:t>Without biopsy ≥ 7.5</a:t>
            </a:r>
            <a:endParaRPr sz="1200">
              <a:latin typeface="Mada"/>
              <a:ea typeface="Mada"/>
              <a:cs typeface="Mada"/>
              <a:sym typeface="Mada"/>
            </a:endParaRPr>
          </a:p>
          <a:p>
            <a:pPr indent="0" lvl="0" marL="0" rtl="0" algn="ctr">
              <a:lnSpc>
                <a:spcPct val="100000"/>
              </a:lnSpc>
              <a:spcBef>
                <a:spcPts val="0"/>
              </a:spcBef>
              <a:spcAft>
                <a:spcPts val="0"/>
              </a:spcAft>
              <a:buNone/>
            </a:pPr>
            <a:r>
              <a:rPr lang="ar" sz="1200">
                <a:latin typeface="Mada"/>
                <a:ea typeface="Mada"/>
                <a:cs typeface="Mada"/>
                <a:sym typeface="Mada"/>
              </a:rPr>
              <a:t>With biopsy ≥ 8.7</a:t>
            </a:r>
            <a:endParaRPr sz="1200">
              <a:latin typeface="Mada"/>
              <a:ea typeface="Mada"/>
              <a:cs typeface="Mada"/>
              <a:sym typeface="Mada"/>
            </a:endParaRPr>
          </a:p>
        </p:txBody>
      </p:sp>
      <p:pic>
        <p:nvPicPr>
          <p:cNvPr id="432" name="Google Shape;432;p21"/>
          <p:cNvPicPr preferRelativeResize="0"/>
          <p:nvPr/>
        </p:nvPicPr>
        <p:blipFill>
          <a:blip r:embed="rId3">
            <a:alphaModFix/>
          </a:blip>
          <a:stretch>
            <a:fillRect/>
          </a:stretch>
        </p:blipFill>
        <p:spPr>
          <a:xfrm>
            <a:off x="4314439" y="4699727"/>
            <a:ext cx="2918150" cy="2885913"/>
          </a:xfrm>
          <a:prstGeom prst="rect">
            <a:avLst/>
          </a:prstGeom>
          <a:noFill/>
          <a:ln cap="flat" cmpd="sng" w="9525">
            <a:solidFill>
              <a:schemeClr val="dk2"/>
            </a:solidFill>
            <a:prstDash val="solid"/>
            <a:round/>
            <a:headEnd len="sm" w="sm" type="none"/>
            <a:tailEnd len="sm" w="sm" type="none"/>
          </a:ln>
        </p:spPr>
      </p:pic>
      <p:sp>
        <p:nvSpPr>
          <p:cNvPr id="433" name="Google Shape;433;p21"/>
          <p:cNvSpPr/>
          <p:nvPr/>
        </p:nvSpPr>
        <p:spPr>
          <a:xfrm>
            <a:off x="4314439" y="4294125"/>
            <a:ext cx="2918100" cy="377100"/>
          </a:xfrm>
          <a:prstGeom prst="snip1Rect">
            <a:avLst>
              <a:gd fmla="val 16667" name="adj"/>
            </a:avLst>
          </a:prstGeom>
          <a:solidFill>
            <a:schemeClr val="accent2"/>
          </a:solidFill>
          <a:ln cap="flat" cmpd="sng" w="9525">
            <a:solidFill>
              <a:srgbClr val="000000"/>
            </a:solidFill>
            <a:prstDash val="lgDash"/>
            <a:round/>
            <a:headEnd len="sm" w="sm" type="none"/>
            <a:tailEnd len="sm" w="sm" type="none"/>
          </a:ln>
        </p:spPr>
        <p:txBody>
          <a:bodyPr anchorCtr="0" anchor="ctr" bIns="121625" lIns="121625" spcFirstLastPara="1" rIns="121625" wrap="square" tIns="121625">
            <a:noAutofit/>
          </a:bodyPr>
          <a:lstStyle/>
          <a:p>
            <a:pPr indent="0" lvl="0" marL="0" rtl="0" algn="ctr">
              <a:spcBef>
                <a:spcPts val="0"/>
              </a:spcBef>
              <a:spcAft>
                <a:spcPts val="0"/>
              </a:spcAft>
              <a:buNone/>
            </a:pPr>
            <a:r>
              <a:rPr b="1" lang="ar" sz="1400">
                <a:solidFill>
                  <a:srgbClr val="FFFFFF"/>
                </a:solidFill>
                <a:latin typeface="Mada"/>
                <a:ea typeface="Mada"/>
                <a:cs typeface="Mada"/>
                <a:sym typeface="Mada"/>
              </a:rPr>
              <a:t>Diagnosis</a:t>
            </a:r>
            <a:endParaRPr sz="1400">
              <a:solidFill>
                <a:srgbClr val="FFFFFF"/>
              </a:solidFill>
              <a:latin typeface="Mada"/>
              <a:ea typeface="Mada"/>
              <a:cs typeface="Mada"/>
              <a:sym typeface="Mada"/>
            </a:endParaRPr>
          </a:p>
        </p:txBody>
      </p:sp>
      <p:cxnSp>
        <p:nvCxnSpPr>
          <p:cNvPr id="434" name="Google Shape;434;p21"/>
          <p:cNvCxnSpPr/>
          <p:nvPr/>
        </p:nvCxnSpPr>
        <p:spPr>
          <a:xfrm rot="10800000">
            <a:off x="8900" y="10002050"/>
            <a:ext cx="7612800" cy="0"/>
          </a:xfrm>
          <a:prstGeom prst="straightConnector1">
            <a:avLst/>
          </a:prstGeom>
          <a:noFill/>
          <a:ln cap="flat" cmpd="sng" w="28575">
            <a:solidFill>
              <a:srgbClr val="B4A7D6"/>
            </a:solidFill>
            <a:prstDash val="dot"/>
            <a:round/>
            <a:headEnd len="med" w="med" type="none"/>
            <a:tailEnd len="med" w="med" type="none"/>
          </a:ln>
        </p:spPr>
      </p:cxnSp>
      <p:sp>
        <p:nvSpPr>
          <p:cNvPr id="435" name="Google Shape;435;p21"/>
          <p:cNvSpPr txBox="1"/>
          <p:nvPr/>
        </p:nvSpPr>
        <p:spPr>
          <a:xfrm>
            <a:off x="1558595" y="639650"/>
            <a:ext cx="4253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000">
                <a:solidFill>
                  <a:srgbClr val="999999"/>
                </a:solidFill>
                <a:latin typeface="Mada"/>
                <a:ea typeface="Mada"/>
                <a:cs typeface="Mada"/>
                <a:sym typeface="Mada"/>
              </a:rPr>
              <a:t>“This topic will be discussed in details in a separate lecture”</a:t>
            </a:r>
            <a:endParaRPr b="1" sz="1000">
              <a:solidFill>
                <a:srgbClr val="999999"/>
              </a:solidFill>
              <a:latin typeface="Mada"/>
              <a:ea typeface="Mada"/>
              <a:cs typeface="Mada"/>
              <a:sym typeface="Mada"/>
            </a:endParaRPr>
          </a:p>
        </p:txBody>
      </p:sp>
      <p:sp>
        <p:nvSpPr>
          <p:cNvPr id="436" name="Google Shape;436;p21"/>
          <p:cNvSpPr/>
          <p:nvPr/>
        </p:nvSpPr>
        <p:spPr>
          <a:xfrm>
            <a:off x="252950" y="8432300"/>
            <a:ext cx="7124700" cy="13575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sp>
        <p:nvSpPr>
          <p:cNvPr id="437" name="Google Shape;437;p21"/>
          <p:cNvSpPr txBox="1"/>
          <p:nvPr/>
        </p:nvSpPr>
        <p:spPr>
          <a:xfrm>
            <a:off x="212075" y="978350"/>
            <a:ext cx="8468100" cy="523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Idiopathic inflammatory Myopathies</a:t>
            </a:r>
            <a:endParaRPr b="1" sz="2200">
              <a:solidFill>
                <a:schemeClr val="dk1"/>
              </a:solidFill>
              <a:highlight>
                <a:schemeClr val="accent4"/>
              </a:highlight>
              <a:latin typeface="Mada"/>
              <a:ea typeface="Mada"/>
              <a:cs typeface="Mada"/>
              <a:sym typeface="Mada"/>
            </a:endParaRPr>
          </a:p>
        </p:txBody>
      </p:sp>
      <p:sp>
        <p:nvSpPr>
          <p:cNvPr id="438" name="Google Shape;438;p21"/>
          <p:cNvSpPr/>
          <p:nvPr/>
        </p:nvSpPr>
        <p:spPr>
          <a:xfrm>
            <a:off x="367550" y="1587100"/>
            <a:ext cx="6738900" cy="2419200"/>
          </a:xfrm>
          <a:prstGeom prst="snipRoundRect">
            <a:avLst>
              <a:gd fmla="val 16667" name="adj1"/>
              <a:gd fmla="val 16667" name="adj2"/>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165100" lvl="0" marL="317500" rtl="0" algn="l">
              <a:lnSpc>
                <a:spcPct val="115000"/>
              </a:lnSpc>
              <a:spcBef>
                <a:spcPts val="0"/>
              </a:spcBef>
              <a:spcAft>
                <a:spcPts val="0"/>
              </a:spcAft>
              <a:buClr>
                <a:schemeClr val="dk1"/>
              </a:buClr>
              <a:buSzPts val="1200"/>
              <a:buFont typeface="Mada Medium"/>
              <a:buChar char="●"/>
            </a:pPr>
            <a:r>
              <a:rPr lang="ar" sz="1200">
                <a:solidFill>
                  <a:schemeClr val="dk1"/>
                </a:solidFill>
                <a:latin typeface="Mada"/>
                <a:ea typeface="Mada"/>
                <a:cs typeface="Mada"/>
                <a:sym typeface="Mada"/>
              </a:rPr>
              <a:t>Are a group of autoimmune myopathies that are characterized by</a:t>
            </a:r>
            <a:r>
              <a:rPr lang="ar" sz="1200">
                <a:solidFill>
                  <a:schemeClr val="dk1"/>
                </a:solidFill>
                <a:latin typeface="Mada Medium"/>
                <a:ea typeface="Mada Medium"/>
                <a:cs typeface="Mada Medium"/>
                <a:sym typeface="Mada Medium"/>
              </a:rPr>
              <a:t> </a:t>
            </a:r>
            <a:r>
              <a:rPr lang="ar" sz="1200">
                <a:solidFill>
                  <a:schemeClr val="dk1"/>
                </a:solidFill>
                <a:latin typeface="Mada"/>
                <a:ea typeface="Mada"/>
                <a:cs typeface="Mada"/>
                <a:sym typeface="Mada"/>
              </a:rPr>
              <a:t>muscle weakness due         to muscle inflammation and damage.</a:t>
            </a:r>
            <a:endParaRPr sz="1200">
              <a:solidFill>
                <a:schemeClr val="dk1"/>
              </a:solidFill>
              <a:latin typeface="Mada"/>
              <a:ea typeface="Mada"/>
              <a:cs typeface="Mada"/>
              <a:sym typeface="Mada"/>
            </a:endParaRPr>
          </a:p>
          <a:p>
            <a:pPr indent="-165100" lvl="0" marL="317500" rtl="0" algn="l">
              <a:lnSpc>
                <a:spcPct val="115000"/>
              </a:lnSpc>
              <a:spcBef>
                <a:spcPts val="0"/>
              </a:spcBef>
              <a:spcAft>
                <a:spcPts val="0"/>
              </a:spcAft>
              <a:buClr>
                <a:schemeClr val="dk1"/>
              </a:buClr>
              <a:buSzPts val="1200"/>
              <a:buFont typeface="Mada Medium"/>
              <a:buChar char="●"/>
            </a:pPr>
            <a:r>
              <a:rPr b="1" lang="ar" sz="1200">
                <a:solidFill>
                  <a:schemeClr val="dk1"/>
                </a:solidFill>
                <a:latin typeface="Mada"/>
                <a:ea typeface="Mada"/>
                <a:cs typeface="Mada"/>
                <a:sym typeface="Mada"/>
              </a:rPr>
              <a:t>Mainly in the proximal muscles</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but it can progress to peripheral muscles.</a:t>
            </a:r>
            <a:endParaRPr sz="1200">
              <a:solidFill>
                <a:schemeClr val="dk1"/>
              </a:solidFill>
              <a:latin typeface="Mada"/>
              <a:ea typeface="Mada"/>
              <a:cs typeface="Mada"/>
              <a:sym typeface="Mada"/>
            </a:endParaRPr>
          </a:p>
          <a:p>
            <a:pPr indent="-165100" lvl="0" marL="317500" rtl="0" algn="l">
              <a:lnSpc>
                <a:spcPct val="115000"/>
              </a:lnSpc>
              <a:spcBef>
                <a:spcPts val="0"/>
              </a:spcBef>
              <a:spcAft>
                <a:spcPts val="0"/>
              </a:spcAft>
              <a:buClr>
                <a:schemeClr val="dk1"/>
              </a:buClr>
              <a:buSzPts val="1200"/>
              <a:buFont typeface="Mada Medium"/>
              <a:buChar char="●"/>
            </a:pPr>
            <a:r>
              <a:rPr lang="ar" sz="1200">
                <a:solidFill>
                  <a:srgbClr val="6AA84F"/>
                </a:solidFill>
                <a:latin typeface="Mada"/>
                <a:ea typeface="Mada"/>
                <a:cs typeface="Mada"/>
                <a:sym typeface="Mada"/>
              </a:rPr>
              <a:t>The onset</a:t>
            </a:r>
            <a:r>
              <a:rPr lang="ar" sz="1200">
                <a:solidFill>
                  <a:schemeClr val="dk1"/>
                </a:solidFill>
                <a:latin typeface="Mada"/>
                <a:ea typeface="Mada"/>
                <a:cs typeface="Mada"/>
                <a:sym typeface="Mada"/>
              </a:rPr>
              <a:t> is insidious and progressive.</a:t>
            </a:r>
            <a:endParaRPr sz="1200">
              <a:solidFill>
                <a:schemeClr val="dk1"/>
              </a:solidFill>
              <a:latin typeface="Mada Medium"/>
              <a:ea typeface="Mada Medium"/>
              <a:cs typeface="Mada Medium"/>
              <a:sym typeface="Mada Medium"/>
            </a:endParaRPr>
          </a:p>
          <a:p>
            <a:pPr indent="-165100" lvl="0" marL="317500" rtl="0" algn="l">
              <a:lnSpc>
                <a:spcPct val="115000"/>
              </a:lnSpc>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Organ involvement:</a:t>
            </a:r>
            <a:endParaRPr b="1" sz="1200">
              <a:solidFill>
                <a:schemeClr val="dk1"/>
              </a:solidFill>
              <a:latin typeface="Mada"/>
              <a:ea typeface="Mada"/>
              <a:cs typeface="Mada"/>
              <a:sym typeface="Mada"/>
            </a:endParaRPr>
          </a:p>
          <a:p>
            <a:pPr indent="-228600" lvl="1" marL="736600" rtl="0" algn="l">
              <a:lnSpc>
                <a:spcPct val="115000"/>
              </a:lnSpc>
              <a:spcBef>
                <a:spcPts val="0"/>
              </a:spcBef>
              <a:spcAft>
                <a:spcPts val="0"/>
              </a:spcAft>
              <a:buClr>
                <a:schemeClr val="dk1"/>
              </a:buClr>
              <a:buSzPts val="1200"/>
              <a:buFont typeface="Mada Medium"/>
              <a:buChar char="○"/>
            </a:pPr>
            <a:r>
              <a:rPr b="1" lang="ar" sz="1200">
                <a:solidFill>
                  <a:schemeClr val="dk1"/>
                </a:solidFill>
                <a:latin typeface="Mada"/>
                <a:ea typeface="Mada"/>
                <a:cs typeface="Mada"/>
                <a:sym typeface="Mada"/>
              </a:rPr>
              <a:t>Pharyngeal muscle</a:t>
            </a:r>
            <a:r>
              <a:rPr lang="ar" sz="1200">
                <a:solidFill>
                  <a:schemeClr val="dk1"/>
                </a:solidFill>
                <a:latin typeface="Mada Medium"/>
                <a:ea typeface="Mada Medium"/>
                <a:cs typeface="Mada Medium"/>
                <a:sym typeface="Mada Medium"/>
              </a:rPr>
              <a:t> </a:t>
            </a:r>
            <a:r>
              <a:rPr lang="ar" sz="1200">
                <a:solidFill>
                  <a:schemeClr val="dk1"/>
                </a:solidFill>
                <a:latin typeface="Mada"/>
                <a:ea typeface="Mada"/>
                <a:cs typeface="Mada"/>
                <a:sym typeface="Mada"/>
              </a:rPr>
              <a:t>involvement can present as</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dysphagia </a:t>
            </a:r>
            <a:r>
              <a:rPr lang="ar" sz="1200">
                <a:solidFill>
                  <a:schemeClr val="dk1"/>
                </a:solidFill>
                <a:latin typeface="Mada"/>
                <a:ea typeface="Mada"/>
                <a:cs typeface="Mada"/>
                <a:sym typeface="Mada"/>
              </a:rPr>
              <a:t>and can lead to</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aspiration pneumonia.</a:t>
            </a:r>
            <a:endParaRPr b="1" sz="1200">
              <a:solidFill>
                <a:schemeClr val="dk1"/>
              </a:solidFill>
              <a:latin typeface="Mada"/>
              <a:ea typeface="Mada"/>
              <a:cs typeface="Mada"/>
              <a:sym typeface="Mada"/>
            </a:endParaRPr>
          </a:p>
          <a:p>
            <a:pPr indent="-228600" lvl="1" marL="736600" rtl="0" algn="l">
              <a:lnSpc>
                <a:spcPct val="115000"/>
              </a:lnSpc>
              <a:spcBef>
                <a:spcPts val="0"/>
              </a:spcBef>
              <a:spcAft>
                <a:spcPts val="0"/>
              </a:spcAft>
              <a:buClr>
                <a:schemeClr val="dk1"/>
              </a:buClr>
              <a:buSzPts val="1200"/>
              <a:buFont typeface="Mada Medium"/>
              <a:buChar char="○"/>
            </a:pPr>
            <a:r>
              <a:rPr b="1" lang="ar" sz="1200">
                <a:solidFill>
                  <a:schemeClr val="dk1"/>
                </a:solidFill>
                <a:latin typeface="Mada"/>
                <a:ea typeface="Mada"/>
                <a:cs typeface="Mada"/>
                <a:sym typeface="Mada"/>
              </a:rPr>
              <a:t>Chest wall weakness</a:t>
            </a:r>
            <a:r>
              <a:rPr lang="ar" sz="1200">
                <a:solidFill>
                  <a:schemeClr val="dk1"/>
                </a:solidFill>
                <a:latin typeface="Mada Medium"/>
                <a:ea typeface="Mada Medium"/>
                <a:cs typeface="Mada Medium"/>
                <a:sym typeface="Mada Medium"/>
              </a:rPr>
              <a:t> </a:t>
            </a:r>
            <a:r>
              <a:rPr lang="ar" sz="1200">
                <a:solidFill>
                  <a:schemeClr val="dk1"/>
                </a:solidFill>
                <a:latin typeface="Mada"/>
                <a:ea typeface="Mada"/>
                <a:cs typeface="Mada"/>
                <a:sym typeface="Mada"/>
              </a:rPr>
              <a:t>can present as</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dyspnea </a:t>
            </a:r>
            <a:r>
              <a:rPr lang="ar" sz="1200">
                <a:solidFill>
                  <a:schemeClr val="dk1"/>
                </a:solidFill>
                <a:latin typeface="Mada"/>
                <a:ea typeface="Mada"/>
                <a:cs typeface="Mada"/>
                <a:sym typeface="Mada"/>
              </a:rPr>
              <a:t>and lead to</a:t>
            </a:r>
            <a:r>
              <a:rPr lang="ar" sz="1200">
                <a:solidFill>
                  <a:schemeClr val="dk1"/>
                </a:solidFill>
                <a:latin typeface="Mada Medium"/>
                <a:ea typeface="Mada Medium"/>
                <a:cs typeface="Mada Medium"/>
                <a:sym typeface="Mada Medium"/>
              </a:rPr>
              <a:t> </a:t>
            </a:r>
            <a:r>
              <a:rPr b="1" lang="ar" sz="1200">
                <a:solidFill>
                  <a:srgbClr val="CC0000"/>
                </a:solidFill>
                <a:latin typeface="Mada"/>
                <a:ea typeface="Mada"/>
                <a:cs typeface="Mada"/>
                <a:sym typeface="Mada"/>
              </a:rPr>
              <a:t>type II respiratory failure.</a:t>
            </a:r>
            <a:r>
              <a:rPr lang="ar" sz="1200">
                <a:solidFill>
                  <a:schemeClr val="dk1"/>
                </a:solidFill>
                <a:latin typeface="Mada Medium"/>
                <a:ea typeface="Mada Medium"/>
                <a:cs typeface="Mada Medium"/>
                <a:sym typeface="Mada Medium"/>
              </a:rPr>
              <a:t> </a:t>
            </a:r>
            <a:endParaRPr sz="1200">
              <a:solidFill>
                <a:schemeClr val="dk1"/>
              </a:solidFill>
              <a:latin typeface="Mada Medium"/>
              <a:ea typeface="Mada Medium"/>
              <a:cs typeface="Mada Medium"/>
              <a:sym typeface="Mada Medium"/>
            </a:endParaRPr>
          </a:p>
          <a:p>
            <a:pPr indent="-228600" lvl="1" marL="736600" rtl="0" algn="l">
              <a:lnSpc>
                <a:spcPct val="115000"/>
              </a:lnSpc>
              <a:spcBef>
                <a:spcPts val="0"/>
              </a:spcBef>
              <a:spcAft>
                <a:spcPts val="0"/>
              </a:spcAft>
              <a:buClr>
                <a:schemeClr val="dk1"/>
              </a:buClr>
              <a:buSzPts val="1200"/>
              <a:buFont typeface="Mada Medium"/>
              <a:buChar char="○"/>
            </a:pPr>
            <a:r>
              <a:rPr lang="ar" sz="1200">
                <a:solidFill>
                  <a:schemeClr val="dk1"/>
                </a:solidFill>
                <a:latin typeface="Mada"/>
                <a:ea typeface="Mada"/>
                <a:cs typeface="Mada"/>
                <a:sym typeface="Mada"/>
              </a:rPr>
              <a:t>Can affect the</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heart </a:t>
            </a:r>
            <a:r>
              <a:rPr lang="ar" sz="1200">
                <a:solidFill>
                  <a:schemeClr val="dk1"/>
                </a:solidFill>
                <a:latin typeface="Mada"/>
                <a:ea typeface="Mada"/>
                <a:cs typeface="Mada"/>
                <a:sym typeface="Mada"/>
              </a:rPr>
              <a:t>and lead to</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cardiomyopathy</a:t>
            </a:r>
            <a:endParaRPr/>
          </a:p>
        </p:txBody>
      </p:sp>
      <p:pic>
        <p:nvPicPr>
          <p:cNvPr id="439" name="Google Shape;439;p21"/>
          <p:cNvPicPr preferRelativeResize="0"/>
          <p:nvPr/>
        </p:nvPicPr>
        <p:blipFill>
          <a:blip r:embed="rId4">
            <a:alphaModFix/>
          </a:blip>
          <a:stretch>
            <a:fillRect/>
          </a:stretch>
        </p:blipFill>
        <p:spPr>
          <a:xfrm>
            <a:off x="6523800" y="1357600"/>
            <a:ext cx="799150" cy="799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445" name="Google Shape;445;p22"/>
          <p:cNvSpPr txBox="1"/>
          <p:nvPr/>
        </p:nvSpPr>
        <p:spPr>
          <a:xfrm>
            <a:off x="417509" y="0"/>
            <a:ext cx="66888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Idiopathic inflammatory Myopathies</a:t>
            </a:r>
            <a:endParaRPr b="1" sz="2600">
              <a:solidFill>
                <a:schemeClr val="dk1"/>
              </a:solidFill>
              <a:latin typeface="Mada"/>
              <a:ea typeface="Mada"/>
              <a:cs typeface="Mada"/>
              <a:sym typeface="Mada"/>
            </a:endParaRPr>
          </a:p>
          <a:p>
            <a:pPr indent="0" lvl="0" marL="0" rtl="0" algn="ctr">
              <a:spcBef>
                <a:spcPts val="0"/>
              </a:spcBef>
              <a:spcAft>
                <a:spcPts val="0"/>
              </a:spcAft>
              <a:buNone/>
            </a:pPr>
            <a:r>
              <a:t/>
            </a:r>
            <a:endParaRPr b="1" sz="2600">
              <a:latin typeface="Exo"/>
              <a:ea typeface="Exo"/>
              <a:cs typeface="Exo"/>
              <a:sym typeface="Exo"/>
            </a:endParaRPr>
          </a:p>
        </p:txBody>
      </p:sp>
      <p:sp>
        <p:nvSpPr>
          <p:cNvPr id="446" name="Google Shape;446;p22"/>
          <p:cNvSpPr/>
          <p:nvPr/>
        </p:nvSpPr>
        <p:spPr>
          <a:xfrm>
            <a:off x="-27" y="7541627"/>
            <a:ext cx="1383000" cy="20400"/>
          </a:xfrm>
          <a:prstGeom prst="rect">
            <a:avLst/>
          </a:prstGeom>
          <a:solidFill>
            <a:srgbClr val="EFEFEF"/>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447" name="Google Shape;447;p22"/>
          <p:cNvSpPr/>
          <p:nvPr/>
        </p:nvSpPr>
        <p:spPr>
          <a:xfrm>
            <a:off x="1382421" y="7541399"/>
            <a:ext cx="1408800" cy="20400"/>
          </a:xfrm>
          <a:prstGeom prst="rect">
            <a:avLst/>
          </a:prstGeom>
          <a:solidFill>
            <a:srgbClr val="EFEFEF"/>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48" name="Google Shape;448;p22"/>
          <p:cNvSpPr/>
          <p:nvPr/>
        </p:nvSpPr>
        <p:spPr>
          <a:xfrm>
            <a:off x="2775075" y="7541627"/>
            <a:ext cx="1395900" cy="20400"/>
          </a:xfrm>
          <a:prstGeom prst="rect">
            <a:avLst/>
          </a:prstGeom>
          <a:solidFill>
            <a:srgbClr val="EFEFEF"/>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49" name="Google Shape;449;p22"/>
          <p:cNvSpPr/>
          <p:nvPr/>
        </p:nvSpPr>
        <p:spPr>
          <a:xfrm>
            <a:off x="4168567" y="7541627"/>
            <a:ext cx="1408800" cy="20400"/>
          </a:xfrm>
          <a:prstGeom prst="rect">
            <a:avLst/>
          </a:prstGeom>
          <a:solidFill>
            <a:srgbClr val="EFEFEF"/>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nvGrpSpPr>
          <p:cNvPr id="450" name="Google Shape;450;p22"/>
          <p:cNvGrpSpPr/>
          <p:nvPr/>
        </p:nvGrpSpPr>
        <p:grpSpPr>
          <a:xfrm>
            <a:off x="651198" y="7252848"/>
            <a:ext cx="6880093" cy="579352"/>
            <a:chOff x="653682" y="551891"/>
            <a:chExt cx="6906337" cy="579758"/>
          </a:xfrm>
        </p:grpSpPr>
        <p:sp>
          <p:nvSpPr>
            <p:cNvPr id="451" name="Google Shape;451;p22"/>
            <p:cNvSpPr/>
            <p:nvPr/>
          </p:nvSpPr>
          <p:spPr>
            <a:xfrm>
              <a:off x="5595618" y="840849"/>
              <a:ext cx="1964400" cy="20400"/>
            </a:xfrm>
            <a:prstGeom prst="rect">
              <a:avLst/>
            </a:prstGeom>
            <a:solidFill>
              <a:srgbClr val="EFEFEF"/>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nvGrpSpPr>
            <p:cNvPr id="452" name="Google Shape;452;p22"/>
            <p:cNvGrpSpPr/>
            <p:nvPr/>
          </p:nvGrpSpPr>
          <p:grpSpPr>
            <a:xfrm>
              <a:off x="3457942" y="554468"/>
              <a:ext cx="733421" cy="577181"/>
              <a:chOff x="5611128" y="3408140"/>
              <a:chExt cx="1008000" cy="1008000"/>
            </a:xfrm>
          </p:grpSpPr>
          <p:sp>
            <p:nvSpPr>
              <p:cNvPr id="453" name="Google Shape;453;p22"/>
              <p:cNvSpPr/>
              <p:nvPr/>
            </p:nvSpPr>
            <p:spPr>
              <a:xfrm>
                <a:off x="5611128" y="3408140"/>
                <a:ext cx="1008000" cy="1008000"/>
              </a:xfrm>
              <a:prstGeom prst="ellipse">
                <a:avLst/>
              </a:prstGeom>
              <a:solidFill>
                <a:srgbClr val="D9D2E9"/>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54" name="Google Shape;454;p22"/>
              <p:cNvSpPr/>
              <p:nvPr/>
            </p:nvSpPr>
            <p:spPr>
              <a:xfrm>
                <a:off x="5809184" y="3606196"/>
                <a:ext cx="612000" cy="612000"/>
              </a:xfrm>
              <a:prstGeom prst="ellipse">
                <a:avLst/>
              </a:prstGeom>
              <a:solidFill>
                <a:srgbClr val="B4A7D6"/>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55" name="Google Shape;455;p22"/>
              <p:cNvSpPr txBox="1"/>
              <p:nvPr/>
            </p:nvSpPr>
            <p:spPr>
              <a:xfrm>
                <a:off x="5695902" y="3732043"/>
                <a:ext cx="852900" cy="338700"/>
              </a:xfrm>
              <a:prstGeom prst="rect">
                <a:avLst/>
              </a:prstGeom>
              <a:no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03</a:t>
                </a:r>
                <a:endParaRPr b="1" i="0" sz="1600" u="none" cap="none" strike="noStrike">
                  <a:solidFill>
                    <a:srgbClr val="FFFFFF"/>
                  </a:solidFill>
                  <a:latin typeface="Mada"/>
                  <a:ea typeface="Mada"/>
                  <a:cs typeface="Mada"/>
                  <a:sym typeface="Mada"/>
                </a:endParaRPr>
              </a:p>
            </p:txBody>
          </p:sp>
        </p:grpSp>
        <p:grpSp>
          <p:nvGrpSpPr>
            <p:cNvPr id="456" name="Google Shape;456;p22"/>
            <p:cNvGrpSpPr/>
            <p:nvPr/>
          </p:nvGrpSpPr>
          <p:grpSpPr>
            <a:xfrm>
              <a:off x="4860054" y="551891"/>
              <a:ext cx="733421" cy="577181"/>
              <a:chOff x="7015284" y="3403639"/>
              <a:chExt cx="1008000" cy="1008000"/>
            </a:xfrm>
          </p:grpSpPr>
          <p:sp>
            <p:nvSpPr>
              <p:cNvPr id="457" name="Google Shape;457;p22"/>
              <p:cNvSpPr/>
              <p:nvPr/>
            </p:nvSpPr>
            <p:spPr>
              <a:xfrm>
                <a:off x="7015284" y="3403639"/>
                <a:ext cx="1008000" cy="1008000"/>
              </a:xfrm>
              <a:prstGeom prst="ellipse">
                <a:avLst/>
              </a:prstGeom>
              <a:solidFill>
                <a:srgbClr val="D9D2E9"/>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58" name="Google Shape;458;p22"/>
              <p:cNvSpPr/>
              <p:nvPr/>
            </p:nvSpPr>
            <p:spPr>
              <a:xfrm>
                <a:off x="7213340" y="3601695"/>
                <a:ext cx="612000" cy="612000"/>
              </a:xfrm>
              <a:prstGeom prst="ellipse">
                <a:avLst/>
              </a:prstGeom>
              <a:solidFill>
                <a:srgbClr val="B4A7D6"/>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59" name="Google Shape;459;p22"/>
              <p:cNvSpPr txBox="1"/>
              <p:nvPr/>
            </p:nvSpPr>
            <p:spPr>
              <a:xfrm>
                <a:off x="7104519" y="3732043"/>
                <a:ext cx="852900" cy="338700"/>
              </a:xfrm>
              <a:prstGeom prst="rect">
                <a:avLst/>
              </a:prstGeom>
              <a:no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04</a:t>
                </a:r>
                <a:endParaRPr b="1" i="0" sz="1600" u="none" cap="none" strike="noStrike">
                  <a:solidFill>
                    <a:srgbClr val="FFFFFF"/>
                  </a:solidFill>
                  <a:latin typeface="Mada"/>
                  <a:ea typeface="Mada"/>
                  <a:cs typeface="Mada"/>
                  <a:sym typeface="Mada"/>
                </a:endParaRPr>
              </a:p>
            </p:txBody>
          </p:sp>
        </p:grpSp>
        <p:grpSp>
          <p:nvGrpSpPr>
            <p:cNvPr id="460" name="Google Shape;460;p22"/>
            <p:cNvGrpSpPr/>
            <p:nvPr/>
          </p:nvGrpSpPr>
          <p:grpSpPr>
            <a:xfrm>
              <a:off x="6262202" y="554468"/>
              <a:ext cx="733421" cy="577181"/>
              <a:chOff x="9045606" y="3408140"/>
              <a:chExt cx="1008000" cy="1008000"/>
            </a:xfrm>
          </p:grpSpPr>
          <p:sp>
            <p:nvSpPr>
              <p:cNvPr id="461" name="Google Shape;461;p22"/>
              <p:cNvSpPr/>
              <p:nvPr/>
            </p:nvSpPr>
            <p:spPr>
              <a:xfrm>
                <a:off x="9045606" y="3408140"/>
                <a:ext cx="1008000" cy="1008000"/>
              </a:xfrm>
              <a:prstGeom prst="ellipse">
                <a:avLst/>
              </a:prstGeom>
              <a:solidFill>
                <a:srgbClr val="D9D2E9"/>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62" name="Google Shape;462;p22"/>
              <p:cNvSpPr/>
              <p:nvPr/>
            </p:nvSpPr>
            <p:spPr>
              <a:xfrm>
                <a:off x="9243662" y="3606196"/>
                <a:ext cx="612000" cy="612000"/>
              </a:xfrm>
              <a:prstGeom prst="ellipse">
                <a:avLst/>
              </a:prstGeom>
              <a:solidFill>
                <a:srgbClr val="B4A7D6"/>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63" name="Google Shape;463;p22"/>
              <p:cNvSpPr txBox="1"/>
              <p:nvPr/>
            </p:nvSpPr>
            <p:spPr>
              <a:xfrm>
                <a:off x="9115870" y="3732023"/>
                <a:ext cx="852900" cy="338700"/>
              </a:xfrm>
              <a:prstGeom prst="rect">
                <a:avLst/>
              </a:prstGeom>
              <a:no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05</a:t>
                </a:r>
                <a:endParaRPr b="1" i="0" sz="1600" u="none" cap="none" strike="noStrike">
                  <a:solidFill>
                    <a:srgbClr val="FFFFFF"/>
                  </a:solidFill>
                  <a:latin typeface="Mada"/>
                  <a:ea typeface="Mada"/>
                  <a:cs typeface="Mada"/>
                  <a:sym typeface="Mada"/>
                </a:endParaRPr>
              </a:p>
            </p:txBody>
          </p:sp>
        </p:grpSp>
        <p:grpSp>
          <p:nvGrpSpPr>
            <p:cNvPr id="464" name="Google Shape;464;p22"/>
            <p:cNvGrpSpPr/>
            <p:nvPr/>
          </p:nvGrpSpPr>
          <p:grpSpPr>
            <a:xfrm>
              <a:off x="653682" y="554468"/>
              <a:ext cx="2135568" cy="577181"/>
              <a:chOff x="653682" y="554468"/>
              <a:chExt cx="2135568" cy="577181"/>
            </a:xfrm>
          </p:grpSpPr>
          <p:grpSp>
            <p:nvGrpSpPr>
              <p:cNvPr id="465" name="Google Shape;465;p22"/>
              <p:cNvGrpSpPr/>
              <p:nvPr/>
            </p:nvGrpSpPr>
            <p:grpSpPr>
              <a:xfrm>
                <a:off x="653682" y="554468"/>
                <a:ext cx="733421" cy="577181"/>
                <a:chOff x="2186592" y="3408140"/>
                <a:chExt cx="1008000" cy="1008000"/>
              </a:xfrm>
            </p:grpSpPr>
            <p:sp>
              <p:nvSpPr>
                <p:cNvPr id="466" name="Google Shape;466;p22"/>
                <p:cNvSpPr/>
                <p:nvPr/>
              </p:nvSpPr>
              <p:spPr>
                <a:xfrm>
                  <a:off x="2186592" y="3408140"/>
                  <a:ext cx="1008000" cy="1008000"/>
                </a:xfrm>
                <a:prstGeom prst="ellipse">
                  <a:avLst/>
                </a:prstGeom>
                <a:solidFill>
                  <a:srgbClr val="D9D2E9"/>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467" name="Google Shape;467;p22"/>
                <p:cNvSpPr/>
                <p:nvPr/>
              </p:nvSpPr>
              <p:spPr>
                <a:xfrm>
                  <a:off x="2384648" y="3606196"/>
                  <a:ext cx="612000" cy="612000"/>
                </a:xfrm>
                <a:prstGeom prst="ellipse">
                  <a:avLst/>
                </a:prstGeom>
                <a:solidFill>
                  <a:srgbClr val="B4A7D6"/>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grpSp>
          <p:grpSp>
            <p:nvGrpSpPr>
              <p:cNvPr id="468" name="Google Shape;468;p22"/>
              <p:cNvGrpSpPr/>
              <p:nvPr/>
            </p:nvGrpSpPr>
            <p:grpSpPr>
              <a:xfrm>
                <a:off x="2055829" y="554468"/>
                <a:ext cx="733421" cy="577181"/>
                <a:chOff x="4206972" y="3408140"/>
                <a:chExt cx="1008000" cy="1008000"/>
              </a:xfrm>
            </p:grpSpPr>
            <p:sp>
              <p:nvSpPr>
                <p:cNvPr id="469" name="Google Shape;469;p22"/>
                <p:cNvSpPr/>
                <p:nvPr/>
              </p:nvSpPr>
              <p:spPr>
                <a:xfrm>
                  <a:off x="4206972" y="3408140"/>
                  <a:ext cx="1008000" cy="1008000"/>
                </a:xfrm>
                <a:prstGeom prst="ellipse">
                  <a:avLst/>
                </a:prstGeom>
                <a:solidFill>
                  <a:srgbClr val="D9D2E9"/>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470" name="Google Shape;470;p22"/>
                <p:cNvSpPr/>
                <p:nvPr/>
              </p:nvSpPr>
              <p:spPr>
                <a:xfrm>
                  <a:off x="4405028" y="3606196"/>
                  <a:ext cx="612000" cy="612000"/>
                </a:xfrm>
                <a:prstGeom prst="ellipse">
                  <a:avLst/>
                </a:prstGeom>
                <a:solidFill>
                  <a:srgbClr val="B4A7D6"/>
                </a:solid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t/>
                  </a:r>
                  <a:endParaRPr i="0" sz="1800" u="none" cap="none" strike="noStrike">
                    <a:solidFill>
                      <a:srgbClr val="FFFFFF"/>
                    </a:solidFill>
                    <a:latin typeface="Alegreya"/>
                    <a:ea typeface="Alegreya"/>
                    <a:cs typeface="Alegreya"/>
                    <a:sym typeface="Alegreya"/>
                  </a:endParaRPr>
                </a:p>
              </p:txBody>
            </p:sp>
            <p:sp>
              <p:nvSpPr>
                <p:cNvPr id="471" name="Google Shape;471;p22"/>
                <p:cNvSpPr txBox="1"/>
                <p:nvPr/>
              </p:nvSpPr>
              <p:spPr>
                <a:xfrm>
                  <a:off x="4285379" y="3740545"/>
                  <a:ext cx="852900" cy="338700"/>
                </a:xfrm>
                <a:prstGeom prst="rect">
                  <a:avLst/>
                </a:prstGeom>
                <a:noFill/>
                <a:ln>
                  <a:noFill/>
                </a:ln>
              </p:spPr>
              <p:txBody>
                <a:bodyPr anchorCtr="0" anchor="ctr" bIns="45575" lIns="91175" spcFirstLastPara="1" rIns="91175" wrap="square" tIns="45575">
                  <a:noAutofit/>
                </a:bodyPr>
                <a:lstStyle/>
                <a:p>
                  <a:pPr indent="0" lvl="0" marL="0" marR="0" rtl="0" algn="ctr">
                    <a:lnSpc>
                      <a:spcPct val="100000"/>
                    </a:lnSpc>
                    <a:spcBef>
                      <a:spcPts val="0"/>
                    </a:spcBef>
                    <a:spcAft>
                      <a:spcPts val="0"/>
                    </a:spcAft>
                    <a:buNone/>
                  </a:pPr>
                  <a:r>
                    <a:rPr b="1" lang="ar" sz="1600">
                      <a:solidFill>
                        <a:srgbClr val="FFFFFF"/>
                      </a:solidFill>
                      <a:latin typeface="Mada"/>
                      <a:ea typeface="Mada"/>
                      <a:cs typeface="Mada"/>
                      <a:sym typeface="Mada"/>
                    </a:rPr>
                    <a:t>02</a:t>
                  </a:r>
                  <a:endParaRPr b="1" i="0" sz="1600" u="none" cap="none" strike="noStrike">
                    <a:solidFill>
                      <a:srgbClr val="FFFFFF"/>
                    </a:solidFill>
                    <a:latin typeface="Alegreya"/>
                    <a:ea typeface="Alegreya"/>
                    <a:cs typeface="Alegreya"/>
                    <a:sym typeface="Alegreya"/>
                  </a:endParaRPr>
                </a:p>
              </p:txBody>
            </p:sp>
          </p:grpSp>
          <p:sp>
            <p:nvSpPr>
              <p:cNvPr id="472" name="Google Shape;472;p22"/>
              <p:cNvSpPr/>
              <p:nvPr/>
            </p:nvSpPr>
            <p:spPr>
              <a:xfrm>
                <a:off x="714577" y="743520"/>
                <a:ext cx="611700" cy="193800"/>
              </a:xfrm>
              <a:prstGeom prst="rect">
                <a:avLst/>
              </a:prstGeom>
              <a:noFill/>
              <a:ln>
                <a:noFill/>
              </a:ln>
            </p:spPr>
            <p:txBody>
              <a:bodyPr anchorCtr="0" anchor="ctr" bIns="45575" lIns="91175" spcFirstLastPara="1" rIns="91175" wrap="square" tIns="45575">
                <a:noAutofit/>
              </a:bodyPr>
              <a:lstStyle/>
              <a:p>
                <a:pPr indent="0" lvl="0" marL="0" marR="0" rtl="0" algn="ctr">
                  <a:spcBef>
                    <a:spcPts val="0"/>
                  </a:spcBef>
                  <a:spcAft>
                    <a:spcPts val="0"/>
                  </a:spcAft>
                  <a:buNone/>
                </a:pPr>
                <a:r>
                  <a:rPr b="1" lang="ar" sz="1600">
                    <a:solidFill>
                      <a:srgbClr val="FFFFFF"/>
                    </a:solidFill>
                    <a:latin typeface="Mada"/>
                    <a:ea typeface="Mada"/>
                    <a:cs typeface="Mada"/>
                    <a:sym typeface="Mada"/>
                  </a:rPr>
                  <a:t>01</a:t>
                </a:r>
                <a:endParaRPr i="0" sz="1600" u="none" cap="none" strike="noStrike">
                  <a:solidFill>
                    <a:srgbClr val="FFFFFF"/>
                  </a:solidFill>
                  <a:latin typeface="Mada"/>
                  <a:ea typeface="Mada"/>
                  <a:cs typeface="Mada"/>
                  <a:sym typeface="Mada"/>
                </a:endParaRPr>
              </a:p>
            </p:txBody>
          </p:sp>
        </p:grpSp>
      </p:grpSp>
      <p:sp>
        <p:nvSpPr>
          <p:cNvPr id="473" name="Google Shape;473;p22"/>
          <p:cNvSpPr txBox="1"/>
          <p:nvPr/>
        </p:nvSpPr>
        <p:spPr>
          <a:xfrm>
            <a:off x="113577" y="7910480"/>
            <a:ext cx="1613100" cy="2856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200">
                <a:latin typeface="Mada"/>
                <a:ea typeface="Mada"/>
                <a:cs typeface="Mada"/>
                <a:sym typeface="Mada"/>
              </a:rPr>
              <a:t>Heliotrope rash </a:t>
            </a:r>
            <a:endParaRPr b="1" sz="1200">
              <a:latin typeface="Mada"/>
              <a:ea typeface="Mada"/>
              <a:cs typeface="Mada"/>
              <a:sym typeface="Mada"/>
            </a:endParaRPr>
          </a:p>
        </p:txBody>
      </p:sp>
      <p:pic>
        <p:nvPicPr>
          <p:cNvPr id="474" name="Google Shape;474;p22"/>
          <p:cNvPicPr preferRelativeResize="0"/>
          <p:nvPr/>
        </p:nvPicPr>
        <p:blipFill>
          <a:blip r:embed="rId3">
            <a:alphaModFix/>
          </a:blip>
          <a:stretch>
            <a:fillRect/>
          </a:stretch>
        </p:blipFill>
        <p:spPr>
          <a:xfrm>
            <a:off x="189775" y="8373700"/>
            <a:ext cx="1468575" cy="961075"/>
          </a:xfrm>
          <a:prstGeom prst="rect">
            <a:avLst/>
          </a:prstGeom>
          <a:noFill/>
          <a:ln>
            <a:noFill/>
          </a:ln>
        </p:spPr>
      </p:pic>
      <p:sp>
        <p:nvSpPr>
          <p:cNvPr id="475" name="Google Shape;475;p22"/>
          <p:cNvSpPr txBox="1"/>
          <p:nvPr/>
        </p:nvSpPr>
        <p:spPr>
          <a:xfrm>
            <a:off x="1632083" y="7910480"/>
            <a:ext cx="1613100" cy="2856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200">
                <a:latin typeface="Mada"/>
                <a:ea typeface="Mada"/>
                <a:cs typeface="Mada"/>
                <a:sym typeface="Mada"/>
              </a:rPr>
              <a:t>Gottron’s papules/sign</a:t>
            </a:r>
            <a:r>
              <a:rPr b="1" baseline="30000" lang="ar" sz="1200">
                <a:solidFill>
                  <a:srgbClr val="6AA84F"/>
                </a:solidFill>
                <a:latin typeface="Mada"/>
                <a:ea typeface="Mada"/>
                <a:cs typeface="Mada"/>
                <a:sym typeface="Mada"/>
              </a:rPr>
              <a:t>5</a:t>
            </a:r>
            <a:r>
              <a:rPr b="1" lang="ar" sz="1200">
                <a:latin typeface="Mada"/>
                <a:ea typeface="Mada"/>
                <a:cs typeface="Mada"/>
                <a:sym typeface="Mada"/>
              </a:rPr>
              <a:t> </a:t>
            </a:r>
            <a:endParaRPr b="1" sz="1200">
              <a:latin typeface="Mada"/>
              <a:ea typeface="Mada"/>
              <a:cs typeface="Mada"/>
              <a:sym typeface="Mada"/>
            </a:endParaRPr>
          </a:p>
        </p:txBody>
      </p:sp>
      <p:pic>
        <p:nvPicPr>
          <p:cNvPr id="476" name="Google Shape;476;p22"/>
          <p:cNvPicPr preferRelativeResize="0"/>
          <p:nvPr/>
        </p:nvPicPr>
        <p:blipFill>
          <a:blip r:embed="rId4">
            <a:alphaModFix/>
          </a:blip>
          <a:stretch>
            <a:fillRect/>
          </a:stretch>
        </p:blipFill>
        <p:spPr>
          <a:xfrm>
            <a:off x="1742850" y="8350575"/>
            <a:ext cx="1408800" cy="961073"/>
          </a:xfrm>
          <a:prstGeom prst="rect">
            <a:avLst/>
          </a:prstGeom>
          <a:noFill/>
          <a:ln>
            <a:noFill/>
          </a:ln>
        </p:spPr>
      </p:pic>
      <p:sp>
        <p:nvSpPr>
          <p:cNvPr id="477" name="Google Shape;477;p22"/>
          <p:cNvSpPr txBox="1"/>
          <p:nvPr/>
        </p:nvSpPr>
        <p:spPr>
          <a:xfrm>
            <a:off x="2998477" y="7910480"/>
            <a:ext cx="1613100" cy="2856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200">
                <a:latin typeface="Mada"/>
                <a:ea typeface="Mada"/>
                <a:cs typeface="Mada"/>
                <a:sym typeface="Mada"/>
              </a:rPr>
              <a:t>Photosensitivity </a:t>
            </a:r>
            <a:endParaRPr b="1" sz="1200">
              <a:latin typeface="Mada"/>
              <a:ea typeface="Mada"/>
              <a:cs typeface="Mada"/>
              <a:sym typeface="Mada"/>
            </a:endParaRPr>
          </a:p>
        </p:txBody>
      </p:sp>
      <p:pic>
        <p:nvPicPr>
          <p:cNvPr id="478" name="Google Shape;478;p22"/>
          <p:cNvPicPr preferRelativeResize="0"/>
          <p:nvPr/>
        </p:nvPicPr>
        <p:blipFill>
          <a:blip r:embed="rId5">
            <a:alphaModFix/>
          </a:blip>
          <a:stretch>
            <a:fillRect/>
          </a:stretch>
        </p:blipFill>
        <p:spPr>
          <a:xfrm>
            <a:off x="3348618" y="8348485"/>
            <a:ext cx="862764" cy="961622"/>
          </a:xfrm>
          <a:prstGeom prst="rect">
            <a:avLst/>
          </a:prstGeom>
          <a:noFill/>
          <a:ln>
            <a:noFill/>
          </a:ln>
        </p:spPr>
      </p:pic>
      <p:sp>
        <p:nvSpPr>
          <p:cNvPr id="479" name="Google Shape;479;p22"/>
          <p:cNvSpPr txBox="1"/>
          <p:nvPr/>
        </p:nvSpPr>
        <p:spPr>
          <a:xfrm>
            <a:off x="4324921" y="7910480"/>
            <a:ext cx="1613100" cy="2856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200">
                <a:latin typeface="Mada"/>
                <a:ea typeface="Mada"/>
                <a:cs typeface="Mada"/>
                <a:sym typeface="Mada"/>
              </a:rPr>
              <a:t>Shawl rash </a:t>
            </a:r>
            <a:r>
              <a:rPr b="1" baseline="30000" lang="ar" sz="1200">
                <a:solidFill>
                  <a:srgbClr val="6AA84F"/>
                </a:solidFill>
                <a:latin typeface="Mada"/>
                <a:ea typeface="Mada"/>
                <a:cs typeface="Mada"/>
                <a:sym typeface="Mada"/>
              </a:rPr>
              <a:t>7</a:t>
            </a:r>
            <a:endParaRPr b="1" baseline="30000" sz="1200">
              <a:solidFill>
                <a:srgbClr val="6AA84F"/>
              </a:solidFill>
              <a:latin typeface="Mada"/>
              <a:ea typeface="Mada"/>
              <a:cs typeface="Mada"/>
              <a:sym typeface="Mada"/>
            </a:endParaRPr>
          </a:p>
        </p:txBody>
      </p:sp>
      <p:pic>
        <p:nvPicPr>
          <p:cNvPr id="480" name="Google Shape;480;p22"/>
          <p:cNvPicPr preferRelativeResize="0"/>
          <p:nvPr/>
        </p:nvPicPr>
        <p:blipFill>
          <a:blip r:embed="rId6">
            <a:alphaModFix/>
          </a:blip>
          <a:stretch>
            <a:fillRect/>
          </a:stretch>
        </p:blipFill>
        <p:spPr>
          <a:xfrm>
            <a:off x="4542191" y="8350573"/>
            <a:ext cx="1283883" cy="961625"/>
          </a:xfrm>
          <a:prstGeom prst="rect">
            <a:avLst/>
          </a:prstGeom>
          <a:noFill/>
          <a:ln>
            <a:noFill/>
          </a:ln>
        </p:spPr>
      </p:pic>
      <p:sp>
        <p:nvSpPr>
          <p:cNvPr id="481" name="Google Shape;481;p22"/>
          <p:cNvSpPr txBox="1"/>
          <p:nvPr/>
        </p:nvSpPr>
        <p:spPr>
          <a:xfrm>
            <a:off x="5843716" y="7910480"/>
            <a:ext cx="1613100" cy="2856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200">
                <a:latin typeface="Mada"/>
                <a:ea typeface="Mada"/>
                <a:cs typeface="Mada"/>
                <a:sym typeface="Mada"/>
              </a:rPr>
              <a:t>Erythroderma</a:t>
            </a:r>
            <a:r>
              <a:rPr b="1" baseline="30000" lang="ar" sz="1200">
                <a:solidFill>
                  <a:srgbClr val="6AA84F"/>
                </a:solidFill>
                <a:latin typeface="Mada"/>
                <a:ea typeface="Mada"/>
                <a:cs typeface="Mada"/>
                <a:sym typeface="Mada"/>
              </a:rPr>
              <a:t>6</a:t>
            </a:r>
            <a:endParaRPr b="1" baseline="30000" sz="1200">
              <a:solidFill>
                <a:srgbClr val="6AA84F"/>
              </a:solidFill>
              <a:latin typeface="Mada"/>
              <a:ea typeface="Mada"/>
              <a:cs typeface="Mada"/>
              <a:sym typeface="Mada"/>
            </a:endParaRPr>
          </a:p>
        </p:txBody>
      </p:sp>
      <p:pic>
        <p:nvPicPr>
          <p:cNvPr id="482" name="Google Shape;482;p22"/>
          <p:cNvPicPr preferRelativeResize="0"/>
          <p:nvPr/>
        </p:nvPicPr>
        <p:blipFill>
          <a:blip r:embed="rId7">
            <a:alphaModFix/>
          </a:blip>
          <a:stretch>
            <a:fillRect/>
          </a:stretch>
        </p:blipFill>
        <p:spPr>
          <a:xfrm>
            <a:off x="6090289" y="8350583"/>
            <a:ext cx="1140832" cy="961612"/>
          </a:xfrm>
          <a:prstGeom prst="rect">
            <a:avLst/>
          </a:prstGeom>
          <a:noFill/>
          <a:ln>
            <a:noFill/>
          </a:ln>
        </p:spPr>
      </p:pic>
      <p:sp>
        <p:nvSpPr>
          <p:cNvPr id="483" name="Google Shape;483;p22"/>
          <p:cNvSpPr txBox="1"/>
          <p:nvPr/>
        </p:nvSpPr>
        <p:spPr>
          <a:xfrm>
            <a:off x="1642800" y="1432300"/>
            <a:ext cx="4274400" cy="369300"/>
          </a:xfrm>
          <a:prstGeom prst="rect">
            <a:avLst/>
          </a:prstGeom>
          <a:noFill/>
          <a:ln cap="flat" cmpd="sng" w="2857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ar" sz="1200">
                <a:latin typeface="Mada"/>
                <a:ea typeface="Mada"/>
                <a:cs typeface="Mada"/>
                <a:sym typeface="Mada"/>
              </a:rPr>
              <a:t>Patient meets the EULAR/ACR classification criteria for IIM</a:t>
            </a:r>
            <a:endParaRPr sz="1200">
              <a:latin typeface="Mada"/>
              <a:ea typeface="Mada"/>
              <a:cs typeface="Mada"/>
              <a:sym typeface="Mada"/>
            </a:endParaRPr>
          </a:p>
        </p:txBody>
      </p:sp>
      <p:sp>
        <p:nvSpPr>
          <p:cNvPr id="484" name="Google Shape;484;p22"/>
          <p:cNvSpPr/>
          <p:nvPr/>
        </p:nvSpPr>
        <p:spPr>
          <a:xfrm>
            <a:off x="2654525" y="1989050"/>
            <a:ext cx="2250950" cy="724375"/>
          </a:xfrm>
          <a:prstGeom prst="flowChartPreparation">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Age at onset of first symptom &lt;18</a:t>
            </a:r>
            <a:endParaRPr sz="1200">
              <a:latin typeface="Mada"/>
              <a:ea typeface="Mada"/>
              <a:cs typeface="Mada"/>
              <a:sym typeface="Mada"/>
            </a:endParaRPr>
          </a:p>
        </p:txBody>
      </p:sp>
      <p:cxnSp>
        <p:nvCxnSpPr>
          <p:cNvPr id="485" name="Google Shape;485;p22"/>
          <p:cNvCxnSpPr>
            <a:stCxn id="483" idx="2"/>
            <a:endCxn id="484" idx="0"/>
          </p:cNvCxnSpPr>
          <p:nvPr/>
        </p:nvCxnSpPr>
        <p:spPr>
          <a:xfrm>
            <a:off x="3780000" y="1801600"/>
            <a:ext cx="0" cy="187500"/>
          </a:xfrm>
          <a:prstGeom prst="straightConnector1">
            <a:avLst/>
          </a:prstGeom>
          <a:noFill/>
          <a:ln cap="flat" cmpd="sng" w="19050">
            <a:solidFill>
              <a:schemeClr val="accent2"/>
            </a:solidFill>
            <a:prstDash val="solid"/>
            <a:round/>
            <a:headEnd len="med" w="med" type="none"/>
            <a:tailEnd len="med" w="med" type="triangle"/>
          </a:ln>
        </p:spPr>
      </p:cxnSp>
      <p:sp>
        <p:nvSpPr>
          <p:cNvPr id="486" name="Google Shape;486;p22"/>
          <p:cNvSpPr txBox="1"/>
          <p:nvPr/>
        </p:nvSpPr>
        <p:spPr>
          <a:xfrm>
            <a:off x="520900" y="2991550"/>
            <a:ext cx="2083200" cy="5541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Heliotrope rash or Gottron's papules or </a:t>
            </a:r>
            <a:r>
              <a:rPr lang="ar" sz="1200">
                <a:solidFill>
                  <a:srgbClr val="000000"/>
                </a:solidFill>
                <a:latin typeface="Mada"/>
                <a:ea typeface="Mada"/>
                <a:cs typeface="Mada"/>
                <a:sym typeface="Mada"/>
              </a:rPr>
              <a:t>Gottron's sign</a:t>
            </a:r>
            <a:endParaRPr sz="1200">
              <a:latin typeface="Mada"/>
              <a:ea typeface="Mada"/>
              <a:cs typeface="Mada"/>
              <a:sym typeface="Mada"/>
            </a:endParaRPr>
          </a:p>
        </p:txBody>
      </p:sp>
      <p:sp>
        <p:nvSpPr>
          <p:cNvPr id="487" name="Google Shape;487;p22"/>
          <p:cNvSpPr txBox="1"/>
          <p:nvPr/>
        </p:nvSpPr>
        <p:spPr>
          <a:xfrm>
            <a:off x="4940500" y="2991550"/>
            <a:ext cx="2083200" cy="5541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Heliotrope rash or Gottron's papules or </a:t>
            </a:r>
            <a:r>
              <a:rPr lang="ar" sz="1200">
                <a:solidFill>
                  <a:srgbClr val="000000"/>
                </a:solidFill>
                <a:latin typeface="Mada"/>
                <a:ea typeface="Mada"/>
                <a:cs typeface="Mada"/>
                <a:sym typeface="Mada"/>
              </a:rPr>
              <a:t>Gottron's sign</a:t>
            </a:r>
            <a:endParaRPr sz="1200">
              <a:latin typeface="Mada"/>
              <a:ea typeface="Mada"/>
              <a:cs typeface="Mada"/>
              <a:sym typeface="Mada"/>
            </a:endParaRPr>
          </a:p>
        </p:txBody>
      </p:sp>
      <p:cxnSp>
        <p:nvCxnSpPr>
          <p:cNvPr id="488" name="Google Shape;488;p22"/>
          <p:cNvCxnSpPr>
            <a:stCxn id="486" idx="0"/>
            <a:endCxn id="484" idx="2"/>
          </p:cNvCxnSpPr>
          <p:nvPr/>
        </p:nvCxnSpPr>
        <p:spPr>
          <a:xfrm rot="-5400000">
            <a:off x="2532250" y="1743700"/>
            <a:ext cx="278100" cy="2217600"/>
          </a:xfrm>
          <a:prstGeom prst="bentConnector3">
            <a:avLst>
              <a:gd fmla="val 50004" name="adj1"/>
            </a:avLst>
          </a:prstGeom>
          <a:noFill/>
          <a:ln cap="flat" cmpd="sng" w="19050">
            <a:solidFill>
              <a:schemeClr val="accent2"/>
            </a:solidFill>
            <a:prstDash val="solid"/>
            <a:round/>
            <a:headEnd len="med" w="med" type="none"/>
            <a:tailEnd len="med" w="med" type="none"/>
          </a:ln>
        </p:spPr>
      </p:cxnSp>
      <p:cxnSp>
        <p:nvCxnSpPr>
          <p:cNvPr id="489" name="Google Shape;489;p22"/>
          <p:cNvCxnSpPr>
            <a:stCxn id="487" idx="0"/>
            <a:endCxn id="484" idx="2"/>
          </p:cNvCxnSpPr>
          <p:nvPr/>
        </p:nvCxnSpPr>
        <p:spPr>
          <a:xfrm flipH="1" rot="5400000">
            <a:off x="4742050" y="1751500"/>
            <a:ext cx="278100" cy="2202000"/>
          </a:xfrm>
          <a:prstGeom prst="bentConnector3">
            <a:avLst>
              <a:gd fmla="val 50004" name="adj1"/>
            </a:avLst>
          </a:prstGeom>
          <a:noFill/>
          <a:ln cap="flat" cmpd="sng" w="19050">
            <a:solidFill>
              <a:schemeClr val="accent2"/>
            </a:solidFill>
            <a:prstDash val="solid"/>
            <a:round/>
            <a:headEnd len="med" w="med" type="none"/>
            <a:tailEnd len="med" w="med" type="none"/>
          </a:ln>
        </p:spPr>
      </p:cxnSp>
      <p:sp>
        <p:nvSpPr>
          <p:cNvPr id="490" name="Google Shape;490;p22"/>
          <p:cNvSpPr txBox="1"/>
          <p:nvPr/>
        </p:nvSpPr>
        <p:spPr>
          <a:xfrm>
            <a:off x="4940500" y="2533825"/>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Yes</a:t>
            </a:r>
            <a:endParaRPr b="1" sz="1300">
              <a:latin typeface="Mada"/>
              <a:ea typeface="Mada"/>
              <a:cs typeface="Mada"/>
              <a:sym typeface="Mada"/>
            </a:endParaRPr>
          </a:p>
        </p:txBody>
      </p:sp>
      <p:sp>
        <p:nvSpPr>
          <p:cNvPr id="491" name="Google Shape;491;p22"/>
          <p:cNvSpPr txBox="1"/>
          <p:nvPr/>
        </p:nvSpPr>
        <p:spPr>
          <a:xfrm>
            <a:off x="2273500" y="2533825"/>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No</a:t>
            </a:r>
            <a:endParaRPr b="1" sz="1300">
              <a:latin typeface="Mada"/>
              <a:ea typeface="Mada"/>
              <a:cs typeface="Mada"/>
              <a:sym typeface="Mada"/>
            </a:endParaRPr>
          </a:p>
        </p:txBody>
      </p:sp>
      <p:sp>
        <p:nvSpPr>
          <p:cNvPr id="492" name="Google Shape;492;p22"/>
          <p:cNvSpPr txBox="1"/>
          <p:nvPr/>
        </p:nvSpPr>
        <p:spPr>
          <a:xfrm>
            <a:off x="209600" y="4137725"/>
            <a:ext cx="1287000" cy="738900"/>
          </a:xfrm>
          <a:prstGeom prst="rect">
            <a:avLst/>
          </a:prstGeom>
          <a:noFill/>
          <a:ln cap="flat" cmpd="sng" w="28575">
            <a:solidFill>
              <a:schemeClr val="accent3"/>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sz="1200">
                <a:latin typeface="Mada"/>
                <a:ea typeface="Mada"/>
                <a:cs typeface="Mada"/>
                <a:sym typeface="Mada"/>
              </a:rPr>
              <a:t>Clinical features or muscle biopsy features</a:t>
            </a:r>
            <a:endParaRPr sz="1200">
              <a:latin typeface="Mada"/>
              <a:ea typeface="Mada"/>
              <a:cs typeface="Mada"/>
              <a:sym typeface="Mada"/>
            </a:endParaRPr>
          </a:p>
        </p:txBody>
      </p:sp>
      <p:sp>
        <p:nvSpPr>
          <p:cNvPr id="493" name="Google Shape;493;p22"/>
          <p:cNvSpPr txBox="1"/>
          <p:nvPr/>
        </p:nvSpPr>
        <p:spPr>
          <a:xfrm>
            <a:off x="1785700" y="4137725"/>
            <a:ext cx="3013500" cy="1262100"/>
          </a:xfrm>
          <a:prstGeom prst="rect">
            <a:avLst/>
          </a:prstGeom>
          <a:noFill/>
          <a:ln cap="flat" cmpd="sng" w="2857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Mada"/>
                <a:ea typeface="Mada"/>
                <a:cs typeface="Mada"/>
                <a:sym typeface="Mada"/>
              </a:rPr>
              <a:t>Objective symmetric weakness, usually progressive, of the proximal upper extremities or, </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Objective symmetric weakness, usually progressive, of the proximal lower extremities or, </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Neck flexors are relatively weaker than neck extensors or, In the legs proximal muscles are relatively weaker than distal muscles </a:t>
            </a:r>
            <a:endParaRPr sz="1000">
              <a:latin typeface="Mada"/>
              <a:ea typeface="Mada"/>
              <a:cs typeface="Mada"/>
              <a:sym typeface="Mada"/>
            </a:endParaRPr>
          </a:p>
        </p:txBody>
      </p:sp>
      <p:cxnSp>
        <p:nvCxnSpPr>
          <p:cNvPr id="494" name="Google Shape;494;p22"/>
          <p:cNvCxnSpPr>
            <a:stCxn id="486" idx="2"/>
            <a:endCxn id="492" idx="0"/>
          </p:cNvCxnSpPr>
          <p:nvPr/>
        </p:nvCxnSpPr>
        <p:spPr>
          <a:xfrm rot="5400000">
            <a:off x="911650" y="3487000"/>
            <a:ext cx="592200" cy="709500"/>
          </a:xfrm>
          <a:prstGeom prst="bentConnector3">
            <a:avLst>
              <a:gd fmla="val 49989" name="adj1"/>
            </a:avLst>
          </a:prstGeom>
          <a:noFill/>
          <a:ln cap="flat" cmpd="sng" w="19050">
            <a:solidFill>
              <a:schemeClr val="accent2"/>
            </a:solidFill>
            <a:prstDash val="solid"/>
            <a:round/>
            <a:headEnd len="med" w="med" type="none"/>
            <a:tailEnd len="med" w="med" type="none"/>
          </a:ln>
        </p:spPr>
      </p:cxnSp>
      <p:cxnSp>
        <p:nvCxnSpPr>
          <p:cNvPr id="495" name="Google Shape;495;p22"/>
          <p:cNvCxnSpPr>
            <a:stCxn id="486" idx="2"/>
            <a:endCxn id="493" idx="0"/>
          </p:cNvCxnSpPr>
          <p:nvPr/>
        </p:nvCxnSpPr>
        <p:spPr>
          <a:xfrm flipH="1" rot="-5400000">
            <a:off x="2131450" y="2976700"/>
            <a:ext cx="592200" cy="1730100"/>
          </a:xfrm>
          <a:prstGeom prst="bentConnector3">
            <a:avLst>
              <a:gd fmla="val 49989" name="adj1"/>
            </a:avLst>
          </a:prstGeom>
          <a:noFill/>
          <a:ln cap="flat" cmpd="sng" w="19050">
            <a:solidFill>
              <a:schemeClr val="accent2"/>
            </a:solidFill>
            <a:prstDash val="solid"/>
            <a:round/>
            <a:headEnd len="med" w="med" type="none"/>
            <a:tailEnd len="med" w="med" type="none"/>
          </a:ln>
        </p:spPr>
      </p:cxnSp>
      <p:sp>
        <p:nvSpPr>
          <p:cNvPr id="496" name="Google Shape;496;p22"/>
          <p:cNvSpPr txBox="1"/>
          <p:nvPr/>
        </p:nvSpPr>
        <p:spPr>
          <a:xfrm>
            <a:off x="2654525" y="3545650"/>
            <a:ext cx="637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Yes</a:t>
            </a:r>
            <a:r>
              <a:rPr b="1" baseline="30000" lang="ar" sz="1300">
                <a:solidFill>
                  <a:srgbClr val="6AA84F"/>
                </a:solidFill>
                <a:latin typeface="Mada"/>
                <a:ea typeface="Mada"/>
                <a:cs typeface="Mada"/>
                <a:sym typeface="Mada"/>
              </a:rPr>
              <a:t>1</a:t>
            </a:r>
            <a:endParaRPr b="1" baseline="30000" sz="1300">
              <a:solidFill>
                <a:srgbClr val="6AA84F"/>
              </a:solidFill>
              <a:latin typeface="Mada"/>
              <a:ea typeface="Mada"/>
              <a:cs typeface="Mada"/>
              <a:sym typeface="Mada"/>
            </a:endParaRPr>
          </a:p>
        </p:txBody>
      </p:sp>
      <p:sp>
        <p:nvSpPr>
          <p:cNvPr id="497" name="Google Shape;497;p22"/>
          <p:cNvSpPr txBox="1"/>
          <p:nvPr/>
        </p:nvSpPr>
        <p:spPr>
          <a:xfrm>
            <a:off x="977200" y="3545650"/>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No</a:t>
            </a:r>
            <a:r>
              <a:rPr b="1" baseline="30000" lang="ar" sz="1300">
                <a:solidFill>
                  <a:srgbClr val="6AA84F"/>
                </a:solidFill>
                <a:latin typeface="Mada"/>
                <a:ea typeface="Mada"/>
                <a:cs typeface="Mada"/>
                <a:sym typeface="Mada"/>
              </a:rPr>
              <a:t>3</a:t>
            </a:r>
            <a:endParaRPr b="1" sz="1300">
              <a:latin typeface="Mada"/>
              <a:ea typeface="Mada"/>
              <a:cs typeface="Mada"/>
              <a:sym typeface="Mada"/>
            </a:endParaRPr>
          </a:p>
        </p:txBody>
      </p:sp>
      <p:sp>
        <p:nvSpPr>
          <p:cNvPr id="498" name="Google Shape;498;p22"/>
          <p:cNvSpPr txBox="1"/>
          <p:nvPr/>
        </p:nvSpPr>
        <p:spPr>
          <a:xfrm>
            <a:off x="71900" y="5420700"/>
            <a:ext cx="709500" cy="5541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PM</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(IMNM)</a:t>
            </a:r>
            <a:endParaRPr sz="1200">
              <a:latin typeface="Mada"/>
              <a:ea typeface="Mada"/>
              <a:cs typeface="Mada"/>
              <a:sym typeface="Mada"/>
            </a:endParaRPr>
          </a:p>
        </p:txBody>
      </p:sp>
      <p:sp>
        <p:nvSpPr>
          <p:cNvPr id="499" name="Google Shape;499;p22"/>
          <p:cNvSpPr txBox="1"/>
          <p:nvPr/>
        </p:nvSpPr>
        <p:spPr>
          <a:xfrm>
            <a:off x="910100" y="5420700"/>
            <a:ext cx="709500" cy="5541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IBM</a:t>
            </a:r>
            <a:r>
              <a:rPr baseline="30000" lang="ar" sz="1200">
                <a:solidFill>
                  <a:srgbClr val="6AA84F"/>
                </a:solidFill>
                <a:latin typeface="Mada"/>
                <a:ea typeface="Mada"/>
                <a:cs typeface="Mada"/>
                <a:sym typeface="Mada"/>
              </a:rPr>
              <a:t>4</a:t>
            </a:r>
            <a:endParaRPr baseline="30000" sz="1200">
              <a:solidFill>
                <a:srgbClr val="6AA84F"/>
              </a:solidFill>
              <a:latin typeface="Mada"/>
              <a:ea typeface="Mada"/>
              <a:cs typeface="Mada"/>
              <a:sym typeface="Mada"/>
            </a:endParaRPr>
          </a:p>
        </p:txBody>
      </p:sp>
      <p:cxnSp>
        <p:nvCxnSpPr>
          <p:cNvPr id="500" name="Google Shape;500;p22"/>
          <p:cNvCxnSpPr>
            <a:stCxn id="492" idx="2"/>
            <a:endCxn id="498" idx="0"/>
          </p:cNvCxnSpPr>
          <p:nvPr/>
        </p:nvCxnSpPr>
        <p:spPr>
          <a:xfrm rot="5400000">
            <a:off x="367850" y="4935575"/>
            <a:ext cx="544200" cy="426300"/>
          </a:xfrm>
          <a:prstGeom prst="bentConnector3">
            <a:avLst>
              <a:gd fmla="val 49989" name="adj1"/>
            </a:avLst>
          </a:prstGeom>
          <a:noFill/>
          <a:ln cap="flat" cmpd="sng" w="19050">
            <a:solidFill>
              <a:schemeClr val="accent2"/>
            </a:solidFill>
            <a:prstDash val="solid"/>
            <a:round/>
            <a:headEnd len="med" w="med" type="none"/>
            <a:tailEnd len="med" w="med" type="none"/>
          </a:ln>
        </p:spPr>
      </p:cxnSp>
      <p:cxnSp>
        <p:nvCxnSpPr>
          <p:cNvPr id="501" name="Google Shape;501;p22"/>
          <p:cNvCxnSpPr>
            <a:stCxn id="492" idx="2"/>
            <a:endCxn id="499" idx="0"/>
          </p:cNvCxnSpPr>
          <p:nvPr/>
        </p:nvCxnSpPr>
        <p:spPr>
          <a:xfrm flipH="1" rot="-5400000">
            <a:off x="786950" y="4942775"/>
            <a:ext cx="544200" cy="411900"/>
          </a:xfrm>
          <a:prstGeom prst="bentConnector3">
            <a:avLst>
              <a:gd fmla="val 49989" name="adj1"/>
            </a:avLst>
          </a:prstGeom>
          <a:noFill/>
          <a:ln cap="flat" cmpd="sng" w="19050">
            <a:solidFill>
              <a:schemeClr val="accent2"/>
            </a:solidFill>
            <a:prstDash val="solid"/>
            <a:round/>
            <a:headEnd len="med" w="med" type="none"/>
            <a:tailEnd len="med" w="med" type="none"/>
          </a:ln>
        </p:spPr>
      </p:cxnSp>
      <p:sp>
        <p:nvSpPr>
          <p:cNvPr id="502" name="Google Shape;502;p22"/>
          <p:cNvSpPr txBox="1"/>
          <p:nvPr/>
        </p:nvSpPr>
        <p:spPr>
          <a:xfrm>
            <a:off x="1064225" y="4876625"/>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Yes</a:t>
            </a:r>
            <a:endParaRPr b="1" sz="1300">
              <a:latin typeface="Mada"/>
              <a:ea typeface="Mada"/>
              <a:cs typeface="Mada"/>
              <a:sym typeface="Mada"/>
            </a:endParaRPr>
          </a:p>
        </p:txBody>
      </p:sp>
      <p:sp>
        <p:nvSpPr>
          <p:cNvPr id="503" name="Google Shape;503;p22"/>
          <p:cNvSpPr txBox="1"/>
          <p:nvPr/>
        </p:nvSpPr>
        <p:spPr>
          <a:xfrm>
            <a:off x="342750" y="4876625"/>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No</a:t>
            </a:r>
            <a:endParaRPr b="1" sz="1300">
              <a:latin typeface="Mada"/>
              <a:ea typeface="Mada"/>
              <a:cs typeface="Mada"/>
              <a:sym typeface="Mada"/>
            </a:endParaRPr>
          </a:p>
        </p:txBody>
      </p:sp>
      <p:sp>
        <p:nvSpPr>
          <p:cNvPr id="504" name="Google Shape;504;p22"/>
          <p:cNvSpPr txBox="1"/>
          <p:nvPr/>
        </p:nvSpPr>
        <p:spPr>
          <a:xfrm>
            <a:off x="3684600" y="5936150"/>
            <a:ext cx="709500" cy="3360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DM</a:t>
            </a:r>
            <a:endParaRPr sz="1200">
              <a:latin typeface="Mada"/>
              <a:ea typeface="Mada"/>
              <a:cs typeface="Mada"/>
              <a:sym typeface="Mada"/>
            </a:endParaRPr>
          </a:p>
        </p:txBody>
      </p:sp>
      <p:sp>
        <p:nvSpPr>
          <p:cNvPr id="505" name="Google Shape;505;p22"/>
          <p:cNvSpPr txBox="1"/>
          <p:nvPr/>
        </p:nvSpPr>
        <p:spPr>
          <a:xfrm>
            <a:off x="2149300" y="5936150"/>
            <a:ext cx="709500" cy="3360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ADM</a:t>
            </a:r>
            <a:r>
              <a:rPr b="1" baseline="30000" lang="ar" sz="1200">
                <a:solidFill>
                  <a:srgbClr val="6AA84F"/>
                </a:solidFill>
                <a:latin typeface="Mada"/>
                <a:ea typeface="Mada"/>
                <a:cs typeface="Mada"/>
                <a:sym typeface="Mada"/>
              </a:rPr>
              <a:t>2</a:t>
            </a:r>
            <a:endParaRPr b="1" baseline="30000" sz="1200">
              <a:solidFill>
                <a:srgbClr val="6AA84F"/>
              </a:solidFill>
              <a:latin typeface="Mada"/>
              <a:ea typeface="Mada"/>
              <a:cs typeface="Mada"/>
              <a:sym typeface="Mada"/>
            </a:endParaRPr>
          </a:p>
        </p:txBody>
      </p:sp>
      <p:cxnSp>
        <p:nvCxnSpPr>
          <p:cNvPr id="506" name="Google Shape;506;p22"/>
          <p:cNvCxnSpPr>
            <a:stCxn id="493" idx="2"/>
            <a:endCxn id="505" idx="0"/>
          </p:cNvCxnSpPr>
          <p:nvPr/>
        </p:nvCxnSpPr>
        <p:spPr>
          <a:xfrm rot="5400000">
            <a:off x="2630050" y="5273825"/>
            <a:ext cx="536400" cy="788400"/>
          </a:xfrm>
          <a:prstGeom prst="bentConnector3">
            <a:avLst>
              <a:gd fmla="val 49993" name="adj1"/>
            </a:avLst>
          </a:prstGeom>
          <a:noFill/>
          <a:ln cap="flat" cmpd="sng" w="19050">
            <a:solidFill>
              <a:schemeClr val="accent2"/>
            </a:solidFill>
            <a:prstDash val="solid"/>
            <a:round/>
            <a:headEnd len="med" w="med" type="none"/>
            <a:tailEnd len="med" w="med" type="none"/>
          </a:ln>
        </p:spPr>
      </p:cxnSp>
      <p:cxnSp>
        <p:nvCxnSpPr>
          <p:cNvPr id="507" name="Google Shape;507;p22"/>
          <p:cNvCxnSpPr>
            <a:stCxn id="493" idx="2"/>
            <a:endCxn id="504" idx="0"/>
          </p:cNvCxnSpPr>
          <p:nvPr/>
        </p:nvCxnSpPr>
        <p:spPr>
          <a:xfrm flipH="1" rot="-5400000">
            <a:off x="3397750" y="5294525"/>
            <a:ext cx="536400" cy="747000"/>
          </a:xfrm>
          <a:prstGeom prst="bentConnector3">
            <a:avLst>
              <a:gd fmla="val 49993" name="adj1"/>
            </a:avLst>
          </a:prstGeom>
          <a:noFill/>
          <a:ln cap="flat" cmpd="sng" w="19050">
            <a:solidFill>
              <a:schemeClr val="accent2"/>
            </a:solidFill>
            <a:prstDash val="solid"/>
            <a:round/>
            <a:headEnd len="med" w="med" type="none"/>
            <a:tailEnd len="med" w="med" type="none"/>
          </a:ln>
        </p:spPr>
      </p:cxnSp>
      <p:sp>
        <p:nvSpPr>
          <p:cNvPr id="508" name="Google Shape;508;p22"/>
          <p:cNvSpPr txBox="1"/>
          <p:nvPr/>
        </p:nvSpPr>
        <p:spPr>
          <a:xfrm>
            <a:off x="3422638" y="5357700"/>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Yes</a:t>
            </a:r>
            <a:endParaRPr b="1" sz="1300">
              <a:latin typeface="Mada"/>
              <a:ea typeface="Mada"/>
              <a:cs typeface="Mada"/>
              <a:sym typeface="Mada"/>
            </a:endParaRPr>
          </a:p>
        </p:txBody>
      </p:sp>
      <p:sp>
        <p:nvSpPr>
          <p:cNvPr id="509" name="Google Shape;509;p22"/>
          <p:cNvSpPr txBox="1"/>
          <p:nvPr/>
        </p:nvSpPr>
        <p:spPr>
          <a:xfrm>
            <a:off x="2701163" y="5357700"/>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No</a:t>
            </a:r>
            <a:endParaRPr b="1" sz="1300">
              <a:latin typeface="Mada"/>
              <a:ea typeface="Mada"/>
              <a:cs typeface="Mada"/>
              <a:sym typeface="Mada"/>
            </a:endParaRPr>
          </a:p>
        </p:txBody>
      </p:sp>
      <p:sp>
        <p:nvSpPr>
          <p:cNvPr id="510" name="Google Shape;510;p22"/>
          <p:cNvSpPr txBox="1"/>
          <p:nvPr/>
        </p:nvSpPr>
        <p:spPr>
          <a:xfrm>
            <a:off x="6475950" y="6105125"/>
            <a:ext cx="709500" cy="336000"/>
          </a:xfrm>
          <a:prstGeom prst="rect">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JDM</a:t>
            </a:r>
            <a:endParaRPr sz="1200">
              <a:latin typeface="Mada"/>
              <a:ea typeface="Mada"/>
              <a:cs typeface="Mada"/>
              <a:sym typeface="Mada"/>
            </a:endParaRPr>
          </a:p>
        </p:txBody>
      </p:sp>
      <p:sp>
        <p:nvSpPr>
          <p:cNvPr id="511" name="Google Shape;511;p22"/>
          <p:cNvSpPr txBox="1"/>
          <p:nvPr/>
        </p:nvSpPr>
        <p:spPr>
          <a:xfrm>
            <a:off x="4711900" y="6062975"/>
            <a:ext cx="1471200" cy="420300"/>
          </a:xfrm>
          <a:prstGeom prst="rect">
            <a:avLst/>
          </a:prstGeom>
          <a:noFill/>
          <a:ln cap="flat" cmpd="sng" w="2857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Juvenile myositis other than JDM</a:t>
            </a:r>
            <a:endParaRPr sz="1200">
              <a:latin typeface="Mada"/>
              <a:ea typeface="Mada"/>
              <a:cs typeface="Mada"/>
              <a:sym typeface="Mada"/>
            </a:endParaRPr>
          </a:p>
        </p:txBody>
      </p:sp>
      <p:cxnSp>
        <p:nvCxnSpPr>
          <p:cNvPr id="512" name="Google Shape;512;p22"/>
          <p:cNvCxnSpPr>
            <a:stCxn id="487" idx="2"/>
            <a:endCxn id="510" idx="0"/>
          </p:cNvCxnSpPr>
          <p:nvPr/>
        </p:nvCxnSpPr>
        <p:spPr>
          <a:xfrm flipH="1" rot="-5400000">
            <a:off x="5126650" y="4401100"/>
            <a:ext cx="2559600" cy="848700"/>
          </a:xfrm>
          <a:prstGeom prst="bentConnector3">
            <a:avLst>
              <a:gd fmla="val 21988" name="adj1"/>
            </a:avLst>
          </a:prstGeom>
          <a:noFill/>
          <a:ln cap="flat" cmpd="sng" w="19050">
            <a:solidFill>
              <a:schemeClr val="accent2"/>
            </a:solidFill>
            <a:prstDash val="solid"/>
            <a:round/>
            <a:headEnd len="med" w="med" type="none"/>
            <a:tailEnd len="med" w="med" type="none"/>
          </a:ln>
        </p:spPr>
      </p:cxnSp>
      <p:cxnSp>
        <p:nvCxnSpPr>
          <p:cNvPr id="513" name="Google Shape;513;p22"/>
          <p:cNvCxnSpPr/>
          <p:nvPr/>
        </p:nvCxnSpPr>
        <p:spPr>
          <a:xfrm rot="5400000">
            <a:off x="4532350" y="4634350"/>
            <a:ext cx="2517300" cy="382200"/>
          </a:xfrm>
          <a:prstGeom prst="bentConnector3">
            <a:avLst>
              <a:gd fmla="val 21616" name="adj1"/>
            </a:avLst>
          </a:prstGeom>
          <a:noFill/>
          <a:ln cap="flat" cmpd="sng" w="19050">
            <a:solidFill>
              <a:schemeClr val="accent2"/>
            </a:solidFill>
            <a:prstDash val="dash"/>
            <a:round/>
            <a:headEnd len="med" w="med" type="none"/>
            <a:tailEnd len="med" w="med" type="none"/>
          </a:ln>
        </p:spPr>
      </p:cxnSp>
      <p:sp>
        <p:nvSpPr>
          <p:cNvPr id="514" name="Google Shape;514;p22"/>
          <p:cNvSpPr txBox="1"/>
          <p:nvPr/>
        </p:nvSpPr>
        <p:spPr>
          <a:xfrm>
            <a:off x="6571950" y="3747625"/>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Yes</a:t>
            </a:r>
            <a:endParaRPr b="1" sz="1300">
              <a:latin typeface="Mada"/>
              <a:ea typeface="Mada"/>
              <a:cs typeface="Mada"/>
              <a:sym typeface="Mada"/>
            </a:endParaRPr>
          </a:p>
        </p:txBody>
      </p:sp>
      <p:sp>
        <p:nvSpPr>
          <p:cNvPr id="515" name="Google Shape;515;p22"/>
          <p:cNvSpPr txBox="1"/>
          <p:nvPr/>
        </p:nvSpPr>
        <p:spPr>
          <a:xfrm>
            <a:off x="5504225" y="3747625"/>
            <a:ext cx="4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300">
                <a:latin typeface="Mada"/>
                <a:ea typeface="Mada"/>
                <a:cs typeface="Mada"/>
                <a:sym typeface="Mada"/>
              </a:rPr>
              <a:t>No</a:t>
            </a:r>
            <a:endParaRPr b="1" sz="1300">
              <a:latin typeface="Mada"/>
              <a:ea typeface="Mada"/>
              <a:cs typeface="Mada"/>
              <a:sym typeface="Mada"/>
            </a:endParaRPr>
          </a:p>
        </p:txBody>
      </p:sp>
      <p:sp>
        <p:nvSpPr>
          <p:cNvPr id="516" name="Google Shape;516;p22"/>
          <p:cNvSpPr txBox="1"/>
          <p:nvPr/>
        </p:nvSpPr>
        <p:spPr>
          <a:xfrm>
            <a:off x="171300" y="809600"/>
            <a:ext cx="444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Algorithm</a:t>
            </a:r>
            <a:r>
              <a:rPr b="1" lang="ar" sz="2200">
                <a:highlight>
                  <a:srgbClr val="E1DCEC"/>
                </a:highlight>
                <a:latin typeface="Mada"/>
                <a:ea typeface="Mada"/>
                <a:cs typeface="Mada"/>
                <a:sym typeface="Mada"/>
              </a:rPr>
              <a:t> for IIM</a:t>
            </a:r>
            <a:endParaRPr b="1" sz="2200">
              <a:highlight>
                <a:srgbClr val="E1DCEC"/>
              </a:highlight>
              <a:latin typeface="Mada"/>
              <a:ea typeface="Mada"/>
              <a:cs typeface="Mada"/>
              <a:sym typeface="Mada"/>
            </a:endParaRPr>
          </a:p>
        </p:txBody>
      </p:sp>
      <p:sp>
        <p:nvSpPr>
          <p:cNvPr id="517" name="Google Shape;517;p22"/>
          <p:cNvSpPr txBox="1"/>
          <p:nvPr/>
        </p:nvSpPr>
        <p:spPr>
          <a:xfrm>
            <a:off x="171300" y="6600800"/>
            <a:ext cx="4371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Rashes of DM</a:t>
            </a:r>
            <a:endParaRPr b="1" sz="2200">
              <a:highlight>
                <a:srgbClr val="E1DCEC"/>
              </a:highlight>
              <a:latin typeface="Mada"/>
              <a:ea typeface="Mada"/>
              <a:cs typeface="Mada"/>
              <a:sym typeface="Mada"/>
            </a:endParaRPr>
          </a:p>
        </p:txBody>
      </p:sp>
      <p:cxnSp>
        <p:nvCxnSpPr>
          <p:cNvPr id="518" name="Google Shape;518;p22"/>
          <p:cNvCxnSpPr/>
          <p:nvPr/>
        </p:nvCxnSpPr>
        <p:spPr>
          <a:xfrm rot="10800000">
            <a:off x="-19225" y="9493680"/>
            <a:ext cx="7612800" cy="0"/>
          </a:xfrm>
          <a:prstGeom prst="straightConnector1">
            <a:avLst/>
          </a:prstGeom>
          <a:noFill/>
          <a:ln cap="flat" cmpd="sng" w="28575">
            <a:solidFill>
              <a:srgbClr val="B4A7D6"/>
            </a:solidFill>
            <a:prstDash val="dot"/>
            <a:round/>
            <a:headEnd len="med" w="med" type="none"/>
            <a:tailEnd len="med" w="med" type="none"/>
          </a:ln>
        </p:spPr>
      </p:cxnSp>
      <p:sp>
        <p:nvSpPr>
          <p:cNvPr id="519" name="Google Shape;519;p22"/>
          <p:cNvSpPr txBox="1"/>
          <p:nvPr/>
        </p:nvSpPr>
        <p:spPr>
          <a:xfrm>
            <a:off x="7175" y="9487175"/>
            <a:ext cx="7560000" cy="12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If the </a:t>
            </a:r>
            <a:r>
              <a:rPr lang="ar" sz="1000">
                <a:solidFill>
                  <a:srgbClr val="6AA84F"/>
                </a:solidFill>
                <a:latin typeface="Mada"/>
                <a:ea typeface="Mada"/>
                <a:cs typeface="Mada"/>
                <a:sym typeface="Mada"/>
              </a:rPr>
              <a:t>patient</a:t>
            </a:r>
            <a:r>
              <a:rPr lang="ar" sz="1000">
                <a:solidFill>
                  <a:srgbClr val="6AA84F"/>
                </a:solidFill>
                <a:latin typeface="Mada"/>
                <a:ea typeface="Mada"/>
                <a:cs typeface="Mada"/>
                <a:sym typeface="Mada"/>
              </a:rPr>
              <a:t> has skin </a:t>
            </a:r>
            <a:r>
              <a:rPr lang="ar" sz="1000">
                <a:solidFill>
                  <a:srgbClr val="6AA84F"/>
                </a:solidFill>
                <a:latin typeface="Mada"/>
                <a:ea typeface="Mada"/>
                <a:cs typeface="Mada"/>
                <a:sym typeface="Mada"/>
              </a:rPr>
              <a:t>manifestation + features of inflammatory myopathies,  this is considered as Dermatomyositis</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2. Amyopathic dermatomyositis (rare). It is similar to SSc where they have skin manifestations but there is no muscle involvement</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3. If the patient doesn’t have skin manifestation, but has the typical features of inflammatory myopathies, this is  considered as Polymyositis</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4. Inclusion body myositis.</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5. Gottron’s papules: on the knuckles &amp; PIP joint. Gottron’s sign: involves the elbows and knees</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6. The most severe and serious, complete erythema of the body.</a:t>
            </a:r>
            <a:endParaRPr sz="1000">
              <a:solidFill>
                <a:srgbClr val="6AA84F"/>
              </a:solidFill>
              <a:latin typeface="Mada"/>
              <a:ea typeface="Mada"/>
              <a:cs typeface="Mada"/>
              <a:sym typeface="Mada"/>
            </a:endParaRPr>
          </a:p>
          <a:p>
            <a:pPr indent="0" lvl="0" marL="0" rtl="0" algn="l">
              <a:spcBef>
                <a:spcPts val="0"/>
              </a:spcBef>
              <a:spcAft>
                <a:spcPts val="0"/>
              </a:spcAft>
              <a:buNone/>
            </a:pPr>
            <a:r>
              <a:rPr lang="ar" sz="1000">
                <a:solidFill>
                  <a:srgbClr val="6AA84F"/>
                </a:solidFill>
                <a:latin typeface="Mada"/>
                <a:ea typeface="Mada"/>
                <a:cs typeface="Mada"/>
                <a:sym typeface="Mada"/>
              </a:rPr>
              <a:t>7. Around the neck and upper trunk.</a:t>
            </a:r>
            <a:endParaRPr sz="1000">
              <a:solidFill>
                <a:srgbClr val="6AA84F"/>
              </a:solidFill>
              <a:latin typeface="Mada"/>
              <a:ea typeface="Mada"/>
              <a:cs typeface="Mada"/>
              <a:sym typeface="Mad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525" name="Google Shape;525;p23"/>
          <p:cNvSpPr txBox="1"/>
          <p:nvPr/>
        </p:nvSpPr>
        <p:spPr>
          <a:xfrm>
            <a:off x="7175" y="10237019"/>
            <a:ext cx="75600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1C4588"/>
                </a:solidFill>
                <a:latin typeface="Mada"/>
                <a:ea typeface="Mada"/>
                <a:cs typeface="Mada"/>
                <a:sym typeface="Mada"/>
              </a:rPr>
              <a:t>1: antibodies to tRNA synthetase enzymes. These people are more likely to develop pulmonary interstitial fibrosis, Raynaud's phenomenon, arthritis, and hardening and fissuring of skin over the pulp surface of the fingers (mechanic's hands).</a:t>
            </a:r>
            <a:endParaRPr sz="900">
              <a:solidFill>
                <a:srgbClr val="1C4588"/>
              </a:solidFill>
              <a:latin typeface="Mada"/>
              <a:ea typeface="Mada"/>
              <a:cs typeface="Mada"/>
              <a:sym typeface="Mada"/>
            </a:endParaRPr>
          </a:p>
          <a:p>
            <a:pPr indent="0" lvl="0" marL="0" rtl="0" algn="l">
              <a:spcBef>
                <a:spcPts val="0"/>
              </a:spcBef>
              <a:spcAft>
                <a:spcPts val="0"/>
              </a:spcAft>
              <a:buNone/>
            </a:pPr>
            <a:r>
              <a:t/>
            </a:r>
            <a:endParaRPr sz="900">
              <a:solidFill>
                <a:srgbClr val="1C4588"/>
              </a:solidFill>
              <a:latin typeface="Mada"/>
              <a:ea typeface="Mada"/>
              <a:cs typeface="Mada"/>
              <a:sym typeface="Mada"/>
            </a:endParaRPr>
          </a:p>
        </p:txBody>
      </p:sp>
      <p:sp>
        <p:nvSpPr>
          <p:cNvPr id="526" name="Google Shape;526;p23"/>
          <p:cNvSpPr txBox="1"/>
          <p:nvPr/>
        </p:nvSpPr>
        <p:spPr>
          <a:xfrm>
            <a:off x="417509" y="0"/>
            <a:ext cx="66888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Idiopathic inflammatory Myopathies</a:t>
            </a:r>
            <a:endParaRPr b="1" sz="2600">
              <a:solidFill>
                <a:schemeClr val="dk1"/>
              </a:solidFill>
              <a:latin typeface="Mada"/>
              <a:ea typeface="Mada"/>
              <a:cs typeface="Mada"/>
              <a:sym typeface="Mada"/>
            </a:endParaRPr>
          </a:p>
          <a:p>
            <a:pPr indent="0" lvl="0" marL="0" rtl="0" algn="ctr">
              <a:spcBef>
                <a:spcPts val="0"/>
              </a:spcBef>
              <a:spcAft>
                <a:spcPts val="0"/>
              </a:spcAft>
              <a:buNone/>
            </a:pPr>
            <a:r>
              <a:t/>
            </a:r>
            <a:endParaRPr b="1" sz="2600">
              <a:latin typeface="Exo"/>
              <a:ea typeface="Exo"/>
              <a:cs typeface="Exo"/>
              <a:sym typeface="Exo"/>
            </a:endParaRPr>
          </a:p>
        </p:txBody>
      </p:sp>
      <p:sp>
        <p:nvSpPr>
          <p:cNvPr id="527" name="Google Shape;527;p23"/>
          <p:cNvSpPr txBox="1"/>
          <p:nvPr/>
        </p:nvSpPr>
        <p:spPr>
          <a:xfrm>
            <a:off x="95685" y="4636128"/>
            <a:ext cx="73437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highlight>
                <a:srgbClr val="FFFF00"/>
              </a:highlight>
              <a:latin typeface="Mada"/>
              <a:ea typeface="Mada"/>
              <a:cs typeface="Mada"/>
              <a:sym typeface="Mada"/>
            </a:endParaRPr>
          </a:p>
        </p:txBody>
      </p:sp>
      <p:sp>
        <p:nvSpPr>
          <p:cNvPr id="528" name="Google Shape;528;p23"/>
          <p:cNvSpPr/>
          <p:nvPr/>
        </p:nvSpPr>
        <p:spPr>
          <a:xfrm>
            <a:off x="1064698" y="5124695"/>
            <a:ext cx="2280600" cy="618000"/>
          </a:xfrm>
          <a:prstGeom prst="rect">
            <a:avLst/>
          </a:prstGeom>
          <a:solidFill>
            <a:srgbClr val="EFEFEF"/>
          </a:solidFill>
          <a:ln>
            <a:noFill/>
          </a:ln>
        </p:spPr>
        <p:txBody>
          <a:bodyPr anchorCtr="0" anchor="ctr" bIns="91175" lIns="91175" spcFirstLastPara="1" rIns="91175" wrap="square" tIns="91175">
            <a:noAutofit/>
          </a:bodyPr>
          <a:lstStyle/>
          <a:p>
            <a:pPr indent="0" lvl="0" marL="0" marR="0" rtl="0" algn="ctr">
              <a:lnSpc>
                <a:spcPct val="100000"/>
              </a:lnSpc>
              <a:spcBef>
                <a:spcPts val="0"/>
              </a:spcBef>
              <a:spcAft>
                <a:spcPts val="0"/>
              </a:spcAft>
              <a:buClr>
                <a:srgbClr val="000000"/>
              </a:buClr>
              <a:buSzPts val="1100"/>
              <a:buFont typeface="Arial"/>
              <a:buNone/>
            </a:pPr>
            <a:r>
              <a:rPr b="1" lang="ar" sz="1200">
                <a:latin typeface="Mada"/>
                <a:ea typeface="Mada"/>
                <a:cs typeface="Mada"/>
                <a:sym typeface="Mada"/>
              </a:rPr>
              <a:t>Arthritis</a:t>
            </a:r>
            <a:endParaRPr b="1" sz="1200">
              <a:latin typeface="Mada"/>
              <a:ea typeface="Mada"/>
              <a:cs typeface="Mada"/>
              <a:sym typeface="Mada"/>
            </a:endParaRPr>
          </a:p>
        </p:txBody>
      </p:sp>
      <p:sp>
        <p:nvSpPr>
          <p:cNvPr id="529" name="Google Shape;529;p23"/>
          <p:cNvSpPr/>
          <p:nvPr/>
        </p:nvSpPr>
        <p:spPr>
          <a:xfrm>
            <a:off x="614912" y="5124760"/>
            <a:ext cx="878653" cy="617870"/>
          </a:xfrm>
          <a:prstGeom prst="flowChartMerge">
            <a:avLst/>
          </a:prstGeom>
          <a:solidFill>
            <a:srgbClr val="674EA7"/>
          </a:solid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1</a:t>
            </a:r>
            <a:endParaRPr b="1" sz="1800">
              <a:solidFill>
                <a:srgbClr val="FFFFFF"/>
              </a:solidFill>
              <a:latin typeface="Mada"/>
              <a:ea typeface="Mada"/>
              <a:cs typeface="Mada"/>
              <a:sym typeface="Mada"/>
            </a:endParaRPr>
          </a:p>
        </p:txBody>
      </p:sp>
      <p:sp>
        <p:nvSpPr>
          <p:cNvPr id="530" name="Google Shape;530;p23"/>
          <p:cNvSpPr/>
          <p:nvPr/>
        </p:nvSpPr>
        <p:spPr>
          <a:xfrm>
            <a:off x="4660973" y="5124666"/>
            <a:ext cx="2280600" cy="618000"/>
          </a:xfrm>
          <a:prstGeom prst="rect">
            <a:avLst/>
          </a:prstGeom>
          <a:solidFill>
            <a:srgbClr val="EFEFEF"/>
          </a:solidFill>
          <a:ln>
            <a:noFill/>
          </a:ln>
        </p:spPr>
        <p:txBody>
          <a:bodyPr anchorCtr="0" anchor="ctr" bIns="91175" lIns="91175" spcFirstLastPara="1" rIns="91175" wrap="square" tIns="91175">
            <a:noAutofit/>
          </a:bodyPr>
          <a:lstStyle/>
          <a:p>
            <a:pPr indent="0" lvl="0" marL="0" marR="0" rtl="0" algn="ctr">
              <a:lnSpc>
                <a:spcPct val="100000"/>
              </a:lnSpc>
              <a:spcBef>
                <a:spcPts val="0"/>
              </a:spcBef>
              <a:spcAft>
                <a:spcPts val="0"/>
              </a:spcAft>
              <a:buClr>
                <a:srgbClr val="000000"/>
              </a:buClr>
              <a:buSzPts val="1100"/>
              <a:buFont typeface="Arial"/>
              <a:buNone/>
            </a:pPr>
            <a:r>
              <a:rPr b="1" lang="ar" sz="1200">
                <a:latin typeface="Mada"/>
                <a:ea typeface="Mada"/>
                <a:cs typeface="Mada"/>
                <a:sym typeface="Mada"/>
              </a:rPr>
              <a:t>Raynaud phenomenon</a:t>
            </a:r>
            <a:endParaRPr b="1" sz="1200">
              <a:solidFill>
                <a:srgbClr val="666666"/>
              </a:solidFill>
              <a:latin typeface="Mada"/>
              <a:ea typeface="Mada"/>
              <a:cs typeface="Mada"/>
              <a:sym typeface="Mada"/>
            </a:endParaRPr>
          </a:p>
        </p:txBody>
      </p:sp>
      <p:sp>
        <p:nvSpPr>
          <p:cNvPr id="531" name="Google Shape;531;p23"/>
          <p:cNvSpPr/>
          <p:nvPr/>
        </p:nvSpPr>
        <p:spPr>
          <a:xfrm>
            <a:off x="4211187" y="5124731"/>
            <a:ext cx="878653" cy="617870"/>
          </a:xfrm>
          <a:prstGeom prst="flowChartMerge">
            <a:avLst/>
          </a:prstGeom>
          <a:solidFill>
            <a:srgbClr val="8E7CC3"/>
          </a:solid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2</a:t>
            </a:r>
            <a:endParaRPr b="1" sz="1800">
              <a:solidFill>
                <a:srgbClr val="FFFFFF"/>
              </a:solidFill>
              <a:latin typeface="Mada"/>
              <a:ea typeface="Mada"/>
              <a:cs typeface="Mada"/>
              <a:sym typeface="Mada"/>
            </a:endParaRPr>
          </a:p>
        </p:txBody>
      </p:sp>
      <p:sp>
        <p:nvSpPr>
          <p:cNvPr id="532" name="Google Shape;532;p23"/>
          <p:cNvSpPr/>
          <p:nvPr/>
        </p:nvSpPr>
        <p:spPr>
          <a:xfrm>
            <a:off x="2864587" y="5950817"/>
            <a:ext cx="2280600" cy="618000"/>
          </a:xfrm>
          <a:prstGeom prst="rect">
            <a:avLst/>
          </a:prstGeom>
          <a:solidFill>
            <a:srgbClr val="EFEFEF"/>
          </a:solidFill>
          <a:ln>
            <a:noFill/>
          </a:ln>
        </p:spPr>
        <p:txBody>
          <a:bodyPr anchorCtr="0" anchor="ctr" bIns="91175" lIns="91175" spcFirstLastPara="1" rIns="91175" wrap="square" tIns="91175">
            <a:noAutofit/>
          </a:bodyPr>
          <a:lstStyle/>
          <a:p>
            <a:pPr indent="0" lvl="0" marL="0" marR="0" rtl="0" algn="ctr">
              <a:lnSpc>
                <a:spcPct val="100000"/>
              </a:lnSpc>
              <a:spcBef>
                <a:spcPts val="0"/>
              </a:spcBef>
              <a:spcAft>
                <a:spcPts val="0"/>
              </a:spcAft>
              <a:buClr>
                <a:srgbClr val="000000"/>
              </a:buClr>
              <a:buSzPts val="1100"/>
              <a:buFont typeface="Arial"/>
              <a:buNone/>
            </a:pPr>
            <a:r>
              <a:rPr b="1" lang="ar" sz="1200">
                <a:latin typeface="Mada"/>
                <a:ea typeface="Mada"/>
                <a:cs typeface="Mada"/>
                <a:sym typeface="Mada"/>
              </a:rPr>
              <a:t>interstitial lung disease</a:t>
            </a:r>
            <a:endParaRPr b="1" sz="1200">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b="1" lang="ar" sz="1200">
                <a:latin typeface="Mada"/>
                <a:ea typeface="Mada"/>
                <a:cs typeface="Mada"/>
                <a:sym typeface="Mada"/>
              </a:rPr>
              <a:t>(antisynthetase syndrome)</a:t>
            </a:r>
            <a:r>
              <a:rPr b="1" baseline="30000" lang="ar" sz="1200">
                <a:solidFill>
                  <a:srgbClr val="1C4588"/>
                </a:solidFill>
                <a:latin typeface="Mada"/>
                <a:ea typeface="Mada"/>
                <a:cs typeface="Mada"/>
                <a:sym typeface="Mada"/>
              </a:rPr>
              <a:t>1</a:t>
            </a:r>
            <a:endParaRPr b="1" baseline="30000" sz="1200">
              <a:solidFill>
                <a:srgbClr val="1C4588"/>
              </a:solidFill>
              <a:latin typeface="Mada"/>
              <a:ea typeface="Mada"/>
              <a:cs typeface="Mada"/>
              <a:sym typeface="Mada"/>
            </a:endParaRPr>
          </a:p>
        </p:txBody>
      </p:sp>
      <p:sp>
        <p:nvSpPr>
          <p:cNvPr id="533" name="Google Shape;533;p23"/>
          <p:cNvSpPr/>
          <p:nvPr/>
        </p:nvSpPr>
        <p:spPr>
          <a:xfrm>
            <a:off x="2414801" y="5950883"/>
            <a:ext cx="878653" cy="617870"/>
          </a:xfrm>
          <a:prstGeom prst="flowChartMerge">
            <a:avLst/>
          </a:prstGeom>
          <a:solidFill>
            <a:srgbClr val="B4A7D6"/>
          </a:solid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3</a:t>
            </a:r>
            <a:endParaRPr b="1" sz="1800">
              <a:solidFill>
                <a:srgbClr val="FFFFFF"/>
              </a:solidFill>
              <a:latin typeface="Mada"/>
              <a:ea typeface="Mada"/>
              <a:cs typeface="Mada"/>
              <a:sym typeface="Mada"/>
            </a:endParaRPr>
          </a:p>
        </p:txBody>
      </p:sp>
      <p:sp>
        <p:nvSpPr>
          <p:cNvPr id="534" name="Google Shape;534;p23"/>
          <p:cNvSpPr txBox="1"/>
          <p:nvPr/>
        </p:nvSpPr>
        <p:spPr>
          <a:xfrm>
            <a:off x="19475" y="6463350"/>
            <a:ext cx="4674000" cy="1254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500">
              <a:latin typeface="Exo"/>
              <a:ea typeface="Exo"/>
              <a:cs typeface="Exo"/>
              <a:sym typeface="Exo"/>
            </a:endParaRPr>
          </a:p>
          <a:p>
            <a:pPr indent="-203200" lvl="1" marL="774700" rtl="0" algn="l">
              <a:spcBef>
                <a:spcPts val="1000"/>
              </a:spcBef>
              <a:spcAft>
                <a:spcPts val="0"/>
              </a:spcAft>
              <a:buClr>
                <a:srgbClr val="CC0000"/>
              </a:buClr>
              <a:buSzPts val="1200"/>
              <a:buFont typeface="Mada"/>
              <a:buChar char="★"/>
            </a:pPr>
            <a:r>
              <a:rPr b="1" lang="ar" sz="1200">
                <a:solidFill>
                  <a:srgbClr val="CC0000"/>
                </a:solidFill>
                <a:latin typeface="Mada"/>
                <a:ea typeface="Mada"/>
                <a:cs typeface="Mada"/>
                <a:sym typeface="Mada"/>
              </a:rPr>
              <a:t>Steroids </a:t>
            </a:r>
            <a:r>
              <a:rPr b="1" lang="ar" sz="1200">
                <a:solidFill>
                  <a:srgbClr val="1C4588"/>
                </a:solidFill>
                <a:latin typeface="Mada"/>
                <a:ea typeface="Mada"/>
                <a:cs typeface="Mada"/>
                <a:sym typeface="Mada"/>
              </a:rPr>
              <a:t>(Oral prednisolone is the treatment of choice)</a:t>
            </a:r>
            <a:endParaRPr b="1" sz="1200">
              <a:solidFill>
                <a:srgbClr val="1C4588"/>
              </a:solidFill>
              <a:latin typeface="Mada"/>
              <a:ea typeface="Mada"/>
              <a:cs typeface="Mada"/>
              <a:sym typeface="Mada"/>
            </a:endParaRPr>
          </a:p>
          <a:p>
            <a:pPr indent="-203200" lvl="1" marL="774700" rtl="0" algn="l">
              <a:spcBef>
                <a:spcPts val="0"/>
              </a:spcBef>
              <a:spcAft>
                <a:spcPts val="0"/>
              </a:spcAft>
              <a:buSzPts val="1200"/>
              <a:buFont typeface="Mada"/>
              <a:buChar char="○"/>
            </a:pPr>
            <a:r>
              <a:rPr lang="ar" sz="1200">
                <a:latin typeface="Mada"/>
                <a:ea typeface="Mada"/>
                <a:cs typeface="Mada"/>
                <a:sym typeface="Mada"/>
              </a:rPr>
              <a:t>Methotrexate</a:t>
            </a:r>
            <a:endParaRPr sz="1200">
              <a:latin typeface="Mada"/>
              <a:ea typeface="Mada"/>
              <a:cs typeface="Mada"/>
              <a:sym typeface="Mada"/>
            </a:endParaRPr>
          </a:p>
          <a:p>
            <a:pPr indent="-203200" lvl="1" marL="774700" rtl="0" algn="l">
              <a:spcBef>
                <a:spcPts val="0"/>
              </a:spcBef>
              <a:spcAft>
                <a:spcPts val="0"/>
              </a:spcAft>
              <a:buSzPts val="1200"/>
              <a:buFont typeface="Mada"/>
              <a:buChar char="○"/>
            </a:pPr>
            <a:r>
              <a:rPr lang="ar" sz="1200">
                <a:latin typeface="Mada"/>
                <a:ea typeface="Mada"/>
                <a:cs typeface="Mada"/>
                <a:sym typeface="Mada"/>
              </a:rPr>
              <a:t>Mycophenolate mofetil</a:t>
            </a:r>
            <a:endParaRPr sz="1200">
              <a:latin typeface="Mada"/>
              <a:ea typeface="Mada"/>
              <a:cs typeface="Mada"/>
              <a:sym typeface="Mada"/>
            </a:endParaRPr>
          </a:p>
          <a:p>
            <a:pPr indent="-203200" lvl="1" marL="774700" rtl="0" algn="l">
              <a:spcBef>
                <a:spcPts val="0"/>
              </a:spcBef>
              <a:spcAft>
                <a:spcPts val="0"/>
              </a:spcAft>
              <a:buSzPts val="1200"/>
              <a:buFont typeface="Mada"/>
              <a:buChar char="○"/>
            </a:pPr>
            <a:r>
              <a:rPr lang="ar" sz="1200">
                <a:latin typeface="Mada"/>
                <a:ea typeface="Mada"/>
                <a:cs typeface="Mada"/>
                <a:sym typeface="Mada"/>
              </a:rPr>
              <a:t>Azathioprine</a:t>
            </a:r>
            <a:endParaRPr sz="1200">
              <a:latin typeface="Mada"/>
              <a:ea typeface="Mada"/>
              <a:cs typeface="Mada"/>
              <a:sym typeface="Mada"/>
            </a:endParaRPr>
          </a:p>
          <a:p>
            <a:pPr indent="-203200" lvl="1" marL="774700" rtl="0" algn="l">
              <a:spcBef>
                <a:spcPts val="0"/>
              </a:spcBef>
              <a:spcAft>
                <a:spcPts val="0"/>
              </a:spcAft>
              <a:buSzPts val="1200"/>
              <a:buFont typeface="Mada"/>
              <a:buChar char="○"/>
            </a:pPr>
            <a:r>
              <a:rPr lang="ar" sz="1200">
                <a:latin typeface="Mada"/>
                <a:ea typeface="Mada"/>
                <a:cs typeface="Mada"/>
                <a:sym typeface="Mada"/>
              </a:rPr>
              <a:t>Rituximab</a:t>
            </a:r>
            <a:endParaRPr sz="1200">
              <a:latin typeface="Mada"/>
              <a:ea typeface="Mada"/>
              <a:cs typeface="Mada"/>
              <a:sym typeface="Mada"/>
            </a:endParaRPr>
          </a:p>
          <a:p>
            <a:pPr indent="-203200" lvl="1" marL="774700" rtl="0" algn="l">
              <a:spcBef>
                <a:spcPts val="0"/>
              </a:spcBef>
              <a:spcAft>
                <a:spcPts val="0"/>
              </a:spcAft>
              <a:buSzPts val="1200"/>
              <a:buFont typeface="Mada"/>
              <a:buChar char="○"/>
            </a:pPr>
            <a:r>
              <a:rPr b="1" lang="ar" sz="1200">
                <a:latin typeface="Mada"/>
                <a:ea typeface="Mada"/>
                <a:cs typeface="Mada"/>
                <a:sym typeface="Mada"/>
              </a:rPr>
              <a:t>Intravenous immunoglobulins</a:t>
            </a:r>
            <a:r>
              <a:rPr lang="ar" sz="1200">
                <a:latin typeface="Mada"/>
                <a:ea typeface="Mada"/>
                <a:cs typeface="Mada"/>
                <a:sym typeface="Mada"/>
              </a:rPr>
              <a:t> </a:t>
            </a:r>
            <a:r>
              <a:rPr lang="ar" sz="1200">
                <a:solidFill>
                  <a:srgbClr val="6AA84F"/>
                </a:solidFill>
                <a:latin typeface="Mada"/>
                <a:ea typeface="Mada"/>
                <a:cs typeface="Mada"/>
                <a:sym typeface="Mada"/>
              </a:rPr>
              <a:t>if the </a:t>
            </a:r>
            <a:r>
              <a:rPr lang="ar" sz="1200">
                <a:solidFill>
                  <a:srgbClr val="6AA84F"/>
                </a:solidFill>
                <a:latin typeface="Mada"/>
                <a:ea typeface="Mada"/>
                <a:cs typeface="Mada"/>
                <a:sym typeface="Mada"/>
              </a:rPr>
              <a:t>patient</a:t>
            </a:r>
            <a:r>
              <a:rPr lang="ar" sz="1200">
                <a:solidFill>
                  <a:srgbClr val="6AA84F"/>
                </a:solidFill>
                <a:latin typeface="Mada"/>
                <a:ea typeface="Mada"/>
                <a:cs typeface="Mada"/>
                <a:sym typeface="Mada"/>
              </a:rPr>
              <a:t> has dysphagia or chest wall </a:t>
            </a:r>
            <a:r>
              <a:rPr lang="ar" sz="1200">
                <a:solidFill>
                  <a:srgbClr val="6AA84F"/>
                </a:solidFill>
                <a:latin typeface="Mada"/>
                <a:ea typeface="Mada"/>
                <a:cs typeface="Mada"/>
                <a:sym typeface="Mada"/>
              </a:rPr>
              <a:t>involvement (Heart, </a:t>
            </a:r>
            <a:endParaRPr sz="1200">
              <a:solidFill>
                <a:srgbClr val="6AA84F"/>
              </a:solidFill>
              <a:latin typeface="Mada"/>
              <a:ea typeface="Mada"/>
              <a:cs typeface="Mada"/>
              <a:sym typeface="Mada"/>
            </a:endParaRPr>
          </a:p>
          <a:p>
            <a:pPr indent="0" lvl="0" marL="774700" rtl="0" algn="l">
              <a:spcBef>
                <a:spcPts val="0"/>
              </a:spcBef>
              <a:spcAft>
                <a:spcPts val="0"/>
              </a:spcAft>
              <a:buNone/>
            </a:pPr>
            <a:r>
              <a:rPr lang="ar" sz="1200">
                <a:solidFill>
                  <a:srgbClr val="6AA84F"/>
                </a:solidFill>
                <a:latin typeface="Mada"/>
                <a:ea typeface="Mada"/>
                <a:cs typeface="Mada"/>
                <a:sym typeface="Mada"/>
              </a:rPr>
              <a:t>pharyngeal muscle, etc)</a:t>
            </a:r>
            <a:endParaRPr sz="1200">
              <a:solidFill>
                <a:srgbClr val="6AA84F"/>
              </a:solidFill>
              <a:latin typeface="Mada"/>
              <a:ea typeface="Mada"/>
              <a:cs typeface="Mada"/>
              <a:sym typeface="Mada"/>
            </a:endParaRPr>
          </a:p>
        </p:txBody>
      </p:sp>
      <p:sp>
        <p:nvSpPr>
          <p:cNvPr id="535" name="Google Shape;535;p23"/>
          <p:cNvSpPr txBox="1"/>
          <p:nvPr/>
        </p:nvSpPr>
        <p:spPr>
          <a:xfrm>
            <a:off x="171300" y="809600"/>
            <a:ext cx="444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Investigations</a:t>
            </a:r>
            <a:endParaRPr b="1" sz="2200">
              <a:highlight>
                <a:srgbClr val="E1DCEC"/>
              </a:highlight>
              <a:latin typeface="Mada"/>
              <a:ea typeface="Mada"/>
              <a:cs typeface="Mada"/>
              <a:sym typeface="Mada"/>
            </a:endParaRPr>
          </a:p>
        </p:txBody>
      </p:sp>
      <p:graphicFrame>
        <p:nvGraphicFramePr>
          <p:cNvPr id="536" name="Google Shape;536;p23"/>
          <p:cNvGraphicFramePr/>
          <p:nvPr/>
        </p:nvGraphicFramePr>
        <p:xfrm>
          <a:off x="399588" y="1315625"/>
          <a:ext cx="3000000" cy="3000000"/>
        </p:xfrm>
        <a:graphic>
          <a:graphicData uri="http://schemas.openxmlformats.org/drawingml/2006/table">
            <a:tbl>
              <a:tblPr>
                <a:noFill/>
                <a:tableStyleId>{059E3B77-B828-426D-9831-75351D44FD52}</a:tableStyleId>
              </a:tblPr>
              <a:tblGrid>
                <a:gridCol w="1375750"/>
                <a:gridCol w="5455675"/>
              </a:tblGrid>
              <a:tr h="3810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Muscle enzymes</a:t>
                      </a:r>
                      <a:endParaRPr b="1" sz="12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l">
                        <a:spcBef>
                          <a:spcPts val="0"/>
                        </a:spcBef>
                        <a:spcAft>
                          <a:spcPts val="0"/>
                        </a:spcAft>
                        <a:buNone/>
                      </a:pPr>
                      <a:r>
                        <a:rPr lang="ar" sz="1200">
                          <a:latin typeface="Mada"/>
                          <a:ea typeface="Mada"/>
                          <a:cs typeface="Mada"/>
                          <a:sym typeface="Mada"/>
                        </a:rPr>
                        <a:t>CK, LD, AST, ALT, Aldolase.</a:t>
                      </a:r>
                      <a:endParaRPr sz="1200">
                        <a:latin typeface="Mada"/>
                        <a:ea typeface="Mada"/>
                        <a:cs typeface="Mada"/>
                        <a:sym typeface="Mada"/>
                      </a:endParaRPr>
                    </a:p>
                    <a:p>
                      <a:pPr indent="0" lvl="0" marL="0" rtl="0" algn="l">
                        <a:spcBef>
                          <a:spcPts val="0"/>
                        </a:spcBef>
                        <a:spcAft>
                          <a:spcPts val="0"/>
                        </a:spcAft>
                        <a:buNone/>
                      </a:pPr>
                      <a:r>
                        <a:rPr lang="ar" sz="1200">
                          <a:solidFill>
                            <a:srgbClr val="1C4588"/>
                          </a:solidFill>
                          <a:latin typeface="Mada"/>
                          <a:ea typeface="Mada"/>
                          <a:cs typeface="Mada"/>
                          <a:sym typeface="Mada"/>
                        </a:rPr>
                        <a:t>The </a:t>
                      </a:r>
                      <a:r>
                        <a:rPr b="1" lang="ar" sz="1200">
                          <a:solidFill>
                            <a:srgbClr val="1C4588"/>
                          </a:solidFill>
                          <a:latin typeface="Mada"/>
                          <a:ea typeface="Mada"/>
                          <a:cs typeface="Mada"/>
                          <a:sym typeface="Mada"/>
                        </a:rPr>
                        <a:t>best initial test</a:t>
                      </a:r>
                      <a:r>
                        <a:rPr lang="ar" sz="1200">
                          <a:solidFill>
                            <a:srgbClr val="1C4588"/>
                          </a:solidFill>
                          <a:latin typeface="Mada"/>
                          <a:ea typeface="Mada"/>
                          <a:cs typeface="Mada"/>
                          <a:sym typeface="Mada"/>
                        </a:rPr>
                        <a:t> is CPK and aldolase</a:t>
                      </a:r>
                      <a:endParaRPr sz="1200">
                        <a:solidFill>
                          <a:srgbClr val="1C4588"/>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MRI Muscle</a:t>
                      </a:r>
                      <a:endParaRPr b="1" sz="12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l">
                        <a:spcBef>
                          <a:spcPts val="0"/>
                        </a:spcBef>
                        <a:spcAft>
                          <a:spcPts val="0"/>
                        </a:spcAft>
                        <a:buNone/>
                      </a:pPr>
                      <a:r>
                        <a:rPr lang="ar" sz="1200">
                          <a:latin typeface="Mada"/>
                          <a:ea typeface="Mada"/>
                          <a:cs typeface="Mada"/>
                          <a:sym typeface="Mada"/>
                        </a:rPr>
                        <a:t>Showing muscle edema</a:t>
                      </a:r>
                      <a:endParaRPr sz="1200">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Clr>
                          <a:schemeClr val="dk1"/>
                        </a:buClr>
                        <a:buSzPts val="1100"/>
                        <a:buFont typeface="Arial"/>
                        <a:buNone/>
                      </a:pPr>
                      <a:r>
                        <a:rPr b="1" lang="ar" sz="1200">
                          <a:solidFill>
                            <a:srgbClr val="FFFFFF"/>
                          </a:solidFill>
                          <a:latin typeface="Mada"/>
                          <a:ea typeface="Mada"/>
                          <a:cs typeface="Mada"/>
                          <a:sym typeface="Mada"/>
                        </a:rPr>
                        <a:t>Muscle biopsy</a:t>
                      </a:r>
                      <a:endParaRPr b="1" sz="12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l">
                        <a:spcBef>
                          <a:spcPts val="0"/>
                        </a:spcBef>
                        <a:spcAft>
                          <a:spcPts val="0"/>
                        </a:spcAft>
                        <a:buNone/>
                      </a:pPr>
                      <a:r>
                        <a:rPr lang="ar" sz="1200">
                          <a:latin typeface="Mada"/>
                          <a:ea typeface="Mada"/>
                          <a:cs typeface="Mada"/>
                          <a:sym typeface="Mada"/>
                        </a:rPr>
                        <a:t>Showing lymphocytic infiltration </a:t>
                      </a:r>
                      <a:r>
                        <a:rPr lang="ar" sz="1200">
                          <a:solidFill>
                            <a:srgbClr val="6AA84F"/>
                          </a:solidFill>
                          <a:latin typeface="Mada"/>
                          <a:ea typeface="Mada"/>
                          <a:cs typeface="Mada"/>
                          <a:sym typeface="Mada"/>
                        </a:rPr>
                        <a:t>(Either CD4 or CD8, based on the subtype)</a:t>
                      </a:r>
                      <a:r>
                        <a:rPr lang="ar"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rPr lang="ar" sz="1200">
                          <a:solidFill>
                            <a:srgbClr val="1C4588"/>
                          </a:solidFill>
                          <a:latin typeface="Mada"/>
                          <a:ea typeface="Mada"/>
                          <a:cs typeface="Mada"/>
                          <a:sym typeface="Mada"/>
                        </a:rPr>
                        <a:t>Muscle biopsy is the </a:t>
                      </a:r>
                      <a:r>
                        <a:rPr b="1" lang="ar" sz="1200">
                          <a:solidFill>
                            <a:srgbClr val="1C4588"/>
                          </a:solidFill>
                          <a:latin typeface="Mada"/>
                          <a:ea typeface="Mada"/>
                          <a:cs typeface="Mada"/>
                          <a:sym typeface="Mada"/>
                        </a:rPr>
                        <a:t>most accurate test </a:t>
                      </a:r>
                      <a:r>
                        <a:rPr lang="ar" sz="1200">
                          <a:solidFill>
                            <a:srgbClr val="1C4588"/>
                          </a:solidFill>
                          <a:latin typeface="Mada"/>
                          <a:ea typeface="Mada"/>
                          <a:cs typeface="Mada"/>
                          <a:sym typeface="Mada"/>
                        </a:rPr>
                        <a:t>Establishing diagnosis and excluding other causes of myopathies.</a:t>
                      </a:r>
                      <a:endParaRPr sz="1200">
                        <a:solidFill>
                          <a:srgbClr val="6AA84F"/>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EMG</a:t>
                      </a:r>
                      <a:endParaRPr b="1" sz="12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l">
                        <a:spcBef>
                          <a:spcPts val="0"/>
                        </a:spcBef>
                        <a:spcAft>
                          <a:spcPts val="0"/>
                        </a:spcAft>
                        <a:buNone/>
                      </a:pPr>
                      <a:r>
                        <a:rPr lang="ar" sz="1200">
                          <a:latin typeface="Mada"/>
                          <a:ea typeface="Mada"/>
                          <a:cs typeface="Mada"/>
                          <a:sym typeface="Mada"/>
                        </a:rPr>
                        <a:t>Myopathic changes. </a:t>
                      </a:r>
                      <a:r>
                        <a:rPr lang="ar" sz="1200">
                          <a:solidFill>
                            <a:srgbClr val="6AA84F"/>
                          </a:solidFill>
                          <a:latin typeface="Mada"/>
                          <a:ea typeface="Mada"/>
                          <a:cs typeface="Mada"/>
                          <a:sym typeface="Mada"/>
                        </a:rPr>
                        <a:t>Not very helpful</a:t>
                      </a:r>
                      <a:endParaRPr sz="1200">
                        <a:solidFill>
                          <a:srgbClr val="6AA84F"/>
                        </a:solidFill>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Autoantibodies</a:t>
                      </a:r>
                      <a:endParaRPr b="1" sz="12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l">
                        <a:spcBef>
                          <a:spcPts val="0"/>
                        </a:spcBef>
                        <a:spcAft>
                          <a:spcPts val="0"/>
                        </a:spcAft>
                        <a:buNone/>
                      </a:pPr>
                      <a:r>
                        <a:rPr b="1" lang="ar" sz="1200">
                          <a:latin typeface="Mada"/>
                          <a:ea typeface="Mada"/>
                          <a:cs typeface="Mada"/>
                          <a:sym typeface="Mada"/>
                        </a:rPr>
                        <a:t>Jo-1 </a:t>
                      </a:r>
                      <a:r>
                        <a:rPr lang="ar" sz="1200">
                          <a:solidFill>
                            <a:srgbClr val="6AA84F"/>
                          </a:solidFill>
                          <a:latin typeface="Mada"/>
                          <a:ea typeface="Mada"/>
                          <a:cs typeface="Mada"/>
                          <a:sym typeface="Mada"/>
                        </a:rPr>
                        <a:t>the most common, occurs in around 40% of patients</a:t>
                      </a:r>
                      <a:r>
                        <a:rPr lang="ar" sz="1200">
                          <a:solidFill>
                            <a:srgbClr val="6AA84F"/>
                          </a:solidFill>
                          <a:latin typeface="Mada"/>
                          <a:ea typeface="Mada"/>
                          <a:cs typeface="Mada"/>
                          <a:sym typeface="Mada"/>
                        </a:rPr>
                        <a:t> </a:t>
                      </a:r>
                      <a:r>
                        <a:rPr lang="ar" sz="1200">
                          <a:latin typeface="Mada"/>
                          <a:ea typeface="Mada"/>
                          <a:cs typeface="Mada"/>
                          <a:sym typeface="Mada"/>
                        </a:rPr>
                        <a:t>, Non-Jo-1 antibodies, Anti-SRP, Anti-Mi2 </a:t>
                      </a:r>
                      <a:endParaRPr sz="1200">
                        <a:solidFill>
                          <a:srgbClr val="6AA84F"/>
                        </a:solidFill>
                        <a:latin typeface="Mada"/>
                        <a:ea typeface="Mada"/>
                        <a:cs typeface="Mada"/>
                        <a:sym typeface="Mada"/>
                      </a:endParaRPr>
                    </a:p>
                  </a:txBody>
                  <a:tcPr marT="91425" marB="91425" marR="91425" marL="91425"/>
                </a:tc>
              </a:tr>
              <a:tr h="381000">
                <a:tc gridSpan="2">
                  <a:txBody>
                    <a:bodyPr/>
                    <a:lstStyle/>
                    <a:p>
                      <a:pPr indent="0" lvl="0" marL="0" rtl="0" algn="ctr">
                        <a:spcBef>
                          <a:spcPts val="0"/>
                        </a:spcBef>
                        <a:spcAft>
                          <a:spcPts val="0"/>
                        </a:spcAft>
                        <a:buNone/>
                      </a:pPr>
                      <a:r>
                        <a:rPr b="1" lang="ar" sz="1200">
                          <a:latin typeface="Mada"/>
                          <a:ea typeface="Mada"/>
                          <a:cs typeface="Mada"/>
                          <a:sym typeface="Mada"/>
                        </a:rPr>
                        <a:t>MOST IMPORTANT: </a:t>
                      </a:r>
                      <a:r>
                        <a:rPr lang="ar" sz="1200">
                          <a:latin typeface="Mada"/>
                          <a:ea typeface="Mada"/>
                          <a:cs typeface="Mada"/>
                          <a:sym typeface="Mada"/>
                        </a:rPr>
                        <a:t>RULE OUT OTHER CAUSES OF MYOPATHIES </a:t>
                      </a:r>
                      <a:r>
                        <a:rPr lang="ar" sz="1200">
                          <a:solidFill>
                            <a:srgbClr val="6AA84F"/>
                          </a:solidFill>
                          <a:latin typeface="Mada"/>
                          <a:ea typeface="Mada"/>
                          <a:cs typeface="Mada"/>
                          <a:sym typeface="Mada"/>
                        </a:rPr>
                        <a:t>(Eg, </a:t>
                      </a:r>
                      <a:r>
                        <a:rPr lang="ar" sz="1200">
                          <a:solidFill>
                            <a:srgbClr val="6AA84F"/>
                          </a:solidFill>
                          <a:latin typeface="Mada"/>
                          <a:ea typeface="Mada"/>
                          <a:cs typeface="Mada"/>
                          <a:sym typeface="Mada"/>
                        </a:rPr>
                        <a:t>hypothyroidism</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hyperthyroidism, diabetes, cushing syndrome, Addison disease, statins</a:t>
                      </a:r>
                      <a:r>
                        <a:rPr lang="ar" sz="1200">
                          <a:solidFill>
                            <a:srgbClr val="6AA84F"/>
                          </a:solidFill>
                          <a:latin typeface="Mada"/>
                          <a:ea typeface="Mada"/>
                          <a:cs typeface="Mada"/>
                          <a:sym typeface="Mada"/>
                        </a:rPr>
                        <a:t> ,etc)</a:t>
                      </a:r>
                      <a:endParaRPr sz="1200">
                        <a:solidFill>
                          <a:srgbClr val="6AA84F"/>
                        </a:solidFill>
                        <a:latin typeface="Mada"/>
                        <a:ea typeface="Mada"/>
                        <a:cs typeface="Mada"/>
                        <a:sym typeface="Mada"/>
                      </a:endParaRPr>
                    </a:p>
                  </a:txBody>
                  <a:tcPr marT="91425" marB="91425" marR="91425" marL="91425" anchor="ctr">
                    <a:solidFill>
                      <a:srgbClr val="F3F3F3"/>
                    </a:solidFill>
                  </a:tcPr>
                </a:tc>
                <a:tc hMerge="1"/>
              </a:tr>
            </a:tbl>
          </a:graphicData>
        </a:graphic>
      </p:graphicFrame>
      <p:sp>
        <p:nvSpPr>
          <p:cNvPr id="537" name="Google Shape;537;p23"/>
          <p:cNvSpPr txBox="1"/>
          <p:nvPr/>
        </p:nvSpPr>
        <p:spPr>
          <a:xfrm>
            <a:off x="171300" y="4543400"/>
            <a:ext cx="444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Extramuscular manifestations</a:t>
            </a:r>
            <a:endParaRPr b="1" sz="2200">
              <a:highlight>
                <a:srgbClr val="E1DCEC"/>
              </a:highlight>
              <a:latin typeface="Mada"/>
              <a:ea typeface="Mada"/>
              <a:cs typeface="Mada"/>
              <a:sym typeface="Mada"/>
            </a:endParaRPr>
          </a:p>
        </p:txBody>
      </p:sp>
      <p:cxnSp>
        <p:nvCxnSpPr>
          <p:cNvPr id="538" name="Google Shape;538;p23"/>
          <p:cNvCxnSpPr/>
          <p:nvPr/>
        </p:nvCxnSpPr>
        <p:spPr>
          <a:xfrm rot="10800000">
            <a:off x="8900" y="10230650"/>
            <a:ext cx="7612800" cy="0"/>
          </a:xfrm>
          <a:prstGeom prst="straightConnector1">
            <a:avLst/>
          </a:prstGeom>
          <a:noFill/>
          <a:ln cap="flat" cmpd="sng" w="28575">
            <a:solidFill>
              <a:srgbClr val="B4A7D6"/>
            </a:solidFill>
            <a:prstDash val="dot"/>
            <a:round/>
            <a:headEnd len="med" w="med" type="none"/>
            <a:tailEnd len="med" w="med" type="none"/>
          </a:ln>
        </p:spPr>
      </p:cxnSp>
      <p:sp>
        <p:nvSpPr>
          <p:cNvPr id="539" name="Google Shape;539;p23"/>
          <p:cNvSpPr txBox="1"/>
          <p:nvPr/>
        </p:nvSpPr>
        <p:spPr>
          <a:xfrm>
            <a:off x="171300" y="6372200"/>
            <a:ext cx="444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Treatment</a:t>
            </a:r>
            <a:endParaRPr b="1" sz="2200">
              <a:highlight>
                <a:srgbClr val="E1DCEC"/>
              </a:highlight>
              <a:latin typeface="Mada"/>
              <a:ea typeface="Mada"/>
              <a:cs typeface="Mada"/>
              <a:sym typeface="Mada"/>
            </a:endParaRPr>
          </a:p>
        </p:txBody>
      </p:sp>
      <p:sp>
        <p:nvSpPr>
          <p:cNvPr id="540" name="Google Shape;540;p23"/>
          <p:cNvSpPr txBox="1"/>
          <p:nvPr/>
        </p:nvSpPr>
        <p:spPr>
          <a:xfrm>
            <a:off x="524550" y="8740650"/>
            <a:ext cx="3516600" cy="1254900"/>
          </a:xfrm>
          <a:prstGeom prst="rect">
            <a:avLst/>
          </a:prstGeom>
          <a:noFill/>
          <a:ln>
            <a:noFill/>
          </a:ln>
        </p:spPr>
        <p:txBody>
          <a:bodyPr anchorCtr="0" anchor="t" bIns="91425" lIns="91425" spcFirstLastPara="1" rIns="91425" wrap="square" tIns="91425">
            <a:noAutofit/>
          </a:bodyPr>
          <a:lstStyle/>
          <a:p>
            <a:pPr indent="-192250" lvl="0" marL="244800" rtl="0" algn="l">
              <a:spcBef>
                <a:spcPts val="0"/>
              </a:spcBef>
              <a:spcAft>
                <a:spcPts val="0"/>
              </a:spcAft>
              <a:buSzPts val="1100"/>
              <a:buFont typeface="Mada"/>
              <a:buChar char="●"/>
            </a:pPr>
            <a:r>
              <a:rPr lang="ar" sz="1100">
                <a:latin typeface="Mada"/>
                <a:ea typeface="Mada"/>
                <a:cs typeface="Mada"/>
                <a:sym typeface="Mada"/>
              </a:rPr>
              <a:t>Scleroderma spectrum diseases are rare but serious diseases that are characterized by a specific organ involvement and many other common features. </a:t>
            </a:r>
            <a:endParaRPr sz="1100">
              <a:latin typeface="Mada"/>
              <a:ea typeface="Mada"/>
              <a:cs typeface="Mada"/>
              <a:sym typeface="Mada"/>
            </a:endParaRPr>
          </a:p>
          <a:p>
            <a:pPr indent="-192250" lvl="0" marL="244800" rtl="0" algn="l">
              <a:spcBef>
                <a:spcPts val="0"/>
              </a:spcBef>
              <a:spcAft>
                <a:spcPts val="0"/>
              </a:spcAft>
              <a:buSzPts val="1100"/>
              <a:buFont typeface="Mada"/>
              <a:buChar char="●"/>
            </a:pPr>
            <a:r>
              <a:rPr lang="ar" sz="1100">
                <a:latin typeface="Mada"/>
                <a:ea typeface="Mada"/>
                <a:cs typeface="Mada"/>
                <a:sym typeface="Mada"/>
              </a:rPr>
              <a:t>Therapies used to treat inflammatory manifestations are similar for all conditions. </a:t>
            </a:r>
            <a:endParaRPr sz="1100">
              <a:latin typeface="Mada"/>
              <a:ea typeface="Mada"/>
              <a:cs typeface="Mada"/>
              <a:sym typeface="Mada"/>
            </a:endParaRPr>
          </a:p>
          <a:p>
            <a:pPr indent="-192250" lvl="0" marL="244800" rtl="0" algn="l">
              <a:spcBef>
                <a:spcPts val="0"/>
              </a:spcBef>
              <a:spcAft>
                <a:spcPts val="0"/>
              </a:spcAft>
              <a:buSzPts val="1100"/>
              <a:buFont typeface="Mada"/>
              <a:buChar char="●"/>
            </a:pPr>
            <a:r>
              <a:rPr lang="ar" sz="1100">
                <a:latin typeface="Mada"/>
                <a:ea typeface="Mada"/>
                <a:cs typeface="Mada"/>
                <a:sym typeface="Mada"/>
              </a:rPr>
              <a:t>Morbidity and mortality are due to internal organ damage. </a:t>
            </a:r>
            <a:endParaRPr sz="1100">
              <a:latin typeface="Mada"/>
              <a:ea typeface="Mada"/>
              <a:cs typeface="Mada"/>
              <a:sym typeface="Mada"/>
            </a:endParaRPr>
          </a:p>
        </p:txBody>
      </p:sp>
      <p:sp>
        <p:nvSpPr>
          <p:cNvPr id="541" name="Google Shape;541;p23"/>
          <p:cNvSpPr txBox="1"/>
          <p:nvPr/>
        </p:nvSpPr>
        <p:spPr>
          <a:xfrm>
            <a:off x="171300" y="8353400"/>
            <a:ext cx="444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Conclusion</a:t>
            </a:r>
            <a:endParaRPr b="1" sz="2200">
              <a:highlight>
                <a:srgbClr val="E1DCEC"/>
              </a:highlight>
              <a:latin typeface="Mada"/>
              <a:ea typeface="Mada"/>
              <a:cs typeface="Mada"/>
              <a:sym typeface="Mada"/>
            </a:endParaRPr>
          </a:p>
        </p:txBody>
      </p:sp>
      <p:pic>
        <p:nvPicPr>
          <p:cNvPr id="542" name="Google Shape;542;p23"/>
          <p:cNvPicPr preferRelativeResize="0"/>
          <p:nvPr/>
        </p:nvPicPr>
        <p:blipFill rotWithShape="1">
          <a:blip r:embed="rId3">
            <a:alphaModFix/>
          </a:blip>
          <a:srcRect b="2412" l="1532" r="3841" t="2212"/>
          <a:stretch/>
        </p:blipFill>
        <p:spPr>
          <a:xfrm>
            <a:off x="4434775" y="7263025"/>
            <a:ext cx="2713250" cy="2750475"/>
          </a:xfrm>
          <a:prstGeom prst="rect">
            <a:avLst/>
          </a:prstGeom>
          <a:noFill/>
          <a:ln cap="flat" cmpd="sng" w="19050">
            <a:solidFill>
              <a:srgbClr val="1C4588"/>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graphicFrame>
        <p:nvGraphicFramePr>
          <p:cNvPr id="547" name="Google Shape;547;p24"/>
          <p:cNvGraphicFramePr/>
          <p:nvPr/>
        </p:nvGraphicFramePr>
        <p:xfrm>
          <a:off x="160800" y="1236950"/>
          <a:ext cx="3000000" cy="3000000"/>
        </p:xfrm>
        <a:graphic>
          <a:graphicData uri="http://schemas.openxmlformats.org/drawingml/2006/table">
            <a:tbl>
              <a:tblPr>
                <a:noFill/>
                <a:tableStyleId>{059E3B77-B828-426D-9831-75351D44FD52}</a:tableStyleId>
              </a:tblPr>
              <a:tblGrid>
                <a:gridCol w="1263100"/>
                <a:gridCol w="2007775"/>
                <a:gridCol w="1828175"/>
                <a:gridCol w="2163400"/>
              </a:tblGrid>
              <a:tr h="6657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Diffuse SSc</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304800" lvl="0" marL="457200" rtl="0" algn="l">
                        <a:spcBef>
                          <a:spcPts val="0"/>
                        </a:spcBef>
                        <a:spcAft>
                          <a:spcPts val="0"/>
                        </a:spcAft>
                        <a:buClr>
                          <a:srgbClr val="000000"/>
                        </a:buClr>
                        <a:buSzPts val="1200"/>
                        <a:buFont typeface="Mada Medium"/>
                        <a:buChar char="●"/>
                      </a:pPr>
                      <a:r>
                        <a:rPr lang="ar" sz="1200">
                          <a:solidFill>
                            <a:srgbClr val="000000"/>
                          </a:solidFill>
                          <a:latin typeface="Mada"/>
                          <a:ea typeface="Mada"/>
                          <a:cs typeface="Mada"/>
                          <a:sym typeface="Mada"/>
                        </a:rPr>
                        <a:t>Associated with</a:t>
                      </a:r>
                      <a:r>
                        <a:rPr lang="ar" sz="1200">
                          <a:solidFill>
                            <a:srgbClr val="000000"/>
                          </a:solidFill>
                          <a:latin typeface="Mada Medium"/>
                          <a:ea typeface="Mada Medium"/>
                          <a:cs typeface="Mada Medium"/>
                          <a:sym typeface="Mada Medium"/>
                        </a:rPr>
                        <a:t> </a:t>
                      </a:r>
                      <a:r>
                        <a:rPr b="1" lang="ar" sz="1200">
                          <a:solidFill>
                            <a:srgbClr val="000000"/>
                          </a:solidFill>
                          <a:latin typeface="Mada"/>
                          <a:ea typeface="Mada"/>
                          <a:cs typeface="Mada"/>
                          <a:sym typeface="Mada"/>
                        </a:rPr>
                        <a:t>more internal organ involvement </a:t>
                      </a:r>
                      <a:endParaRPr b="1" sz="1200">
                        <a:solidFill>
                          <a:srgbClr val="000000"/>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solidFill>
                            <a:srgbClr val="000000"/>
                          </a:solidFill>
                          <a:latin typeface="Mada"/>
                          <a:ea typeface="Mada"/>
                          <a:cs typeface="Mada"/>
                          <a:sym typeface="Mada"/>
                        </a:rPr>
                        <a:t>Has a </a:t>
                      </a:r>
                      <a:r>
                        <a:rPr b="1" lang="ar" sz="1200">
                          <a:solidFill>
                            <a:srgbClr val="CC0000"/>
                          </a:solidFill>
                          <a:latin typeface="Mada"/>
                          <a:ea typeface="Mada"/>
                          <a:cs typeface="Mada"/>
                          <a:sym typeface="Mada"/>
                        </a:rPr>
                        <a:t>worse prognosis</a:t>
                      </a:r>
                      <a:endParaRPr b="1" sz="1200">
                        <a:solidFill>
                          <a:srgbClr val="CC0000"/>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Anti-topoisomerase </a:t>
                      </a:r>
                      <a:r>
                        <a:rPr lang="ar" sz="1200">
                          <a:solidFill>
                            <a:srgbClr val="000000"/>
                          </a:solidFill>
                          <a:latin typeface="Mada"/>
                          <a:ea typeface="Mada"/>
                          <a:cs typeface="Mada"/>
                          <a:sym typeface="Mada"/>
                        </a:rPr>
                        <a:t>/ RNA polymerase III antibodies.</a:t>
                      </a:r>
                      <a:endParaRPr sz="1200">
                        <a:latin typeface="Mada"/>
                        <a:ea typeface="Mada"/>
                        <a:cs typeface="Mada"/>
                        <a:sym typeface="Mada"/>
                      </a:endParaRPr>
                    </a:p>
                  </a:txBody>
                  <a:tcPr marT="91425" marB="91425" marR="91425" marL="91425"/>
                </a:tc>
                <a:tc hMerge="1"/>
                <a:tc hMerge="1"/>
              </a:tr>
              <a:tr h="6657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Limited SSc</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304800" lvl="0" marL="457200" rtl="0" algn="l">
                        <a:spcBef>
                          <a:spcPts val="0"/>
                        </a:spcBef>
                        <a:spcAft>
                          <a:spcPts val="0"/>
                        </a:spcAft>
                        <a:buClr>
                          <a:srgbClr val="000000"/>
                        </a:buClr>
                        <a:buSzPts val="1200"/>
                        <a:buFont typeface="Mada"/>
                        <a:buChar char="●"/>
                      </a:pPr>
                      <a:r>
                        <a:rPr lang="ar" sz="1200">
                          <a:solidFill>
                            <a:srgbClr val="000000"/>
                          </a:solidFill>
                          <a:latin typeface="Mada"/>
                          <a:ea typeface="Mada"/>
                          <a:cs typeface="Mada"/>
                          <a:sym typeface="Mada"/>
                        </a:rPr>
                        <a:t>Often more indolent </a:t>
                      </a:r>
                      <a:r>
                        <a:rPr lang="ar" sz="1200">
                          <a:solidFill>
                            <a:srgbClr val="6AA84F"/>
                          </a:solidFill>
                          <a:latin typeface="Mada"/>
                          <a:ea typeface="Mada"/>
                          <a:cs typeface="Mada"/>
                          <a:sym typeface="Mada"/>
                        </a:rPr>
                        <a:t>(has a longer disease duration before diagnosis)</a:t>
                      </a:r>
                      <a:endParaRPr sz="1200">
                        <a:solidFill>
                          <a:srgbClr val="6AA84F"/>
                        </a:solidFill>
                        <a:latin typeface="Mada"/>
                        <a:ea typeface="Mada"/>
                        <a:cs typeface="Mada"/>
                        <a:sym typeface="Mada"/>
                      </a:endParaRPr>
                    </a:p>
                    <a:p>
                      <a:pPr indent="-304800" lvl="0" marL="457200" rtl="0" algn="l">
                        <a:spcBef>
                          <a:spcPts val="0"/>
                        </a:spcBef>
                        <a:spcAft>
                          <a:spcPts val="0"/>
                        </a:spcAft>
                        <a:buClr>
                          <a:srgbClr val="000000"/>
                        </a:buClr>
                        <a:buSzPts val="1200"/>
                        <a:buFont typeface="Mada Medium"/>
                        <a:buChar char="●"/>
                      </a:pPr>
                      <a:r>
                        <a:rPr lang="ar" sz="1200">
                          <a:solidFill>
                            <a:srgbClr val="000000"/>
                          </a:solidFill>
                          <a:latin typeface="Mada"/>
                          <a:ea typeface="Mada"/>
                          <a:cs typeface="Mada"/>
                          <a:sym typeface="Mada"/>
                        </a:rPr>
                        <a:t>Has a </a:t>
                      </a:r>
                      <a:r>
                        <a:rPr b="1" lang="ar" sz="1200">
                          <a:solidFill>
                            <a:srgbClr val="000000"/>
                          </a:solidFill>
                          <a:latin typeface="Mada"/>
                          <a:ea typeface="Mada"/>
                          <a:cs typeface="Mada"/>
                          <a:sym typeface="Mada"/>
                        </a:rPr>
                        <a:t>higher risk of pulmonary hypertension</a:t>
                      </a:r>
                      <a:endParaRPr b="1" sz="1200">
                        <a:solidFill>
                          <a:srgbClr val="000000"/>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Anti-centromere antibodies. </a:t>
                      </a:r>
                      <a:endParaRPr sz="1200">
                        <a:latin typeface="Mada"/>
                        <a:ea typeface="Mada"/>
                        <a:cs typeface="Mada"/>
                        <a:sym typeface="Mada"/>
                      </a:endParaRPr>
                    </a:p>
                  </a:txBody>
                  <a:tcPr marT="91425" marB="91425" marR="91425" marL="91425"/>
                </a:tc>
                <a:tc hMerge="1"/>
                <a:tc hMerge="1"/>
              </a:tr>
              <a:tr h="116497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AutoAntibodies</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200">
                          <a:solidFill>
                            <a:srgbClr val="FFFFFF"/>
                          </a:solidFill>
                          <a:latin typeface="Mada"/>
                          <a:ea typeface="Mada"/>
                          <a:cs typeface="Mada"/>
                          <a:sym typeface="Mada"/>
                        </a:rPr>
                        <a:t>in SSc</a:t>
                      </a:r>
                      <a:endParaRPr b="1" sz="1200">
                        <a:solidFill>
                          <a:srgbClr val="FFFFFF"/>
                        </a:solidFill>
                        <a:latin typeface="Mada"/>
                        <a:ea typeface="Mada"/>
                        <a:cs typeface="Mada"/>
                        <a:sym typeface="Mada"/>
                      </a:endParaRPr>
                    </a:p>
                  </a:txBody>
                  <a:tcPr marT="91425" marB="91425" marR="91425" marL="91425" anchor="ctr">
                    <a:solidFill>
                      <a:schemeClr val="accent2"/>
                    </a:solidFill>
                  </a:tcPr>
                </a:tc>
                <a:tc>
                  <a:txBody>
                    <a:bodyPr/>
                    <a:lstStyle/>
                    <a:p>
                      <a:pPr indent="0" lvl="0" marL="0" rtl="0" algn="ctr">
                        <a:spcBef>
                          <a:spcPts val="0"/>
                        </a:spcBef>
                        <a:spcAft>
                          <a:spcPts val="0"/>
                        </a:spcAft>
                        <a:buNone/>
                      </a:pPr>
                      <a:r>
                        <a:rPr b="1" lang="ar" sz="1200">
                          <a:latin typeface="Mada"/>
                          <a:ea typeface="Mada"/>
                          <a:cs typeface="Mada"/>
                          <a:sym typeface="Mada"/>
                        </a:rPr>
                        <a:t>Anti-Scl-70 (topoisomerase)</a:t>
                      </a:r>
                      <a:endParaRPr b="1" sz="1200">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b="1" lang="ar" sz="1200">
                          <a:solidFill>
                            <a:srgbClr val="CC0000"/>
                          </a:solidFill>
                          <a:latin typeface="Mada"/>
                          <a:ea typeface="Mada"/>
                          <a:cs typeface="Mada"/>
                          <a:sym typeface="Mada"/>
                        </a:rPr>
                        <a:t>Diffuse </a:t>
                      </a:r>
                      <a:r>
                        <a:rPr lang="ar" sz="1200">
                          <a:solidFill>
                            <a:srgbClr val="000000"/>
                          </a:solidFill>
                          <a:latin typeface="Mada"/>
                          <a:ea typeface="Mada"/>
                          <a:cs typeface="Mada"/>
                          <a:sym typeface="Mada"/>
                        </a:rPr>
                        <a:t>subset</a:t>
                      </a:r>
                      <a:endParaRPr sz="1200">
                        <a:solidFill>
                          <a:srgbClr val="000000"/>
                        </a:solidFill>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lang="ar" sz="1200">
                          <a:solidFill>
                            <a:srgbClr val="000000"/>
                          </a:solidFill>
                          <a:latin typeface="Mada"/>
                          <a:ea typeface="Mada"/>
                          <a:cs typeface="Mada"/>
                          <a:sym typeface="Mada"/>
                        </a:rPr>
                        <a:t>The </a:t>
                      </a:r>
                      <a:r>
                        <a:rPr b="1" lang="ar" sz="1200">
                          <a:solidFill>
                            <a:srgbClr val="000000"/>
                          </a:solidFill>
                          <a:latin typeface="Mada"/>
                          <a:ea typeface="Mada"/>
                          <a:cs typeface="Mada"/>
                          <a:sym typeface="Mada"/>
                        </a:rPr>
                        <a:t>development </a:t>
                      </a:r>
                      <a:r>
                        <a:rPr lang="ar" sz="1200">
                          <a:solidFill>
                            <a:srgbClr val="000000"/>
                          </a:solidFill>
                          <a:latin typeface="Mada"/>
                          <a:ea typeface="Mada"/>
                          <a:cs typeface="Mada"/>
                          <a:sym typeface="Mada"/>
                        </a:rPr>
                        <a:t>of ILD</a:t>
                      </a:r>
                      <a:endParaRPr sz="1200">
                        <a:solidFill>
                          <a:srgbClr val="000000"/>
                        </a:solidFill>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Reduced </a:t>
                      </a:r>
                      <a:r>
                        <a:rPr lang="ar" sz="1200">
                          <a:solidFill>
                            <a:srgbClr val="000000"/>
                          </a:solidFill>
                          <a:latin typeface="Mada"/>
                          <a:ea typeface="Mada"/>
                          <a:cs typeface="Mada"/>
                          <a:sym typeface="Mada"/>
                        </a:rPr>
                        <a:t>risk of PAH</a:t>
                      </a:r>
                      <a:endParaRPr sz="1200">
                        <a:solidFill>
                          <a:srgbClr val="000000"/>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ar" sz="1200">
                          <a:solidFill>
                            <a:srgbClr val="000000"/>
                          </a:solidFill>
                          <a:latin typeface="Mada"/>
                          <a:ea typeface="Mada"/>
                          <a:cs typeface="Mada"/>
                          <a:sym typeface="Mada"/>
                        </a:rPr>
                        <a:t>Anti-centromere</a:t>
                      </a:r>
                      <a:endParaRPr b="1" sz="1200">
                        <a:solidFill>
                          <a:srgbClr val="000000"/>
                        </a:solidFill>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b="1" lang="ar" sz="1200">
                          <a:solidFill>
                            <a:srgbClr val="CC0000"/>
                          </a:solidFill>
                          <a:latin typeface="Mada"/>
                          <a:ea typeface="Mada"/>
                          <a:cs typeface="Mada"/>
                          <a:sym typeface="Mada"/>
                        </a:rPr>
                        <a:t>limited </a:t>
                      </a:r>
                      <a:r>
                        <a:rPr lang="ar" sz="1200">
                          <a:solidFill>
                            <a:srgbClr val="000000"/>
                          </a:solidFill>
                          <a:latin typeface="Mada"/>
                          <a:ea typeface="Mada"/>
                          <a:cs typeface="Mada"/>
                          <a:sym typeface="Mada"/>
                        </a:rPr>
                        <a:t>subset</a:t>
                      </a:r>
                      <a:endParaRPr sz="1200">
                        <a:solidFill>
                          <a:srgbClr val="000000"/>
                        </a:solidFill>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P</a:t>
                      </a:r>
                      <a:r>
                        <a:rPr lang="ar" sz="1200">
                          <a:solidFill>
                            <a:srgbClr val="000000"/>
                          </a:solidFill>
                          <a:latin typeface="Mada"/>
                          <a:ea typeface="Mada"/>
                          <a:cs typeface="Mada"/>
                          <a:sym typeface="Mada"/>
                        </a:rPr>
                        <a:t>ulmonary </a:t>
                      </a:r>
                      <a:r>
                        <a:rPr b="1" lang="ar" sz="1200">
                          <a:solidFill>
                            <a:srgbClr val="000000"/>
                          </a:solidFill>
                          <a:latin typeface="Mada"/>
                          <a:ea typeface="Mada"/>
                          <a:cs typeface="Mada"/>
                          <a:sym typeface="Mada"/>
                        </a:rPr>
                        <a:t>A</a:t>
                      </a:r>
                      <a:r>
                        <a:rPr lang="ar" sz="1200">
                          <a:solidFill>
                            <a:srgbClr val="000000"/>
                          </a:solidFill>
                          <a:latin typeface="Mada"/>
                          <a:ea typeface="Mada"/>
                          <a:cs typeface="Mada"/>
                          <a:sym typeface="Mada"/>
                        </a:rPr>
                        <a:t>rterial </a:t>
                      </a:r>
                      <a:r>
                        <a:rPr b="1" lang="ar" sz="1200">
                          <a:solidFill>
                            <a:srgbClr val="000000"/>
                          </a:solidFill>
                          <a:latin typeface="Mada"/>
                          <a:ea typeface="Mada"/>
                          <a:cs typeface="Mada"/>
                          <a:sym typeface="Mada"/>
                        </a:rPr>
                        <a:t>H</a:t>
                      </a:r>
                      <a:r>
                        <a:rPr lang="ar" sz="1200">
                          <a:solidFill>
                            <a:srgbClr val="000000"/>
                          </a:solidFill>
                          <a:latin typeface="Mada"/>
                          <a:ea typeface="Mada"/>
                          <a:cs typeface="Mada"/>
                          <a:sym typeface="Mada"/>
                        </a:rPr>
                        <a:t>TN</a:t>
                      </a:r>
                      <a:endParaRPr sz="1200">
                        <a:solidFill>
                          <a:srgbClr val="000000"/>
                        </a:solidFill>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D</a:t>
                      </a:r>
                      <a:r>
                        <a:rPr lang="ar" sz="1200">
                          <a:solidFill>
                            <a:srgbClr val="000000"/>
                          </a:solidFill>
                          <a:latin typeface="Mada"/>
                          <a:ea typeface="Mada"/>
                          <a:cs typeface="Mada"/>
                          <a:sym typeface="Mada"/>
                        </a:rPr>
                        <a:t>igital </a:t>
                      </a:r>
                      <a:r>
                        <a:rPr b="1" lang="ar" sz="1200">
                          <a:solidFill>
                            <a:srgbClr val="000000"/>
                          </a:solidFill>
                          <a:latin typeface="Mada"/>
                          <a:ea typeface="Mada"/>
                          <a:cs typeface="Mada"/>
                          <a:sym typeface="Mada"/>
                        </a:rPr>
                        <a:t>u</a:t>
                      </a:r>
                      <a:r>
                        <a:rPr lang="ar" sz="1200">
                          <a:solidFill>
                            <a:srgbClr val="000000"/>
                          </a:solidFill>
                          <a:latin typeface="Mada"/>
                          <a:ea typeface="Mada"/>
                          <a:cs typeface="Mada"/>
                          <a:sym typeface="Mada"/>
                        </a:rPr>
                        <a:t>lcer</a:t>
                      </a:r>
                      <a:endParaRPr sz="1200">
                        <a:solidFill>
                          <a:srgbClr val="000000"/>
                        </a:solidFill>
                        <a:latin typeface="Mada"/>
                        <a:ea typeface="Mada"/>
                        <a:cs typeface="Mada"/>
                        <a:sym typeface="Mada"/>
                      </a:endParaRPr>
                    </a:p>
                    <a:p>
                      <a:pPr indent="0" lvl="0" marL="208799" rtl="0" algn="l">
                        <a:spcBef>
                          <a:spcPts val="0"/>
                        </a:spcBef>
                        <a:spcAft>
                          <a:spcPts val="0"/>
                        </a:spcAft>
                        <a:buNone/>
                      </a:pPr>
                      <a:r>
                        <a:t/>
                      </a:r>
                      <a:endParaRPr b="1"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b="1" lang="ar" sz="1200">
                          <a:solidFill>
                            <a:srgbClr val="000000"/>
                          </a:solidFill>
                          <a:latin typeface="Mada"/>
                          <a:ea typeface="Mada"/>
                          <a:cs typeface="Mada"/>
                          <a:sym typeface="Mada"/>
                        </a:rPr>
                        <a:t>RNA polymerase III</a:t>
                      </a:r>
                      <a:endParaRPr b="1" sz="1200">
                        <a:solidFill>
                          <a:srgbClr val="000000"/>
                        </a:solidFill>
                        <a:latin typeface="Mada"/>
                        <a:ea typeface="Mada"/>
                        <a:cs typeface="Mada"/>
                        <a:sym typeface="Mada"/>
                      </a:endParaRPr>
                    </a:p>
                    <a:p>
                      <a:pPr indent="-162599" lvl="0" marL="208799"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Scleroderma Renal Crisis</a:t>
                      </a:r>
                      <a:endParaRPr b="1" sz="1200">
                        <a:solidFill>
                          <a:srgbClr val="CC0000"/>
                        </a:solidFill>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Malignancy </a:t>
                      </a:r>
                      <a:r>
                        <a:rPr lang="ar" sz="1200">
                          <a:solidFill>
                            <a:srgbClr val="000000"/>
                          </a:solidFill>
                          <a:latin typeface="Mada"/>
                          <a:ea typeface="Mada"/>
                          <a:cs typeface="Mada"/>
                          <a:sym typeface="Mada"/>
                        </a:rPr>
                        <a:t>associated SSc</a:t>
                      </a:r>
                      <a:endParaRPr sz="1200">
                        <a:solidFill>
                          <a:srgbClr val="000000"/>
                        </a:solidFill>
                        <a:latin typeface="Mada"/>
                        <a:ea typeface="Mada"/>
                        <a:cs typeface="Mada"/>
                        <a:sym typeface="Mada"/>
                      </a:endParaRPr>
                    </a:p>
                    <a:p>
                      <a:pPr indent="-162599" lvl="0" marL="208799"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Mortality.</a:t>
                      </a:r>
                      <a:endParaRPr b="1" sz="1200">
                        <a:latin typeface="Mada"/>
                        <a:ea typeface="Mada"/>
                        <a:cs typeface="Mada"/>
                        <a:sym typeface="Mada"/>
                      </a:endParaRPr>
                    </a:p>
                  </a:txBody>
                  <a:tcPr marT="91425" marB="91425" marR="91425" marL="91425"/>
                </a:tc>
              </a:tr>
              <a:tr h="3467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Skin Involvement </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198600" lvl="0" marL="280799" rtl="0" algn="l">
                        <a:spcBef>
                          <a:spcPts val="0"/>
                        </a:spcBef>
                        <a:spcAft>
                          <a:spcPts val="0"/>
                        </a:spcAft>
                        <a:buClr>
                          <a:srgbClr val="000000"/>
                        </a:buClr>
                        <a:buSzPts val="1200"/>
                        <a:buFont typeface="Mada"/>
                        <a:buChar char="●"/>
                      </a:pPr>
                      <a:r>
                        <a:rPr b="1" lang="ar" sz="1200">
                          <a:solidFill>
                            <a:srgbClr val="CC0000"/>
                          </a:solidFill>
                          <a:latin typeface="Mada"/>
                          <a:ea typeface="Mada"/>
                          <a:cs typeface="Mada"/>
                          <a:sym typeface="Mada"/>
                        </a:rPr>
                        <a:t>Skin is the Largest and Most Important Organ in SSc</a:t>
                      </a:r>
                      <a:endParaRPr b="1" sz="1200">
                        <a:solidFill>
                          <a:srgbClr val="CC0000"/>
                        </a:solidFill>
                        <a:latin typeface="Mada"/>
                        <a:ea typeface="Mada"/>
                        <a:cs typeface="Mada"/>
                        <a:sym typeface="Mada"/>
                      </a:endParaRPr>
                    </a:p>
                    <a:p>
                      <a:pPr indent="-198600" lvl="0" marL="280799" rtl="0" algn="l">
                        <a:spcBef>
                          <a:spcPts val="0"/>
                        </a:spcBef>
                        <a:spcAft>
                          <a:spcPts val="0"/>
                        </a:spcAft>
                        <a:buClr>
                          <a:srgbClr val="CC0000"/>
                        </a:buClr>
                        <a:buSzPts val="1200"/>
                        <a:buFont typeface="Mada"/>
                        <a:buChar char="●"/>
                      </a:pPr>
                      <a:r>
                        <a:rPr lang="ar" sz="1200">
                          <a:solidFill>
                            <a:srgbClr val="000000"/>
                          </a:solidFill>
                          <a:latin typeface="Mada"/>
                          <a:ea typeface="Mada"/>
                          <a:cs typeface="Mada"/>
                          <a:sym typeface="Mada"/>
                        </a:rPr>
                        <a:t>The </a:t>
                      </a:r>
                      <a:r>
                        <a:rPr b="1" lang="ar" sz="1200">
                          <a:solidFill>
                            <a:srgbClr val="000000"/>
                          </a:solidFill>
                          <a:latin typeface="Mada"/>
                          <a:ea typeface="Mada"/>
                          <a:cs typeface="Mada"/>
                          <a:sym typeface="Mada"/>
                        </a:rPr>
                        <a:t>level of skin involvement</a:t>
                      </a:r>
                      <a:r>
                        <a:rPr lang="ar" sz="1200">
                          <a:solidFill>
                            <a:srgbClr val="000000"/>
                          </a:solidFill>
                          <a:latin typeface="Mada"/>
                          <a:ea typeface="Mada"/>
                          <a:cs typeface="Mada"/>
                          <a:sym typeface="Mada"/>
                        </a:rPr>
                        <a:t> predicts </a:t>
                      </a:r>
                      <a:r>
                        <a:rPr b="1" lang="ar" sz="1200">
                          <a:solidFill>
                            <a:srgbClr val="000000"/>
                          </a:solidFill>
                          <a:latin typeface="Mada"/>
                          <a:ea typeface="Mada"/>
                          <a:cs typeface="Mada"/>
                          <a:sym typeface="Mada"/>
                        </a:rPr>
                        <a:t>severe disease and mortality</a:t>
                      </a:r>
                      <a:r>
                        <a:rPr lang="ar" sz="1200">
                          <a:solidFill>
                            <a:srgbClr val="000000"/>
                          </a:solidFill>
                          <a:latin typeface="Mada"/>
                          <a:ea typeface="Mada"/>
                          <a:cs typeface="Mada"/>
                          <a:sym typeface="Mada"/>
                        </a:rPr>
                        <a:t>.</a:t>
                      </a:r>
                      <a:endParaRPr sz="1200">
                        <a:solidFill>
                          <a:srgbClr val="000000"/>
                        </a:solidFill>
                        <a:latin typeface="Mada"/>
                        <a:ea typeface="Mada"/>
                        <a:cs typeface="Mada"/>
                        <a:sym typeface="Mada"/>
                      </a:endParaRPr>
                    </a:p>
                    <a:p>
                      <a:pPr indent="-198600" lvl="0" marL="280799"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SKIN INVOLVEMENT ALWAYS STARTS IN THE FINGERS AND TOES (distally) AND EXTENDS PROXIMALLY.</a:t>
                      </a:r>
                      <a:endParaRPr sz="1200">
                        <a:solidFill>
                          <a:srgbClr val="CC0000"/>
                        </a:solidFill>
                        <a:latin typeface="Mada"/>
                        <a:ea typeface="Mada"/>
                        <a:cs typeface="Mada"/>
                        <a:sym typeface="Mada"/>
                      </a:endParaRPr>
                    </a:p>
                  </a:txBody>
                  <a:tcPr marT="91425" marB="91425" marR="91425" marL="91425"/>
                </a:tc>
                <a:tc hMerge="1"/>
                <a:tc hMerge="1"/>
              </a:tr>
              <a:tr h="3467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Raynaud’s Phenomenon</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203200" lvl="0" marL="279400" rtl="0" algn="l">
                        <a:spcBef>
                          <a:spcPts val="0"/>
                        </a:spcBef>
                        <a:spcAft>
                          <a:spcPts val="0"/>
                        </a:spcAft>
                        <a:buClr>
                          <a:srgbClr val="000000"/>
                        </a:buClr>
                        <a:buSzPts val="1200"/>
                        <a:buFont typeface="Mada Medium"/>
                        <a:buChar char="●"/>
                      </a:pPr>
                      <a:r>
                        <a:rPr b="1" lang="ar" sz="1200">
                          <a:solidFill>
                            <a:srgbClr val="CC0000"/>
                          </a:solidFill>
                          <a:latin typeface="Mada"/>
                          <a:ea typeface="Mada"/>
                          <a:cs typeface="Mada"/>
                          <a:sym typeface="Mada"/>
                        </a:rPr>
                        <a:t>Calcium channel blockers </a:t>
                      </a:r>
                      <a:r>
                        <a:rPr b="1" lang="ar" sz="1200">
                          <a:solidFill>
                            <a:srgbClr val="6AA84F"/>
                          </a:solidFill>
                          <a:latin typeface="Mada"/>
                          <a:ea typeface="Mada"/>
                          <a:cs typeface="Mada"/>
                          <a:sym typeface="Mada"/>
                        </a:rPr>
                        <a:t>(FIRST-LINE)</a:t>
                      </a:r>
                      <a:r>
                        <a:rPr lang="ar" sz="1200">
                          <a:solidFill>
                            <a:srgbClr val="000000"/>
                          </a:solidFill>
                          <a:latin typeface="Mada"/>
                          <a:ea typeface="Mada"/>
                          <a:cs typeface="Mada"/>
                          <a:sym typeface="Mada"/>
                        </a:rPr>
                        <a:t> </a:t>
                      </a:r>
                      <a:endParaRPr sz="1200">
                        <a:solidFill>
                          <a:srgbClr val="000000"/>
                        </a:solidFill>
                        <a:latin typeface="Mada"/>
                        <a:ea typeface="Mada"/>
                        <a:cs typeface="Mada"/>
                        <a:sym typeface="Mada"/>
                      </a:endParaRPr>
                    </a:p>
                    <a:p>
                      <a:pPr indent="-203200" lvl="0" marL="279400" rtl="0" algn="l">
                        <a:spcBef>
                          <a:spcPts val="0"/>
                        </a:spcBef>
                        <a:spcAft>
                          <a:spcPts val="0"/>
                        </a:spcAft>
                        <a:buClr>
                          <a:srgbClr val="000000"/>
                        </a:buClr>
                        <a:buSzPts val="1200"/>
                        <a:buFont typeface="Mada"/>
                        <a:buChar char="●"/>
                      </a:pPr>
                      <a:r>
                        <a:rPr lang="ar" sz="1200">
                          <a:solidFill>
                            <a:srgbClr val="000000"/>
                          </a:solidFill>
                          <a:latin typeface="Mada"/>
                          <a:ea typeface="Mada"/>
                          <a:cs typeface="Mada"/>
                          <a:sym typeface="Mada"/>
                        </a:rPr>
                        <a:t>CCB has not role in Digital ulcer</a:t>
                      </a:r>
                      <a:endParaRPr sz="1200">
                        <a:solidFill>
                          <a:srgbClr val="000000"/>
                        </a:solidFill>
                        <a:latin typeface="Mada"/>
                        <a:ea typeface="Mada"/>
                        <a:cs typeface="Mada"/>
                        <a:sym typeface="Mada"/>
                      </a:endParaRPr>
                    </a:p>
                  </a:txBody>
                  <a:tcPr marT="91425" marB="91425" marR="91425" marL="91425"/>
                </a:tc>
                <a:tc hMerge="1"/>
                <a:tc hMerge="1"/>
              </a:tr>
              <a:tr h="3467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Interstitial Lung Disease</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203200" lvl="0" marL="279400" rtl="0" algn="l">
                        <a:spcBef>
                          <a:spcPts val="0"/>
                        </a:spcBef>
                        <a:spcAft>
                          <a:spcPts val="0"/>
                        </a:spcAft>
                        <a:buClr>
                          <a:srgbClr val="000000"/>
                        </a:buClr>
                        <a:buSzPts val="1200"/>
                        <a:buFont typeface="Mada Medium"/>
                        <a:buChar char="●"/>
                      </a:pPr>
                      <a:r>
                        <a:rPr b="1" lang="ar" sz="1200">
                          <a:solidFill>
                            <a:srgbClr val="6AA84F"/>
                          </a:solidFill>
                          <a:latin typeface="Mada"/>
                          <a:ea typeface="Mada"/>
                          <a:cs typeface="Mada"/>
                          <a:sym typeface="Mada"/>
                        </a:rPr>
                        <a:t>Interstitial Lung Disease is the number ONE cause of mortality. </a:t>
                      </a:r>
                      <a:endParaRPr b="1" sz="1200">
                        <a:solidFill>
                          <a:srgbClr val="6AA84F"/>
                        </a:solidFill>
                        <a:latin typeface="Mada"/>
                        <a:ea typeface="Mada"/>
                        <a:cs typeface="Mada"/>
                        <a:sym typeface="Mada"/>
                      </a:endParaRPr>
                    </a:p>
                    <a:p>
                      <a:pPr indent="-203200" lvl="0" marL="279400" rtl="0" algn="l">
                        <a:spcBef>
                          <a:spcPts val="0"/>
                        </a:spcBef>
                        <a:spcAft>
                          <a:spcPts val="0"/>
                        </a:spcAft>
                        <a:buClr>
                          <a:srgbClr val="000000"/>
                        </a:buClr>
                        <a:buSzPts val="1200"/>
                        <a:buFont typeface="Mada"/>
                        <a:buChar char="●"/>
                      </a:pPr>
                      <a:r>
                        <a:rPr b="1" lang="ar" sz="1200">
                          <a:solidFill>
                            <a:srgbClr val="6AA84F"/>
                          </a:solidFill>
                          <a:latin typeface="Mada"/>
                          <a:ea typeface="Mada"/>
                          <a:cs typeface="Mada"/>
                          <a:sym typeface="Mada"/>
                        </a:rPr>
                        <a:t>High-resolution lung CT</a:t>
                      </a:r>
                      <a:r>
                        <a:rPr lang="ar" sz="1200">
                          <a:solidFill>
                            <a:srgbClr val="6AA84F"/>
                          </a:solidFill>
                          <a:latin typeface="Mada"/>
                          <a:ea typeface="Mada"/>
                          <a:cs typeface="Mada"/>
                          <a:sym typeface="Mada"/>
                        </a:rPr>
                        <a:t> is the </a:t>
                      </a:r>
                      <a:r>
                        <a:rPr b="1" lang="ar" sz="1200">
                          <a:solidFill>
                            <a:srgbClr val="6AA84F"/>
                          </a:solidFill>
                          <a:latin typeface="Mada"/>
                          <a:ea typeface="Mada"/>
                          <a:cs typeface="Mada"/>
                          <a:sym typeface="Mada"/>
                        </a:rPr>
                        <a:t>Gold standard</a:t>
                      </a:r>
                      <a:r>
                        <a:rPr lang="ar" sz="1200">
                          <a:solidFill>
                            <a:srgbClr val="1C4588"/>
                          </a:solidFill>
                          <a:latin typeface="Mada"/>
                          <a:ea typeface="Mada"/>
                          <a:cs typeface="Mada"/>
                          <a:sym typeface="Mada"/>
                        </a:rPr>
                        <a:t>.</a:t>
                      </a:r>
                      <a:endParaRPr sz="1200">
                        <a:solidFill>
                          <a:srgbClr val="1C4588"/>
                        </a:solidFill>
                        <a:latin typeface="Mada"/>
                        <a:ea typeface="Mada"/>
                        <a:cs typeface="Mada"/>
                        <a:sym typeface="Mada"/>
                      </a:endParaRPr>
                    </a:p>
                    <a:p>
                      <a:pPr indent="-203200" lvl="0" marL="279400" rtl="0" algn="l">
                        <a:spcBef>
                          <a:spcPts val="0"/>
                        </a:spcBef>
                        <a:spcAft>
                          <a:spcPts val="0"/>
                        </a:spcAft>
                        <a:buClr>
                          <a:srgbClr val="000000"/>
                        </a:buClr>
                        <a:buSzPts val="1200"/>
                        <a:buFont typeface="Mada"/>
                        <a:buChar char="●"/>
                      </a:pPr>
                      <a:r>
                        <a:rPr lang="ar" sz="1200">
                          <a:latin typeface="Mada"/>
                          <a:ea typeface="Mada"/>
                          <a:cs typeface="Mada"/>
                          <a:sym typeface="Mada"/>
                        </a:rPr>
                        <a:t>Restrictive pattern with low DLCO</a:t>
                      </a:r>
                      <a:endParaRPr sz="1200">
                        <a:latin typeface="Mada"/>
                        <a:ea typeface="Mada"/>
                        <a:cs typeface="Mada"/>
                        <a:sym typeface="Mada"/>
                      </a:endParaRPr>
                    </a:p>
                    <a:p>
                      <a:pPr indent="-203200" lvl="0" marL="279400" rtl="0" algn="l">
                        <a:spcBef>
                          <a:spcPts val="0"/>
                        </a:spcBef>
                        <a:spcAft>
                          <a:spcPts val="0"/>
                        </a:spcAft>
                        <a:buClr>
                          <a:srgbClr val="000000"/>
                        </a:buClr>
                        <a:buSzPts val="1200"/>
                        <a:buFont typeface="Mada"/>
                        <a:buChar char="●"/>
                      </a:pPr>
                      <a:r>
                        <a:rPr lang="ar" sz="1200">
                          <a:latin typeface="Mada"/>
                          <a:ea typeface="Mada"/>
                          <a:cs typeface="Mada"/>
                          <a:sym typeface="Mada"/>
                        </a:rPr>
                        <a:t>Treated with cyclophosphamide</a:t>
                      </a:r>
                      <a:endParaRPr sz="1200">
                        <a:latin typeface="Mada"/>
                        <a:ea typeface="Mada"/>
                        <a:cs typeface="Mada"/>
                        <a:sym typeface="Mada"/>
                      </a:endParaRPr>
                    </a:p>
                  </a:txBody>
                  <a:tcPr marT="91425" marB="91425" marR="91425" marL="91425"/>
                </a:tc>
                <a:tc hMerge="1"/>
                <a:tc hMerge="1"/>
              </a:tr>
              <a:tr h="3467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Pulmonary Arterial Hypertension</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203200" lvl="0" marL="279400"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PAH is defined as Pulmonary Arterial Pressure ≥ 25 mmHg</a:t>
                      </a:r>
                      <a:r>
                        <a:rPr lang="ar" sz="1200">
                          <a:solidFill>
                            <a:srgbClr val="999999"/>
                          </a:solidFill>
                          <a:latin typeface="Mada Medium"/>
                          <a:ea typeface="Mada Medium"/>
                          <a:cs typeface="Mada Medium"/>
                          <a:sym typeface="Mada Medium"/>
                        </a:rPr>
                        <a:t> </a:t>
                      </a:r>
                      <a:r>
                        <a:rPr lang="ar" sz="1200">
                          <a:solidFill>
                            <a:srgbClr val="000000"/>
                          </a:solidFill>
                          <a:latin typeface="Mada Medium"/>
                          <a:ea typeface="Mada Medium"/>
                          <a:cs typeface="Mada Medium"/>
                          <a:sym typeface="Mada Medium"/>
                        </a:rPr>
                        <a:t>with a</a:t>
                      </a:r>
                      <a:r>
                        <a:rPr lang="ar" sz="1200">
                          <a:solidFill>
                            <a:srgbClr val="999999"/>
                          </a:solidFill>
                          <a:latin typeface="Mada Medium"/>
                          <a:ea typeface="Mada Medium"/>
                          <a:cs typeface="Mada Medium"/>
                          <a:sym typeface="Mada Medium"/>
                        </a:rPr>
                        <a:t> </a:t>
                      </a:r>
                      <a:r>
                        <a:rPr lang="ar" sz="1200">
                          <a:solidFill>
                            <a:srgbClr val="6AA84F"/>
                          </a:solidFill>
                          <a:latin typeface="Mada Medium"/>
                          <a:ea typeface="Mada Medium"/>
                          <a:cs typeface="Mada Medium"/>
                          <a:sym typeface="Mada Medium"/>
                        </a:rPr>
                        <a:t>Normal </a:t>
                      </a:r>
                      <a:r>
                        <a:rPr lang="ar" sz="1200">
                          <a:solidFill>
                            <a:srgbClr val="000000"/>
                          </a:solidFill>
                          <a:latin typeface="Mada"/>
                          <a:ea typeface="Mada"/>
                          <a:cs typeface="Mada"/>
                          <a:sym typeface="Mada"/>
                        </a:rPr>
                        <a:t>Pulmonary wedge pressure (≤ 15 mmHg.)</a:t>
                      </a:r>
                      <a:endParaRPr sz="1200">
                        <a:solidFill>
                          <a:srgbClr val="000000"/>
                        </a:solidFill>
                        <a:latin typeface="Mada"/>
                        <a:ea typeface="Mada"/>
                        <a:cs typeface="Mada"/>
                        <a:sym typeface="Mada"/>
                      </a:endParaRPr>
                    </a:p>
                    <a:p>
                      <a:pPr indent="-203200" lvl="0" marL="279400" rtl="0" algn="l">
                        <a:spcBef>
                          <a:spcPts val="0"/>
                        </a:spcBef>
                        <a:spcAft>
                          <a:spcPts val="0"/>
                        </a:spcAft>
                        <a:buClr>
                          <a:srgbClr val="CC0000"/>
                        </a:buClr>
                        <a:buSzPts val="1200"/>
                        <a:buFont typeface="Mada Medium"/>
                        <a:buChar char="●"/>
                      </a:pPr>
                      <a:r>
                        <a:rPr lang="ar" sz="1200">
                          <a:solidFill>
                            <a:srgbClr val="000000"/>
                          </a:solidFill>
                          <a:latin typeface="Mada"/>
                          <a:ea typeface="Mada"/>
                          <a:cs typeface="Mada"/>
                          <a:sym typeface="Mada"/>
                        </a:rPr>
                        <a:t>The </a:t>
                      </a:r>
                      <a:r>
                        <a:rPr b="1" lang="ar" sz="1200">
                          <a:solidFill>
                            <a:srgbClr val="CC0000"/>
                          </a:solidFill>
                          <a:latin typeface="Mada"/>
                          <a:ea typeface="Mada"/>
                          <a:cs typeface="Mada"/>
                          <a:sym typeface="Mada"/>
                        </a:rPr>
                        <a:t>First </a:t>
                      </a:r>
                      <a:r>
                        <a:rPr lang="ar" sz="1200">
                          <a:solidFill>
                            <a:srgbClr val="000000"/>
                          </a:solidFill>
                          <a:latin typeface="Mada"/>
                          <a:ea typeface="Mada"/>
                          <a:cs typeface="Mada"/>
                          <a:sym typeface="Mada"/>
                        </a:rPr>
                        <a:t>investigation to order is </a:t>
                      </a:r>
                      <a:r>
                        <a:rPr b="1" lang="ar" sz="1200">
                          <a:solidFill>
                            <a:srgbClr val="CC0000"/>
                          </a:solidFill>
                          <a:latin typeface="Mada"/>
                          <a:ea typeface="Mada"/>
                          <a:cs typeface="Mada"/>
                          <a:sym typeface="Mada"/>
                        </a:rPr>
                        <a:t>echocardiography</a:t>
                      </a:r>
                      <a:r>
                        <a:rPr b="1" lang="ar" sz="1200">
                          <a:solidFill>
                            <a:srgbClr val="000000"/>
                          </a:solidFill>
                          <a:latin typeface="Mada"/>
                          <a:ea typeface="Mada"/>
                          <a:cs typeface="Mada"/>
                          <a:sym typeface="Mada"/>
                        </a:rPr>
                        <a:t>.</a:t>
                      </a:r>
                      <a:endParaRPr b="1" sz="1200">
                        <a:solidFill>
                          <a:srgbClr val="999999"/>
                        </a:solidFill>
                        <a:latin typeface="Mada"/>
                        <a:ea typeface="Mada"/>
                        <a:cs typeface="Mada"/>
                        <a:sym typeface="Mada"/>
                      </a:endParaRPr>
                    </a:p>
                    <a:p>
                      <a:pPr indent="-203200" lvl="0" marL="279400" rtl="0" algn="l">
                        <a:spcBef>
                          <a:spcPts val="0"/>
                        </a:spcBef>
                        <a:spcAft>
                          <a:spcPts val="0"/>
                        </a:spcAft>
                        <a:buClr>
                          <a:srgbClr val="CC0000"/>
                        </a:buClr>
                        <a:buSzPts val="1200"/>
                        <a:buFont typeface="Mada Medium"/>
                        <a:buChar char="●"/>
                      </a:pPr>
                      <a:r>
                        <a:rPr lang="ar" sz="1200">
                          <a:solidFill>
                            <a:srgbClr val="000000"/>
                          </a:solidFill>
                          <a:latin typeface="Mada"/>
                          <a:ea typeface="Mada"/>
                          <a:cs typeface="Mada"/>
                          <a:sym typeface="Mada"/>
                        </a:rPr>
                        <a:t>The </a:t>
                      </a:r>
                      <a:r>
                        <a:rPr b="1" lang="ar" sz="1200">
                          <a:solidFill>
                            <a:srgbClr val="CC0000"/>
                          </a:solidFill>
                          <a:latin typeface="Mada"/>
                          <a:ea typeface="Mada"/>
                          <a:cs typeface="Mada"/>
                          <a:sym typeface="Mada"/>
                        </a:rPr>
                        <a:t>Gold </a:t>
                      </a:r>
                      <a:r>
                        <a:rPr lang="ar" sz="1200">
                          <a:solidFill>
                            <a:srgbClr val="000000"/>
                          </a:solidFill>
                          <a:latin typeface="Mada"/>
                          <a:ea typeface="Mada"/>
                          <a:cs typeface="Mada"/>
                          <a:sym typeface="Mada"/>
                        </a:rPr>
                        <a:t>diagnostic tool is </a:t>
                      </a:r>
                      <a:r>
                        <a:rPr b="1" lang="ar" sz="1200">
                          <a:solidFill>
                            <a:srgbClr val="CEA320"/>
                          </a:solidFill>
                          <a:latin typeface="Mada"/>
                          <a:ea typeface="Mada"/>
                          <a:cs typeface="Mada"/>
                          <a:sym typeface="Mada"/>
                        </a:rPr>
                        <a:t>right sided heart catheterization.</a:t>
                      </a:r>
                      <a:endParaRPr b="1" sz="1200">
                        <a:latin typeface="Mada"/>
                        <a:ea typeface="Mada"/>
                        <a:cs typeface="Mada"/>
                        <a:sym typeface="Mada"/>
                      </a:endParaRPr>
                    </a:p>
                  </a:txBody>
                  <a:tcPr marT="91425" marB="91425" marR="91425" marL="91425"/>
                </a:tc>
                <a:tc hMerge="1"/>
                <a:tc hMerge="1"/>
              </a:tr>
              <a:tr h="3467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Scleroderma Renal Crisis</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203200" lvl="0" marL="279400"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Patients with SSc usually have low BP, </a:t>
                      </a:r>
                      <a:r>
                        <a:rPr b="1" lang="ar" sz="1200">
                          <a:solidFill>
                            <a:srgbClr val="CC0000"/>
                          </a:solidFill>
                          <a:latin typeface="Mada"/>
                          <a:ea typeface="Mada"/>
                          <a:cs typeface="Mada"/>
                          <a:sym typeface="Mada"/>
                        </a:rPr>
                        <a:t>once you see high BP suspect SRC.</a:t>
                      </a:r>
                      <a:endParaRPr b="1" sz="1200">
                        <a:solidFill>
                          <a:srgbClr val="CC0000"/>
                        </a:solidFill>
                        <a:latin typeface="Mada"/>
                        <a:ea typeface="Mada"/>
                        <a:cs typeface="Mada"/>
                        <a:sym typeface="Mada"/>
                      </a:endParaRPr>
                    </a:p>
                    <a:p>
                      <a:pPr indent="-203200" lvl="0" marL="2794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Precipitating factors include:</a:t>
                      </a:r>
                      <a:r>
                        <a:rPr b="1" lang="ar" sz="1200">
                          <a:solidFill>
                            <a:srgbClr val="CEA320"/>
                          </a:solidFill>
                          <a:latin typeface="Mada"/>
                          <a:ea typeface="Mada"/>
                          <a:cs typeface="Mada"/>
                          <a:sym typeface="Mada"/>
                        </a:rPr>
                        <a:t> </a:t>
                      </a:r>
                      <a:r>
                        <a:rPr b="1" lang="ar" sz="1200">
                          <a:solidFill>
                            <a:srgbClr val="000000"/>
                          </a:solidFill>
                          <a:latin typeface="Mada"/>
                          <a:ea typeface="Mada"/>
                          <a:cs typeface="Mada"/>
                          <a:sym typeface="Mada"/>
                        </a:rPr>
                        <a:t>high dose steroids, cyclosporin &amp; pregnancy.</a:t>
                      </a:r>
                      <a:endParaRPr b="1" sz="1200">
                        <a:solidFill>
                          <a:srgbClr val="000000"/>
                        </a:solidFill>
                        <a:latin typeface="Mada"/>
                        <a:ea typeface="Mada"/>
                        <a:cs typeface="Mada"/>
                        <a:sym typeface="Mada"/>
                      </a:endParaRPr>
                    </a:p>
                    <a:p>
                      <a:pPr indent="-203200" lvl="0" marL="279400" rtl="0" algn="l">
                        <a:spcBef>
                          <a:spcPts val="0"/>
                        </a:spcBef>
                        <a:spcAft>
                          <a:spcPts val="0"/>
                        </a:spcAft>
                        <a:buClr>
                          <a:srgbClr val="000000"/>
                        </a:buClr>
                        <a:buSzPts val="1200"/>
                        <a:buFont typeface="Mada"/>
                        <a:buChar char="●"/>
                      </a:pPr>
                      <a:r>
                        <a:rPr b="1" lang="ar" sz="1200">
                          <a:solidFill>
                            <a:srgbClr val="000000"/>
                          </a:solidFill>
                          <a:latin typeface="Mada"/>
                          <a:ea typeface="Mada"/>
                          <a:cs typeface="Mada"/>
                          <a:sym typeface="Mada"/>
                        </a:rPr>
                        <a:t>Best (and only) drug:</a:t>
                      </a:r>
                      <a:r>
                        <a:rPr lang="ar" sz="1200">
                          <a:solidFill>
                            <a:srgbClr val="000000"/>
                          </a:solidFill>
                          <a:latin typeface="Mada Medium"/>
                          <a:ea typeface="Mada Medium"/>
                          <a:cs typeface="Mada Medium"/>
                          <a:sym typeface="Mada Medium"/>
                        </a:rPr>
                        <a:t> </a:t>
                      </a:r>
                      <a:r>
                        <a:rPr b="1" lang="ar" sz="1200">
                          <a:solidFill>
                            <a:srgbClr val="CC0000"/>
                          </a:solidFill>
                          <a:latin typeface="Mada"/>
                          <a:ea typeface="Mada"/>
                          <a:cs typeface="Mada"/>
                          <a:sym typeface="Mada"/>
                        </a:rPr>
                        <a:t>Angiotensin Converting Enzyme Inhibitors (ACE inhibitors)</a:t>
                      </a:r>
                      <a:endParaRPr b="1" sz="1200">
                        <a:solidFill>
                          <a:srgbClr val="000000"/>
                        </a:solidFill>
                        <a:latin typeface="Mada"/>
                        <a:ea typeface="Mada"/>
                        <a:cs typeface="Mada"/>
                        <a:sym typeface="Mada"/>
                      </a:endParaRPr>
                    </a:p>
                  </a:txBody>
                  <a:tcPr marT="91425" marB="91425" marR="91425" marL="91425"/>
                </a:tc>
                <a:tc hMerge="1"/>
                <a:tc hMerge="1"/>
              </a:tr>
              <a:tr h="346725">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Sjogren’s Syndrome</a:t>
                      </a:r>
                      <a:endParaRPr b="1" sz="1200">
                        <a:solidFill>
                          <a:srgbClr val="FFFFFF"/>
                        </a:solidFill>
                        <a:latin typeface="Mada"/>
                        <a:ea typeface="Mada"/>
                        <a:cs typeface="Mada"/>
                        <a:sym typeface="Mada"/>
                      </a:endParaRPr>
                    </a:p>
                  </a:txBody>
                  <a:tcPr marT="91425" marB="91425" marR="91425" marL="91425" anchor="ctr">
                    <a:solidFill>
                      <a:schemeClr val="accent2"/>
                    </a:solidFill>
                  </a:tcPr>
                </a:tc>
                <a:tc gridSpan="3">
                  <a:txBody>
                    <a:bodyPr/>
                    <a:lstStyle/>
                    <a:p>
                      <a:pPr indent="-203200" lvl="0" marL="279400" rtl="0" algn="l">
                        <a:spcBef>
                          <a:spcPts val="0"/>
                        </a:spcBef>
                        <a:spcAft>
                          <a:spcPts val="0"/>
                        </a:spcAft>
                        <a:buClr>
                          <a:srgbClr val="000000"/>
                        </a:buClr>
                        <a:buSzPts val="1200"/>
                        <a:buFont typeface="Mada"/>
                        <a:buChar char="●"/>
                      </a:pPr>
                      <a:r>
                        <a:rPr lang="ar" sz="1200">
                          <a:solidFill>
                            <a:srgbClr val="000000"/>
                          </a:solidFill>
                          <a:latin typeface="Mada"/>
                          <a:ea typeface="Mada"/>
                          <a:cs typeface="Mada"/>
                          <a:sym typeface="Mada"/>
                        </a:rPr>
                        <a:t>Xerophthalmia, Xerostomia , Vaginal dryness, Parotid gland enlargement</a:t>
                      </a:r>
                      <a:endParaRPr sz="1200">
                        <a:solidFill>
                          <a:srgbClr val="000000"/>
                        </a:solidFill>
                        <a:latin typeface="Mada"/>
                        <a:ea typeface="Mada"/>
                        <a:cs typeface="Mada"/>
                        <a:sym typeface="Mada"/>
                      </a:endParaRPr>
                    </a:p>
                    <a:p>
                      <a:pPr indent="-203200" lvl="0" marL="279400" rtl="0" algn="l">
                        <a:spcBef>
                          <a:spcPts val="0"/>
                        </a:spcBef>
                        <a:spcAft>
                          <a:spcPts val="0"/>
                        </a:spcAft>
                        <a:buClr>
                          <a:srgbClr val="CC0000"/>
                        </a:buClr>
                        <a:buSzPts val="1200"/>
                        <a:buFont typeface="Mada"/>
                        <a:buChar char="●"/>
                      </a:pPr>
                      <a:r>
                        <a:rPr b="1" lang="ar" sz="1200">
                          <a:solidFill>
                            <a:srgbClr val="1C4588"/>
                          </a:solidFill>
                          <a:latin typeface="Mada"/>
                          <a:ea typeface="Mada"/>
                          <a:cs typeface="Mada"/>
                          <a:sym typeface="Mada"/>
                        </a:rPr>
                        <a:t>The best </a:t>
                      </a:r>
                      <a:r>
                        <a:rPr b="1" lang="ar" sz="1200">
                          <a:solidFill>
                            <a:srgbClr val="CC0000"/>
                          </a:solidFill>
                          <a:latin typeface="Mada"/>
                          <a:ea typeface="Mada"/>
                          <a:cs typeface="Mada"/>
                          <a:sym typeface="Mada"/>
                        </a:rPr>
                        <a:t>initial </a:t>
                      </a:r>
                      <a:r>
                        <a:rPr b="1" lang="ar" sz="1200">
                          <a:solidFill>
                            <a:srgbClr val="1C4588"/>
                          </a:solidFill>
                          <a:latin typeface="Mada"/>
                          <a:ea typeface="Mada"/>
                          <a:cs typeface="Mada"/>
                          <a:sym typeface="Mada"/>
                        </a:rPr>
                        <a:t>test is Schirmer test, while the most </a:t>
                      </a:r>
                      <a:r>
                        <a:rPr b="1" lang="ar" sz="1200">
                          <a:solidFill>
                            <a:srgbClr val="CC0000"/>
                          </a:solidFill>
                          <a:latin typeface="Mada"/>
                          <a:ea typeface="Mada"/>
                          <a:cs typeface="Mada"/>
                          <a:sym typeface="Mada"/>
                        </a:rPr>
                        <a:t>accurate </a:t>
                      </a:r>
                      <a:r>
                        <a:rPr b="1" lang="ar" sz="1200">
                          <a:solidFill>
                            <a:srgbClr val="1C4588"/>
                          </a:solidFill>
                          <a:latin typeface="Mada"/>
                          <a:ea typeface="Mada"/>
                          <a:cs typeface="Mada"/>
                          <a:sym typeface="Mada"/>
                        </a:rPr>
                        <a:t>is a minor salivary gland (labial) biopsy.</a:t>
                      </a:r>
                      <a:endParaRPr b="1" sz="1200">
                        <a:solidFill>
                          <a:srgbClr val="1C4588"/>
                        </a:solidFill>
                        <a:latin typeface="Mada"/>
                        <a:ea typeface="Mada"/>
                        <a:cs typeface="Mada"/>
                        <a:sym typeface="Mada"/>
                      </a:endParaRPr>
                    </a:p>
                    <a:p>
                      <a:pPr indent="-203200" lvl="0" marL="279400" rtl="0" algn="l">
                        <a:spcBef>
                          <a:spcPts val="0"/>
                        </a:spcBef>
                        <a:spcAft>
                          <a:spcPts val="0"/>
                        </a:spcAft>
                        <a:buClr>
                          <a:srgbClr val="CC0000"/>
                        </a:buClr>
                        <a:buSzPts val="1200"/>
                        <a:buFont typeface="Mada"/>
                        <a:buChar char="●"/>
                      </a:pPr>
                      <a:r>
                        <a:rPr b="1" lang="ar" sz="1200">
                          <a:solidFill>
                            <a:srgbClr val="1C4588"/>
                          </a:solidFill>
                          <a:latin typeface="Mada"/>
                          <a:ea typeface="Mada"/>
                          <a:cs typeface="Mada"/>
                          <a:sym typeface="Mada"/>
                        </a:rPr>
                        <a:t>Best initial test on blood: </a:t>
                      </a:r>
                      <a:r>
                        <a:rPr lang="ar" sz="1200">
                          <a:solidFill>
                            <a:srgbClr val="1C4588"/>
                          </a:solidFill>
                          <a:latin typeface="Mada"/>
                          <a:ea typeface="Mada"/>
                          <a:cs typeface="Mada"/>
                          <a:sym typeface="Mada"/>
                        </a:rPr>
                        <a:t>SS-A and SS-B.</a:t>
                      </a:r>
                      <a:endParaRPr sz="1200">
                        <a:solidFill>
                          <a:srgbClr val="1C4588"/>
                        </a:solidFill>
                        <a:latin typeface="Mada"/>
                        <a:ea typeface="Mada"/>
                        <a:cs typeface="Mada"/>
                        <a:sym typeface="Mada"/>
                      </a:endParaRPr>
                    </a:p>
                    <a:p>
                      <a:pPr indent="-203200" lvl="0" marL="279400" rtl="0" algn="l">
                        <a:spcBef>
                          <a:spcPts val="0"/>
                        </a:spcBef>
                        <a:spcAft>
                          <a:spcPts val="0"/>
                        </a:spcAft>
                        <a:buClr>
                          <a:srgbClr val="000000"/>
                        </a:buClr>
                        <a:buSzPts val="1200"/>
                        <a:buFont typeface="Mada"/>
                        <a:buChar char="●"/>
                      </a:pPr>
                      <a:r>
                        <a:rPr lang="ar" sz="1200">
                          <a:solidFill>
                            <a:srgbClr val="000000"/>
                          </a:solidFill>
                          <a:latin typeface="Mada"/>
                          <a:ea typeface="Mada"/>
                          <a:cs typeface="Mada"/>
                          <a:sym typeface="Mada"/>
                        </a:rPr>
                        <a:t> Risk of developing </a:t>
                      </a:r>
                      <a:r>
                        <a:rPr b="1" lang="ar" sz="1200">
                          <a:solidFill>
                            <a:srgbClr val="1C4588"/>
                          </a:solidFill>
                          <a:latin typeface="Mada"/>
                          <a:ea typeface="Mada"/>
                          <a:cs typeface="Mada"/>
                          <a:sym typeface="Mada"/>
                        </a:rPr>
                        <a:t>Non-hodgkin’s</a:t>
                      </a:r>
                      <a:r>
                        <a:rPr b="1" lang="ar" sz="1200">
                          <a:solidFill>
                            <a:srgbClr val="000000"/>
                          </a:solidFill>
                          <a:latin typeface="Mada"/>
                          <a:ea typeface="Mada"/>
                          <a:cs typeface="Mada"/>
                          <a:sym typeface="Mada"/>
                        </a:rPr>
                        <a:t> B cell</a:t>
                      </a:r>
                      <a:r>
                        <a:rPr lang="ar" sz="1200">
                          <a:solidFill>
                            <a:srgbClr val="000000"/>
                          </a:solidFill>
                          <a:latin typeface="Mada Medium"/>
                          <a:ea typeface="Mada Medium"/>
                          <a:cs typeface="Mada Medium"/>
                          <a:sym typeface="Mada Medium"/>
                        </a:rPr>
                        <a:t> </a:t>
                      </a:r>
                      <a:r>
                        <a:rPr b="1" lang="ar" sz="1200">
                          <a:solidFill>
                            <a:srgbClr val="CC0000"/>
                          </a:solidFill>
                          <a:latin typeface="Mada"/>
                          <a:ea typeface="Mada"/>
                          <a:cs typeface="Mada"/>
                          <a:sym typeface="Mada"/>
                        </a:rPr>
                        <a:t>lymphoma </a:t>
                      </a:r>
                      <a:r>
                        <a:rPr b="1" lang="ar" sz="1200">
                          <a:solidFill>
                            <a:srgbClr val="000000"/>
                          </a:solidFill>
                          <a:latin typeface="Mada"/>
                          <a:ea typeface="Mada"/>
                          <a:cs typeface="Mada"/>
                          <a:sym typeface="Mada"/>
                        </a:rPr>
                        <a:t>20</a:t>
                      </a:r>
                      <a:r>
                        <a:rPr lang="ar" sz="1200">
                          <a:solidFill>
                            <a:srgbClr val="000000"/>
                          </a:solidFill>
                          <a:latin typeface="Mada Medium"/>
                          <a:ea typeface="Mada Medium"/>
                          <a:cs typeface="Mada Medium"/>
                          <a:sym typeface="Mada Medium"/>
                        </a:rPr>
                        <a:t> </a:t>
                      </a:r>
                      <a:r>
                        <a:rPr lang="ar" sz="1200">
                          <a:solidFill>
                            <a:srgbClr val="000000"/>
                          </a:solidFill>
                          <a:latin typeface="Mada"/>
                          <a:ea typeface="Mada"/>
                          <a:cs typeface="Mada"/>
                          <a:sym typeface="Mada"/>
                        </a:rPr>
                        <a:t>times more</a:t>
                      </a:r>
                      <a:endParaRPr sz="1200">
                        <a:solidFill>
                          <a:srgbClr val="1C4588"/>
                        </a:solidFill>
                        <a:latin typeface="Mada"/>
                        <a:ea typeface="Mada"/>
                        <a:cs typeface="Mada"/>
                        <a:sym typeface="Mada"/>
                      </a:endParaRPr>
                    </a:p>
                  </a:txBody>
                  <a:tcPr marT="91425" marB="91425" marR="91425" marL="91425"/>
                </a:tc>
                <a:tc hMerge="1"/>
                <a:tc h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5"/>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Q1:D | Q2:C | Q3:B | Q4:B | Q5:C</a:t>
            </a:r>
            <a:r>
              <a:rPr lang="ar" sz="1200">
                <a:solidFill>
                  <a:schemeClr val="lt1"/>
                </a:solidFill>
                <a:latin typeface="Cabin"/>
                <a:ea typeface="Cabin"/>
                <a:cs typeface="Cabin"/>
                <a:sym typeface="Cabin"/>
              </a:rPr>
              <a:t> | Q6:B</a:t>
            </a:r>
            <a:r>
              <a:rPr lang="ar" sz="1200">
                <a:solidFill>
                  <a:schemeClr val="lt1"/>
                </a:solidFill>
                <a:latin typeface="Cabin"/>
                <a:ea typeface="Cabin"/>
                <a:cs typeface="Cabin"/>
                <a:sym typeface="Cabin"/>
              </a:rPr>
              <a:t> </a:t>
            </a:r>
            <a:endParaRPr sz="1200">
              <a:solidFill>
                <a:srgbClr val="FFFFFF"/>
              </a:solidFill>
              <a:latin typeface="Cabin"/>
              <a:ea typeface="Cabin"/>
              <a:cs typeface="Cabin"/>
              <a:sym typeface="Cabin"/>
            </a:endParaRPr>
          </a:p>
        </p:txBody>
      </p:sp>
      <p:grpSp>
        <p:nvGrpSpPr>
          <p:cNvPr id="553" name="Google Shape;553;p25"/>
          <p:cNvGrpSpPr/>
          <p:nvPr/>
        </p:nvGrpSpPr>
        <p:grpSpPr>
          <a:xfrm>
            <a:off x="5686775" y="10392850"/>
            <a:ext cx="1411200" cy="209400"/>
            <a:chOff x="5686775" y="10392850"/>
            <a:chExt cx="1411200" cy="209400"/>
          </a:xfrm>
        </p:grpSpPr>
        <p:sp>
          <p:nvSpPr>
            <p:cNvPr id="554" name="Google Shape;554;p25">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uFill>
                    <a:noFill/>
                  </a:uFill>
                  <a:latin typeface="Mada"/>
                  <a:ea typeface="Mada"/>
                  <a:cs typeface="Mada"/>
                  <a:sym typeface="Mada"/>
                  <a:hlinkClick r:id="rId4">
                    <a:extLst>
                      <a:ext uri="{A12FA001-AC4F-418D-AE19-62706E023703}">
                        <ahyp:hlinkClr val="tx"/>
                      </a:ext>
                    </a:extLst>
                  </a:hlinkClick>
                </a:rPr>
                <a:t>     Answers Explanation File! </a:t>
              </a:r>
              <a:endParaRPr b="1" sz="700">
                <a:solidFill>
                  <a:srgbClr val="FFFFFF"/>
                </a:solidFill>
                <a:latin typeface="Mada"/>
                <a:ea typeface="Mada"/>
                <a:cs typeface="Mada"/>
                <a:sym typeface="Mada"/>
              </a:endParaRPr>
            </a:p>
          </p:txBody>
        </p:sp>
        <p:sp>
          <p:nvSpPr>
            <p:cNvPr id="555" name="Google Shape;555;p25"/>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6" name="Google Shape;556;p25"/>
            <p:cNvPicPr preferRelativeResize="0"/>
            <p:nvPr/>
          </p:nvPicPr>
          <p:blipFill>
            <a:blip r:embed="rId5">
              <a:alphaModFix/>
            </a:blip>
            <a:stretch>
              <a:fillRect/>
            </a:stretch>
          </p:blipFill>
          <p:spPr>
            <a:xfrm>
              <a:off x="5755003" y="10430983"/>
              <a:ext cx="108516" cy="133125"/>
            </a:xfrm>
            <a:prstGeom prst="rect">
              <a:avLst/>
            </a:prstGeom>
            <a:noFill/>
            <a:ln>
              <a:noFill/>
            </a:ln>
          </p:spPr>
        </p:pic>
      </p:grpSp>
      <p:sp>
        <p:nvSpPr>
          <p:cNvPr id="557" name="Google Shape;557;p25"/>
          <p:cNvSpPr/>
          <p:nvPr/>
        </p:nvSpPr>
        <p:spPr>
          <a:xfrm>
            <a:off x="138722" y="818449"/>
            <a:ext cx="7281000" cy="9207300"/>
          </a:xfrm>
          <a:prstGeom prst="rect">
            <a:avLst/>
          </a:prstGeom>
          <a:noFill/>
          <a:ln>
            <a:noFill/>
          </a:ln>
        </p:spPr>
        <p:txBody>
          <a:bodyPr anchorCtr="0" anchor="ctr" bIns="91175" lIns="91175" spcFirstLastPara="1" rIns="91175" wrap="square" tIns="91175">
            <a:noAutofit/>
          </a:bodyPr>
          <a:lstStyle/>
          <a:p>
            <a:pPr indent="0" lvl="0" marL="0" rtl="0" algn="just">
              <a:spcBef>
                <a:spcPts val="0"/>
              </a:spcBef>
              <a:spcAft>
                <a:spcPts val="0"/>
              </a:spcAft>
              <a:buNone/>
            </a:pPr>
            <a:r>
              <a:rPr b="1" lang="ar" sz="1000">
                <a:solidFill>
                  <a:srgbClr val="674EA7"/>
                </a:solidFill>
                <a:latin typeface="Mada"/>
                <a:ea typeface="Mada"/>
                <a:cs typeface="Mada"/>
                <a:sym typeface="Mada"/>
              </a:rPr>
              <a:t>Q1: </a:t>
            </a:r>
            <a:r>
              <a:rPr b="1" lang="ar" sz="1000">
                <a:solidFill>
                  <a:srgbClr val="674EA7"/>
                </a:solidFill>
                <a:latin typeface="Mada"/>
                <a:ea typeface="Mada"/>
                <a:cs typeface="Mada"/>
                <a:sym typeface="Mada"/>
              </a:rPr>
              <a:t>A 45-year-old woman presents to the rheumatology clinic with a three-month history of itchy, dry eyes and a persistently dry mouth. She also mentions that her fingers have been extremely cold, occasionally turning blue after going outside in the morning. Schirmer’s test is positive. What is the most likely diagnosis?</a:t>
            </a:r>
            <a:endParaRPr b="1" sz="10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A- Systemic sclerosis</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B- Raynaud’s disease</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C- SLE</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D- Primary Sjögren’s syndrome</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E- Secondary Sjögren’s syndrome</a:t>
            </a:r>
            <a:endParaRPr sz="800">
              <a:latin typeface="Mada"/>
              <a:ea typeface="Mada"/>
              <a:cs typeface="Mada"/>
              <a:sym typeface="Mada"/>
            </a:endParaRPr>
          </a:p>
          <a:p>
            <a:pPr indent="0" lvl="0" marL="0" rtl="0" algn="l">
              <a:spcBef>
                <a:spcPts val="0"/>
              </a:spcBef>
              <a:spcAft>
                <a:spcPts val="0"/>
              </a:spcAft>
              <a:buNone/>
            </a:pPr>
            <a:r>
              <a:t/>
            </a:r>
            <a:endParaRPr sz="8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rgbClr val="674EA7"/>
                </a:solidFill>
                <a:latin typeface="Mada"/>
                <a:ea typeface="Mada"/>
                <a:cs typeface="Mada"/>
                <a:sym typeface="Mada"/>
              </a:rPr>
              <a:t>Q2: </a:t>
            </a:r>
            <a:r>
              <a:rPr b="1" lang="ar" sz="1000">
                <a:solidFill>
                  <a:srgbClr val="674EA7"/>
                </a:solidFill>
                <a:latin typeface="Mada"/>
                <a:ea typeface="Mada"/>
                <a:cs typeface="Mada"/>
                <a:sym typeface="Mada"/>
              </a:rPr>
              <a:t>A 24-year-old woman presents to her GP complaining of cold hands and feet. This has been ongoing for the past three months and is especially bad when she goes out in the mornings and may last for hours. On further questioning, she mentions that her hands sometimes turn blue or red and that gloves are unhelpful. She has otherwise been feeling well and has no past medical history. What is the most appropriate treatment?</a:t>
            </a:r>
            <a:endParaRPr b="1" sz="10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A- Propranolol</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B- Aspirin</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C- Nifedipine</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D- Subcutaneous injection of low molecular weight heparin</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E- Prednisolone</a:t>
            </a:r>
            <a:endParaRPr sz="800">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rgbClr val="674EA7"/>
                </a:solidFill>
                <a:latin typeface="Mada"/>
                <a:ea typeface="Mada"/>
                <a:cs typeface="Mada"/>
                <a:sym typeface="Mada"/>
              </a:rPr>
              <a:t>Q3: </a:t>
            </a:r>
            <a:r>
              <a:rPr b="1" lang="ar" sz="1000">
                <a:solidFill>
                  <a:srgbClr val="674EA7"/>
                </a:solidFill>
                <a:latin typeface="Mada"/>
                <a:ea typeface="Mada"/>
                <a:cs typeface="Mada"/>
                <a:sym typeface="Mada"/>
              </a:rPr>
              <a:t>A 42-year-old woman presents to accident and emergency with retrosternal discomfort. She was diagnosed with systemic sclerosis a year ago. Which of the following statements is true about systemic sclerosis?</a:t>
            </a:r>
            <a:endParaRPr b="1" sz="10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A- Microstomia is only seen in diffuse cutaneous systemic sclerosis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B- Skin involvement is limited to face, hands and feet in limited cutaneous systemic sclerosis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C- Oesophageal dysmotility is only seen in limited cutaneous systemic sclerosis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D- Anti-double stranded DNA antibodies are normally detected in patients with systemic sclerosis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E- Raynaud’s phenomenon occurs as a result of skin fibrosis (scleroderma)</a:t>
            </a:r>
            <a:endParaRPr sz="8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rgbClr val="674EA7"/>
                </a:solidFill>
                <a:latin typeface="Mada"/>
                <a:ea typeface="Mada"/>
                <a:cs typeface="Mada"/>
                <a:sym typeface="Mada"/>
              </a:rPr>
              <a:t>Q4: </a:t>
            </a:r>
            <a:r>
              <a:rPr b="1" lang="ar" sz="1000">
                <a:solidFill>
                  <a:srgbClr val="674EA7"/>
                </a:solidFill>
                <a:latin typeface="Mada"/>
                <a:ea typeface="Mada"/>
                <a:cs typeface="Mada"/>
                <a:sym typeface="Mada"/>
              </a:rPr>
              <a:t>A 60-year-old woman complains of dry mouth and a gritty sensation in her eyes. She states it is sometimes difficult to speak for more than a few minutes. There is no history of diabetes mellitus or neurologic disease. The patient is on no medications. On examination, the buccal mucosa appears dry and the salivary glands are enlarged bilaterally. Which of the following best describes the pathophysiology of the condition?</a:t>
            </a:r>
            <a:endParaRPr b="1" sz="10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A- Previous exposure to group A streptococcal organisms have stimulated an autoimmune response that leads to cross-reactivity between host and organism with tissue destruction and reduced tear and saliva production. </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B- T cells infiltrate exocrine glands and B cells become hyper-reactive. Auto-antibodies ensue including anti-Ro/SSA and anti-La/SSB. Both pro- and anti-apoptotic messages are sent to ductal and acinar epithelial cells. </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C- </a:t>
            </a:r>
            <a:r>
              <a:rPr lang="ar" sz="800">
                <a:solidFill>
                  <a:schemeClr val="dk1"/>
                </a:solidFill>
                <a:latin typeface="Mada"/>
                <a:ea typeface="Mada"/>
                <a:cs typeface="Mada"/>
                <a:sym typeface="Mada"/>
              </a:rPr>
              <a:t>Activated T cells and monocytes accumulate in the skin leading to induration for unknown reasons. This infiltration leads to structural abnormalities in various tissues and organs hence a reduction in normal functioning. Anti-topoisomerase-I and anti-centromere autoantibodies are commonly present.</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D- </a:t>
            </a:r>
            <a:r>
              <a:rPr lang="ar" sz="800">
                <a:solidFill>
                  <a:schemeClr val="dk1"/>
                </a:solidFill>
                <a:latin typeface="Mada"/>
                <a:ea typeface="Mada"/>
                <a:cs typeface="Mada"/>
                <a:sym typeface="Mada"/>
              </a:rPr>
              <a:t>Immune complexes form and deposit in vessel walls. Vasoactive amines including histamine, bradykinin, and leukotrienes are released, and vessel permeability is increased. Complement activation occurs and mononuclear cells are attracted causing infiltration and decreased gland function.</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E- Necrotizing vasculitis of small arteries and veins leads to granuloma formation and decreased exocrine function of salivary and lacrimal glands. </a:t>
            </a:r>
            <a:endParaRPr sz="8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rgbClr val="674EA7"/>
                </a:solidFill>
                <a:latin typeface="Mada"/>
                <a:ea typeface="Mada"/>
                <a:cs typeface="Mada"/>
                <a:sym typeface="Mada"/>
              </a:rPr>
              <a:t>Q5: </a:t>
            </a:r>
            <a:r>
              <a:rPr b="1" lang="ar" sz="1000">
                <a:solidFill>
                  <a:srgbClr val="674EA7"/>
                </a:solidFill>
                <a:latin typeface="Mada"/>
                <a:ea typeface="Mada"/>
                <a:cs typeface="Mada"/>
                <a:sym typeface="Mada"/>
              </a:rPr>
              <a:t>The patient in the previous question has read extensively on the Internet about her probable diagnosis and wonders if more testing can be done to confirm the diagnosis. She is aware of the Schirmer test (quantitative tear production test) and has already had that done by her optometrist. She is on cyclosporine eye drops with some improvement in the gritty eye symptoms. What more could be done at this point to further confirm the diagnosis?</a:t>
            </a:r>
            <a:endParaRPr b="1" sz="1000">
              <a:solidFill>
                <a:srgbClr val="674EA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A- Give a therapeutic trial of prednisone 20 mg/d for 1 month.</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B- Obtain a detailed family history of rheumatologic conditions in first-degree family members.</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C- Biopsy the patient’s lip and check autoantibody levels in the serum. </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D- Check IgG and IgM antibodies against mumps. </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E- Diagnostic/therapeutic trial of hard candy, sugarless gum, and warm soaks to the parotid glands for 1 month. </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chemeClr val="accent1"/>
                </a:solidFill>
                <a:latin typeface="Mada"/>
                <a:ea typeface="Mada"/>
                <a:cs typeface="Mada"/>
                <a:sym typeface="Mada"/>
              </a:rPr>
              <a:t>Q6: </a:t>
            </a:r>
            <a:r>
              <a:rPr b="1" lang="ar" sz="1000">
                <a:solidFill>
                  <a:schemeClr val="accent1"/>
                </a:solidFill>
                <a:latin typeface="Mada"/>
                <a:ea typeface="Mada"/>
                <a:cs typeface="Mada"/>
                <a:sym typeface="Mada"/>
              </a:rPr>
              <a:t>A 45-year-old woman has pain in her fingers on exposure to cold, arthralgias, and difficulty swallowing solid food. She has a few telangiectasias over the chest but no erythema of the face or extensor surfaces. There is slight thickening of the skin over the hands, arms, and torso. What is the best diagnostic workup?</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A- Rheumatoid factor and anti-CCP antibodies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B- Antinuclear, anti-Scl-70, and anticentromere antibodies </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C- Creatine kinase (CK) and antisynthetase antibodies (such as anti-Jo-1) </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D- BUN and creatinine </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E- Reproduction of symptoms and findings by immersion of hands in cold water </a:t>
            </a:r>
            <a:endParaRPr sz="800">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grpSp>
        <p:nvGrpSpPr>
          <p:cNvPr id="562" name="Google Shape;562;p26"/>
          <p:cNvGrpSpPr/>
          <p:nvPr/>
        </p:nvGrpSpPr>
        <p:grpSpPr>
          <a:xfrm>
            <a:off x="-1774523" y="-1292725"/>
            <a:ext cx="10683620" cy="8827587"/>
            <a:chOff x="-1774523" y="-1292725"/>
            <a:chExt cx="10683620" cy="8827587"/>
          </a:xfrm>
        </p:grpSpPr>
        <p:sp>
          <p:nvSpPr>
            <p:cNvPr id="563" name="Google Shape;563;p26"/>
            <p:cNvSpPr/>
            <p:nvPr/>
          </p:nvSpPr>
          <p:spPr>
            <a:xfrm rot="1034746">
              <a:off x="-1034724" y="-71934"/>
              <a:ext cx="9204022" cy="6386004"/>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564" name="Google Shape;564;p26"/>
            <p:cNvSpPr/>
            <p:nvPr/>
          </p:nvSpPr>
          <p:spPr>
            <a:xfrm>
              <a:off x="5970980" y="3615412"/>
              <a:ext cx="359964" cy="334376"/>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 name="Google Shape;565;p26"/>
            <p:cNvGrpSpPr/>
            <p:nvPr/>
          </p:nvGrpSpPr>
          <p:grpSpPr>
            <a:xfrm>
              <a:off x="6233909" y="4499366"/>
              <a:ext cx="294716" cy="273655"/>
              <a:chOff x="4786297" y="2980907"/>
              <a:chExt cx="189564" cy="189564"/>
            </a:xfrm>
          </p:grpSpPr>
          <p:sp>
            <p:nvSpPr>
              <p:cNvPr id="566" name="Google Shape;566;p26"/>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6"/>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6"/>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26"/>
            <p:cNvGrpSpPr/>
            <p:nvPr/>
          </p:nvGrpSpPr>
          <p:grpSpPr>
            <a:xfrm>
              <a:off x="6730897" y="2553643"/>
              <a:ext cx="323310" cy="273663"/>
              <a:chOff x="5099945" y="1562040"/>
              <a:chExt cx="215986" cy="196894"/>
            </a:xfrm>
          </p:grpSpPr>
          <p:sp>
            <p:nvSpPr>
              <p:cNvPr id="570" name="Google Shape;570;p26"/>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6"/>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26"/>
            <p:cNvGrpSpPr/>
            <p:nvPr/>
          </p:nvGrpSpPr>
          <p:grpSpPr>
            <a:xfrm>
              <a:off x="5510564" y="5207134"/>
              <a:ext cx="460558" cy="192901"/>
              <a:chOff x="5427392" y="3652956"/>
              <a:chExt cx="296236" cy="133625"/>
            </a:xfrm>
          </p:grpSpPr>
          <p:sp>
            <p:nvSpPr>
              <p:cNvPr id="574" name="Google Shape;574;p26"/>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6"/>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6"/>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26"/>
            <p:cNvGrpSpPr/>
            <p:nvPr/>
          </p:nvGrpSpPr>
          <p:grpSpPr>
            <a:xfrm>
              <a:off x="7200498" y="2639841"/>
              <a:ext cx="271715" cy="241528"/>
              <a:chOff x="7456777" y="1936895"/>
              <a:chExt cx="174770" cy="167309"/>
            </a:xfrm>
          </p:grpSpPr>
          <p:sp>
            <p:nvSpPr>
              <p:cNvPr id="578" name="Google Shape;578;p26"/>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6"/>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6"/>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6"/>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26"/>
            <p:cNvGrpSpPr/>
            <p:nvPr/>
          </p:nvGrpSpPr>
          <p:grpSpPr>
            <a:xfrm>
              <a:off x="6187636" y="5036716"/>
              <a:ext cx="265989" cy="241390"/>
              <a:chOff x="3923092" y="3421606"/>
              <a:chExt cx="171087" cy="167214"/>
            </a:xfrm>
          </p:grpSpPr>
          <p:sp>
            <p:nvSpPr>
              <p:cNvPr id="583" name="Google Shape;583;p26"/>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6"/>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6"/>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6"/>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26"/>
            <p:cNvGrpSpPr/>
            <p:nvPr/>
          </p:nvGrpSpPr>
          <p:grpSpPr>
            <a:xfrm>
              <a:off x="5801382" y="4601754"/>
              <a:ext cx="120088" cy="295337"/>
              <a:chOff x="6689991" y="3974566"/>
              <a:chExt cx="77242" cy="204583"/>
            </a:xfrm>
          </p:grpSpPr>
          <p:sp>
            <p:nvSpPr>
              <p:cNvPr id="588" name="Google Shape;588;p26"/>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6"/>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6"/>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6"/>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26"/>
            <p:cNvGrpSpPr/>
            <p:nvPr/>
          </p:nvGrpSpPr>
          <p:grpSpPr>
            <a:xfrm>
              <a:off x="5193184" y="5104648"/>
              <a:ext cx="120038" cy="295379"/>
              <a:chOff x="4308549" y="4159596"/>
              <a:chExt cx="77210" cy="204613"/>
            </a:xfrm>
          </p:grpSpPr>
          <p:sp>
            <p:nvSpPr>
              <p:cNvPr id="593" name="Google Shape;593;p26"/>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6"/>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6"/>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6"/>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 name="Google Shape;597;p26"/>
            <p:cNvGrpSpPr/>
            <p:nvPr/>
          </p:nvGrpSpPr>
          <p:grpSpPr>
            <a:xfrm>
              <a:off x="6630902" y="3487361"/>
              <a:ext cx="265720" cy="232428"/>
              <a:chOff x="4366946" y="1834186"/>
              <a:chExt cx="177537" cy="173778"/>
            </a:xfrm>
          </p:grpSpPr>
          <p:sp>
            <p:nvSpPr>
              <p:cNvPr id="598" name="Google Shape;598;p26"/>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6"/>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6"/>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6"/>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26"/>
            <p:cNvGrpSpPr/>
            <p:nvPr/>
          </p:nvGrpSpPr>
          <p:grpSpPr>
            <a:xfrm>
              <a:off x="6693933" y="4917802"/>
              <a:ext cx="271715" cy="241530"/>
              <a:chOff x="7373945" y="2491538"/>
              <a:chExt cx="174770" cy="167311"/>
            </a:xfrm>
          </p:grpSpPr>
          <p:sp>
            <p:nvSpPr>
              <p:cNvPr id="603" name="Google Shape;603;p26"/>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6"/>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6"/>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6"/>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6"/>
            <p:cNvGrpSpPr/>
            <p:nvPr/>
          </p:nvGrpSpPr>
          <p:grpSpPr>
            <a:xfrm>
              <a:off x="7109737" y="3130115"/>
              <a:ext cx="120088" cy="295337"/>
              <a:chOff x="7089311" y="1211098"/>
              <a:chExt cx="77242" cy="204583"/>
            </a:xfrm>
          </p:grpSpPr>
          <p:sp>
            <p:nvSpPr>
              <p:cNvPr id="608" name="Google Shape;608;p26"/>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6"/>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6"/>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6"/>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26"/>
            <p:cNvGrpSpPr/>
            <p:nvPr/>
          </p:nvGrpSpPr>
          <p:grpSpPr>
            <a:xfrm>
              <a:off x="6390144" y="3813442"/>
              <a:ext cx="1082091" cy="1072938"/>
              <a:chOff x="4332233" y="3324392"/>
              <a:chExt cx="1191206" cy="1180090"/>
            </a:xfrm>
          </p:grpSpPr>
          <p:sp>
            <p:nvSpPr>
              <p:cNvPr id="613" name="Google Shape;613;p26"/>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6"/>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6"/>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6"/>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6"/>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6"/>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6"/>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6"/>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6"/>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6"/>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6"/>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6"/>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6"/>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6"/>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6"/>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6"/>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6"/>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6"/>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6"/>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26"/>
            <p:cNvGrpSpPr/>
            <p:nvPr/>
          </p:nvGrpSpPr>
          <p:grpSpPr>
            <a:xfrm>
              <a:off x="7002589" y="3756903"/>
              <a:ext cx="460558" cy="192901"/>
              <a:chOff x="5427392" y="3652956"/>
              <a:chExt cx="296236" cy="133625"/>
            </a:xfrm>
          </p:grpSpPr>
          <p:sp>
            <p:nvSpPr>
              <p:cNvPr id="640" name="Google Shape;640;p26"/>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6"/>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6"/>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43" name="Google Shape;643;p26"/>
          <p:cNvSpPr txBox="1"/>
          <p:nvPr/>
        </p:nvSpPr>
        <p:spPr>
          <a:xfrm>
            <a:off x="1991852" y="454388"/>
            <a:ext cx="41562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6000">
                <a:solidFill>
                  <a:schemeClr val="accent1"/>
                </a:solidFill>
                <a:latin typeface="Mada"/>
                <a:ea typeface="Mada"/>
                <a:cs typeface="Mada"/>
                <a:sym typeface="Mada"/>
              </a:rPr>
              <a:t>THANKS!!</a:t>
            </a:r>
            <a:endParaRPr b="1" sz="6000">
              <a:solidFill>
                <a:schemeClr val="accent1"/>
              </a:solidFill>
              <a:latin typeface="Mada"/>
              <a:ea typeface="Mada"/>
              <a:cs typeface="Mada"/>
              <a:sym typeface="Mada"/>
            </a:endParaRPr>
          </a:p>
        </p:txBody>
      </p:sp>
      <p:grpSp>
        <p:nvGrpSpPr>
          <p:cNvPr id="644" name="Google Shape;644;p26"/>
          <p:cNvGrpSpPr/>
          <p:nvPr/>
        </p:nvGrpSpPr>
        <p:grpSpPr>
          <a:xfrm>
            <a:off x="799050" y="1782863"/>
            <a:ext cx="6541800" cy="1888638"/>
            <a:chOff x="799050" y="1361463"/>
            <a:chExt cx="6541800" cy="1888638"/>
          </a:xfrm>
        </p:grpSpPr>
        <p:sp>
          <p:nvSpPr>
            <p:cNvPr id="645" name="Google Shape;645;p26"/>
            <p:cNvSpPr txBox="1"/>
            <p:nvPr/>
          </p:nvSpPr>
          <p:spPr>
            <a:xfrm>
              <a:off x="799050" y="1361463"/>
              <a:ext cx="6541800" cy="10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3000">
                  <a:latin typeface="Pacifico"/>
                  <a:ea typeface="Pacifico"/>
                  <a:cs typeface="Pacifico"/>
                  <a:sym typeface="Pacifico"/>
                </a:rPr>
                <a:t>This lecture was done by:</a:t>
              </a:r>
              <a:endParaRPr sz="3000">
                <a:latin typeface="Pacifico"/>
                <a:ea typeface="Pacifico"/>
                <a:cs typeface="Pacifico"/>
                <a:sym typeface="Pacifico"/>
              </a:endParaRPr>
            </a:p>
          </p:txBody>
        </p:sp>
        <p:sp>
          <p:nvSpPr>
            <p:cNvPr id="646" name="Google Shape;646;p26"/>
            <p:cNvSpPr txBox="1"/>
            <p:nvPr/>
          </p:nvSpPr>
          <p:spPr>
            <a:xfrm>
              <a:off x="2647950" y="1965028"/>
              <a:ext cx="3026100" cy="91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latin typeface="Mada"/>
                  <a:ea typeface="Mada"/>
                  <a:cs typeface="Mada"/>
                  <a:sym typeface="Mada"/>
                </a:rPr>
                <a:t>Jehad Alorainy</a:t>
              </a:r>
              <a:endParaRPr sz="2000">
                <a:latin typeface="Mada"/>
                <a:ea typeface="Mada"/>
                <a:cs typeface="Mada"/>
                <a:sym typeface="Mada"/>
              </a:endParaRPr>
            </a:p>
          </p:txBody>
        </p:sp>
        <p:sp>
          <p:nvSpPr>
            <p:cNvPr id="647" name="Google Shape;647;p26"/>
            <p:cNvSpPr txBox="1"/>
            <p:nvPr/>
          </p:nvSpPr>
          <p:spPr>
            <a:xfrm>
              <a:off x="1518900" y="2610500"/>
              <a:ext cx="51021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latin typeface="Pacifico"/>
                <a:ea typeface="Pacifico"/>
                <a:cs typeface="Pacifico"/>
                <a:sym typeface="Pacifico"/>
              </a:endParaRPr>
            </a:p>
          </p:txBody>
        </p:sp>
      </p:grpSp>
      <p:grpSp>
        <p:nvGrpSpPr>
          <p:cNvPr id="648" name="Google Shape;648;p26"/>
          <p:cNvGrpSpPr/>
          <p:nvPr/>
        </p:nvGrpSpPr>
        <p:grpSpPr>
          <a:xfrm>
            <a:off x="-1685884" y="5753484"/>
            <a:ext cx="10384167" cy="4605366"/>
            <a:chOff x="-1557559" y="5606217"/>
            <a:chExt cx="10384167" cy="4605366"/>
          </a:xfrm>
        </p:grpSpPr>
        <p:sp>
          <p:nvSpPr>
            <p:cNvPr id="649" name="Google Shape;649;p26"/>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650" name="Google Shape;650;p26"/>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651" name="Google Shape;651;p26"/>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652" name="Google Shape;652;p26"/>
            <p:cNvSpPr txBox="1"/>
            <p:nvPr/>
          </p:nvSpPr>
          <p:spPr>
            <a:xfrm>
              <a:off x="136688" y="6779083"/>
              <a:ext cx="2783400" cy="122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653" name="Google Shape;653;p26"/>
            <p:cNvSpPr txBox="1"/>
            <p:nvPr/>
          </p:nvSpPr>
          <p:spPr>
            <a:xfrm>
              <a:off x="4663425" y="6779086"/>
              <a:ext cx="2783400" cy="16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654" name="Google Shape;654;p26"/>
            <p:cNvGrpSpPr/>
            <p:nvPr/>
          </p:nvGrpSpPr>
          <p:grpSpPr>
            <a:xfrm>
              <a:off x="1656025" y="8761125"/>
              <a:ext cx="4020900" cy="998700"/>
              <a:chOff x="1656025" y="8761125"/>
              <a:chExt cx="4020900" cy="998700"/>
            </a:xfrm>
          </p:grpSpPr>
          <p:sp>
            <p:nvSpPr>
              <p:cNvPr id="655" name="Google Shape;655;p26"/>
              <p:cNvSpPr txBox="1"/>
              <p:nvPr/>
            </p:nvSpPr>
            <p:spPr>
              <a:xfrm>
                <a:off x="1656025" y="8761125"/>
                <a:ext cx="4020900" cy="9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656" name="Google Shape;656;p26">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657" name="Google Shape;657;p26"/>
          <p:cNvGrpSpPr/>
          <p:nvPr/>
        </p:nvGrpSpPr>
        <p:grpSpPr>
          <a:xfrm>
            <a:off x="258081" y="3971276"/>
            <a:ext cx="1131856" cy="1357967"/>
            <a:chOff x="876055" y="2338940"/>
            <a:chExt cx="862498" cy="998652"/>
          </a:xfrm>
        </p:grpSpPr>
        <p:grpSp>
          <p:nvGrpSpPr>
            <p:cNvPr id="658" name="Google Shape;658;p26"/>
            <p:cNvGrpSpPr/>
            <p:nvPr/>
          </p:nvGrpSpPr>
          <p:grpSpPr>
            <a:xfrm>
              <a:off x="876055" y="2338940"/>
              <a:ext cx="431131" cy="998652"/>
              <a:chOff x="6094678" y="3600952"/>
              <a:chExt cx="431131" cy="998652"/>
            </a:xfrm>
          </p:grpSpPr>
          <p:sp>
            <p:nvSpPr>
              <p:cNvPr id="659" name="Google Shape;659;p26"/>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6"/>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6"/>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6"/>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6"/>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6"/>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6"/>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6"/>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6"/>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6"/>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6"/>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6"/>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6"/>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6"/>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6"/>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6"/>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6"/>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26"/>
            <p:cNvGrpSpPr/>
            <p:nvPr/>
          </p:nvGrpSpPr>
          <p:grpSpPr>
            <a:xfrm>
              <a:off x="1396606" y="2521080"/>
              <a:ext cx="341947" cy="634395"/>
              <a:chOff x="5257252" y="2296731"/>
              <a:chExt cx="543549" cy="1048934"/>
            </a:xfrm>
          </p:grpSpPr>
          <p:sp>
            <p:nvSpPr>
              <p:cNvPr id="677" name="Google Shape;677;p26"/>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6"/>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6"/>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6"/>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6"/>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6"/>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6"/>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6"/>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6"/>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6"/>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6"/>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6"/>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6"/>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6"/>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6"/>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6"/>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6"/>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6"/>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6"/>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6"/>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6"/>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6"/>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6"/>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6"/>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6"/>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6"/>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6"/>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6"/>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6"/>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6"/>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6"/>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6"/>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6"/>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6"/>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6"/>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6"/>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6"/>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6"/>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6"/>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6"/>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6"/>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6"/>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6"/>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6"/>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6"/>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6"/>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6"/>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6"/>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6"/>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6"/>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6"/>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6"/>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6"/>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6"/>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6"/>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6"/>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6"/>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6"/>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6"/>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6"/>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6"/>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6"/>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6"/>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1"/>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76" name="Google Shape;76;p11"/>
          <p:cNvSpPr txBox="1"/>
          <p:nvPr/>
        </p:nvSpPr>
        <p:spPr>
          <a:xfrm>
            <a:off x="478328" y="0"/>
            <a:ext cx="6603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Scleroderma or systemic sclerosis (SSc)</a:t>
            </a:r>
            <a:endParaRPr b="1" sz="2600">
              <a:latin typeface="Mada"/>
              <a:ea typeface="Mada"/>
              <a:cs typeface="Mada"/>
              <a:sym typeface="Mada"/>
            </a:endParaRPr>
          </a:p>
        </p:txBody>
      </p:sp>
      <p:sp>
        <p:nvSpPr>
          <p:cNvPr id="77" name="Google Shape;77;p11"/>
          <p:cNvSpPr txBox="1"/>
          <p:nvPr/>
        </p:nvSpPr>
        <p:spPr>
          <a:xfrm>
            <a:off x="0" y="100084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1C4588"/>
              </a:solidFill>
              <a:latin typeface="Mada"/>
              <a:ea typeface="Mada"/>
              <a:cs typeface="Mada"/>
              <a:sym typeface="Mada"/>
            </a:endParaRPr>
          </a:p>
        </p:txBody>
      </p:sp>
      <p:cxnSp>
        <p:nvCxnSpPr>
          <p:cNvPr id="78" name="Google Shape;78;p11"/>
          <p:cNvCxnSpPr>
            <a:stCxn id="79" idx="2"/>
            <a:endCxn id="80" idx="0"/>
          </p:cNvCxnSpPr>
          <p:nvPr/>
        </p:nvCxnSpPr>
        <p:spPr>
          <a:xfrm flipH="1" rot="-5400000">
            <a:off x="4517375" y="2133050"/>
            <a:ext cx="345300" cy="1928400"/>
          </a:xfrm>
          <a:prstGeom prst="bentConnector3">
            <a:avLst>
              <a:gd fmla="val 49994" name="adj1"/>
            </a:avLst>
          </a:prstGeom>
          <a:noFill/>
          <a:ln cap="flat" cmpd="sng" w="19050">
            <a:solidFill>
              <a:srgbClr val="C2C2C2"/>
            </a:solidFill>
            <a:prstDash val="solid"/>
            <a:miter lim="8000"/>
            <a:headEnd len="sm" w="sm" type="none"/>
            <a:tailEnd len="sm" w="sm" type="none"/>
          </a:ln>
        </p:spPr>
      </p:cxnSp>
      <p:cxnSp>
        <p:nvCxnSpPr>
          <p:cNvPr id="81" name="Google Shape;81;p11"/>
          <p:cNvCxnSpPr>
            <a:stCxn id="82" idx="0"/>
            <a:endCxn id="79" idx="2"/>
          </p:cNvCxnSpPr>
          <p:nvPr/>
        </p:nvCxnSpPr>
        <p:spPr>
          <a:xfrm rot="-5400000">
            <a:off x="3553475" y="3096994"/>
            <a:ext cx="345300" cy="600"/>
          </a:xfrm>
          <a:prstGeom prst="bentConnector3">
            <a:avLst>
              <a:gd fmla="val 50006" name="adj1"/>
            </a:avLst>
          </a:prstGeom>
          <a:noFill/>
          <a:ln cap="flat" cmpd="sng" w="19050">
            <a:solidFill>
              <a:srgbClr val="C2C2C2"/>
            </a:solidFill>
            <a:prstDash val="solid"/>
            <a:miter lim="8000"/>
            <a:headEnd len="sm" w="sm" type="none"/>
            <a:tailEnd len="sm" w="sm" type="none"/>
          </a:ln>
        </p:spPr>
      </p:cxnSp>
      <p:cxnSp>
        <p:nvCxnSpPr>
          <p:cNvPr id="83" name="Google Shape;83;p11"/>
          <p:cNvCxnSpPr>
            <a:stCxn id="84" idx="0"/>
            <a:endCxn id="79" idx="2"/>
          </p:cNvCxnSpPr>
          <p:nvPr/>
        </p:nvCxnSpPr>
        <p:spPr>
          <a:xfrm rot="-5400000">
            <a:off x="2550825" y="2094983"/>
            <a:ext cx="345300" cy="2004600"/>
          </a:xfrm>
          <a:prstGeom prst="bentConnector3">
            <a:avLst>
              <a:gd fmla="val 50005" name="adj1"/>
            </a:avLst>
          </a:prstGeom>
          <a:noFill/>
          <a:ln cap="flat" cmpd="sng" w="19050">
            <a:solidFill>
              <a:srgbClr val="C2C2C2"/>
            </a:solidFill>
            <a:prstDash val="solid"/>
            <a:miter lim="8000"/>
            <a:headEnd len="sm" w="sm" type="none"/>
            <a:tailEnd len="sm" w="sm" type="none"/>
          </a:ln>
        </p:spPr>
      </p:cxnSp>
      <p:sp>
        <p:nvSpPr>
          <p:cNvPr id="79" name="Google Shape;79;p11"/>
          <p:cNvSpPr txBox="1"/>
          <p:nvPr/>
        </p:nvSpPr>
        <p:spPr>
          <a:xfrm>
            <a:off x="1967225" y="2622800"/>
            <a:ext cx="3517200" cy="301800"/>
          </a:xfrm>
          <a:prstGeom prst="rect">
            <a:avLst/>
          </a:prstGeom>
          <a:noFill/>
          <a:ln>
            <a:noFill/>
          </a:ln>
        </p:spPr>
        <p:txBody>
          <a:bodyPr anchorCtr="0" anchor="ctr" bIns="75675" lIns="75675" spcFirstLastPara="1" rIns="75675" wrap="square" tIns="75675">
            <a:noAutofit/>
          </a:bodyPr>
          <a:lstStyle/>
          <a:p>
            <a:pPr indent="0" lvl="0" marL="0" rtl="0" algn="ctr">
              <a:spcBef>
                <a:spcPts val="0"/>
              </a:spcBef>
              <a:spcAft>
                <a:spcPts val="0"/>
              </a:spcAft>
              <a:buNone/>
            </a:pPr>
            <a:r>
              <a:rPr b="1" lang="ar" sz="1500">
                <a:latin typeface="Mada"/>
                <a:ea typeface="Mada"/>
                <a:cs typeface="Mada"/>
                <a:sym typeface="Mada"/>
              </a:rPr>
              <a:t>Systemic sclerosis </a:t>
            </a:r>
            <a:r>
              <a:rPr b="1" lang="ar" sz="1500">
                <a:latin typeface="Mada"/>
                <a:ea typeface="Mada"/>
                <a:cs typeface="Mada"/>
                <a:sym typeface="Mada"/>
              </a:rPr>
              <a:t>is characterized by: </a:t>
            </a:r>
            <a:endParaRPr b="1" sz="1500">
              <a:latin typeface="Mada"/>
              <a:ea typeface="Mada"/>
              <a:cs typeface="Mada"/>
              <a:sym typeface="Mada"/>
            </a:endParaRPr>
          </a:p>
        </p:txBody>
      </p:sp>
      <p:sp>
        <p:nvSpPr>
          <p:cNvPr id="82" name="Google Shape;82;p11"/>
          <p:cNvSpPr txBox="1"/>
          <p:nvPr/>
        </p:nvSpPr>
        <p:spPr>
          <a:xfrm>
            <a:off x="3118025" y="3269944"/>
            <a:ext cx="1215600" cy="211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200">
                <a:latin typeface="Mada"/>
                <a:ea typeface="Mada"/>
                <a:cs typeface="Mada"/>
                <a:sym typeface="Mada"/>
              </a:rPr>
              <a:t>Vasculopathy</a:t>
            </a:r>
            <a:endParaRPr b="1" sz="1200">
              <a:latin typeface="Mada"/>
              <a:ea typeface="Mada"/>
              <a:cs typeface="Mada"/>
              <a:sym typeface="Mada"/>
            </a:endParaRPr>
          </a:p>
        </p:txBody>
      </p:sp>
      <p:sp>
        <p:nvSpPr>
          <p:cNvPr id="80" name="Google Shape;80;p11"/>
          <p:cNvSpPr txBox="1"/>
          <p:nvPr/>
        </p:nvSpPr>
        <p:spPr>
          <a:xfrm>
            <a:off x="5046474" y="3269857"/>
            <a:ext cx="1215600" cy="211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200">
                <a:latin typeface="Mada"/>
                <a:ea typeface="Mada"/>
                <a:cs typeface="Mada"/>
                <a:sym typeface="Mada"/>
              </a:rPr>
              <a:t>Autoantibody</a:t>
            </a:r>
            <a:endParaRPr b="1" sz="1200">
              <a:latin typeface="Mada"/>
              <a:ea typeface="Mada"/>
              <a:cs typeface="Mada"/>
              <a:sym typeface="Mada"/>
            </a:endParaRPr>
          </a:p>
        </p:txBody>
      </p:sp>
      <p:sp>
        <p:nvSpPr>
          <p:cNvPr id="84" name="Google Shape;84;p11"/>
          <p:cNvSpPr txBox="1"/>
          <p:nvPr/>
        </p:nvSpPr>
        <p:spPr>
          <a:xfrm>
            <a:off x="1113375" y="3269933"/>
            <a:ext cx="1215600" cy="211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200">
                <a:latin typeface="Mada"/>
                <a:ea typeface="Mada"/>
                <a:cs typeface="Mada"/>
                <a:sym typeface="Mada"/>
              </a:rPr>
              <a:t>Skin thickening</a:t>
            </a:r>
            <a:endParaRPr b="1" sz="1200">
              <a:latin typeface="Mada"/>
              <a:ea typeface="Mada"/>
              <a:cs typeface="Mada"/>
              <a:sym typeface="Mada"/>
            </a:endParaRPr>
          </a:p>
        </p:txBody>
      </p:sp>
      <p:pic>
        <p:nvPicPr>
          <p:cNvPr id="85" name="Google Shape;85;p11"/>
          <p:cNvPicPr preferRelativeResize="0"/>
          <p:nvPr/>
        </p:nvPicPr>
        <p:blipFill>
          <a:blip r:embed="rId3">
            <a:alphaModFix/>
          </a:blip>
          <a:stretch>
            <a:fillRect/>
          </a:stretch>
        </p:blipFill>
        <p:spPr>
          <a:xfrm>
            <a:off x="1180826" y="3536996"/>
            <a:ext cx="1060122" cy="569095"/>
          </a:xfrm>
          <a:prstGeom prst="rect">
            <a:avLst/>
          </a:prstGeom>
          <a:noFill/>
          <a:ln>
            <a:noFill/>
          </a:ln>
        </p:spPr>
      </p:pic>
      <p:pic>
        <p:nvPicPr>
          <p:cNvPr id="86" name="Google Shape;86;p11"/>
          <p:cNvPicPr preferRelativeResize="0"/>
          <p:nvPr/>
        </p:nvPicPr>
        <p:blipFill>
          <a:blip r:embed="rId4">
            <a:alphaModFix/>
          </a:blip>
          <a:stretch>
            <a:fillRect/>
          </a:stretch>
        </p:blipFill>
        <p:spPr>
          <a:xfrm>
            <a:off x="3361821" y="3536996"/>
            <a:ext cx="681521" cy="570879"/>
          </a:xfrm>
          <a:prstGeom prst="rect">
            <a:avLst/>
          </a:prstGeom>
          <a:noFill/>
          <a:ln>
            <a:noFill/>
          </a:ln>
        </p:spPr>
      </p:pic>
      <p:pic>
        <p:nvPicPr>
          <p:cNvPr id="87" name="Google Shape;87;p11"/>
          <p:cNvPicPr preferRelativeResize="0"/>
          <p:nvPr/>
        </p:nvPicPr>
        <p:blipFill>
          <a:blip r:embed="rId5">
            <a:alphaModFix/>
          </a:blip>
          <a:stretch>
            <a:fillRect/>
          </a:stretch>
        </p:blipFill>
        <p:spPr>
          <a:xfrm>
            <a:off x="5181089" y="3536996"/>
            <a:ext cx="963121" cy="535226"/>
          </a:xfrm>
          <a:prstGeom prst="rect">
            <a:avLst/>
          </a:prstGeom>
          <a:noFill/>
          <a:ln>
            <a:noFill/>
          </a:ln>
        </p:spPr>
      </p:pic>
      <p:sp>
        <p:nvSpPr>
          <p:cNvPr id="88" name="Google Shape;88;p11"/>
          <p:cNvSpPr txBox="1"/>
          <p:nvPr/>
        </p:nvSpPr>
        <p:spPr>
          <a:xfrm>
            <a:off x="19775" y="4253950"/>
            <a:ext cx="7560000" cy="4506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SzPts val="1700"/>
              <a:buFont typeface="Mada"/>
              <a:buChar char="◄"/>
            </a:pPr>
            <a:r>
              <a:rPr b="1" lang="ar" sz="1700">
                <a:highlight>
                  <a:schemeClr val="accent6"/>
                </a:highlight>
                <a:latin typeface="Mada"/>
                <a:ea typeface="Mada"/>
                <a:cs typeface="Mada"/>
                <a:sym typeface="Mada"/>
              </a:rPr>
              <a:t>The ACR/EULAR </a:t>
            </a:r>
            <a:r>
              <a:rPr b="1" lang="ar" sz="1700">
                <a:highlight>
                  <a:schemeClr val="accent6"/>
                </a:highlight>
                <a:latin typeface="Mada"/>
                <a:ea typeface="Mada"/>
                <a:cs typeface="Mada"/>
                <a:sym typeface="Mada"/>
              </a:rPr>
              <a:t>2013 Criteria for the Classification of Systemic Sclerosis:</a:t>
            </a:r>
            <a:endParaRPr b="1" sz="1700">
              <a:highlight>
                <a:schemeClr val="accent6"/>
              </a:highlight>
              <a:latin typeface="Mada"/>
              <a:ea typeface="Mada"/>
              <a:cs typeface="Mada"/>
              <a:sym typeface="Mada"/>
            </a:endParaRPr>
          </a:p>
        </p:txBody>
      </p:sp>
      <p:graphicFrame>
        <p:nvGraphicFramePr>
          <p:cNvPr id="89" name="Google Shape;89;p11"/>
          <p:cNvGraphicFramePr/>
          <p:nvPr/>
        </p:nvGraphicFramePr>
        <p:xfrm>
          <a:off x="75625" y="4716513"/>
          <a:ext cx="3000000" cy="3000000"/>
        </p:xfrm>
        <a:graphic>
          <a:graphicData uri="http://schemas.openxmlformats.org/drawingml/2006/table">
            <a:tbl>
              <a:tblPr>
                <a:noFill/>
                <a:tableStyleId>{059E3B77-B828-426D-9831-75351D44FD52}</a:tableStyleId>
              </a:tblPr>
              <a:tblGrid>
                <a:gridCol w="2867475"/>
                <a:gridCol w="3580300"/>
                <a:gridCol w="960425"/>
              </a:tblGrid>
              <a:tr h="2362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Item</a:t>
                      </a:r>
                      <a:endParaRPr b="1" sz="1100">
                        <a:solidFill>
                          <a:srgbClr val="FFFFFF"/>
                        </a:solidFill>
                        <a:latin typeface="Mada"/>
                        <a:ea typeface="Mada"/>
                        <a:cs typeface="Mada"/>
                        <a:sym typeface="Mada"/>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Subitems</a:t>
                      </a:r>
                      <a:endParaRPr b="1" sz="1100">
                        <a:solidFill>
                          <a:srgbClr val="FFFFFF"/>
                        </a:solidFill>
                        <a:latin typeface="Mada"/>
                        <a:ea typeface="Mada"/>
                        <a:cs typeface="Mada"/>
                        <a:sym typeface="Mada"/>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Weight</a:t>
                      </a:r>
                      <a:endParaRPr b="1" sz="1100">
                        <a:solidFill>
                          <a:srgbClr val="FFFFFF"/>
                        </a:solidFill>
                        <a:latin typeface="Mada"/>
                        <a:ea typeface="Mada"/>
                        <a:cs typeface="Mada"/>
                        <a:sym typeface="Mada"/>
                      </a:endParaRPr>
                    </a:p>
                  </a:txBody>
                  <a:tcPr marT="91425" marB="91425" marR="91425" marL="91425" anchor="ctr">
                    <a:solidFill>
                      <a:schemeClr val="accent1"/>
                    </a:solidFill>
                  </a:tcPr>
                </a:tc>
              </a:tr>
              <a:tr h="5791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Skin thickening of the fingers of both hands extending proximal to the metacarpophalangeal joints</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CC0000"/>
                          </a:solidFill>
                          <a:latin typeface="Mada"/>
                          <a:ea typeface="Mada"/>
                          <a:cs typeface="Mada"/>
                          <a:sym typeface="Mada"/>
                        </a:rPr>
                        <a:t>(Sufficient criterion)</a:t>
                      </a:r>
                      <a:endParaRPr b="1" sz="1100">
                        <a:solidFill>
                          <a:srgbClr val="CC0000"/>
                        </a:solidFill>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ar" sz="1100">
                          <a:solidFill>
                            <a:srgbClr val="CC0000"/>
                          </a:solidFill>
                          <a:latin typeface="Mada"/>
                          <a:ea typeface="Mada"/>
                          <a:cs typeface="Mada"/>
                          <a:sym typeface="Mada"/>
                        </a:rPr>
                        <a:t>9</a:t>
                      </a:r>
                      <a:endParaRPr b="1" sz="1100">
                        <a:solidFill>
                          <a:srgbClr val="CC0000"/>
                        </a:solidFill>
                        <a:latin typeface="Mada"/>
                        <a:ea typeface="Mada"/>
                        <a:cs typeface="Mada"/>
                        <a:sym typeface="Mada"/>
                      </a:endParaRPr>
                    </a:p>
                  </a:txBody>
                  <a:tcPr marT="91425" marB="91425" marR="91425" marL="91425" anchor="ctr"/>
                </a:tc>
              </a:tr>
              <a:tr h="236200">
                <a:tc rowSpan="2">
                  <a:txBody>
                    <a:bodyPr/>
                    <a:lstStyle/>
                    <a:p>
                      <a:pPr indent="0" lvl="0" marL="0" rtl="0" algn="ctr">
                        <a:spcBef>
                          <a:spcPts val="0"/>
                        </a:spcBef>
                        <a:spcAft>
                          <a:spcPts val="0"/>
                        </a:spcAft>
                        <a:buNone/>
                      </a:pPr>
                      <a:r>
                        <a:rPr b="1" lang="ar" sz="1100">
                          <a:solidFill>
                            <a:schemeClr val="lt1"/>
                          </a:solidFill>
                          <a:latin typeface="Mada"/>
                          <a:ea typeface="Mada"/>
                          <a:cs typeface="Mada"/>
                          <a:sym typeface="Mada"/>
                        </a:rPr>
                        <a:t>Skin thickening of the fingers </a:t>
                      </a:r>
                      <a:endParaRPr b="1" sz="1100">
                        <a:solidFill>
                          <a:schemeClr val="lt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100">
                          <a:solidFill>
                            <a:schemeClr val="lt1"/>
                          </a:solidFill>
                          <a:latin typeface="Mada"/>
                          <a:ea typeface="Mada"/>
                          <a:cs typeface="Mada"/>
                          <a:sym typeface="Mada"/>
                        </a:rPr>
                        <a:t>(Only count the higher score)</a:t>
                      </a:r>
                      <a:endParaRPr sz="1100">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Puffy fingers</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2</a:t>
                      </a:r>
                      <a:endParaRPr sz="1100">
                        <a:latin typeface="Mada"/>
                        <a:ea typeface="Mada"/>
                        <a:cs typeface="Mada"/>
                        <a:sym typeface="Mada"/>
                      </a:endParaRPr>
                    </a:p>
                  </a:txBody>
                  <a:tcPr marT="91425" marB="91425" marR="91425" marL="91425" anchor="ctr"/>
                </a:tc>
              </a:tr>
              <a:tr h="350500">
                <a:tc vMerge="1"/>
                <a:tc>
                  <a:txBody>
                    <a:bodyPr/>
                    <a:lstStyle/>
                    <a:p>
                      <a:pPr indent="0" lvl="0" marL="0" rtl="0" algn="ctr">
                        <a:spcBef>
                          <a:spcPts val="0"/>
                        </a:spcBef>
                        <a:spcAft>
                          <a:spcPts val="0"/>
                        </a:spcAft>
                        <a:buNone/>
                      </a:pPr>
                      <a:r>
                        <a:rPr lang="ar" sz="1100">
                          <a:latin typeface="Mada"/>
                          <a:ea typeface="Mada"/>
                          <a:cs typeface="Mada"/>
                          <a:sym typeface="Mada"/>
                        </a:rPr>
                        <a:t>Sclerodactyly of the fingers (distal to the MCP joints but proximal to the proximal interphalangeal joints)</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4</a:t>
                      </a:r>
                      <a:endParaRPr sz="1100">
                        <a:latin typeface="Mada"/>
                        <a:ea typeface="Mada"/>
                        <a:cs typeface="Mada"/>
                        <a:sym typeface="Mada"/>
                      </a:endParaRPr>
                    </a:p>
                  </a:txBody>
                  <a:tcPr marT="91425" marB="91425" marR="91425" marL="91425" anchor="ctr"/>
                </a:tc>
              </a:tr>
              <a:tr h="236200">
                <a:tc rowSpan="2">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Fingertip lesions</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(Only count the higher score)</a:t>
                      </a:r>
                      <a:endParaRPr b="1" sz="1100">
                        <a:solidFill>
                          <a:srgbClr val="FFFFFF"/>
                        </a:solidFill>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Digital tip ulcer</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2</a:t>
                      </a:r>
                      <a:endParaRPr sz="1100">
                        <a:latin typeface="Mada"/>
                        <a:ea typeface="Mada"/>
                        <a:cs typeface="Mada"/>
                        <a:sym typeface="Mada"/>
                      </a:endParaRPr>
                    </a:p>
                  </a:txBody>
                  <a:tcPr marT="91425" marB="91425" marR="91425" marL="91425" anchor="ctr"/>
                </a:tc>
              </a:tr>
              <a:tr h="236200">
                <a:tc vMerge="1"/>
                <a:tc>
                  <a:txBody>
                    <a:bodyPr/>
                    <a:lstStyle/>
                    <a:p>
                      <a:pPr indent="0" lvl="0" marL="0" rtl="0" algn="ctr">
                        <a:spcBef>
                          <a:spcPts val="0"/>
                        </a:spcBef>
                        <a:spcAft>
                          <a:spcPts val="0"/>
                        </a:spcAft>
                        <a:buNone/>
                      </a:pPr>
                      <a:r>
                        <a:rPr lang="ar" sz="1100">
                          <a:latin typeface="Mada"/>
                          <a:ea typeface="Mada"/>
                          <a:cs typeface="Mada"/>
                          <a:sym typeface="Mada"/>
                        </a:rPr>
                        <a:t>Fingertip</a:t>
                      </a:r>
                      <a:r>
                        <a:rPr lang="ar" sz="1100">
                          <a:latin typeface="Mada"/>
                          <a:ea typeface="Mada"/>
                          <a:cs typeface="Mada"/>
                          <a:sym typeface="Mada"/>
                        </a:rPr>
                        <a:t> </a:t>
                      </a:r>
                      <a:r>
                        <a:rPr lang="ar" sz="1100">
                          <a:latin typeface="Mada"/>
                          <a:ea typeface="Mada"/>
                          <a:cs typeface="Mada"/>
                          <a:sym typeface="Mada"/>
                        </a:rPr>
                        <a:t>Pitting scars</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3</a:t>
                      </a:r>
                      <a:endParaRPr sz="1100">
                        <a:latin typeface="Mada"/>
                        <a:ea typeface="Mada"/>
                        <a:cs typeface="Mada"/>
                        <a:sym typeface="Mada"/>
                      </a:endParaRPr>
                    </a:p>
                  </a:txBody>
                  <a:tcPr marT="91425" marB="91425" marR="91425" marL="91425" anchor="ctr"/>
                </a:tc>
              </a:tr>
              <a:tr h="2362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Telangiectasia</a:t>
                      </a:r>
                      <a:endParaRPr b="1" sz="1100">
                        <a:solidFill>
                          <a:srgbClr val="FFFFFF"/>
                        </a:solidFill>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2</a:t>
                      </a:r>
                      <a:endParaRPr sz="1100">
                        <a:latin typeface="Mada"/>
                        <a:ea typeface="Mada"/>
                        <a:cs typeface="Mada"/>
                        <a:sym typeface="Mada"/>
                      </a:endParaRPr>
                    </a:p>
                  </a:txBody>
                  <a:tcPr marT="91425" marB="91425" marR="91425" marL="91425" anchor="ctr"/>
                </a:tc>
              </a:tr>
              <a:tr h="2362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Abnormal </a:t>
                      </a:r>
                      <a:r>
                        <a:rPr b="1" lang="ar" sz="1100">
                          <a:solidFill>
                            <a:srgbClr val="FFFFFF"/>
                          </a:solidFill>
                          <a:latin typeface="Mada"/>
                          <a:ea typeface="Mada"/>
                          <a:cs typeface="Mada"/>
                          <a:sym typeface="Mada"/>
                        </a:rPr>
                        <a:t>nailfold</a:t>
                      </a:r>
                      <a:r>
                        <a:rPr b="1" lang="ar" sz="1100">
                          <a:solidFill>
                            <a:srgbClr val="FFFFFF"/>
                          </a:solidFill>
                          <a:latin typeface="Mada"/>
                          <a:ea typeface="Mada"/>
                          <a:cs typeface="Mada"/>
                          <a:sym typeface="Mada"/>
                        </a:rPr>
                        <a:t> capillaries</a:t>
                      </a:r>
                      <a:endParaRPr b="1" sz="1100">
                        <a:solidFill>
                          <a:srgbClr val="FFFFFF"/>
                        </a:solidFill>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2</a:t>
                      </a:r>
                      <a:endParaRPr sz="1100">
                        <a:latin typeface="Mada"/>
                        <a:ea typeface="Mada"/>
                        <a:cs typeface="Mada"/>
                        <a:sym typeface="Mada"/>
                      </a:endParaRPr>
                    </a:p>
                  </a:txBody>
                  <a:tcPr marT="91425" marB="91425" marR="91425" marL="91425" anchor="ctr"/>
                </a:tc>
              </a:tr>
              <a:tr h="3505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PAH and/or interstitial lung disease</a:t>
                      </a:r>
                      <a:endParaRPr b="1" sz="1100">
                        <a:solidFill>
                          <a:srgbClr val="FFFFFF"/>
                        </a:solidFill>
                        <a:latin typeface="Mada"/>
                        <a:ea typeface="Mada"/>
                        <a:cs typeface="Mada"/>
                        <a:sym typeface="Mada"/>
                      </a:endParaRPr>
                    </a:p>
                    <a:p>
                      <a:pPr indent="0" lvl="0" marL="0" rtl="0" algn="ctr">
                        <a:spcBef>
                          <a:spcPts val="0"/>
                        </a:spcBef>
                        <a:spcAft>
                          <a:spcPts val="0"/>
                        </a:spcAft>
                        <a:buNone/>
                      </a:pPr>
                      <a:r>
                        <a:rPr b="1" lang="ar" sz="1100">
                          <a:solidFill>
                            <a:srgbClr val="FFFFFF"/>
                          </a:solidFill>
                          <a:latin typeface="Mada"/>
                          <a:ea typeface="Mada"/>
                          <a:cs typeface="Mada"/>
                          <a:sym typeface="Mada"/>
                        </a:rPr>
                        <a:t>(Maximum score is 2)</a:t>
                      </a:r>
                      <a:endParaRPr b="1" sz="1100">
                        <a:solidFill>
                          <a:srgbClr val="FFFFFF"/>
                        </a:solidFill>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Pulmonary arterial </a:t>
                      </a:r>
                      <a:r>
                        <a:rPr lang="ar" sz="1100">
                          <a:latin typeface="Mada"/>
                          <a:ea typeface="Mada"/>
                          <a:cs typeface="Mada"/>
                          <a:sym typeface="Mada"/>
                        </a:rPr>
                        <a:t>hypertension</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Interstitial lung disease</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2</a:t>
                      </a:r>
                      <a:endParaRPr sz="1100">
                        <a:latin typeface="Mada"/>
                        <a:ea typeface="Mada"/>
                        <a:cs typeface="Mada"/>
                        <a:sym typeface="Mada"/>
                      </a:endParaRPr>
                    </a:p>
                  </a:txBody>
                  <a:tcPr marT="91425" marB="91425" marR="91425" marL="91425" anchor="ctr"/>
                </a:tc>
              </a:tr>
              <a:tr h="23620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Raynaud’s phenomenon</a:t>
                      </a:r>
                      <a:endParaRPr b="1" sz="1100">
                        <a:solidFill>
                          <a:srgbClr val="FFFFFF"/>
                        </a:solidFill>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3</a:t>
                      </a:r>
                      <a:endParaRPr sz="1100">
                        <a:latin typeface="Mada"/>
                        <a:ea typeface="Mada"/>
                        <a:cs typeface="Mada"/>
                        <a:sym typeface="Mada"/>
                      </a:endParaRPr>
                    </a:p>
                  </a:txBody>
                  <a:tcPr marT="91425" marB="91425" marR="91425" marL="91425" anchor="ctr"/>
                </a:tc>
              </a:tr>
              <a:tr h="407650">
                <a:tc>
                  <a:txBody>
                    <a:bodyPr/>
                    <a:lstStyle/>
                    <a:p>
                      <a:pPr indent="0" lvl="0" marL="0" rtl="0" algn="ctr">
                        <a:spcBef>
                          <a:spcPts val="0"/>
                        </a:spcBef>
                        <a:spcAft>
                          <a:spcPts val="0"/>
                        </a:spcAft>
                        <a:buNone/>
                      </a:pPr>
                      <a:r>
                        <a:rPr b="1" lang="ar" sz="1100">
                          <a:solidFill>
                            <a:srgbClr val="FFFFFF"/>
                          </a:solidFill>
                          <a:latin typeface="Mada"/>
                          <a:ea typeface="Mada"/>
                          <a:cs typeface="Mada"/>
                          <a:sym typeface="Mada"/>
                        </a:rPr>
                        <a:t>Scleroderma related antibodies </a:t>
                      </a:r>
                      <a:endParaRPr b="1" sz="1100">
                        <a:solidFill>
                          <a:srgbClr val="FFFFFF"/>
                        </a:solidFill>
                        <a:latin typeface="Mada"/>
                        <a:ea typeface="Mada"/>
                        <a:cs typeface="Mada"/>
                        <a:sym typeface="Mada"/>
                      </a:endParaRPr>
                    </a:p>
                    <a:p>
                      <a:pPr indent="0" lvl="0" marL="0" rtl="0" algn="ctr">
                        <a:spcBef>
                          <a:spcPts val="0"/>
                        </a:spcBef>
                        <a:spcAft>
                          <a:spcPts val="0"/>
                        </a:spcAft>
                        <a:buNone/>
                      </a:pPr>
                      <a:r>
                        <a:rPr lang="ar" sz="800">
                          <a:solidFill>
                            <a:srgbClr val="FFFFFF"/>
                          </a:solidFill>
                          <a:latin typeface="Mada"/>
                          <a:ea typeface="Mada"/>
                          <a:cs typeface="Mada"/>
                          <a:sym typeface="Mada"/>
                        </a:rPr>
                        <a:t>(Any of anticentromere, anti-topoisomerase-I [anti-Scl-70], anti-RNA polymerase-3). </a:t>
                      </a:r>
                      <a:r>
                        <a:rPr b="1" lang="ar" sz="900">
                          <a:solidFill>
                            <a:srgbClr val="FFFFFF"/>
                          </a:solidFill>
                          <a:latin typeface="Mada"/>
                          <a:ea typeface="Mada"/>
                          <a:cs typeface="Mada"/>
                          <a:sym typeface="Mada"/>
                        </a:rPr>
                        <a:t>(MAX SCORE IS 3)</a:t>
                      </a:r>
                      <a:endParaRPr b="1" sz="900">
                        <a:solidFill>
                          <a:srgbClr val="FFFFFF"/>
                        </a:solidFill>
                        <a:latin typeface="Mada"/>
                        <a:ea typeface="Mada"/>
                        <a:cs typeface="Mada"/>
                        <a:sym typeface="Mada"/>
                      </a:endParaRPr>
                    </a:p>
                  </a:txBody>
                  <a:tcPr marT="91425" marB="91425" marR="91425" marL="91425" anchor="ctr">
                    <a:solidFill>
                      <a:srgbClr val="8E7CC3">
                        <a:alpha val="64800"/>
                      </a:srgbClr>
                    </a:solidFill>
                  </a:tcPr>
                </a:tc>
                <a:tc>
                  <a:txBody>
                    <a:bodyPr/>
                    <a:lstStyle/>
                    <a:p>
                      <a:pPr indent="0" lvl="0" marL="0" rtl="0" algn="ctr">
                        <a:spcBef>
                          <a:spcPts val="0"/>
                        </a:spcBef>
                        <a:spcAft>
                          <a:spcPts val="0"/>
                        </a:spcAft>
                        <a:buNone/>
                      </a:pPr>
                      <a:r>
                        <a:rPr lang="ar" sz="1100">
                          <a:latin typeface="Mada"/>
                          <a:ea typeface="Mada"/>
                          <a:cs typeface="Mada"/>
                          <a:sym typeface="Mada"/>
                        </a:rPr>
                        <a:t>Anticentromere</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 Anti-topoisomerase I</a:t>
                      </a:r>
                      <a:endParaRPr sz="1100">
                        <a:latin typeface="Mada"/>
                        <a:ea typeface="Mada"/>
                        <a:cs typeface="Mada"/>
                        <a:sym typeface="Mada"/>
                      </a:endParaRPr>
                    </a:p>
                    <a:p>
                      <a:pPr indent="0" lvl="0" marL="0" rtl="0" algn="ctr">
                        <a:spcBef>
                          <a:spcPts val="0"/>
                        </a:spcBef>
                        <a:spcAft>
                          <a:spcPts val="0"/>
                        </a:spcAft>
                        <a:buNone/>
                      </a:pPr>
                      <a:r>
                        <a:rPr lang="ar" sz="1100">
                          <a:latin typeface="Mada"/>
                          <a:ea typeface="Mada"/>
                          <a:cs typeface="Mada"/>
                          <a:sym typeface="Mada"/>
                        </a:rPr>
                        <a:t>Anti-RNA polymerase III</a:t>
                      </a:r>
                      <a:endParaRPr sz="11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100">
                          <a:latin typeface="Mada"/>
                          <a:ea typeface="Mada"/>
                          <a:cs typeface="Mada"/>
                          <a:sym typeface="Mada"/>
                        </a:rPr>
                        <a:t>3</a:t>
                      </a:r>
                      <a:endParaRPr sz="1100">
                        <a:latin typeface="Mada"/>
                        <a:ea typeface="Mada"/>
                        <a:cs typeface="Mada"/>
                        <a:sym typeface="Mada"/>
                      </a:endParaRPr>
                    </a:p>
                  </a:txBody>
                  <a:tcPr marT="91425" marB="91425" marR="91425" marL="91425" anchor="ctr"/>
                </a:tc>
              </a:tr>
              <a:tr h="194450">
                <a:tc gridSpan="3">
                  <a:txBody>
                    <a:bodyPr/>
                    <a:lstStyle/>
                    <a:p>
                      <a:pPr indent="0" lvl="0" marL="0" rtl="0" algn="l">
                        <a:spcBef>
                          <a:spcPts val="0"/>
                        </a:spcBef>
                        <a:spcAft>
                          <a:spcPts val="0"/>
                        </a:spcAft>
                        <a:buClr>
                          <a:schemeClr val="dk1"/>
                        </a:buClr>
                        <a:buSzPts val="1100"/>
                        <a:buFont typeface="Arial"/>
                        <a:buNone/>
                      </a:pPr>
                      <a:r>
                        <a:rPr lang="ar" sz="1100">
                          <a:solidFill>
                            <a:srgbClr val="6AA84F"/>
                          </a:solidFill>
                          <a:latin typeface="Mada"/>
                          <a:ea typeface="Mada"/>
                          <a:cs typeface="Mada"/>
                          <a:sym typeface="Mada"/>
                        </a:rPr>
                        <a:t>To have SSc, there should be </a:t>
                      </a:r>
                      <a:r>
                        <a:rPr b="1" lang="ar" sz="1100">
                          <a:solidFill>
                            <a:srgbClr val="CC0000"/>
                          </a:solidFill>
                          <a:latin typeface="Mada"/>
                          <a:ea typeface="Mada"/>
                          <a:cs typeface="Mada"/>
                          <a:sym typeface="Mada"/>
                        </a:rPr>
                        <a:t>NINE</a:t>
                      </a:r>
                      <a:r>
                        <a:rPr b="1" lang="ar" sz="1100">
                          <a:solidFill>
                            <a:srgbClr val="6AA84F"/>
                          </a:solidFill>
                          <a:latin typeface="Mada"/>
                          <a:ea typeface="Mada"/>
                          <a:cs typeface="Mada"/>
                          <a:sym typeface="Mada"/>
                        </a:rPr>
                        <a:t> </a:t>
                      </a:r>
                      <a:r>
                        <a:rPr lang="ar" sz="1100">
                          <a:solidFill>
                            <a:srgbClr val="6AA84F"/>
                          </a:solidFill>
                          <a:latin typeface="Mada"/>
                          <a:ea typeface="Mada"/>
                          <a:cs typeface="Mada"/>
                          <a:sym typeface="Mada"/>
                        </a:rPr>
                        <a:t>points in total. For Example:</a:t>
                      </a:r>
                      <a:endParaRPr sz="1100">
                        <a:solidFill>
                          <a:srgbClr val="6AA84F"/>
                        </a:solidFill>
                        <a:latin typeface="Mada"/>
                        <a:ea typeface="Mada"/>
                        <a:cs typeface="Mada"/>
                        <a:sym typeface="Mada"/>
                      </a:endParaRPr>
                    </a:p>
                    <a:p>
                      <a:pPr indent="-192250" lvl="0" marL="280799" rtl="0" algn="l">
                        <a:spcBef>
                          <a:spcPts val="0"/>
                        </a:spcBef>
                        <a:spcAft>
                          <a:spcPts val="0"/>
                        </a:spcAft>
                        <a:buClr>
                          <a:srgbClr val="6AA84F"/>
                        </a:buClr>
                        <a:buSzPts val="1100"/>
                        <a:buFont typeface="Mada"/>
                        <a:buAutoNum type="arabicPeriod"/>
                      </a:pPr>
                      <a:r>
                        <a:rPr lang="ar" sz="1100">
                          <a:solidFill>
                            <a:srgbClr val="6AA84F"/>
                          </a:solidFill>
                          <a:latin typeface="Mada"/>
                          <a:ea typeface="Mada"/>
                          <a:cs typeface="Mada"/>
                          <a:sym typeface="Mada"/>
                        </a:rPr>
                        <a:t>If the </a:t>
                      </a:r>
                      <a:r>
                        <a:rPr b="1" lang="ar" sz="1100">
                          <a:solidFill>
                            <a:srgbClr val="6AA84F"/>
                          </a:solidFill>
                          <a:latin typeface="Mada"/>
                          <a:ea typeface="Mada"/>
                          <a:cs typeface="Mada"/>
                          <a:sym typeface="Mada"/>
                        </a:rPr>
                        <a:t>FIRST </a:t>
                      </a:r>
                      <a:r>
                        <a:rPr lang="ar" sz="1100">
                          <a:solidFill>
                            <a:srgbClr val="6AA84F"/>
                          </a:solidFill>
                          <a:latin typeface="Mada"/>
                          <a:ea typeface="Mada"/>
                          <a:cs typeface="Mada"/>
                          <a:sym typeface="Mada"/>
                        </a:rPr>
                        <a:t>criteria is present </a:t>
                      </a:r>
                      <a:r>
                        <a:rPr b="1" lang="ar" sz="1100">
                          <a:solidFill>
                            <a:srgbClr val="6AA84F"/>
                          </a:solidFill>
                          <a:latin typeface="Mada"/>
                          <a:ea typeface="Mada"/>
                          <a:cs typeface="Mada"/>
                          <a:sym typeface="Mada"/>
                        </a:rPr>
                        <a:t>ALONE</a:t>
                      </a:r>
                      <a:r>
                        <a:rPr lang="ar" sz="1100">
                          <a:solidFill>
                            <a:srgbClr val="6AA84F"/>
                          </a:solidFill>
                          <a:latin typeface="Mada"/>
                          <a:ea typeface="Mada"/>
                          <a:cs typeface="Mada"/>
                          <a:sym typeface="Mada"/>
                        </a:rPr>
                        <a:t>, that </a:t>
                      </a:r>
                      <a:r>
                        <a:rPr b="1" lang="ar" sz="1100">
                          <a:solidFill>
                            <a:srgbClr val="6AA84F"/>
                          </a:solidFill>
                          <a:latin typeface="Mada"/>
                          <a:ea typeface="Mada"/>
                          <a:cs typeface="Mada"/>
                          <a:sym typeface="Mada"/>
                        </a:rPr>
                        <a:t>equals</a:t>
                      </a:r>
                      <a:r>
                        <a:rPr lang="ar" sz="1100">
                          <a:solidFill>
                            <a:srgbClr val="6AA84F"/>
                          </a:solidFill>
                          <a:latin typeface="Mada"/>
                          <a:ea typeface="Mada"/>
                          <a:cs typeface="Mada"/>
                          <a:sym typeface="Mada"/>
                        </a:rPr>
                        <a:t> 9 points </a:t>
                      </a:r>
                      <a:r>
                        <a:rPr b="1" lang="ar" sz="1100">
                          <a:solidFill>
                            <a:srgbClr val="6AA84F"/>
                          </a:solidFill>
                          <a:latin typeface="Mada"/>
                          <a:ea typeface="Mada"/>
                          <a:cs typeface="Mada"/>
                          <a:sym typeface="Mada"/>
                        </a:rPr>
                        <a:t>=</a:t>
                      </a:r>
                      <a:r>
                        <a:rPr lang="ar" sz="1100">
                          <a:solidFill>
                            <a:srgbClr val="6AA84F"/>
                          </a:solidFill>
                          <a:latin typeface="Mada"/>
                          <a:ea typeface="Mada"/>
                          <a:cs typeface="Mada"/>
                          <a:sym typeface="Mada"/>
                        </a:rPr>
                        <a:t> SSc. </a:t>
                      </a:r>
                      <a:r>
                        <a:rPr lang="ar" sz="1000">
                          <a:solidFill>
                            <a:srgbClr val="6AA84F"/>
                          </a:solidFill>
                          <a:latin typeface="Mada"/>
                          <a:ea typeface="Mada"/>
                          <a:cs typeface="Mada"/>
                          <a:sym typeface="Mada"/>
                        </a:rPr>
                        <a:t>(So, the first criterion alone is sufficient for the diagnosis) </a:t>
                      </a:r>
                      <a:endParaRPr sz="1000">
                        <a:solidFill>
                          <a:srgbClr val="6AA84F"/>
                        </a:solidFill>
                        <a:latin typeface="Mada"/>
                        <a:ea typeface="Mada"/>
                        <a:cs typeface="Mada"/>
                        <a:sym typeface="Mada"/>
                      </a:endParaRPr>
                    </a:p>
                    <a:p>
                      <a:pPr indent="-192250" lvl="0" marL="280799" rtl="0" algn="l">
                        <a:spcBef>
                          <a:spcPts val="0"/>
                        </a:spcBef>
                        <a:spcAft>
                          <a:spcPts val="0"/>
                        </a:spcAft>
                        <a:buClr>
                          <a:srgbClr val="999999"/>
                        </a:buClr>
                        <a:buSzPts val="1100"/>
                        <a:buFont typeface="Mada"/>
                        <a:buAutoNum type="arabicPeriod"/>
                      </a:pPr>
                      <a:r>
                        <a:rPr lang="ar" sz="1100">
                          <a:solidFill>
                            <a:srgbClr val="999999"/>
                          </a:solidFill>
                          <a:latin typeface="Mada"/>
                          <a:ea typeface="Mada"/>
                          <a:cs typeface="Mada"/>
                          <a:sym typeface="Mada"/>
                        </a:rPr>
                        <a:t>Sclerodactyly of the fingers + Fingertip Pitting scars + PAH </a:t>
                      </a:r>
                      <a:r>
                        <a:rPr b="1" lang="ar" sz="1100">
                          <a:solidFill>
                            <a:srgbClr val="999999"/>
                          </a:solidFill>
                          <a:latin typeface="Mada"/>
                          <a:ea typeface="Mada"/>
                          <a:cs typeface="Mada"/>
                          <a:sym typeface="Mada"/>
                        </a:rPr>
                        <a:t>=</a:t>
                      </a:r>
                      <a:r>
                        <a:rPr lang="ar" sz="1100">
                          <a:solidFill>
                            <a:srgbClr val="999999"/>
                          </a:solidFill>
                          <a:latin typeface="Mada"/>
                          <a:ea typeface="Mada"/>
                          <a:cs typeface="Mada"/>
                          <a:sym typeface="Mada"/>
                        </a:rPr>
                        <a:t> 4 + 3 + 2 </a:t>
                      </a:r>
                      <a:r>
                        <a:rPr b="1" lang="ar" sz="1100">
                          <a:solidFill>
                            <a:srgbClr val="999999"/>
                          </a:solidFill>
                          <a:latin typeface="Mada"/>
                          <a:ea typeface="Mada"/>
                          <a:cs typeface="Mada"/>
                          <a:sym typeface="Mada"/>
                        </a:rPr>
                        <a:t>=</a:t>
                      </a:r>
                      <a:r>
                        <a:rPr lang="ar" sz="1100">
                          <a:solidFill>
                            <a:srgbClr val="999999"/>
                          </a:solidFill>
                          <a:latin typeface="Mada"/>
                          <a:ea typeface="Mada"/>
                          <a:cs typeface="Mada"/>
                          <a:sym typeface="Mada"/>
                        </a:rPr>
                        <a:t> 9 </a:t>
                      </a:r>
                      <a:r>
                        <a:rPr b="1" lang="ar" sz="1100">
                          <a:solidFill>
                            <a:srgbClr val="999999"/>
                          </a:solidFill>
                          <a:latin typeface="Mada"/>
                          <a:ea typeface="Mada"/>
                          <a:cs typeface="Mada"/>
                          <a:sym typeface="Mada"/>
                        </a:rPr>
                        <a:t>=</a:t>
                      </a:r>
                      <a:r>
                        <a:rPr lang="ar" sz="1100">
                          <a:solidFill>
                            <a:srgbClr val="999999"/>
                          </a:solidFill>
                          <a:latin typeface="Mada"/>
                          <a:ea typeface="Mada"/>
                          <a:cs typeface="Mada"/>
                          <a:sym typeface="Mada"/>
                        </a:rPr>
                        <a:t> SSc</a:t>
                      </a:r>
                      <a:endParaRPr b="1" sz="1100">
                        <a:latin typeface="Mada"/>
                        <a:ea typeface="Mada"/>
                        <a:cs typeface="Mada"/>
                        <a:sym typeface="Mada"/>
                      </a:endParaRPr>
                    </a:p>
                  </a:txBody>
                  <a:tcPr marT="91425" marB="91425" marR="91425" marL="91425" anchor="ctr">
                    <a:solidFill>
                      <a:srgbClr val="E1DCEC">
                        <a:alpha val="33520"/>
                      </a:srgbClr>
                    </a:solidFill>
                  </a:tcPr>
                </a:tc>
                <a:tc hMerge="1"/>
                <a:tc hMerge="1"/>
              </a:tr>
            </a:tbl>
          </a:graphicData>
        </a:graphic>
      </p:graphicFrame>
      <p:sp>
        <p:nvSpPr>
          <p:cNvPr id="90" name="Google Shape;90;p11"/>
          <p:cNvSpPr txBox="1"/>
          <p:nvPr/>
        </p:nvSpPr>
        <p:spPr>
          <a:xfrm>
            <a:off x="75625" y="1797425"/>
            <a:ext cx="7408200" cy="840300"/>
          </a:xfrm>
          <a:prstGeom prst="rect">
            <a:avLst/>
          </a:prstGeom>
          <a:noFill/>
          <a:ln>
            <a:noFill/>
          </a:ln>
        </p:spPr>
        <p:txBody>
          <a:bodyPr anchorCtr="0" anchor="t" bIns="91175" lIns="91175" spcFirstLastPara="1" rIns="91175" wrap="square" tIns="91175">
            <a:noAutofit/>
          </a:bodyPr>
          <a:lstStyle/>
          <a:p>
            <a:pPr indent="-158750" lvl="0" marL="317500" rtl="0" algn="l">
              <a:spcBef>
                <a:spcPts val="0"/>
              </a:spcBef>
              <a:spcAft>
                <a:spcPts val="0"/>
              </a:spcAft>
              <a:buSzPts val="1100"/>
              <a:buFont typeface="Mada Medium"/>
              <a:buChar char="●"/>
            </a:pPr>
            <a:r>
              <a:rPr b="1" lang="ar" sz="1100">
                <a:latin typeface="Mada"/>
                <a:ea typeface="Mada"/>
                <a:cs typeface="Mada"/>
                <a:sym typeface="Mada"/>
              </a:rPr>
              <a:t>Systemic sclerosis (SSc)</a:t>
            </a:r>
            <a:r>
              <a:rPr lang="ar" sz="1100">
                <a:latin typeface="Mada"/>
                <a:ea typeface="Mada"/>
                <a:cs typeface="Mada"/>
                <a:sym typeface="Mada"/>
              </a:rPr>
              <a:t> </a:t>
            </a:r>
            <a:r>
              <a:rPr lang="ar" sz="1100">
                <a:latin typeface="Mada"/>
                <a:ea typeface="Mada"/>
                <a:cs typeface="Mada"/>
                <a:sym typeface="Mada"/>
              </a:rPr>
              <a:t>is a disease that is difficult to evaluate, treat and monitor. It is very </a:t>
            </a:r>
            <a:r>
              <a:rPr b="1" lang="ar" sz="1100">
                <a:latin typeface="Mada"/>
                <a:ea typeface="Mada"/>
                <a:cs typeface="Mada"/>
                <a:sym typeface="Mada"/>
              </a:rPr>
              <a:t>heterogeneous </a:t>
            </a:r>
            <a:r>
              <a:rPr lang="ar" sz="1100">
                <a:latin typeface="Mada"/>
                <a:ea typeface="Mada"/>
                <a:cs typeface="Mada"/>
                <a:sym typeface="Mada"/>
              </a:rPr>
              <a:t>and usually diagnosed late. </a:t>
            </a:r>
            <a:r>
              <a:rPr lang="ar" sz="1100">
                <a:solidFill>
                  <a:schemeClr val="dk1"/>
                </a:solidFill>
                <a:latin typeface="Mada"/>
                <a:ea typeface="Mada"/>
                <a:cs typeface="Mada"/>
                <a:sym typeface="Mada"/>
              </a:rPr>
              <a:t>There is no single drug that treats everything.</a:t>
            </a:r>
            <a:endParaRPr sz="1100">
              <a:latin typeface="Mada"/>
              <a:ea typeface="Mada"/>
              <a:cs typeface="Mada"/>
              <a:sym typeface="Mada"/>
            </a:endParaRPr>
          </a:p>
          <a:p>
            <a:pPr indent="-158750" lvl="0" marL="317500" rtl="0" algn="l">
              <a:spcBef>
                <a:spcPts val="0"/>
              </a:spcBef>
              <a:spcAft>
                <a:spcPts val="0"/>
              </a:spcAft>
              <a:buSzPts val="1100"/>
              <a:buFont typeface="Mada"/>
              <a:buChar char="●"/>
            </a:pPr>
            <a:r>
              <a:rPr lang="ar" sz="1100">
                <a:latin typeface="Mada"/>
                <a:ea typeface="Mada"/>
                <a:cs typeface="Mada"/>
                <a:sym typeface="Mada"/>
              </a:rPr>
              <a:t>Pathogenesis in each organ involved </a:t>
            </a:r>
            <a:r>
              <a:rPr b="1" lang="ar" sz="1100">
                <a:latin typeface="Mada"/>
                <a:ea typeface="Mada"/>
                <a:cs typeface="Mada"/>
                <a:sym typeface="Mada"/>
              </a:rPr>
              <a:t>is not the same</a:t>
            </a:r>
            <a:r>
              <a:rPr lang="ar" sz="1100">
                <a:latin typeface="Mada"/>
                <a:ea typeface="Mada"/>
                <a:cs typeface="Mada"/>
                <a:sym typeface="Mada"/>
              </a:rPr>
              <a:t> it could be (Neurovascular / fibroproliferative / inflammatory). </a:t>
            </a:r>
            <a:endParaRPr sz="1100">
              <a:latin typeface="Mada"/>
              <a:ea typeface="Mada"/>
              <a:cs typeface="Mada"/>
              <a:sym typeface="Mada"/>
            </a:endParaRPr>
          </a:p>
          <a:p>
            <a:pPr indent="-158750" lvl="0" marL="317500" rtl="0" algn="l">
              <a:spcBef>
                <a:spcPts val="0"/>
              </a:spcBef>
              <a:spcAft>
                <a:spcPts val="0"/>
              </a:spcAft>
              <a:buSzPts val="1100"/>
              <a:buFont typeface="Mada"/>
              <a:buChar char="●"/>
            </a:pPr>
            <a:r>
              <a:rPr lang="ar" sz="1100">
                <a:latin typeface="Mada"/>
                <a:ea typeface="Mada"/>
                <a:cs typeface="Mada"/>
                <a:sym typeface="Mada"/>
              </a:rPr>
              <a:t>A strategy should be adopted to evaluate each manifestation and organ involved on a regular basis.</a:t>
            </a:r>
            <a:endParaRPr sz="1100">
              <a:latin typeface="Mada"/>
              <a:ea typeface="Mada"/>
              <a:cs typeface="Mada"/>
              <a:sym typeface="Mada"/>
            </a:endParaRPr>
          </a:p>
        </p:txBody>
      </p:sp>
      <p:grpSp>
        <p:nvGrpSpPr>
          <p:cNvPr id="91" name="Google Shape;91;p11"/>
          <p:cNvGrpSpPr/>
          <p:nvPr/>
        </p:nvGrpSpPr>
        <p:grpSpPr>
          <a:xfrm>
            <a:off x="285575" y="798775"/>
            <a:ext cx="6989106" cy="998453"/>
            <a:chOff x="259048" y="1692402"/>
            <a:chExt cx="6339900" cy="1138228"/>
          </a:xfrm>
        </p:grpSpPr>
        <p:sp>
          <p:nvSpPr>
            <p:cNvPr id="92" name="Google Shape;92;p11"/>
            <p:cNvSpPr/>
            <p:nvPr/>
          </p:nvSpPr>
          <p:spPr>
            <a:xfrm>
              <a:off x="259048" y="1971730"/>
              <a:ext cx="6339900" cy="858900"/>
            </a:xfrm>
            <a:prstGeom prst="roundRect">
              <a:avLst>
                <a:gd fmla="val 16667" name="adj"/>
              </a:avLst>
            </a:prstGeom>
            <a:no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A</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group of heterogeneous diseases that has a predominant feature and share other common features. They are rare, difficult to treat and associated with significant morbidity and mortality. </a:t>
              </a:r>
              <a:endParaRPr sz="1100">
                <a:latin typeface="Mada"/>
                <a:ea typeface="Mada"/>
                <a:cs typeface="Mada"/>
                <a:sym typeface="Mada"/>
              </a:endParaRPr>
            </a:p>
          </p:txBody>
        </p:sp>
        <p:sp>
          <p:nvSpPr>
            <p:cNvPr id="93" name="Google Shape;93;p11"/>
            <p:cNvSpPr/>
            <p:nvPr/>
          </p:nvSpPr>
          <p:spPr>
            <a:xfrm>
              <a:off x="485327" y="1692402"/>
              <a:ext cx="3303300" cy="344100"/>
            </a:xfrm>
            <a:prstGeom prst="flowChartAlternateProcess">
              <a:avLst/>
            </a:prstGeom>
            <a:solidFill>
              <a:schemeClr val="accent1"/>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Scleroderma spectrum diseases</a:t>
              </a:r>
              <a:endParaRPr b="1" sz="1700">
                <a:solidFill>
                  <a:srgbClr val="FFFFFF"/>
                </a:solidFill>
                <a:latin typeface="Mada"/>
                <a:ea typeface="Mada"/>
                <a:cs typeface="Mada"/>
                <a:sym typeface="Mad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99" name="Google Shape;99;p12"/>
          <p:cNvSpPr txBox="1"/>
          <p:nvPr/>
        </p:nvSpPr>
        <p:spPr>
          <a:xfrm>
            <a:off x="559650" y="0"/>
            <a:ext cx="64407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Scleroderma or systemic sclerosis (SSc)</a:t>
            </a:r>
            <a:endParaRPr b="1" sz="2600">
              <a:latin typeface="Mada"/>
              <a:ea typeface="Mada"/>
              <a:cs typeface="Mada"/>
              <a:sym typeface="Mada"/>
            </a:endParaRPr>
          </a:p>
        </p:txBody>
      </p:sp>
      <p:sp>
        <p:nvSpPr>
          <p:cNvPr id="100" name="Google Shape;100;p12"/>
          <p:cNvSpPr txBox="1"/>
          <p:nvPr/>
        </p:nvSpPr>
        <p:spPr>
          <a:xfrm>
            <a:off x="-152400" y="10084625"/>
            <a:ext cx="7943700" cy="562200"/>
          </a:xfrm>
          <a:prstGeom prst="rect">
            <a:avLst/>
          </a:prstGeom>
          <a:noFill/>
          <a:ln>
            <a:noFill/>
          </a:ln>
        </p:spPr>
        <p:txBody>
          <a:bodyPr anchorCtr="0" anchor="t" bIns="91425" lIns="91425" spcFirstLastPara="1" rIns="91425" wrap="square" tIns="91425">
            <a:noAutofit/>
          </a:bodyPr>
          <a:lstStyle/>
          <a:p>
            <a:pPr indent="-149900" lvl="0" marL="316800" rtl="0" algn="l">
              <a:spcBef>
                <a:spcPts val="0"/>
              </a:spcBef>
              <a:spcAft>
                <a:spcPts val="0"/>
              </a:spcAft>
              <a:buClr>
                <a:srgbClr val="6AA84F"/>
              </a:buClr>
              <a:buSzPts val="1000"/>
              <a:buFont typeface="Mada"/>
              <a:buAutoNum type="arabicPeriod"/>
            </a:pPr>
            <a:r>
              <a:rPr lang="ar" sz="1000">
                <a:solidFill>
                  <a:srgbClr val="6AA84F"/>
                </a:solidFill>
                <a:latin typeface="Mada"/>
                <a:ea typeface="Mada"/>
                <a:cs typeface="Mada"/>
                <a:sym typeface="Mada"/>
              </a:rPr>
              <a:t>There is a third type called </a:t>
            </a:r>
            <a:r>
              <a:rPr b="1" lang="ar" sz="1000">
                <a:solidFill>
                  <a:srgbClr val="6AA84F"/>
                </a:solidFill>
                <a:latin typeface="Mada"/>
                <a:ea typeface="Mada"/>
                <a:cs typeface="Mada"/>
                <a:sym typeface="Mada"/>
              </a:rPr>
              <a:t>sclerosis sine scleroderma</a:t>
            </a:r>
            <a:r>
              <a:rPr lang="ar" sz="1000">
                <a:solidFill>
                  <a:srgbClr val="6AA84F"/>
                </a:solidFill>
                <a:latin typeface="Mada"/>
                <a:ea typeface="Mada"/>
                <a:cs typeface="Mada"/>
                <a:sym typeface="Mada"/>
              </a:rPr>
              <a:t> (ssSSc). it is a very rare subset characterized by the total or </a:t>
            </a:r>
            <a:r>
              <a:rPr lang="ar" sz="1000">
                <a:solidFill>
                  <a:srgbClr val="999999"/>
                </a:solidFill>
                <a:latin typeface="Mada"/>
                <a:ea typeface="Mada"/>
                <a:cs typeface="Mada"/>
                <a:sym typeface="Mada"/>
              </a:rPr>
              <a:t>partial </a:t>
            </a:r>
            <a:r>
              <a:rPr lang="ar" sz="1000">
                <a:solidFill>
                  <a:srgbClr val="6AA84F"/>
                </a:solidFill>
                <a:latin typeface="Mada"/>
                <a:ea typeface="Mada"/>
                <a:cs typeface="Mada"/>
                <a:sym typeface="Mada"/>
              </a:rPr>
              <a:t>absence of cutaneous manifestations of systemic sclerosis with the occurrence of internal organ involvement </a:t>
            </a:r>
            <a:r>
              <a:rPr lang="ar" sz="1000">
                <a:solidFill>
                  <a:srgbClr val="999999"/>
                </a:solidFill>
                <a:latin typeface="Mada"/>
                <a:ea typeface="Mada"/>
                <a:cs typeface="Mada"/>
                <a:sym typeface="Mada"/>
              </a:rPr>
              <a:t>and serologic abnormalities</a:t>
            </a:r>
            <a:r>
              <a:rPr lang="ar" sz="1000">
                <a:solidFill>
                  <a:srgbClr val="6AA84F"/>
                </a:solidFill>
                <a:latin typeface="Mada"/>
                <a:ea typeface="Mada"/>
                <a:cs typeface="Mada"/>
                <a:sym typeface="Mada"/>
              </a:rPr>
              <a:t>.</a:t>
            </a:r>
            <a:endParaRPr sz="1000">
              <a:solidFill>
                <a:srgbClr val="6AA84F"/>
              </a:solidFill>
              <a:latin typeface="Mada"/>
              <a:ea typeface="Mada"/>
              <a:cs typeface="Mada"/>
              <a:sym typeface="Mada"/>
            </a:endParaRPr>
          </a:p>
          <a:p>
            <a:pPr indent="-149900" lvl="0" marL="316800" rtl="0" algn="l">
              <a:spcBef>
                <a:spcPts val="0"/>
              </a:spcBef>
              <a:spcAft>
                <a:spcPts val="0"/>
              </a:spcAft>
              <a:buClr>
                <a:srgbClr val="1C4588"/>
              </a:buClr>
              <a:buSzPts val="1000"/>
              <a:buFont typeface="Mada"/>
              <a:buAutoNum type="arabicPeriod"/>
            </a:pPr>
            <a:r>
              <a:rPr lang="ar" sz="1000">
                <a:solidFill>
                  <a:srgbClr val="1C4588"/>
                </a:solidFill>
                <a:latin typeface="Mada"/>
                <a:ea typeface="Mada"/>
                <a:cs typeface="Mada"/>
                <a:sym typeface="Mada"/>
              </a:rPr>
              <a:t>Raynaud's phenomenon is seen in almost 100% of cases.</a:t>
            </a:r>
            <a:endParaRPr sz="1000">
              <a:solidFill>
                <a:srgbClr val="1C4588"/>
              </a:solidFill>
              <a:latin typeface="Mada"/>
              <a:ea typeface="Mada"/>
              <a:cs typeface="Mada"/>
              <a:sym typeface="Mada"/>
            </a:endParaRPr>
          </a:p>
        </p:txBody>
      </p:sp>
      <p:graphicFrame>
        <p:nvGraphicFramePr>
          <p:cNvPr id="101" name="Google Shape;101;p12"/>
          <p:cNvGraphicFramePr/>
          <p:nvPr/>
        </p:nvGraphicFramePr>
        <p:xfrm>
          <a:off x="154229" y="1314073"/>
          <a:ext cx="3000000" cy="3000000"/>
        </p:xfrm>
        <a:graphic>
          <a:graphicData uri="http://schemas.openxmlformats.org/drawingml/2006/table">
            <a:tbl>
              <a:tblPr>
                <a:noFill/>
                <a:tableStyleId>{059E3B77-B828-426D-9831-75351D44FD52}</a:tableStyleId>
              </a:tblPr>
              <a:tblGrid>
                <a:gridCol w="3661075"/>
                <a:gridCol w="3661075"/>
              </a:tblGrid>
              <a:tr h="286600">
                <a:tc gridSpan="2">
                  <a:txBody>
                    <a:bodyPr/>
                    <a:lstStyle/>
                    <a:p>
                      <a:pPr indent="0" lvl="0" marL="0" rtl="0" algn="ctr">
                        <a:spcBef>
                          <a:spcPts val="0"/>
                        </a:spcBef>
                        <a:spcAft>
                          <a:spcPts val="0"/>
                        </a:spcAft>
                        <a:buNone/>
                      </a:pPr>
                      <a:r>
                        <a:rPr b="1" lang="ar" sz="1700">
                          <a:solidFill>
                            <a:srgbClr val="FFFFFF"/>
                          </a:solidFill>
                          <a:latin typeface="Mada"/>
                          <a:ea typeface="Mada"/>
                          <a:cs typeface="Mada"/>
                          <a:sym typeface="Mada"/>
                        </a:rPr>
                        <a:t>Based on </a:t>
                      </a:r>
                      <a:r>
                        <a:rPr b="1" lang="ar" sz="1700" u="sng">
                          <a:solidFill>
                            <a:srgbClr val="FFFFFF"/>
                          </a:solidFill>
                          <a:latin typeface="Mada"/>
                          <a:ea typeface="Mada"/>
                          <a:cs typeface="Mada"/>
                          <a:sym typeface="Mada"/>
                        </a:rPr>
                        <a:t>Cutaneous involvement</a:t>
                      </a:r>
                      <a:r>
                        <a:rPr b="1" lang="ar" sz="1700">
                          <a:solidFill>
                            <a:srgbClr val="FFFFFF"/>
                          </a:solidFill>
                          <a:latin typeface="Mada"/>
                          <a:ea typeface="Mada"/>
                          <a:cs typeface="Mada"/>
                          <a:sym typeface="Mada"/>
                        </a:rPr>
                        <a:t>, SSc is classified into 2 types</a:t>
                      </a:r>
                      <a:r>
                        <a:rPr b="1" baseline="30000" lang="ar" sz="1700">
                          <a:solidFill>
                            <a:srgbClr val="6AA84F"/>
                          </a:solidFill>
                          <a:latin typeface="Mada"/>
                          <a:ea typeface="Mada"/>
                          <a:cs typeface="Mada"/>
                          <a:sym typeface="Mada"/>
                        </a:rPr>
                        <a:t>1</a:t>
                      </a:r>
                      <a:endParaRPr b="1" baseline="30000" sz="1700">
                        <a:solidFill>
                          <a:srgbClr val="6AA84F"/>
                        </a:solidFill>
                        <a:latin typeface="Mada"/>
                        <a:ea typeface="Mada"/>
                        <a:cs typeface="Mada"/>
                        <a:sym typeface="Mada"/>
                      </a:endParaRPr>
                    </a:p>
                  </a:txBody>
                  <a:tcPr marT="91375" marB="91375" marR="91075" marL="91075" anchor="ctr">
                    <a:solidFill>
                      <a:schemeClr val="accent1"/>
                    </a:solidFill>
                  </a:tcPr>
                </a:tc>
                <a:tc hMerge="1"/>
              </a:tr>
              <a:tr h="373475">
                <a:tc>
                  <a:txBody>
                    <a:bodyPr/>
                    <a:lstStyle/>
                    <a:p>
                      <a:pPr indent="0" lvl="0" marL="0" rtl="0" algn="ctr">
                        <a:spcBef>
                          <a:spcPts val="0"/>
                        </a:spcBef>
                        <a:spcAft>
                          <a:spcPts val="0"/>
                        </a:spcAft>
                        <a:buNone/>
                      </a:pPr>
                      <a:r>
                        <a:rPr b="1" lang="ar" sz="1700">
                          <a:solidFill>
                            <a:srgbClr val="EFEFEF"/>
                          </a:solidFill>
                          <a:latin typeface="Mada"/>
                          <a:ea typeface="Mada"/>
                          <a:cs typeface="Mada"/>
                          <a:sym typeface="Mada"/>
                        </a:rPr>
                        <a:t>Diffuse</a:t>
                      </a:r>
                      <a:endParaRPr b="1" sz="1700">
                        <a:solidFill>
                          <a:srgbClr val="EFEFE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900">
                          <a:solidFill>
                            <a:srgbClr val="CCCCCC"/>
                          </a:solidFill>
                          <a:latin typeface="Mada"/>
                          <a:ea typeface="Mada"/>
                          <a:cs typeface="Mada"/>
                          <a:sym typeface="Mada"/>
                        </a:rPr>
                        <a:t>Diffuse Cutaneous Scleroderma (DcSSc) I 30% of cases</a:t>
                      </a:r>
                      <a:endParaRPr b="1" sz="1700">
                        <a:solidFill>
                          <a:srgbClr val="EFEFEF"/>
                        </a:solidFill>
                        <a:latin typeface="Mada"/>
                        <a:ea typeface="Mada"/>
                        <a:cs typeface="Mada"/>
                        <a:sym typeface="Mada"/>
                      </a:endParaRPr>
                    </a:p>
                  </a:txBody>
                  <a:tcPr marT="91375" marB="91375" marR="91075" marL="91075" anchor="ctr">
                    <a:lnL cap="flat" cmpd="sng" w="1905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accent2"/>
                    </a:solidFill>
                  </a:tcPr>
                </a:tc>
                <a:tc>
                  <a:txBody>
                    <a:bodyPr/>
                    <a:lstStyle/>
                    <a:p>
                      <a:pPr indent="0" lvl="0" marL="0" rtl="0" algn="ctr">
                        <a:spcBef>
                          <a:spcPts val="0"/>
                        </a:spcBef>
                        <a:spcAft>
                          <a:spcPts val="0"/>
                        </a:spcAft>
                        <a:buNone/>
                      </a:pPr>
                      <a:r>
                        <a:rPr b="1" lang="ar" sz="1700">
                          <a:solidFill>
                            <a:srgbClr val="EFEFEF"/>
                          </a:solidFill>
                          <a:latin typeface="Mada"/>
                          <a:ea typeface="Mada"/>
                          <a:cs typeface="Mada"/>
                          <a:sym typeface="Mada"/>
                        </a:rPr>
                        <a:t>Limited</a:t>
                      </a:r>
                      <a:endParaRPr b="1" sz="1700">
                        <a:solidFill>
                          <a:srgbClr val="EFEFEF"/>
                        </a:solidFill>
                        <a:latin typeface="Mada"/>
                        <a:ea typeface="Mada"/>
                        <a:cs typeface="Mada"/>
                        <a:sym typeface="Mada"/>
                      </a:endParaRPr>
                    </a:p>
                    <a:p>
                      <a:pPr indent="0" lvl="0" marL="0" rtl="0" algn="ctr">
                        <a:spcBef>
                          <a:spcPts val="0"/>
                        </a:spcBef>
                        <a:spcAft>
                          <a:spcPts val="0"/>
                        </a:spcAft>
                        <a:buNone/>
                      </a:pPr>
                      <a:r>
                        <a:rPr b="1" lang="ar" sz="900">
                          <a:solidFill>
                            <a:srgbClr val="CCCCCC"/>
                          </a:solidFill>
                          <a:latin typeface="Mada"/>
                          <a:ea typeface="Mada"/>
                          <a:cs typeface="Mada"/>
                          <a:sym typeface="Mada"/>
                        </a:rPr>
                        <a:t>Limited Cutaneous Scleroderma (LcSSc) I 70% of cases</a:t>
                      </a:r>
                      <a:endParaRPr b="1" sz="900">
                        <a:solidFill>
                          <a:srgbClr val="CCCCCC"/>
                        </a:solidFill>
                        <a:latin typeface="Mada"/>
                        <a:ea typeface="Mada"/>
                        <a:cs typeface="Mada"/>
                        <a:sym typeface="Mada"/>
                      </a:endParaRPr>
                    </a:p>
                  </a:txBody>
                  <a:tcPr marT="91375" marB="91375" marR="91075" marL="91075" anchor="ctr">
                    <a:lnL cap="flat" cmpd="sng" w="9525">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708550">
                <a:tc>
                  <a:txBody>
                    <a:bodyPr/>
                    <a:lstStyle/>
                    <a:p>
                      <a:pPr indent="-304800" lvl="0" marL="457200" rtl="0" algn="l">
                        <a:spcBef>
                          <a:spcPts val="0"/>
                        </a:spcBef>
                        <a:spcAft>
                          <a:spcPts val="0"/>
                        </a:spcAft>
                        <a:buSzPts val="1200"/>
                        <a:buFont typeface="Mada Medium"/>
                        <a:buChar char="●"/>
                      </a:pPr>
                      <a:r>
                        <a:rPr lang="ar" sz="1200">
                          <a:latin typeface="Mada"/>
                          <a:ea typeface="Mada"/>
                          <a:cs typeface="Mada"/>
                          <a:sym typeface="Mada"/>
                        </a:rPr>
                        <a:t>Associated with</a:t>
                      </a:r>
                      <a:r>
                        <a:rPr lang="ar" sz="1200">
                          <a:latin typeface="Mada Medium"/>
                          <a:ea typeface="Mada Medium"/>
                          <a:cs typeface="Mada Medium"/>
                          <a:sym typeface="Mada Medium"/>
                        </a:rPr>
                        <a:t> </a:t>
                      </a:r>
                      <a:r>
                        <a:rPr b="1" lang="ar" sz="1200">
                          <a:latin typeface="Mada"/>
                          <a:ea typeface="Mada"/>
                          <a:cs typeface="Mada"/>
                          <a:sym typeface="Mada"/>
                        </a:rPr>
                        <a:t>more internal organ involvement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Has a </a:t>
                      </a:r>
                      <a:r>
                        <a:rPr b="1" lang="ar" sz="1200">
                          <a:solidFill>
                            <a:srgbClr val="CC0000"/>
                          </a:solidFill>
                          <a:latin typeface="Mada"/>
                          <a:ea typeface="Mada"/>
                          <a:cs typeface="Mada"/>
                          <a:sym typeface="Mada"/>
                        </a:rPr>
                        <a:t>worse prognosis</a:t>
                      </a:r>
                      <a:endParaRPr b="1" sz="1200">
                        <a:solidFill>
                          <a:srgbClr val="CC0000"/>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Anti-topoisomerase (Anti-Scl-70)</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RNA polymerase III antibodies. </a:t>
                      </a:r>
                      <a:endParaRPr sz="1200">
                        <a:solidFill>
                          <a:srgbClr val="1C4587"/>
                        </a:solidFill>
                        <a:latin typeface="Mada"/>
                        <a:ea typeface="Mada"/>
                        <a:cs typeface="Mada"/>
                        <a:sym typeface="Mada"/>
                      </a:endParaRPr>
                    </a:p>
                  </a:txBody>
                  <a:tcPr marT="91375" marB="91375" marR="91075" marL="91075">
                    <a:lnL cap="flat" cmpd="sng" w="1905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Skin involvement restricted to sites </a:t>
                      </a:r>
                      <a:r>
                        <a:rPr b="1" lang="ar" sz="1200">
                          <a:solidFill>
                            <a:srgbClr val="1C4588"/>
                          </a:solidFill>
                          <a:latin typeface="Mada"/>
                          <a:ea typeface="Mada"/>
                          <a:cs typeface="Mada"/>
                          <a:sym typeface="Mada"/>
                        </a:rPr>
                        <a:t>distal to the elbow or knee</a:t>
                      </a:r>
                      <a:r>
                        <a:rPr lang="ar" sz="1200">
                          <a:solidFill>
                            <a:srgbClr val="1C4588"/>
                          </a:solidFill>
                          <a:latin typeface="Mada"/>
                          <a:ea typeface="Mada"/>
                          <a:cs typeface="Mada"/>
                          <a:sym typeface="Mada"/>
                        </a:rPr>
                        <a:t> (apart from the face)</a:t>
                      </a:r>
                      <a:endParaRPr sz="1200">
                        <a:solidFill>
                          <a:srgbClr val="1C4588"/>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Often more indolent </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Takes a long time before it becomes clinically apparent</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Medium"/>
                        <a:buChar char="●"/>
                      </a:pPr>
                      <a:r>
                        <a:rPr lang="ar" sz="1200">
                          <a:latin typeface="Mada"/>
                          <a:ea typeface="Mada"/>
                          <a:cs typeface="Mada"/>
                          <a:sym typeface="Mada"/>
                        </a:rPr>
                        <a:t>Has a </a:t>
                      </a:r>
                      <a:r>
                        <a:rPr b="1" lang="ar" sz="1200">
                          <a:latin typeface="Mada"/>
                          <a:ea typeface="Mada"/>
                          <a:cs typeface="Mada"/>
                          <a:sym typeface="Mada"/>
                        </a:rPr>
                        <a:t>higher risk of pulmonary hypertension</a:t>
                      </a:r>
                      <a:endParaRPr b="1" sz="1200">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Anti-centromere antibodies. </a:t>
                      </a:r>
                      <a:endParaRPr b="1" sz="1200">
                        <a:solidFill>
                          <a:srgbClr val="CC0000"/>
                        </a:solidFill>
                        <a:latin typeface="Mada"/>
                        <a:ea typeface="Mada"/>
                        <a:cs typeface="Mada"/>
                        <a:sym typeface="Mada"/>
                      </a:endParaRPr>
                    </a:p>
                  </a:txBody>
                  <a:tcPr marT="91375" marB="91375" marR="91075" marL="91075">
                    <a:lnL cap="flat" cmpd="sng" w="9525">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180150">
                <a:tc>
                  <a:txBody>
                    <a:bodyPr/>
                    <a:lstStyle/>
                    <a:p>
                      <a:pPr indent="-317500" lvl="0" marL="457200" marR="0" rtl="0" algn="l">
                        <a:lnSpc>
                          <a:spcPct val="100000"/>
                        </a:lnSpc>
                        <a:spcBef>
                          <a:spcPts val="0"/>
                        </a:spcBef>
                        <a:spcAft>
                          <a:spcPts val="0"/>
                        </a:spcAft>
                        <a:buClr>
                          <a:srgbClr val="CEA320"/>
                        </a:buClr>
                        <a:buSzPts val="1400"/>
                        <a:buFont typeface="Mada Medium"/>
                        <a:buChar char="★"/>
                      </a:pPr>
                      <a:r>
                        <a:rPr b="1" lang="ar" sz="1200">
                          <a:solidFill>
                            <a:srgbClr val="CC0000"/>
                          </a:solidFill>
                          <a:latin typeface="Mada"/>
                          <a:ea typeface="Mada"/>
                          <a:cs typeface="Mada"/>
                          <a:sym typeface="Mada"/>
                        </a:rPr>
                        <a:t>Edematous</a:t>
                      </a:r>
                      <a:r>
                        <a:rPr b="1" lang="ar" sz="1200">
                          <a:solidFill>
                            <a:srgbClr val="1C4588"/>
                          </a:solidFill>
                          <a:latin typeface="Mada"/>
                          <a:ea typeface="Mada"/>
                          <a:cs typeface="Mada"/>
                          <a:sym typeface="Mada"/>
                        </a:rPr>
                        <a:t> in onset</a:t>
                      </a:r>
                      <a:r>
                        <a:rPr lang="ar" sz="1200">
                          <a:solidFill>
                            <a:srgbClr val="1C4588"/>
                          </a:solidFill>
                          <a:latin typeface="Mada Medium"/>
                          <a:ea typeface="Mada Medium"/>
                          <a:cs typeface="Mada Medium"/>
                          <a:sym typeface="Mada Medium"/>
                        </a:rPr>
                        <a:t>,</a:t>
                      </a:r>
                      <a:r>
                        <a:rPr lang="ar" sz="1200">
                          <a:solidFill>
                            <a:srgbClr val="1C4588"/>
                          </a:solidFill>
                          <a:latin typeface="Mada"/>
                          <a:ea typeface="Mada"/>
                          <a:cs typeface="Mada"/>
                          <a:sym typeface="Mada"/>
                        </a:rPr>
                        <a:t> skin sclerosis rapidly follows. </a:t>
                      </a:r>
                      <a:endParaRPr sz="1200">
                        <a:solidFill>
                          <a:srgbClr val="1C4588"/>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Medium"/>
                        <a:buChar char="●"/>
                      </a:pPr>
                      <a:r>
                        <a:rPr b="1" lang="ar" sz="1200">
                          <a:solidFill>
                            <a:srgbClr val="1C4588"/>
                          </a:solidFill>
                          <a:latin typeface="Mada"/>
                          <a:ea typeface="Mada"/>
                          <a:cs typeface="Mada"/>
                          <a:sym typeface="Mada"/>
                        </a:rPr>
                        <a:t>Raynaud's phenomenon </a:t>
                      </a:r>
                      <a:r>
                        <a:rPr lang="ar" sz="1200">
                          <a:solidFill>
                            <a:srgbClr val="1C4588"/>
                          </a:solidFill>
                          <a:latin typeface="Mada"/>
                          <a:ea typeface="Mada"/>
                          <a:cs typeface="Mada"/>
                          <a:sym typeface="Mada"/>
                        </a:rPr>
                        <a:t>usually starts </a:t>
                      </a:r>
                      <a:r>
                        <a:rPr b="1" lang="ar" sz="1200">
                          <a:solidFill>
                            <a:srgbClr val="1C4588"/>
                          </a:solidFill>
                          <a:latin typeface="Mada"/>
                          <a:ea typeface="Mada"/>
                          <a:cs typeface="Mada"/>
                          <a:sym typeface="Mada"/>
                        </a:rPr>
                        <a:t>just before or concomitant</a:t>
                      </a:r>
                      <a:r>
                        <a:rPr lang="ar" sz="1200">
                          <a:solidFill>
                            <a:srgbClr val="1C4588"/>
                          </a:solidFill>
                          <a:latin typeface="Mada"/>
                          <a:ea typeface="Mada"/>
                          <a:cs typeface="Mada"/>
                          <a:sym typeface="Mada"/>
                        </a:rPr>
                        <a:t> with the </a:t>
                      </a:r>
                      <a:r>
                        <a:rPr b="1" lang="ar" sz="1200">
                          <a:solidFill>
                            <a:srgbClr val="1C4588"/>
                          </a:solidFill>
                          <a:latin typeface="Mada"/>
                          <a:ea typeface="Mada"/>
                          <a:cs typeface="Mada"/>
                          <a:sym typeface="Mada"/>
                        </a:rPr>
                        <a:t>edema</a:t>
                      </a:r>
                      <a:r>
                        <a:rPr lang="ar" sz="1200">
                          <a:solidFill>
                            <a:srgbClr val="1C4588"/>
                          </a:solidFill>
                          <a:latin typeface="Mada"/>
                          <a:ea typeface="Mada"/>
                          <a:cs typeface="Mada"/>
                          <a:sym typeface="Mada"/>
                        </a:rPr>
                        <a:t>.</a:t>
                      </a:r>
                      <a:endParaRPr sz="1200">
                        <a:solidFill>
                          <a:srgbClr val="1C4588"/>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Medium"/>
                        <a:buChar char="●"/>
                      </a:pPr>
                      <a:r>
                        <a:rPr b="1" lang="ar" sz="1200">
                          <a:solidFill>
                            <a:srgbClr val="1C4588"/>
                          </a:solidFill>
                          <a:latin typeface="Mada"/>
                          <a:ea typeface="Mada"/>
                          <a:cs typeface="Mada"/>
                          <a:sym typeface="Mada"/>
                        </a:rPr>
                        <a:t>Diffuse</a:t>
                      </a:r>
                      <a:r>
                        <a:rPr lang="ar" sz="1200">
                          <a:solidFill>
                            <a:srgbClr val="1C4588"/>
                          </a:solidFill>
                          <a:latin typeface="Mada Medium"/>
                          <a:ea typeface="Mada Medium"/>
                          <a:cs typeface="Mada Medium"/>
                          <a:sym typeface="Mada Medium"/>
                        </a:rPr>
                        <a:t> </a:t>
                      </a:r>
                      <a:r>
                        <a:rPr b="1" lang="ar" sz="1200">
                          <a:solidFill>
                            <a:srgbClr val="1C4588"/>
                          </a:solidFill>
                          <a:latin typeface="Mada"/>
                          <a:ea typeface="Mada"/>
                          <a:cs typeface="Mada"/>
                          <a:sym typeface="Mada"/>
                        </a:rPr>
                        <a:t>swelling </a:t>
                      </a:r>
                      <a:r>
                        <a:rPr lang="ar" sz="1200">
                          <a:solidFill>
                            <a:srgbClr val="1C4588"/>
                          </a:solidFill>
                          <a:latin typeface="Mada"/>
                          <a:ea typeface="Mada"/>
                          <a:cs typeface="Mada"/>
                          <a:sym typeface="Mada"/>
                        </a:rPr>
                        <a:t>and stiffness of the fingers is rapidly followed by more extensive skin thickening, which can involve most of the body in the severest cases. </a:t>
                      </a:r>
                      <a:endParaRPr sz="1200">
                        <a:solidFill>
                          <a:srgbClr val="1C4588"/>
                        </a:solidFill>
                        <a:latin typeface="Mada"/>
                        <a:ea typeface="Mada"/>
                        <a:cs typeface="Mada"/>
                        <a:sym typeface="Mada"/>
                      </a:endParaRPr>
                    </a:p>
                    <a:p>
                      <a:pPr indent="-304800" lvl="0" marL="457200" marR="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Later, the skin becomes atrophic.</a:t>
                      </a:r>
                      <a:endParaRPr sz="1200">
                        <a:solidFill>
                          <a:srgbClr val="1C4588"/>
                        </a:solidFill>
                        <a:latin typeface="Mada"/>
                        <a:ea typeface="Mada"/>
                        <a:cs typeface="Mada"/>
                        <a:sym typeface="Mada"/>
                      </a:endParaRPr>
                    </a:p>
                  </a:txBody>
                  <a:tcPr marT="91375" marB="91375" marR="91075" marL="91075">
                    <a:lnL cap="flat" cmpd="sng" w="1905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304800" lvl="0" marL="457200" rtl="0" algn="l">
                        <a:spcBef>
                          <a:spcPts val="0"/>
                        </a:spcBef>
                        <a:spcAft>
                          <a:spcPts val="0"/>
                        </a:spcAft>
                        <a:buClr>
                          <a:srgbClr val="1C4588"/>
                        </a:buClr>
                        <a:buSzPts val="1200"/>
                        <a:buFont typeface="Mada Medium"/>
                        <a:buChar char="●"/>
                      </a:pPr>
                      <a:r>
                        <a:rPr b="1" lang="ar" sz="1200">
                          <a:solidFill>
                            <a:srgbClr val="1C4588"/>
                          </a:solidFill>
                          <a:latin typeface="Mada"/>
                          <a:ea typeface="Mada"/>
                          <a:cs typeface="Mada"/>
                          <a:sym typeface="Mada"/>
                        </a:rPr>
                        <a:t>Raynaud's phenomenon</a:t>
                      </a:r>
                      <a:r>
                        <a:rPr lang="ar" sz="1200">
                          <a:solidFill>
                            <a:srgbClr val="1C4588"/>
                          </a:solidFill>
                          <a:latin typeface="Mada"/>
                          <a:ea typeface="Mada"/>
                          <a:cs typeface="Mada"/>
                          <a:sym typeface="Mada"/>
                        </a:rPr>
                        <a:t> starts </a:t>
                      </a:r>
                      <a:r>
                        <a:rPr b="1" lang="ar" sz="1200">
                          <a:solidFill>
                            <a:srgbClr val="1C4588"/>
                          </a:solidFill>
                          <a:latin typeface="Mada"/>
                          <a:ea typeface="Mada"/>
                          <a:cs typeface="Mada"/>
                          <a:sym typeface="Mada"/>
                        </a:rPr>
                        <a:t>many years</a:t>
                      </a:r>
                      <a:r>
                        <a:rPr lang="ar" sz="1200">
                          <a:solidFill>
                            <a:srgbClr val="1C4588"/>
                          </a:solidFill>
                          <a:latin typeface="Mada"/>
                          <a:ea typeface="Mada"/>
                          <a:cs typeface="Mada"/>
                          <a:sym typeface="Mada"/>
                        </a:rPr>
                        <a:t> (up to 15)</a:t>
                      </a:r>
                      <a:r>
                        <a:rPr lang="ar" sz="1200">
                          <a:solidFill>
                            <a:srgbClr val="1C4588"/>
                          </a:solidFill>
                          <a:latin typeface="Mada Medium"/>
                          <a:ea typeface="Mada Medium"/>
                          <a:cs typeface="Mada Medium"/>
                          <a:sym typeface="Mada Medium"/>
                        </a:rPr>
                        <a:t> </a:t>
                      </a:r>
                      <a:r>
                        <a:rPr b="1" lang="ar" sz="1200">
                          <a:solidFill>
                            <a:srgbClr val="1C4588"/>
                          </a:solidFill>
                          <a:latin typeface="Mada"/>
                          <a:ea typeface="Mada"/>
                          <a:cs typeface="Mada"/>
                          <a:sym typeface="Mada"/>
                        </a:rPr>
                        <a:t>before </a:t>
                      </a:r>
                      <a:r>
                        <a:rPr lang="ar" sz="1200">
                          <a:solidFill>
                            <a:srgbClr val="1C4588"/>
                          </a:solidFill>
                          <a:latin typeface="Mada"/>
                          <a:ea typeface="Mada"/>
                          <a:cs typeface="Mada"/>
                          <a:sym typeface="Mada"/>
                        </a:rPr>
                        <a:t>any skin changes.</a:t>
                      </a:r>
                      <a:r>
                        <a:rPr lang="ar" sz="1200">
                          <a:solidFill>
                            <a:srgbClr val="1C4588"/>
                          </a:solidFill>
                          <a:latin typeface="Mada Medium"/>
                          <a:ea typeface="Mada Medium"/>
                          <a:cs typeface="Mada Medium"/>
                          <a:sym typeface="Mada Medium"/>
                        </a:rPr>
                        <a:t>  </a:t>
                      </a:r>
                      <a:endParaRPr sz="1200">
                        <a:solidFill>
                          <a:srgbClr val="1C4588"/>
                        </a:solidFill>
                        <a:latin typeface="Mada Medium"/>
                        <a:ea typeface="Mada Medium"/>
                        <a:cs typeface="Mada Medium"/>
                        <a:sym typeface="Mada Medium"/>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The skin is tight over the fingers and often produces flexion deformities</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Medium"/>
                        <a:buChar char="●"/>
                      </a:pPr>
                      <a:r>
                        <a:rPr b="1" lang="ar" sz="1200">
                          <a:solidFill>
                            <a:srgbClr val="1C4588"/>
                          </a:solidFill>
                          <a:latin typeface="Mada"/>
                          <a:ea typeface="Mada"/>
                          <a:cs typeface="Mada"/>
                          <a:sym typeface="Mada"/>
                        </a:rPr>
                        <a:t>Has a Characteristic face features:</a:t>
                      </a:r>
                      <a:endParaRPr b="1" sz="1200">
                        <a:solidFill>
                          <a:srgbClr val="1C4588"/>
                        </a:solidFill>
                        <a:latin typeface="Mada"/>
                        <a:ea typeface="Mada"/>
                        <a:cs typeface="Mada"/>
                        <a:sym typeface="Mada"/>
                      </a:endParaRPr>
                    </a:p>
                    <a:p>
                      <a:pPr indent="-304800" lvl="1" marL="914400" rtl="0" algn="l">
                        <a:spcBef>
                          <a:spcPts val="0"/>
                        </a:spcBef>
                        <a:spcAft>
                          <a:spcPts val="0"/>
                        </a:spcAft>
                        <a:buSzPts val="1200"/>
                        <a:buFont typeface="Mada"/>
                        <a:buChar char="○"/>
                      </a:pPr>
                      <a:r>
                        <a:rPr lang="ar" sz="1200">
                          <a:solidFill>
                            <a:srgbClr val="1C4588"/>
                          </a:solidFill>
                          <a:latin typeface="Mada"/>
                          <a:ea typeface="Mada"/>
                          <a:cs typeface="Mada"/>
                          <a:sym typeface="Mada"/>
                        </a:rPr>
                        <a:t>'beak'-like nose</a:t>
                      </a:r>
                      <a:endParaRPr sz="1200">
                        <a:solidFill>
                          <a:srgbClr val="1C4588"/>
                        </a:solidFill>
                        <a:latin typeface="Mada"/>
                        <a:ea typeface="Mada"/>
                        <a:cs typeface="Mada"/>
                        <a:sym typeface="Mada"/>
                      </a:endParaRPr>
                    </a:p>
                    <a:p>
                      <a:pPr indent="-304800" lvl="1" marL="914400" rtl="0" algn="l">
                        <a:spcBef>
                          <a:spcPts val="0"/>
                        </a:spcBef>
                        <a:spcAft>
                          <a:spcPts val="0"/>
                        </a:spcAft>
                        <a:buSzPts val="1200"/>
                        <a:buFont typeface="Mada"/>
                        <a:buChar char="○"/>
                      </a:pPr>
                      <a:r>
                        <a:rPr lang="ar" sz="1200">
                          <a:solidFill>
                            <a:srgbClr val="1C4588"/>
                          </a:solidFill>
                          <a:latin typeface="Mada"/>
                          <a:ea typeface="Mada"/>
                          <a:cs typeface="Mada"/>
                          <a:sym typeface="Mada"/>
                        </a:rPr>
                        <a:t>small mouth (microstomia).</a:t>
                      </a:r>
                      <a:endParaRPr b="1" sz="1200">
                        <a:solidFill>
                          <a:srgbClr val="1C4588"/>
                        </a:solidFill>
                        <a:latin typeface="Mada"/>
                        <a:ea typeface="Mada"/>
                        <a:cs typeface="Mada"/>
                        <a:sym typeface="Mada"/>
                      </a:endParaRPr>
                    </a:p>
                  </a:txBody>
                  <a:tcPr marT="91375" marB="91375" marR="91075" marL="91075">
                    <a:lnL cap="flat" cmpd="sng" w="9525">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298050">
                <a:tc>
                  <a:txBody>
                    <a:bodyPr/>
                    <a:lstStyle/>
                    <a:p>
                      <a:pPr indent="0" lvl="0" marL="0" rtl="0" algn="l">
                        <a:spcBef>
                          <a:spcPts val="0"/>
                        </a:spcBef>
                        <a:spcAft>
                          <a:spcPts val="0"/>
                        </a:spcAft>
                        <a:buNone/>
                      </a:pPr>
                      <a:r>
                        <a:t/>
                      </a:r>
                      <a:endParaRPr sz="1200">
                        <a:solidFill>
                          <a:srgbClr val="999999"/>
                        </a:solidFill>
                        <a:latin typeface="Mada Medium"/>
                        <a:ea typeface="Mada Medium"/>
                        <a:cs typeface="Mada Medium"/>
                        <a:sym typeface="Mada Medium"/>
                      </a:endParaRPr>
                    </a:p>
                  </a:txBody>
                  <a:tcPr marT="91375" marB="91375" marR="91075" marL="91075">
                    <a:lnL cap="flat" cmpd="sng" w="19050">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LcSSc also known as </a:t>
                      </a:r>
                      <a:r>
                        <a:rPr b="1" lang="ar" sz="1200" u="sng">
                          <a:solidFill>
                            <a:srgbClr val="1C4588"/>
                          </a:solidFill>
                          <a:latin typeface="Mada"/>
                          <a:ea typeface="Mada"/>
                          <a:cs typeface="Mada"/>
                          <a:sym typeface="Mada"/>
                        </a:rPr>
                        <a:t>CREST</a:t>
                      </a:r>
                      <a:r>
                        <a:rPr b="1" lang="ar" sz="1200">
                          <a:solidFill>
                            <a:srgbClr val="1C4588"/>
                          </a:solidFill>
                          <a:latin typeface="Mada"/>
                          <a:ea typeface="Mada"/>
                          <a:cs typeface="Mada"/>
                          <a:sym typeface="Mada"/>
                        </a:rPr>
                        <a:t> syndrome:</a:t>
                      </a:r>
                      <a:endParaRPr b="1" sz="1200">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C - Calcinosis:</a:t>
                      </a:r>
                      <a:r>
                        <a:rPr lang="ar" sz="1200">
                          <a:solidFill>
                            <a:srgbClr val="1C4588"/>
                          </a:solidFill>
                          <a:latin typeface="Mada Medium"/>
                          <a:ea typeface="Mada Medium"/>
                          <a:cs typeface="Mada Medium"/>
                          <a:sym typeface="Mada Medium"/>
                        </a:rPr>
                        <a:t> </a:t>
                      </a:r>
                      <a:r>
                        <a:rPr lang="ar" sz="1200">
                          <a:solidFill>
                            <a:srgbClr val="999999"/>
                          </a:solidFill>
                          <a:latin typeface="Mada"/>
                          <a:ea typeface="Mada"/>
                          <a:cs typeface="Mada"/>
                          <a:sym typeface="Mada"/>
                        </a:rPr>
                        <a:t>calcium deposits on the pressure points of the extremities</a:t>
                      </a:r>
                      <a:endParaRPr sz="1200">
                        <a:solidFill>
                          <a:srgbClr val="99999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R - Raynaud’s phenomenon: </a:t>
                      </a:r>
                      <a:r>
                        <a:rPr lang="ar" sz="1200">
                          <a:solidFill>
                            <a:srgbClr val="999999"/>
                          </a:solidFill>
                          <a:latin typeface="Mada"/>
                          <a:ea typeface="Mada"/>
                          <a:cs typeface="Mada"/>
                          <a:sym typeface="Mada"/>
                        </a:rPr>
                        <a:t>spasm of the blood vessels in response to cold or stress</a:t>
                      </a:r>
                      <a:endParaRPr sz="1200">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E - Esophageal involvement:</a:t>
                      </a:r>
                      <a:r>
                        <a:rPr lang="ar" sz="1200">
                          <a:solidFill>
                            <a:srgbClr val="1C4588"/>
                          </a:solidFill>
                          <a:latin typeface="Mada Medium"/>
                          <a:ea typeface="Mada Medium"/>
                          <a:cs typeface="Mada Medium"/>
                          <a:sym typeface="Mada Medium"/>
                        </a:rPr>
                        <a:t> </a:t>
                      </a:r>
                      <a:r>
                        <a:rPr lang="ar" sz="1200">
                          <a:solidFill>
                            <a:srgbClr val="999999"/>
                          </a:solidFill>
                          <a:latin typeface="Mada"/>
                          <a:ea typeface="Mada"/>
                          <a:cs typeface="Mada"/>
                          <a:sym typeface="Mada"/>
                        </a:rPr>
                        <a:t>Acid reflux and decreased motility</a:t>
                      </a:r>
                      <a:endParaRPr sz="1200">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S - Sclerodactyly: </a:t>
                      </a:r>
                      <a:r>
                        <a:rPr lang="ar" sz="1200">
                          <a:solidFill>
                            <a:srgbClr val="999999"/>
                          </a:solidFill>
                          <a:latin typeface="Mada"/>
                          <a:ea typeface="Mada"/>
                          <a:cs typeface="Mada"/>
                          <a:sym typeface="Mada"/>
                        </a:rPr>
                        <a:t>Thickening and tightening of the skin on the fingers and hands.</a:t>
                      </a:r>
                      <a:endParaRPr sz="1200">
                        <a:solidFill>
                          <a:srgbClr val="1C4588"/>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200">
                          <a:solidFill>
                            <a:srgbClr val="1C4588"/>
                          </a:solidFill>
                          <a:latin typeface="Mada"/>
                          <a:ea typeface="Mada"/>
                          <a:cs typeface="Mada"/>
                          <a:sym typeface="Mada"/>
                        </a:rPr>
                        <a:t>T - Telangiectasia: </a:t>
                      </a:r>
                      <a:r>
                        <a:rPr lang="ar" sz="1200">
                          <a:solidFill>
                            <a:srgbClr val="999999"/>
                          </a:solidFill>
                          <a:latin typeface="Mada"/>
                          <a:ea typeface="Mada"/>
                          <a:cs typeface="Mada"/>
                          <a:sym typeface="Mada"/>
                        </a:rPr>
                        <a:t>dilation of capillaries causing red marks on surface of skin</a:t>
                      </a:r>
                      <a:endParaRPr sz="1200">
                        <a:solidFill>
                          <a:srgbClr val="999999"/>
                        </a:solidFill>
                        <a:latin typeface="Mada"/>
                        <a:ea typeface="Mada"/>
                        <a:cs typeface="Mada"/>
                        <a:sym typeface="Mada"/>
                      </a:endParaRPr>
                    </a:p>
                  </a:txBody>
                  <a:tcPr marT="91375" marB="91375" marR="91075" marL="91075">
                    <a:lnL cap="flat" cmpd="sng" w="9525">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2" name="Google Shape;102;p12"/>
          <p:cNvSpPr/>
          <p:nvPr/>
        </p:nvSpPr>
        <p:spPr>
          <a:xfrm>
            <a:off x="457425" y="8377500"/>
            <a:ext cx="6787500" cy="1647000"/>
          </a:xfrm>
          <a:prstGeom prst="round1Rect">
            <a:avLst>
              <a:gd fmla="val 16667" name="adj"/>
            </a:avLst>
          </a:prstGeom>
          <a:noFill/>
          <a:ln cap="flat" cmpd="sng" w="19050">
            <a:solidFill>
              <a:schemeClr val="accent2"/>
            </a:solidFill>
            <a:prstDash val="solid"/>
            <a:round/>
            <a:headEnd len="sm" w="sm" type="none"/>
            <a:tailEnd len="sm" w="sm" type="none"/>
          </a:ln>
        </p:spPr>
        <p:txBody>
          <a:bodyPr anchorCtr="0" anchor="ctr" bIns="91175" lIns="91175" spcFirstLastPara="1" rIns="91175" wrap="square" tIns="91175">
            <a:noAutofit/>
          </a:bodyPr>
          <a:lstStyle/>
          <a:p>
            <a:pPr indent="-311150" lvl="0" marL="457200" rtl="0" algn="l">
              <a:spcBef>
                <a:spcPts val="0"/>
              </a:spcBef>
              <a:spcAft>
                <a:spcPts val="0"/>
              </a:spcAft>
              <a:buClr>
                <a:srgbClr val="999999"/>
              </a:buClr>
              <a:buSzPts val="1300"/>
              <a:buFont typeface="Mada Medium"/>
              <a:buAutoNum type="arabicParenR"/>
            </a:pPr>
            <a:r>
              <a:rPr b="1" lang="ar" sz="1300">
                <a:solidFill>
                  <a:srgbClr val="1C4588"/>
                </a:solidFill>
                <a:latin typeface="Mada"/>
                <a:ea typeface="Mada"/>
                <a:cs typeface="Mada"/>
                <a:sym typeface="Mada"/>
              </a:rPr>
              <a:t>T lymphocytes</a:t>
            </a:r>
            <a:r>
              <a:rPr lang="ar" sz="1300">
                <a:solidFill>
                  <a:srgbClr val="1C4588"/>
                </a:solidFill>
                <a:latin typeface="Mada"/>
                <a:ea typeface="Mada"/>
                <a:cs typeface="Mada"/>
                <a:sym typeface="Mada"/>
              </a:rPr>
              <a:t>, especially those of the Th17 subtype, </a:t>
            </a:r>
            <a:r>
              <a:rPr b="1" lang="ar" sz="1300">
                <a:solidFill>
                  <a:srgbClr val="1C4588"/>
                </a:solidFill>
                <a:latin typeface="Mada"/>
                <a:ea typeface="Mada"/>
                <a:cs typeface="Mada"/>
                <a:sym typeface="Mada"/>
              </a:rPr>
              <a:t>infiltrate the skin </a:t>
            </a:r>
            <a:r>
              <a:rPr lang="ar" sz="1300">
                <a:solidFill>
                  <a:srgbClr val="1C4588"/>
                </a:solidFill>
                <a:latin typeface="Mada"/>
                <a:ea typeface="Mada"/>
                <a:cs typeface="Mada"/>
                <a:sym typeface="Mada"/>
              </a:rPr>
              <a:t>causing abnormal</a:t>
            </a:r>
            <a:r>
              <a:rPr lang="ar" sz="1300">
                <a:solidFill>
                  <a:srgbClr val="6AA84F"/>
                </a:solidFill>
                <a:latin typeface="Mada"/>
                <a:ea typeface="Mada"/>
                <a:cs typeface="Mada"/>
                <a:sym typeface="Mada"/>
              </a:rPr>
              <a:t> </a:t>
            </a:r>
            <a:r>
              <a:rPr b="1" lang="ar" sz="1300">
                <a:solidFill>
                  <a:srgbClr val="6AA84F"/>
                </a:solidFill>
                <a:latin typeface="Mada"/>
                <a:ea typeface="Mada"/>
                <a:cs typeface="Mada"/>
                <a:sym typeface="Mada"/>
              </a:rPr>
              <a:t>Fibroblast activation →  collagen deposition</a:t>
            </a:r>
            <a:r>
              <a:rPr lang="ar" sz="1300">
                <a:solidFill>
                  <a:srgbClr val="6AA84F"/>
                </a:solidFill>
                <a:latin typeface="Mada"/>
                <a:ea typeface="Mada"/>
                <a:cs typeface="Mada"/>
                <a:sym typeface="Mada"/>
              </a:rPr>
              <a:t> </a:t>
            </a:r>
            <a:r>
              <a:rPr lang="ar" sz="1300">
                <a:solidFill>
                  <a:srgbClr val="1C4588"/>
                </a:solidFill>
                <a:latin typeface="Mada"/>
                <a:ea typeface="Mada"/>
                <a:cs typeface="Mada"/>
                <a:sym typeface="Mada"/>
              </a:rPr>
              <a:t>(primarily type 1) as well as fibronectin and glycosaminoglycans</a:t>
            </a:r>
            <a:r>
              <a:rPr lang="ar" sz="1300">
                <a:solidFill>
                  <a:srgbClr val="6AA84F"/>
                </a:solidFill>
                <a:latin typeface="Mada"/>
                <a:ea typeface="Mada"/>
                <a:cs typeface="Mada"/>
                <a:sym typeface="Mada"/>
              </a:rPr>
              <a:t>. This is more apparent in the </a:t>
            </a:r>
            <a:r>
              <a:rPr b="1" lang="ar" sz="1300">
                <a:solidFill>
                  <a:srgbClr val="6AA84F"/>
                </a:solidFill>
                <a:latin typeface="Mada"/>
                <a:ea typeface="Mada"/>
                <a:cs typeface="Mada"/>
                <a:sym typeface="Mada"/>
              </a:rPr>
              <a:t>skin </a:t>
            </a:r>
            <a:r>
              <a:rPr lang="ar" sz="1300">
                <a:solidFill>
                  <a:srgbClr val="6AA84F"/>
                </a:solidFill>
                <a:latin typeface="Mada"/>
                <a:ea typeface="Mada"/>
                <a:cs typeface="Mada"/>
                <a:sym typeface="Mada"/>
              </a:rPr>
              <a:t>and </a:t>
            </a:r>
            <a:r>
              <a:rPr b="1" lang="ar" sz="1300">
                <a:solidFill>
                  <a:srgbClr val="6AA84F"/>
                </a:solidFill>
                <a:latin typeface="Mada"/>
                <a:ea typeface="Mada"/>
                <a:cs typeface="Mada"/>
                <a:sym typeface="Mada"/>
              </a:rPr>
              <a:t>lungs </a:t>
            </a:r>
            <a:endParaRPr b="1" sz="1300">
              <a:solidFill>
                <a:srgbClr val="999999"/>
              </a:solidFill>
              <a:latin typeface="Mada"/>
              <a:ea typeface="Mada"/>
              <a:cs typeface="Mada"/>
              <a:sym typeface="Mada"/>
            </a:endParaRPr>
          </a:p>
          <a:p>
            <a:pPr indent="-311150" lvl="0" marL="457200" rtl="0" algn="l">
              <a:spcBef>
                <a:spcPts val="0"/>
              </a:spcBef>
              <a:spcAft>
                <a:spcPts val="0"/>
              </a:spcAft>
              <a:buClr>
                <a:srgbClr val="999999"/>
              </a:buClr>
              <a:buSzPts val="1300"/>
              <a:buFont typeface="Mada Medium"/>
              <a:buAutoNum type="arabicParenR"/>
            </a:pPr>
            <a:r>
              <a:rPr b="1" lang="ar" sz="1300">
                <a:solidFill>
                  <a:srgbClr val="6AA84F"/>
                </a:solidFill>
                <a:latin typeface="Mada"/>
                <a:ea typeface="Mada"/>
                <a:cs typeface="Mada"/>
                <a:sym typeface="Mada"/>
              </a:rPr>
              <a:t>Vasculopathy</a:t>
            </a:r>
            <a:r>
              <a:rPr lang="ar" sz="1300">
                <a:solidFill>
                  <a:srgbClr val="999999"/>
                </a:solidFill>
                <a:latin typeface="Mada"/>
                <a:ea typeface="Mada"/>
                <a:cs typeface="Mada"/>
                <a:sym typeface="Mada"/>
              </a:rPr>
              <a:t> and autonomic neuropathy leading to</a:t>
            </a:r>
            <a:r>
              <a:rPr lang="ar" sz="1300">
                <a:solidFill>
                  <a:srgbClr val="6AA84F"/>
                </a:solidFill>
                <a:latin typeface="Mada"/>
                <a:ea typeface="Mada"/>
                <a:cs typeface="Mada"/>
                <a:sym typeface="Mada"/>
              </a:rPr>
              <a:t> vascular complications like Raynaud's phenomenon</a:t>
            </a:r>
            <a:r>
              <a:rPr baseline="30000" lang="ar" sz="1300">
                <a:solidFill>
                  <a:srgbClr val="1C4588"/>
                </a:solidFill>
                <a:latin typeface="Mada"/>
                <a:ea typeface="Mada"/>
                <a:cs typeface="Mada"/>
                <a:sym typeface="Mada"/>
              </a:rPr>
              <a:t>2</a:t>
            </a:r>
            <a:r>
              <a:rPr lang="ar" sz="1300">
                <a:solidFill>
                  <a:srgbClr val="6AA84F"/>
                </a:solidFill>
                <a:latin typeface="Mada"/>
                <a:ea typeface="Mada"/>
                <a:cs typeface="Mada"/>
                <a:sym typeface="Mada"/>
              </a:rPr>
              <a:t>, renal crisis &amp; pulmonary hypertension.</a:t>
            </a:r>
            <a:endParaRPr sz="1300">
              <a:solidFill>
                <a:srgbClr val="6AA84F"/>
              </a:solidFill>
              <a:latin typeface="Mada"/>
              <a:ea typeface="Mada"/>
              <a:cs typeface="Mada"/>
              <a:sym typeface="Mada"/>
            </a:endParaRPr>
          </a:p>
          <a:p>
            <a:pPr indent="-311150" lvl="0" marL="457200" rtl="0" algn="l">
              <a:spcBef>
                <a:spcPts val="0"/>
              </a:spcBef>
              <a:spcAft>
                <a:spcPts val="0"/>
              </a:spcAft>
              <a:buClr>
                <a:srgbClr val="6AA84F"/>
              </a:buClr>
              <a:buSzPts val="1300"/>
              <a:buFont typeface="Mada Medium"/>
              <a:buAutoNum type="arabicParenR"/>
            </a:pPr>
            <a:r>
              <a:rPr b="1" lang="ar" sz="1300">
                <a:solidFill>
                  <a:srgbClr val="6AA84F"/>
                </a:solidFill>
                <a:latin typeface="Mada"/>
                <a:ea typeface="Mada"/>
                <a:cs typeface="Mada"/>
                <a:sym typeface="Mada"/>
              </a:rPr>
              <a:t>Autoimmunity and inflammation</a:t>
            </a:r>
            <a:r>
              <a:rPr lang="ar" sz="1300">
                <a:solidFill>
                  <a:srgbClr val="6AA84F"/>
                </a:solidFill>
                <a:latin typeface="Mada"/>
                <a:ea typeface="Mada"/>
                <a:cs typeface="Mada"/>
                <a:sym typeface="Mada"/>
              </a:rPr>
              <a:t>: development of autoantibodies that cause inflammatory manifestations such as arthritis and myositis.</a:t>
            </a:r>
            <a:endParaRPr sz="1300">
              <a:solidFill>
                <a:srgbClr val="6AA84F"/>
              </a:solidFill>
              <a:latin typeface="Mada"/>
              <a:ea typeface="Mada"/>
              <a:cs typeface="Mada"/>
              <a:sym typeface="Mada"/>
            </a:endParaRPr>
          </a:p>
        </p:txBody>
      </p:sp>
      <p:sp>
        <p:nvSpPr>
          <p:cNvPr id="103" name="Google Shape;103;p12"/>
          <p:cNvSpPr txBox="1"/>
          <p:nvPr/>
        </p:nvSpPr>
        <p:spPr>
          <a:xfrm>
            <a:off x="315075" y="7874675"/>
            <a:ext cx="5932200" cy="523200"/>
          </a:xfrm>
          <a:prstGeom prst="rect">
            <a:avLst/>
          </a:prstGeom>
          <a:noFill/>
          <a:ln>
            <a:noFill/>
          </a:ln>
        </p:spPr>
        <p:txBody>
          <a:bodyPr anchorCtr="0" anchor="t" bIns="91175" lIns="91175" spcFirstLastPara="1" rIns="91175" wrap="square" tIns="91175">
            <a:noAutofit/>
          </a:bodyPr>
          <a:lstStyle/>
          <a:p>
            <a:pPr indent="-368300" lvl="0" marL="457200" rtl="0" algn="l">
              <a:lnSpc>
                <a:spcPct val="115000"/>
              </a:lnSpc>
              <a:spcBef>
                <a:spcPts val="0"/>
              </a:spcBef>
              <a:spcAft>
                <a:spcPts val="0"/>
              </a:spcAft>
              <a:buClr>
                <a:schemeClr val="dk1"/>
              </a:buClr>
              <a:buSzPts val="2200"/>
              <a:buFont typeface="Mada"/>
              <a:buChar char="◄"/>
            </a:pPr>
            <a:r>
              <a:rPr b="1" lang="ar" sz="2200">
                <a:solidFill>
                  <a:schemeClr val="dk1"/>
                </a:solidFill>
                <a:highlight>
                  <a:schemeClr val="accent6"/>
                </a:highlight>
                <a:latin typeface="Mada"/>
                <a:ea typeface="Mada"/>
                <a:cs typeface="Mada"/>
                <a:sym typeface="Mada"/>
              </a:rPr>
              <a:t>Pathophysiology of SSc:</a:t>
            </a:r>
            <a:endParaRPr b="1" sz="2200">
              <a:solidFill>
                <a:schemeClr val="dk1"/>
              </a:solidFill>
              <a:highlight>
                <a:schemeClr val="accent6"/>
              </a:highlight>
              <a:latin typeface="Mada"/>
              <a:ea typeface="Mada"/>
              <a:cs typeface="Mada"/>
              <a:sym typeface="Mada"/>
            </a:endParaRPr>
          </a:p>
        </p:txBody>
      </p:sp>
      <p:pic>
        <p:nvPicPr>
          <p:cNvPr id="104" name="Google Shape;104;p12"/>
          <p:cNvPicPr preferRelativeResize="0"/>
          <p:nvPr/>
        </p:nvPicPr>
        <p:blipFill>
          <a:blip r:embed="rId3">
            <a:alphaModFix/>
          </a:blip>
          <a:stretch>
            <a:fillRect/>
          </a:stretch>
        </p:blipFill>
        <p:spPr>
          <a:xfrm>
            <a:off x="315075" y="5559200"/>
            <a:ext cx="1539326" cy="1934476"/>
          </a:xfrm>
          <a:prstGeom prst="rect">
            <a:avLst/>
          </a:prstGeom>
          <a:noFill/>
          <a:ln cap="flat" cmpd="sng" w="19050">
            <a:solidFill>
              <a:srgbClr val="2F497E"/>
            </a:solidFill>
            <a:prstDash val="solid"/>
            <a:round/>
            <a:headEnd len="sm" w="sm" type="none"/>
            <a:tailEnd len="sm" w="sm" type="none"/>
          </a:ln>
        </p:spPr>
      </p:pic>
      <p:cxnSp>
        <p:nvCxnSpPr>
          <p:cNvPr id="105" name="Google Shape;105;p12"/>
          <p:cNvCxnSpPr/>
          <p:nvPr/>
        </p:nvCxnSpPr>
        <p:spPr>
          <a:xfrm rot="10800000">
            <a:off x="8900" y="10154450"/>
            <a:ext cx="7612800" cy="0"/>
          </a:xfrm>
          <a:prstGeom prst="straightConnector1">
            <a:avLst/>
          </a:prstGeom>
          <a:noFill/>
          <a:ln cap="flat" cmpd="sng" w="28575">
            <a:solidFill>
              <a:srgbClr val="B4A7D6"/>
            </a:solidFill>
            <a:prstDash val="dot"/>
            <a:round/>
            <a:headEnd len="med" w="med" type="none"/>
            <a:tailEnd len="med" w="med" type="none"/>
          </a:ln>
        </p:spPr>
      </p:cxnSp>
      <p:sp>
        <p:nvSpPr>
          <p:cNvPr id="106" name="Google Shape;106;p12"/>
          <p:cNvSpPr txBox="1"/>
          <p:nvPr/>
        </p:nvSpPr>
        <p:spPr>
          <a:xfrm>
            <a:off x="315068" y="783725"/>
            <a:ext cx="3000000" cy="5232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Mada"/>
              <a:buChar char="◄"/>
            </a:pPr>
            <a:r>
              <a:rPr b="1" lang="ar" sz="2200">
                <a:solidFill>
                  <a:schemeClr val="dk1"/>
                </a:solidFill>
                <a:highlight>
                  <a:schemeClr val="accent6"/>
                </a:highlight>
                <a:latin typeface="Mada"/>
                <a:ea typeface="Mada"/>
                <a:cs typeface="Mada"/>
                <a:sym typeface="Mada"/>
              </a:rPr>
              <a:t>Types of SSc</a:t>
            </a:r>
            <a:endParaRPr b="1" sz="2200">
              <a:solidFill>
                <a:schemeClr val="dk1"/>
              </a:solidFill>
              <a:highlight>
                <a:schemeClr val="accent6"/>
              </a:highlight>
              <a:latin typeface="Mada"/>
              <a:ea typeface="Mada"/>
              <a:cs typeface="Mada"/>
              <a:sym typeface="Mada"/>
            </a:endParaRPr>
          </a:p>
        </p:txBody>
      </p:sp>
      <p:pic>
        <p:nvPicPr>
          <p:cNvPr id="107" name="Google Shape;107;p12"/>
          <p:cNvPicPr preferRelativeResize="0"/>
          <p:nvPr/>
        </p:nvPicPr>
        <p:blipFill>
          <a:blip r:embed="rId4">
            <a:alphaModFix/>
          </a:blip>
          <a:stretch>
            <a:fillRect/>
          </a:stretch>
        </p:blipFill>
        <p:spPr>
          <a:xfrm>
            <a:off x="1988619" y="6129163"/>
            <a:ext cx="1637400" cy="124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13" name="Google Shape;113;p13"/>
          <p:cNvSpPr txBox="1"/>
          <p:nvPr/>
        </p:nvSpPr>
        <p:spPr>
          <a:xfrm>
            <a:off x="424950" y="0"/>
            <a:ext cx="67101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Scleroderma or systemic sclerosis (SSc)</a:t>
            </a:r>
            <a:endParaRPr b="1" sz="2600">
              <a:solidFill>
                <a:schemeClr val="dk1"/>
              </a:solidFill>
              <a:latin typeface="Mada"/>
              <a:ea typeface="Mada"/>
              <a:cs typeface="Mada"/>
              <a:sym typeface="Mada"/>
            </a:endParaRPr>
          </a:p>
          <a:p>
            <a:pPr indent="0" lvl="0" marL="0" rtl="0" algn="ctr">
              <a:spcBef>
                <a:spcPts val="0"/>
              </a:spcBef>
              <a:spcAft>
                <a:spcPts val="0"/>
              </a:spcAft>
              <a:buNone/>
            </a:pPr>
            <a:r>
              <a:t/>
            </a:r>
            <a:endParaRPr b="1" sz="2600">
              <a:latin typeface="Exo"/>
              <a:ea typeface="Exo"/>
              <a:cs typeface="Exo"/>
              <a:sym typeface="Exo"/>
            </a:endParaRPr>
          </a:p>
        </p:txBody>
      </p:sp>
      <p:sp>
        <p:nvSpPr>
          <p:cNvPr id="114" name="Google Shape;114;p13"/>
          <p:cNvSpPr txBox="1"/>
          <p:nvPr/>
        </p:nvSpPr>
        <p:spPr>
          <a:xfrm>
            <a:off x="95678" y="904901"/>
            <a:ext cx="32256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CC0000"/>
              </a:buClr>
              <a:buSzPts val="2200"/>
              <a:buFont typeface="Mada"/>
              <a:buChar char="◄"/>
            </a:pPr>
            <a:r>
              <a:rPr b="1" lang="ar" sz="2200">
                <a:solidFill>
                  <a:srgbClr val="CC0000"/>
                </a:solidFill>
                <a:highlight>
                  <a:schemeClr val="accent6"/>
                </a:highlight>
                <a:latin typeface="Mada"/>
                <a:ea typeface="Mada"/>
                <a:cs typeface="Mada"/>
                <a:sym typeface="Mada"/>
              </a:rPr>
              <a:t>AutoAntibodies</a:t>
            </a:r>
            <a:endParaRPr b="1" sz="2200">
              <a:solidFill>
                <a:srgbClr val="CC0000"/>
              </a:solidFill>
              <a:highlight>
                <a:schemeClr val="accent6"/>
              </a:highlight>
              <a:latin typeface="Mada"/>
              <a:ea typeface="Mada"/>
              <a:cs typeface="Mada"/>
              <a:sym typeface="Mada"/>
            </a:endParaRPr>
          </a:p>
        </p:txBody>
      </p:sp>
      <p:cxnSp>
        <p:nvCxnSpPr>
          <p:cNvPr id="115" name="Google Shape;115;p13"/>
          <p:cNvCxnSpPr/>
          <p:nvPr/>
        </p:nvCxnSpPr>
        <p:spPr>
          <a:xfrm flipH="1" rot="10800000">
            <a:off x="1237281" y="3939204"/>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16" name="Google Shape;116;p13"/>
          <p:cNvSpPr txBox="1"/>
          <p:nvPr/>
        </p:nvSpPr>
        <p:spPr>
          <a:xfrm>
            <a:off x="1237292" y="3350954"/>
            <a:ext cx="5085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Skin Involvement in SSc</a:t>
            </a:r>
            <a:endParaRPr b="1" sz="2600">
              <a:latin typeface="Mada"/>
              <a:ea typeface="Mada"/>
              <a:cs typeface="Mada"/>
              <a:sym typeface="Mada"/>
            </a:endParaRPr>
          </a:p>
        </p:txBody>
      </p:sp>
      <p:cxnSp>
        <p:nvCxnSpPr>
          <p:cNvPr id="117" name="Google Shape;117;p13"/>
          <p:cNvCxnSpPr>
            <a:stCxn id="118" idx="0"/>
            <a:endCxn id="116" idx="2"/>
          </p:cNvCxnSpPr>
          <p:nvPr/>
        </p:nvCxnSpPr>
        <p:spPr>
          <a:xfrm rot="-5400000">
            <a:off x="2179398" y="2788198"/>
            <a:ext cx="437400" cy="2763600"/>
          </a:xfrm>
          <a:prstGeom prst="bentConnector3">
            <a:avLst>
              <a:gd fmla="val 50007" name="adj1"/>
            </a:avLst>
          </a:prstGeom>
          <a:noFill/>
          <a:ln cap="flat" cmpd="sng" w="19050">
            <a:solidFill>
              <a:srgbClr val="C2C2C2"/>
            </a:solidFill>
            <a:prstDash val="solid"/>
            <a:miter lim="8000"/>
            <a:headEnd len="sm" w="sm" type="none"/>
            <a:tailEnd len="sm" w="sm" type="none"/>
          </a:ln>
        </p:spPr>
      </p:cxnSp>
      <p:sp>
        <p:nvSpPr>
          <p:cNvPr id="118" name="Google Shape;118;p13"/>
          <p:cNvSpPr txBox="1"/>
          <p:nvPr/>
        </p:nvSpPr>
        <p:spPr>
          <a:xfrm>
            <a:off x="597798" y="4388698"/>
            <a:ext cx="837000" cy="252300"/>
          </a:xfrm>
          <a:prstGeom prst="rect">
            <a:avLst/>
          </a:prstGeom>
          <a:solidFill>
            <a:schemeClr val="accent3"/>
          </a:solid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Skin</a:t>
            </a:r>
            <a:endParaRPr b="1" sz="1000">
              <a:solidFill>
                <a:schemeClr val="accent1"/>
              </a:solidFill>
              <a:latin typeface="Mada"/>
              <a:ea typeface="Mada"/>
              <a:cs typeface="Mada"/>
              <a:sym typeface="Mada"/>
            </a:endParaRPr>
          </a:p>
        </p:txBody>
      </p:sp>
      <p:cxnSp>
        <p:nvCxnSpPr>
          <p:cNvPr id="119" name="Google Shape;119;p13"/>
          <p:cNvCxnSpPr>
            <a:stCxn id="120" idx="0"/>
            <a:endCxn id="116" idx="2"/>
          </p:cNvCxnSpPr>
          <p:nvPr/>
        </p:nvCxnSpPr>
        <p:spPr>
          <a:xfrm rot="-5400000">
            <a:off x="2862692" y="3471298"/>
            <a:ext cx="437400" cy="1397400"/>
          </a:xfrm>
          <a:prstGeom prst="bentConnector3">
            <a:avLst>
              <a:gd fmla="val 50007" name="adj1"/>
            </a:avLst>
          </a:prstGeom>
          <a:noFill/>
          <a:ln cap="flat" cmpd="sng" w="19050">
            <a:solidFill>
              <a:srgbClr val="C2C2C2"/>
            </a:solidFill>
            <a:prstDash val="solid"/>
            <a:miter lim="8000"/>
            <a:headEnd len="sm" w="sm" type="none"/>
            <a:tailEnd len="sm" w="sm" type="none"/>
          </a:ln>
        </p:spPr>
      </p:cxnSp>
      <p:sp>
        <p:nvSpPr>
          <p:cNvPr id="120" name="Google Shape;120;p13"/>
          <p:cNvSpPr txBox="1"/>
          <p:nvPr/>
        </p:nvSpPr>
        <p:spPr>
          <a:xfrm>
            <a:off x="1964192" y="4388698"/>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Lung</a:t>
            </a:r>
            <a:endParaRPr b="1" sz="1000">
              <a:solidFill>
                <a:schemeClr val="accent1"/>
              </a:solidFill>
              <a:latin typeface="Mada"/>
              <a:ea typeface="Mada"/>
              <a:cs typeface="Mada"/>
              <a:sym typeface="Mada"/>
            </a:endParaRPr>
          </a:p>
        </p:txBody>
      </p:sp>
      <p:sp>
        <p:nvSpPr>
          <p:cNvPr id="121" name="Google Shape;121;p13"/>
          <p:cNvSpPr txBox="1"/>
          <p:nvPr/>
        </p:nvSpPr>
        <p:spPr>
          <a:xfrm>
            <a:off x="3361444" y="4388698"/>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GI</a:t>
            </a:r>
            <a:endParaRPr b="1" sz="1000">
              <a:solidFill>
                <a:schemeClr val="accent1"/>
              </a:solidFill>
              <a:latin typeface="Mada"/>
              <a:ea typeface="Mada"/>
              <a:cs typeface="Mada"/>
              <a:sym typeface="Mada"/>
            </a:endParaRPr>
          </a:p>
        </p:txBody>
      </p:sp>
      <p:cxnSp>
        <p:nvCxnSpPr>
          <p:cNvPr id="122" name="Google Shape;122;p13"/>
          <p:cNvCxnSpPr>
            <a:stCxn id="121" idx="0"/>
            <a:endCxn id="116" idx="2"/>
          </p:cNvCxnSpPr>
          <p:nvPr/>
        </p:nvCxnSpPr>
        <p:spPr>
          <a:xfrm rot="-5400000">
            <a:off x="3561544" y="4169698"/>
            <a:ext cx="437400" cy="600"/>
          </a:xfrm>
          <a:prstGeom prst="bentConnector3">
            <a:avLst>
              <a:gd fmla="val 50007" name="adj1"/>
            </a:avLst>
          </a:prstGeom>
          <a:noFill/>
          <a:ln cap="flat" cmpd="sng" w="19050">
            <a:solidFill>
              <a:srgbClr val="C2C2C2"/>
            </a:solidFill>
            <a:prstDash val="solid"/>
            <a:miter lim="8000"/>
            <a:headEnd len="sm" w="sm" type="none"/>
            <a:tailEnd len="sm" w="sm" type="none"/>
          </a:ln>
        </p:spPr>
      </p:cxnSp>
      <p:cxnSp>
        <p:nvCxnSpPr>
          <p:cNvPr id="123" name="Google Shape;123;p13"/>
          <p:cNvCxnSpPr>
            <a:stCxn id="124" idx="0"/>
            <a:endCxn id="116" idx="2"/>
          </p:cNvCxnSpPr>
          <p:nvPr/>
        </p:nvCxnSpPr>
        <p:spPr>
          <a:xfrm flipH="1" rot="5400000">
            <a:off x="4266943" y="3464248"/>
            <a:ext cx="437400" cy="1411500"/>
          </a:xfrm>
          <a:prstGeom prst="bentConnector3">
            <a:avLst>
              <a:gd fmla="val 50007" name="adj1"/>
            </a:avLst>
          </a:prstGeom>
          <a:noFill/>
          <a:ln cap="flat" cmpd="sng" w="19050">
            <a:solidFill>
              <a:srgbClr val="C2C2C2"/>
            </a:solidFill>
            <a:prstDash val="solid"/>
            <a:miter lim="8000"/>
            <a:headEnd len="sm" w="sm" type="none"/>
            <a:tailEnd len="sm" w="sm" type="none"/>
          </a:ln>
        </p:spPr>
      </p:cxnSp>
      <p:sp>
        <p:nvSpPr>
          <p:cNvPr id="124" name="Google Shape;124;p13"/>
          <p:cNvSpPr txBox="1"/>
          <p:nvPr/>
        </p:nvSpPr>
        <p:spPr>
          <a:xfrm>
            <a:off x="4772893" y="4388698"/>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Kidney</a:t>
            </a:r>
            <a:endParaRPr b="1" sz="1000">
              <a:solidFill>
                <a:schemeClr val="accent1"/>
              </a:solidFill>
              <a:latin typeface="Mada"/>
              <a:ea typeface="Mada"/>
              <a:cs typeface="Mada"/>
              <a:sym typeface="Mada"/>
            </a:endParaRPr>
          </a:p>
        </p:txBody>
      </p:sp>
      <p:cxnSp>
        <p:nvCxnSpPr>
          <p:cNvPr id="125" name="Google Shape;125;p13"/>
          <p:cNvCxnSpPr>
            <a:stCxn id="126" idx="0"/>
            <a:endCxn id="116" idx="2"/>
          </p:cNvCxnSpPr>
          <p:nvPr/>
        </p:nvCxnSpPr>
        <p:spPr>
          <a:xfrm flipH="1" rot="5400000">
            <a:off x="4912276" y="2819098"/>
            <a:ext cx="437400" cy="2701800"/>
          </a:xfrm>
          <a:prstGeom prst="bentConnector3">
            <a:avLst>
              <a:gd fmla="val 50007" name="adj1"/>
            </a:avLst>
          </a:prstGeom>
          <a:noFill/>
          <a:ln cap="flat" cmpd="sng" w="19050">
            <a:solidFill>
              <a:srgbClr val="C2C2C2"/>
            </a:solidFill>
            <a:prstDash val="solid"/>
            <a:miter lim="8000"/>
            <a:headEnd len="sm" w="sm" type="none"/>
            <a:tailEnd len="sm" w="sm" type="none"/>
          </a:ln>
        </p:spPr>
      </p:cxnSp>
      <p:sp>
        <p:nvSpPr>
          <p:cNvPr id="126" name="Google Shape;126;p13"/>
          <p:cNvSpPr txBox="1"/>
          <p:nvPr/>
        </p:nvSpPr>
        <p:spPr>
          <a:xfrm>
            <a:off x="6063376" y="4388698"/>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Others</a:t>
            </a:r>
            <a:endParaRPr b="1" sz="1000">
              <a:solidFill>
                <a:schemeClr val="accent1"/>
              </a:solidFill>
              <a:latin typeface="Mada"/>
              <a:ea typeface="Mada"/>
              <a:cs typeface="Mada"/>
              <a:sym typeface="Mada"/>
            </a:endParaRPr>
          </a:p>
        </p:txBody>
      </p:sp>
      <p:graphicFrame>
        <p:nvGraphicFramePr>
          <p:cNvPr id="127" name="Google Shape;127;p13"/>
          <p:cNvGraphicFramePr/>
          <p:nvPr/>
        </p:nvGraphicFramePr>
        <p:xfrm>
          <a:off x="148970" y="7641768"/>
          <a:ext cx="3000000" cy="3000000"/>
        </p:xfrm>
        <a:graphic>
          <a:graphicData uri="http://schemas.openxmlformats.org/drawingml/2006/table">
            <a:tbl>
              <a:tblPr>
                <a:noFill/>
                <a:tableStyleId>{059E3B77-B828-426D-9831-75351D44FD52}</a:tableStyleId>
              </a:tblPr>
              <a:tblGrid>
                <a:gridCol w="2504500"/>
                <a:gridCol w="1915875"/>
                <a:gridCol w="2841650"/>
              </a:tblGrid>
              <a:tr h="385400">
                <a:tc gridSpan="3">
                  <a:txBody>
                    <a:bodyPr/>
                    <a:lstStyle/>
                    <a:p>
                      <a:pPr indent="0" lvl="0" marL="0" rtl="0" algn="ctr">
                        <a:spcBef>
                          <a:spcPts val="0"/>
                        </a:spcBef>
                        <a:spcAft>
                          <a:spcPts val="0"/>
                        </a:spcAft>
                        <a:buNone/>
                      </a:pPr>
                      <a:r>
                        <a:rPr b="1" lang="ar" sz="1600">
                          <a:solidFill>
                            <a:srgbClr val="FFFFFF"/>
                          </a:solidFill>
                          <a:latin typeface="Exo"/>
                          <a:ea typeface="Exo"/>
                          <a:cs typeface="Exo"/>
                          <a:sym typeface="Exo"/>
                        </a:rPr>
                        <a:t>Treatment of skin involvement</a:t>
                      </a:r>
                      <a:endParaRPr b="1" sz="1600">
                        <a:solidFill>
                          <a:srgbClr val="FFFFFF"/>
                        </a:solidFill>
                        <a:latin typeface="Exo"/>
                        <a:ea typeface="Exo"/>
                        <a:cs typeface="Exo"/>
                        <a:sym typeface="Exo"/>
                      </a:endParaRPr>
                    </a:p>
                  </a:txBody>
                  <a:tcPr marT="91375" marB="91375" marR="91075" marL="91075" anchor="ctr">
                    <a:solidFill>
                      <a:schemeClr val="accent1"/>
                    </a:solidFill>
                  </a:tcPr>
                </a:tc>
                <a:tc hMerge="1"/>
                <a:tc hMerge="1"/>
              </a:tr>
              <a:tr h="487750">
                <a:tc gridSpan="3">
                  <a:txBody>
                    <a:bodyPr/>
                    <a:lstStyle/>
                    <a:p>
                      <a:pPr indent="0" lvl="0" marL="0" rtl="0" algn="ctr">
                        <a:spcBef>
                          <a:spcPts val="0"/>
                        </a:spcBef>
                        <a:spcAft>
                          <a:spcPts val="0"/>
                        </a:spcAft>
                        <a:buNone/>
                      </a:pPr>
                      <a:r>
                        <a:rPr lang="ar" sz="1200">
                          <a:latin typeface="Mada"/>
                          <a:ea typeface="Mada"/>
                          <a:cs typeface="Mada"/>
                          <a:sym typeface="Mada"/>
                        </a:rPr>
                        <a:t>Treatment is usually initiated when </a:t>
                      </a:r>
                      <a:r>
                        <a:rPr b="1" lang="ar" sz="1200">
                          <a:latin typeface="Mada"/>
                          <a:ea typeface="Mada"/>
                          <a:cs typeface="Mada"/>
                          <a:sym typeface="Mada"/>
                        </a:rPr>
                        <a:t>active skin inflammation is apparent</a:t>
                      </a:r>
                      <a:r>
                        <a:rPr lang="ar" sz="1200">
                          <a:latin typeface="Mada"/>
                          <a:ea typeface="Mada"/>
                          <a:cs typeface="Mada"/>
                          <a:sym typeface="Mada"/>
                        </a:rPr>
                        <a:t> or </a:t>
                      </a:r>
                      <a:r>
                        <a:rPr b="1" lang="ar" sz="1200">
                          <a:latin typeface="Mada"/>
                          <a:ea typeface="Mada"/>
                          <a:cs typeface="Mada"/>
                          <a:sym typeface="Mada"/>
                        </a:rPr>
                        <a:t>progressive skin thickening</a:t>
                      </a:r>
                      <a:r>
                        <a:rPr lang="ar" sz="1200">
                          <a:latin typeface="Mada"/>
                          <a:ea typeface="Mada"/>
                          <a:cs typeface="Mada"/>
                          <a:sym typeface="Mada"/>
                        </a:rPr>
                        <a:t>. </a:t>
                      </a:r>
                      <a:endParaRPr sz="1200">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Why do we treat the skin? To prevent joint contracture and disability in the hands.</a:t>
                      </a:r>
                      <a:endParaRPr sz="1200">
                        <a:solidFill>
                          <a:srgbClr val="6AA84F"/>
                        </a:solidFill>
                        <a:latin typeface="Mada"/>
                        <a:ea typeface="Mada"/>
                        <a:cs typeface="Mada"/>
                        <a:sym typeface="Mada"/>
                      </a:endParaRPr>
                    </a:p>
                  </a:txBody>
                  <a:tcPr marT="91375" marB="91375" marR="91075" marL="91075">
                    <a:lnB cap="flat" cmpd="sng" w="9525">
                      <a:solidFill>
                        <a:srgbClr val="9E9E9E"/>
                      </a:solidFill>
                      <a:prstDash val="solid"/>
                      <a:round/>
                      <a:headEnd len="sm" w="sm" type="none"/>
                      <a:tailEnd len="sm" w="sm" type="none"/>
                    </a:lnB>
                  </a:tcPr>
                </a:tc>
                <a:tc hMerge="1"/>
                <a:tc hMerge="1"/>
              </a:tr>
              <a:tr h="973925">
                <a:tc>
                  <a:txBody>
                    <a:bodyPr/>
                    <a:lstStyle/>
                    <a:p>
                      <a:pPr indent="0" lvl="0" marL="0" rtl="0" algn="ctr">
                        <a:spcBef>
                          <a:spcPts val="0"/>
                        </a:spcBef>
                        <a:spcAft>
                          <a:spcPts val="0"/>
                        </a:spcAft>
                        <a:buNone/>
                      </a:pPr>
                      <a:r>
                        <a:rPr b="1" lang="ar" sz="1200">
                          <a:latin typeface="Mada"/>
                          <a:ea typeface="Mada"/>
                          <a:cs typeface="Mada"/>
                          <a:sym typeface="Mada"/>
                        </a:rPr>
                        <a:t>Methotrexate </a:t>
                      </a:r>
                      <a:endParaRPr b="1" sz="1200">
                        <a:latin typeface="Mada"/>
                        <a:ea typeface="Mada"/>
                        <a:cs typeface="Mada"/>
                        <a:sym typeface="Mada"/>
                      </a:endParaRPr>
                    </a:p>
                    <a:p>
                      <a:pPr indent="0" lvl="0" marL="0" rtl="0" algn="l">
                        <a:spcBef>
                          <a:spcPts val="1000"/>
                        </a:spcBef>
                        <a:spcAft>
                          <a:spcPts val="0"/>
                        </a:spcAft>
                        <a:buNone/>
                      </a:pPr>
                      <a:r>
                        <a:rPr lang="ar" sz="1200">
                          <a:latin typeface="Mada"/>
                          <a:ea typeface="Mada"/>
                          <a:cs typeface="Mada"/>
                          <a:sym typeface="Mada"/>
                        </a:rPr>
                        <a:t>Avoid it if the patient has</a:t>
                      </a:r>
                      <a:r>
                        <a:rPr b="1" lang="ar" sz="1200">
                          <a:latin typeface="Mada"/>
                          <a:ea typeface="Mada"/>
                          <a:cs typeface="Mada"/>
                          <a:sym typeface="Mada"/>
                        </a:rPr>
                        <a:t> </a:t>
                      </a:r>
                      <a:r>
                        <a:rPr b="1" lang="ar" sz="1200">
                          <a:solidFill>
                            <a:srgbClr val="CC0000"/>
                          </a:solidFill>
                          <a:latin typeface="Mada"/>
                          <a:ea typeface="Mada"/>
                          <a:cs typeface="Mada"/>
                          <a:sym typeface="Mada"/>
                        </a:rPr>
                        <a:t>interstitial lung disease</a:t>
                      </a:r>
                      <a:r>
                        <a:rPr lang="ar" sz="1200">
                          <a:latin typeface="Mada"/>
                          <a:ea typeface="Mada"/>
                          <a:cs typeface="Mada"/>
                          <a:sym typeface="Mada"/>
                        </a:rPr>
                        <a:t> or </a:t>
                      </a:r>
                      <a:r>
                        <a:rPr b="1" lang="ar" sz="1200">
                          <a:solidFill>
                            <a:srgbClr val="CC0000"/>
                          </a:solidFill>
                          <a:latin typeface="Mada"/>
                          <a:ea typeface="Mada"/>
                          <a:cs typeface="Mada"/>
                          <a:sym typeface="Mada"/>
                        </a:rPr>
                        <a:t>renal failure </a:t>
                      </a:r>
                      <a:r>
                        <a:rPr lang="ar" sz="1200">
                          <a:solidFill>
                            <a:srgbClr val="6AA84F"/>
                          </a:solidFill>
                          <a:latin typeface="Mada"/>
                          <a:ea typeface="Mada"/>
                          <a:cs typeface="Mada"/>
                          <a:sym typeface="Mada"/>
                        </a:rPr>
                        <a:t>because of its toxic effect. </a:t>
                      </a:r>
                      <a:endParaRPr sz="900">
                        <a:solidFill>
                          <a:srgbClr val="6AA84F"/>
                        </a:solidFill>
                        <a:latin typeface="Mada"/>
                        <a:ea typeface="Mada"/>
                        <a:cs typeface="Mada"/>
                        <a:sym typeface="Mada"/>
                      </a:endParaRPr>
                    </a:p>
                  </a:txBody>
                  <a:tcPr marT="91375" marB="91375" marR="91075" marL="910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ar" sz="1200">
                          <a:latin typeface="Mada"/>
                          <a:ea typeface="Mada"/>
                          <a:cs typeface="Mada"/>
                          <a:sym typeface="Mada"/>
                        </a:rPr>
                        <a:t>➢ Mycophenolate mofetil </a:t>
                      </a:r>
                      <a:endParaRPr b="1" sz="1200">
                        <a:latin typeface="Mada"/>
                        <a:ea typeface="Mada"/>
                        <a:cs typeface="Mada"/>
                        <a:sym typeface="Mada"/>
                      </a:endParaRPr>
                    </a:p>
                    <a:p>
                      <a:pPr indent="0" lvl="0" marL="0" rtl="0" algn="l">
                        <a:spcBef>
                          <a:spcPts val="0"/>
                        </a:spcBef>
                        <a:spcAft>
                          <a:spcPts val="0"/>
                        </a:spcAft>
                        <a:buNone/>
                      </a:pPr>
                      <a:r>
                        <a:rPr b="1" lang="ar" sz="1200">
                          <a:latin typeface="Mada"/>
                          <a:ea typeface="Mada"/>
                          <a:cs typeface="Mada"/>
                          <a:sym typeface="Mada"/>
                        </a:rPr>
                        <a:t>➢ Cyclophosphamide </a:t>
                      </a:r>
                      <a:endParaRPr b="1" sz="1200">
                        <a:latin typeface="Mada"/>
                        <a:ea typeface="Mada"/>
                        <a:cs typeface="Mada"/>
                        <a:sym typeface="Mada"/>
                      </a:endParaRPr>
                    </a:p>
                    <a:p>
                      <a:pPr indent="0" lvl="0" marL="0" rtl="0" algn="l">
                        <a:spcBef>
                          <a:spcPts val="0"/>
                        </a:spcBef>
                        <a:spcAft>
                          <a:spcPts val="0"/>
                        </a:spcAft>
                        <a:buNone/>
                      </a:pPr>
                      <a:r>
                        <a:rPr b="1" lang="ar" sz="1200">
                          <a:latin typeface="Mada"/>
                          <a:ea typeface="Mada"/>
                          <a:cs typeface="Mada"/>
                          <a:sym typeface="Mada"/>
                        </a:rPr>
                        <a:t>➢ Rituximab </a:t>
                      </a:r>
                      <a:endParaRPr b="1" sz="1200">
                        <a:latin typeface="Mada"/>
                        <a:ea typeface="Mada"/>
                        <a:cs typeface="Mada"/>
                        <a:sym typeface="Mada"/>
                      </a:endParaRPr>
                    </a:p>
                  </a:txBody>
                  <a:tcPr marT="91375" marB="91375" marR="91075" marL="910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ar" sz="1200">
                          <a:latin typeface="Mada"/>
                          <a:ea typeface="Mada"/>
                          <a:cs typeface="Mada"/>
                          <a:sym typeface="Mada"/>
                        </a:rPr>
                        <a:t>Steroids</a:t>
                      </a:r>
                      <a:endParaRPr b="1" sz="1200">
                        <a:latin typeface="Mada"/>
                        <a:ea typeface="Mada"/>
                        <a:cs typeface="Mada"/>
                        <a:sym typeface="Mada"/>
                      </a:endParaRPr>
                    </a:p>
                    <a:p>
                      <a:pPr indent="0" lvl="0" marL="0" rtl="0" algn="l">
                        <a:spcBef>
                          <a:spcPts val="1000"/>
                        </a:spcBef>
                        <a:spcAft>
                          <a:spcPts val="0"/>
                        </a:spcAft>
                        <a:buNone/>
                      </a:pPr>
                      <a:r>
                        <a:rPr lang="ar" sz="1200">
                          <a:solidFill>
                            <a:srgbClr val="1C4588"/>
                          </a:solidFill>
                          <a:latin typeface="Mada"/>
                          <a:ea typeface="Mada"/>
                          <a:cs typeface="Mada"/>
                          <a:sym typeface="Mada"/>
                        </a:rPr>
                        <a:t>High-dose corticosteroids (above 10 mg prednisolone daily)</a:t>
                      </a:r>
                      <a:r>
                        <a:rPr lang="ar" sz="1200">
                          <a:solidFill>
                            <a:srgbClr val="1C4588"/>
                          </a:solidFill>
                          <a:latin typeface="Mada"/>
                          <a:ea typeface="Mada"/>
                          <a:cs typeface="Mada"/>
                          <a:sym typeface="Mada"/>
                        </a:rPr>
                        <a:t> is a </a:t>
                      </a:r>
                      <a:r>
                        <a:rPr b="1" lang="ar" sz="1200">
                          <a:solidFill>
                            <a:srgbClr val="1C4588"/>
                          </a:solidFill>
                          <a:latin typeface="Mada"/>
                          <a:ea typeface="Mada"/>
                          <a:cs typeface="Mada"/>
                          <a:sym typeface="Mada"/>
                        </a:rPr>
                        <a:t>significant risk</a:t>
                      </a:r>
                      <a:r>
                        <a:rPr lang="ar" sz="1200">
                          <a:solidFill>
                            <a:srgbClr val="1C4588"/>
                          </a:solidFill>
                          <a:latin typeface="Mada"/>
                          <a:ea typeface="Mada"/>
                          <a:cs typeface="Mada"/>
                          <a:sym typeface="Mada"/>
                        </a:rPr>
                        <a:t> factor for </a:t>
                      </a:r>
                      <a:r>
                        <a:rPr b="1" lang="ar" sz="1200">
                          <a:solidFill>
                            <a:srgbClr val="1C4588"/>
                          </a:solidFill>
                          <a:latin typeface="Mada"/>
                          <a:ea typeface="Mada"/>
                          <a:cs typeface="Mada"/>
                          <a:sym typeface="Mada"/>
                        </a:rPr>
                        <a:t>Scleroderma renal crisis</a:t>
                      </a:r>
                      <a:r>
                        <a:rPr lang="ar" sz="1200">
                          <a:solidFill>
                            <a:srgbClr val="1C4588"/>
                          </a:solidFill>
                          <a:latin typeface="Mada"/>
                          <a:ea typeface="Mada"/>
                          <a:cs typeface="Mada"/>
                          <a:sym typeface="Mada"/>
                        </a:rPr>
                        <a:t> and is best to be </a:t>
                      </a:r>
                      <a:r>
                        <a:rPr lang="ar" sz="1200">
                          <a:solidFill>
                            <a:srgbClr val="1C4588"/>
                          </a:solidFill>
                          <a:latin typeface="Mada"/>
                          <a:ea typeface="Mada"/>
                          <a:cs typeface="Mada"/>
                          <a:sym typeface="Mada"/>
                        </a:rPr>
                        <a:t>avoided </a:t>
                      </a:r>
                      <a:r>
                        <a:rPr lang="ar" sz="1200">
                          <a:solidFill>
                            <a:srgbClr val="1C4588"/>
                          </a:solidFill>
                          <a:latin typeface="Mada"/>
                          <a:ea typeface="Mada"/>
                          <a:cs typeface="Mada"/>
                          <a:sym typeface="Mada"/>
                        </a:rPr>
                        <a:t>in patients with DcSSc. </a:t>
                      </a:r>
                      <a:endParaRPr sz="1200">
                        <a:solidFill>
                          <a:srgbClr val="1C4588"/>
                        </a:solidFill>
                        <a:latin typeface="Mada"/>
                        <a:ea typeface="Mada"/>
                        <a:cs typeface="Mada"/>
                        <a:sym typeface="Mada"/>
                      </a:endParaRPr>
                    </a:p>
                  </a:txBody>
                  <a:tcPr marT="91375" marB="91375" marR="91075" marL="910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28" name="Google Shape;128;p13"/>
          <p:cNvSpPr/>
          <p:nvPr/>
        </p:nvSpPr>
        <p:spPr>
          <a:xfrm>
            <a:off x="243825" y="1751300"/>
            <a:ext cx="2313000" cy="9342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Associated with:</a:t>
            </a:r>
            <a:endParaRPr b="1" sz="1200">
              <a:solidFill>
                <a:schemeClr val="dk1"/>
              </a:solidFill>
              <a:latin typeface="Mada"/>
              <a:ea typeface="Mada"/>
              <a:cs typeface="Mada"/>
              <a:sym typeface="Mada"/>
            </a:endParaRPr>
          </a:p>
          <a:p>
            <a:pPr indent="-162599" lvl="0" marL="208799" rtl="0" algn="l">
              <a:spcBef>
                <a:spcPts val="0"/>
              </a:spcBef>
              <a:spcAft>
                <a:spcPts val="0"/>
              </a:spcAft>
              <a:buSzPts val="1200"/>
              <a:buFont typeface="Mada"/>
              <a:buChar char="●"/>
            </a:pPr>
            <a:r>
              <a:rPr b="1" lang="ar" sz="1200">
                <a:solidFill>
                  <a:srgbClr val="CC0000"/>
                </a:solidFill>
                <a:latin typeface="Mada"/>
                <a:ea typeface="Mada"/>
                <a:cs typeface="Mada"/>
                <a:sym typeface="Mada"/>
              </a:rPr>
              <a:t>Diffuse </a:t>
            </a:r>
            <a:r>
              <a:rPr lang="ar" sz="1200">
                <a:solidFill>
                  <a:schemeClr val="dk1"/>
                </a:solidFill>
                <a:latin typeface="Mada"/>
                <a:ea typeface="Mada"/>
                <a:cs typeface="Mada"/>
                <a:sym typeface="Mada"/>
              </a:rPr>
              <a:t>subset</a:t>
            </a:r>
            <a:endParaRPr sz="1200">
              <a:solidFill>
                <a:schemeClr val="dk1"/>
              </a:solidFill>
              <a:latin typeface="Mada"/>
              <a:ea typeface="Mada"/>
              <a:cs typeface="Mada"/>
              <a:sym typeface="Mada"/>
            </a:endParaRPr>
          </a:p>
          <a:p>
            <a:pPr indent="-162599" lvl="0" marL="208799" rtl="0" algn="l">
              <a:spcBef>
                <a:spcPts val="0"/>
              </a:spcBef>
              <a:spcAft>
                <a:spcPts val="0"/>
              </a:spcAft>
              <a:buSzPts val="1200"/>
              <a:buFont typeface="Mada"/>
              <a:buChar char="●"/>
            </a:pPr>
            <a:r>
              <a:rPr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development</a:t>
            </a:r>
            <a:r>
              <a:rPr lang="ar" sz="1200">
                <a:solidFill>
                  <a:schemeClr val="dk1"/>
                </a:solidFill>
                <a:latin typeface="Mada"/>
                <a:ea typeface="Mada"/>
                <a:cs typeface="Mada"/>
                <a:sym typeface="Mada"/>
              </a:rPr>
              <a:t> of </a:t>
            </a:r>
            <a:r>
              <a:rPr b="1" lang="ar" sz="1200">
                <a:solidFill>
                  <a:srgbClr val="CC0000"/>
                </a:solidFill>
                <a:latin typeface="Mada"/>
                <a:ea typeface="Mada"/>
                <a:cs typeface="Mada"/>
                <a:sym typeface="Mada"/>
              </a:rPr>
              <a:t>ILD</a:t>
            </a:r>
            <a:endParaRPr b="1" sz="1200">
              <a:solidFill>
                <a:srgbClr val="CC0000"/>
              </a:solidFill>
              <a:latin typeface="Mada"/>
              <a:ea typeface="Mada"/>
              <a:cs typeface="Mada"/>
              <a:sym typeface="Mada"/>
            </a:endParaRPr>
          </a:p>
          <a:p>
            <a:pPr indent="-162599" lvl="0" marL="208799" rtl="0" algn="l">
              <a:spcBef>
                <a:spcPts val="0"/>
              </a:spcBef>
              <a:spcAft>
                <a:spcPts val="0"/>
              </a:spcAft>
              <a:buSzPts val="1200"/>
              <a:buFont typeface="Mada"/>
              <a:buChar char="●"/>
            </a:pPr>
            <a:r>
              <a:rPr b="1" lang="ar" sz="1200">
                <a:solidFill>
                  <a:schemeClr val="dk1"/>
                </a:solidFill>
                <a:latin typeface="Mada"/>
                <a:ea typeface="Mada"/>
                <a:cs typeface="Mada"/>
                <a:sym typeface="Mada"/>
              </a:rPr>
              <a:t>Reduced </a:t>
            </a:r>
            <a:r>
              <a:rPr lang="ar" sz="1200">
                <a:solidFill>
                  <a:schemeClr val="dk1"/>
                </a:solidFill>
                <a:latin typeface="Mada"/>
                <a:ea typeface="Mada"/>
                <a:cs typeface="Mada"/>
                <a:sym typeface="Mada"/>
              </a:rPr>
              <a:t>risk of </a:t>
            </a:r>
            <a:r>
              <a:rPr b="1" lang="ar" sz="1200">
                <a:solidFill>
                  <a:srgbClr val="CC0000"/>
                </a:solidFill>
                <a:latin typeface="Mada"/>
                <a:ea typeface="Mada"/>
                <a:cs typeface="Mada"/>
                <a:sym typeface="Mada"/>
              </a:rPr>
              <a:t>PAH</a:t>
            </a:r>
            <a:endParaRPr b="1" sz="1200">
              <a:solidFill>
                <a:srgbClr val="CC0000"/>
              </a:solidFill>
              <a:latin typeface="Mada"/>
              <a:ea typeface="Mada"/>
              <a:cs typeface="Mada"/>
              <a:sym typeface="Mada"/>
            </a:endParaRPr>
          </a:p>
        </p:txBody>
      </p:sp>
      <p:sp>
        <p:nvSpPr>
          <p:cNvPr id="129" name="Google Shape;129;p13"/>
          <p:cNvSpPr/>
          <p:nvPr/>
        </p:nvSpPr>
        <p:spPr>
          <a:xfrm>
            <a:off x="341637" y="1513375"/>
            <a:ext cx="2117700" cy="252300"/>
          </a:xfrm>
          <a:prstGeom prst="round2SameRect">
            <a:avLst>
              <a:gd fmla="val 1666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Scl-70 (topoisomerase)</a:t>
            </a:r>
            <a:endParaRPr b="1" sz="1200">
              <a:solidFill>
                <a:srgbClr val="FFFFFF"/>
              </a:solidFill>
              <a:latin typeface="Mada"/>
              <a:ea typeface="Mada"/>
              <a:cs typeface="Mada"/>
              <a:sym typeface="Mada"/>
            </a:endParaRPr>
          </a:p>
        </p:txBody>
      </p:sp>
      <p:sp>
        <p:nvSpPr>
          <p:cNvPr id="130" name="Google Shape;130;p13"/>
          <p:cNvSpPr/>
          <p:nvPr/>
        </p:nvSpPr>
        <p:spPr>
          <a:xfrm>
            <a:off x="2834625" y="1751300"/>
            <a:ext cx="2111100" cy="9342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Associated with:</a:t>
            </a:r>
            <a:endParaRPr b="1" sz="1200">
              <a:solidFill>
                <a:schemeClr val="dk1"/>
              </a:solidFill>
              <a:latin typeface="Mada"/>
              <a:ea typeface="Mada"/>
              <a:cs typeface="Mada"/>
              <a:sym typeface="Mada"/>
            </a:endParaRPr>
          </a:p>
          <a:p>
            <a:pPr indent="-162599" lvl="0" marL="208799" rtl="0" algn="l">
              <a:spcBef>
                <a:spcPts val="0"/>
              </a:spcBef>
              <a:spcAft>
                <a:spcPts val="0"/>
              </a:spcAft>
              <a:buSzPts val="1200"/>
              <a:buFont typeface="Mada"/>
              <a:buChar char="●"/>
            </a:pPr>
            <a:r>
              <a:rPr b="1" lang="ar" sz="1200">
                <a:solidFill>
                  <a:srgbClr val="CC0000"/>
                </a:solidFill>
                <a:latin typeface="Mada"/>
                <a:ea typeface="Mada"/>
                <a:cs typeface="Mada"/>
                <a:sym typeface="Mada"/>
              </a:rPr>
              <a:t>limited </a:t>
            </a:r>
            <a:r>
              <a:rPr lang="ar" sz="1200">
                <a:solidFill>
                  <a:schemeClr val="dk1"/>
                </a:solidFill>
                <a:latin typeface="Mada"/>
                <a:ea typeface="Mada"/>
                <a:cs typeface="Mada"/>
                <a:sym typeface="Mada"/>
              </a:rPr>
              <a:t>subset</a:t>
            </a:r>
            <a:endParaRPr sz="1200">
              <a:solidFill>
                <a:schemeClr val="dk1"/>
              </a:solidFill>
              <a:latin typeface="Mada"/>
              <a:ea typeface="Mada"/>
              <a:cs typeface="Mada"/>
              <a:sym typeface="Mada"/>
            </a:endParaRPr>
          </a:p>
          <a:p>
            <a:pPr indent="-162599" lvl="0" marL="208799" rtl="0" algn="l">
              <a:spcBef>
                <a:spcPts val="0"/>
              </a:spcBef>
              <a:spcAft>
                <a:spcPts val="0"/>
              </a:spcAft>
              <a:buSzPts val="1200"/>
              <a:buFont typeface="Mada"/>
              <a:buChar char="●"/>
            </a:pPr>
            <a:r>
              <a:rPr b="1" lang="ar" sz="1200">
                <a:solidFill>
                  <a:schemeClr val="dk1"/>
                </a:solidFill>
                <a:latin typeface="Mada"/>
                <a:ea typeface="Mada"/>
                <a:cs typeface="Mada"/>
                <a:sym typeface="Mada"/>
              </a:rPr>
              <a:t>Pulmonary Arterial HTN</a:t>
            </a:r>
            <a:endParaRPr b="1" sz="1200">
              <a:solidFill>
                <a:schemeClr val="dk1"/>
              </a:solidFill>
              <a:latin typeface="Mada"/>
              <a:ea typeface="Mada"/>
              <a:cs typeface="Mada"/>
              <a:sym typeface="Mada"/>
            </a:endParaRPr>
          </a:p>
          <a:p>
            <a:pPr indent="-162599" lvl="0" marL="208799" rtl="0" algn="l">
              <a:spcBef>
                <a:spcPts val="0"/>
              </a:spcBef>
              <a:spcAft>
                <a:spcPts val="0"/>
              </a:spcAft>
              <a:buSzPts val="1200"/>
              <a:buFont typeface="Mada"/>
              <a:buChar char="●"/>
            </a:pPr>
            <a:r>
              <a:rPr b="1" lang="ar" sz="1200">
                <a:solidFill>
                  <a:schemeClr val="dk1"/>
                </a:solidFill>
                <a:latin typeface="Mada"/>
                <a:ea typeface="Mada"/>
                <a:cs typeface="Mada"/>
                <a:sym typeface="Mada"/>
              </a:rPr>
              <a:t>Digital ulcer</a:t>
            </a:r>
            <a:endParaRPr b="1" sz="1200">
              <a:latin typeface="Mada"/>
              <a:ea typeface="Mada"/>
              <a:cs typeface="Mada"/>
              <a:sym typeface="Mada"/>
            </a:endParaRPr>
          </a:p>
        </p:txBody>
      </p:sp>
      <p:sp>
        <p:nvSpPr>
          <p:cNvPr id="131" name="Google Shape;131;p13"/>
          <p:cNvSpPr/>
          <p:nvPr/>
        </p:nvSpPr>
        <p:spPr>
          <a:xfrm>
            <a:off x="2923888" y="1513375"/>
            <a:ext cx="1932300" cy="252300"/>
          </a:xfrm>
          <a:prstGeom prst="round2SameRect">
            <a:avLst>
              <a:gd fmla="val 1666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Anti-centromere</a:t>
            </a:r>
            <a:endParaRPr b="1" sz="1200">
              <a:solidFill>
                <a:srgbClr val="FFFFFF"/>
              </a:solidFill>
              <a:latin typeface="Mada"/>
              <a:ea typeface="Mada"/>
              <a:cs typeface="Mada"/>
              <a:sym typeface="Mada"/>
            </a:endParaRPr>
          </a:p>
        </p:txBody>
      </p:sp>
      <p:sp>
        <p:nvSpPr>
          <p:cNvPr id="132" name="Google Shape;132;p13"/>
          <p:cNvSpPr/>
          <p:nvPr/>
        </p:nvSpPr>
        <p:spPr>
          <a:xfrm>
            <a:off x="5150450" y="1751300"/>
            <a:ext cx="2233800" cy="9342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chemeClr val="dk1"/>
                </a:solidFill>
                <a:latin typeface="Mada"/>
                <a:ea typeface="Mada"/>
                <a:cs typeface="Mada"/>
                <a:sym typeface="Mada"/>
              </a:rPr>
              <a:t>Associated with:</a:t>
            </a:r>
            <a:endParaRPr b="1" sz="1200">
              <a:solidFill>
                <a:schemeClr val="dk1"/>
              </a:solidFill>
              <a:latin typeface="Mada"/>
              <a:ea typeface="Mada"/>
              <a:cs typeface="Mada"/>
              <a:sym typeface="Mada"/>
            </a:endParaRPr>
          </a:p>
          <a:p>
            <a:pPr indent="-162599" lvl="0" marL="208799"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Scleroderma Renal Crisis</a:t>
            </a:r>
            <a:endParaRPr b="1" sz="1200">
              <a:solidFill>
                <a:srgbClr val="CC0000"/>
              </a:solidFill>
              <a:latin typeface="Mada"/>
              <a:ea typeface="Mada"/>
              <a:cs typeface="Mada"/>
              <a:sym typeface="Mada"/>
            </a:endParaRPr>
          </a:p>
          <a:p>
            <a:pPr indent="-162599" lvl="0" marL="208799" rtl="0" algn="l">
              <a:spcBef>
                <a:spcPts val="0"/>
              </a:spcBef>
              <a:spcAft>
                <a:spcPts val="0"/>
              </a:spcAft>
              <a:buSzPts val="1200"/>
              <a:buFont typeface="Mada"/>
              <a:buChar char="●"/>
            </a:pPr>
            <a:r>
              <a:rPr b="1" lang="ar" sz="1200">
                <a:solidFill>
                  <a:schemeClr val="dk1"/>
                </a:solidFill>
                <a:latin typeface="Mada"/>
                <a:ea typeface="Mada"/>
                <a:cs typeface="Mada"/>
                <a:sym typeface="Mada"/>
              </a:rPr>
              <a:t>Malignancy </a:t>
            </a:r>
            <a:r>
              <a:rPr lang="ar" sz="1200">
                <a:solidFill>
                  <a:schemeClr val="dk1"/>
                </a:solidFill>
                <a:latin typeface="Mada"/>
                <a:ea typeface="Mada"/>
                <a:cs typeface="Mada"/>
                <a:sym typeface="Mada"/>
              </a:rPr>
              <a:t>associated SSc</a:t>
            </a:r>
            <a:endParaRPr sz="1200">
              <a:solidFill>
                <a:schemeClr val="dk1"/>
              </a:solidFill>
              <a:latin typeface="Mada"/>
              <a:ea typeface="Mada"/>
              <a:cs typeface="Mada"/>
              <a:sym typeface="Mada"/>
            </a:endParaRPr>
          </a:p>
          <a:p>
            <a:pPr indent="-162599" lvl="0" marL="208799" rtl="0" algn="l">
              <a:spcBef>
                <a:spcPts val="0"/>
              </a:spcBef>
              <a:spcAft>
                <a:spcPts val="0"/>
              </a:spcAft>
              <a:buSzPts val="1200"/>
              <a:buFont typeface="Mada"/>
              <a:buChar char="●"/>
            </a:pPr>
            <a:r>
              <a:rPr b="1" lang="ar" sz="1200">
                <a:solidFill>
                  <a:schemeClr val="dk1"/>
                </a:solidFill>
                <a:latin typeface="Mada"/>
                <a:ea typeface="Mada"/>
                <a:cs typeface="Mada"/>
                <a:sym typeface="Mada"/>
              </a:rPr>
              <a:t>Mortality.</a:t>
            </a:r>
            <a:endParaRPr b="1" sz="1200">
              <a:latin typeface="Mada"/>
              <a:ea typeface="Mada"/>
              <a:cs typeface="Mada"/>
              <a:sym typeface="Mada"/>
            </a:endParaRPr>
          </a:p>
        </p:txBody>
      </p:sp>
      <p:sp>
        <p:nvSpPr>
          <p:cNvPr id="133" name="Google Shape;133;p13"/>
          <p:cNvSpPr/>
          <p:nvPr/>
        </p:nvSpPr>
        <p:spPr>
          <a:xfrm>
            <a:off x="5301200" y="1513375"/>
            <a:ext cx="1932300" cy="252300"/>
          </a:xfrm>
          <a:prstGeom prst="round2SameRect">
            <a:avLst>
              <a:gd fmla="val 1666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RNA polymerase III</a:t>
            </a:r>
            <a:endParaRPr b="1" sz="1200">
              <a:solidFill>
                <a:srgbClr val="FFFFFF"/>
              </a:solidFill>
              <a:latin typeface="Mada"/>
              <a:ea typeface="Mada"/>
              <a:cs typeface="Mada"/>
              <a:sym typeface="Mada"/>
            </a:endParaRPr>
          </a:p>
        </p:txBody>
      </p:sp>
      <p:sp>
        <p:nvSpPr>
          <p:cNvPr id="134" name="Google Shape;134;p13"/>
          <p:cNvSpPr txBox="1"/>
          <p:nvPr/>
        </p:nvSpPr>
        <p:spPr>
          <a:xfrm>
            <a:off x="95675" y="2777250"/>
            <a:ext cx="7464300" cy="369300"/>
          </a:xfrm>
          <a:prstGeom prst="rect">
            <a:avLst/>
          </a:prstGeom>
          <a:noFill/>
          <a:ln>
            <a:noFill/>
          </a:ln>
        </p:spPr>
        <p:txBody>
          <a:bodyPr anchorCtr="0" anchor="t" bIns="91425" lIns="91425" spcFirstLastPara="1" rIns="91425" wrap="square" tIns="91425">
            <a:spAutoFit/>
          </a:bodyPr>
          <a:lstStyle/>
          <a:p>
            <a:pPr indent="-165100" lvl="0" marL="317500" rtl="0" algn="l">
              <a:spcBef>
                <a:spcPts val="0"/>
              </a:spcBef>
              <a:spcAft>
                <a:spcPts val="0"/>
              </a:spcAft>
              <a:buClr>
                <a:schemeClr val="dk1"/>
              </a:buClr>
              <a:buSzPts val="1200"/>
              <a:buFont typeface="Mada Medium"/>
              <a:buChar char="❖"/>
            </a:pPr>
            <a:r>
              <a:rPr b="1" lang="ar" sz="1200">
                <a:solidFill>
                  <a:schemeClr val="dk1"/>
                </a:solidFill>
                <a:latin typeface="Mada"/>
                <a:ea typeface="Mada"/>
                <a:cs typeface="Mada"/>
                <a:sym typeface="Mada"/>
              </a:rPr>
              <a:t>Scl-PM (</a:t>
            </a:r>
            <a:r>
              <a:rPr b="1" lang="ar" sz="1200">
                <a:solidFill>
                  <a:srgbClr val="999999"/>
                </a:solidFill>
                <a:latin typeface="Mada"/>
                <a:ea typeface="Mada"/>
                <a:cs typeface="Mada"/>
                <a:sym typeface="Mada"/>
              </a:rPr>
              <a:t>scleroderma polymyositis</a:t>
            </a:r>
            <a:r>
              <a:rPr b="1" lang="ar" sz="1200">
                <a:solidFill>
                  <a:schemeClr val="dk1"/>
                </a:solidFill>
                <a:latin typeface="Mada"/>
                <a:ea typeface="Mada"/>
                <a:cs typeface="Mada"/>
                <a:sym typeface="Mada"/>
              </a:rPr>
              <a:t>):</a:t>
            </a:r>
            <a:r>
              <a:rPr lang="ar" sz="1200">
                <a:solidFill>
                  <a:schemeClr val="dk1"/>
                </a:solidFill>
                <a:latin typeface="Mada"/>
                <a:ea typeface="Mada"/>
                <a:cs typeface="Mada"/>
                <a:sym typeface="Mada"/>
              </a:rPr>
              <a:t> </a:t>
            </a:r>
            <a:r>
              <a:rPr lang="ar" sz="1200">
                <a:latin typeface="Mada"/>
                <a:ea typeface="Mada"/>
                <a:cs typeface="Mada"/>
                <a:sym typeface="Mada"/>
              </a:rPr>
              <a:t>Associated with myositis overlap</a:t>
            </a:r>
            <a:endParaRPr/>
          </a:p>
        </p:txBody>
      </p:sp>
      <p:sp>
        <p:nvSpPr>
          <p:cNvPr id="135" name="Google Shape;135;p13"/>
          <p:cNvSpPr/>
          <p:nvPr/>
        </p:nvSpPr>
        <p:spPr>
          <a:xfrm>
            <a:off x="424375" y="4962025"/>
            <a:ext cx="6646500" cy="2336100"/>
          </a:xfrm>
          <a:prstGeom prst="snip2DiagRect">
            <a:avLst>
              <a:gd fmla="val 0" name="adj1"/>
              <a:gd fmla="val 16667" name="adj2"/>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198600" lvl="0" marL="280799"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Skin is the Largest and Most Important Organ in SSc</a:t>
            </a:r>
            <a:r>
              <a:rPr lang="ar" sz="1200">
                <a:solidFill>
                  <a:schemeClr val="dk1"/>
                </a:solidFill>
                <a:latin typeface="Mada"/>
                <a:ea typeface="Mada"/>
                <a:cs typeface="Mada"/>
                <a:sym typeface="Mada"/>
              </a:rPr>
              <a:t> (and all women). </a:t>
            </a:r>
            <a:endParaRPr b="1" sz="1200">
              <a:solidFill>
                <a:schemeClr val="dk1"/>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Skin involvement</a:t>
            </a:r>
            <a:r>
              <a:rPr lang="ar" sz="1200">
                <a:solidFill>
                  <a:schemeClr val="dk1"/>
                </a:solidFill>
                <a:latin typeface="Mada"/>
                <a:ea typeface="Mada"/>
                <a:cs typeface="Mada"/>
                <a:sym typeface="Mada"/>
              </a:rPr>
              <a:t> has been considered a </a:t>
            </a:r>
            <a:r>
              <a:rPr b="1" lang="ar" sz="1200">
                <a:solidFill>
                  <a:schemeClr val="dk1"/>
                </a:solidFill>
                <a:latin typeface="Mada"/>
                <a:ea typeface="Mada"/>
                <a:cs typeface="Mada"/>
                <a:sym typeface="Mada"/>
              </a:rPr>
              <a:t>reflection </a:t>
            </a:r>
            <a:r>
              <a:rPr lang="ar" sz="1200">
                <a:solidFill>
                  <a:schemeClr val="dk1"/>
                </a:solidFill>
                <a:latin typeface="Mada"/>
                <a:ea typeface="Mada"/>
                <a:cs typeface="Mada"/>
                <a:sym typeface="Mada"/>
              </a:rPr>
              <a:t>of </a:t>
            </a:r>
            <a:r>
              <a:rPr b="1" lang="ar" sz="1200">
                <a:solidFill>
                  <a:srgbClr val="CC0000"/>
                </a:solidFill>
                <a:latin typeface="Mada"/>
                <a:ea typeface="Mada"/>
                <a:cs typeface="Mada"/>
                <a:sym typeface="Mada"/>
              </a:rPr>
              <a:t>internal organ involvement</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198600" lvl="0" marL="280799"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Skin involvement is seen in 99% of patients.</a:t>
            </a:r>
            <a:endParaRPr sz="1200">
              <a:solidFill>
                <a:srgbClr val="6AA84F"/>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level of skin involvement</a:t>
            </a:r>
            <a:r>
              <a:rPr lang="ar" sz="1200">
                <a:solidFill>
                  <a:schemeClr val="dk1"/>
                </a:solidFill>
                <a:latin typeface="Mada"/>
                <a:ea typeface="Mada"/>
                <a:cs typeface="Mada"/>
                <a:sym typeface="Mada"/>
              </a:rPr>
              <a:t> predicts </a:t>
            </a:r>
            <a:r>
              <a:rPr b="1" lang="ar" sz="1200">
                <a:solidFill>
                  <a:schemeClr val="dk1"/>
                </a:solidFill>
                <a:latin typeface="Mada"/>
                <a:ea typeface="Mada"/>
                <a:cs typeface="Mada"/>
                <a:sym typeface="Mada"/>
              </a:rPr>
              <a:t>severe disease and mortality</a:t>
            </a:r>
            <a:r>
              <a:rPr lang="ar" sz="1200">
                <a:solidFill>
                  <a:schemeClr val="dk1"/>
                </a:solidFill>
                <a:latin typeface="Mada"/>
                <a:ea typeface="Mada"/>
                <a:cs typeface="Mada"/>
                <a:sym typeface="Mada"/>
              </a:rPr>
              <a:t>.</a:t>
            </a:r>
            <a:endParaRPr sz="1000">
              <a:solidFill>
                <a:srgbClr val="1C4588"/>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Skin loosening occurs 5 years after the onset of the disease. </a:t>
            </a:r>
            <a:r>
              <a:rPr lang="ar" sz="1200">
                <a:solidFill>
                  <a:srgbClr val="6AA84F"/>
                </a:solidFill>
                <a:latin typeface="Mada"/>
                <a:ea typeface="Mada"/>
                <a:cs typeface="Mada"/>
                <a:sym typeface="Mada"/>
              </a:rPr>
              <a:t>At that time the patient may develop contracture and disability so it’s imp to detect it And treat it early.</a:t>
            </a:r>
            <a:r>
              <a:rPr lang="ar"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211300" lvl="0" marL="280799" rtl="0" algn="l">
              <a:spcBef>
                <a:spcPts val="0"/>
              </a:spcBef>
              <a:spcAft>
                <a:spcPts val="0"/>
              </a:spcAft>
              <a:buClr>
                <a:srgbClr val="CC0000"/>
              </a:buClr>
              <a:buSzPts val="1400"/>
              <a:buFont typeface="Mada"/>
              <a:buChar char="★"/>
            </a:pPr>
            <a:r>
              <a:rPr b="1" lang="ar" sz="1200">
                <a:solidFill>
                  <a:srgbClr val="CC0000"/>
                </a:solidFill>
                <a:latin typeface="Mada"/>
                <a:ea typeface="Mada"/>
                <a:cs typeface="Mada"/>
                <a:sym typeface="Mada"/>
              </a:rPr>
              <a:t>SKIN INVOLVEMENT ALWAYS STARTS IN THE FINGERS AND TOES (distally) AND EXTENDS PROXIMALLY.</a:t>
            </a:r>
            <a:endParaRPr b="1" sz="1200">
              <a:solidFill>
                <a:srgbClr val="CC0000"/>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So no systemic sclerosis patient will have sparing of his hand</a:t>
            </a:r>
            <a:r>
              <a:rPr b="1" lang="ar" sz="1200">
                <a:solidFill>
                  <a:srgbClr val="6AA84F"/>
                </a:solidFill>
                <a:latin typeface="Mada"/>
                <a:ea typeface="Mada"/>
                <a:cs typeface="Mada"/>
                <a:sym typeface="Mada"/>
              </a:rPr>
              <a:t>s</a:t>
            </a:r>
            <a:r>
              <a:rPr b="1" lang="ar" sz="1200">
                <a:solidFill>
                  <a:srgbClr val="6AA84F"/>
                </a:solidFill>
                <a:latin typeface="Mada"/>
                <a:ea typeface="Mada"/>
                <a:cs typeface="Mada"/>
                <a:sym typeface="Mada"/>
              </a:rPr>
              <a:t>.</a:t>
            </a:r>
            <a:endParaRPr b="1" sz="1200">
              <a:solidFill>
                <a:srgbClr val="6AA84F"/>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Contractures </a:t>
            </a:r>
            <a:r>
              <a:rPr lang="ar" sz="1200">
                <a:solidFill>
                  <a:schemeClr val="dk1"/>
                </a:solidFill>
                <a:latin typeface="Mada"/>
                <a:ea typeface="Mada"/>
                <a:cs typeface="Mada"/>
                <a:sym typeface="Mada"/>
              </a:rPr>
              <a:t>of the fingers and </a:t>
            </a:r>
            <a:r>
              <a:rPr b="1" lang="ar" sz="1200">
                <a:solidFill>
                  <a:schemeClr val="dk1"/>
                </a:solidFill>
                <a:latin typeface="Mada"/>
                <a:ea typeface="Mada"/>
                <a:cs typeface="Mada"/>
                <a:sym typeface="Mada"/>
              </a:rPr>
              <a:t>disability </a:t>
            </a:r>
            <a:r>
              <a:rPr lang="ar" sz="1200">
                <a:solidFill>
                  <a:schemeClr val="dk1"/>
                </a:solidFill>
                <a:latin typeface="Mada"/>
                <a:ea typeface="Mada"/>
                <a:cs typeface="Mada"/>
                <a:sym typeface="Mada"/>
              </a:rPr>
              <a:t>are </a:t>
            </a:r>
            <a:r>
              <a:rPr b="1" lang="ar" sz="1200">
                <a:solidFill>
                  <a:schemeClr val="dk1"/>
                </a:solidFill>
                <a:latin typeface="Mada"/>
                <a:ea typeface="Mada"/>
                <a:cs typeface="Mada"/>
                <a:sym typeface="Mada"/>
              </a:rPr>
              <a:t>preventable </a:t>
            </a:r>
            <a:r>
              <a:rPr lang="ar" sz="1200">
                <a:solidFill>
                  <a:schemeClr val="dk1"/>
                </a:solidFill>
                <a:latin typeface="Mada"/>
                <a:ea typeface="Mada"/>
                <a:cs typeface="Mada"/>
                <a:sym typeface="Mada"/>
              </a:rPr>
              <a:t>with stretching exercise. </a:t>
            </a:r>
            <a:endParaRPr sz="1100">
              <a:solidFill>
                <a:srgbClr val="6AA84F"/>
              </a:solidFill>
              <a:latin typeface="Mada"/>
              <a:ea typeface="Mada"/>
              <a:cs typeface="Mada"/>
              <a:sym typeface="Mada"/>
            </a:endParaRPr>
          </a:p>
          <a:p>
            <a:pPr indent="-198600" lvl="0" marL="280799"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Patients should be advised to </a:t>
            </a:r>
            <a:r>
              <a:rPr b="1" lang="ar" sz="1200">
                <a:solidFill>
                  <a:schemeClr val="dk1"/>
                </a:solidFill>
                <a:latin typeface="Mada"/>
                <a:ea typeface="Mada"/>
                <a:cs typeface="Mada"/>
                <a:sym typeface="Mada"/>
              </a:rPr>
              <a:t>use emollients and creams</a:t>
            </a:r>
            <a:r>
              <a:rPr lang="ar" sz="1200">
                <a:solidFill>
                  <a:schemeClr val="dk1"/>
                </a:solidFill>
                <a:latin typeface="Mada"/>
                <a:ea typeface="Mada"/>
                <a:cs typeface="Mada"/>
                <a:sym typeface="Mada"/>
              </a:rPr>
              <a:t> at all time. </a:t>
            </a:r>
            <a:endParaRPr/>
          </a:p>
        </p:txBody>
      </p:sp>
      <p:pic>
        <p:nvPicPr>
          <p:cNvPr id="136" name="Google Shape;136;p13"/>
          <p:cNvPicPr preferRelativeResize="0"/>
          <p:nvPr/>
        </p:nvPicPr>
        <p:blipFill>
          <a:blip r:embed="rId3">
            <a:alphaModFix/>
          </a:blip>
          <a:stretch>
            <a:fillRect/>
          </a:stretch>
        </p:blipFill>
        <p:spPr>
          <a:xfrm flipH="1">
            <a:off x="6509800" y="4632825"/>
            <a:ext cx="805775" cy="80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nvSpPr>
        <p:spPr>
          <a:xfrm>
            <a:off x="-300" y="1570425"/>
            <a:ext cx="5838900" cy="2360700"/>
          </a:xfrm>
          <a:prstGeom prst="rect">
            <a:avLst/>
          </a:prstGeom>
          <a:noFill/>
          <a:ln>
            <a:noFill/>
          </a:ln>
        </p:spPr>
        <p:txBody>
          <a:bodyPr anchorCtr="0" anchor="t" bIns="91175" lIns="91175" spcFirstLastPara="1" rIns="91175" wrap="square" tIns="91175">
            <a:noAutofit/>
          </a:bodyPr>
          <a:lstStyle/>
          <a:p>
            <a:pPr indent="-165100" lvl="0" marL="317500" rtl="0" algn="l">
              <a:spcBef>
                <a:spcPts val="0"/>
              </a:spcBef>
              <a:spcAft>
                <a:spcPts val="0"/>
              </a:spcAft>
              <a:buSzPts val="1200"/>
              <a:buFont typeface="Mada"/>
              <a:buChar char="●"/>
            </a:pPr>
            <a:r>
              <a:rPr b="1" lang="ar" sz="1200">
                <a:latin typeface="Mada"/>
                <a:ea typeface="Mada"/>
                <a:cs typeface="Mada"/>
                <a:sym typeface="Mada"/>
              </a:rPr>
              <a:t>Raynaud’s Phenomenon (RP)</a:t>
            </a:r>
            <a:r>
              <a:rPr lang="ar" sz="1200">
                <a:latin typeface="Mada"/>
                <a:ea typeface="Mada"/>
                <a:cs typeface="Mada"/>
                <a:sym typeface="Mada"/>
              </a:rPr>
              <a:t> and </a:t>
            </a:r>
            <a:r>
              <a:rPr b="1" lang="ar" sz="1200">
                <a:latin typeface="Mada"/>
                <a:ea typeface="Mada"/>
                <a:cs typeface="Mada"/>
                <a:sym typeface="Mada"/>
              </a:rPr>
              <a:t>Digital Ulcers (DU) </a:t>
            </a:r>
            <a:r>
              <a:rPr lang="ar" sz="1200">
                <a:latin typeface="Mada"/>
                <a:ea typeface="Mada"/>
                <a:cs typeface="Mada"/>
                <a:sym typeface="Mada"/>
              </a:rPr>
              <a:t>“Pain at the tip of the fingers”</a:t>
            </a:r>
            <a:r>
              <a:rPr lang="ar" sz="1200">
                <a:latin typeface="Mada"/>
                <a:ea typeface="Mada"/>
                <a:cs typeface="Mada"/>
                <a:sym typeface="Mada"/>
              </a:rPr>
              <a:t> are 2 faces of the same coin. There is some difference between the underlying pathogenesis of both conditions.</a:t>
            </a:r>
            <a:endParaRPr sz="1200">
              <a:latin typeface="Mada"/>
              <a:ea typeface="Mada"/>
              <a:cs typeface="Mada"/>
              <a:sym typeface="Mada"/>
            </a:endParaRPr>
          </a:p>
          <a:p>
            <a:pPr indent="-165100" lvl="0" marL="317500" rtl="0" algn="l">
              <a:spcBef>
                <a:spcPts val="0"/>
              </a:spcBef>
              <a:spcAft>
                <a:spcPts val="0"/>
              </a:spcAft>
              <a:buSzPts val="1200"/>
              <a:buFont typeface="Mada"/>
              <a:buChar char="●"/>
            </a:pPr>
            <a:r>
              <a:rPr lang="ar" sz="1200">
                <a:latin typeface="Mada"/>
                <a:ea typeface="Mada"/>
                <a:cs typeface="Mada"/>
                <a:sym typeface="Mada"/>
              </a:rPr>
              <a:t>95% and 50% of SSc have RP and DU respectively, but</a:t>
            </a:r>
            <a:r>
              <a:rPr b="1" lang="ar" sz="1200">
                <a:latin typeface="Mada"/>
                <a:ea typeface="Mada"/>
                <a:cs typeface="Mada"/>
                <a:sym typeface="Mada"/>
              </a:rPr>
              <a:t> </a:t>
            </a:r>
            <a:r>
              <a:rPr b="1" lang="ar" sz="1200">
                <a:solidFill>
                  <a:srgbClr val="CC0000"/>
                </a:solidFill>
                <a:latin typeface="Mada"/>
                <a:ea typeface="Mada"/>
                <a:cs typeface="Mada"/>
                <a:sym typeface="Mada"/>
              </a:rPr>
              <a:t>RP tends to occur years before the diagnosis of SSc</a:t>
            </a:r>
            <a:r>
              <a:rPr lang="ar" sz="1200">
                <a:latin typeface="Mada"/>
                <a:ea typeface="Mada"/>
                <a:cs typeface="Mada"/>
                <a:sym typeface="Mada"/>
              </a:rPr>
              <a:t> unlike DU that usually occur in the first 5 years after the development of the non-RP manifestation.</a:t>
            </a:r>
            <a:endParaRPr sz="1200">
              <a:latin typeface="Mada"/>
              <a:ea typeface="Mada"/>
              <a:cs typeface="Mada"/>
              <a:sym typeface="Mada"/>
            </a:endParaRPr>
          </a:p>
          <a:p>
            <a:pPr indent="-165100" lvl="0" marL="3175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Raynaud’s Phenomenon</a:t>
            </a:r>
            <a:r>
              <a:rPr b="1"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 is an</a:t>
            </a:r>
            <a:r>
              <a:rPr b="1" lang="ar" sz="1200">
                <a:solidFill>
                  <a:srgbClr val="6AA84F"/>
                </a:solidFill>
                <a:latin typeface="Mada"/>
                <a:ea typeface="Mada"/>
                <a:cs typeface="Mada"/>
                <a:sym typeface="Mada"/>
              </a:rPr>
              <a:t> exaggerated response to cold or stress</a:t>
            </a:r>
            <a:r>
              <a:rPr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exposure </a:t>
            </a:r>
            <a:r>
              <a:rPr lang="ar" sz="1200">
                <a:solidFill>
                  <a:srgbClr val="6AA84F"/>
                </a:solidFill>
                <a:latin typeface="Mada"/>
                <a:ea typeface="Mada"/>
                <a:cs typeface="Mada"/>
                <a:sym typeface="Mada"/>
              </a:rPr>
              <a:t>which will lead to </a:t>
            </a:r>
            <a:r>
              <a:rPr lang="ar" sz="1200">
                <a:solidFill>
                  <a:srgbClr val="6AA84F"/>
                </a:solidFill>
                <a:latin typeface="Mada"/>
                <a:ea typeface="Mada"/>
                <a:cs typeface="Mada"/>
                <a:sym typeface="Mada"/>
              </a:rPr>
              <a:t>peripheral</a:t>
            </a:r>
            <a:r>
              <a:rPr lang="ar" sz="1200">
                <a:solidFill>
                  <a:srgbClr val="6AA84F"/>
                </a:solidFill>
                <a:latin typeface="Mada"/>
                <a:ea typeface="Mada"/>
                <a:cs typeface="Mada"/>
                <a:sym typeface="Mada"/>
              </a:rPr>
              <a:t> vasoconstriction.</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In normal people it last for few seconds</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in </a:t>
            </a:r>
            <a:r>
              <a:rPr lang="ar" sz="1200">
                <a:solidFill>
                  <a:srgbClr val="6AA84F"/>
                </a:solidFill>
                <a:latin typeface="Mada"/>
                <a:ea typeface="Mada"/>
                <a:cs typeface="Mada"/>
                <a:sym typeface="Mada"/>
              </a:rPr>
              <a:t>patients</a:t>
            </a:r>
            <a:r>
              <a:rPr lang="ar" sz="1200">
                <a:solidFill>
                  <a:srgbClr val="6AA84F"/>
                </a:solidFill>
                <a:latin typeface="Mada"/>
                <a:ea typeface="Mada"/>
                <a:cs typeface="Mada"/>
                <a:sym typeface="Mada"/>
              </a:rPr>
              <a:t> with </a:t>
            </a:r>
            <a:r>
              <a:rPr lang="ar" sz="1200">
                <a:solidFill>
                  <a:srgbClr val="6AA84F"/>
                </a:solidFill>
                <a:latin typeface="Mada"/>
                <a:ea typeface="Mada"/>
                <a:cs typeface="Mada"/>
                <a:sym typeface="Mada"/>
              </a:rPr>
              <a:t>raynaud's</a:t>
            </a:r>
            <a:r>
              <a:rPr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phenomenon</a:t>
            </a:r>
            <a:r>
              <a:rPr lang="ar" sz="1200">
                <a:solidFill>
                  <a:srgbClr val="6AA84F"/>
                </a:solidFill>
                <a:latin typeface="Mada"/>
                <a:ea typeface="Mada"/>
                <a:cs typeface="Mada"/>
                <a:sym typeface="Mada"/>
              </a:rPr>
              <a:t> it can last for hours and days.</a:t>
            </a:r>
            <a:endParaRPr sz="1200">
              <a:solidFill>
                <a:srgbClr val="999999"/>
              </a:solidFill>
              <a:latin typeface="Mada"/>
              <a:ea typeface="Mada"/>
              <a:cs typeface="Mada"/>
              <a:sym typeface="Mada"/>
            </a:endParaRPr>
          </a:p>
          <a:p>
            <a:pPr indent="-165100" lvl="0" marL="317500" rtl="0" algn="l">
              <a:spcBef>
                <a:spcPts val="0"/>
              </a:spcBef>
              <a:spcAft>
                <a:spcPts val="0"/>
              </a:spcAft>
              <a:buClr>
                <a:srgbClr val="6AA84F"/>
              </a:buClr>
              <a:buSzPts val="1200"/>
              <a:buFont typeface="Mada Medium"/>
              <a:buChar char="●"/>
            </a:pPr>
            <a:r>
              <a:rPr lang="ar" sz="1200">
                <a:solidFill>
                  <a:srgbClr val="6AA84F"/>
                </a:solidFill>
                <a:latin typeface="Mada"/>
                <a:ea typeface="Mada"/>
                <a:cs typeface="Mada"/>
                <a:sym typeface="Mada"/>
              </a:rPr>
              <a:t>Raynaud’s Phenomenon in Systemic sclerosis patients can </a:t>
            </a:r>
            <a:r>
              <a:rPr b="1" lang="ar" sz="1200">
                <a:solidFill>
                  <a:srgbClr val="6AA84F"/>
                </a:solidFill>
                <a:latin typeface="Mada"/>
                <a:ea typeface="Mada"/>
                <a:cs typeface="Mada"/>
                <a:sym typeface="Mada"/>
              </a:rPr>
              <a:t>complicate </a:t>
            </a:r>
            <a:r>
              <a:rPr lang="ar" sz="1200">
                <a:solidFill>
                  <a:srgbClr val="6AA84F"/>
                </a:solidFill>
                <a:latin typeface="Mada"/>
                <a:ea typeface="Mada"/>
                <a:cs typeface="Mada"/>
                <a:sym typeface="Mada"/>
              </a:rPr>
              <a:t>into digital ulcer after developing ischemia.</a:t>
            </a:r>
            <a:endParaRPr sz="1200">
              <a:solidFill>
                <a:srgbClr val="999999"/>
              </a:solidFill>
              <a:latin typeface="Mada"/>
              <a:ea typeface="Mada"/>
              <a:cs typeface="Mada"/>
              <a:sym typeface="Mada"/>
            </a:endParaRPr>
          </a:p>
        </p:txBody>
      </p:sp>
      <p:sp>
        <p:nvSpPr>
          <p:cNvPr id="142" name="Google Shape;142;p1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43" name="Google Shape;143;p14"/>
          <p:cNvSpPr txBox="1"/>
          <p:nvPr/>
        </p:nvSpPr>
        <p:spPr>
          <a:xfrm>
            <a:off x="-75911" y="9627425"/>
            <a:ext cx="7643100" cy="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6AA84F"/>
              </a:solidFill>
              <a:latin typeface="Mada Medium"/>
              <a:ea typeface="Mada Medium"/>
              <a:cs typeface="Mada Medium"/>
              <a:sym typeface="Mada Medium"/>
            </a:endParaRPr>
          </a:p>
        </p:txBody>
      </p:sp>
      <p:graphicFrame>
        <p:nvGraphicFramePr>
          <p:cNvPr id="144" name="Google Shape;144;p14"/>
          <p:cNvGraphicFramePr/>
          <p:nvPr/>
        </p:nvGraphicFramePr>
        <p:xfrm>
          <a:off x="148970" y="4061650"/>
          <a:ext cx="3000000" cy="3000000"/>
        </p:xfrm>
        <a:graphic>
          <a:graphicData uri="http://schemas.openxmlformats.org/drawingml/2006/table">
            <a:tbl>
              <a:tblPr>
                <a:noFill/>
                <a:tableStyleId>{059E3B77-B828-426D-9831-75351D44FD52}</a:tableStyleId>
              </a:tblPr>
              <a:tblGrid>
                <a:gridCol w="3631025"/>
                <a:gridCol w="3631075"/>
              </a:tblGrid>
              <a:tr h="890550">
                <a:tc>
                  <a:txBody>
                    <a:bodyPr/>
                    <a:lstStyle/>
                    <a:p>
                      <a:pPr indent="0" lvl="0" marL="0" rtl="0" algn="ctr">
                        <a:spcBef>
                          <a:spcPts val="0"/>
                        </a:spcBef>
                        <a:spcAft>
                          <a:spcPts val="0"/>
                        </a:spcAft>
                        <a:buNone/>
                      </a:pPr>
                      <a:r>
                        <a:rPr b="1" lang="ar" sz="1600">
                          <a:solidFill>
                            <a:srgbClr val="FFFFFF"/>
                          </a:solidFill>
                          <a:latin typeface="Exo"/>
                          <a:ea typeface="Exo"/>
                          <a:cs typeface="Exo"/>
                          <a:sym typeface="Exo"/>
                        </a:rPr>
                        <a:t>Treatment modalities in secondary Raynaud’s Phenomenon </a:t>
                      </a:r>
                      <a:endParaRPr b="1" sz="1600">
                        <a:solidFill>
                          <a:srgbClr val="FFFFFF"/>
                        </a:solidFill>
                        <a:latin typeface="Exo"/>
                        <a:ea typeface="Exo"/>
                        <a:cs typeface="Exo"/>
                        <a:sym typeface="Exo"/>
                      </a:endParaRPr>
                    </a:p>
                  </a:txBody>
                  <a:tcPr marT="91375" marB="91375" marR="91075" marL="91075" anchor="ctr">
                    <a:solidFill>
                      <a:schemeClr val="accent2"/>
                    </a:solidFill>
                  </a:tcPr>
                </a:tc>
                <a:tc>
                  <a:txBody>
                    <a:bodyPr/>
                    <a:lstStyle/>
                    <a:p>
                      <a:pPr indent="0" lvl="0" marL="0" rtl="0" algn="ctr">
                        <a:spcBef>
                          <a:spcPts val="0"/>
                        </a:spcBef>
                        <a:spcAft>
                          <a:spcPts val="0"/>
                        </a:spcAft>
                        <a:buNone/>
                      </a:pPr>
                      <a:r>
                        <a:rPr b="1" lang="ar" sz="1600">
                          <a:solidFill>
                            <a:srgbClr val="FFFFFF"/>
                          </a:solidFill>
                          <a:latin typeface="Exo"/>
                          <a:ea typeface="Exo"/>
                          <a:cs typeface="Exo"/>
                          <a:sym typeface="Exo"/>
                        </a:rPr>
                        <a:t>Treatment modalities in </a:t>
                      </a:r>
                      <a:endParaRPr b="1" sz="1600">
                        <a:solidFill>
                          <a:srgbClr val="FFFFFF"/>
                        </a:solidFill>
                        <a:latin typeface="Exo"/>
                        <a:ea typeface="Exo"/>
                        <a:cs typeface="Exo"/>
                        <a:sym typeface="Exo"/>
                      </a:endParaRPr>
                    </a:p>
                    <a:p>
                      <a:pPr indent="0" lvl="0" marL="0" rtl="0" algn="ctr">
                        <a:spcBef>
                          <a:spcPts val="0"/>
                        </a:spcBef>
                        <a:spcAft>
                          <a:spcPts val="0"/>
                        </a:spcAft>
                        <a:buNone/>
                      </a:pPr>
                      <a:r>
                        <a:rPr b="1" lang="ar" sz="1600">
                          <a:solidFill>
                            <a:srgbClr val="FFFFFF"/>
                          </a:solidFill>
                          <a:latin typeface="Exo"/>
                          <a:ea typeface="Exo"/>
                          <a:cs typeface="Exo"/>
                          <a:sym typeface="Exo"/>
                        </a:rPr>
                        <a:t>Digital Ulcer</a:t>
                      </a:r>
                      <a:endParaRPr b="1" sz="1600">
                        <a:solidFill>
                          <a:srgbClr val="FFFFFF"/>
                        </a:solidFill>
                        <a:latin typeface="Exo"/>
                        <a:ea typeface="Exo"/>
                        <a:cs typeface="Exo"/>
                        <a:sym typeface="Exo"/>
                      </a:endParaRPr>
                    </a:p>
                  </a:txBody>
                  <a:tcPr marT="91375" marB="91375" marR="91075" marL="91075" anchor="ctr">
                    <a:solidFill>
                      <a:schemeClr val="accent2"/>
                    </a:solidFill>
                  </a:tcPr>
                </a:tc>
              </a:tr>
              <a:tr h="5284925">
                <a:tc>
                  <a:txBody>
                    <a:bodyPr/>
                    <a:lstStyle/>
                    <a:p>
                      <a:pPr indent="-203200" lvl="0" marL="279400" marR="0" rtl="0" algn="l">
                        <a:lnSpc>
                          <a:spcPct val="100000"/>
                        </a:lnSpc>
                        <a:spcBef>
                          <a:spcPts val="0"/>
                        </a:spcBef>
                        <a:spcAft>
                          <a:spcPts val="0"/>
                        </a:spcAft>
                        <a:buSzPts val="1200"/>
                        <a:buFont typeface="Mada"/>
                        <a:buChar char="●"/>
                      </a:pPr>
                      <a:r>
                        <a:rPr lang="ar" sz="1200">
                          <a:latin typeface="Mada"/>
                          <a:ea typeface="Mada"/>
                          <a:cs typeface="Mada"/>
                          <a:sym typeface="Mada"/>
                        </a:rPr>
                        <a:t>Never underestimate non-pharmacological treatment. </a:t>
                      </a:r>
                      <a:r>
                        <a:rPr lang="ar" sz="1200">
                          <a:solidFill>
                            <a:srgbClr val="1C4588"/>
                          </a:solidFill>
                          <a:latin typeface="Mada"/>
                          <a:ea typeface="Mada"/>
                          <a:cs typeface="Mada"/>
                          <a:sym typeface="Mada"/>
                        </a:rPr>
                        <a:t>Patients should avoid cold by wearing gloves and warm clothes, and stop smoking.</a:t>
                      </a:r>
                      <a:endParaRPr sz="1200">
                        <a:solidFill>
                          <a:srgbClr val="999999"/>
                        </a:solidFill>
                        <a:latin typeface="Mada"/>
                        <a:ea typeface="Mada"/>
                        <a:cs typeface="Mada"/>
                        <a:sym typeface="Mada"/>
                      </a:endParaRPr>
                    </a:p>
                    <a:p>
                      <a:pPr indent="-203200" lvl="0" marL="279400" marR="0" rtl="0" algn="l">
                        <a:lnSpc>
                          <a:spcPct val="100000"/>
                        </a:lnSpc>
                        <a:spcBef>
                          <a:spcPts val="0"/>
                        </a:spcBef>
                        <a:spcAft>
                          <a:spcPts val="0"/>
                        </a:spcAft>
                        <a:buSzPts val="1200"/>
                        <a:buFont typeface="Mada"/>
                        <a:buChar char="●"/>
                      </a:pPr>
                      <a:r>
                        <a:rPr lang="ar" sz="1200">
                          <a:latin typeface="Mada"/>
                          <a:ea typeface="Mada"/>
                          <a:cs typeface="Mada"/>
                          <a:sym typeface="Mada"/>
                        </a:rPr>
                        <a:t>Treat pain adequately.</a:t>
                      </a:r>
                      <a:r>
                        <a:rPr lang="ar" sz="1200">
                          <a:latin typeface="Mada"/>
                          <a:ea typeface="Mada"/>
                          <a:cs typeface="Mada"/>
                          <a:sym typeface="Mada"/>
                        </a:rPr>
                        <a:t> </a:t>
                      </a:r>
                      <a:endParaRPr sz="1200">
                        <a:solidFill>
                          <a:srgbClr val="6AA84F"/>
                        </a:solidFill>
                        <a:latin typeface="Mada"/>
                        <a:ea typeface="Mada"/>
                        <a:cs typeface="Mada"/>
                        <a:sym typeface="Mada"/>
                      </a:endParaRPr>
                    </a:p>
                    <a:p>
                      <a:pPr indent="-203200" lvl="0" marL="279400" marR="0" rtl="0" algn="l">
                        <a:lnSpc>
                          <a:spcPct val="100000"/>
                        </a:lnSpc>
                        <a:spcBef>
                          <a:spcPts val="0"/>
                        </a:spcBef>
                        <a:spcAft>
                          <a:spcPts val="0"/>
                        </a:spcAft>
                        <a:buSzPts val="1200"/>
                        <a:buFont typeface="Mada"/>
                        <a:buChar char="●"/>
                      </a:pPr>
                      <a:r>
                        <a:rPr b="1" lang="ar" sz="1200">
                          <a:solidFill>
                            <a:srgbClr val="CC0000"/>
                          </a:solidFill>
                          <a:latin typeface="Mada"/>
                          <a:ea typeface="Mada"/>
                          <a:cs typeface="Mada"/>
                          <a:sym typeface="Mada"/>
                        </a:rPr>
                        <a:t>Calcium channel blockers </a:t>
                      </a:r>
                      <a:r>
                        <a:rPr b="1" lang="ar" sz="1200">
                          <a:solidFill>
                            <a:srgbClr val="6AA84F"/>
                          </a:solidFill>
                          <a:latin typeface="Mada"/>
                          <a:ea typeface="Mada"/>
                          <a:cs typeface="Mada"/>
                          <a:sym typeface="Mada"/>
                        </a:rPr>
                        <a:t>(FIRST-LINE)</a:t>
                      </a:r>
                      <a:r>
                        <a:rPr lang="ar" sz="1200">
                          <a:latin typeface="Mada"/>
                          <a:ea typeface="Mada"/>
                          <a:cs typeface="Mada"/>
                          <a:sym typeface="Mada"/>
                        </a:rPr>
                        <a:t> are effective in treating RP with the cost of side effects and intolerance.</a:t>
                      </a:r>
                      <a:endParaRPr sz="1200">
                        <a:solidFill>
                          <a:srgbClr val="999999"/>
                        </a:solidFill>
                        <a:latin typeface="Mada"/>
                        <a:ea typeface="Mada"/>
                        <a:cs typeface="Mada"/>
                        <a:sym typeface="Mada"/>
                      </a:endParaRPr>
                    </a:p>
                    <a:p>
                      <a:pPr indent="-203200" lvl="0" marL="279400" marR="0" rtl="0" algn="l">
                        <a:lnSpc>
                          <a:spcPct val="100000"/>
                        </a:lnSpc>
                        <a:spcBef>
                          <a:spcPts val="0"/>
                        </a:spcBef>
                        <a:spcAft>
                          <a:spcPts val="0"/>
                        </a:spcAft>
                        <a:buSzPts val="1200"/>
                        <a:buFont typeface="Mada"/>
                        <a:buChar char="●"/>
                      </a:pPr>
                      <a:r>
                        <a:rPr lang="ar" sz="1200">
                          <a:solidFill>
                            <a:srgbClr val="6AA84F"/>
                          </a:solidFill>
                          <a:latin typeface="Mada"/>
                          <a:ea typeface="Mada"/>
                          <a:cs typeface="Mada"/>
                          <a:sym typeface="Mada"/>
                        </a:rPr>
                        <a:t>If the patient  is not responding you can give</a:t>
                      </a:r>
                      <a:r>
                        <a:rPr lang="ar" sz="1200">
                          <a:solidFill>
                            <a:schemeClr val="dk1"/>
                          </a:solidFill>
                          <a:latin typeface="Mada"/>
                          <a:ea typeface="Mada"/>
                          <a:cs typeface="Mada"/>
                          <a:sym typeface="Mada"/>
                        </a:rPr>
                        <a:t> IV prostaglandins </a:t>
                      </a:r>
                      <a:r>
                        <a:rPr lang="ar" sz="1200">
                          <a:solidFill>
                            <a:srgbClr val="6AA84F"/>
                          </a:solidFill>
                          <a:latin typeface="Mada"/>
                          <a:ea typeface="Mada"/>
                          <a:cs typeface="Mada"/>
                          <a:sym typeface="Mada"/>
                        </a:rPr>
                        <a:t>or even Phosphodiesterase inhibitors</a:t>
                      </a:r>
                      <a:endParaRPr sz="1200">
                        <a:latin typeface="Mada"/>
                        <a:ea typeface="Mada"/>
                        <a:cs typeface="Mada"/>
                        <a:sym typeface="Mada"/>
                      </a:endParaRPr>
                    </a:p>
                    <a:p>
                      <a:pPr indent="-203200" lvl="0" marL="279400" marR="0" rtl="0" algn="l">
                        <a:lnSpc>
                          <a:spcPct val="100000"/>
                        </a:lnSpc>
                        <a:spcBef>
                          <a:spcPts val="0"/>
                        </a:spcBef>
                        <a:spcAft>
                          <a:spcPts val="0"/>
                        </a:spcAft>
                        <a:buSzPts val="1200"/>
                        <a:buFont typeface="Mada"/>
                        <a:buChar char="●"/>
                      </a:pPr>
                      <a:r>
                        <a:rPr lang="ar" sz="1200">
                          <a:latin typeface="Mada"/>
                          <a:ea typeface="Mada"/>
                          <a:cs typeface="Mada"/>
                          <a:sym typeface="Mada"/>
                        </a:rPr>
                        <a:t>IV iloprost better than nifedipine.</a:t>
                      </a:r>
                      <a:endParaRPr sz="1200">
                        <a:latin typeface="Mada"/>
                        <a:ea typeface="Mada"/>
                        <a:cs typeface="Mada"/>
                        <a:sym typeface="Mada"/>
                      </a:endParaRPr>
                    </a:p>
                    <a:p>
                      <a:pPr indent="-203200" lvl="0" marL="279400" rtl="0" algn="l">
                        <a:spcBef>
                          <a:spcPts val="0"/>
                        </a:spcBef>
                        <a:spcAft>
                          <a:spcPts val="0"/>
                        </a:spcAft>
                        <a:buSzPts val="1200"/>
                        <a:buFont typeface="Mada"/>
                        <a:buChar char="●"/>
                      </a:pPr>
                      <a:r>
                        <a:rPr lang="ar" sz="1200">
                          <a:solidFill>
                            <a:schemeClr val="dk1"/>
                          </a:solidFill>
                          <a:latin typeface="Mada"/>
                          <a:ea typeface="Mada"/>
                          <a:cs typeface="Mada"/>
                          <a:sym typeface="Mada"/>
                        </a:rPr>
                        <a:t>Prazosin not working well. </a:t>
                      </a:r>
                      <a:endParaRPr sz="1200">
                        <a:solidFill>
                          <a:schemeClr val="dk1"/>
                        </a:solidFill>
                        <a:latin typeface="Mada"/>
                        <a:ea typeface="Mada"/>
                        <a:cs typeface="Mada"/>
                        <a:sym typeface="Mada"/>
                      </a:endParaRPr>
                    </a:p>
                    <a:p>
                      <a:pPr indent="-203200" lvl="0" marL="279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Efficacy of oral and IV prostaglandins.</a:t>
                      </a:r>
                      <a:endParaRPr sz="1200">
                        <a:solidFill>
                          <a:schemeClr val="dk1"/>
                        </a:solidFill>
                        <a:latin typeface="Mada"/>
                        <a:ea typeface="Mada"/>
                        <a:cs typeface="Mada"/>
                        <a:sym typeface="Mada"/>
                      </a:endParaRPr>
                    </a:p>
                    <a:p>
                      <a:pPr indent="-203200" lvl="0" marL="279400" marR="0" rtl="0" algn="l">
                        <a:lnSpc>
                          <a:spcPct val="100000"/>
                        </a:lnSpc>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IV prostacyclin are used for severe disease and critical ischemia</a:t>
                      </a:r>
                      <a:endParaRPr sz="1200">
                        <a:solidFill>
                          <a:srgbClr val="1C4588"/>
                        </a:solidFill>
                        <a:latin typeface="Mada"/>
                        <a:ea typeface="Mada"/>
                        <a:cs typeface="Mada"/>
                        <a:sym typeface="Mada"/>
                      </a:endParaRPr>
                    </a:p>
                  </a:txBody>
                  <a:tcPr marT="91375" marB="91375" marR="91075" marL="91075"/>
                </a:tc>
                <a:tc>
                  <a:txBody>
                    <a:bodyPr/>
                    <a:lstStyle/>
                    <a:p>
                      <a:pPr indent="-203200" lvl="0" marL="279400" marR="0" rtl="0" algn="l">
                        <a:lnSpc>
                          <a:spcPct val="100000"/>
                        </a:lnSpc>
                        <a:spcBef>
                          <a:spcPts val="0"/>
                        </a:spcBef>
                        <a:spcAft>
                          <a:spcPts val="0"/>
                        </a:spcAft>
                        <a:buSzPts val="1200"/>
                        <a:buFont typeface="Mada"/>
                        <a:buChar char="●"/>
                      </a:pPr>
                      <a:r>
                        <a:rPr lang="ar" sz="1200">
                          <a:latin typeface="Mada"/>
                          <a:ea typeface="Mada"/>
                          <a:cs typeface="Mada"/>
                          <a:sym typeface="Mada"/>
                        </a:rPr>
                        <a:t>Aim of treatment includes: </a:t>
                      </a:r>
                      <a:r>
                        <a:rPr b="1" lang="ar" sz="1200">
                          <a:latin typeface="Mada"/>
                          <a:ea typeface="Mada"/>
                          <a:cs typeface="Mada"/>
                          <a:sym typeface="Mada"/>
                        </a:rPr>
                        <a:t>healing and prevention</a:t>
                      </a:r>
                      <a:r>
                        <a:rPr lang="ar" sz="1200">
                          <a:latin typeface="Mada"/>
                          <a:ea typeface="Mada"/>
                          <a:cs typeface="Mada"/>
                          <a:sym typeface="Mada"/>
                        </a:rPr>
                        <a:t> of new ulcers at the end of the study.</a:t>
                      </a:r>
                      <a:endParaRPr sz="1200">
                        <a:latin typeface="Mada"/>
                        <a:ea typeface="Mada"/>
                        <a:cs typeface="Mada"/>
                        <a:sym typeface="Mada"/>
                      </a:endParaRPr>
                    </a:p>
                    <a:p>
                      <a:pPr indent="-203200" lvl="0" marL="279400" marR="0" rtl="0" algn="l">
                        <a:lnSpc>
                          <a:spcPct val="100000"/>
                        </a:lnSpc>
                        <a:spcBef>
                          <a:spcPts val="0"/>
                        </a:spcBef>
                        <a:spcAft>
                          <a:spcPts val="0"/>
                        </a:spcAft>
                        <a:buSzPts val="1200"/>
                        <a:buFont typeface="Mada Medium"/>
                        <a:buChar char="●"/>
                      </a:pPr>
                      <a:r>
                        <a:rPr b="1" lang="ar" sz="1200">
                          <a:latin typeface="Mada"/>
                          <a:ea typeface="Mada"/>
                          <a:cs typeface="Mada"/>
                          <a:sym typeface="Mada"/>
                        </a:rPr>
                        <a:t>CCB </a:t>
                      </a:r>
                      <a:r>
                        <a:rPr lang="ar" sz="1200">
                          <a:latin typeface="Mada"/>
                          <a:ea typeface="Mada"/>
                          <a:cs typeface="Mada"/>
                          <a:sym typeface="Mada"/>
                        </a:rPr>
                        <a:t>are commonly used but no evidence in healing DU </a:t>
                      </a:r>
                      <a:r>
                        <a:rPr b="1" lang="ar" sz="1200">
                          <a:solidFill>
                            <a:srgbClr val="6AA84F"/>
                          </a:solidFill>
                          <a:latin typeface="Mada"/>
                          <a:ea typeface="Mada"/>
                          <a:cs typeface="Mada"/>
                          <a:sym typeface="Mada"/>
                        </a:rPr>
                        <a:t>(CCB has no role in DU)</a:t>
                      </a:r>
                      <a:endParaRPr b="1" sz="1200">
                        <a:solidFill>
                          <a:srgbClr val="6AA84F"/>
                        </a:solidFill>
                        <a:latin typeface="Mada"/>
                        <a:ea typeface="Mada"/>
                        <a:cs typeface="Mada"/>
                        <a:sym typeface="Mada"/>
                      </a:endParaRPr>
                    </a:p>
                    <a:p>
                      <a:pPr indent="-203200" lvl="0" marL="279400" marR="0" rtl="0" algn="l">
                        <a:lnSpc>
                          <a:spcPct val="100000"/>
                        </a:lnSpc>
                        <a:spcBef>
                          <a:spcPts val="0"/>
                        </a:spcBef>
                        <a:spcAft>
                          <a:spcPts val="0"/>
                        </a:spcAft>
                        <a:buSzPts val="1200"/>
                        <a:buFont typeface="Mada Medium"/>
                        <a:buChar char="●"/>
                      </a:pPr>
                      <a:r>
                        <a:rPr b="1" lang="ar" sz="1200">
                          <a:latin typeface="Mada"/>
                          <a:ea typeface="Mada"/>
                          <a:cs typeface="Mada"/>
                          <a:sym typeface="Mada"/>
                        </a:rPr>
                        <a:t>Endothelin receptor antagonist (bosentan)</a:t>
                      </a:r>
                      <a:r>
                        <a:rPr lang="ar" sz="1200">
                          <a:latin typeface="Mada Medium"/>
                          <a:ea typeface="Mada Medium"/>
                          <a:cs typeface="Mada Medium"/>
                          <a:sym typeface="Mada Medium"/>
                        </a:rPr>
                        <a:t> </a:t>
                      </a:r>
                      <a:r>
                        <a:rPr lang="ar" sz="1200">
                          <a:latin typeface="Mada"/>
                          <a:ea typeface="Mada"/>
                          <a:cs typeface="Mada"/>
                          <a:sym typeface="Mada"/>
                        </a:rPr>
                        <a:t>has been shown to </a:t>
                      </a:r>
                      <a:r>
                        <a:rPr b="1" lang="ar" sz="1200">
                          <a:solidFill>
                            <a:srgbClr val="CC0000"/>
                          </a:solidFill>
                          <a:latin typeface="Mada"/>
                          <a:ea typeface="Mada"/>
                          <a:cs typeface="Mada"/>
                          <a:sym typeface="Mada"/>
                        </a:rPr>
                        <a:t>prevent</a:t>
                      </a:r>
                      <a:r>
                        <a:rPr lang="ar" sz="1200">
                          <a:latin typeface="Mada"/>
                          <a:ea typeface="Mada"/>
                          <a:cs typeface="Mada"/>
                          <a:sym typeface="Mada"/>
                        </a:rPr>
                        <a:t> new ulcers and is believed to be a disease modifying agent for SSc.</a:t>
                      </a:r>
                      <a:endParaRPr sz="1200">
                        <a:solidFill>
                          <a:srgbClr val="6AA84F"/>
                        </a:solidFill>
                        <a:latin typeface="Mada"/>
                        <a:ea typeface="Mada"/>
                        <a:cs typeface="Mada"/>
                        <a:sym typeface="Mada"/>
                      </a:endParaRPr>
                    </a:p>
                    <a:p>
                      <a:pPr indent="-203200" lvl="0" marL="279400" marR="0" rtl="0" algn="l">
                        <a:lnSpc>
                          <a:spcPct val="100000"/>
                        </a:lnSpc>
                        <a:spcBef>
                          <a:spcPts val="0"/>
                        </a:spcBef>
                        <a:spcAft>
                          <a:spcPts val="0"/>
                        </a:spcAft>
                        <a:buSzPts val="1200"/>
                        <a:buFont typeface="Mada Medium"/>
                        <a:buChar char="●"/>
                      </a:pPr>
                      <a:r>
                        <a:rPr b="1" lang="ar" sz="1200">
                          <a:latin typeface="Mada"/>
                          <a:ea typeface="Mada"/>
                          <a:cs typeface="Mada"/>
                          <a:sym typeface="Mada"/>
                        </a:rPr>
                        <a:t>Phosphodiesterase inhibitors </a:t>
                      </a:r>
                      <a:r>
                        <a:rPr b="1" lang="ar" sz="1200">
                          <a:solidFill>
                            <a:srgbClr val="6AA84F"/>
                          </a:solidFill>
                          <a:latin typeface="Mada"/>
                          <a:ea typeface="Mada"/>
                          <a:cs typeface="Mada"/>
                          <a:sym typeface="Mada"/>
                        </a:rPr>
                        <a:t>(e.g. Sildenafil and tadalafil) </a:t>
                      </a:r>
                      <a:r>
                        <a:rPr lang="ar" sz="1200">
                          <a:latin typeface="Mada"/>
                          <a:ea typeface="Mada"/>
                          <a:cs typeface="Mada"/>
                          <a:sym typeface="Mada"/>
                        </a:rPr>
                        <a:t>have a positive effect on </a:t>
                      </a:r>
                      <a:r>
                        <a:rPr b="1" lang="ar" sz="1200">
                          <a:solidFill>
                            <a:srgbClr val="CC0000"/>
                          </a:solidFill>
                          <a:latin typeface="Mada"/>
                          <a:ea typeface="Mada"/>
                          <a:cs typeface="Mada"/>
                          <a:sym typeface="Mada"/>
                        </a:rPr>
                        <a:t>healing </a:t>
                      </a:r>
                      <a:r>
                        <a:rPr lang="ar" sz="1200">
                          <a:latin typeface="Mada"/>
                          <a:ea typeface="Mada"/>
                          <a:cs typeface="Mada"/>
                          <a:sym typeface="Mada"/>
                        </a:rPr>
                        <a:t>and </a:t>
                      </a:r>
                      <a:r>
                        <a:rPr b="1" lang="ar" sz="1200">
                          <a:solidFill>
                            <a:srgbClr val="CC0000"/>
                          </a:solidFill>
                          <a:latin typeface="Mada"/>
                          <a:ea typeface="Mada"/>
                          <a:cs typeface="Mada"/>
                          <a:sym typeface="Mada"/>
                        </a:rPr>
                        <a:t>preventing </a:t>
                      </a:r>
                      <a:r>
                        <a:rPr lang="ar" sz="1200">
                          <a:latin typeface="Mada"/>
                          <a:ea typeface="Mada"/>
                          <a:cs typeface="Mada"/>
                          <a:sym typeface="Mada"/>
                        </a:rPr>
                        <a:t>ulcers. </a:t>
                      </a:r>
                      <a:endParaRPr sz="1200">
                        <a:latin typeface="Mada Medium"/>
                        <a:ea typeface="Mada Medium"/>
                        <a:cs typeface="Mada Medium"/>
                        <a:sym typeface="Mada Medium"/>
                      </a:endParaRPr>
                    </a:p>
                    <a:p>
                      <a:pPr indent="-203200" lvl="0" marL="279400" marR="0" rtl="0" algn="l">
                        <a:lnSpc>
                          <a:spcPct val="100000"/>
                        </a:lnSpc>
                        <a:spcBef>
                          <a:spcPts val="0"/>
                        </a:spcBef>
                        <a:spcAft>
                          <a:spcPts val="0"/>
                        </a:spcAft>
                        <a:buSzPts val="1200"/>
                        <a:buFont typeface="Mada Medium"/>
                        <a:buChar char="●"/>
                      </a:pPr>
                      <a:r>
                        <a:rPr b="1" lang="ar" sz="1200">
                          <a:solidFill>
                            <a:srgbClr val="6AA84F"/>
                          </a:solidFill>
                          <a:latin typeface="Mada"/>
                          <a:ea typeface="Mada"/>
                          <a:cs typeface="Mada"/>
                          <a:sym typeface="Mada"/>
                        </a:rPr>
                        <a:t>IV </a:t>
                      </a:r>
                      <a:r>
                        <a:rPr b="1" lang="ar" sz="1200">
                          <a:latin typeface="Mada"/>
                          <a:ea typeface="Mada"/>
                          <a:cs typeface="Mada"/>
                          <a:sym typeface="Mada"/>
                        </a:rPr>
                        <a:t>Prostacyclin</a:t>
                      </a:r>
                      <a:r>
                        <a:rPr lang="ar" sz="1200">
                          <a:latin typeface="Mada Medium"/>
                          <a:ea typeface="Mada Medium"/>
                          <a:cs typeface="Mada Medium"/>
                          <a:sym typeface="Mada Medium"/>
                        </a:rPr>
                        <a:t> </a:t>
                      </a:r>
                      <a:r>
                        <a:rPr lang="ar" sz="1200">
                          <a:latin typeface="Mada"/>
                          <a:ea typeface="Mada"/>
                          <a:cs typeface="Mada"/>
                          <a:sym typeface="Mada"/>
                        </a:rPr>
                        <a:t>has been shown to </a:t>
                      </a:r>
                      <a:r>
                        <a:rPr b="1" lang="ar" sz="1200">
                          <a:solidFill>
                            <a:srgbClr val="CC0000"/>
                          </a:solidFill>
                          <a:latin typeface="Mada"/>
                          <a:ea typeface="Mada"/>
                          <a:cs typeface="Mada"/>
                          <a:sym typeface="Mada"/>
                        </a:rPr>
                        <a:t>heal </a:t>
                      </a:r>
                      <a:r>
                        <a:rPr lang="ar" sz="1200">
                          <a:latin typeface="Mada"/>
                          <a:ea typeface="Mada"/>
                          <a:cs typeface="Mada"/>
                          <a:sym typeface="Mada"/>
                        </a:rPr>
                        <a:t>DU and </a:t>
                      </a:r>
                      <a:r>
                        <a:rPr b="1" lang="ar" sz="1200">
                          <a:solidFill>
                            <a:srgbClr val="CC0000"/>
                          </a:solidFill>
                          <a:latin typeface="Mada"/>
                          <a:ea typeface="Mada"/>
                          <a:cs typeface="Mada"/>
                          <a:sym typeface="Mada"/>
                        </a:rPr>
                        <a:t>prevent </a:t>
                      </a:r>
                      <a:r>
                        <a:rPr lang="ar" sz="1200">
                          <a:latin typeface="Mada"/>
                          <a:ea typeface="Mada"/>
                          <a:cs typeface="Mada"/>
                          <a:sym typeface="Mada"/>
                        </a:rPr>
                        <a:t>new ulcers.</a:t>
                      </a:r>
                      <a:endParaRPr sz="1200">
                        <a:latin typeface="Mada"/>
                        <a:ea typeface="Mada"/>
                        <a:cs typeface="Mada"/>
                        <a:sym typeface="Mada"/>
                      </a:endParaRPr>
                    </a:p>
                    <a:p>
                      <a:pPr indent="-203200" lvl="0" marL="279400" rtl="0" algn="l">
                        <a:spcBef>
                          <a:spcPts val="0"/>
                        </a:spcBef>
                        <a:spcAft>
                          <a:spcPts val="0"/>
                        </a:spcAft>
                        <a:buSzPts val="1200"/>
                        <a:buFont typeface="Mada"/>
                        <a:buChar char="●"/>
                      </a:pPr>
                      <a:r>
                        <a:rPr lang="ar" sz="1200">
                          <a:solidFill>
                            <a:srgbClr val="6AA84F"/>
                          </a:solidFill>
                          <a:latin typeface="Mada"/>
                          <a:ea typeface="Mada"/>
                          <a:cs typeface="Mada"/>
                          <a:sym typeface="Mada"/>
                        </a:rPr>
                        <a:t>it’s very painful, if a patient presented to the ER with DU secondary to RP they will usually need opioids not paracetamol.</a:t>
                      </a:r>
                      <a:endParaRPr sz="900">
                        <a:solidFill>
                          <a:srgbClr val="6AA84F"/>
                        </a:solidFill>
                        <a:latin typeface="Mada"/>
                        <a:ea typeface="Mada"/>
                        <a:cs typeface="Mada"/>
                        <a:sym typeface="Mada"/>
                      </a:endParaRPr>
                    </a:p>
                    <a:p>
                      <a:pPr indent="0" lvl="0" marL="27940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rPr b="1" lang="ar" sz="1200">
                          <a:solidFill>
                            <a:srgbClr val="6AA84F"/>
                          </a:solidFill>
                          <a:latin typeface="Mada"/>
                          <a:ea typeface="Mada"/>
                          <a:cs typeface="Mada"/>
                          <a:sym typeface="Mada"/>
                        </a:rPr>
                        <a:t>Phosphodiesterase inhibitors &amp; IV prostaglandins:</a:t>
                      </a:r>
                      <a:endParaRPr b="1"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Prevent </a:t>
                      </a:r>
                      <a:r>
                        <a:rPr lang="ar" sz="1200">
                          <a:solidFill>
                            <a:srgbClr val="6AA84F"/>
                          </a:solidFill>
                          <a:latin typeface="Mada"/>
                          <a:ea typeface="Mada"/>
                          <a:cs typeface="Mada"/>
                          <a:sym typeface="Mada"/>
                        </a:rPr>
                        <a:t>new ulcers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Improve (fasten) </a:t>
                      </a:r>
                      <a:r>
                        <a:rPr lang="ar" sz="1200">
                          <a:solidFill>
                            <a:srgbClr val="6AA84F"/>
                          </a:solidFill>
                          <a:latin typeface="Mada"/>
                          <a:ea typeface="Mada"/>
                          <a:cs typeface="Mada"/>
                          <a:sym typeface="Mada"/>
                        </a:rPr>
                        <a:t>the healing. </a:t>
                      </a:r>
                      <a:endParaRPr sz="1200">
                        <a:solidFill>
                          <a:srgbClr val="6AA84F"/>
                        </a:solidFill>
                        <a:latin typeface="Mada"/>
                        <a:ea typeface="Mada"/>
                        <a:cs typeface="Mada"/>
                        <a:sym typeface="Mada"/>
                      </a:endParaRPr>
                    </a:p>
                    <a:p>
                      <a:pPr indent="0" lvl="0" marL="0" rtl="0" algn="l">
                        <a:spcBef>
                          <a:spcPts val="0"/>
                        </a:spcBef>
                        <a:spcAft>
                          <a:spcPts val="0"/>
                        </a:spcAft>
                        <a:buNone/>
                      </a:pPr>
                      <a:r>
                        <a:rPr b="1" lang="ar" sz="1200">
                          <a:solidFill>
                            <a:srgbClr val="6AA84F"/>
                          </a:solidFill>
                          <a:latin typeface="Mada"/>
                          <a:ea typeface="Mada"/>
                          <a:cs typeface="Mada"/>
                          <a:sym typeface="Mada"/>
                        </a:rPr>
                        <a:t>Endothelin receptor antagonist:</a:t>
                      </a:r>
                      <a:endParaRPr b="1"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Only </a:t>
                      </a:r>
                      <a:r>
                        <a:rPr b="1" lang="ar" sz="1200">
                          <a:solidFill>
                            <a:srgbClr val="6AA84F"/>
                          </a:solidFill>
                          <a:latin typeface="Mada"/>
                          <a:ea typeface="Mada"/>
                          <a:cs typeface="Mada"/>
                          <a:sym typeface="Mada"/>
                        </a:rPr>
                        <a:t>prevents </a:t>
                      </a:r>
                      <a:r>
                        <a:rPr lang="ar" sz="1200">
                          <a:solidFill>
                            <a:srgbClr val="6AA84F"/>
                          </a:solidFill>
                          <a:latin typeface="Mada"/>
                          <a:ea typeface="Mada"/>
                          <a:cs typeface="Mada"/>
                          <a:sym typeface="Mada"/>
                        </a:rPr>
                        <a:t>new ulcers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DO NOT</a:t>
                      </a:r>
                      <a:r>
                        <a:rPr lang="ar" sz="1200">
                          <a:solidFill>
                            <a:srgbClr val="6AA84F"/>
                          </a:solidFill>
                          <a:latin typeface="Mada"/>
                          <a:ea typeface="Mada"/>
                          <a:cs typeface="Mada"/>
                          <a:sym typeface="Mada"/>
                        </a:rPr>
                        <a:t> improve the healing.</a:t>
                      </a:r>
                      <a:endParaRPr sz="1200">
                        <a:latin typeface="Mada"/>
                        <a:ea typeface="Mada"/>
                        <a:cs typeface="Mada"/>
                        <a:sym typeface="Mada"/>
                      </a:endParaRPr>
                    </a:p>
                  </a:txBody>
                  <a:tcPr marT="91375" marB="91375" marR="91075" marL="91075"/>
                </a:tc>
              </a:tr>
            </a:tbl>
          </a:graphicData>
        </a:graphic>
      </p:graphicFrame>
      <p:sp>
        <p:nvSpPr>
          <p:cNvPr id="145" name="Google Shape;145;p14"/>
          <p:cNvSpPr txBox="1"/>
          <p:nvPr/>
        </p:nvSpPr>
        <p:spPr>
          <a:xfrm>
            <a:off x="218250" y="76200"/>
            <a:ext cx="69711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300">
                <a:latin typeface="Mada"/>
                <a:ea typeface="Mada"/>
                <a:cs typeface="Mada"/>
                <a:sym typeface="Mada"/>
              </a:rPr>
              <a:t>Raynaud’s Phenomenon and Digital Ulcers in SSc</a:t>
            </a:r>
            <a:endParaRPr b="1" sz="2300">
              <a:latin typeface="Mada"/>
              <a:ea typeface="Mada"/>
              <a:cs typeface="Mada"/>
              <a:sym typeface="Mada"/>
            </a:endParaRPr>
          </a:p>
        </p:txBody>
      </p:sp>
      <p:cxnSp>
        <p:nvCxnSpPr>
          <p:cNvPr id="146" name="Google Shape;146;p14"/>
          <p:cNvCxnSpPr>
            <a:stCxn id="147" idx="0"/>
            <a:endCxn id="145" idx="2"/>
          </p:cNvCxnSpPr>
          <p:nvPr/>
        </p:nvCxnSpPr>
        <p:spPr>
          <a:xfrm rot="-5400000">
            <a:off x="2194861" y="-471106"/>
            <a:ext cx="361200" cy="2656500"/>
          </a:xfrm>
          <a:prstGeom prst="bentConnector3">
            <a:avLst>
              <a:gd fmla="val 50006" name="adj1"/>
            </a:avLst>
          </a:prstGeom>
          <a:noFill/>
          <a:ln cap="flat" cmpd="sng" w="19050">
            <a:solidFill>
              <a:srgbClr val="C2C2C2"/>
            </a:solidFill>
            <a:prstDash val="solid"/>
            <a:miter lim="8000"/>
            <a:headEnd len="sm" w="sm" type="none"/>
            <a:tailEnd len="sm" w="sm" type="none"/>
          </a:ln>
        </p:spPr>
      </p:cxnSp>
      <p:sp>
        <p:nvSpPr>
          <p:cNvPr id="147" name="Google Shape;147;p14"/>
          <p:cNvSpPr txBox="1"/>
          <p:nvPr/>
        </p:nvSpPr>
        <p:spPr>
          <a:xfrm>
            <a:off x="628711" y="1037744"/>
            <a:ext cx="837000" cy="252300"/>
          </a:xfrm>
          <a:prstGeom prst="rect">
            <a:avLst/>
          </a:prstGeom>
          <a:solidFill>
            <a:schemeClr val="accent3"/>
          </a:solid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Skin</a:t>
            </a:r>
            <a:endParaRPr b="1" sz="1000">
              <a:solidFill>
                <a:schemeClr val="accent1"/>
              </a:solidFill>
              <a:latin typeface="Mada"/>
              <a:ea typeface="Mada"/>
              <a:cs typeface="Mada"/>
              <a:sym typeface="Mada"/>
            </a:endParaRPr>
          </a:p>
        </p:txBody>
      </p:sp>
      <p:cxnSp>
        <p:nvCxnSpPr>
          <p:cNvPr id="148" name="Google Shape;148;p14"/>
          <p:cNvCxnSpPr>
            <a:stCxn id="149" idx="0"/>
            <a:endCxn id="145" idx="2"/>
          </p:cNvCxnSpPr>
          <p:nvPr/>
        </p:nvCxnSpPr>
        <p:spPr>
          <a:xfrm rot="-5400000">
            <a:off x="2878155" y="211994"/>
            <a:ext cx="361200" cy="1290300"/>
          </a:xfrm>
          <a:prstGeom prst="bentConnector3">
            <a:avLst>
              <a:gd fmla="val 50006" name="adj1"/>
            </a:avLst>
          </a:prstGeom>
          <a:noFill/>
          <a:ln cap="flat" cmpd="sng" w="19050">
            <a:solidFill>
              <a:srgbClr val="C2C2C2"/>
            </a:solidFill>
            <a:prstDash val="solid"/>
            <a:miter lim="8000"/>
            <a:headEnd len="sm" w="sm" type="none"/>
            <a:tailEnd len="sm" w="sm" type="none"/>
          </a:ln>
        </p:spPr>
      </p:cxnSp>
      <p:sp>
        <p:nvSpPr>
          <p:cNvPr id="149" name="Google Shape;149;p14"/>
          <p:cNvSpPr txBox="1"/>
          <p:nvPr/>
        </p:nvSpPr>
        <p:spPr>
          <a:xfrm>
            <a:off x="1995105" y="1037744"/>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Lung</a:t>
            </a:r>
            <a:endParaRPr b="1" sz="1000">
              <a:solidFill>
                <a:schemeClr val="accent1"/>
              </a:solidFill>
              <a:latin typeface="Mada"/>
              <a:ea typeface="Mada"/>
              <a:cs typeface="Mada"/>
              <a:sym typeface="Mada"/>
            </a:endParaRPr>
          </a:p>
        </p:txBody>
      </p:sp>
      <p:sp>
        <p:nvSpPr>
          <p:cNvPr id="150" name="Google Shape;150;p14"/>
          <p:cNvSpPr txBox="1"/>
          <p:nvPr/>
        </p:nvSpPr>
        <p:spPr>
          <a:xfrm>
            <a:off x="3285300" y="1037744"/>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GI</a:t>
            </a:r>
            <a:endParaRPr b="1" sz="1000">
              <a:solidFill>
                <a:schemeClr val="accent1"/>
              </a:solidFill>
              <a:latin typeface="Mada"/>
              <a:ea typeface="Mada"/>
              <a:cs typeface="Mada"/>
              <a:sym typeface="Mada"/>
            </a:endParaRPr>
          </a:p>
        </p:txBody>
      </p:sp>
      <p:cxnSp>
        <p:nvCxnSpPr>
          <p:cNvPr id="151" name="Google Shape;151;p14"/>
          <p:cNvCxnSpPr>
            <a:stCxn id="150" idx="0"/>
            <a:endCxn id="145" idx="2"/>
          </p:cNvCxnSpPr>
          <p:nvPr/>
        </p:nvCxnSpPr>
        <p:spPr>
          <a:xfrm rot="-5400000">
            <a:off x="3523500" y="856844"/>
            <a:ext cx="361200" cy="600"/>
          </a:xfrm>
          <a:prstGeom prst="bentConnector3">
            <a:avLst>
              <a:gd fmla="val 50006" name="adj1"/>
            </a:avLst>
          </a:prstGeom>
          <a:noFill/>
          <a:ln cap="flat" cmpd="sng" w="19050">
            <a:solidFill>
              <a:srgbClr val="C2C2C2"/>
            </a:solidFill>
            <a:prstDash val="solid"/>
            <a:miter lim="8000"/>
            <a:headEnd len="sm" w="sm" type="none"/>
            <a:tailEnd len="sm" w="sm" type="none"/>
          </a:ln>
        </p:spPr>
      </p:cxnSp>
      <p:cxnSp>
        <p:nvCxnSpPr>
          <p:cNvPr id="152" name="Google Shape;152;p14"/>
          <p:cNvCxnSpPr>
            <a:stCxn id="153" idx="0"/>
            <a:endCxn id="145" idx="2"/>
          </p:cNvCxnSpPr>
          <p:nvPr/>
        </p:nvCxnSpPr>
        <p:spPr>
          <a:xfrm flipH="1" rot="5400000">
            <a:off x="4261506" y="118844"/>
            <a:ext cx="361200" cy="1476600"/>
          </a:xfrm>
          <a:prstGeom prst="bentConnector3">
            <a:avLst>
              <a:gd fmla="val 50006" name="adj1"/>
            </a:avLst>
          </a:prstGeom>
          <a:noFill/>
          <a:ln cap="flat" cmpd="sng" w="19050">
            <a:solidFill>
              <a:srgbClr val="C2C2C2"/>
            </a:solidFill>
            <a:prstDash val="solid"/>
            <a:miter lim="8000"/>
            <a:headEnd len="sm" w="sm" type="none"/>
            <a:tailEnd len="sm" w="sm" type="none"/>
          </a:ln>
        </p:spPr>
      </p:cxnSp>
      <p:sp>
        <p:nvSpPr>
          <p:cNvPr id="153" name="Google Shape;153;p14"/>
          <p:cNvSpPr txBox="1"/>
          <p:nvPr/>
        </p:nvSpPr>
        <p:spPr>
          <a:xfrm>
            <a:off x="4761906" y="1037744"/>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Kidney</a:t>
            </a:r>
            <a:endParaRPr b="1" sz="1000">
              <a:solidFill>
                <a:schemeClr val="accent1"/>
              </a:solidFill>
              <a:latin typeface="Mada"/>
              <a:ea typeface="Mada"/>
              <a:cs typeface="Mada"/>
              <a:sym typeface="Mada"/>
            </a:endParaRPr>
          </a:p>
        </p:txBody>
      </p:sp>
      <p:cxnSp>
        <p:nvCxnSpPr>
          <p:cNvPr id="154" name="Google Shape;154;p14"/>
          <p:cNvCxnSpPr>
            <a:stCxn id="155" idx="0"/>
            <a:endCxn id="145" idx="2"/>
          </p:cNvCxnSpPr>
          <p:nvPr/>
        </p:nvCxnSpPr>
        <p:spPr>
          <a:xfrm flipH="1" rot="5400000">
            <a:off x="4927739" y="-547306"/>
            <a:ext cx="361200" cy="2808900"/>
          </a:xfrm>
          <a:prstGeom prst="bentConnector3">
            <a:avLst>
              <a:gd fmla="val 50006" name="adj1"/>
            </a:avLst>
          </a:prstGeom>
          <a:noFill/>
          <a:ln cap="flat" cmpd="sng" w="19050">
            <a:solidFill>
              <a:srgbClr val="C2C2C2"/>
            </a:solidFill>
            <a:prstDash val="solid"/>
            <a:miter lim="8000"/>
            <a:headEnd len="sm" w="sm" type="none"/>
            <a:tailEnd len="sm" w="sm" type="none"/>
          </a:ln>
        </p:spPr>
      </p:cxnSp>
      <p:sp>
        <p:nvSpPr>
          <p:cNvPr id="155" name="Google Shape;155;p14"/>
          <p:cNvSpPr txBox="1"/>
          <p:nvPr/>
        </p:nvSpPr>
        <p:spPr>
          <a:xfrm>
            <a:off x="6094289" y="1037744"/>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Others</a:t>
            </a:r>
            <a:endParaRPr b="1" sz="1000">
              <a:solidFill>
                <a:schemeClr val="accent1"/>
              </a:solidFill>
              <a:latin typeface="Mada"/>
              <a:ea typeface="Mada"/>
              <a:cs typeface="Mada"/>
              <a:sym typeface="Mada"/>
            </a:endParaRPr>
          </a:p>
        </p:txBody>
      </p:sp>
      <p:pic>
        <p:nvPicPr>
          <p:cNvPr id="156" name="Google Shape;156;p14"/>
          <p:cNvPicPr preferRelativeResize="0"/>
          <p:nvPr/>
        </p:nvPicPr>
        <p:blipFill>
          <a:blip r:embed="rId3">
            <a:alphaModFix/>
          </a:blip>
          <a:stretch>
            <a:fillRect/>
          </a:stretch>
        </p:blipFill>
        <p:spPr>
          <a:xfrm>
            <a:off x="5821050" y="1730325"/>
            <a:ext cx="1590025" cy="1987474"/>
          </a:xfrm>
          <a:prstGeom prst="rect">
            <a:avLst/>
          </a:prstGeom>
          <a:noFill/>
          <a:ln cap="flat" cmpd="sng" w="19050">
            <a:solidFill>
              <a:srgbClr val="999999"/>
            </a:solidFill>
            <a:prstDash val="solid"/>
            <a:round/>
            <a:headEnd len="sm" w="sm" type="none"/>
            <a:tailEnd len="sm" w="sm" type="none"/>
          </a:ln>
        </p:spPr>
      </p:pic>
      <p:pic>
        <p:nvPicPr>
          <p:cNvPr id="157" name="Google Shape;157;p14"/>
          <p:cNvPicPr preferRelativeResize="0"/>
          <p:nvPr/>
        </p:nvPicPr>
        <p:blipFill>
          <a:blip r:embed="rId4">
            <a:alphaModFix/>
          </a:blip>
          <a:stretch>
            <a:fillRect/>
          </a:stretch>
        </p:blipFill>
        <p:spPr>
          <a:xfrm>
            <a:off x="3860725" y="9021575"/>
            <a:ext cx="1518101" cy="1155575"/>
          </a:xfrm>
          <a:prstGeom prst="rect">
            <a:avLst/>
          </a:prstGeom>
          <a:noFill/>
          <a:ln>
            <a:noFill/>
          </a:ln>
        </p:spPr>
      </p:pic>
      <p:pic>
        <p:nvPicPr>
          <p:cNvPr id="158" name="Google Shape;158;p14"/>
          <p:cNvPicPr preferRelativeResize="0"/>
          <p:nvPr/>
        </p:nvPicPr>
        <p:blipFill>
          <a:blip r:embed="rId5">
            <a:alphaModFix/>
          </a:blip>
          <a:stretch>
            <a:fillRect/>
          </a:stretch>
        </p:blipFill>
        <p:spPr>
          <a:xfrm>
            <a:off x="218250" y="8067075"/>
            <a:ext cx="1277232" cy="2110074"/>
          </a:xfrm>
          <a:prstGeom prst="rect">
            <a:avLst/>
          </a:prstGeom>
          <a:noFill/>
          <a:ln>
            <a:noFill/>
          </a:ln>
        </p:spPr>
      </p:pic>
      <p:pic>
        <p:nvPicPr>
          <p:cNvPr id="159" name="Google Shape;159;p14"/>
          <p:cNvPicPr preferRelativeResize="0"/>
          <p:nvPr/>
        </p:nvPicPr>
        <p:blipFill>
          <a:blip r:embed="rId6">
            <a:alphaModFix/>
          </a:blip>
          <a:stretch>
            <a:fillRect/>
          </a:stretch>
        </p:blipFill>
        <p:spPr>
          <a:xfrm>
            <a:off x="5661682" y="9033200"/>
            <a:ext cx="1518100" cy="1132312"/>
          </a:xfrm>
          <a:prstGeom prst="rect">
            <a:avLst/>
          </a:prstGeom>
          <a:noFill/>
          <a:ln>
            <a:noFill/>
          </a:ln>
        </p:spPr>
      </p:pic>
      <p:pic>
        <p:nvPicPr>
          <p:cNvPr id="160" name="Google Shape;160;p14"/>
          <p:cNvPicPr preferRelativeResize="0"/>
          <p:nvPr/>
        </p:nvPicPr>
        <p:blipFill>
          <a:blip r:embed="rId7">
            <a:alphaModFix/>
          </a:blip>
          <a:stretch>
            <a:fillRect/>
          </a:stretch>
        </p:blipFill>
        <p:spPr>
          <a:xfrm>
            <a:off x="1701755" y="8067075"/>
            <a:ext cx="1876119" cy="2110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5"/>
          <p:cNvSpPr/>
          <p:nvPr/>
        </p:nvSpPr>
        <p:spPr>
          <a:xfrm>
            <a:off x="354000" y="1670150"/>
            <a:ext cx="6935100" cy="2169900"/>
          </a:xfrm>
          <a:prstGeom prst="round1Rect">
            <a:avLst>
              <a:gd fmla="val 16667" name="adj"/>
            </a:avLst>
          </a:prstGeom>
          <a:solidFill>
            <a:srgbClr val="F3F3F3">
              <a:alpha val="28490"/>
            </a:srgbClr>
          </a:solidFill>
          <a:ln cap="flat" cmpd="sng" w="19050">
            <a:solidFill>
              <a:schemeClr val="accent1"/>
            </a:solidFill>
            <a:prstDash val="solid"/>
            <a:round/>
            <a:headEnd len="sm" w="sm" type="none"/>
            <a:tailEnd len="sm" w="sm" type="none"/>
          </a:ln>
        </p:spPr>
        <p:txBody>
          <a:bodyPr anchorCtr="0" anchor="b" bIns="91425" lIns="91425" spcFirstLastPara="1" rIns="91425" wrap="square" tIns="91425">
            <a:noAutofit/>
          </a:bodyPr>
          <a:lstStyle/>
          <a:p>
            <a:pPr indent="-165100" lvl="0" marL="317500" rtl="0" algn="l">
              <a:spcBef>
                <a:spcPts val="0"/>
              </a:spcBef>
              <a:spcAft>
                <a:spcPts val="0"/>
              </a:spcAft>
              <a:buSzPts val="1200"/>
              <a:buFont typeface="Mada Medium"/>
              <a:buChar char="●"/>
            </a:pPr>
            <a:r>
              <a:rPr b="1" lang="ar" sz="1200">
                <a:latin typeface="Mada"/>
                <a:ea typeface="Mada"/>
                <a:cs typeface="Mada"/>
                <a:sym typeface="Mada"/>
              </a:rPr>
              <a:t>Interstitial</a:t>
            </a:r>
            <a:r>
              <a:rPr b="1" lang="ar" sz="1200">
                <a:latin typeface="Mada"/>
                <a:ea typeface="Mada"/>
                <a:cs typeface="Mada"/>
                <a:sym typeface="Mada"/>
              </a:rPr>
              <a:t> lung disease (ILD):</a:t>
            </a:r>
            <a:r>
              <a:rPr lang="ar" sz="1200">
                <a:latin typeface="Mada Medium"/>
                <a:ea typeface="Mada Medium"/>
                <a:cs typeface="Mada Medium"/>
                <a:sym typeface="Mada Medium"/>
              </a:rPr>
              <a:t> </a:t>
            </a:r>
            <a:r>
              <a:rPr lang="ar" sz="1200">
                <a:latin typeface="Mada"/>
                <a:ea typeface="Mada"/>
                <a:cs typeface="Mada"/>
                <a:sym typeface="Mada"/>
              </a:rPr>
              <a:t>a specific form of chronic, progressive fibrosing interstitial pneumonia leading to progressive loss of pulmonary function, and respiratory failure. </a:t>
            </a:r>
            <a:r>
              <a:rPr lang="ar" sz="1200">
                <a:solidFill>
                  <a:schemeClr val="dk1"/>
                </a:solidFill>
                <a:latin typeface="Mada"/>
                <a:ea typeface="Mada"/>
                <a:cs typeface="Mada"/>
                <a:sym typeface="Mada"/>
              </a:rPr>
              <a:t>It </a:t>
            </a:r>
            <a:r>
              <a:rPr lang="ar" sz="1200">
                <a:solidFill>
                  <a:schemeClr val="dk1"/>
                </a:solidFill>
                <a:latin typeface="Mada"/>
                <a:ea typeface="Mada"/>
                <a:cs typeface="Mada"/>
                <a:sym typeface="Mada"/>
              </a:rPr>
              <a:t>affect </a:t>
            </a:r>
            <a:r>
              <a:rPr lang="ar" sz="1200">
                <a:solidFill>
                  <a:schemeClr val="dk1"/>
                </a:solidFill>
                <a:latin typeface="Mada"/>
                <a:ea typeface="Mada"/>
                <a:cs typeface="Mada"/>
                <a:sym typeface="Mada"/>
              </a:rPr>
              <a:t>usually the bases of the lungs.</a:t>
            </a:r>
            <a:endParaRPr sz="1200">
              <a:solidFill>
                <a:schemeClr val="dk1"/>
              </a:solidFill>
              <a:latin typeface="Mada"/>
              <a:ea typeface="Mada"/>
              <a:cs typeface="Mada"/>
              <a:sym typeface="Mada"/>
            </a:endParaRPr>
          </a:p>
          <a:p>
            <a:pPr indent="-177800" lvl="0" marL="317500" rtl="0" algn="l">
              <a:spcBef>
                <a:spcPts val="0"/>
              </a:spcBef>
              <a:spcAft>
                <a:spcPts val="0"/>
              </a:spcAft>
              <a:buClr>
                <a:srgbClr val="CC0000"/>
              </a:buClr>
              <a:buSzPts val="1400"/>
              <a:buFont typeface="Mada"/>
              <a:buChar char="★"/>
            </a:pPr>
            <a:r>
              <a:rPr b="1" lang="ar" sz="1200">
                <a:solidFill>
                  <a:srgbClr val="6AA84F"/>
                </a:solidFill>
                <a:latin typeface="Mada"/>
                <a:ea typeface="Mada"/>
                <a:cs typeface="Mada"/>
                <a:sym typeface="Mada"/>
              </a:rPr>
              <a:t>Interstitial Lung Disease is the number ONE cause of mortality in patients with SSc.</a:t>
            </a:r>
            <a:endParaRPr sz="1200">
              <a:solidFill>
                <a:schemeClr val="dk1"/>
              </a:solidFill>
              <a:latin typeface="Mada"/>
              <a:ea typeface="Mada"/>
              <a:cs typeface="Mada"/>
              <a:sym typeface="Mada"/>
            </a:endParaRPr>
          </a:p>
          <a:p>
            <a:pPr indent="-165100" lvl="0" marL="3175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 is very common, around 70% of </a:t>
            </a:r>
            <a:r>
              <a:rPr lang="ar" sz="1200">
                <a:solidFill>
                  <a:srgbClr val="6AA84F"/>
                </a:solidFill>
                <a:latin typeface="Mada"/>
                <a:ea typeface="Mada"/>
                <a:cs typeface="Mada"/>
                <a:sym typeface="Mada"/>
              </a:rPr>
              <a:t>patients</a:t>
            </a:r>
            <a:r>
              <a:rPr lang="ar" sz="1200">
                <a:solidFill>
                  <a:srgbClr val="6AA84F"/>
                </a:solidFill>
                <a:latin typeface="Mada"/>
                <a:ea typeface="Mada"/>
                <a:cs typeface="Mada"/>
                <a:sym typeface="Mada"/>
              </a:rPr>
              <a:t> tend to develop ILD at some time of the disease </a:t>
            </a:r>
            <a:r>
              <a:rPr lang="ar" sz="1200">
                <a:solidFill>
                  <a:srgbClr val="6AA84F"/>
                </a:solidFill>
                <a:latin typeface="Mada"/>
                <a:ea typeface="Mada"/>
                <a:cs typeface="Mada"/>
                <a:sym typeface="Mada"/>
              </a:rPr>
              <a:t>course</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178899" lvl="0" marL="320399" marR="0" rtl="0" algn="l">
              <a:spcBef>
                <a:spcPts val="0"/>
              </a:spcBef>
              <a:spcAft>
                <a:spcPts val="0"/>
              </a:spcAft>
              <a:buClr>
                <a:schemeClr val="accent5"/>
              </a:buClr>
              <a:buSzPts val="1400"/>
              <a:buFont typeface="Mada"/>
              <a:buChar char="★"/>
            </a:pPr>
            <a:r>
              <a:rPr b="1" lang="ar" sz="1200">
                <a:solidFill>
                  <a:srgbClr val="1C4588"/>
                </a:solidFill>
                <a:latin typeface="Mada"/>
                <a:ea typeface="Mada"/>
                <a:cs typeface="Mada"/>
                <a:sym typeface="Mada"/>
              </a:rPr>
              <a:t>Common </a:t>
            </a:r>
            <a:r>
              <a:rPr lang="ar" sz="1200">
                <a:solidFill>
                  <a:srgbClr val="1C4588"/>
                </a:solidFill>
                <a:latin typeface="Mada"/>
                <a:ea typeface="Mada"/>
                <a:cs typeface="Mada"/>
                <a:sym typeface="Mada"/>
              </a:rPr>
              <a:t>in patients with</a:t>
            </a:r>
            <a:r>
              <a:rPr lang="ar" sz="1200">
                <a:solidFill>
                  <a:srgbClr val="1C4588"/>
                </a:solidFill>
                <a:latin typeface="Mada Medium"/>
                <a:ea typeface="Mada Medium"/>
                <a:cs typeface="Mada Medium"/>
                <a:sym typeface="Mada Medium"/>
              </a:rPr>
              <a:t> </a:t>
            </a:r>
            <a:r>
              <a:rPr b="1" lang="ar" sz="1200">
                <a:solidFill>
                  <a:srgbClr val="1C4588"/>
                </a:solidFill>
                <a:latin typeface="Mada"/>
                <a:ea typeface="Mada"/>
                <a:cs typeface="Mada"/>
                <a:sym typeface="Mada"/>
              </a:rPr>
              <a:t>DcSSc </a:t>
            </a:r>
            <a:r>
              <a:rPr lang="ar" sz="1200">
                <a:solidFill>
                  <a:srgbClr val="1C4588"/>
                </a:solidFill>
                <a:latin typeface="Mada"/>
                <a:ea typeface="Mada"/>
                <a:cs typeface="Mada"/>
                <a:sym typeface="Mada"/>
              </a:rPr>
              <a:t>who have </a:t>
            </a:r>
            <a:r>
              <a:rPr b="1" lang="ar" sz="1200">
                <a:solidFill>
                  <a:srgbClr val="1C4588"/>
                </a:solidFill>
                <a:latin typeface="Mada"/>
                <a:ea typeface="Mada"/>
                <a:cs typeface="Mada"/>
                <a:sym typeface="Mada"/>
              </a:rPr>
              <a:t>topoisomerase 1 antibodies</a:t>
            </a:r>
            <a:r>
              <a:rPr lang="ar" sz="1200">
                <a:solidFill>
                  <a:srgbClr val="1C4588"/>
                </a:solidFill>
                <a:latin typeface="Mada"/>
                <a:ea typeface="Mada"/>
                <a:cs typeface="Mada"/>
                <a:sym typeface="Mada"/>
              </a:rPr>
              <a:t> (Scl70)</a:t>
            </a:r>
            <a:r>
              <a:rPr lang="ar" sz="1200">
                <a:solidFill>
                  <a:srgbClr val="1C4588"/>
                </a:solidFill>
                <a:latin typeface="Mada Medium"/>
                <a:ea typeface="Mada Medium"/>
                <a:cs typeface="Mada Medium"/>
                <a:sym typeface="Mada Medium"/>
              </a:rPr>
              <a:t>.</a:t>
            </a:r>
            <a:endParaRPr sz="1200">
              <a:solidFill>
                <a:schemeClr val="dk1"/>
              </a:solidFill>
              <a:latin typeface="Mada Medium"/>
              <a:ea typeface="Mada Medium"/>
              <a:cs typeface="Mada Medium"/>
              <a:sym typeface="Mada Medium"/>
            </a:endParaRPr>
          </a:p>
          <a:p>
            <a:pPr indent="-165100" lvl="0" marL="317500" rtl="0" algn="l">
              <a:spcBef>
                <a:spcPts val="0"/>
              </a:spcBef>
              <a:spcAft>
                <a:spcPts val="0"/>
              </a:spcAft>
              <a:buSzPts val="1200"/>
              <a:buFont typeface="Mada Medium"/>
              <a:buChar char="●"/>
            </a:pPr>
            <a:r>
              <a:rPr b="1" lang="ar" sz="1200">
                <a:latin typeface="Mada"/>
                <a:ea typeface="Mada"/>
                <a:cs typeface="Mada"/>
                <a:sym typeface="Mada"/>
              </a:rPr>
              <a:t>Who should be screened for ILD?</a:t>
            </a:r>
            <a:r>
              <a:rPr lang="ar" sz="1200">
                <a:latin typeface="Mada Medium"/>
                <a:ea typeface="Mada Medium"/>
                <a:cs typeface="Mada Medium"/>
                <a:sym typeface="Mada Medium"/>
              </a:rPr>
              <a:t> </a:t>
            </a:r>
            <a:r>
              <a:rPr lang="ar" sz="1200">
                <a:latin typeface="Mada"/>
                <a:ea typeface="Mada"/>
                <a:cs typeface="Mada"/>
                <a:sym typeface="Mada"/>
              </a:rPr>
              <a:t>EVERYBODY</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198600" lvl="1" marL="7020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Chest x-ray is not considered a good screening tool.</a:t>
            </a:r>
            <a:endParaRPr sz="1200">
              <a:solidFill>
                <a:srgbClr val="6AA84F"/>
              </a:solidFill>
              <a:latin typeface="Mada"/>
              <a:ea typeface="Mada"/>
              <a:cs typeface="Mada"/>
              <a:sym typeface="Mada"/>
            </a:endParaRPr>
          </a:p>
          <a:p>
            <a:pPr indent="-198600" lvl="1" marL="702000" rtl="0" algn="l">
              <a:spcBef>
                <a:spcPts val="0"/>
              </a:spcBef>
              <a:spcAft>
                <a:spcPts val="0"/>
              </a:spcAft>
              <a:buSzPts val="1200"/>
              <a:buFont typeface="Mada"/>
              <a:buChar char="○"/>
            </a:pPr>
            <a:r>
              <a:rPr b="1" lang="ar" sz="1200">
                <a:solidFill>
                  <a:srgbClr val="6AA84F"/>
                </a:solidFill>
                <a:latin typeface="Mada"/>
                <a:ea typeface="Mada"/>
                <a:cs typeface="Mada"/>
                <a:sym typeface="Mada"/>
              </a:rPr>
              <a:t>High-resolution lung CT</a:t>
            </a:r>
            <a:r>
              <a:rPr lang="ar" sz="1200">
                <a:solidFill>
                  <a:srgbClr val="6AA84F"/>
                </a:solidFill>
                <a:latin typeface="Mada"/>
                <a:ea typeface="Mada"/>
                <a:cs typeface="Mada"/>
                <a:sym typeface="Mada"/>
              </a:rPr>
              <a:t> is the </a:t>
            </a:r>
            <a:r>
              <a:rPr b="1" lang="ar" sz="1200">
                <a:solidFill>
                  <a:srgbClr val="CC0000"/>
                </a:solidFill>
                <a:latin typeface="Mada"/>
                <a:ea typeface="Mada"/>
                <a:cs typeface="Mada"/>
                <a:sym typeface="Mada"/>
              </a:rPr>
              <a:t>Gold standard</a:t>
            </a:r>
            <a:r>
              <a:rPr lang="ar" sz="1200">
                <a:solidFill>
                  <a:srgbClr val="1C4588"/>
                </a:solidFill>
                <a:latin typeface="Mada"/>
                <a:ea typeface="Mada"/>
                <a:cs typeface="Mada"/>
                <a:sym typeface="Mada"/>
              </a:rPr>
              <a:t>. it </a:t>
            </a:r>
            <a:r>
              <a:rPr lang="ar" sz="1200">
                <a:solidFill>
                  <a:srgbClr val="1C4588"/>
                </a:solidFill>
                <a:latin typeface="Mada"/>
                <a:ea typeface="Mada"/>
                <a:cs typeface="Mada"/>
                <a:sym typeface="Mada"/>
              </a:rPr>
              <a:t>demonstrates</a:t>
            </a:r>
            <a:r>
              <a:rPr lang="ar" sz="1200">
                <a:solidFill>
                  <a:srgbClr val="1C4588"/>
                </a:solidFill>
                <a:latin typeface="Mada"/>
                <a:ea typeface="Mada"/>
                <a:cs typeface="Mada"/>
                <a:sym typeface="Mada"/>
              </a:rPr>
              <a:t> fibrotic lung involvement.</a:t>
            </a:r>
            <a:endParaRPr sz="1200">
              <a:solidFill>
                <a:srgbClr val="1C4588"/>
              </a:solidFill>
              <a:latin typeface="Mada"/>
              <a:ea typeface="Mada"/>
              <a:cs typeface="Mada"/>
              <a:sym typeface="Mada"/>
            </a:endParaRPr>
          </a:p>
          <a:p>
            <a:pPr indent="-165100" lvl="0" marL="317500" rtl="0" algn="l">
              <a:spcBef>
                <a:spcPts val="0"/>
              </a:spcBef>
              <a:spcAft>
                <a:spcPts val="0"/>
              </a:spcAft>
              <a:buSzPts val="1200"/>
              <a:buFont typeface="Mada"/>
              <a:buChar char="●"/>
            </a:pPr>
            <a:r>
              <a:rPr b="1" lang="ar" sz="1200">
                <a:latin typeface="Mada"/>
                <a:ea typeface="Mada"/>
                <a:cs typeface="Mada"/>
                <a:sym typeface="Mada"/>
              </a:rPr>
              <a:t>Diagnosis </a:t>
            </a:r>
            <a:r>
              <a:rPr lang="ar" sz="1200">
                <a:latin typeface="Mada"/>
                <a:ea typeface="Mada"/>
                <a:cs typeface="Mada"/>
                <a:sym typeface="Mada"/>
              </a:rPr>
              <a:t>is made by a combination of imaging, </a:t>
            </a:r>
            <a:r>
              <a:rPr lang="ar" sz="1200">
                <a:solidFill>
                  <a:srgbClr val="6AA84F"/>
                </a:solidFill>
                <a:latin typeface="Mada"/>
                <a:ea typeface="Mada"/>
                <a:cs typeface="Mada"/>
                <a:sym typeface="Mada"/>
              </a:rPr>
              <a:t>physical</a:t>
            </a:r>
            <a:r>
              <a:rPr lang="ar" sz="1200">
                <a:solidFill>
                  <a:srgbClr val="6AA84F"/>
                </a:solidFill>
                <a:latin typeface="Mada"/>
                <a:ea typeface="Mada"/>
                <a:cs typeface="Mada"/>
                <a:sym typeface="Mada"/>
              </a:rPr>
              <a:t> exam</a:t>
            </a:r>
            <a:r>
              <a:rPr lang="ar" sz="1200">
                <a:latin typeface="Mada"/>
                <a:ea typeface="Mada"/>
                <a:cs typeface="Mada"/>
                <a:sym typeface="Mada"/>
              </a:rPr>
              <a:t> and pulmonary function test (PFT). </a:t>
            </a:r>
            <a:endParaRPr b="1" sz="1200">
              <a:solidFill>
                <a:srgbClr val="6AA84F"/>
              </a:solidFill>
              <a:latin typeface="Mada"/>
              <a:ea typeface="Mada"/>
              <a:cs typeface="Mada"/>
              <a:sym typeface="Mada"/>
            </a:endParaRPr>
          </a:p>
        </p:txBody>
      </p:sp>
      <p:sp>
        <p:nvSpPr>
          <p:cNvPr id="166" name="Google Shape;166;p1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167" name="Google Shape;167;p15"/>
          <p:cNvSpPr txBox="1"/>
          <p:nvPr/>
        </p:nvSpPr>
        <p:spPr>
          <a:xfrm>
            <a:off x="664350" y="0"/>
            <a:ext cx="6231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600">
                <a:solidFill>
                  <a:schemeClr val="dk1"/>
                </a:solidFill>
                <a:latin typeface="Mada"/>
                <a:ea typeface="Mada"/>
                <a:cs typeface="Mada"/>
                <a:sym typeface="Mada"/>
              </a:rPr>
              <a:t>Interstitial lung disease in </a:t>
            </a:r>
            <a:r>
              <a:rPr b="1" lang="ar" sz="2600">
                <a:solidFill>
                  <a:schemeClr val="dk1"/>
                </a:solidFill>
                <a:latin typeface="Mada"/>
                <a:ea typeface="Mada"/>
                <a:cs typeface="Mada"/>
                <a:sym typeface="Mada"/>
              </a:rPr>
              <a:t>SSc</a:t>
            </a:r>
            <a:endParaRPr b="1" sz="26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2500">
              <a:latin typeface="Mada"/>
              <a:ea typeface="Mada"/>
              <a:cs typeface="Mada"/>
              <a:sym typeface="Mada"/>
            </a:endParaRPr>
          </a:p>
          <a:p>
            <a:pPr indent="0" lvl="0" marL="0" rtl="0" algn="ctr">
              <a:spcBef>
                <a:spcPts val="0"/>
              </a:spcBef>
              <a:spcAft>
                <a:spcPts val="0"/>
              </a:spcAft>
              <a:buNone/>
            </a:pPr>
            <a:r>
              <a:t/>
            </a:r>
            <a:endParaRPr b="1" sz="2500">
              <a:latin typeface="Mada"/>
              <a:ea typeface="Mada"/>
              <a:cs typeface="Mada"/>
              <a:sym typeface="Mada"/>
            </a:endParaRPr>
          </a:p>
        </p:txBody>
      </p:sp>
      <p:cxnSp>
        <p:nvCxnSpPr>
          <p:cNvPr id="168" name="Google Shape;168;p15"/>
          <p:cNvCxnSpPr>
            <a:stCxn id="169" idx="0"/>
            <a:endCxn id="167" idx="2"/>
          </p:cNvCxnSpPr>
          <p:nvPr/>
        </p:nvCxnSpPr>
        <p:spPr>
          <a:xfrm rot="-5400000">
            <a:off x="2217337" y="-676577"/>
            <a:ext cx="285600" cy="28395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169" name="Google Shape;169;p15"/>
          <p:cNvSpPr txBox="1"/>
          <p:nvPr/>
        </p:nvSpPr>
        <p:spPr>
          <a:xfrm>
            <a:off x="521887"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Skin</a:t>
            </a:r>
            <a:endParaRPr b="1" sz="1000">
              <a:solidFill>
                <a:schemeClr val="accent1"/>
              </a:solidFill>
              <a:latin typeface="Mada"/>
              <a:ea typeface="Mada"/>
              <a:cs typeface="Mada"/>
              <a:sym typeface="Mada"/>
            </a:endParaRPr>
          </a:p>
        </p:txBody>
      </p:sp>
      <p:cxnSp>
        <p:nvCxnSpPr>
          <p:cNvPr id="170" name="Google Shape;170;p15"/>
          <p:cNvCxnSpPr>
            <a:stCxn id="171" idx="0"/>
            <a:endCxn id="167" idx="2"/>
          </p:cNvCxnSpPr>
          <p:nvPr/>
        </p:nvCxnSpPr>
        <p:spPr>
          <a:xfrm rot="-5400000">
            <a:off x="2900632" y="6523"/>
            <a:ext cx="285600" cy="14733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171" name="Google Shape;171;p15"/>
          <p:cNvSpPr txBox="1"/>
          <p:nvPr/>
        </p:nvSpPr>
        <p:spPr>
          <a:xfrm>
            <a:off x="1888282" y="885973"/>
            <a:ext cx="837000" cy="247200"/>
          </a:xfrm>
          <a:prstGeom prst="rect">
            <a:avLst/>
          </a:prstGeom>
          <a:solidFill>
            <a:schemeClr val="accent3"/>
          </a:solid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marR="0" rtl="0" algn="ctr">
              <a:lnSpc>
                <a:spcPct val="100000"/>
              </a:lnSpc>
              <a:spcBef>
                <a:spcPts val="0"/>
              </a:spcBef>
              <a:spcAft>
                <a:spcPts val="0"/>
              </a:spcAft>
              <a:buNone/>
            </a:pPr>
            <a:r>
              <a:rPr b="1" lang="ar" sz="1000">
                <a:solidFill>
                  <a:schemeClr val="accent1"/>
                </a:solidFill>
                <a:latin typeface="Mada"/>
                <a:ea typeface="Mada"/>
                <a:cs typeface="Mada"/>
                <a:sym typeface="Mada"/>
              </a:rPr>
              <a:t>Lung</a:t>
            </a:r>
            <a:endParaRPr b="1" sz="1000">
              <a:solidFill>
                <a:schemeClr val="accent1"/>
              </a:solidFill>
              <a:latin typeface="Mada"/>
              <a:ea typeface="Mada"/>
              <a:cs typeface="Mada"/>
              <a:sym typeface="Mada"/>
            </a:endParaRPr>
          </a:p>
        </p:txBody>
      </p:sp>
      <p:sp>
        <p:nvSpPr>
          <p:cNvPr id="172" name="Google Shape;172;p15"/>
          <p:cNvSpPr txBox="1"/>
          <p:nvPr/>
        </p:nvSpPr>
        <p:spPr>
          <a:xfrm>
            <a:off x="3361509"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GI</a:t>
            </a:r>
            <a:endParaRPr b="1" sz="1000">
              <a:solidFill>
                <a:schemeClr val="accent1"/>
              </a:solidFill>
              <a:latin typeface="Mada"/>
              <a:ea typeface="Mada"/>
              <a:cs typeface="Mada"/>
              <a:sym typeface="Mada"/>
            </a:endParaRPr>
          </a:p>
        </p:txBody>
      </p:sp>
      <p:cxnSp>
        <p:nvCxnSpPr>
          <p:cNvPr id="173" name="Google Shape;173;p15"/>
          <p:cNvCxnSpPr>
            <a:stCxn id="172" idx="0"/>
            <a:endCxn id="167" idx="2"/>
          </p:cNvCxnSpPr>
          <p:nvPr/>
        </p:nvCxnSpPr>
        <p:spPr>
          <a:xfrm rot="-5400000">
            <a:off x="3637509" y="742873"/>
            <a:ext cx="285600" cy="600"/>
          </a:xfrm>
          <a:prstGeom prst="bentConnector3">
            <a:avLst>
              <a:gd fmla="val 50013" name="adj1"/>
            </a:avLst>
          </a:prstGeom>
          <a:noFill/>
          <a:ln cap="flat" cmpd="sng" w="19050">
            <a:solidFill>
              <a:srgbClr val="C2C2C2"/>
            </a:solidFill>
            <a:prstDash val="solid"/>
            <a:miter lim="8000"/>
            <a:headEnd len="sm" w="sm" type="none"/>
            <a:tailEnd len="sm" w="sm" type="none"/>
          </a:ln>
        </p:spPr>
      </p:cxnSp>
      <p:cxnSp>
        <p:nvCxnSpPr>
          <p:cNvPr id="174" name="Google Shape;174;p15"/>
          <p:cNvCxnSpPr>
            <a:stCxn id="175" idx="0"/>
            <a:endCxn id="167" idx="2"/>
          </p:cNvCxnSpPr>
          <p:nvPr/>
        </p:nvCxnSpPr>
        <p:spPr>
          <a:xfrm flipH="1" rot="5400000">
            <a:off x="4304882" y="75373"/>
            <a:ext cx="285600" cy="13356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175" name="Google Shape;175;p15"/>
          <p:cNvSpPr txBox="1"/>
          <p:nvPr/>
        </p:nvSpPr>
        <p:spPr>
          <a:xfrm>
            <a:off x="4696982"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Kidney</a:t>
            </a:r>
            <a:endParaRPr b="1" sz="1000">
              <a:solidFill>
                <a:schemeClr val="accent1"/>
              </a:solidFill>
              <a:latin typeface="Mada"/>
              <a:ea typeface="Mada"/>
              <a:cs typeface="Mada"/>
              <a:sym typeface="Mada"/>
            </a:endParaRPr>
          </a:p>
        </p:txBody>
      </p:sp>
      <p:cxnSp>
        <p:nvCxnSpPr>
          <p:cNvPr id="176" name="Google Shape;176;p15"/>
          <p:cNvCxnSpPr>
            <a:stCxn id="177" idx="0"/>
            <a:endCxn id="167" idx="2"/>
          </p:cNvCxnSpPr>
          <p:nvPr/>
        </p:nvCxnSpPr>
        <p:spPr>
          <a:xfrm flipH="1" rot="5400000">
            <a:off x="4950216" y="-569777"/>
            <a:ext cx="285600" cy="26259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177" name="Google Shape;177;p15"/>
          <p:cNvSpPr txBox="1"/>
          <p:nvPr/>
        </p:nvSpPr>
        <p:spPr>
          <a:xfrm>
            <a:off x="5987466"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Others</a:t>
            </a:r>
            <a:endParaRPr b="1" sz="1000">
              <a:solidFill>
                <a:schemeClr val="accent1"/>
              </a:solidFill>
              <a:latin typeface="Mada"/>
              <a:ea typeface="Mada"/>
              <a:cs typeface="Mada"/>
              <a:sym typeface="Mada"/>
            </a:endParaRPr>
          </a:p>
        </p:txBody>
      </p:sp>
      <p:graphicFrame>
        <p:nvGraphicFramePr>
          <p:cNvPr id="178" name="Google Shape;178;p15"/>
          <p:cNvGraphicFramePr/>
          <p:nvPr/>
        </p:nvGraphicFramePr>
        <p:xfrm>
          <a:off x="177225" y="4529915"/>
          <a:ext cx="3000000" cy="3000000"/>
        </p:xfrm>
        <a:graphic>
          <a:graphicData uri="http://schemas.openxmlformats.org/drawingml/2006/table">
            <a:tbl>
              <a:tblPr>
                <a:noFill/>
                <a:tableStyleId>{059E3B77-B828-426D-9831-75351D44FD52}</a:tableStyleId>
              </a:tblPr>
              <a:tblGrid>
                <a:gridCol w="1181775"/>
                <a:gridCol w="1025350"/>
                <a:gridCol w="1576475"/>
              </a:tblGrid>
              <a:tr h="362800">
                <a:tc>
                  <a:txBody>
                    <a:bodyPr/>
                    <a:lstStyle/>
                    <a:p>
                      <a:pPr indent="0" lvl="0" marL="0" rtl="0" algn="ctr">
                        <a:spcBef>
                          <a:spcPts val="0"/>
                        </a:spcBef>
                        <a:spcAft>
                          <a:spcPts val="0"/>
                        </a:spcAft>
                        <a:buNone/>
                      </a:pPr>
                      <a:r>
                        <a:rPr b="1" lang="ar" sz="1200">
                          <a:latin typeface="Cabin"/>
                          <a:ea typeface="Cabin"/>
                          <a:cs typeface="Cabin"/>
                          <a:sym typeface="Cabin"/>
                        </a:rPr>
                        <a:t>1)</a:t>
                      </a:r>
                      <a:r>
                        <a:rPr lang="ar" sz="1200">
                          <a:latin typeface="Cabin"/>
                          <a:ea typeface="Cabin"/>
                          <a:cs typeface="Cabin"/>
                          <a:sym typeface="Cabin"/>
                        </a:rPr>
                        <a:t> Tachypnea</a:t>
                      </a:r>
                      <a:endParaRPr sz="1200">
                        <a:latin typeface="Cabin"/>
                        <a:ea typeface="Cabin"/>
                        <a:cs typeface="Cabin"/>
                        <a:sym typeface="Cabin"/>
                      </a:endParaRPr>
                    </a:p>
                  </a:txBody>
                  <a:tcPr marT="91375" marB="91375" marR="91075" marL="91075" anchor="ctr">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ar" sz="1200">
                          <a:latin typeface="Cabin"/>
                          <a:ea typeface="Cabin"/>
                          <a:cs typeface="Cabin"/>
                          <a:sym typeface="Cabin"/>
                        </a:rPr>
                        <a:t>3)</a:t>
                      </a:r>
                      <a:r>
                        <a:rPr lang="ar" sz="1200">
                          <a:latin typeface="Cabin"/>
                          <a:ea typeface="Cabin"/>
                          <a:cs typeface="Cabin"/>
                          <a:sym typeface="Cabin"/>
                        </a:rPr>
                        <a:t> Cyanosis</a:t>
                      </a:r>
                      <a:endParaRPr sz="1200">
                        <a:latin typeface="Cabin"/>
                        <a:ea typeface="Cabin"/>
                        <a:cs typeface="Cabin"/>
                        <a:sym typeface="Cabin"/>
                      </a:endParaRPr>
                    </a:p>
                  </a:txBody>
                  <a:tcPr marT="91375" marB="91375" marR="91075" marL="91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ar" sz="1200">
                          <a:latin typeface="Cabin"/>
                          <a:ea typeface="Cabin"/>
                          <a:cs typeface="Cabin"/>
                          <a:sym typeface="Cabin"/>
                        </a:rPr>
                        <a:t>5)</a:t>
                      </a:r>
                      <a:r>
                        <a:rPr lang="ar" sz="1200">
                          <a:latin typeface="Cabin"/>
                          <a:ea typeface="Cabin"/>
                          <a:cs typeface="Cabin"/>
                          <a:sym typeface="Cabin"/>
                        </a:rPr>
                        <a:t> Reduced chest expansion </a:t>
                      </a:r>
                      <a:endParaRPr sz="1200">
                        <a:latin typeface="Cabin"/>
                        <a:ea typeface="Cabin"/>
                        <a:cs typeface="Cabin"/>
                        <a:sym typeface="Cabin"/>
                      </a:endParaRPr>
                    </a:p>
                  </a:txBody>
                  <a:tcPr marT="91375" marB="91375" marR="91075" marL="91075" anchor="ctr">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83325">
                <a:tc>
                  <a:txBody>
                    <a:bodyPr/>
                    <a:lstStyle/>
                    <a:p>
                      <a:pPr indent="0" lvl="0" marL="0" rtl="0" algn="ctr">
                        <a:spcBef>
                          <a:spcPts val="0"/>
                        </a:spcBef>
                        <a:spcAft>
                          <a:spcPts val="0"/>
                        </a:spcAft>
                        <a:buNone/>
                      </a:pPr>
                      <a:r>
                        <a:rPr b="1" lang="ar" sz="1200">
                          <a:latin typeface="Cabin"/>
                          <a:ea typeface="Cabin"/>
                          <a:cs typeface="Cabin"/>
                          <a:sym typeface="Cabin"/>
                        </a:rPr>
                        <a:t>2)</a:t>
                      </a:r>
                      <a:r>
                        <a:rPr lang="ar" sz="1200">
                          <a:latin typeface="Cabin"/>
                          <a:ea typeface="Cabin"/>
                          <a:cs typeface="Cabin"/>
                          <a:sym typeface="Cabin"/>
                        </a:rPr>
                        <a:t> Tachycardia </a:t>
                      </a:r>
                      <a:endParaRPr sz="1200">
                        <a:latin typeface="Cabin"/>
                        <a:ea typeface="Cabin"/>
                        <a:cs typeface="Cabin"/>
                        <a:sym typeface="Cabin"/>
                      </a:endParaRPr>
                    </a:p>
                  </a:txBody>
                  <a:tcPr marT="91375" marB="91375" marR="91075" marL="91075" anchor="ctr">
                    <a:lnL cap="flat" cmpd="sng" w="9525">
                      <a:solidFill>
                        <a:srgbClr val="9E9E9E">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ar" sz="1200">
                          <a:latin typeface="Cabin"/>
                          <a:ea typeface="Cabin"/>
                          <a:cs typeface="Cabin"/>
                          <a:sym typeface="Cabin"/>
                        </a:rPr>
                        <a:t>4)</a:t>
                      </a:r>
                      <a:r>
                        <a:rPr lang="ar" sz="1200">
                          <a:latin typeface="Cabin"/>
                          <a:ea typeface="Cabin"/>
                          <a:cs typeface="Cabin"/>
                          <a:sym typeface="Cabin"/>
                        </a:rPr>
                        <a:t> Clubbing </a:t>
                      </a:r>
                      <a:endParaRPr sz="1200">
                        <a:latin typeface="Cabin"/>
                        <a:ea typeface="Cabin"/>
                        <a:cs typeface="Cabin"/>
                        <a:sym typeface="Cabin"/>
                      </a:endParaRPr>
                    </a:p>
                  </a:txBody>
                  <a:tcPr marT="91375" marB="91375" marR="91075" marL="910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ar" sz="1200">
                          <a:solidFill>
                            <a:srgbClr val="CC0000"/>
                          </a:solidFill>
                          <a:latin typeface="Cabin"/>
                          <a:ea typeface="Cabin"/>
                          <a:cs typeface="Cabin"/>
                          <a:sym typeface="Cabin"/>
                        </a:rPr>
                        <a:t>6)</a:t>
                      </a:r>
                      <a:r>
                        <a:rPr b="1" lang="ar" sz="1200">
                          <a:solidFill>
                            <a:srgbClr val="CC0000"/>
                          </a:solidFill>
                          <a:latin typeface="Cabin"/>
                          <a:ea typeface="Cabin"/>
                          <a:cs typeface="Cabin"/>
                          <a:sym typeface="Cabin"/>
                        </a:rPr>
                        <a:t> </a:t>
                      </a:r>
                      <a:r>
                        <a:rPr b="1" lang="ar" sz="1200">
                          <a:solidFill>
                            <a:srgbClr val="CC0000"/>
                          </a:solidFill>
                          <a:latin typeface="Cabin"/>
                          <a:ea typeface="Cabin"/>
                          <a:cs typeface="Cabin"/>
                          <a:sym typeface="Cabin"/>
                        </a:rPr>
                        <a:t>Fine</a:t>
                      </a:r>
                      <a:r>
                        <a:rPr b="1" lang="ar" sz="1200">
                          <a:solidFill>
                            <a:srgbClr val="CC0000"/>
                          </a:solidFill>
                          <a:latin typeface="Cabin"/>
                          <a:ea typeface="Cabin"/>
                          <a:cs typeface="Cabin"/>
                          <a:sym typeface="Cabin"/>
                        </a:rPr>
                        <a:t> early inspiratory crackles</a:t>
                      </a:r>
                      <a:endParaRPr b="1" sz="1200">
                        <a:solidFill>
                          <a:srgbClr val="CC0000"/>
                        </a:solidFill>
                        <a:latin typeface="Cabin"/>
                        <a:ea typeface="Cabin"/>
                        <a:cs typeface="Cabin"/>
                        <a:sym typeface="Cabin"/>
                      </a:endParaRPr>
                    </a:p>
                  </a:txBody>
                  <a:tcPr marT="91375" marB="91375" marR="91075" marL="91075" anchor="ctr">
                    <a:lnL cap="flat" cmpd="sng" w="9525">
                      <a:solidFill>
                        <a:srgbClr val="0000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79" name="Google Shape;179;p15"/>
          <p:cNvSpPr txBox="1"/>
          <p:nvPr/>
        </p:nvSpPr>
        <p:spPr>
          <a:xfrm>
            <a:off x="95693" y="5931425"/>
            <a:ext cx="68049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latin typeface="Exo"/>
              <a:ea typeface="Exo"/>
              <a:cs typeface="Exo"/>
              <a:sym typeface="Exo"/>
            </a:endParaRPr>
          </a:p>
        </p:txBody>
      </p:sp>
      <p:sp>
        <p:nvSpPr>
          <p:cNvPr id="180" name="Google Shape;180;p15"/>
          <p:cNvSpPr txBox="1"/>
          <p:nvPr/>
        </p:nvSpPr>
        <p:spPr>
          <a:xfrm>
            <a:off x="380700" y="6292600"/>
            <a:ext cx="4714800" cy="1008000"/>
          </a:xfrm>
          <a:prstGeom prst="rect">
            <a:avLst/>
          </a:prstGeom>
          <a:noFill/>
          <a:ln>
            <a:noFill/>
          </a:ln>
        </p:spPr>
        <p:txBody>
          <a:bodyPr anchorCtr="0" anchor="t" bIns="91175" lIns="91175" spcFirstLastPara="1" rIns="91175" wrap="square" tIns="91175">
            <a:noAutofit/>
          </a:bodyPr>
          <a:lstStyle/>
          <a:p>
            <a:pPr indent="-165100" lvl="0" marL="317500" rtl="0" algn="l">
              <a:spcBef>
                <a:spcPts val="0"/>
              </a:spcBef>
              <a:spcAft>
                <a:spcPts val="0"/>
              </a:spcAft>
              <a:buSzPts val="1200"/>
              <a:buFont typeface="Mada"/>
              <a:buAutoNum type="arabicPeriod"/>
            </a:pPr>
            <a:r>
              <a:rPr lang="ar" sz="1200">
                <a:latin typeface="Mada"/>
                <a:ea typeface="Mada"/>
                <a:cs typeface="Mada"/>
                <a:sym typeface="Mada"/>
              </a:rPr>
              <a:t>Low forced vital capacity (FVC)</a:t>
            </a:r>
            <a:endParaRPr sz="1200">
              <a:latin typeface="Mada"/>
              <a:ea typeface="Mada"/>
              <a:cs typeface="Mada"/>
              <a:sym typeface="Mada"/>
            </a:endParaRPr>
          </a:p>
          <a:p>
            <a:pPr indent="-165100" lvl="0" marL="317500" rtl="0" algn="l">
              <a:spcBef>
                <a:spcPts val="0"/>
              </a:spcBef>
              <a:spcAft>
                <a:spcPts val="0"/>
              </a:spcAft>
              <a:buSzPts val="1200"/>
              <a:buFont typeface="Mada"/>
              <a:buAutoNum type="arabicPeriod"/>
            </a:pPr>
            <a:r>
              <a:rPr lang="ar" sz="1200">
                <a:latin typeface="Mada"/>
                <a:ea typeface="Mada"/>
                <a:cs typeface="Mada"/>
                <a:sym typeface="Mada"/>
              </a:rPr>
              <a:t>Low forced expiratory volume in one second (FEV1)</a:t>
            </a:r>
            <a:endParaRPr sz="1200">
              <a:latin typeface="Mada"/>
              <a:ea typeface="Mada"/>
              <a:cs typeface="Mada"/>
              <a:sym typeface="Mada"/>
            </a:endParaRPr>
          </a:p>
          <a:p>
            <a:pPr indent="-165100" lvl="0" marL="317500" rtl="0" algn="l">
              <a:spcBef>
                <a:spcPts val="0"/>
              </a:spcBef>
              <a:spcAft>
                <a:spcPts val="0"/>
              </a:spcAft>
              <a:buSzPts val="1200"/>
              <a:buFont typeface="Mada"/>
              <a:buAutoNum type="arabicPeriod"/>
            </a:pPr>
            <a:r>
              <a:rPr lang="ar" sz="1200">
                <a:solidFill>
                  <a:schemeClr val="dk1"/>
                </a:solidFill>
                <a:latin typeface="Mada"/>
                <a:ea typeface="Mada"/>
                <a:cs typeface="Mada"/>
                <a:sym typeface="Mada"/>
              </a:rPr>
              <a:t>Normal or high FVC/FEV1 ratio </a:t>
            </a:r>
            <a:r>
              <a:rPr b="1" lang="ar" sz="1200">
                <a:solidFill>
                  <a:srgbClr val="6AA84F"/>
                </a:solidFill>
                <a:latin typeface="Mada"/>
                <a:ea typeface="Mada"/>
                <a:cs typeface="Mada"/>
                <a:sym typeface="Mada"/>
              </a:rPr>
              <a:t>(Restrictive pattern)</a:t>
            </a:r>
            <a:endParaRPr b="1" sz="1200">
              <a:latin typeface="Mada"/>
              <a:ea typeface="Mada"/>
              <a:cs typeface="Mada"/>
              <a:sym typeface="Mada"/>
            </a:endParaRPr>
          </a:p>
          <a:p>
            <a:pPr indent="-165100" lvl="0" marL="317500" rtl="0" algn="l">
              <a:spcBef>
                <a:spcPts val="0"/>
              </a:spcBef>
              <a:spcAft>
                <a:spcPts val="0"/>
              </a:spcAft>
              <a:buSzPts val="1200"/>
              <a:buFont typeface="Mada"/>
              <a:buAutoNum type="arabicPeriod"/>
            </a:pPr>
            <a:r>
              <a:rPr b="1" lang="ar" sz="1200">
                <a:latin typeface="Mada"/>
                <a:ea typeface="Mada"/>
                <a:cs typeface="Mada"/>
                <a:sym typeface="Mada"/>
              </a:rPr>
              <a:t>Low </a:t>
            </a:r>
            <a:r>
              <a:rPr lang="ar" sz="1200">
                <a:latin typeface="Mada"/>
                <a:ea typeface="Mada"/>
                <a:cs typeface="Mada"/>
                <a:sym typeface="Mada"/>
              </a:rPr>
              <a:t>diffusion capacity of carbon monoxide (</a:t>
            </a:r>
            <a:r>
              <a:rPr b="1" lang="ar" sz="1200">
                <a:latin typeface="Mada"/>
                <a:ea typeface="Mada"/>
                <a:cs typeface="Mada"/>
                <a:sym typeface="Mada"/>
              </a:rPr>
              <a:t>DLCO</a:t>
            </a:r>
            <a:r>
              <a:rPr lang="ar" sz="1200">
                <a:latin typeface="Mada"/>
                <a:ea typeface="Mada"/>
                <a:cs typeface="Mada"/>
                <a:sym typeface="Mada"/>
              </a:rPr>
              <a:t>)</a:t>
            </a:r>
            <a:r>
              <a:rPr lang="ar" sz="1200">
                <a:solidFill>
                  <a:srgbClr val="999999"/>
                </a:solidFill>
                <a:latin typeface="Mada"/>
                <a:ea typeface="Mada"/>
                <a:cs typeface="Mada"/>
                <a:sym typeface="Mada"/>
              </a:rPr>
              <a:t> due to fibrosis</a:t>
            </a:r>
            <a:endParaRPr b="1" sz="1300" u="sng">
              <a:solidFill>
                <a:srgbClr val="6AA84F"/>
              </a:solidFill>
              <a:latin typeface="Mada"/>
              <a:ea typeface="Mada"/>
              <a:cs typeface="Mada"/>
              <a:sym typeface="Mada"/>
            </a:endParaRPr>
          </a:p>
        </p:txBody>
      </p:sp>
      <p:pic>
        <p:nvPicPr>
          <p:cNvPr id="181" name="Google Shape;181;p15"/>
          <p:cNvPicPr preferRelativeResize="0"/>
          <p:nvPr/>
        </p:nvPicPr>
        <p:blipFill>
          <a:blip r:embed="rId3">
            <a:alphaModFix/>
          </a:blip>
          <a:stretch>
            <a:fillRect/>
          </a:stretch>
        </p:blipFill>
        <p:spPr>
          <a:xfrm>
            <a:off x="4530370" y="4055808"/>
            <a:ext cx="837111" cy="813986"/>
          </a:xfrm>
          <a:prstGeom prst="rect">
            <a:avLst/>
          </a:prstGeom>
          <a:noFill/>
          <a:ln>
            <a:noFill/>
          </a:ln>
        </p:spPr>
      </p:pic>
      <p:pic>
        <p:nvPicPr>
          <p:cNvPr id="182" name="Google Shape;182;p15"/>
          <p:cNvPicPr preferRelativeResize="0"/>
          <p:nvPr/>
        </p:nvPicPr>
        <p:blipFill>
          <a:blip r:embed="rId4">
            <a:alphaModFix/>
          </a:blip>
          <a:stretch>
            <a:fillRect/>
          </a:stretch>
        </p:blipFill>
        <p:spPr>
          <a:xfrm>
            <a:off x="5450789" y="4055814"/>
            <a:ext cx="837111" cy="823246"/>
          </a:xfrm>
          <a:prstGeom prst="rect">
            <a:avLst/>
          </a:prstGeom>
          <a:noFill/>
          <a:ln>
            <a:noFill/>
          </a:ln>
        </p:spPr>
      </p:pic>
      <p:pic>
        <p:nvPicPr>
          <p:cNvPr id="183" name="Google Shape;183;p15"/>
          <p:cNvPicPr preferRelativeResize="0"/>
          <p:nvPr/>
        </p:nvPicPr>
        <p:blipFill>
          <a:blip r:embed="rId5">
            <a:alphaModFix/>
          </a:blip>
          <a:stretch>
            <a:fillRect/>
          </a:stretch>
        </p:blipFill>
        <p:spPr>
          <a:xfrm>
            <a:off x="4530370" y="4976819"/>
            <a:ext cx="837111" cy="750204"/>
          </a:xfrm>
          <a:prstGeom prst="rect">
            <a:avLst/>
          </a:prstGeom>
          <a:noFill/>
          <a:ln>
            <a:noFill/>
          </a:ln>
        </p:spPr>
      </p:pic>
      <p:pic>
        <p:nvPicPr>
          <p:cNvPr id="184" name="Google Shape;184;p15"/>
          <p:cNvPicPr preferRelativeResize="0"/>
          <p:nvPr/>
        </p:nvPicPr>
        <p:blipFill>
          <a:blip r:embed="rId6">
            <a:alphaModFix/>
          </a:blip>
          <a:stretch>
            <a:fillRect/>
          </a:stretch>
        </p:blipFill>
        <p:spPr>
          <a:xfrm>
            <a:off x="5450789" y="4976813"/>
            <a:ext cx="837111" cy="752568"/>
          </a:xfrm>
          <a:prstGeom prst="rect">
            <a:avLst/>
          </a:prstGeom>
          <a:noFill/>
          <a:ln>
            <a:noFill/>
          </a:ln>
        </p:spPr>
      </p:pic>
      <p:sp>
        <p:nvSpPr>
          <p:cNvPr id="185" name="Google Shape;185;p15"/>
          <p:cNvSpPr txBox="1"/>
          <p:nvPr/>
        </p:nvSpPr>
        <p:spPr>
          <a:xfrm>
            <a:off x="95693" y="7453067"/>
            <a:ext cx="68049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latin typeface="Exo"/>
              <a:ea typeface="Exo"/>
              <a:cs typeface="Exo"/>
              <a:sym typeface="Exo"/>
            </a:endParaRPr>
          </a:p>
        </p:txBody>
      </p:sp>
      <p:sp>
        <p:nvSpPr>
          <p:cNvPr id="186" name="Google Shape;186;p15"/>
          <p:cNvSpPr txBox="1"/>
          <p:nvPr/>
        </p:nvSpPr>
        <p:spPr>
          <a:xfrm>
            <a:off x="228300" y="7738050"/>
            <a:ext cx="6804900" cy="368700"/>
          </a:xfrm>
          <a:prstGeom prst="rect">
            <a:avLst/>
          </a:prstGeom>
          <a:noFill/>
          <a:ln>
            <a:noFill/>
          </a:ln>
        </p:spPr>
        <p:txBody>
          <a:bodyPr anchorCtr="0" anchor="t" bIns="91175" lIns="91175" spcFirstLastPara="1" rIns="91175" wrap="square" tIns="91175">
            <a:noAutofit/>
          </a:bodyPr>
          <a:lstStyle/>
          <a:p>
            <a:pPr indent="-165100" lvl="0" marL="3175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Most often with cyclophosphamide or azathioprine combined with low-dose oral prednisolone.</a:t>
            </a:r>
            <a:endParaRPr sz="1200">
              <a:solidFill>
                <a:srgbClr val="1C4588"/>
              </a:solidFill>
              <a:latin typeface="Mada"/>
              <a:ea typeface="Mada"/>
              <a:cs typeface="Mada"/>
              <a:sym typeface="Mada"/>
            </a:endParaRPr>
          </a:p>
        </p:txBody>
      </p:sp>
      <p:pic>
        <p:nvPicPr>
          <p:cNvPr id="187" name="Google Shape;187;p15"/>
          <p:cNvPicPr preferRelativeResize="0"/>
          <p:nvPr/>
        </p:nvPicPr>
        <p:blipFill>
          <a:blip r:embed="rId7">
            <a:alphaModFix/>
          </a:blip>
          <a:stretch>
            <a:fillRect/>
          </a:stretch>
        </p:blipFill>
        <p:spPr>
          <a:xfrm>
            <a:off x="126250" y="1328874"/>
            <a:ext cx="600323" cy="600300"/>
          </a:xfrm>
          <a:prstGeom prst="rect">
            <a:avLst/>
          </a:prstGeom>
          <a:noFill/>
          <a:ln>
            <a:noFill/>
          </a:ln>
        </p:spPr>
      </p:pic>
      <p:grpSp>
        <p:nvGrpSpPr>
          <p:cNvPr id="188" name="Google Shape;188;p15"/>
          <p:cNvGrpSpPr/>
          <p:nvPr/>
        </p:nvGrpSpPr>
        <p:grpSpPr>
          <a:xfrm>
            <a:off x="158225" y="8163387"/>
            <a:ext cx="7243550" cy="2169926"/>
            <a:chOff x="145839" y="3743787"/>
            <a:chExt cx="7243550" cy="2169926"/>
          </a:xfrm>
        </p:grpSpPr>
        <p:grpSp>
          <p:nvGrpSpPr>
            <p:cNvPr id="189" name="Google Shape;189;p15"/>
            <p:cNvGrpSpPr/>
            <p:nvPr/>
          </p:nvGrpSpPr>
          <p:grpSpPr>
            <a:xfrm>
              <a:off x="145839" y="3769840"/>
              <a:ext cx="827940" cy="869981"/>
              <a:chOff x="2391948" y="1635646"/>
              <a:chExt cx="805546" cy="1584088"/>
            </a:xfrm>
          </p:grpSpPr>
          <p:sp>
            <p:nvSpPr>
              <p:cNvPr id="190" name="Google Shape;190;p15"/>
              <p:cNvSpPr/>
              <p:nvPr/>
            </p:nvSpPr>
            <p:spPr>
              <a:xfrm>
                <a:off x="2391994" y="1635646"/>
                <a:ext cx="805500" cy="79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sp>
            <p:nvSpPr>
              <p:cNvPr id="191" name="Google Shape;191;p15"/>
              <p:cNvSpPr/>
              <p:nvPr/>
            </p:nvSpPr>
            <p:spPr>
              <a:xfrm rot="10800000">
                <a:off x="2391948" y="2427734"/>
                <a:ext cx="805500" cy="792000"/>
              </a:xfrm>
              <a:prstGeom prst="triangle">
                <a:avLst>
                  <a:gd fmla="val 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Mada"/>
                  <a:ea typeface="Mada"/>
                  <a:cs typeface="Mada"/>
                  <a:sym typeface="Mada"/>
                </a:endParaRPr>
              </a:p>
            </p:txBody>
          </p:sp>
        </p:grpSp>
        <p:grpSp>
          <p:nvGrpSpPr>
            <p:cNvPr id="192" name="Google Shape;192;p15"/>
            <p:cNvGrpSpPr/>
            <p:nvPr/>
          </p:nvGrpSpPr>
          <p:grpSpPr>
            <a:xfrm>
              <a:off x="1053861" y="3743787"/>
              <a:ext cx="2552926" cy="795229"/>
              <a:chOff x="496119" y="2469560"/>
              <a:chExt cx="1752300" cy="1086081"/>
            </a:xfrm>
          </p:grpSpPr>
          <p:sp>
            <p:nvSpPr>
              <p:cNvPr id="193" name="Google Shape;193;p15"/>
              <p:cNvSpPr txBox="1"/>
              <p:nvPr/>
            </p:nvSpPr>
            <p:spPr>
              <a:xfrm>
                <a:off x="496119" y="2724641"/>
                <a:ext cx="17523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Mada"/>
                    <a:ea typeface="Mada"/>
                    <a:cs typeface="Mada"/>
                    <a:sym typeface="Mada"/>
                  </a:rPr>
                  <a:t>is up to today the </a:t>
                </a:r>
                <a:r>
                  <a:rPr b="1" lang="ar" sz="1200">
                    <a:solidFill>
                      <a:srgbClr val="CC0000"/>
                    </a:solidFill>
                    <a:latin typeface="Mada"/>
                    <a:ea typeface="Mada"/>
                    <a:cs typeface="Mada"/>
                    <a:sym typeface="Mada"/>
                  </a:rPr>
                  <a:t>standard</a:t>
                </a:r>
                <a:r>
                  <a:rPr lang="ar" sz="1200">
                    <a:latin typeface="Mada"/>
                    <a:ea typeface="Mada"/>
                    <a:cs typeface="Mada"/>
                    <a:sym typeface="Mada"/>
                  </a:rPr>
                  <a:t> of care used as treatment induction in ILD</a:t>
                </a:r>
                <a:endParaRPr sz="1200">
                  <a:latin typeface="Mada"/>
                  <a:ea typeface="Mada"/>
                  <a:cs typeface="Mada"/>
                  <a:sym typeface="Mada"/>
                </a:endParaRPr>
              </a:p>
            </p:txBody>
          </p:sp>
          <p:sp>
            <p:nvSpPr>
              <p:cNvPr id="194" name="Google Shape;194;p15"/>
              <p:cNvSpPr txBox="1"/>
              <p:nvPr/>
            </p:nvSpPr>
            <p:spPr>
              <a:xfrm>
                <a:off x="496119" y="246956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ar" sz="1200">
                    <a:solidFill>
                      <a:srgbClr val="CC0000"/>
                    </a:solidFill>
                    <a:latin typeface="Mada"/>
                    <a:ea typeface="Mada"/>
                    <a:cs typeface="Mada"/>
                    <a:sym typeface="Mada"/>
                  </a:rPr>
                  <a:t>Cyclophosphamide </a:t>
                </a:r>
                <a:endParaRPr b="1" sz="1200">
                  <a:solidFill>
                    <a:srgbClr val="B7B7B7"/>
                  </a:solidFill>
                  <a:latin typeface="Mada"/>
                  <a:ea typeface="Mada"/>
                  <a:cs typeface="Mada"/>
                  <a:sym typeface="Mada"/>
                </a:endParaRPr>
              </a:p>
            </p:txBody>
          </p:sp>
        </p:grpSp>
        <p:sp>
          <p:nvSpPr>
            <p:cNvPr id="195" name="Google Shape;195;p15"/>
            <p:cNvSpPr txBox="1"/>
            <p:nvPr/>
          </p:nvSpPr>
          <p:spPr>
            <a:xfrm>
              <a:off x="220271" y="3801132"/>
              <a:ext cx="679500" cy="47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01</a:t>
              </a:r>
              <a:endParaRPr b="1" sz="2600">
                <a:solidFill>
                  <a:srgbClr val="FFFFFF"/>
                </a:solidFill>
                <a:latin typeface="Mada"/>
                <a:ea typeface="Mada"/>
                <a:cs typeface="Mada"/>
                <a:sym typeface="Mada"/>
              </a:endParaRPr>
            </a:p>
          </p:txBody>
        </p:sp>
        <p:grpSp>
          <p:nvGrpSpPr>
            <p:cNvPr id="196" name="Google Shape;196;p15"/>
            <p:cNvGrpSpPr/>
            <p:nvPr/>
          </p:nvGrpSpPr>
          <p:grpSpPr>
            <a:xfrm>
              <a:off x="3904994" y="3804640"/>
              <a:ext cx="827940" cy="869981"/>
              <a:chOff x="2391948" y="1635646"/>
              <a:chExt cx="805546" cy="1584088"/>
            </a:xfrm>
          </p:grpSpPr>
          <p:sp>
            <p:nvSpPr>
              <p:cNvPr id="197" name="Google Shape;197;p15"/>
              <p:cNvSpPr/>
              <p:nvPr/>
            </p:nvSpPr>
            <p:spPr>
              <a:xfrm>
                <a:off x="2391994" y="1635646"/>
                <a:ext cx="805500" cy="792000"/>
              </a:xfrm>
              <a:prstGeom prst="rect">
                <a:avLst/>
              </a:prstGeom>
              <a:solidFill>
                <a:srgbClr val="8E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198" name="Google Shape;198;p15"/>
              <p:cNvSpPr/>
              <p:nvPr/>
            </p:nvSpPr>
            <p:spPr>
              <a:xfrm rot="10800000">
                <a:off x="2391948" y="2427734"/>
                <a:ext cx="805500" cy="792000"/>
              </a:xfrm>
              <a:prstGeom prst="triangle">
                <a:avLst>
                  <a:gd fmla="val 0" name="adj"/>
                </a:avLst>
              </a:prstGeom>
              <a:solidFill>
                <a:srgbClr val="8E7CC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199" name="Google Shape;199;p15"/>
            <p:cNvGrpSpPr/>
            <p:nvPr/>
          </p:nvGrpSpPr>
          <p:grpSpPr>
            <a:xfrm>
              <a:off x="4836463" y="3775966"/>
              <a:ext cx="2552926" cy="795217"/>
              <a:chOff x="496119" y="2469560"/>
              <a:chExt cx="1752300" cy="1086066"/>
            </a:xfrm>
          </p:grpSpPr>
          <p:sp>
            <p:nvSpPr>
              <p:cNvPr id="200" name="Google Shape;200;p15"/>
              <p:cNvSpPr txBox="1"/>
              <p:nvPr/>
            </p:nvSpPr>
            <p:spPr>
              <a:xfrm>
                <a:off x="496127" y="2724626"/>
                <a:ext cx="14799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ar" sz="1200">
                    <a:solidFill>
                      <a:srgbClr val="3F3F3F"/>
                    </a:solidFill>
                    <a:latin typeface="Mada"/>
                    <a:ea typeface="Mada"/>
                    <a:cs typeface="Mada"/>
                    <a:sym typeface="Mada"/>
                  </a:rPr>
                  <a:t>Mycophenolate mofetil (MMF) or rituximab (RTX).</a:t>
                </a:r>
                <a:endParaRPr sz="1200">
                  <a:solidFill>
                    <a:srgbClr val="3F3F3F"/>
                  </a:solidFill>
                  <a:latin typeface="Mada"/>
                  <a:ea typeface="Mada"/>
                  <a:cs typeface="Mada"/>
                  <a:sym typeface="Mada"/>
                </a:endParaRPr>
              </a:p>
              <a:p>
                <a:pPr indent="0" lvl="0" marL="0" marR="0" rtl="0" algn="l">
                  <a:spcBef>
                    <a:spcPts val="0"/>
                  </a:spcBef>
                  <a:spcAft>
                    <a:spcPts val="0"/>
                  </a:spcAft>
                  <a:buSzPts val="1100"/>
                  <a:buNone/>
                </a:pPr>
                <a:r>
                  <a:rPr lang="ar" sz="1200">
                    <a:solidFill>
                      <a:srgbClr val="6AA84F"/>
                    </a:solidFill>
                    <a:latin typeface="Mada"/>
                    <a:ea typeface="Mada"/>
                    <a:cs typeface="Mada"/>
                    <a:sym typeface="Mada"/>
                  </a:rPr>
                  <a:t>Used for induction</a:t>
                </a:r>
                <a:endParaRPr sz="1200">
                  <a:solidFill>
                    <a:srgbClr val="6AA84F"/>
                  </a:solidFill>
                  <a:latin typeface="Mada"/>
                  <a:ea typeface="Mada"/>
                  <a:cs typeface="Mada"/>
                  <a:sym typeface="Mada"/>
                </a:endParaRPr>
              </a:p>
            </p:txBody>
          </p:sp>
          <p:sp>
            <p:nvSpPr>
              <p:cNvPr id="201" name="Google Shape;201;p15"/>
              <p:cNvSpPr txBox="1"/>
              <p:nvPr/>
            </p:nvSpPr>
            <p:spPr>
              <a:xfrm>
                <a:off x="496119" y="246956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Alternative could be:</a:t>
                </a:r>
                <a:endParaRPr b="1" sz="1200">
                  <a:solidFill>
                    <a:srgbClr val="8E7CC3"/>
                  </a:solidFill>
                  <a:latin typeface="Mada"/>
                  <a:ea typeface="Mada"/>
                  <a:cs typeface="Mada"/>
                  <a:sym typeface="Mada"/>
                </a:endParaRPr>
              </a:p>
            </p:txBody>
          </p:sp>
        </p:grpSp>
        <p:sp>
          <p:nvSpPr>
            <p:cNvPr id="202" name="Google Shape;202;p15"/>
            <p:cNvSpPr txBox="1"/>
            <p:nvPr/>
          </p:nvSpPr>
          <p:spPr>
            <a:xfrm>
              <a:off x="3979430" y="3835935"/>
              <a:ext cx="679500" cy="47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02</a:t>
              </a:r>
              <a:endParaRPr b="1" sz="2600">
                <a:solidFill>
                  <a:srgbClr val="FFFFFF"/>
                </a:solidFill>
                <a:latin typeface="Mada"/>
                <a:ea typeface="Mada"/>
                <a:cs typeface="Mada"/>
                <a:sym typeface="Mada"/>
              </a:endParaRPr>
            </a:p>
          </p:txBody>
        </p:sp>
        <p:grpSp>
          <p:nvGrpSpPr>
            <p:cNvPr id="203" name="Google Shape;203;p15"/>
            <p:cNvGrpSpPr/>
            <p:nvPr/>
          </p:nvGrpSpPr>
          <p:grpSpPr>
            <a:xfrm>
              <a:off x="145839" y="5008932"/>
              <a:ext cx="827940" cy="869981"/>
              <a:chOff x="2391948" y="1635646"/>
              <a:chExt cx="805546" cy="1584088"/>
            </a:xfrm>
          </p:grpSpPr>
          <p:sp>
            <p:nvSpPr>
              <p:cNvPr id="204" name="Google Shape;204;p15"/>
              <p:cNvSpPr/>
              <p:nvPr/>
            </p:nvSpPr>
            <p:spPr>
              <a:xfrm>
                <a:off x="2391994" y="1635646"/>
                <a:ext cx="805500" cy="792000"/>
              </a:xfrm>
              <a:prstGeom prst="rect">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205" name="Google Shape;205;p15"/>
              <p:cNvSpPr/>
              <p:nvPr/>
            </p:nvSpPr>
            <p:spPr>
              <a:xfrm rot="10800000">
                <a:off x="2391948" y="2427734"/>
                <a:ext cx="805500" cy="792000"/>
              </a:xfrm>
              <a:prstGeom prst="triangle">
                <a:avLst>
                  <a:gd fmla="val 0" name="adj"/>
                </a:avLst>
              </a:prstGeom>
              <a:solidFill>
                <a:srgbClr val="B4A7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206" name="Google Shape;206;p15"/>
            <p:cNvGrpSpPr/>
            <p:nvPr/>
          </p:nvGrpSpPr>
          <p:grpSpPr>
            <a:xfrm>
              <a:off x="1053861" y="4982878"/>
              <a:ext cx="2552926" cy="795229"/>
              <a:chOff x="496119" y="2469560"/>
              <a:chExt cx="1752300" cy="1086081"/>
            </a:xfrm>
          </p:grpSpPr>
          <p:sp>
            <p:nvSpPr>
              <p:cNvPr id="207" name="Google Shape;207;p15"/>
              <p:cNvSpPr txBox="1"/>
              <p:nvPr/>
            </p:nvSpPr>
            <p:spPr>
              <a:xfrm>
                <a:off x="496119" y="2724641"/>
                <a:ext cx="17523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solidFill>
                      <a:srgbClr val="3F3F3F"/>
                    </a:solidFill>
                    <a:latin typeface="Mada"/>
                    <a:ea typeface="Mada"/>
                    <a:cs typeface="Mada"/>
                    <a:sym typeface="Mada"/>
                  </a:rPr>
                  <a:t>Mycophenolate mofetil (MMF), </a:t>
                </a:r>
                <a:r>
                  <a:rPr lang="ar" sz="1200">
                    <a:solidFill>
                      <a:srgbClr val="3F3F3F"/>
                    </a:solidFill>
                    <a:latin typeface="Mada"/>
                    <a:ea typeface="Mada"/>
                    <a:cs typeface="Mada"/>
                    <a:sym typeface="Mada"/>
                  </a:rPr>
                  <a:t>Azathioprine (</a:t>
                </a:r>
                <a:r>
                  <a:rPr lang="ar" sz="1200">
                    <a:solidFill>
                      <a:srgbClr val="3F3F3F"/>
                    </a:solidFill>
                    <a:latin typeface="Mada"/>
                    <a:ea typeface="Mada"/>
                    <a:cs typeface="Mada"/>
                    <a:sym typeface="Mada"/>
                  </a:rPr>
                  <a:t>AZA) and Rituximab (RTX)</a:t>
                </a:r>
                <a:endParaRPr sz="1200">
                  <a:latin typeface="Mada"/>
                  <a:ea typeface="Mada"/>
                  <a:cs typeface="Mada"/>
                  <a:sym typeface="Mada"/>
                </a:endParaRPr>
              </a:p>
            </p:txBody>
          </p:sp>
          <p:sp>
            <p:nvSpPr>
              <p:cNvPr id="208" name="Google Shape;208;p15"/>
              <p:cNvSpPr txBox="1"/>
              <p:nvPr/>
            </p:nvSpPr>
            <p:spPr>
              <a:xfrm>
                <a:off x="496119" y="246956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Maintenance includes:</a:t>
                </a:r>
                <a:endParaRPr b="1" sz="1200">
                  <a:solidFill>
                    <a:srgbClr val="B4A7D6"/>
                  </a:solidFill>
                  <a:latin typeface="Mada"/>
                  <a:ea typeface="Mada"/>
                  <a:cs typeface="Mada"/>
                  <a:sym typeface="Mada"/>
                </a:endParaRPr>
              </a:p>
            </p:txBody>
          </p:sp>
        </p:grpSp>
        <p:sp>
          <p:nvSpPr>
            <p:cNvPr id="209" name="Google Shape;209;p15"/>
            <p:cNvSpPr txBox="1"/>
            <p:nvPr/>
          </p:nvSpPr>
          <p:spPr>
            <a:xfrm>
              <a:off x="220275" y="5040226"/>
              <a:ext cx="679500" cy="47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03</a:t>
              </a:r>
              <a:endParaRPr b="1" sz="2600">
                <a:solidFill>
                  <a:srgbClr val="FFFFFF"/>
                </a:solidFill>
                <a:latin typeface="Mada"/>
                <a:ea typeface="Mada"/>
                <a:cs typeface="Mada"/>
                <a:sym typeface="Mada"/>
              </a:endParaRPr>
            </a:p>
          </p:txBody>
        </p:sp>
        <p:grpSp>
          <p:nvGrpSpPr>
            <p:cNvPr id="210" name="Google Shape;210;p15"/>
            <p:cNvGrpSpPr/>
            <p:nvPr/>
          </p:nvGrpSpPr>
          <p:grpSpPr>
            <a:xfrm>
              <a:off x="3904994" y="5043732"/>
              <a:ext cx="827940" cy="869981"/>
              <a:chOff x="2391948" y="1635646"/>
              <a:chExt cx="805546" cy="1584088"/>
            </a:xfrm>
          </p:grpSpPr>
          <p:sp>
            <p:nvSpPr>
              <p:cNvPr id="211" name="Google Shape;211;p15"/>
              <p:cNvSpPr/>
              <p:nvPr/>
            </p:nvSpPr>
            <p:spPr>
              <a:xfrm>
                <a:off x="2391994" y="1635646"/>
                <a:ext cx="805500" cy="792000"/>
              </a:xfrm>
              <a:prstGeom prst="rect">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sp>
            <p:nvSpPr>
              <p:cNvPr id="212" name="Google Shape;212;p15"/>
              <p:cNvSpPr/>
              <p:nvPr/>
            </p:nvSpPr>
            <p:spPr>
              <a:xfrm rot="10800000">
                <a:off x="2391948" y="2427734"/>
                <a:ext cx="805500" cy="792000"/>
              </a:xfrm>
              <a:prstGeom prst="triangle">
                <a:avLst>
                  <a:gd fmla="val 0" name="adj"/>
                </a:avLst>
              </a:prstGeom>
              <a:solidFill>
                <a:srgbClr val="D9D2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da"/>
                  <a:ea typeface="Mada"/>
                  <a:cs typeface="Mada"/>
                  <a:sym typeface="Mada"/>
                </a:endParaRPr>
              </a:p>
            </p:txBody>
          </p:sp>
        </p:grpSp>
        <p:grpSp>
          <p:nvGrpSpPr>
            <p:cNvPr id="213" name="Google Shape;213;p15"/>
            <p:cNvGrpSpPr/>
            <p:nvPr/>
          </p:nvGrpSpPr>
          <p:grpSpPr>
            <a:xfrm>
              <a:off x="4836463" y="5015058"/>
              <a:ext cx="2552926" cy="795229"/>
              <a:chOff x="496119" y="2469560"/>
              <a:chExt cx="1752300" cy="1086081"/>
            </a:xfrm>
          </p:grpSpPr>
          <p:sp>
            <p:nvSpPr>
              <p:cNvPr id="214" name="Google Shape;214;p15"/>
              <p:cNvSpPr txBox="1"/>
              <p:nvPr/>
            </p:nvSpPr>
            <p:spPr>
              <a:xfrm>
                <a:off x="496119" y="2724641"/>
                <a:ext cx="17523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ar" sz="1200">
                    <a:solidFill>
                      <a:srgbClr val="3F3F3F"/>
                    </a:solidFill>
                    <a:latin typeface="Mada"/>
                    <a:ea typeface="Mada"/>
                    <a:cs typeface="Mada"/>
                    <a:sym typeface="Mada"/>
                  </a:rPr>
                  <a:t>Steroids are a part of induction and maintenance. </a:t>
                </a:r>
                <a:r>
                  <a:rPr lang="ar" sz="1200">
                    <a:solidFill>
                      <a:srgbClr val="6AA84F"/>
                    </a:solidFill>
                    <a:latin typeface="Mada"/>
                    <a:ea typeface="Mada"/>
                    <a:cs typeface="Mada"/>
                    <a:sym typeface="Mada"/>
                  </a:rPr>
                  <a:t>High doses should be avoided</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p:txBody>
          </p:sp>
          <p:sp>
            <p:nvSpPr>
              <p:cNvPr id="215" name="Google Shape;215;p15"/>
              <p:cNvSpPr txBox="1"/>
              <p:nvPr/>
            </p:nvSpPr>
            <p:spPr>
              <a:xfrm>
                <a:off x="496119" y="2469560"/>
                <a:ext cx="1752300" cy="307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ar" sz="1200">
                    <a:solidFill>
                      <a:schemeClr val="dk1"/>
                    </a:solidFill>
                    <a:latin typeface="Mada"/>
                    <a:ea typeface="Mada"/>
                    <a:cs typeface="Mada"/>
                    <a:sym typeface="Mada"/>
                  </a:rPr>
                  <a:t>Steroids </a:t>
                </a:r>
                <a:endParaRPr b="1" sz="1200">
                  <a:solidFill>
                    <a:srgbClr val="D9D2E9"/>
                  </a:solidFill>
                  <a:latin typeface="Mada"/>
                  <a:ea typeface="Mada"/>
                  <a:cs typeface="Mada"/>
                  <a:sym typeface="Mada"/>
                </a:endParaRPr>
              </a:p>
            </p:txBody>
          </p:sp>
        </p:grpSp>
        <p:sp>
          <p:nvSpPr>
            <p:cNvPr id="216" name="Google Shape;216;p15"/>
            <p:cNvSpPr txBox="1"/>
            <p:nvPr/>
          </p:nvSpPr>
          <p:spPr>
            <a:xfrm>
              <a:off x="3979430" y="5075026"/>
              <a:ext cx="679500" cy="473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Mada"/>
                  <a:ea typeface="Mada"/>
                  <a:cs typeface="Mada"/>
                  <a:sym typeface="Mada"/>
                </a:rPr>
                <a:t>04</a:t>
              </a:r>
              <a:endParaRPr b="1" sz="2600">
                <a:solidFill>
                  <a:srgbClr val="FFFFFF"/>
                </a:solidFill>
                <a:latin typeface="Mada"/>
                <a:ea typeface="Mada"/>
                <a:cs typeface="Mada"/>
                <a:sym typeface="Mada"/>
              </a:endParaRPr>
            </a:p>
          </p:txBody>
        </p:sp>
      </p:grpSp>
      <p:sp>
        <p:nvSpPr>
          <p:cNvPr id="217" name="Google Shape;217;p15"/>
          <p:cNvSpPr txBox="1"/>
          <p:nvPr/>
        </p:nvSpPr>
        <p:spPr>
          <a:xfrm>
            <a:off x="171300" y="4010000"/>
            <a:ext cx="41313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chemeClr val="accent6"/>
              </a:buClr>
              <a:buSzPts val="2200"/>
              <a:buFont typeface="Mada"/>
              <a:buChar char="◄"/>
            </a:pPr>
            <a:r>
              <a:rPr b="1" lang="ar" sz="2200">
                <a:solidFill>
                  <a:schemeClr val="dk1"/>
                </a:solidFill>
                <a:highlight>
                  <a:schemeClr val="accent6"/>
                </a:highlight>
                <a:latin typeface="Mada"/>
                <a:ea typeface="Mada"/>
                <a:cs typeface="Mada"/>
                <a:sym typeface="Mada"/>
              </a:rPr>
              <a:t>Clinical findings in ILD:</a:t>
            </a:r>
            <a:endParaRPr b="1" sz="2200">
              <a:solidFill>
                <a:schemeClr val="dk1"/>
              </a:solidFill>
              <a:highlight>
                <a:schemeClr val="accent6"/>
              </a:highlight>
              <a:latin typeface="Mada"/>
              <a:ea typeface="Mada"/>
              <a:cs typeface="Mada"/>
              <a:sym typeface="Mada"/>
            </a:endParaRPr>
          </a:p>
        </p:txBody>
      </p:sp>
      <p:sp>
        <p:nvSpPr>
          <p:cNvPr id="218" name="Google Shape;218;p15"/>
          <p:cNvSpPr txBox="1"/>
          <p:nvPr/>
        </p:nvSpPr>
        <p:spPr>
          <a:xfrm>
            <a:off x="171300" y="5838800"/>
            <a:ext cx="69351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chemeClr val="dk1"/>
              </a:buClr>
              <a:buSzPts val="2200"/>
              <a:buFont typeface="Mada"/>
              <a:buChar char="◄"/>
            </a:pPr>
            <a:r>
              <a:rPr b="1" lang="ar" sz="2200">
                <a:solidFill>
                  <a:schemeClr val="dk1"/>
                </a:solidFill>
                <a:highlight>
                  <a:schemeClr val="accent6"/>
                </a:highlight>
                <a:latin typeface="Mada"/>
                <a:ea typeface="Mada"/>
                <a:cs typeface="Mada"/>
                <a:sym typeface="Mada"/>
              </a:rPr>
              <a:t>Pulmonary function test (PFT) in ILD shows:</a:t>
            </a:r>
            <a:endParaRPr b="1" sz="2200">
              <a:solidFill>
                <a:schemeClr val="dk1"/>
              </a:solidFill>
              <a:highlight>
                <a:schemeClr val="accent6"/>
              </a:highlight>
              <a:latin typeface="Mada"/>
              <a:ea typeface="Mada"/>
              <a:cs typeface="Mada"/>
              <a:sym typeface="Mada"/>
            </a:endParaRPr>
          </a:p>
        </p:txBody>
      </p:sp>
      <p:sp>
        <p:nvSpPr>
          <p:cNvPr id="219" name="Google Shape;219;p15"/>
          <p:cNvSpPr txBox="1"/>
          <p:nvPr/>
        </p:nvSpPr>
        <p:spPr>
          <a:xfrm>
            <a:off x="171300" y="7286600"/>
            <a:ext cx="5049000" cy="450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chemeClr val="dk1"/>
              </a:buClr>
              <a:buSzPts val="2200"/>
              <a:buFont typeface="Mada"/>
              <a:buChar char="◄"/>
            </a:pPr>
            <a:r>
              <a:rPr b="1" lang="ar" sz="2200">
                <a:solidFill>
                  <a:schemeClr val="dk1"/>
                </a:solidFill>
                <a:highlight>
                  <a:schemeClr val="accent6"/>
                </a:highlight>
                <a:latin typeface="Mada"/>
                <a:ea typeface="Mada"/>
                <a:cs typeface="Mada"/>
                <a:sym typeface="Mada"/>
              </a:rPr>
              <a:t>Treatment Options</a:t>
            </a:r>
            <a:r>
              <a:rPr b="1" lang="ar" sz="2200">
                <a:highlight>
                  <a:schemeClr val="accent6"/>
                </a:highlight>
                <a:latin typeface="Mada"/>
                <a:ea typeface="Mada"/>
                <a:cs typeface="Mada"/>
                <a:sym typeface="Mada"/>
              </a:rPr>
              <a:t>:</a:t>
            </a:r>
            <a:endParaRPr b="1" sz="2200">
              <a:highlight>
                <a:schemeClr val="accent6"/>
              </a:highlight>
              <a:latin typeface="Mada"/>
              <a:ea typeface="Mada"/>
              <a:cs typeface="Mada"/>
              <a:sym typeface="Mada"/>
            </a:endParaRPr>
          </a:p>
        </p:txBody>
      </p:sp>
      <p:sp>
        <p:nvSpPr>
          <p:cNvPr id="220" name="Google Shape;220;p15"/>
          <p:cNvSpPr/>
          <p:nvPr/>
        </p:nvSpPr>
        <p:spPr>
          <a:xfrm>
            <a:off x="228300" y="4106075"/>
            <a:ext cx="353100" cy="3222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txBox="1"/>
          <p:nvPr/>
        </p:nvSpPr>
        <p:spPr>
          <a:xfrm>
            <a:off x="6287900" y="4076763"/>
            <a:ext cx="973500" cy="16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Both patients have ILD, if we didn’t perform HRCT the patient can be misdiagnosed due to normal CXR.</a:t>
            </a:r>
            <a:endParaRPr sz="1000">
              <a:solidFill>
                <a:srgbClr val="6AA84F"/>
              </a:solidFill>
              <a:latin typeface="Mada"/>
              <a:ea typeface="Mada"/>
              <a:cs typeface="Mada"/>
              <a:sym typeface="Mada"/>
            </a:endParaRPr>
          </a:p>
        </p:txBody>
      </p:sp>
      <p:sp>
        <p:nvSpPr>
          <p:cNvPr id="222" name="Google Shape;222;p15"/>
          <p:cNvSpPr/>
          <p:nvPr/>
        </p:nvSpPr>
        <p:spPr>
          <a:xfrm>
            <a:off x="4449600" y="3981088"/>
            <a:ext cx="2839500" cy="1809300"/>
          </a:xfrm>
          <a:prstGeom prst="rect">
            <a:avLst/>
          </a:prstGeom>
          <a:noFill/>
          <a:ln cap="flat" cmpd="sng" w="19050">
            <a:solidFill>
              <a:schemeClr val="accent3"/>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28" name="Google Shape;228;p16"/>
          <p:cNvSpPr txBox="1"/>
          <p:nvPr/>
        </p:nvSpPr>
        <p:spPr>
          <a:xfrm>
            <a:off x="535200" y="0"/>
            <a:ext cx="64896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Pulmonary Arterial Hypertension in SSc</a:t>
            </a:r>
            <a:endParaRPr b="1" sz="2600">
              <a:latin typeface="Mada"/>
              <a:ea typeface="Mada"/>
              <a:cs typeface="Mada"/>
              <a:sym typeface="Mada"/>
            </a:endParaRPr>
          </a:p>
        </p:txBody>
      </p:sp>
      <p:cxnSp>
        <p:nvCxnSpPr>
          <p:cNvPr id="229" name="Google Shape;229;p16"/>
          <p:cNvCxnSpPr>
            <a:stCxn id="230" idx="0"/>
            <a:endCxn id="228" idx="2"/>
          </p:cNvCxnSpPr>
          <p:nvPr/>
        </p:nvCxnSpPr>
        <p:spPr>
          <a:xfrm rot="-5400000">
            <a:off x="2217337" y="-676577"/>
            <a:ext cx="285600" cy="28395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230" name="Google Shape;230;p16"/>
          <p:cNvSpPr txBox="1"/>
          <p:nvPr/>
        </p:nvSpPr>
        <p:spPr>
          <a:xfrm>
            <a:off x="521887"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Skin</a:t>
            </a:r>
            <a:endParaRPr b="1" sz="1000">
              <a:solidFill>
                <a:schemeClr val="accent1"/>
              </a:solidFill>
              <a:latin typeface="Mada"/>
              <a:ea typeface="Mada"/>
              <a:cs typeface="Mada"/>
              <a:sym typeface="Mada"/>
            </a:endParaRPr>
          </a:p>
        </p:txBody>
      </p:sp>
      <p:cxnSp>
        <p:nvCxnSpPr>
          <p:cNvPr id="231" name="Google Shape;231;p16"/>
          <p:cNvCxnSpPr>
            <a:stCxn id="232" idx="0"/>
            <a:endCxn id="228" idx="2"/>
          </p:cNvCxnSpPr>
          <p:nvPr/>
        </p:nvCxnSpPr>
        <p:spPr>
          <a:xfrm rot="-5400000">
            <a:off x="2900632" y="6523"/>
            <a:ext cx="285600" cy="14733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232" name="Google Shape;232;p16"/>
          <p:cNvSpPr txBox="1"/>
          <p:nvPr/>
        </p:nvSpPr>
        <p:spPr>
          <a:xfrm>
            <a:off x="1888282" y="885973"/>
            <a:ext cx="837000" cy="247200"/>
          </a:xfrm>
          <a:prstGeom prst="rect">
            <a:avLst/>
          </a:prstGeom>
          <a:solidFill>
            <a:schemeClr val="accent3"/>
          </a:solid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marR="0" rtl="0" algn="ctr">
              <a:lnSpc>
                <a:spcPct val="100000"/>
              </a:lnSpc>
              <a:spcBef>
                <a:spcPts val="0"/>
              </a:spcBef>
              <a:spcAft>
                <a:spcPts val="0"/>
              </a:spcAft>
              <a:buNone/>
            </a:pPr>
            <a:r>
              <a:rPr b="1" lang="ar" sz="1000">
                <a:solidFill>
                  <a:schemeClr val="accent1"/>
                </a:solidFill>
                <a:latin typeface="Mada"/>
                <a:ea typeface="Mada"/>
                <a:cs typeface="Mada"/>
                <a:sym typeface="Mada"/>
              </a:rPr>
              <a:t>Lung</a:t>
            </a:r>
            <a:endParaRPr b="1" sz="1000">
              <a:solidFill>
                <a:schemeClr val="accent1"/>
              </a:solidFill>
              <a:latin typeface="Mada"/>
              <a:ea typeface="Mada"/>
              <a:cs typeface="Mada"/>
              <a:sym typeface="Mada"/>
            </a:endParaRPr>
          </a:p>
        </p:txBody>
      </p:sp>
      <p:sp>
        <p:nvSpPr>
          <p:cNvPr id="233" name="Google Shape;233;p16"/>
          <p:cNvSpPr txBox="1"/>
          <p:nvPr/>
        </p:nvSpPr>
        <p:spPr>
          <a:xfrm>
            <a:off x="3361496" y="894235"/>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GI</a:t>
            </a:r>
            <a:endParaRPr b="1" sz="1000">
              <a:solidFill>
                <a:schemeClr val="accent1"/>
              </a:solidFill>
              <a:latin typeface="Mada"/>
              <a:ea typeface="Mada"/>
              <a:cs typeface="Mada"/>
              <a:sym typeface="Mada"/>
            </a:endParaRPr>
          </a:p>
        </p:txBody>
      </p:sp>
      <p:cxnSp>
        <p:nvCxnSpPr>
          <p:cNvPr id="234" name="Google Shape;234;p16"/>
          <p:cNvCxnSpPr>
            <a:stCxn id="233" idx="0"/>
            <a:endCxn id="228" idx="2"/>
          </p:cNvCxnSpPr>
          <p:nvPr/>
        </p:nvCxnSpPr>
        <p:spPr>
          <a:xfrm rot="-5400000">
            <a:off x="3633296" y="746935"/>
            <a:ext cx="294000" cy="600"/>
          </a:xfrm>
          <a:prstGeom prst="bentConnector3">
            <a:avLst>
              <a:gd fmla="val 49989" name="adj1"/>
            </a:avLst>
          </a:prstGeom>
          <a:noFill/>
          <a:ln cap="flat" cmpd="sng" w="19050">
            <a:solidFill>
              <a:srgbClr val="C2C2C2"/>
            </a:solidFill>
            <a:prstDash val="solid"/>
            <a:miter lim="8000"/>
            <a:headEnd len="sm" w="sm" type="none"/>
            <a:tailEnd len="sm" w="sm" type="none"/>
          </a:ln>
        </p:spPr>
      </p:cxnSp>
      <p:cxnSp>
        <p:nvCxnSpPr>
          <p:cNvPr id="235" name="Google Shape;235;p16"/>
          <p:cNvCxnSpPr>
            <a:stCxn id="236" idx="0"/>
            <a:endCxn id="228" idx="2"/>
          </p:cNvCxnSpPr>
          <p:nvPr/>
        </p:nvCxnSpPr>
        <p:spPr>
          <a:xfrm flipH="1" rot="5400000">
            <a:off x="4304882" y="75373"/>
            <a:ext cx="285600" cy="13356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236" name="Google Shape;236;p16"/>
          <p:cNvSpPr txBox="1"/>
          <p:nvPr/>
        </p:nvSpPr>
        <p:spPr>
          <a:xfrm>
            <a:off x="4696982"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Kidney</a:t>
            </a:r>
            <a:endParaRPr b="1" sz="1000">
              <a:solidFill>
                <a:schemeClr val="accent1"/>
              </a:solidFill>
              <a:latin typeface="Mada"/>
              <a:ea typeface="Mada"/>
              <a:cs typeface="Mada"/>
              <a:sym typeface="Mada"/>
            </a:endParaRPr>
          </a:p>
        </p:txBody>
      </p:sp>
      <p:cxnSp>
        <p:nvCxnSpPr>
          <p:cNvPr id="237" name="Google Shape;237;p16"/>
          <p:cNvCxnSpPr>
            <a:stCxn id="238" idx="0"/>
            <a:endCxn id="228" idx="2"/>
          </p:cNvCxnSpPr>
          <p:nvPr/>
        </p:nvCxnSpPr>
        <p:spPr>
          <a:xfrm flipH="1" rot="5400000">
            <a:off x="4950216" y="-569777"/>
            <a:ext cx="285600" cy="2625900"/>
          </a:xfrm>
          <a:prstGeom prst="bentConnector3">
            <a:avLst>
              <a:gd fmla="val 50013" name="adj1"/>
            </a:avLst>
          </a:prstGeom>
          <a:noFill/>
          <a:ln cap="flat" cmpd="sng" w="19050">
            <a:solidFill>
              <a:srgbClr val="C2C2C2"/>
            </a:solidFill>
            <a:prstDash val="solid"/>
            <a:miter lim="8000"/>
            <a:headEnd len="sm" w="sm" type="none"/>
            <a:tailEnd len="sm" w="sm" type="none"/>
          </a:ln>
        </p:spPr>
      </p:cxnSp>
      <p:sp>
        <p:nvSpPr>
          <p:cNvPr id="238" name="Google Shape;238;p16"/>
          <p:cNvSpPr txBox="1"/>
          <p:nvPr/>
        </p:nvSpPr>
        <p:spPr>
          <a:xfrm>
            <a:off x="5987466"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Others</a:t>
            </a:r>
            <a:endParaRPr b="1" sz="1000">
              <a:solidFill>
                <a:schemeClr val="accent1"/>
              </a:solidFill>
              <a:latin typeface="Mada"/>
              <a:ea typeface="Mada"/>
              <a:cs typeface="Mada"/>
              <a:sym typeface="Mada"/>
            </a:endParaRPr>
          </a:p>
        </p:txBody>
      </p:sp>
      <p:sp>
        <p:nvSpPr>
          <p:cNvPr id="239" name="Google Shape;239;p16"/>
          <p:cNvSpPr txBox="1"/>
          <p:nvPr/>
        </p:nvSpPr>
        <p:spPr>
          <a:xfrm>
            <a:off x="19474" y="3189725"/>
            <a:ext cx="3889800" cy="45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solidFill>
                  <a:srgbClr val="6AA84F"/>
                </a:solidFill>
                <a:latin typeface="Mada"/>
                <a:ea typeface="Mada"/>
                <a:cs typeface="Mada"/>
                <a:sym typeface="Mada"/>
              </a:rPr>
              <a:t>These </a:t>
            </a:r>
            <a:r>
              <a:rPr lang="ar" sz="1200">
                <a:solidFill>
                  <a:srgbClr val="6AA84F"/>
                </a:solidFill>
                <a:latin typeface="Mada"/>
                <a:ea typeface="Mada"/>
                <a:cs typeface="Mada"/>
                <a:sym typeface="Mada"/>
              </a:rPr>
              <a:t>patients</a:t>
            </a:r>
            <a:r>
              <a:rPr lang="ar" sz="1200">
                <a:solidFill>
                  <a:srgbClr val="6AA84F"/>
                </a:solidFill>
                <a:latin typeface="Mada"/>
                <a:ea typeface="Mada"/>
                <a:cs typeface="Mada"/>
                <a:sym typeface="Mada"/>
              </a:rPr>
              <a:t> develop endothelial damage and hypertrophy → vasoconstriction → significant morbidity and mortality.</a:t>
            </a:r>
            <a:r>
              <a:rPr lang="ar" sz="1200">
                <a:latin typeface="Mada"/>
                <a:ea typeface="Mada"/>
                <a:cs typeface="Mada"/>
                <a:sym typeface="Mada"/>
              </a:rPr>
              <a:t> So what are the </a:t>
            </a:r>
            <a:r>
              <a:rPr b="1" lang="ar" sz="1200">
                <a:latin typeface="Mada"/>
                <a:ea typeface="Mada"/>
                <a:cs typeface="Mada"/>
                <a:sym typeface="Mada"/>
              </a:rPr>
              <a:t>s</a:t>
            </a:r>
            <a:r>
              <a:rPr b="1" lang="ar" sz="1200">
                <a:latin typeface="Mada"/>
                <a:ea typeface="Mada"/>
                <a:cs typeface="Mada"/>
                <a:sym typeface="Mada"/>
              </a:rPr>
              <a:t>olutions to Reduce PAH-related Mortality and Morbidity?</a:t>
            </a:r>
            <a:endParaRPr b="1" sz="1200">
              <a:latin typeface="Mada"/>
              <a:ea typeface="Mada"/>
              <a:cs typeface="Mada"/>
              <a:sym typeface="Mada"/>
            </a:endParaRPr>
          </a:p>
        </p:txBody>
      </p:sp>
      <p:pic>
        <p:nvPicPr>
          <p:cNvPr id="240" name="Google Shape;240;p16"/>
          <p:cNvPicPr preferRelativeResize="0"/>
          <p:nvPr/>
        </p:nvPicPr>
        <p:blipFill rotWithShape="1">
          <a:blip r:embed="rId3">
            <a:alphaModFix/>
          </a:blip>
          <a:srcRect b="0" l="0" r="0" t="9543"/>
          <a:stretch/>
        </p:blipFill>
        <p:spPr>
          <a:xfrm>
            <a:off x="4625150" y="3560849"/>
            <a:ext cx="2564399" cy="1656000"/>
          </a:xfrm>
          <a:prstGeom prst="rect">
            <a:avLst/>
          </a:prstGeom>
          <a:noFill/>
          <a:ln cap="flat" cmpd="sng" w="9525">
            <a:solidFill>
              <a:schemeClr val="dk2"/>
            </a:solidFill>
            <a:prstDash val="lgDash"/>
            <a:round/>
            <a:headEnd len="sm" w="sm" type="none"/>
            <a:tailEnd len="sm" w="sm" type="none"/>
          </a:ln>
        </p:spPr>
      </p:pic>
      <p:sp>
        <p:nvSpPr>
          <p:cNvPr id="241" name="Google Shape;241;p16"/>
          <p:cNvSpPr/>
          <p:nvPr/>
        </p:nvSpPr>
        <p:spPr>
          <a:xfrm>
            <a:off x="294005" y="4340243"/>
            <a:ext cx="1163700" cy="876600"/>
          </a:xfrm>
          <a:prstGeom prst="rect">
            <a:avLst/>
          </a:prstGeom>
          <a:solidFill>
            <a:schemeClr val="accent6"/>
          </a:solid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1200">
                <a:latin typeface="Mada"/>
                <a:ea typeface="Mada"/>
                <a:cs typeface="Mada"/>
                <a:sym typeface="Mada"/>
              </a:rPr>
              <a:t>Early detection</a:t>
            </a:r>
            <a:endParaRPr b="1" sz="1200">
              <a:latin typeface="Mada"/>
              <a:ea typeface="Mada"/>
              <a:cs typeface="Mada"/>
              <a:sym typeface="Mada"/>
            </a:endParaRPr>
          </a:p>
        </p:txBody>
      </p:sp>
      <p:sp>
        <p:nvSpPr>
          <p:cNvPr id="242" name="Google Shape;242;p16"/>
          <p:cNvSpPr txBox="1"/>
          <p:nvPr/>
        </p:nvSpPr>
        <p:spPr>
          <a:xfrm>
            <a:off x="76856" y="3988755"/>
            <a:ext cx="476700" cy="938400"/>
          </a:xfrm>
          <a:prstGeom prst="rect">
            <a:avLst/>
          </a:prstGeom>
          <a:noFill/>
          <a:ln>
            <a:noFill/>
          </a:ln>
        </p:spPr>
        <p:txBody>
          <a:bodyPr anchorCtr="0" anchor="t" bIns="91175" lIns="91175" spcFirstLastPara="1" rIns="91175" wrap="square" tIns="91175">
            <a:noAutofit/>
          </a:bodyPr>
          <a:lstStyle/>
          <a:p>
            <a:pPr indent="0" lvl="0" marL="0" rtl="0" algn="l">
              <a:spcBef>
                <a:spcPts val="0"/>
              </a:spcBef>
              <a:spcAft>
                <a:spcPts val="0"/>
              </a:spcAft>
              <a:buNone/>
            </a:pPr>
            <a:r>
              <a:rPr b="1" lang="ar" sz="3800">
                <a:solidFill>
                  <a:schemeClr val="accent1"/>
                </a:solidFill>
                <a:latin typeface="Bree Serif"/>
                <a:ea typeface="Bree Serif"/>
                <a:cs typeface="Bree Serif"/>
                <a:sym typeface="Bree Serif"/>
              </a:rPr>
              <a:t>1</a:t>
            </a:r>
            <a:endParaRPr b="1" sz="3800">
              <a:solidFill>
                <a:schemeClr val="accent1"/>
              </a:solidFill>
              <a:latin typeface="Bree Serif"/>
              <a:ea typeface="Bree Serif"/>
              <a:cs typeface="Bree Serif"/>
              <a:sym typeface="Bree Serif"/>
            </a:endParaRPr>
          </a:p>
        </p:txBody>
      </p:sp>
      <p:sp>
        <p:nvSpPr>
          <p:cNvPr id="243" name="Google Shape;243;p16"/>
          <p:cNvSpPr/>
          <p:nvPr/>
        </p:nvSpPr>
        <p:spPr>
          <a:xfrm>
            <a:off x="1726443" y="4340244"/>
            <a:ext cx="1089300" cy="876600"/>
          </a:xfrm>
          <a:prstGeom prst="rect">
            <a:avLst/>
          </a:prstGeom>
          <a:solidFill>
            <a:schemeClr val="accent6"/>
          </a:solidFill>
          <a:ln>
            <a:noFill/>
          </a:ln>
        </p:spPr>
        <p:txBody>
          <a:bodyPr anchorCtr="0" anchor="ctr" bIns="91175" lIns="91175" spcFirstLastPara="1" rIns="91175" wrap="square" tIns="91175">
            <a:noAutofit/>
          </a:bodyPr>
          <a:lstStyle/>
          <a:p>
            <a:pPr indent="0" lvl="0" marL="0" marR="0" rtl="0" algn="ctr">
              <a:lnSpc>
                <a:spcPct val="100000"/>
              </a:lnSpc>
              <a:spcBef>
                <a:spcPts val="0"/>
              </a:spcBef>
              <a:spcAft>
                <a:spcPts val="0"/>
              </a:spcAft>
              <a:buNone/>
            </a:pPr>
            <a:r>
              <a:rPr b="1" lang="ar" sz="1200">
                <a:latin typeface="Mada"/>
                <a:ea typeface="Mada"/>
                <a:cs typeface="Mada"/>
                <a:sym typeface="Mada"/>
              </a:rPr>
              <a:t>Aggressive</a:t>
            </a:r>
            <a:r>
              <a:rPr b="1" lang="ar" sz="1500"/>
              <a:t> </a:t>
            </a:r>
            <a:r>
              <a:rPr b="1" lang="ar" sz="1200">
                <a:latin typeface="Mada"/>
                <a:ea typeface="Mada"/>
                <a:cs typeface="Mada"/>
                <a:sym typeface="Mada"/>
              </a:rPr>
              <a:t>treatment</a:t>
            </a:r>
            <a:r>
              <a:rPr b="1" lang="ar" sz="1500"/>
              <a:t> </a:t>
            </a:r>
            <a:endParaRPr b="1" sz="1500"/>
          </a:p>
        </p:txBody>
      </p:sp>
      <p:sp>
        <p:nvSpPr>
          <p:cNvPr id="244" name="Google Shape;244;p16"/>
          <p:cNvSpPr txBox="1"/>
          <p:nvPr/>
        </p:nvSpPr>
        <p:spPr>
          <a:xfrm>
            <a:off x="1457860" y="3988755"/>
            <a:ext cx="476700" cy="938400"/>
          </a:xfrm>
          <a:prstGeom prst="rect">
            <a:avLst/>
          </a:prstGeom>
          <a:noFill/>
          <a:ln>
            <a:noFill/>
          </a:ln>
        </p:spPr>
        <p:txBody>
          <a:bodyPr anchorCtr="0" anchor="t" bIns="91175" lIns="91175" spcFirstLastPara="1" rIns="91175" wrap="square" tIns="91175">
            <a:noAutofit/>
          </a:bodyPr>
          <a:lstStyle/>
          <a:p>
            <a:pPr indent="0" lvl="0" marL="0" rtl="0" algn="l">
              <a:spcBef>
                <a:spcPts val="0"/>
              </a:spcBef>
              <a:spcAft>
                <a:spcPts val="0"/>
              </a:spcAft>
              <a:buNone/>
            </a:pPr>
            <a:r>
              <a:rPr b="1" lang="ar" sz="3800">
                <a:solidFill>
                  <a:schemeClr val="accent1"/>
                </a:solidFill>
                <a:latin typeface="Bree Serif"/>
                <a:ea typeface="Bree Serif"/>
                <a:cs typeface="Bree Serif"/>
                <a:sym typeface="Bree Serif"/>
              </a:rPr>
              <a:t>2</a:t>
            </a:r>
            <a:endParaRPr b="1" sz="3800">
              <a:solidFill>
                <a:schemeClr val="accent1"/>
              </a:solidFill>
              <a:latin typeface="Bree Serif"/>
              <a:ea typeface="Bree Serif"/>
              <a:cs typeface="Bree Serif"/>
              <a:sym typeface="Bree Serif"/>
            </a:endParaRPr>
          </a:p>
        </p:txBody>
      </p:sp>
      <p:sp>
        <p:nvSpPr>
          <p:cNvPr id="245" name="Google Shape;245;p16"/>
          <p:cNvSpPr/>
          <p:nvPr/>
        </p:nvSpPr>
        <p:spPr>
          <a:xfrm>
            <a:off x="3218575" y="4340250"/>
            <a:ext cx="1131300" cy="876600"/>
          </a:xfrm>
          <a:prstGeom prst="rect">
            <a:avLst/>
          </a:prstGeom>
          <a:solidFill>
            <a:schemeClr val="accent6"/>
          </a:solidFill>
          <a:ln>
            <a:noFill/>
          </a:ln>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rPr b="1" lang="ar" sz="1200">
                <a:latin typeface="Mada"/>
                <a:ea typeface="Mada"/>
                <a:cs typeface="Mada"/>
                <a:sym typeface="Mada"/>
              </a:rPr>
              <a:t>Early</a:t>
            </a:r>
            <a:r>
              <a:rPr b="1" lang="ar" sz="1500"/>
              <a:t> </a:t>
            </a:r>
            <a:r>
              <a:rPr b="1" lang="ar" sz="1200">
                <a:latin typeface="Mada"/>
                <a:ea typeface="Mada"/>
                <a:cs typeface="Mada"/>
                <a:sym typeface="Mada"/>
              </a:rPr>
              <a:t>referral</a:t>
            </a:r>
            <a:r>
              <a:rPr b="1" lang="ar" sz="1500"/>
              <a:t> </a:t>
            </a:r>
            <a:r>
              <a:rPr b="1" lang="ar" sz="1200">
                <a:latin typeface="Mada"/>
                <a:ea typeface="Mada"/>
                <a:cs typeface="Mada"/>
                <a:sym typeface="Mada"/>
              </a:rPr>
              <a:t>for</a:t>
            </a:r>
            <a:r>
              <a:rPr b="1" lang="ar" sz="1500"/>
              <a:t> </a:t>
            </a:r>
            <a:r>
              <a:rPr b="1" lang="ar" sz="1200">
                <a:latin typeface="Mada"/>
                <a:ea typeface="Mada"/>
                <a:cs typeface="Mada"/>
                <a:sym typeface="Mada"/>
              </a:rPr>
              <a:t>lung transplant</a:t>
            </a:r>
            <a:r>
              <a:rPr b="1" lang="ar" sz="1500"/>
              <a:t> </a:t>
            </a:r>
            <a:endParaRPr b="1" sz="1500"/>
          </a:p>
        </p:txBody>
      </p:sp>
      <p:sp>
        <p:nvSpPr>
          <p:cNvPr id="246" name="Google Shape;246;p16"/>
          <p:cNvSpPr txBox="1"/>
          <p:nvPr/>
        </p:nvSpPr>
        <p:spPr>
          <a:xfrm>
            <a:off x="2949986" y="3988755"/>
            <a:ext cx="476700" cy="938400"/>
          </a:xfrm>
          <a:prstGeom prst="rect">
            <a:avLst/>
          </a:prstGeom>
          <a:noFill/>
          <a:ln>
            <a:noFill/>
          </a:ln>
        </p:spPr>
        <p:txBody>
          <a:bodyPr anchorCtr="0" anchor="t" bIns="91175" lIns="91175" spcFirstLastPara="1" rIns="91175" wrap="square" tIns="91175">
            <a:noAutofit/>
          </a:bodyPr>
          <a:lstStyle/>
          <a:p>
            <a:pPr indent="0" lvl="0" marL="0" rtl="0" algn="l">
              <a:spcBef>
                <a:spcPts val="0"/>
              </a:spcBef>
              <a:spcAft>
                <a:spcPts val="0"/>
              </a:spcAft>
              <a:buNone/>
            </a:pPr>
            <a:r>
              <a:rPr b="1" lang="ar" sz="3800">
                <a:solidFill>
                  <a:schemeClr val="accent1"/>
                </a:solidFill>
                <a:latin typeface="Bree Serif"/>
                <a:ea typeface="Bree Serif"/>
                <a:cs typeface="Bree Serif"/>
                <a:sym typeface="Bree Serif"/>
              </a:rPr>
              <a:t>3</a:t>
            </a:r>
            <a:endParaRPr b="1" sz="3800">
              <a:solidFill>
                <a:schemeClr val="accent1"/>
              </a:solidFill>
              <a:latin typeface="Bree Serif"/>
              <a:ea typeface="Bree Serif"/>
              <a:cs typeface="Bree Serif"/>
              <a:sym typeface="Bree Serif"/>
            </a:endParaRPr>
          </a:p>
        </p:txBody>
      </p:sp>
      <p:sp>
        <p:nvSpPr>
          <p:cNvPr id="247" name="Google Shape;247;p16"/>
          <p:cNvSpPr txBox="1"/>
          <p:nvPr/>
        </p:nvSpPr>
        <p:spPr>
          <a:xfrm>
            <a:off x="328325" y="5279725"/>
            <a:ext cx="7198800" cy="2325000"/>
          </a:xfrm>
          <a:prstGeom prst="rect">
            <a:avLst/>
          </a:prstGeom>
          <a:noFill/>
          <a:ln>
            <a:noFill/>
          </a:ln>
        </p:spPr>
        <p:txBody>
          <a:bodyPr anchorCtr="0" anchor="t" bIns="91175" lIns="91175" spcFirstLastPara="1" rIns="91175" wrap="square" tIns="91175">
            <a:noAutofit/>
          </a:bodyPr>
          <a:lstStyle/>
          <a:p>
            <a:pPr indent="0" lvl="0" marL="0" rtl="0" algn="l">
              <a:spcBef>
                <a:spcPts val="1000"/>
              </a:spcBef>
              <a:spcAft>
                <a:spcPts val="0"/>
              </a:spcAft>
              <a:buNone/>
            </a:pPr>
            <a:r>
              <a:t/>
            </a:r>
            <a:endParaRPr b="1" sz="2200">
              <a:solidFill>
                <a:schemeClr val="dk1"/>
              </a:solidFill>
              <a:highlight>
                <a:schemeClr val="accent4"/>
              </a:highlight>
              <a:latin typeface="Mada"/>
              <a:ea typeface="Mada"/>
              <a:cs typeface="Mada"/>
              <a:sym typeface="Mada"/>
            </a:endParaRPr>
          </a:p>
          <a:p>
            <a:pPr indent="-165100" lvl="0" marL="317500" rtl="0" algn="l">
              <a:spcBef>
                <a:spcPts val="1000"/>
              </a:spcBef>
              <a:spcAft>
                <a:spcPts val="0"/>
              </a:spcAft>
              <a:buSzPts val="1200"/>
              <a:buFont typeface="Mada"/>
              <a:buChar char="●"/>
            </a:pPr>
            <a:r>
              <a:rPr lang="ar" sz="1200">
                <a:latin typeface="Mada"/>
                <a:ea typeface="Mada"/>
                <a:cs typeface="Mada"/>
                <a:sym typeface="Mada"/>
              </a:rPr>
              <a:t>Desaturation</a:t>
            </a:r>
            <a:endParaRPr sz="1200">
              <a:latin typeface="Mada"/>
              <a:ea typeface="Mada"/>
              <a:cs typeface="Mada"/>
              <a:sym typeface="Mada"/>
            </a:endParaRPr>
          </a:p>
          <a:p>
            <a:pPr indent="-165100" lvl="0" marL="317500" rtl="0" algn="l">
              <a:spcBef>
                <a:spcPts val="0"/>
              </a:spcBef>
              <a:spcAft>
                <a:spcPts val="0"/>
              </a:spcAft>
              <a:buSzPts val="1200"/>
              <a:buFont typeface="Mada"/>
              <a:buChar char="●"/>
            </a:pPr>
            <a:r>
              <a:rPr b="1" lang="ar" sz="1200">
                <a:latin typeface="Mada"/>
                <a:ea typeface="Mada"/>
                <a:cs typeface="Mada"/>
                <a:sym typeface="Mada"/>
              </a:rPr>
              <a:t>Tachycardia</a:t>
            </a:r>
            <a:endParaRPr b="1" sz="1200">
              <a:latin typeface="Mada"/>
              <a:ea typeface="Mada"/>
              <a:cs typeface="Mada"/>
              <a:sym typeface="Mada"/>
            </a:endParaRPr>
          </a:p>
          <a:p>
            <a:pPr indent="-165100" lvl="0" marL="317500" rtl="0" algn="l">
              <a:spcBef>
                <a:spcPts val="0"/>
              </a:spcBef>
              <a:spcAft>
                <a:spcPts val="0"/>
              </a:spcAft>
              <a:buSzPts val="1200"/>
              <a:buFont typeface="Mada"/>
              <a:buChar char="●"/>
            </a:pPr>
            <a:r>
              <a:rPr b="1" lang="ar" sz="1200">
                <a:latin typeface="Mada"/>
                <a:ea typeface="Mada"/>
                <a:cs typeface="Mada"/>
                <a:sym typeface="Mada"/>
              </a:rPr>
              <a:t>Palpable P2</a:t>
            </a:r>
            <a:endParaRPr b="1" sz="1200">
              <a:latin typeface="Mada"/>
              <a:ea typeface="Mada"/>
              <a:cs typeface="Mada"/>
              <a:sym typeface="Mada"/>
            </a:endParaRPr>
          </a:p>
          <a:p>
            <a:pPr indent="-165100" lvl="0" marL="317500" rtl="0" algn="l">
              <a:spcBef>
                <a:spcPts val="0"/>
              </a:spcBef>
              <a:spcAft>
                <a:spcPts val="0"/>
              </a:spcAft>
              <a:buSzPts val="1200"/>
              <a:buFont typeface="Mada"/>
              <a:buChar char="●"/>
            </a:pPr>
            <a:r>
              <a:rPr b="1" lang="ar" sz="1200">
                <a:latin typeface="Mada"/>
                <a:ea typeface="Mada"/>
                <a:cs typeface="Mada"/>
                <a:sym typeface="Mada"/>
              </a:rPr>
              <a:t>Parasternal heave</a:t>
            </a:r>
            <a:endParaRPr b="1" sz="1200">
              <a:latin typeface="Mada"/>
              <a:ea typeface="Mada"/>
              <a:cs typeface="Mada"/>
              <a:sym typeface="Mada"/>
            </a:endParaRPr>
          </a:p>
          <a:p>
            <a:pPr indent="-165100" lvl="0" marL="317500" rtl="0" algn="l">
              <a:spcBef>
                <a:spcPts val="0"/>
              </a:spcBef>
              <a:spcAft>
                <a:spcPts val="0"/>
              </a:spcAft>
              <a:buSzPts val="1200"/>
              <a:buFont typeface="Mada"/>
              <a:buChar char="●"/>
            </a:pPr>
            <a:r>
              <a:rPr b="1" lang="ar" sz="1200">
                <a:latin typeface="Mada"/>
                <a:ea typeface="Mada"/>
                <a:cs typeface="Mada"/>
                <a:sym typeface="Mada"/>
              </a:rPr>
              <a:t>Loud 2nd heart sound</a:t>
            </a:r>
            <a:endParaRPr b="1" sz="1200">
              <a:latin typeface="Mada"/>
              <a:ea typeface="Mada"/>
              <a:cs typeface="Mada"/>
              <a:sym typeface="Mada"/>
            </a:endParaRPr>
          </a:p>
          <a:p>
            <a:pPr indent="-165100" lvl="0" marL="317500" rtl="0" algn="l">
              <a:spcBef>
                <a:spcPts val="0"/>
              </a:spcBef>
              <a:spcAft>
                <a:spcPts val="0"/>
              </a:spcAft>
              <a:buSzPts val="1200"/>
              <a:buFont typeface="Mada"/>
              <a:buChar char="●"/>
            </a:pPr>
            <a:r>
              <a:rPr b="1" lang="ar" sz="1200">
                <a:latin typeface="Mada"/>
                <a:ea typeface="Mada"/>
                <a:cs typeface="Mada"/>
                <a:sym typeface="Mada"/>
              </a:rPr>
              <a:t>Signs of right sided heart failure </a:t>
            </a:r>
            <a:r>
              <a:rPr lang="ar" sz="1200">
                <a:solidFill>
                  <a:srgbClr val="6AA84F"/>
                </a:solidFill>
                <a:latin typeface="Mada"/>
                <a:ea typeface="Mada"/>
                <a:cs typeface="Mada"/>
                <a:sym typeface="Mada"/>
              </a:rPr>
              <a:t>which include: </a:t>
            </a:r>
            <a:r>
              <a:rPr b="1" lang="ar" sz="1200">
                <a:solidFill>
                  <a:srgbClr val="6AA84F"/>
                </a:solidFill>
                <a:latin typeface="Mada"/>
                <a:ea typeface="Mada"/>
                <a:cs typeface="Mada"/>
                <a:sym typeface="Mada"/>
              </a:rPr>
              <a:t>JVD</a:t>
            </a:r>
            <a:r>
              <a:rPr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lower limb edema</a:t>
            </a:r>
            <a:r>
              <a:rPr lang="ar" sz="1200">
                <a:solidFill>
                  <a:srgbClr val="6AA84F"/>
                </a:solidFill>
                <a:latin typeface="Mada"/>
                <a:ea typeface="Mada"/>
                <a:cs typeface="Mada"/>
                <a:sym typeface="Mada"/>
              </a:rPr>
              <a:t> and </a:t>
            </a:r>
            <a:r>
              <a:rPr b="1" lang="ar" sz="1200">
                <a:solidFill>
                  <a:srgbClr val="6AA84F"/>
                </a:solidFill>
                <a:latin typeface="Mada"/>
                <a:ea typeface="Mada"/>
                <a:cs typeface="Mada"/>
                <a:sym typeface="Mada"/>
              </a:rPr>
              <a:t>ascites</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p>
            <a:pPr indent="-165100" lvl="0" marL="317500" rtl="0" algn="l">
              <a:spcBef>
                <a:spcPts val="0"/>
              </a:spcBef>
              <a:spcAft>
                <a:spcPts val="0"/>
              </a:spcAft>
              <a:buSzPts val="1200"/>
              <a:buFont typeface="Mada"/>
              <a:buChar char="●"/>
            </a:pPr>
            <a:r>
              <a:rPr lang="ar" sz="1200">
                <a:latin typeface="Mada"/>
                <a:ea typeface="Mada"/>
                <a:cs typeface="Mada"/>
                <a:sym typeface="Mada"/>
              </a:rPr>
              <a:t>PFT may show isolated low DLCO </a:t>
            </a:r>
            <a:endParaRPr sz="900">
              <a:solidFill>
                <a:srgbClr val="B7B7B7"/>
              </a:solidFill>
              <a:latin typeface="Mada"/>
              <a:ea typeface="Mada"/>
              <a:cs typeface="Mada"/>
              <a:sym typeface="Mada"/>
            </a:endParaRPr>
          </a:p>
          <a:p>
            <a:pPr indent="0" lvl="0" marL="0" rtl="0" algn="l">
              <a:spcBef>
                <a:spcPts val="0"/>
              </a:spcBef>
              <a:spcAft>
                <a:spcPts val="0"/>
              </a:spcAft>
              <a:buNone/>
            </a:pPr>
            <a:r>
              <a:rPr b="1" lang="ar" sz="1200">
                <a:latin typeface="Mada"/>
                <a:ea typeface="Mada"/>
                <a:cs typeface="Mada"/>
                <a:sym typeface="Mada"/>
              </a:rPr>
              <a:t>Note: </a:t>
            </a:r>
            <a:r>
              <a:rPr lang="ar" sz="1200">
                <a:latin typeface="Mada"/>
                <a:ea typeface="Mada"/>
                <a:cs typeface="Mada"/>
                <a:sym typeface="Mada"/>
              </a:rPr>
              <a:t>Remember you can have pulmonary hypertension secondary to ILD which makes diagnosis and management more complex. </a:t>
            </a:r>
            <a:r>
              <a:rPr lang="ar" sz="1200">
                <a:solidFill>
                  <a:srgbClr val="6AA84F"/>
                </a:solidFill>
                <a:latin typeface="Mada"/>
                <a:ea typeface="Mada"/>
                <a:cs typeface="Mada"/>
                <a:sym typeface="Mada"/>
              </a:rPr>
              <a:t>It is important to look at the </a:t>
            </a:r>
            <a:r>
              <a:rPr lang="ar" sz="1200">
                <a:solidFill>
                  <a:srgbClr val="6AA84F"/>
                </a:solidFill>
                <a:latin typeface="Mada"/>
                <a:ea typeface="Mada"/>
                <a:cs typeface="Mada"/>
                <a:sym typeface="Mada"/>
              </a:rPr>
              <a:t>lung</a:t>
            </a:r>
            <a:r>
              <a:rPr lang="ar" sz="1200">
                <a:solidFill>
                  <a:srgbClr val="6AA84F"/>
                </a:solidFill>
                <a:latin typeface="Mada"/>
                <a:ea typeface="Mada"/>
                <a:cs typeface="Mada"/>
                <a:sym typeface="Mada"/>
              </a:rPr>
              <a:t> and heart together.</a:t>
            </a:r>
            <a:endParaRPr sz="1200">
              <a:solidFill>
                <a:srgbClr val="6AA84F"/>
              </a:solidFill>
              <a:latin typeface="Mada"/>
              <a:ea typeface="Mada"/>
              <a:cs typeface="Mada"/>
              <a:sym typeface="Mada"/>
            </a:endParaRPr>
          </a:p>
        </p:txBody>
      </p:sp>
      <p:graphicFrame>
        <p:nvGraphicFramePr>
          <p:cNvPr id="248" name="Google Shape;248;p16"/>
          <p:cNvGraphicFramePr/>
          <p:nvPr/>
        </p:nvGraphicFramePr>
        <p:xfrm>
          <a:off x="148970" y="9165768"/>
          <a:ext cx="3000000" cy="3000000"/>
        </p:xfrm>
        <a:graphic>
          <a:graphicData uri="http://schemas.openxmlformats.org/drawingml/2006/table">
            <a:tbl>
              <a:tblPr>
                <a:noFill/>
                <a:tableStyleId>{059E3B77-B828-426D-9831-75351D44FD52}</a:tableStyleId>
              </a:tblPr>
              <a:tblGrid>
                <a:gridCol w="1147725"/>
                <a:gridCol w="3400275"/>
                <a:gridCol w="806400"/>
                <a:gridCol w="1907625"/>
              </a:tblGrid>
              <a:tr h="442775">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General info</a:t>
                      </a:r>
                      <a:endParaRPr b="1">
                        <a:solidFill>
                          <a:srgbClr val="FFFFFF"/>
                        </a:solidFill>
                        <a:latin typeface="Mada"/>
                        <a:ea typeface="Mada"/>
                        <a:cs typeface="Mada"/>
                        <a:sym typeface="Mada"/>
                      </a:endParaRPr>
                    </a:p>
                  </a:txBody>
                  <a:tcPr marT="91375" marB="91375" marR="91075" marL="9107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gridSpan="3">
                  <a:txBody>
                    <a:bodyPr/>
                    <a:lstStyle/>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Pulmonary hypertension is treated with oral vasodilators, oxygen and warfarin.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Advanced cases should receive prostacyclin therapy (inhaled, subcutaneous or intravenous) or the oral endothelin-receptor antagonist, bosentan.</a:t>
                      </a:r>
                      <a:endParaRPr sz="1200">
                        <a:solidFill>
                          <a:srgbClr val="1C4588"/>
                        </a:solidFill>
                        <a:latin typeface="Mada"/>
                        <a:ea typeface="Mada"/>
                        <a:cs typeface="Mada"/>
                        <a:sym typeface="Mada"/>
                      </a:endParaRPr>
                    </a:p>
                  </a:txBody>
                  <a:tcPr marT="91375" marB="91375" marR="91075" marL="9107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c hMerge="1"/>
              </a:tr>
              <a:tr h="667025">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Drugs</a:t>
                      </a:r>
                      <a:endParaRPr b="1">
                        <a:solidFill>
                          <a:srgbClr val="FFFFFF"/>
                        </a:solidFill>
                        <a:latin typeface="Mada"/>
                        <a:ea typeface="Mada"/>
                        <a:cs typeface="Mada"/>
                        <a:sym typeface="Mada"/>
                      </a:endParaRPr>
                    </a:p>
                  </a:txBody>
                  <a:tcPr marT="91375" marB="91375" marR="91075" marL="9107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Endothelin Receptor Antagonists:</a:t>
                      </a:r>
                      <a:endParaRPr b="1" sz="1200">
                        <a:solidFill>
                          <a:srgbClr val="CC0000"/>
                        </a:solidFill>
                        <a:latin typeface="Mada"/>
                        <a:ea typeface="Mada"/>
                        <a:cs typeface="Mada"/>
                        <a:sym typeface="Mada"/>
                      </a:endParaRPr>
                    </a:p>
                    <a:p>
                      <a:pPr indent="0" lvl="0" marL="0" rtl="0" algn="ctr">
                        <a:spcBef>
                          <a:spcPts val="0"/>
                        </a:spcBef>
                        <a:spcAft>
                          <a:spcPts val="0"/>
                        </a:spcAft>
                        <a:buNone/>
                      </a:pPr>
                      <a:r>
                        <a:rPr b="1" lang="ar" sz="1200">
                          <a:solidFill>
                            <a:srgbClr val="CC0000"/>
                          </a:solidFill>
                          <a:latin typeface="Mada"/>
                          <a:ea typeface="Mada"/>
                          <a:cs typeface="Mada"/>
                          <a:sym typeface="Mada"/>
                        </a:rPr>
                        <a:t>Bosentan, </a:t>
                      </a:r>
                      <a:r>
                        <a:rPr lang="ar" sz="1200">
                          <a:solidFill>
                            <a:schemeClr val="dk1"/>
                          </a:solidFill>
                          <a:latin typeface="Mada"/>
                          <a:ea typeface="Mada"/>
                          <a:cs typeface="Mada"/>
                          <a:sym typeface="Mada"/>
                        </a:rPr>
                        <a:t>Ambrisentan, Macitentan, </a:t>
                      </a:r>
                      <a:r>
                        <a:rPr lang="ar" sz="1200">
                          <a:solidFill>
                            <a:srgbClr val="1C4588"/>
                          </a:solidFill>
                          <a:latin typeface="Mada"/>
                          <a:ea typeface="Mada"/>
                          <a:cs typeface="Mada"/>
                          <a:sym typeface="Mada"/>
                        </a:rPr>
                        <a:t>Sitaxentan</a:t>
                      </a:r>
                      <a:endParaRPr sz="1200">
                        <a:latin typeface="Mada"/>
                        <a:ea typeface="Mada"/>
                        <a:cs typeface="Mada"/>
                        <a:sym typeface="Mada"/>
                      </a:endParaRPr>
                    </a:p>
                  </a:txBody>
                  <a:tcPr marT="91375" marB="91375" marR="91075" marL="9107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gridSpan="2">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Phosphodiesterase Inhibitors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Prostacyclins</a:t>
                      </a:r>
                      <a:endParaRPr sz="1200">
                        <a:latin typeface="Mada"/>
                        <a:ea typeface="Mada"/>
                        <a:cs typeface="Mada"/>
                        <a:sym typeface="Mada"/>
                      </a:endParaRPr>
                    </a:p>
                  </a:txBody>
                  <a:tcPr marT="91375" marB="91375" marR="91075" marL="9107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r>
            </a:tbl>
          </a:graphicData>
        </a:graphic>
      </p:graphicFrame>
      <p:sp>
        <p:nvSpPr>
          <p:cNvPr id="249" name="Google Shape;249;p16"/>
          <p:cNvSpPr txBox="1"/>
          <p:nvPr/>
        </p:nvSpPr>
        <p:spPr>
          <a:xfrm>
            <a:off x="4627250" y="3339950"/>
            <a:ext cx="2564400" cy="2208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900">
                <a:latin typeface="Mada"/>
                <a:ea typeface="Mada"/>
                <a:cs typeface="Mada"/>
                <a:sym typeface="Mada"/>
              </a:rPr>
              <a:t>Primary causes of death in 234 </a:t>
            </a:r>
            <a:r>
              <a:rPr lang="ar" sz="900">
                <a:latin typeface="Mada"/>
                <a:ea typeface="Mada"/>
                <a:cs typeface="Mada"/>
                <a:sym typeface="Mada"/>
              </a:rPr>
              <a:t>patients</a:t>
            </a:r>
            <a:r>
              <a:rPr lang="ar" sz="900">
                <a:latin typeface="Mada"/>
                <a:ea typeface="Mada"/>
                <a:cs typeface="Mada"/>
                <a:sym typeface="Mada"/>
              </a:rPr>
              <a:t> with SSc</a:t>
            </a:r>
            <a:endParaRPr sz="900">
              <a:latin typeface="Mada"/>
              <a:ea typeface="Mada"/>
              <a:cs typeface="Mada"/>
              <a:sym typeface="Mada"/>
            </a:endParaRPr>
          </a:p>
        </p:txBody>
      </p:sp>
      <p:sp>
        <p:nvSpPr>
          <p:cNvPr id="250" name="Google Shape;250;p16"/>
          <p:cNvSpPr txBox="1"/>
          <p:nvPr/>
        </p:nvSpPr>
        <p:spPr>
          <a:xfrm>
            <a:off x="171300" y="8582000"/>
            <a:ext cx="5049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Treatment of PAH</a:t>
            </a:r>
            <a:endParaRPr b="1" sz="2200">
              <a:highlight>
                <a:srgbClr val="E1DCEC"/>
              </a:highlight>
              <a:latin typeface="Mada"/>
              <a:ea typeface="Mada"/>
              <a:cs typeface="Mada"/>
              <a:sym typeface="Mada"/>
            </a:endParaRPr>
          </a:p>
        </p:txBody>
      </p:sp>
      <p:sp>
        <p:nvSpPr>
          <p:cNvPr id="251" name="Google Shape;251;p16"/>
          <p:cNvSpPr txBox="1"/>
          <p:nvPr/>
        </p:nvSpPr>
        <p:spPr>
          <a:xfrm>
            <a:off x="171300" y="7667600"/>
            <a:ext cx="50490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How to diagnose PAH in SSc:</a:t>
            </a:r>
            <a:endParaRPr b="1" sz="2200">
              <a:highlight>
                <a:srgbClr val="E1DCEC"/>
              </a:highlight>
              <a:latin typeface="Mada"/>
              <a:ea typeface="Mada"/>
              <a:cs typeface="Mada"/>
              <a:sym typeface="Mada"/>
            </a:endParaRPr>
          </a:p>
        </p:txBody>
      </p:sp>
      <p:sp>
        <p:nvSpPr>
          <p:cNvPr id="252" name="Google Shape;252;p16"/>
          <p:cNvSpPr/>
          <p:nvPr/>
        </p:nvSpPr>
        <p:spPr>
          <a:xfrm>
            <a:off x="262425" y="1435375"/>
            <a:ext cx="5556600" cy="1633800"/>
          </a:xfrm>
          <a:prstGeom prst="round2DiagRect">
            <a:avLst>
              <a:gd fmla="val 16667" name="adj1"/>
              <a:gd fmla="val 0" name="adj2"/>
            </a:avLst>
          </a:prstGeom>
          <a:solidFill>
            <a:srgbClr val="E1DCEC">
              <a:alpha val="33520"/>
            </a:srgbClr>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165100" lvl="0" marL="317500" rtl="0" algn="l">
              <a:spcBef>
                <a:spcPts val="0"/>
              </a:spcBef>
              <a:spcAft>
                <a:spcPts val="0"/>
              </a:spcAft>
              <a:buClr>
                <a:srgbClr val="1C4588"/>
              </a:buClr>
              <a:buSzPts val="1200"/>
              <a:buFont typeface="Mada Medium"/>
              <a:buChar char="❖"/>
            </a:pPr>
            <a:r>
              <a:rPr b="1" lang="ar" sz="1200">
                <a:solidFill>
                  <a:srgbClr val="1C4588"/>
                </a:solidFill>
                <a:latin typeface="Mada"/>
                <a:ea typeface="Mada"/>
                <a:cs typeface="Mada"/>
                <a:sym typeface="Mada"/>
              </a:rPr>
              <a:t>It is 6 times more common</a:t>
            </a:r>
            <a:r>
              <a:rPr lang="ar" sz="1200">
                <a:solidFill>
                  <a:srgbClr val="1C4588"/>
                </a:solidFill>
                <a:latin typeface="Mada"/>
                <a:ea typeface="Mada"/>
                <a:cs typeface="Mada"/>
                <a:sym typeface="Mada"/>
              </a:rPr>
              <a:t> in patients with </a:t>
            </a:r>
            <a:r>
              <a:rPr b="1" lang="ar" sz="1200">
                <a:solidFill>
                  <a:srgbClr val="1C4588"/>
                </a:solidFill>
                <a:latin typeface="Mada"/>
                <a:ea typeface="Mada"/>
                <a:cs typeface="Mada"/>
                <a:sym typeface="Mada"/>
              </a:rPr>
              <a:t>LcSSc</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165100" lvl="0" marL="317500" rtl="0" algn="l">
              <a:spcBef>
                <a:spcPts val="0"/>
              </a:spcBef>
              <a:spcAft>
                <a:spcPts val="0"/>
              </a:spcAft>
              <a:buClr>
                <a:srgbClr val="000000"/>
              </a:buClr>
              <a:buSzPts val="1200"/>
              <a:buFont typeface="Mada Medium"/>
              <a:buChar char="❖"/>
            </a:pPr>
            <a:r>
              <a:rPr lang="ar" sz="1200">
                <a:solidFill>
                  <a:schemeClr val="dk1"/>
                </a:solidFill>
                <a:latin typeface="Mada"/>
                <a:ea typeface="Mada"/>
                <a:cs typeface="Mada"/>
                <a:sym typeface="Mada"/>
              </a:rPr>
              <a:t>Affects 8-13% of SSc (RHC criteria) </a:t>
            </a:r>
            <a:endParaRPr sz="1200">
              <a:solidFill>
                <a:schemeClr val="dk1"/>
              </a:solidFill>
              <a:latin typeface="Mada"/>
              <a:ea typeface="Mada"/>
              <a:cs typeface="Mada"/>
              <a:sym typeface="Mada"/>
            </a:endParaRPr>
          </a:p>
          <a:p>
            <a:pPr indent="-165100" lvl="0" marL="317500" rtl="0" algn="l">
              <a:spcBef>
                <a:spcPts val="0"/>
              </a:spcBef>
              <a:spcAft>
                <a:spcPts val="0"/>
              </a:spcAft>
              <a:buClr>
                <a:schemeClr val="dk1"/>
              </a:buClr>
              <a:buSzPts val="1200"/>
              <a:buFont typeface="Mada Medium"/>
              <a:buChar char="❖"/>
            </a:pPr>
            <a:r>
              <a:rPr b="1" lang="ar" sz="1200">
                <a:solidFill>
                  <a:schemeClr val="dk1"/>
                </a:solidFill>
                <a:latin typeface="Mada"/>
                <a:ea typeface="Mada"/>
                <a:cs typeface="Mada"/>
                <a:sym typeface="Mada"/>
              </a:rPr>
              <a:t>PAH is defined as Pulmonary Arterial Pressure ≥ 25 mmHg</a:t>
            </a:r>
            <a:r>
              <a:rPr lang="ar" sz="1200">
                <a:solidFill>
                  <a:srgbClr val="999999"/>
                </a:solidFill>
                <a:latin typeface="Mada Medium"/>
                <a:ea typeface="Mada Medium"/>
                <a:cs typeface="Mada Medium"/>
                <a:sym typeface="Mada Medium"/>
              </a:rPr>
              <a:t> </a:t>
            </a:r>
            <a:r>
              <a:rPr lang="ar" sz="1200">
                <a:solidFill>
                  <a:schemeClr val="dk1"/>
                </a:solidFill>
                <a:latin typeface="Mada"/>
                <a:ea typeface="Mada"/>
                <a:cs typeface="Mada"/>
                <a:sym typeface="Mada"/>
              </a:rPr>
              <a:t>with a</a:t>
            </a:r>
            <a:r>
              <a:rPr lang="ar" sz="1200">
                <a:solidFill>
                  <a:srgbClr val="999999"/>
                </a:solidFill>
                <a:latin typeface="Mada Medium"/>
                <a:ea typeface="Mada Medium"/>
                <a:cs typeface="Mada Medium"/>
                <a:sym typeface="Mada Medium"/>
              </a:rPr>
              <a:t> </a:t>
            </a:r>
            <a:r>
              <a:rPr lang="ar" sz="1200">
                <a:solidFill>
                  <a:srgbClr val="6AA84F"/>
                </a:solidFill>
                <a:latin typeface="Mada Medium"/>
                <a:ea typeface="Mada Medium"/>
                <a:cs typeface="Mada Medium"/>
                <a:sym typeface="Mada Medium"/>
              </a:rPr>
              <a:t>Normal </a:t>
            </a:r>
            <a:r>
              <a:rPr lang="ar" sz="1200">
                <a:solidFill>
                  <a:schemeClr val="dk1"/>
                </a:solidFill>
                <a:latin typeface="Mada"/>
                <a:ea typeface="Mada"/>
                <a:cs typeface="Mada"/>
                <a:sym typeface="Mada"/>
              </a:rPr>
              <a:t>Pulmonary wedge pressure (≤ 15 mmHg) </a:t>
            </a:r>
            <a:r>
              <a:rPr lang="ar" sz="1200">
                <a:solidFill>
                  <a:srgbClr val="6AA84F"/>
                </a:solidFill>
                <a:latin typeface="Mada"/>
                <a:ea typeface="Mada"/>
                <a:cs typeface="Mada"/>
                <a:sym typeface="Mada"/>
              </a:rPr>
              <a:t>Because high PCWP indicates that the patient has heart failure</a:t>
            </a:r>
            <a:endParaRPr sz="1200">
              <a:solidFill>
                <a:srgbClr val="6AA84F"/>
              </a:solidFill>
              <a:latin typeface="Mada"/>
              <a:ea typeface="Mada"/>
              <a:cs typeface="Mada"/>
              <a:sym typeface="Mada"/>
            </a:endParaRPr>
          </a:p>
          <a:p>
            <a:pPr indent="-165100" lvl="0" marL="317500" rtl="0" algn="l">
              <a:spcBef>
                <a:spcPts val="0"/>
              </a:spcBef>
              <a:spcAft>
                <a:spcPts val="0"/>
              </a:spcAft>
              <a:buClr>
                <a:schemeClr val="dk1"/>
              </a:buClr>
              <a:buSzPts val="1200"/>
              <a:buFont typeface="Mada Medium"/>
              <a:buChar char="❖"/>
            </a:pPr>
            <a:r>
              <a:rPr lang="ar" sz="1200">
                <a:solidFill>
                  <a:schemeClr val="dk1"/>
                </a:solidFill>
                <a:latin typeface="Mada"/>
                <a:ea typeface="Mada"/>
                <a:cs typeface="Mada"/>
                <a:sym typeface="Mada"/>
              </a:rPr>
              <a:t>PAH has become a very important cause of mortality along with ILD they are the cause of </a:t>
            </a:r>
            <a:r>
              <a:rPr lang="ar" sz="1200">
                <a:solidFill>
                  <a:srgbClr val="6AA84F"/>
                </a:solidFill>
                <a:latin typeface="Mada"/>
                <a:ea typeface="Mada"/>
                <a:cs typeface="Mada"/>
                <a:sym typeface="Mada"/>
              </a:rPr>
              <a:t>8%</a:t>
            </a:r>
            <a:r>
              <a:rPr lang="ar" sz="1200">
                <a:solidFill>
                  <a:schemeClr val="dk1"/>
                </a:solidFill>
                <a:latin typeface="Mada"/>
                <a:ea typeface="Mada"/>
                <a:cs typeface="Mada"/>
                <a:sym typeface="Mada"/>
              </a:rPr>
              <a:t>-33% of death.</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PAH </a:t>
            </a:r>
            <a:r>
              <a:rPr lang="ar" sz="1200">
                <a:solidFill>
                  <a:srgbClr val="6AA84F"/>
                </a:solidFill>
                <a:latin typeface="Mada"/>
                <a:ea typeface="Mada"/>
                <a:cs typeface="Mada"/>
                <a:sym typeface="Mada"/>
              </a:rPr>
              <a:t>is the </a:t>
            </a:r>
            <a:r>
              <a:rPr b="1" lang="ar" sz="1200">
                <a:solidFill>
                  <a:srgbClr val="6AA84F"/>
                </a:solidFill>
                <a:latin typeface="Mada"/>
                <a:ea typeface="Mada"/>
                <a:cs typeface="Mada"/>
                <a:sym typeface="Mada"/>
              </a:rPr>
              <a:t>second </a:t>
            </a:r>
            <a:r>
              <a:rPr lang="ar" sz="1200">
                <a:solidFill>
                  <a:srgbClr val="6AA84F"/>
                </a:solidFill>
                <a:latin typeface="Mada"/>
                <a:ea typeface="Mada"/>
                <a:cs typeface="Mada"/>
                <a:sym typeface="Mada"/>
              </a:rPr>
              <a:t>most common cause of death. </a:t>
            </a:r>
            <a:endParaRPr sz="1200">
              <a:latin typeface="Mada"/>
              <a:ea typeface="Mada"/>
              <a:cs typeface="Mada"/>
              <a:sym typeface="Mada"/>
            </a:endParaRPr>
          </a:p>
        </p:txBody>
      </p:sp>
      <p:pic>
        <p:nvPicPr>
          <p:cNvPr id="253" name="Google Shape;253;p16"/>
          <p:cNvPicPr preferRelativeResize="0"/>
          <p:nvPr/>
        </p:nvPicPr>
        <p:blipFill>
          <a:blip r:embed="rId4">
            <a:alphaModFix/>
          </a:blip>
          <a:stretch>
            <a:fillRect/>
          </a:stretch>
        </p:blipFill>
        <p:spPr>
          <a:xfrm>
            <a:off x="5937300" y="1388275"/>
            <a:ext cx="1633800" cy="1633800"/>
          </a:xfrm>
          <a:prstGeom prst="rect">
            <a:avLst/>
          </a:prstGeom>
          <a:noFill/>
          <a:ln>
            <a:noFill/>
          </a:ln>
        </p:spPr>
      </p:pic>
      <p:sp>
        <p:nvSpPr>
          <p:cNvPr id="254" name="Google Shape;254;p16"/>
          <p:cNvSpPr txBox="1"/>
          <p:nvPr/>
        </p:nvSpPr>
        <p:spPr>
          <a:xfrm>
            <a:off x="324900" y="8082013"/>
            <a:ext cx="5788500" cy="554100"/>
          </a:xfrm>
          <a:prstGeom prst="rect">
            <a:avLst/>
          </a:prstGeom>
          <a:noFill/>
          <a:ln>
            <a:noFill/>
          </a:ln>
        </p:spPr>
        <p:txBody>
          <a:bodyPr anchorCtr="0" anchor="t" bIns="91425" lIns="91425" spcFirstLastPara="1" rIns="91425" wrap="square" tIns="91425">
            <a:spAutoFit/>
          </a:bodyPr>
          <a:lstStyle/>
          <a:p>
            <a:pPr indent="-165100" lvl="0" marL="317500" rtl="0" algn="l">
              <a:spcBef>
                <a:spcPts val="0"/>
              </a:spcBef>
              <a:spcAft>
                <a:spcPts val="0"/>
              </a:spcAft>
              <a:buSzPts val="1200"/>
              <a:buFont typeface="Mada Medium"/>
              <a:buChar char="❖"/>
            </a:pPr>
            <a:r>
              <a:rPr lang="ar" sz="1200">
                <a:solidFill>
                  <a:schemeClr val="dk1"/>
                </a:solidFill>
                <a:latin typeface="Mada"/>
                <a:ea typeface="Mada"/>
                <a:cs typeface="Mada"/>
                <a:sym typeface="Mada"/>
              </a:rPr>
              <a:t>The </a:t>
            </a:r>
            <a:r>
              <a:rPr b="1" lang="ar" sz="1200">
                <a:solidFill>
                  <a:srgbClr val="CC0000"/>
                </a:solidFill>
                <a:latin typeface="Mada"/>
                <a:ea typeface="Mada"/>
                <a:cs typeface="Mada"/>
                <a:sym typeface="Mada"/>
              </a:rPr>
              <a:t>First </a:t>
            </a:r>
            <a:r>
              <a:rPr lang="ar" sz="1200">
                <a:solidFill>
                  <a:schemeClr val="dk1"/>
                </a:solidFill>
                <a:latin typeface="Mada"/>
                <a:ea typeface="Mada"/>
                <a:cs typeface="Mada"/>
                <a:sym typeface="Mada"/>
              </a:rPr>
              <a:t>investigation to order is </a:t>
            </a:r>
            <a:r>
              <a:rPr b="1" lang="ar" sz="1200">
                <a:solidFill>
                  <a:srgbClr val="CC0000"/>
                </a:solidFill>
                <a:latin typeface="Mada"/>
                <a:ea typeface="Mada"/>
                <a:cs typeface="Mada"/>
                <a:sym typeface="Mada"/>
              </a:rPr>
              <a:t>echocardiography</a:t>
            </a:r>
            <a:r>
              <a:rPr b="1" lang="ar" sz="1200">
                <a:solidFill>
                  <a:schemeClr val="dk1"/>
                </a:solidFill>
                <a:latin typeface="Mada"/>
                <a:ea typeface="Mada"/>
                <a:cs typeface="Mada"/>
                <a:sym typeface="Mada"/>
              </a:rPr>
              <a:t>.</a:t>
            </a:r>
            <a:endParaRPr b="1" sz="1200">
              <a:solidFill>
                <a:srgbClr val="999999"/>
              </a:solidFill>
              <a:latin typeface="Mada"/>
              <a:ea typeface="Mada"/>
              <a:cs typeface="Mada"/>
              <a:sym typeface="Mada"/>
            </a:endParaRPr>
          </a:p>
          <a:p>
            <a:pPr indent="-165100" lvl="0" marL="317500" rtl="0" algn="l">
              <a:spcBef>
                <a:spcPts val="0"/>
              </a:spcBef>
              <a:spcAft>
                <a:spcPts val="0"/>
              </a:spcAft>
              <a:buSzPts val="1200"/>
              <a:buFont typeface="Mada Medium"/>
              <a:buChar char="❖"/>
            </a:pPr>
            <a:r>
              <a:rPr lang="ar" sz="1200">
                <a:solidFill>
                  <a:schemeClr val="dk1"/>
                </a:solidFill>
                <a:latin typeface="Mada"/>
                <a:ea typeface="Mada"/>
                <a:cs typeface="Mada"/>
                <a:sym typeface="Mada"/>
              </a:rPr>
              <a:t>The </a:t>
            </a:r>
            <a:r>
              <a:rPr b="1" lang="ar" sz="1200">
                <a:solidFill>
                  <a:srgbClr val="CC0000"/>
                </a:solidFill>
                <a:latin typeface="Mada"/>
                <a:ea typeface="Mada"/>
                <a:cs typeface="Mada"/>
                <a:sym typeface="Mada"/>
              </a:rPr>
              <a:t>Gold </a:t>
            </a:r>
            <a:r>
              <a:rPr lang="ar" sz="1200">
                <a:solidFill>
                  <a:schemeClr val="dk1"/>
                </a:solidFill>
                <a:latin typeface="Mada"/>
                <a:ea typeface="Mada"/>
                <a:cs typeface="Mada"/>
                <a:sym typeface="Mada"/>
              </a:rPr>
              <a:t>diagnostic tool is </a:t>
            </a:r>
            <a:r>
              <a:rPr b="1" lang="ar" sz="1200">
                <a:solidFill>
                  <a:schemeClr val="accent5"/>
                </a:solidFill>
                <a:latin typeface="Mada"/>
                <a:ea typeface="Mada"/>
                <a:cs typeface="Mada"/>
                <a:sym typeface="Mada"/>
              </a:rPr>
              <a:t>right sided heart catheterization.</a:t>
            </a:r>
            <a:endParaRPr/>
          </a:p>
        </p:txBody>
      </p:sp>
      <p:sp>
        <p:nvSpPr>
          <p:cNvPr id="255" name="Google Shape;255;p16"/>
          <p:cNvSpPr txBox="1"/>
          <p:nvPr/>
        </p:nvSpPr>
        <p:spPr>
          <a:xfrm>
            <a:off x="96300" y="5438600"/>
            <a:ext cx="51717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200">
                <a:highlight>
                  <a:srgbClr val="E1DCEC"/>
                </a:highlight>
                <a:latin typeface="Mada"/>
                <a:ea typeface="Mada"/>
                <a:cs typeface="Mada"/>
                <a:sym typeface="Mada"/>
              </a:rPr>
              <a:t>         Clinical findings include:</a:t>
            </a:r>
            <a:endParaRPr b="1" sz="2200">
              <a:highlight>
                <a:srgbClr val="E1DCEC"/>
              </a:highlight>
              <a:latin typeface="Mada"/>
              <a:ea typeface="Mada"/>
              <a:cs typeface="Mada"/>
              <a:sym typeface="Mada"/>
            </a:endParaRPr>
          </a:p>
        </p:txBody>
      </p:sp>
      <p:sp>
        <p:nvSpPr>
          <p:cNvPr id="256" name="Google Shape;256;p16"/>
          <p:cNvSpPr/>
          <p:nvPr/>
        </p:nvSpPr>
        <p:spPr>
          <a:xfrm>
            <a:off x="219000" y="5529325"/>
            <a:ext cx="353100" cy="3222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latin typeface="Exo"/>
                <a:ea typeface="Exo"/>
                <a:cs typeface="Exo"/>
                <a:sym typeface="Exo"/>
              </a:rPr>
              <a:t>‹#›</a:t>
            </a:fld>
            <a:endParaRPr sz="1700">
              <a:latin typeface="Exo"/>
              <a:ea typeface="Exo"/>
              <a:cs typeface="Exo"/>
              <a:sym typeface="Exo"/>
            </a:endParaRPr>
          </a:p>
        </p:txBody>
      </p:sp>
      <p:sp>
        <p:nvSpPr>
          <p:cNvPr id="262" name="Google Shape;262;p17"/>
          <p:cNvSpPr txBox="1"/>
          <p:nvPr/>
        </p:nvSpPr>
        <p:spPr>
          <a:xfrm>
            <a:off x="1161382" y="0"/>
            <a:ext cx="5085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Exo"/>
                <a:ea typeface="Exo"/>
                <a:cs typeface="Exo"/>
                <a:sym typeface="Exo"/>
              </a:rPr>
              <a:t>GI </a:t>
            </a:r>
            <a:r>
              <a:rPr b="1" lang="ar" sz="2600">
                <a:latin typeface="Exo"/>
                <a:ea typeface="Exo"/>
                <a:cs typeface="Exo"/>
                <a:sym typeface="Exo"/>
              </a:rPr>
              <a:t>Involvement in SSc</a:t>
            </a:r>
            <a:endParaRPr b="1" sz="2600">
              <a:latin typeface="Exo"/>
              <a:ea typeface="Exo"/>
              <a:cs typeface="Exo"/>
              <a:sym typeface="Exo"/>
            </a:endParaRPr>
          </a:p>
        </p:txBody>
      </p:sp>
      <p:cxnSp>
        <p:nvCxnSpPr>
          <p:cNvPr id="263" name="Google Shape;263;p17"/>
          <p:cNvCxnSpPr>
            <a:stCxn id="264" idx="0"/>
            <a:endCxn id="262" idx="2"/>
          </p:cNvCxnSpPr>
          <p:nvPr/>
        </p:nvCxnSpPr>
        <p:spPr>
          <a:xfrm rot="-5400000">
            <a:off x="2179387" y="-638627"/>
            <a:ext cx="285600" cy="2763600"/>
          </a:xfrm>
          <a:prstGeom prst="bentConnector3">
            <a:avLst>
              <a:gd fmla="val 50012" name="adj1"/>
            </a:avLst>
          </a:prstGeom>
          <a:noFill/>
          <a:ln cap="flat" cmpd="sng" w="19050">
            <a:solidFill>
              <a:srgbClr val="C2C2C2"/>
            </a:solidFill>
            <a:prstDash val="solid"/>
            <a:miter lim="8000"/>
            <a:headEnd len="sm" w="sm" type="none"/>
            <a:tailEnd len="sm" w="sm" type="none"/>
          </a:ln>
        </p:spPr>
      </p:cxnSp>
      <p:sp>
        <p:nvSpPr>
          <p:cNvPr id="264" name="Google Shape;264;p17"/>
          <p:cNvSpPr txBox="1"/>
          <p:nvPr/>
        </p:nvSpPr>
        <p:spPr>
          <a:xfrm>
            <a:off x="521887"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Skin</a:t>
            </a:r>
            <a:endParaRPr b="1" sz="1000">
              <a:solidFill>
                <a:schemeClr val="accent1"/>
              </a:solidFill>
              <a:latin typeface="Mada"/>
              <a:ea typeface="Mada"/>
              <a:cs typeface="Mada"/>
              <a:sym typeface="Mada"/>
            </a:endParaRPr>
          </a:p>
        </p:txBody>
      </p:sp>
      <p:cxnSp>
        <p:nvCxnSpPr>
          <p:cNvPr id="265" name="Google Shape;265;p17"/>
          <p:cNvCxnSpPr>
            <a:stCxn id="266" idx="0"/>
            <a:endCxn id="262" idx="2"/>
          </p:cNvCxnSpPr>
          <p:nvPr/>
        </p:nvCxnSpPr>
        <p:spPr>
          <a:xfrm rot="-5400000">
            <a:off x="2862682" y="44473"/>
            <a:ext cx="285600" cy="1397400"/>
          </a:xfrm>
          <a:prstGeom prst="bentConnector3">
            <a:avLst>
              <a:gd fmla="val 50012" name="adj1"/>
            </a:avLst>
          </a:prstGeom>
          <a:noFill/>
          <a:ln cap="flat" cmpd="sng" w="19050">
            <a:solidFill>
              <a:srgbClr val="C2C2C2"/>
            </a:solidFill>
            <a:prstDash val="solid"/>
            <a:miter lim="8000"/>
            <a:headEnd len="sm" w="sm" type="none"/>
            <a:tailEnd len="sm" w="sm" type="none"/>
          </a:ln>
        </p:spPr>
      </p:cxnSp>
      <p:sp>
        <p:nvSpPr>
          <p:cNvPr id="266" name="Google Shape;266;p17"/>
          <p:cNvSpPr txBox="1"/>
          <p:nvPr/>
        </p:nvSpPr>
        <p:spPr>
          <a:xfrm>
            <a:off x="1888282"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marR="0" rtl="0" algn="ctr">
              <a:lnSpc>
                <a:spcPct val="100000"/>
              </a:lnSpc>
              <a:spcBef>
                <a:spcPts val="0"/>
              </a:spcBef>
              <a:spcAft>
                <a:spcPts val="0"/>
              </a:spcAft>
              <a:buNone/>
            </a:pPr>
            <a:r>
              <a:rPr b="1" lang="ar" sz="1000">
                <a:solidFill>
                  <a:schemeClr val="accent1"/>
                </a:solidFill>
                <a:latin typeface="Mada"/>
                <a:ea typeface="Mada"/>
                <a:cs typeface="Mada"/>
                <a:sym typeface="Mada"/>
              </a:rPr>
              <a:t>Lung</a:t>
            </a:r>
            <a:endParaRPr b="1" sz="1000">
              <a:solidFill>
                <a:schemeClr val="accent1"/>
              </a:solidFill>
              <a:latin typeface="Mada"/>
              <a:ea typeface="Mada"/>
              <a:cs typeface="Mada"/>
              <a:sym typeface="Mada"/>
            </a:endParaRPr>
          </a:p>
        </p:txBody>
      </p:sp>
      <p:sp>
        <p:nvSpPr>
          <p:cNvPr id="267" name="Google Shape;267;p17"/>
          <p:cNvSpPr txBox="1"/>
          <p:nvPr/>
        </p:nvSpPr>
        <p:spPr>
          <a:xfrm>
            <a:off x="3285534" y="885973"/>
            <a:ext cx="837000" cy="247200"/>
          </a:xfrm>
          <a:prstGeom prst="rect">
            <a:avLst/>
          </a:prstGeom>
          <a:solidFill>
            <a:schemeClr val="accent3"/>
          </a:solid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marR="0" rtl="0" algn="ctr">
              <a:lnSpc>
                <a:spcPct val="100000"/>
              </a:lnSpc>
              <a:spcBef>
                <a:spcPts val="0"/>
              </a:spcBef>
              <a:spcAft>
                <a:spcPts val="0"/>
              </a:spcAft>
              <a:buNone/>
            </a:pPr>
            <a:r>
              <a:rPr b="1" lang="ar" sz="1000">
                <a:solidFill>
                  <a:schemeClr val="accent1"/>
                </a:solidFill>
                <a:latin typeface="Mada"/>
                <a:ea typeface="Mada"/>
                <a:cs typeface="Mada"/>
                <a:sym typeface="Mada"/>
              </a:rPr>
              <a:t>GI</a:t>
            </a:r>
            <a:endParaRPr b="1" sz="1000">
              <a:solidFill>
                <a:schemeClr val="accent1"/>
              </a:solidFill>
              <a:latin typeface="Mada"/>
              <a:ea typeface="Mada"/>
              <a:cs typeface="Mada"/>
              <a:sym typeface="Mada"/>
            </a:endParaRPr>
          </a:p>
        </p:txBody>
      </p:sp>
      <p:cxnSp>
        <p:nvCxnSpPr>
          <p:cNvPr id="268" name="Google Shape;268;p17"/>
          <p:cNvCxnSpPr>
            <a:stCxn id="267" idx="0"/>
            <a:endCxn id="262" idx="2"/>
          </p:cNvCxnSpPr>
          <p:nvPr/>
        </p:nvCxnSpPr>
        <p:spPr>
          <a:xfrm rot="-5400000">
            <a:off x="3561534" y="742873"/>
            <a:ext cx="285600" cy="600"/>
          </a:xfrm>
          <a:prstGeom prst="bentConnector3">
            <a:avLst>
              <a:gd fmla="val 50012" name="adj1"/>
            </a:avLst>
          </a:prstGeom>
          <a:noFill/>
          <a:ln cap="flat" cmpd="sng" w="19050">
            <a:solidFill>
              <a:srgbClr val="C2C2C2"/>
            </a:solidFill>
            <a:prstDash val="solid"/>
            <a:miter lim="8000"/>
            <a:headEnd len="sm" w="sm" type="none"/>
            <a:tailEnd len="sm" w="sm" type="none"/>
          </a:ln>
        </p:spPr>
      </p:cxnSp>
      <p:cxnSp>
        <p:nvCxnSpPr>
          <p:cNvPr id="269" name="Google Shape;269;p17"/>
          <p:cNvCxnSpPr>
            <a:stCxn id="270" idx="0"/>
            <a:endCxn id="262" idx="2"/>
          </p:cNvCxnSpPr>
          <p:nvPr/>
        </p:nvCxnSpPr>
        <p:spPr>
          <a:xfrm flipH="1" rot="5400000">
            <a:off x="4266932" y="37423"/>
            <a:ext cx="285600" cy="1411500"/>
          </a:xfrm>
          <a:prstGeom prst="bentConnector3">
            <a:avLst>
              <a:gd fmla="val 50012" name="adj1"/>
            </a:avLst>
          </a:prstGeom>
          <a:noFill/>
          <a:ln cap="flat" cmpd="sng" w="19050">
            <a:solidFill>
              <a:srgbClr val="C2C2C2"/>
            </a:solidFill>
            <a:prstDash val="solid"/>
            <a:miter lim="8000"/>
            <a:headEnd len="sm" w="sm" type="none"/>
            <a:tailEnd len="sm" w="sm" type="none"/>
          </a:ln>
        </p:spPr>
      </p:cxnSp>
      <p:sp>
        <p:nvSpPr>
          <p:cNvPr id="270" name="Google Shape;270;p17"/>
          <p:cNvSpPr txBox="1"/>
          <p:nvPr/>
        </p:nvSpPr>
        <p:spPr>
          <a:xfrm>
            <a:off x="4696982"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Kidney</a:t>
            </a:r>
            <a:endParaRPr b="1" sz="1000">
              <a:solidFill>
                <a:schemeClr val="accent1"/>
              </a:solidFill>
              <a:latin typeface="Mada"/>
              <a:ea typeface="Mada"/>
              <a:cs typeface="Mada"/>
              <a:sym typeface="Mada"/>
            </a:endParaRPr>
          </a:p>
        </p:txBody>
      </p:sp>
      <p:cxnSp>
        <p:nvCxnSpPr>
          <p:cNvPr id="271" name="Google Shape;271;p17"/>
          <p:cNvCxnSpPr>
            <a:stCxn id="272" idx="0"/>
            <a:endCxn id="262" idx="2"/>
          </p:cNvCxnSpPr>
          <p:nvPr/>
        </p:nvCxnSpPr>
        <p:spPr>
          <a:xfrm flipH="1" rot="5400000">
            <a:off x="4912266" y="-607727"/>
            <a:ext cx="285600" cy="2701800"/>
          </a:xfrm>
          <a:prstGeom prst="bentConnector3">
            <a:avLst>
              <a:gd fmla="val 50012" name="adj1"/>
            </a:avLst>
          </a:prstGeom>
          <a:noFill/>
          <a:ln cap="flat" cmpd="sng" w="19050">
            <a:solidFill>
              <a:srgbClr val="C2C2C2"/>
            </a:solidFill>
            <a:prstDash val="solid"/>
            <a:miter lim="8000"/>
            <a:headEnd len="sm" w="sm" type="none"/>
            <a:tailEnd len="sm" w="sm" type="none"/>
          </a:ln>
        </p:spPr>
      </p:cxnSp>
      <p:sp>
        <p:nvSpPr>
          <p:cNvPr id="272" name="Google Shape;272;p17"/>
          <p:cNvSpPr txBox="1"/>
          <p:nvPr/>
        </p:nvSpPr>
        <p:spPr>
          <a:xfrm>
            <a:off x="5987466" y="885973"/>
            <a:ext cx="837000" cy="2472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Others</a:t>
            </a:r>
            <a:endParaRPr b="1" sz="1000">
              <a:solidFill>
                <a:schemeClr val="accent1"/>
              </a:solidFill>
              <a:latin typeface="Mada"/>
              <a:ea typeface="Mada"/>
              <a:cs typeface="Mada"/>
              <a:sym typeface="Mada"/>
            </a:endParaRPr>
          </a:p>
        </p:txBody>
      </p:sp>
      <p:sp>
        <p:nvSpPr>
          <p:cNvPr id="273" name="Google Shape;273;p17"/>
          <p:cNvSpPr txBox="1"/>
          <p:nvPr/>
        </p:nvSpPr>
        <p:spPr>
          <a:xfrm>
            <a:off x="95685" y="1361836"/>
            <a:ext cx="58917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6"/>
                </a:highlight>
                <a:latin typeface="Mada"/>
                <a:ea typeface="Mada"/>
                <a:cs typeface="Mada"/>
                <a:sym typeface="Mada"/>
              </a:rPr>
              <a:t>Gastrointestinal System Involvement:</a:t>
            </a:r>
            <a:endParaRPr b="1" sz="2200">
              <a:highlight>
                <a:schemeClr val="accent6"/>
              </a:highlight>
              <a:latin typeface="Mada"/>
              <a:ea typeface="Mada"/>
              <a:cs typeface="Mada"/>
              <a:sym typeface="Mada"/>
            </a:endParaRPr>
          </a:p>
        </p:txBody>
      </p:sp>
      <p:graphicFrame>
        <p:nvGraphicFramePr>
          <p:cNvPr id="274" name="Google Shape;274;p17"/>
          <p:cNvGraphicFramePr/>
          <p:nvPr/>
        </p:nvGraphicFramePr>
        <p:xfrm>
          <a:off x="193588" y="1947966"/>
          <a:ext cx="3000000" cy="3000000"/>
        </p:xfrm>
        <a:graphic>
          <a:graphicData uri="http://schemas.openxmlformats.org/drawingml/2006/table">
            <a:tbl>
              <a:tblPr>
                <a:noFill/>
                <a:tableStyleId>{059E3B77-B828-426D-9831-75351D44FD52}</a:tableStyleId>
              </a:tblPr>
              <a:tblGrid>
                <a:gridCol w="1252775"/>
                <a:gridCol w="5920050"/>
              </a:tblGrid>
              <a:tr h="437750">
                <a:tc gridSpan="2">
                  <a:txBody>
                    <a:bodyPr/>
                    <a:lstStyle/>
                    <a:p>
                      <a:pPr indent="0" lvl="0" marL="0" rtl="0" algn="ctr">
                        <a:spcBef>
                          <a:spcPts val="0"/>
                        </a:spcBef>
                        <a:spcAft>
                          <a:spcPts val="0"/>
                        </a:spcAft>
                        <a:buNone/>
                      </a:pPr>
                      <a:r>
                        <a:rPr lang="ar" sz="1400">
                          <a:solidFill>
                            <a:srgbClr val="FFFFFF"/>
                          </a:solidFill>
                          <a:latin typeface="Mada"/>
                          <a:ea typeface="Mada"/>
                          <a:cs typeface="Mada"/>
                          <a:sym typeface="Mada"/>
                        </a:rPr>
                        <a:t>GIT is the </a:t>
                      </a:r>
                      <a:r>
                        <a:rPr b="1" lang="ar" sz="1400">
                          <a:solidFill>
                            <a:srgbClr val="FFFFFF"/>
                          </a:solidFill>
                          <a:latin typeface="Mada"/>
                          <a:ea typeface="Mada"/>
                          <a:cs typeface="Mada"/>
                          <a:sym typeface="Mada"/>
                        </a:rPr>
                        <a:t>most common</a:t>
                      </a:r>
                      <a:r>
                        <a:rPr lang="ar" sz="1400">
                          <a:solidFill>
                            <a:srgbClr val="FFFFFF"/>
                          </a:solidFill>
                          <a:latin typeface="Mada"/>
                          <a:ea typeface="Mada"/>
                          <a:cs typeface="Mada"/>
                          <a:sym typeface="Mada"/>
                        </a:rPr>
                        <a:t> internal organ to be involved (95-99%) which includes:</a:t>
                      </a:r>
                      <a:endParaRPr sz="1400">
                        <a:solidFill>
                          <a:srgbClr val="FFFFFF"/>
                        </a:solidFill>
                        <a:latin typeface="Mada"/>
                        <a:ea typeface="Mada"/>
                        <a:cs typeface="Mada"/>
                        <a:sym typeface="Mada"/>
                      </a:endParaRPr>
                    </a:p>
                  </a:txBody>
                  <a:tcPr marT="91375" marB="91375" marR="91075" marL="91075">
                    <a:solidFill>
                      <a:schemeClr val="accent2"/>
                    </a:solidFill>
                  </a:tcPr>
                </a:tc>
                <a:tc hMerge="1"/>
              </a:tr>
              <a:tr h="314425">
                <a:tc>
                  <a:txBody>
                    <a:bodyPr/>
                    <a:lstStyle/>
                    <a:p>
                      <a:pPr indent="0" lvl="0" marL="0" rtl="0" algn="ctr">
                        <a:spcBef>
                          <a:spcPts val="0"/>
                        </a:spcBef>
                        <a:spcAft>
                          <a:spcPts val="0"/>
                        </a:spcAft>
                        <a:buNone/>
                      </a:pPr>
                      <a:r>
                        <a:rPr b="1" lang="ar" sz="1200">
                          <a:solidFill>
                            <a:srgbClr val="6AA84F"/>
                          </a:solidFill>
                          <a:latin typeface="Mada"/>
                          <a:ea typeface="Mada"/>
                          <a:cs typeface="Mada"/>
                          <a:sym typeface="Mada"/>
                        </a:rPr>
                        <a:t>Mouth</a:t>
                      </a:r>
                      <a:endParaRPr b="1" sz="1200">
                        <a:solidFill>
                          <a:srgbClr val="6AA84F"/>
                        </a:solidFill>
                        <a:latin typeface="Mada"/>
                        <a:ea typeface="Mada"/>
                        <a:cs typeface="Mada"/>
                        <a:sym typeface="Mada"/>
                      </a:endParaRPr>
                    </a:p>
                  </a:txBody>
                  <a:tcPr marT="91375" marB="91375" marR="91075" marL="91075" anchor="ctr">
                    <a:solidFill>
                      <a:schemeClr val="accent4"/>
                    </a:solidFill>
                  </a:tcPr>
                </a:tc>
                <a:tc>
                  <a:txBody>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 Reduced mouth opening in the mouth apparatus.</a:t>
                      </a:r>
                      <a:endParaRPr sz="1200">
                        <a:solidFill>
                          <a:srgbClr val="6AA84F"/>
                        </a:solidFill>
                        <a:latin typeface="Mada"/>
                        <a:ea typeface="Mada"/>
                        <a:cs typeface="Mada"/>
                        <a:sym typeface="Mada"/>
                      </a:endParaRPr>
                    </a:p>
                  </a:txBody>
                  <a:tcPr marT="91375" marB="91375" marR="91075" marL="91075" anchor="ctr"/>
                </a:tc>
              </a:tr>
              <a:tr h="809725">
                <a:tc>
                  <a:txBody>
                    <a:bodyPr/>
                    <a:lstStyle/>
                    <a:p>
                      <a:pPr indent="0" lvl="0" marL="0" rtl="0" algn="ctr">
                        <a:spcBef>
                          <a:spcPts val="0"/>
                        </a:spcBef>
                        <a:spcAft>
                          <a:spcPts val="0"/>
                        </a:spcAft>
                        <a:buNone/>
                      </a:pPr>
                      <a:r>
                        <a:rPr b="1" lang="ar" sz="1200">
                          <a:latin typeface="Mada"/>
                          <a:ea typeface="Mada"/>
                          <a:cs typeface="Mada"/>
                          <a:sym typeface="Mada"/>
                        </a:rPr>
                        <a:t>Esophagus</a:t>
                      </a:r>
                      <a:endParaRPr b="1" sz="1200">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(most common)</a:t>
                      </a:r>
                      <a:endParaRPr sz="1200">
                        <a:solidFill>
                          <a:srgbClr val="6AA84F"/>
                        </a:solidFill>
                        <a:latin typeface="Mada"/>
                        <a:ea typeface="Mada"/>
                        <a:cs typeface="Mada"/>
                        <a:sym typeface="Mada"/>
                      </a:endParaRPr>
                    </a:p>
                  </a:txBody>
                  <a:tcPr marT="91375" marB="91375" marR="91075" marL="91075" anchor="ctr">
                    <a:lnB cap="flat" cmpd="sng" w="9525">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200">
                          <a:latin typeface="Mada"/>
                          <a:ea typeface="Mada"/>
                          <a:cs typeface="Mada"/>
                          <a:sym typeface="Mada"/>
                        </a:rPr>
                        <a:t>Dysmotility and reflux leading to strictures, </a:t>
                      </a:r>
                      <a:r>
                        <a:rPr lang="ar" sz="1200">
                          <a:solidFill>
                            <a:srgbClr val="6AA84F"/>
                          </a:solidFill>
                          <a:latin typeface="Mada"/>
                          <a:ea typeface="Mada"/>
                          <a:cs typeface="Mada"/>
                          <a:sym typeface="Mada"/>
                        </a:rPr>
                        <a:t>they commonly present with dysphagia.</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6AA84F"/>
                          </a:solidFill>
                          <a:latin typeface="Mada"/>
                          <a:ea typeface="Mada"/>
                          <a:cs typeface="Mada"/>
                          <a:sym typeface="Mada"/>
                        </a:rPr>
                        <a:t>Treat reflux with </a:t>
                      </a:r>
                      <a:r>
                        <a:rPr b="1" lang="ar" sz="1200">
                          <a:solidFill>
                            <a:srgbClr val="6AA84F"/>
                          </a:solidFill>
                          <a:latin typeface="Mada"/>
                          <a:ea typeface="Mada"/>
                          <a:cs typeface="Mada"/>
                          <a:sym typeface="Mada"/>
                        </a:rPr>
                        <a:t>PPIs</a:t>
                      </a:r>
                      <a:r>
                        <a:rPr lang="ar" sz="1200">
                          <a:solidFill>
                            <a:srgbClr val="6AA84F"/>
                          </a:solidFill>
                          <a:latin typeface="Mada"/>
                          <a:ea typeface="Mada"/>
                          <a:cs typeface="Mada"/>
                          <a:sym typeface="Mada"/>
                        </a:rPr>
                        <a:t> &amp;</a:t>
                      </a:r>
                      <a:r>
                        <a:rPr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lifestyle modifications.</a:t>
                      </a:r>
                      <a:r>
                        <a:rPr lang="ar" sz="1200">
                          <a:solidFill>
                            <a:srgbClr val="1C4588"/>
                          </a:solidFill>
                          <a:latin typeface="Mada"/>
                          <a:ea typeface="Mada"/>
                          <a:cs typeface="Mada"/>
                          <a:sym typeface="Mada"/>
                        </a:rPr>
                        <a:t> </a:t>
                      </a:r>
                      <a:endParaRPr sz="1200">
                        <a:solidFill>
                          <a:srgbClr val="1C4588"/>
                        </a:solidFill>
                        <a:latin typeface="Mada"/>
                        <a:ea typeface="Mada"/>
                        <a:cs typeface="Mada"/>
                        <a:sym typeface="Mada"/>
                      </a:endParaRPr>
                    </a:p>
                    <a:p>
                      <a:pPr indent="-304800" lvl="0" marL="457200" rtl="0" algn="l">
                        <a:spcBef>
                          <a:spcPts val="0"/>
                        </a:spcBef>
                        <a:spcAft>
                          <a:spcPts val="0"/>
                        </a:spcAft>
                        <a:buClr>
                          <a:srgbClr val="1C4588"/>
                        </a:buClr>
                        <a:buSzPts val="1200"/>
                        <a:buFont typeface="Mada"/>
                        <a:buChar char="●"/>
                      </a:pPr>
                      <a:r>
                        <a:rPr lang="ar" sz="1200">
                          <a:solidFill>
                            <a:srgbClr val="1C4588"/>
                          </a:solidFill>
                          <a:latin typeface="Mada"/>
                          <a:ea typeface="Mada"/>
                          <a:cs typeface="Mada"/>
                          <a:sym typeface="Mada"/>
                        </a:rPr>
                        <a:t>Metoclopramide or domperidone may help patients with symptoms of dysmotility/pseudo-obstruction.</a:t>
                      </a:r>
                      <a:endParaRPr sz="1200">
                        <a:solidFill>
                          <a:srgbClr val="1C4588"/>
                        </a:solidFill>
                        <a:latin typeface="Mada"/>
                        <a:ea typeface="Mada"/>
                        <a:cs typeface="Mada"/>
                        <a:sym typeface="Mada"/>
                      </a:endParaRPr>
                    </a:p>
                  </a:txBody>
                  <a:tcPr marT="91375" marB="91375" marR="91075" marL="91075" anchor="ctr"/>
                </a:tc>
              </a:tr>
              <a:tr h="607800">
                <a:tc>
                  <a:txBody>
                    <a:bodyPr/>
                    <a:lstStyle/>
                    <a:p>
                      <a:pPr indent="0" lvl="0" marL="0" rtl="0" algn="ctr">
                        <a:spcBef>
                          <a:spcPts val="0"/>
                        </a:spcBef>
                        <a:spcAft>
                          <a:spcPts val="0"/>
                        </a:spcAft>
                        <a:buNone/>
                      </a:pPr>
                      <a:r>
                        <a:rPr b="1" lang="ar" sz="1200">
                          <a:latin typeface="Mada"/>
                          <a:ea typeface="Mada"/>
                          <a:cs typeface="Mada"/>
                          <a:sym typeface="Mada"/>
                        </a:rPr>
                        <a:t>Stomach</a:t>
                      </a:r>
                      <a:endParaRPr b="1" sz="1200">
                        <a:latin typeface="Mada"/>
                        <a:ea typeface="Mada"/>
                        <a:cs typeface="Mada"/>
                        <a:sym typeface="Mada"/>
                      </a:endParaRPr>
                    </a:p>
                  </a:txBody>
                  <a:tcPr marT="91375" marB="91375" marR="91075" marL="91075" anchor="ct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200">
                          <a:latin typeface="Mada"/>
                          <a:ea typeface="Mada"/>
                          <a:cs typeface="Mada"/>
                          <a:sym typeface="Mada"/>
                        </a:rPr>
                        <a:t>G</a:t>
                      </a:r>
                      <a:r>
                        <a:rPr lang="ar" sz="1200">
                          <a:latin typeface="Mada"/>
                          <a:ea typeface="Mada"/>
                          <a:cs typeface="Mada"/>
                          <a:sym typeface="Mada"/>
                        </a:rPr>
                        <a:t>astroparesis, </a:t>
                      </a:r>
                      <a:r>
                        <a:rPr b="1" lang="ar" sz="1200">
                          <a:latin typeface="Mada"/>
                          <a:ea typeface="Mada"/>
                          <a:cs typeface="Mada"/>
                          <a:sym typeface="Mada"/>
                        </a:rPr>
                        <a:t>watermelon appearance</a:t>
                      </a:r>
                      <a:r>
                        <a:rPr lang="ar" sz="1200">
                          <a:latin typeface="Mada"/>
                          <a:ea typeface="Mada"/>
                          <a:cs typeface="Mada"/>
                          <a:sym typeface="Mada"/>
                        </a:rPr>
                        <a:t> with telangiectasia </a:t>
                      </a:r>
                      <a:r>
                        <a:rPr lang="ar" sz="1200">
                          <a:solidFill>
                            <a:srgbClr val="6AA84F"/>
                          </a:solidFill>
                          <a:latin typeface="Mada"/>
                          <a:ea typeface="Mada"/>
                          <a:cs typeface="Mada"/>
                          <a:sym typeface="Mada"/>
                        </a:rPr>
                        <a:t>it is called gastric antral vascular ectasia (</a:t>
                      </a:r>
                      <a:r>
                        <a:rPr b="1" lang="ar" sz="1200">
                          <a:solidFill>
                            <a:srgbClr val="6AA84F"/>
                          </a:solidFill>
                          <a:latin typeface="Mada"/>
                          <a:ea typeface="Mada"/>
                          <a:cs typeface="Mada"/>
                          <a:sym typeface="Mada"/>
                        </a:rPr>
                        <a:t>GAVE</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txBody>
                  <a:tcPr marT="91375" marB="91375" marR="91075" marL="91075" anchor="ctr"/>
                </a:tc>
              </a:tr>
              <a:tr h="1011675">
                <a:tc>
                  <a:txBody>
                    <a:bodyPr/>
                    <a:lstStyle/>
                    <a:p>
                      <a:pPr indent="0" lvl="0" marL="0" rtl="0" algn="ctr">
                        <a:spcBef>
                          <a:spcPts val="0"/>
                        </a:spcBef>
                        <a:spcAft>
                          <a:spcPts val="0"/>
                        </a:spcAft>
                        <a:buNone/>
                      </a:pPr>
                      <a:r>
                        <a:rPr b="1" lang="ar" sz="1200">
                          <a:latin typeface="Mada"/>
                          <a:ea typeface="Mada"/>
                          <a:cs typeface="Mada"/>
                          <a:sym typeface="Mada"/>
                        </a:rPr>
                        <a:t>Small bowel</a:t>
                      </a:r>
                      <a:endParaRPr b="1" sz="1200">
                        <a:latin typeface="Mada"/>
                        <a:ea typeface="Mada"/>
                        <a:cs typeface="Mada"/>
                        <a:sym typeface="Mada"/>
                      </a:endParaRPr>
                    </a:p>
                  </a:txBody>
                  <a:tcPr marT="91375" marB="91375" marR="91075" marL="91075" anchor="ct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200">
                          <a:latin typeface="Mada"/>
                          <a:ea typeface="Mada"/>
                          <a:cs typeface="Mada"/>
                          <a:sym typeface="Mada"/>
                        </a:rPr>
                        <a:t>B</a:t>
                      </a:r>
                      <a:r>
                        <a:rPr lang="ar" sz="1200">
                          <a:latin typeface="Mada"/>
                          <a:ea typeface="Mada"/>
                          <a:cs typeface="Mada"/>
                          <a:sym typeface="Mada"/>
                        </a:rPr>
                        <a:t>lind loop syndrome complicated by bacterial overgrowth manifesting as chronic diarrhea and </a:t>
                      </a:r>
                      <a:r>
                        <a:rPr b="1" lang="ar" sz="1200">
                          <a:latin typeface="Mada"/>
                          <a:ea typeface="Mada"/>
                          <a:cs typeface="Mada"/>
                          <a:sym typeface="Mada"/>
                        </a:rPr>
                        <a:t>malabsorption</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Primary treatment is sequential </a:t>
                      </a:r>
                      <a:r>
                        <a:rPr b="1" lang="ar" sz="1200">
                          <a:latin typeface="Mada"/>
                          <a:ea typeface="Mada"/>
                          <a:cs typeface="Mada"/>
                          <a:sym typeface="Mada"/>
                        </a:rPr>
                        <a:t>antibiotics </a:t>
                      </a:r>
                      <a:r>
                        <a:rPr lang="ar" sz="1200">
                          <a:latin typeface="Mada"/>
                          <a:ea typeface="Mada"/>
                          <a:cs typeface="Mada"/>
                          <a:sym typeface="Mada"/>
                        </a:rPr>
                        <a:t>but stomas and Total parenteral nutrition can be offered in advanced cases</a:t>
                      </a:r>
                      <a:endParaRPr sz="1200">
                        <a:latin typeface="Mada"/>
                        <a:ea typeface="Mada"/>
                        <a:cs typeface="Mada"/>
                        <a:sym typeface="Mada"/>
                      </a:endParaRPr>
                    </a:p>
                  </a:txBody>
                  <a:tcPr marT="91375" marB="91375" marR="91075" marL="91075" anchor="ctr"/>
                </a:tc>
              </a:tr>
              <a:tr h="424875">
                <a:tc>
                  <a:txBody>
                    <a:bodyPr/>
                    <a:lstStyle/>
                    <a:p>
                      <a:pPr indent="0" lvl="0" marL="0" rtl="0" algn="ctr">
                        <a:spcBef>
                          <a:spcPts val="0"/>
                        </a:spcBef>
                        <a:spcAft>
                          <a:spcPts val="0"/>
                        </a:spcAft>
                        <a:buNone/>
                      </a:pPr>
                      <a:r>
                        <a:rPr b="1" lang="ar" sz="1200">
                          <a:latin typeface="Mada"/>
                          <a:ea typeface="Mada"/>
                          <a:cs typeface="Mada"/>
                          <a:sym typeface="Mada"/>
                        </a:rPr>
                        <a:t>Large bowel</a:t>
                      </a:r>
                      <a:endParaRPr b="1" sz="1200">
                        <a:latin typeface="Mada"/>
                        <a:ea typeface="Mada"/>
                        <a:cs typeface="Mada"/>
                        <a:sym typeface="Mada"/>
                      </a:endParaRPr>
                    </a:p>
                  </a:txBody>
                  <a:tcPr marT="91375" marB="91375" marR="91075" marL="91075" anchor="ct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ar" sz="1200">
                          <a:latin typeface="Mada"/>
                          <a:ea typeface="Mada"/>
                          <a:cs typeface="Mada"/>
                          <a:sym typeface="Mada"/>
                        </a:rPr>
                        <a:t>Chronic constipation</a:t>
                      </a:r>
                      <a:r>
                        <a:rPr lang="ar" sz="1200">
                          <a:latin typeface="Mada"/>
                          <a:ea typeface="Mada"/>
                          <a:cs typeface="Mada"/>
                          <a:sym typeface="Mada"/>
                        </a:rPr>
                        <a:t>, </a:t>
                      </a:r>
                      <a:r>
                        <a:rPr b="1" lang="ar" sz="1200">
                          <a:solidFill>
                            <a:srgbClr val="CC0000"/>
                          </a:solidFill>
                          <a:latin typeface="Mada"/>
                          <a:ea typeface="Mada"/>
                          <a:cs typeface="Mada"/>
                          <a:sym typeface="Mada"/>
                        </a:rPr>
                        <a:t>fish mouth diverticula</a:t>
                      </a:r>
                      <a:r>
                        <a:rPr b="1" lang="ar" sz="1200">
                          <a:latin typeface="Mada"/>
                          <a:ea typeface="Mada"/>
                          <a:cs typeface="Mada"/>
                          <a:sym typeface="Mada"/>
                        </a:rPr>
                        <a:t>.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Treatment includes </a:t>
                      </a:r>
                      <a:r>
                        <a:rPr b="1" lang="ar" sz="1200">
                          <a:latin typeface="Mada"/>
                          <a:ea typeface="Mada"/>
                          <a:cs typeface="Mada"/>
                          <a:sym typeface="Mada"/>
                        </a:rPr>
                        <a:t>laxatives</a:t>
                      </a:r>
                      <a:endParaRPr b="1" sz="1200">
                        <a:latin typeface="Mada"/>
                        <a:ea typeface="Mada"/>
                        <a:cs typeface="Mada"/>
                        <a:sym typeface="Mada"/>
                      </a:endParaRPr>
                    </a:p>
                  </a:txBody>
                  <a:tcPr marT="91375" marB="91375" marR="91075" marL="91075" anchor="ctr"/>
                </a:tc>
              </a:tr>
              <a:tr h="607800">
                <a:tc>
                  <a:txBody>
                    <a:bodyPr/>
                    <a:lstStyle/>
                    <a:p>
                      <a:pPr indent="0" lvl="0" marL="0" rtl="0" algn="ctr">
                        <a:spcBef>
                          <a:spcPts val="0"/>
                        </a:spcBef>
                        <a:spcAft>
                          <a:spcPts val="0"/>
                        </a:spcAft>
                        <a:buNone/>
                      </a:pPr>
                      <a:r>
                        <a:rPr b="1" lang="ar" sz="1200">
                          <a:latin typeface="Mada"/>
                          <a:ea typeface="Mada"/>
                          <a:cs typeface="Mada"/>
                          <a:sym typeface="Mada"/>
                        </a:rPr>
                        <a:t>Anorectal incontinence </a:t>
                      </a:r>
                      <a:endParaRPr b="1" sz="1200">
                        <a:latin typeface="Mada"/>
                        <a:ea typeface="Mada"/>
                        <a:cs typeface="Mada"/>
                        <a:sym typeface="Mada"/>
                      </a:endParaRPr>
                    </a:p>
                  </a:txBody>
                  <a:tcPr marT="91375" marB="91375" marR="91075" marL="91075" anchor="ctr">
                    <a:lnT cap="flat" cmpd="sng" w="9525">
                      <a:solidFill>
                        <a:srgbClr val="B7B7B7"/>
                      </a:solidFill>
                      <a:prstDash val="solid"/>
                      <a:round/>
                      <a:headEnd len="sm" w="sm" type="none"/>
                      <a:tailEnd len="sm" w="sm" type="none"/>
                    </a:lnT>
                    <a:solidFill>
                      <a:schemeClr val="accent4"/>
                    </a:solidFill>
                  </a:tcPr>
                </a:tc>
                <a:tc>
                  <a:txBody>
                    <a:bodyPr/>
                    <a:lstStyle/>
                    <a:p>
                      <a:pPr indent="0" lvl="0" marL="0" rtl="0" algn="l">
                        <a:spcBef>
                          <a:spcPts val="0"/>
                        </a:spcBef>
                        <a:spcAft>
                          <a:spcPts val="0"/>
                        </a:spcAft>
                        <a:buNone/>
                      </a:pPr>
                      <a:r>
                        <a:rPr b="1" lang="ar" sz="1200">
                          <a:solidFill>
                            <a:srgbClr val="CC0000"/>
                          </a:solidFill>
                          <a:latin typeface="Mada"/>
                          <a:ea typeface="Mada"/>
                          <a:cs typeface="Mada"/>
                          <a:sym typeface="Mada"/>
                        </a:rPr>
                        <a:t>Fecal incontinence</a:t>
                      </a:r>
                      <a:r>
                        <a:rPr lang="ar" sz="1200">
                          <a:latin typeface="Mada Medium"/>
                          <a:ea typeface="Mada Medium"/>
                          <a:cs typeface="Mada Medium"/>
                          <a:sym typeface="Mada Medium"/>
                        </a:rPr>
                        <a:t> </a:t>
                      </a:r>
                      <a:r>
                        <a:rPr lang="ar" sz="1200">
                          <a:latin typeface="Mada"/>
                          <a:ea typeface="Mada"/>
                          <a:cs typeface="Mada"/>
                          <a:sym typeface="Mada"/>
                        </a:rPr>
                        <a:t>is a devastating complication and difficult to manage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One option could be to clear bowel frequently before going out </a:t>
                      </a:r>
                      <a:r>
                        <a:rPr lang="ar" sz="1200">
                          <a:solidFill>
                            <a:srgbClr val="6AA84F"/>
                          </a:solidFill>
                          <a:latin typeface="Mada"/>
                          <a:ea typeface="Mada"/>
                          <a:cs typeface="Mada"/>
                          <a:sym typeface="Mada"/>
                        </a:rPr>
                        <a:t>and some pelvic floor </a:t>
                      </a:r>
                      <a:r>
                        <a:rPr lang="ar" sz="1200">
                          <a:solidFill>
                            <a:srgbClr val="6AA84F"/>
                          </a:solidFill>
                          <a:latin typeface="Mada"/>
                          <a:ea typeface="Mada"/>
                          <a:cs typeface="Mada"/>
                          <a:sym typeface="Mada"/>
                        </a:rPr>
                        <a:t>exercises</a:t>
                      </a:r>
                      <a:endParaRPr sz="1200">
                        <a:solidFill>
                          <a:srgbClr val="6AA84F"/>
                        </a:solidFill>
                        <a:latin typeface="Mada"/>
                        <a:ea typeface="Mada"/>
                        <a:cs typeface="Mada"/>
                        <a:sym typeface="Mada"/>
                      </a:endParaRPr>
                    </a:p>
                  </a:txBody>
                  <a:tcPr marT="91375" marB="91375" marR="91075" marL="91075" anchor="ctr"/>
                </a:tc>
              </a:tr>
            </a:tbl>
          </a:graphicData>
        </a:graphic>
      </p:graphicFrame>
      <p:sp>
        <p:nvSpPr>
          <p:cNvPr id="275" name="Google Shape;275;p17"/>
          <p:cNvSpPr/>
          <p:nvPr/>
        </p:nvSpPr>
        <p:spPr>
          <a:xfrm>
            <a:off x="193600" y="6885313"/>
            <a:ext cx="3178500" cy="3240900"/>
          </a:xfrm>
          <a:prstGeom prst="roundRect">
            <a:avLst>
              <a:gd fmla="val 16667" name="adj"/>
            </a:avLst>
          </a:prstGeom>
          <a:noFill/>
          <a:ln cap="flat" cmpd="sng" w="19050">
            <a:solidFill>
              <a:schemeClr val="accent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7"/>
          <p:cNvSpPr/>
          <p:nvPr/>
        </p:nvSpPr>
        <p:spPr>
          <a:xfrm>
            <a:off x="4122525" y="6887050"/>
            <a:ext cx="3178500" cy="3240900"/>
          </a:xfrm>
          <a:prstGeom prst="roundRect">
            <a:avLst>
              <a:gd fmla="val 16667" name="adj"/>
            </a:avLst>
          </a:prstGeom>
          <a:noFill/>
          <a:ln cap="flat" cmpd="sng" w="19050">
            <a:solidFill>
              <a:schemeClr val="accent2"/>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7" name="Google Shape;277;p17"/>
          <p:cNvPicPr preferRelativeResize="0"/>
          <p:nvPr/>
        </p:nvPicPr>
        <p:blipFill>
          <a:blip r:embed="rId3">
            <a:alphaModFix/>
          </a:blip>
          <a:stretch>
            <a:fillRect/>
          </a:stretch>
        </p:blipFill>
        <p:spPr>
          <a:xfrm>
            <a:off x="4415876" y="7029600"/>
            <a:ext cx="2591800" cy="2235702"/>
          </a:xfrm>
          <a:prstGeom prst="rect">
            <a:avLst/>
          </a:prstGeom>
          <a:noFill/>
          <a:ln>
            <a:noFill/>
          </a:ln>
        </p:spPr>
      </p:pic>
      <p:sp>
        <p:nvSpPr>
          <p:cNvPr id="278" name="Google Shape;278;p17"/>
          <p:cNvSpPr txBox="1"/>
          <p:nvPr/>
        </p:nvSpPr>
        <p:spPr>
          <a:xfrm>
            <a:off x="4329975" y="9326050"/>
            <a:ext cx="2763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300">
                <a:solidFill>
                  <a:srgbClr val="6AA84F"/>
                </a:solidFill>
                <a:latin typeface="Mada"/>
                <a:ea typeface="Mada"/>
                <a:cs typeface="Mada"/>
                <a:sym typeface="Mada"/>
              </a:rPr>
              <a:t>gastric antral vascular ectasia (</a:t>
            </a:r>
            <a:r>
              <a:rPr b="1" lang="ar" sz="1300">
                <a:solidFill>
                  <a:srgbClr val="6AA84F"/>
                </a:solidFill>
                <a:latin typeface="Mada"/>
                <a:ea typeface="Mada"/>
                <a:cs typeface="Mada"/>
                <a:sym typeface="Mada"/>
              </a:rPr>
              <a:t>GAVE), watermelon appearance</a:t>
            </a:r>
            <a:endParaRPr b="1" sz="1300">
              <a:solidFill>
                <a:srgbClr val="6AA84F"/>
              </a:solidFill>
              <a:latin typeface="Mada"/>
              <a:ea typeface="Mada"/>
              <a:cs typeface="Mada"/>
              <a:sym typeface="Mada"/>
            </a:endParaRPr>
          </a:p>
        </p:txBody>
      </p:sp>
      <p:pic>
        <p:nvPicPr>
          <p:cNvPr id="279" name="Google Shape;279;p17"/>
          <p:cNvPicPr preferRelativeResize="0"/>
          <p:nvPr/>
        </p:nvPicPr>
        <p:blipFill>
          <a:blip r:embed="rId4">
            <a:alphaModFix/>
          </a:blip>
          <a:stretch>
            <a:fillRect/>
          </a:stretch>
        </p:blipFill>
        <p:spPr>
          <a:xfrm>
            <a:off x="486949" y="7041563"/>
            <a:ext cx="2591800" cy="2303029"/>
          </a:xfrm>
          <a:prstGeom prst="rect">
            <a:avLst/>
          </a:prstGeom>
          <a:noFill/>
          <a:ln>
            <a:noFill/>
          </a:ln>
        </p:spPr>
      </p:pic>
      <p:sp>
        <p:nvSpPr>
          <p:cNvPr id="280" name="Google Shape;280;p17"/>
          <p:cNvSpPr txBox="1"/>
          <p:nvPr/>
        </p:nvSpPr>
        <p:spPr>
          <a:xfrm>
            <a:off x="486999" y="9344588"/>
            <a:ext cx="25917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300">
                <a:solidFill>
                  <a:srgbClr val="6AA84F"/>
                </a:solidFill>
                <a:latin typeface="Mada"/>
                <a:ea typeface="Mada"/>
                <a:cs typeface="Mada"/>
                <a:sym typeface="Mada"/>
              </a:rPr>
              <a:t>Barium enema showing </a:t>
            </a:r>
            <a:r>
              <a:rPr b="1" lang="ar" sz="1300">
                <a:solidFill>
                  <a:srgbClr val="6AA84F"/>
                </a:solidFill>
                <a:latin typeface="Mada"/>
                <a:ea typeface="Mada"/>
                <a:cs typeface="Mada"/>
                <a:sym typeface="Mada"/>
              </a:rPr>
              <a:t>white based diverticula</a:t>
            </a:r>
            <a:r>
              <a:rPr lang="ar" sz="1300">
                <a:solidFill>
                  <a:srgbClr val="6AA84F"/>
                </a:solidFill>
                <a:latin typeface="Mada"/>
                <a:ea typeface="Mada"/>
                <a:cs typeface="Mada"/>
                <a:sym typeface="Mada"/>
              </a:rPr>
              <a:t>, on </a:t>
            </a:r>
            <a:r>
              <a:rPr b="1" lang="ar" sz="1300">
                <a:solidFill>
                  <a:srgbClr val="6AA84F"/>
                </a:solidFill>
                <a:latin typeface="Mada"/>
                <a:ea typeface="Mada"/>
                <a:cs typeface="Mada"/>
                <a:sym typeface="Mada"/>
              </a:rPr>
              <a:t>endoscope they look like fish mouth</a:t>
            </a:r>
            <a:endParaRPr b="1" sz="13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r">
              <a:spcBef>
                <a:spcPts val="0"/>
              </a:spcBef>
              <a:spcAft>
                <a:spcPts val="0"/>
              </a:spcAft>
              <a:buNone/>
            </a:pPr>
            <a:fld id="{00000000-1234-1234-1234-123412341234}" type="slidenum">
              <a:rPr lang="ar"/>
              <a:t>‹#›</a:t>
            </a:fld>
            <a:endParaRPr/>
          </a:p>
        </p:txBody>
      </p:sp>
      <p:sp>
        <p:nvSpPr>
          <p:cNvPr id="286" name="Google Shape;286;p18"/>
          <p:cNvSpPr txBox="1"/>
          <p:nvPr/>
        </p:nvSpPr>
        <p:spPr>
          <a:xfrm>
            <a:off x="811487" y="-3550"/>
            <a:ext cx="60276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Scleroderma Renal Crisis (SRC) in SSc</a:t>
            </a:r>
            <a:endParaRPr b="1" sz="2600">
              <a:latin typeface="Mada"/>
              <a:ea typeface="Mada"/>
              <a:cs typeface="Mada"/>
              <a:sym typeface="Mada"/>
            </a:endParaRPr>
          </a:p>
        </p:txBody>
      </p:sp>
      <p:grpSp>
        <p:nvGrpSpPr>
          <p:cNvPr id="287" name="Google Shape;287;p18"/>
          <p:cNvGrpSpPr/>
          <p:nvPr/>
        </p:nvGrpSpPr>
        <p:grpSpPr>
          <a:xfrm>
            <a:off x="673985" y="596756"/>
            <a:ext cx="6302579" cy="689700"/>
            <a:chOff x="673998" y="596806"/>
            <a:chExt cx="6302579" cy="689700"/>
          </a:xfrm>
        </p:grpSpPr>
        <p:cxnSp>
          <p:nvCxnSpPr>
            <p:cNvPr id="288" name="Google Shape;288;p18"/>
            <p:cNvCxnSpPr>
              <a:stCxn id="289" idx="0"/>
              <a:endCxn id="286" idx="2"/>
            </p:cNvCxnSpPr>
            <p:nvPr/>
          </p:nvCxnSpPr>
          <p:spPr>
            <a:xfrm rot="-5400000">
              <a:off x="2240148" y="-550844"/>
              <a:ext cx="437400" cy="2732700"/>
            </a:xfrm>
            <a:prstGeom prst="bentConnector3">
              <a:avLst>
                <a:gd fmla="val 50001" name="adj1"/>
              </a:avLst>
            </a:prstGeom>
            <a:noFill/>
            <a:ln cap="flat" cmpd="sng" w="19050">
              <a:solidFill>
                <a:srgbClr val="C2C2C2"/>
              </a:solidFill>
              <a:prstDash val="solid"/>
              <a:miter lim="8000"/>
              <a:headEnd len="sm" w="sm" type="none"/>
              <a:tailEnd len="sm" w="sm" type="none"/>
            </a:ln>
          </p:spPr>
        </p:cxnSp>
        <p:sp>
          <p:nvSpPr>
            <p:cNvPr id="289" name="Google Shape;289;p18"/>
            <p:cNvSpPr txBox="1"/>
            <p:nvPr/>
          </p:nvSpPr>
          <p:spPr>
            <a:xfrm>
              <a:off x="673998" y="1034206"/>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Skin</a:t>
              </a:r>
              <a:endParaRPr b="1" sz="1000">
                <a:solidFill>
                  <a:schemeClr val="accent1"/>
                </a:solidFill>
                <a:latin typeface="Mada"/>
                <a:ea typeface="Mada"/>
                <a:cs typeface="Mada"/>
                <a:sym typeface="Mada"/>
              </a:endParaRPr>
            </a:p>
          </p:txBody>
        </p:sp>
        <p:cxnSp>
          <p:nvCxnSpPr>
            <p:cNvPr id="290" name="Google Shape;290;p18"/>
            <p:cNvCxnSpPr>
              <a:stCxn id="291" idx="0"/>
              <a:endCxn id="286" idx="2"/>
            </p:cNvCxnSpPr>
            <p:nvPr/>
          </p:nvCxnSpPr>
          <p:spPr>
            <a:xfrm rot="-5400000">
              <a:off x="2923442" y="132256"/>
              <a:ext cx="437400" cy="1366500"/>
            </a:xfrm>
            <a:prstGeom prst="bentConnector3">
              <a:avLst>
                <a:gd fmla="val 50001" name="adj1"/>
              </a:avLst>
            </a:prstGeom>
            <a:noFill/>
            <a:ln cap="flat" cmpd="sng" w="19050">
              <a:solidFill>
                <a:srgbClr val="C2C2C2"/>
              </a:solidFill>
              <a:prstDash val="solid"/>
              <a:miter lim="8000"/>
              <a:headEnd len="sm" w="sm" type="none"/>
              <a:tailEnd len="sm" w="sm" type="none"/>
            </a:ln>
          </p:spPr>
        </p:cxnSp>
        <p:sp>
          <p:nvSpPr>
            <p:cNvPr id="291" name="Google Shape;291;p18"/>
            <p:cNvSpPr txBox="1"/>
            <p:nvPr/>
          </p:nvSpPr>
          <p:spPr>
            <a:xfrm>
              <a:off x="2040392" y="1034206"/>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Lung</a:t>
              </a:r>
              <a:endParaRPr b="1" sz="1000">
                <a:solidFill>
                  <a:schemeClr val="accent1"/>
                </a:solidFill>
                <a:latin typeface="Mada"/>
                <a:ea typeface="Mada"/>
                <a:cs typeface="Mada"/>
                <a:sym typeface="Mada"/>
              </a:endParaRPr>
            </a:p>
          </p:txBody>
        </p:sp>
        <p:sp>
          <p:nvSpPr>
            <p:cNvPr id="292" name="Google Shape;292;p18"/>
            <p:cNvSpPr txBox="1"/>
            <p:nvPr/>
          </p:nvSpPr>
          <p:spPr>
            <a:xfrm>
              <a:off x="3406794" y="1034206"/>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GI</a:t>
              </a:r>
              <a:endParaRPr b="1" sz="1000">
                <a:solidFill>
                  <a:schemeClr val="accent1"/>
                </a:solidFill>
                <a:latin typeface="Mada"/>
                <a:ea typeface="Mada"/>
                <a:cs typeface="Mada"/>
                <a:sym typeface="Mada"/>
              </a:endParaRPr>
            </a:p>
          </p:txBody>
        </p:sp>
        <p:cxnSp>
          <p:nvCxnSpPr>
            <p:cNvPr id="293" name="Google Shape;293;p18"/>
            <p:cNvCxnSpPr>
              <a:stCxn id="292" idx="0"/>
              <a:endCxn id="286" idx="2"/>
            </p:cNvCxnSpPr>
            <p:nvPr/>
          </p:nvCxnSpPr>
          <p:spPr>
            <a:xfrm rot="-5400000">
              <a:off x="3606894" y="815206"/>
              <a:ext cx="437400" cy="600"/>
            </a:xfrm>
            <a:prstGeom prst="bentConnector3">
              <a:avLst>
                <a:gd fmla="val 50001" name="adj1"/>
              </a:avLst>
            </a:prstGeom>
            <a:noFill/>
            <a:ln cap="flat" cmpd="sng" w="19050">
              <a:solidFill>
                <a:srgbClr val="C2C2C2"/>
              </a:solidFill>
              <a:prstDash val="solid"/>
              <a:miter lim="8000"/>
              <a:headEnd len="sm" w="sm" type="none"/>
              <a:tailEnd len="sm" w="sm" type="none"/>
            </a:ln>
          </p:spPr>
        </p:cxnSp>
        <p:cxnSp>
          <p:nvCxnSpPr>
            <p:cNvPr id="294" name="Google Shape;294;p18"/>
            <p:cNvCxnSpPr>
              <a:stCxn id="295" idx="0"/>
              <a:endCxn id="286" idx="2"/>
            </p:cNvCxnSpPr>
            <p:nvPr/>
          </p:nvCxnSpPr>
          <p:spPr>
            <a:xfrm flipH="1" rot="5400000">
              <a:off x="4327693" y="94306"/>
              <a:ext cx="437400" cy="1442400"/>
            </a:xfrm>
            <a:prstGeom prst="bentConnector3">
              <a:avLst>
                <a:gd fmla="val 50001" name="adj1"/>
              </a:avLst>
            </a:prstGeom>
            <a:noFill/>
            <a:ln cap="flat" cmpd="sng" w="19050">
              <a:solidFill>
                <a:srgbClr val="C2C2C2"/>
              </a:solidFill>
              <a:prstDash val="solid"/>
              <a:miter lim="8000"/>
              <a:headEnd len="sm" w="sm" type="none"/>
              <a:tailEnd len="sm" w="sm" type="none"/>
            </a:ln>
          </p:spPr>
        </p:cxnSp>
        <p:sp>
          <p:nvSpPr>
            <p:cNvPr id="295" name="Google Shape;295;p18"/>
            <p:cNvSpPr txBox="1"/>
            <p:nvPr/>
          </p:nvSpPr>
          <p:spPr>
            <a:xfrm>
              <a:off x="4849093" y="1034206"/>
              <a:ext cx="837000" cy="252300"/>
            </a:xfrm>
            <a:prstGeom prst="rect">
              <a:avLst/>
            </a:prstGeom>
            <a:solidFill>
              <a:schemeClr val="accent3"/>
            </a:solid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marR="0" rtl="0" algn="ctr">
                <a:lnSpc>
                  <a:spcPct val="100000"/>
                </a:lnSpc>
                <a:spcBef>
                  <a:spcPts val="0"/>
                </a:spcBef>
                <a:spcAft>
                  <a:spcPts val="0"/>
                </a:spcAft>
                <a:buNone/>
              </a:pPr>
              <a:r>
                <a:rPr b="1" lang="ar" sz="1000">
                  <a:solidFill>
                    <a:schemeClr val="accent1"/>
                  </a:solidFill>
                  <a:latin typeface="Mada"/>
                  <a:ea typeface="Mada"/>
                  <a:cs typeface="Mada"/>
                  <a:sym typeface="Mada"/>
                </a:rPr>
                <a:t>Kidney</a:t>
              </a:r>
              <a:endParaRPr b="1" sz="1000">
                <a:solidFill>
                  <a:schemeClr val="accent1"/>
                </a:solidFill>
                <a:latin typeface="Mada"/>
                <a:ea typeface="Mada"/>
                <a:cs typeface="Mada"/>
                <a:sym typeface="Mada"/>
              </a:endParaRPr>
            </a:p>
          </p:txBody>
        </p:sp>
        <p:cxnSp>
          <p:nvCxnSpPr>
            <p:cNvPr id="296" name="Google Shape;296;p18"/>
            <p:cNvCxnSpPr>
              <a:stCxn id="297" idx="0"/>
              <a:endCxn id="286" idx="2"/>
            </p:cNvCxnSpPr>
            <p:nvPr/>
          </p:nvCxnSpPr>
          <p:spPr>
            <a:xfrm flipH="1" rot="5400000">
              <a:off x="4973026" y="-550844"/>
              <a:ext cx="437400" cy="2732700"/>
            </a:xfrm>
            <a:prstGeom prst="bentConnector3">
              <a:avLst>
                <a:gd fmla="val 50001" name="adj1"/>
              </a:avLst>
            </a:prstGeom>
            <a:noFill/>
            <a:ln cap="flat" cmpd="sng" w="19050">
              <a:solidFill>
                <a:srgbClr val="C2C2C2"/>
              </a:solidFill>
              <a:prstDash val="solid"/>
              <a:miter lim="8000"/>
              <a:headEnd len="sm" w="sm" type="none"/>
              <a:tailEnd len="sm" w="sm" type="none"/>
            </a:ln>
          </p:spPr>
        </p:cxnSp>
        <p:sp>
          <p:nvSpPr>
            <p:cNvPr id="297" name="Google Shape;297;p18"/>
            <p:cNvSpPr txBox="1"/>
            <p:nvPr/>
          </p:nvSpPr>
          <p:spPr>
            <a:xfrm>
              <a:off x="6139576" y="1034206"/>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Other</a:t>
              </a:r>
              <a:endParaRPr b="1" sz="1000">
                <a:solidFill>
                  <a:schemeClr val="accent1"/>
                </a:solidFill>
                <a:latin typeface="Mada"/>
                <a:ea typeface="Mada"/>
                <a:cs typeface="Mada"/>
                <a:sym typeface="Mada"/>
              </a:endParaRPr>
            </a:p>
          </p:txBody>
        </p:sp>
      </p:grpSp>
      <p:sp>
        <p:nvSpPr>
          <p:cNvPr id="298" name="Google Shape;298;p18"/>
          <p:cNvSpPr txBox="1"/>
          <p:nvPr/>
        </p:nvSpPr>
        <p:spPr>
          <a:xfrm>
            <a:off x="75900" y="4860224"/>
            <a:ext cx="7408200" cy="1270200"/>
          </a:xfrm>
          <a:prstGeom prst="rect">
            <a:avLst/>
          </a:prstGeom>
          <a:noFill/>
          <a:ln>
            <a:noFill/>
          </a:ln>
        </p:spPr>
        <p:txBody>
          <a:bodyPr anchorCtr="0" anchor="t" bIns="91175" lIns="91175" spcFirstLastPara="1" rIns="91175" wrap="square" tIns="91175">
            <a:noAutofit/>
          </a:bodyPr>
          <a:lstStyle/>
          <a:p>
            <a:pPr indent="-165100" lvl="0" marL="317500" rtl="0" algn="l">
              <a:spcBef>
                <a:spcPts val="0"/>
              </a:spcBef>
              <a:spcAft>
                <a:spcPts val="0"/>
              </a:spcAft>
              <a:buSzPts val="1200"/>
              <a:buFont typeface="Mada Medium"/>
              <a:buChar char="●"/>
            </a:pPr>
            <a:r>
              <a:rPr lang="ar" sz="1200">
                <a:latin typeface="Mada"/>
                <a:ea typeface="Mada"/>
                <a:cs typeface="Mada"/>
                <a:sym typeface="Mada"/>
              </a:rPr>
              <a:t>Any new onset HTN with a</a:t>
            </a:r>
            <a:r>
              <a:rPr b="1" lang="ar" sz="1200">
                <a:latin typeface="Mada"/>
                <a:ea typeface="Mada"/>
                <a:cs typeface="Mada"/>
                <a:sym typeface="Mada"/>
              </a:rPr>
              <a:t> BP of &gt;150/85 or 20 mmHg</a:t>
            </a:r>
            <a:r>
              <a:rPr lang="ar" sz="1200">
                <a:latin typeface="Mada Medium"/>
                <a:ea typeface="Mada Medium"/>
                <a:cs typeface="Mada Medium"/>
                <a:sym typeface="Mada Medium"/>
              </a:rPr>
              <a:t> </a:t>
            </a:r>
            <a:r>
              <a:rPr lang="ar" sz="1200">
                <a:latin typeface="Mada"/>
                <a:ea typeface="Mada"/>
                <a:cs typeface="Mada"/>
                <a:sym typeface="Mada"/>
              </a:rPr>
              <a:t>increase from baseline is critical to recognize. </a:t>
            </a:r>
            <a:endParaRPr sz="1200">
              <a:solidFill>
                <a:srgbClr val="CC0000"/>
              </a:solidFill>
              <a:latin typeface="Mada Medium"/>
              <a:ea typeface="Mada Medium"/>
              <a:cs typeface="Mada Medium"/>
              <a:sym typeface="Mada Medium"/>
            </a:endParaRPr>
          </a:p>
          <a:p>
            <a:pPr indent="-165100" lvl="0" marL="317500" rtl="0" algn="l">
              <a:spcBef>
                <a:spcPts val="0"/>
              </a:spcBef>
              <a:spcAft>
                <a:spcPts val="0"/>
              </a:spcAft>
              <a:buSzPts val="1200"/>
              <a:buFont typeface="Mada Medium"/>
              <a:buChar char="●"/>
            </a:pPr>
            <a:r>
              <a:rPr lang="ar" sz="1200">
                <a:latin typeface="Mada"/>
                <a:ea typeface="Mada"/>
                <a:cs typeface="Mada"/>
                <a:sym typeface="Mada"/>
              </a:rPr>
              <a:t>Normotensive renal crisis can occur</a:t>
            </a:r>
            <a:endParaRPr b="1" sz="1200">
              <a:latin typeface="Mada"/>
              <a:ea typeface="Mada"/>
              <a:cs typeface="Mada"/>
              <a:sym typeface="Mada"/>
            </a:endParaRPr>
          </a:p>
          <a:p>
            <a:pPr indent="-165100" lvl="0" marL="317500" rtl="0" algn="l">
              <a:spcBef>
                <a:spcPts val="0"/>
              </a:spcBef>
              <a:spcAft>
                <a:spcPts val="0"/>
              </a:spcAft>
              <a:buSzPts val="1200"/>
              <a:buFont typeface="Mada Medium"/>
              <a:buChar char="●"/>
            </a:pPr>
            <a:r>
              <a:rPr lang="ar" sz="1200">
                <a:latin typeface="Mada"/>
                <a:ea typeface="Mada"/>
                <a:cs typeface="Mada"/>
                <a:sym typeface="Mada"/>
              </a:rPr>
              <a:t>Urinalysis might show</a:t>
            </a:r>
            <a:r>
              <a:rPr lang="ar" sz="1200">
                <a:latin typeface="Mada Medium"/>
                <a:ea typeface="Mada Medium"/>
                <a:cs typeface="Mada Medium"/>
                <a:sym typeface="Mada Medium"/>
              </a:rPr>
              <a:t> </a:t>
            </a:r>
            <a:r>
              <a:rPr b="1" lang="ar" sz="1200">
                <a:latin typeface="Mada"/>
                <a:ea typeface="Mada"/>
                <a:cs typeface="Mada"/>
                <a:sym typeface="Mada"/>
              </a:rPr>
              <a:t>proteinuria </a:t>
            </a:r>
            <a:r>
              <a:rPr lang="ar" sz="1200">
                <a:latin typeface="Mada"/>
                <a:ea typeface="Mada"/>
                <a:cs typeface="Mada"/>
                <a:sym typeface="Mada"/>
              </a:rPr>
              <a:t>and</a:t>
            </a:r>
            <a:r>
              <a:rPr lang="ar" sz="1200">
                <a:latin typeface="Mada Medium"/>
                <a:ea typeface="Mada Medium"/>
                <a:cs typeface="Mada Medium"/>
                <a:sym typeface="Mada Medium"/>
              </a:rPr>
              <a:t> </a:t>
            </a:r>
            <a:r>
              <a:rPr b="1" lang="ar" sz="1200">
                <a:latin typeface="Mada"/>
                <a:ea typeface="Mada"/>
                <a:cs typeface="Mada"/>
                <a:sym typeface="Mada"/>
              </a:rPr>
              <a:t>hematuria </a:t>
            </a:r>
            <a:r>
              <a:rPr lang="ar" sz="1200">
                <a:latin typeface="Mada"/>
                <a:ea typeface="Mada"/>
                <a:cs typeface="Mada"/>
                <a:sym typeface="Mada"/>
              </a:rPr>
              <a:t>but</a:t>
            </a:r>
            <a:r>
              <a:rPr lang="ar" sz="1200">
                <a:latin typeface="Mada Medium"/>
                <a:ea typeface="Mada Medium"/>
                <a:cs typeface="Mada Medium"/>
                <a:sym typeface="Mada Medium"/>
              </a:rPr>
              <a:t> </a:t>
            </a:r>
            <a:r>
              <a:rPr b="1" lang="ar" sz="1200">
                <a:solidFill>
                  <a:srgbClr val="CC0000"/>
                </a:solidFill>
                <a:latin typeface="Mada"/>
                <a:ea typeface="Mada"/>
                <a:cs typeface="Mada"/>
                <a:sym typeface="Mada"/>
              </a:rPr>
              <a:t>no RBC cast</a:t>
            </a:r>
            <a:r>
              <a:rPr lang="ar" sz="1200">
                <a:solidFill>
                  <a:srgbClr val="CC0000"/>
                </a:solidFill>
                <a:latin typeface="Mada Medium"/>
                <a:ea typeface="Mada Medium"/>
                <a:cs typeface="Mada Medium"/>
                <a:sym typeface="Mada Medium"/>
              </a:rPr>
              <a:t>. </a:t>
            </a:r>
            <a:endParaRPr sz="1200">
              <a:solidFill>
                <a:srgbClr val="CC0000"/>
              </a:solidFill>
              <a:latin typeface="Mada Medium"/>
              <a:ea typeface="Mada Medium"/>
              <a:cs typeface="Mada Medium"/>
              <a:sym typeface="Mada Medium"/>
            </a:endParaRPr>
          </a:p>
          <a:p>
            <a:pPr indent="-304800" lvl="1" marL="914400" rtl="0" algn="l">
              <a:spcBef>
                <a:spcPts val="0"/>
              </a:spcBef>
              <a:spcAft>
                <a:spcPts val="0"/>
              </a:spcAft>
              <a:buSzPts val="1200"/>
              <a:buFont typeface="Mada Medium"/>
              <a:buChar char="○"/>
            </a:pPr>
            <a:r>
              <a:rPr lang="ar" sz="1200">
                <a:solidFill>
                  <a:srgbClr val="6AA84F"/>
                </a:solidFill>
                <a:latin typeface="Mada"/>
                <a:ea typeface="Mada"/>
                <a:cs typeface="Mada"/>
                <a:sym typeface="Mada"/>
              </a:rPr>
              <a:t>Casts are a feature of glomerular diseases, and renal crisis is not a glomerular disease. So if you see casts in a patient with SSc, you should put in mind that the patent may be having an overlap with either vasculitis or lupus </a:t>
            </a:r>
            <a:endParaRPr sz="1200">
              <a:solidFill>
                <a:srgbClr val="6AA84F"/>
              </a:solidFill>
              <a:latin typeface="Mada"/>
              <a:ea typeface="Mada"/>
              <a:cs typeface="Mada"/>
              <a:sym typeface="Mada"/>
            </a:endParaRPr>
          </a:p>
          <a:p>
            <a:pPr indent="-165100" lvl="0" marL="317500" rtl="0" algn="l">
              <a:spcBef>
                <a:spcPts val="0"/>
              </a:spcBef>
              <a:spcAft>
                <a:spcPts val="0"/>
              </a:spcAft>
              <a:buSzPts val="1200"/>
              <a:buFont typeface="Mada"/>
              <a:buChar char="●"/>
            </a:pPr>
            <a:r>
              <a:rPr b="1" lang="ar" sz="1200">
                <a:latin typeface="Mada"/>
                <a:ea typeface="Mada"/>
                <a:cs typeface="Mada"/>
                <a:sym typeface="Mada"/>
              </a:rPr>
              <a:t>High creatinine is almost universal</a:t>
            </a:r>
            <a:endParaRPr b="1" sz="1200">
              <a:latin typeface="Mada"/>
              <a:ea typeface="Mada"/>
              <a:cs typeface="Mada"/>
              <a:sym typeface="Mada"/>
            </a:endParaRPr>
          </a:p>
          <a:p>
            <a:pPr indent="-165100" lvl="0" marL="317500" rtl="0" algn="l">
              <a:spcBef>
                <a:spcPts val="0"/>
              </a:spcBef>
              <a:spcAft>
                <a:spcPts val="0"/>
              </a:spcAft>
              <a:buSzPts val="1200"/>
              <a:buFont typeface="Mada Medium"/>
              <a:buChar char="●"/>
            </a:pPr>
            <a:r>
              <a:rPr lang="ar" sz="1200">
                <a:latin typeface="Mada"/>
                <a:ea typeface="Mada"/>
                <a:cs typeface="Mada"/>
                <a:sym typeface="Mada"/>
              </a:rPr>
              <a:t>Anemia with</a:t>
            </a:r>
            <a:r>
              <a:rPr b="1" lang="ar" sz="1200">
                <a:latin typeface="Mada"/>
                <a:ea typeface="Mada"/>
                <a:cs typeface="Mada"/>
                <a:sym typeface="Mada"/>
              </a:rPr>
              <a:t> positive hemolytic workup</a:t>
            </a:r>
            <a:r>
              <a:rPr lang="ar" sz="1200">
                <a:latin typeface="Mada"/>
                <a:ea typeface="Mada"/>
                <a:cs typeface="Mada"/>
                <a:sym typeface="Mada"/>
              </a:rPr>
              <a:t> points to </a:t>
            </a:r>
            <a:r>
              <a:rPr b="1" lang="ar" sz="1200">
                <a:latin typeface="Mada"/>
                <a:ea typeface="Mada"/>
                <a:cs typeface="Mada"/>
                <a:sym typeface="Mada"/>
              </a:rPr>
              <a:t>microangiopathic hemolytic anemia</a:t>
            </a:r>
            <a:r>
              <a:rPr b="1" lang="ar" sz="1200">
                <a:latin typeface="Mada"/>
                <a:ea typeface="Mada"/>
                <a:cs typeface="Mada"/>
                <a:sym typeface="Mada"/>
              </a:rPr>
              <a:t> </a:t>
            </a:r>
            <a:endParaRPr sz="1200">
              <a:solidFill>
                <a:srgbClr val="6AA84F"/>
              </a:solidFill>
              <a:latin typeface="Mada Medium"/>
              <a:ea typeface="Mada Medium"/>
              <a:cs typeface="Mada Medium"/>
              <a:sym typeface="Mada Medium"/>
            </a:endParaRPr>
          </a:p>
          <a:p>
            <a:pPr indent="-304800" lvl="1" marL="914400" rtl="0" algn="l">
              <a:spcBef>
                <a:spcPts val="0"/>
              </a:spcBef>
              <a:spcAft>
                <a:spcPts val="0"/>
              </a:spcAft>
              <a:buSzPts val="1200"/>
              <a:buFont typeface="Mada Medium"/>
              <a:buChar char="○"/>
            </a:pPr>
            <a:r>
              <a:rPr lang="ar" sz="1200">
                <a:solidFill>
                  <a:srgbClr val="6AA84F"/>
                </a:solidFill>
                <a:latin typeface="Mada"/>
                <a:ea typeface="Mada"/>
                <a:cs typeface="Mada"/>
                <a:sym typeface="Mada"/>
              </a:rPr>
              <a:t>(High </a:t>
            </a:r>
            <a:r>
              <a:rPr b="1" lang="ar" sz="1200">
                <a:solidFill>
                  <a:srgbClr val="6AA84F"/>
                </a:solidFill>
                <a:latin typeface="Mada"/>
                <a:ea typeface="Mada"/>
                <a:cs typeface="Mada"/>
                <a:sym typeface="Mada"/>
              </a:rPr>
              <a:t>LDH</a:t>
            </a:r>
            <a:r>
              <a:rPr lang="ar" sz="1200">
                <a:solidFill>
                  <a:srgbClr val="6AA84F"/>
                </a:solidFill>
                <a:latin typeface="Mada"/>
                <a:ea typeface="Mada"/>
                <a:cs typeface="Mada"/>
                <a:sym typeface="Mada"/>
              </a:rPr>
              <a:t>, High </a:t>
            </a:r>
            <a:r>
              <a:rPr b="1" lang="ar" sz="1200">
                <a:solidFill>
                  <a:srgbClr val="6AA84F"/>
                </a:solidFill>
                <a:latin typeface="Mada"/>
                <a:ea typeface="Mada"/>
                <a:cs typeface="Mada"/>
                <a:sym typeface="Mada"/>
              </a:rPr>
              <a:t>bilirubin</a:t>
            </a:r>
            <a:r>
              <a:rPr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Schistocytes </a:t>
            </a:r>
            <a:r>
              <a:rPr lang="ar" sz="1200">
                <a:solidFill>
                  <a:srgbClr val="6AA84F"/>
                </a:solidFill>
                <a:latin typeface="Mada"/>
                <a:ea typeface="Mada"/>
                <a:cs typeface="Mada"/>
                <a:sym typeface="Mada"/>
              </a:rPr>
              <a:t>on peripheral blood film, </a:t>
            </a:r>
            <a:r>
              <a:rPr lang="ar" sz="1200">
                <a:solidFill>
                  <a:srgbClr val="6AA84F"/>
                </a:solidFill>
                <a:latin typeface="Mada Medium"/>
                <a:ea typeface="Mada Medium"/>
                <a:cs typeface="Mada Medium"/>
                <a:sym typeface="Mada Medium"/>
              </a:rPr>
              <a:t>reticulocytosis, low haptoglobin</a:t>
            </a:r>
            <a:r>
              <a:rPr lang="ar" sz="1200">
                <a:solidFill>
                  <a:srgbClr val="6AA84F"/>
                </a:solidFill>
                <a:latin typeface="Mada Medium"/>
                <a:ea typeface="Mada Medium"/>
                <a:cs typeface="Mada Medium"/>
                <a:sym typeface="Mada Medium"/>
              </a:rPr>
              <a:t>)</a:t>
            </a:r>
            <a:endParaRPr sz="1200">
              <a:solidFill>
                <a:srgbClr val="6AA84F"/>
              </a:solidFill>
              <a:latin typeface="Mada"/>
              <a:ea typeface="Mada"/>
              <a:cs typeface="Mada"/>
              <a:sym typeface="Mada"/>
            </a:endParaRPr>
          </a:p>
        </p:txBody>
      </p:sp>
      <p:sp>
        <p:nvSpPr>
          <p:cNvPr id="299" name="Google Shape;299;p18"/>
          <p:cNvSpPr txBox="1"/>
          <p:nvPr/>
        </p:nvSpPr>
        <p:spPr>
          <a:xfrm>
            <a:off x="75911" y="6992955"/>
            <a:ext cx="7408200" cy="814800"/>
          </a:xfrm>
          <a:prstGeom prst="rect">
            <a:avLst/>
          </a:prstGeom>
          <a:noFill/>
          <a:ln>
            <a:noFill/>
          </a:ln>
        </p:spPr>
        <p:txBody>
          <a:bodyPr anchorCtr="0" anchor="t" bIns="91175" lIns="91175" spcFirstLastPara="1" rIns="91175" wrap="square" tIns="91175">
            <a:noAutofit/>
          </a:bodyPr>
          <a:lstStyle/>
          <a:p>
            <a:pPr indent="-165100" lvl="0" marL="317500" rtl="0" algn="l">
              <a:spcBef>
                <a:spcPts val="0"/>
              </a:spcBef>
              <a:spcAft>
                <a:spcPts val="0"/>
              </a:spcAft>
              <a:buSzPts val="1200"/>
              <a:buFont typeface="Mada Medium"/>
              <a:buChar char="●"/>
            </a:pPr>
            <a:r>
              <a:rPr lang="ar" sz="1200">
                <a:latin typeface="Mada"/>
                <a:ea typeface="Mada"/>
                <a:cs typeface="Mada"/>
                <a:sym typeface="Mada"/>
              </a:rPr>
              <a:t>Treatment is</a:t>
            </a:r>
            <a:r>
              <a:rPr lang="ar" sz="1200">
                <a:latin typeface="Mada Medium"/>
                <a:ea typeface="Mada Medium"/>
                <a:cs typeface="Mada Medium"/>
                <a:sym typeface="Mada Medium"/>
              </a:rPr>
              <a:t> </a:t>
            </a:r>
            <a:r>
              <a:rPr b="1" lang="ar" sz="1200">
                <a:latin typeface="Mada"/>
                <a:ea typeface="Mada"/>
                <a:cs typeface="Mada"/>
                <a:sym typeface="Mada"/>
              </a:rPr>
              <a:t>control of BP by reducing it 10 mmHg every 24 hours</a:t>
            </a:r>
            <a:endParaRPr b="1" sz="1200">
              <a:latin typeface="Mada"/>
              <a:ea typeface="Mada"/>
              <a:cs typeface="Mada"/>
              <a:sym typeface="Mada"/>
            </a:endParaRPr>
          </a:p>
          <a:p>
            <a:pPr indent="-177800" lvl="0" marL="317500" rtl="0" algn="l">
              <a:spcBef>
                <a:spcPts val="0"/>
              </a:spcBef>
              <a:spcAft>
                <a:spcPts val="0"/>
              </a:spcAft>
              <a:buClr>
                <a:srgbClr val="CEA320"/>
              </a:buClr>
              <a:buSzPts val="1400"/>
              <a:buFont typeface="Mada Medium"/>
              <a:buChar char="★"/>
            </a:pPr>
            <a:r>
              <a:rPr b="1" lang="ar" sz="1200">
                <a:solidFill>
                  <a:srgbClr val="CEA320"/>
                </a:solidFill>
                <a:latin typeface="Mada"/>
                <a:ea typeface="Mada"/>
                <a:cs typeface="Mada"/>
                <a:sym typeface="Mada"/>
              </a:rPr>
              <a:t>Best (and only) drug:</a:t>
            </a:r>
            <a:r>
              <a:rPr lang="ar" sz="1200">
                <a:latin typeface="Mada Medium"/>
                <a:ea typeface="Mada Medium"/>
                <a:cs typeface="Mada Medium"/>
                <a:sym typeface="Mada Medium"/>
              </a:rPr>
              <a:t> </a:t>
            </a:r>
            <a:r>
              <a:rPr b="1" lang="ar" sz="1200">
                <a:solidFill>
                  <a:srgbClr val="CC0000"/>
                </a:solidFill>
                <a:latin typeface="Mada"/>
                <a:ea typeface="Mada"/>
                <a:cs typeface="Mada"/>
                <a:sym typeface="Mada"/>
              </a:rPr>
              <a:t>Angiotensin Converting Enzyme Inhibitors (ACE inhibitors)</a:t>
            </a:r>
            <a:endParaRPr sz="1000">
              <a:solidFill>
                <a:srgbClr val="999999"/>
              </a:solidFill>
              <a:latin typeface="Mada Medium"/>
              <a:ea typeface="Mada Medium"/>
              <a:cs typeface="Mada Medium"/>
              <a:sym typeface="Mada Medium"/>
            </a:endParaRPr>
          </a:p>
          <a:p>
            <a:pPr indent="-165100" lvl="0" marL="317500" rtl="0" algn="l">
              <a:spcBef>
                <a:spcPts val="0"/>
              </a:spcBef>
              <a:spcAft>
                <a:spcPts val="0"/>
              </a:spcAft>
              <a:buSzPts val="1200"/>
              <a:buFont typeface="Mada"/>
              <a:buChar char="●"/>
            </a:pPr>
            <a:r>
              <a:rPr lang="ar" sz="1200">
                <a:latin typeface="Mada"/>
                <a:ea typeface="Mada"/>
                <a:cs typeface="Mada"/>
                <a:sym typeface="Mada"/>
              </a:rPr>
              <a:t>Even if progress to ESKD, 40% might recover and get back to near normal function.</a:t>
            </a:r>
            <a:endParaRPr sz="1200">
              <a:latin typeface="Mada"/>
              <a:ea typeface="Mada"/>
              <a:cs typeface="Mada"/>
              <a:sym typeface="Mada"/>
            </a:endParaRPr>
          </a:p>
        </p:txBody>
      </p:sp>
      <p:cxnSp>
        <p:nvCxnSpPr>
          <p:cNvPr id="300" name="Google Shape;300;p18"/>
          <p:cNvCxnSpPr/>
          <p:nvPr/>
        </p:nvCxnSpPr>
        <p:spPr>
          <a:xfrm flipH="1" rot="10800000">
            <a:off x="1237281" y="8281835"/>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01" name="Google Shape;301;p18"/>
          <p:cNvSpPr txBox="1"/>
          <p:nvPr/>
        </p:nvSpPr>
        <p:spPr>
          <a:xfrm>
            <a:off x="1237292" y="7693585"/>
            <a:ext cx="5085300" cy="60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Exo"/>
                <a:ea typeface="Exo"/>
                <a:cs typeface="Exo"/>
                <a:sym typeface="Exo"/>
              </a:rPr>
              <a:t>Other o</a:t>
            </a:r>
            <a:r>
              <a:rPr b="1" lang="ar" sz="2600">
                <a:latin typeface="Exo"/>
                <a:ea typeface="Exo"/>
                <a:cs typeface="Exo"/>
                <a:sym typeface="Exo"/>
              </a:rPr>
              <a:t>rgan Involvement in SSc</a:t>
            </a:r>
            <a:endParaRPr b="1" sz="2600">
              <a:latin typeface="Exo"/>
              <a:ea typeface="Exo"/>
              <a:cs typeface="Exo"/>
              <a:sym typeface="Exo"/>
            </a:endParaRPr>
          </a:p>
        </p:txBody>
      </p:sp>
      <p:cxnSp>
        <p:nvCxnSpPr>
          <p:cNvPr id="302" name="Google Shape;302;p18"/>
          <p:cNvCxnSpPr>
            <a:stCxn id="303" idx="0"/>
            <a:endCxn id="301" idx="2"/>
          </p:cNvCxnSpPr>
          <p:nvPr/>
        </p:nvCxnSpPr>
        <p:spPr>
          <a:xfrm rot="-5400000">
            <a:off x="2179398" y="7130829"/>
            <a:ext cx="437400" cy="2763600"/>
          </a:xfrm>
          <a:prstGeom prst="bentConnector3">
            <a:avLst>
              <a:gd fmla="val 50005" name="adj1"/>
            </a:avLst>
          </a:prstGeom>
          <a:noFill/>
          <a:ln cap="flat" cmpd="sng" w="19050">
            <a:solidFill>
              <a:srgbClr val="C2C2C2"/>
            </a:solidFill>
            <a:prstDash val="solid"/>
            <a:miter lim="8000"/>
            <a:headEnd len="sm" w="sm" type="none"/>
            <a:tailEnd len="sm" w="sm" type="none"/>
          </a:ln>
        </p:spPr>
      </p:cxnSp>
      <p:sp>
        <p:nvSpPr>
          <p:cNvPr id="303" name="Google Shape;303;p18"/>
          <p:cNvSpPr txBox="1"/>
          <p:nvPr/>
        </p:nvSpPr>
        <p:spPr>
          <a:xfrm>
            <a:off x="597798" y="8731329"/>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Skin</a:t>
            </a:r>
            <a:endParaRPr b="1" sz="1000">
              <a:solidFill>
                <a:schemeClr val="accent1"/>
              </a:solidFill>
              <a:latin typeface="Mada"/>
              <a:ea typeface="Mada"/>
              <a:cs typeface="Mada"/>
              <a:sym typeface="Mada"/>
            </a:endParaRPr>
          </a:p>
        </p:txBody>
      </p:sp>
      <p:cxnSp>
        <p:nvCxnSpPr>
          <p:cNvPr id="304" name="Google Shape;304;p18"/>
          <p:cNvCxnSpPr>
            <a:stCxn id="305" idx="0"/>
            <a:endCxn id="301" idx="2"/>
          </p:cNvCxnSpPr>
          <p:nvPr/>
        </p:nvCxnSpPr>
        <p:spPr>
          <a:xfrm rot="-5400000">
            <a:off x="2862692" y="7813929"/>
            <a:ext cx="437400" cy="1397400"/>
          </a:xfrm>
          <a:prstGeom prst="bentConnector3">
            <a:avLst>
              <a:gd fmla="val 50005" name="adj1"/>
            </a:avLst>
          </a:prstGeom>
          <a:noFill/>
          <a:ln cap="flat" cmpd="sng" w="19050">
            <a:solidFill>
              <a:srgbClr val="C2C2C2"/>
            </a:solidFill>
            <a:prstDash val="solid"/>
            <a:miter lim="8000"/>
            <a:headEnd len="sm" w="sm" type="none"/>
            <a:tailEnd len="sm" w="sm" type="none"/>
          </a:ln>
        </p:spPr>
      </p:cxnSp>
      <p:sp>
        <p:nvSpPr>
          <p:cNvPr id="305" name="Google Shape;305;p18"/>
          <p:cNvSpPr txBox="1"/>
          <p:nvPr/>
        </p:nvSpPr>
        <p:spPr>
          <a:xfrm>
            <a:off x="1964192" y="8731329"/>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Lung</a:t>
            </a:r>
            <a:endParaRPr b="1" sz="1000">
              <a:solidFill>
                <a:schemeClr val="accent1"/>
              </a:solidFill>
              <a:latin typeface="Mada"/>
              <a:ea typeface="Mada"/>
              <a:cs typeface="Mada"/>
              <a:sym typeface="Mada"/>
            </a:endParaRPr>
          </a:p>
        </p:txBody>
      </p:sp>
      <p:sp>
        <p:nvSpPr>
          <p:cNvPr id="306" name="Google Shape;306;p18"/>
          <p:cNvSpPr txBox="1"/>
          <p:nvPr/>
        </p:nvSpPr>
        <p:spPr>
          <a:xfrm>
            <a:off x="3361444" y="8731329"/>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GI</a:t>
            </a:r>
            <a:endParaRPr b="1" sz="1000">
              <a:solidFill>
                <a:schemeClr val="accent1"/>
              </a:solidFill>
              <a:latin typeface="Mada"/>
              <a:ea typeface="Mada"/>
              <a:cs typeface="Mada"/>
              <a:sym typeface="Mada"/>
            </a:endParaRPr>
          </a:p>
        </p:txBody>
      </p:sp>
      <p:cxnSp>
        <p:nvCxnSpPr>
          <p:cNvPr id="307" name="Google Shape;307;p18"/>
          <p:cNvCxnSpPr>
            <a:stCxn id="306" idx="0"/>
            <a:endCxn id="301" idx="2"/>
          </p:cNvCxnSpPr>
          <p:nvPr/>
        </p:nvCxnSpPr>
        <p:spPr>
          <a:xfrm rot="-5400000">
            <a:off x="3561544" y="8512329"/>
            <a:ext cx="437400" cy="600"/>
          </a:xfrm>
          <a:prstGeom prst="bentConnector3">
            <a:avLst>
              <a:gd fmla="val 50005" name="adj1"/>
            </a:avLst>
          </a:prstGeom>
          <a:noFill/>
          <a:ln cap="flat" cmpd="sng" w="19050">
            <a:solidFill>
              <a:srgbClr val="C2C2C2"/>
            </a:solidFill>
            <a:prstDash val="solid"/>
            <a:miter lim="8000"/>
            <a:headEnd len="sm" w="sm" type="none"/>
            <a:tailEnd len="sm" w="sm" type="none"/>
          </a:ln>
        </p:spPr>
      </p:cxnSp>
      <p:cxnSp>
        <p:nvCxnSpPr>
          <p:cNvPr id="308" name="Google Shape;308;p18"/>
          <p:cNvCxnSpPr>
            <a:stCxn id="309" idx="0"/>
            <a:endCxn id="301" idx="2"/>
          </p:cNvCxnSpPr>
          <p:nvPr/>
        </p:nvCxnSpPr>
        <p:spPr>
          <a:xfrm flipH="1" rot="5400000">
            <a:off x="4266943" y="7806879"/>
            <a:ext cx="437400" cy="1411500"/>
          </a:xfrm>
          <a:prstGeom prst="bentConnector3">
            <a:avLst>
              <a:gd fmla="val 50005" name="adj1"/>
            </a:avLst>
          </a:prstGeom>
          <a:noFill/>
          <a:ln cap="flat" cmpd="sng" w="19050">
            <a:solidFill>
              <a:srgbClr val="C2C2C2"/>
            </a:solidFill>
            <a:prstDash val="solid"/>
            <a:miter lim="8000"/>
            <a:headEnd len="sm" w="sm" type="none"/>
            <a:tailEnd len="sm" w="sm" type="none"/>
          </a:ln>
        </p:spPr>
      </p:cxnSp>
      <p:sp>
        <p:nvSpPr>
          <p:cNvPr id="309" name="Google Shape;309;p18"/>
          <p:cNvSpPr txBox="1"/>
          <p:nvPr/>
        </p:nvSpPr>
        <p:spPr>
          <a:xfrm>
            <a:off x="4772893" y="8731329"/>
            <a:ext cx="837000" cy="252300"/>
          </a:xfrm>
          <a:prstGeom prst="rect">
            <a:avLst/>
          </a:prstGeom>
          <a:no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marR="0" rtl="0" algn="ctr">
              <a:lnSpc>
                <a:spcPct val="100000"/>
              </a:lnSpc>
              <a:spcBef>
                <a:spcPts val="0"/>
              </a:spcBef>
              <a:spcAft>
                <a:spcPts val="0"/>
              </a:spcAft>
              <a:buNone/>
            </a:pPr>
            <a:r>
              <a:rPr b="1" lang="ar" sz="1000">
                <a:solidFill>
                  <a:schemeClr val="accent1"/>
                </a:solidFill>
                <a:latin typeface="Mada"/>
                <a:ea typeface="Mada"/>
                <a:cs typeface="Mada"/>
                <a:sym typeface="Mada"/>
              </a:rPr>
              <a:t>Kidney</a:t>
            </a:r>
            <a:endParaRPr b="1" sz="1000">
              <a:solidFill>
                <a:schemeClr val="accent1"/>
              </a:solidFill>
              <a:latin typeface="Mada"/>
              <a:ea typeface="Mada"/>
              <a:cs typeface="Mada"/>
              <a:sym typeface="Mada"/>
            </a:endParaRPr>
          </a:p>
        </p:txBody>
      </p:sp>
      <p:cxnSp>
        <p:nvCxnSpPr>
          <p:cNvPr id="310" name="Google Shape;310;p18"/>
          <p:cNvCxnSpPr>
            <a:stCxn id="311" idx="0"/>
            <a:endCxn id="301" idx="2"/>
          </p:cNvCxnSpPr>
          <p:nvPr/>
        </p:nvCxnSpPr>
        <p:spPr>
          <a:xfrm flipH="1" rot="5400000">
            <a:off x="4912276" y="7161729"/>
            <a:ext cx="437400" cy="2701800"/>
          </a:xfrm>
          <a:prstGeom prst="bentConnector3">
            <a:avLst>
              <a:gd fmla="val 50005" name="adj1"/>
            </a:avLst>
          </a:prstGeom>
          <a:noFill/>
          <a:ln cap="flat" cmpd="sng" w="19050">
            <a:solidFill>
              <a:srgbClr val="C2C2C2"/>
            </a:solidFill>
            <a:prstDash val="solid"/>
            <a:miter lim="8000"/>
            <a:headEnd len="sm" w="sm" type="none"/>
            <a:tailEnd len="sm" w="sm" type="none"/>
          </a:ln>
        </p:spPr>
      </p:cxnSp>
      <p:sp>
        <p:nvSpPr>
          <p:cNvPr id="311" name="Google Shape;311;p18"/>
          <p:cNvSpPr txBox="1"/>
          <p:nvPr/>
        </p:nvSpPr>
        <p:spPr>
          <a:xfrm>
            <a:off x="6063376" y="8731329"/>
            <a:ext cx="837000" cy="252300"/>
          </a:xfrm>
          <a:prstGeom prst="rect">
            <a:avLst/>
          </a:prstGeom>
          <a:solidFill>
            <a:schemeClr val="accent3"/>
          </a:solidFill>
          <a:ln cap="flat" cmpd="sng" w="19050">
            <a:solidFill>
              <a:schemeClr val="accent1"/>
            </a:solidFill>
            <a:prstDash val="solid"/>
            <a:round/>
            <a:headEnd len="sm" w="sm" type="none"/>
            <a:tailEnd len="sm" w="sm" type="none"/>
          </a:ln>
        </p:spPr>
        <p:txBody>
          <a:bodyPr anchorCtr="0" anchor="ctr" bIns="75675" lIns="75675" spcFirstLastPara="1" rIns="75675" wrap="square" tIns="75675">
            <a:noAutofit/>
          </a:bodyPr>
          <a:lstStyle/>
          <a:p>
            <a:pPr indent="0" lvl="0" marL="0" marR="0" rtl="0" algn="ctr">
              <a:lnSpc>
                <a:spcPct val="100000"/>
              </a:lnSpc>
              <a:spcBef>
                <a:spcPts val="0"/>
              </a:spcBef>
              <a:spcAft>
                <a:spcPts val="0"/>
              </a:spcAft>
              <a:buNone/>
            </a:pPr>
            <a:r>
              <a:rPr b="1" lang="ar" sz="1000">
                <a:solidFill>
                  <a:schemeClr val="accent1"/>
                </a:solidFill>
                <a:latin typeface="Mada"/>
                <a:ea typeface="Mada"/>
                <a:cs typeface="Mada"/>
                <a:sym typeface="Mada"/>
              </a:rPr>
              <a:t>Others</a:t>
            </a:r>
            <a:endParaRPr b="1" sz="1000">
              <a:solidFill>
                <a:schemeClr val="accent1"/>
              </a:solidFill>
              <a:latin typeface="Mada"/>
              <a:ea typeface="Mada"/>
              <a:cs typeface="Mada"/>
              <a:sym typeface="Mada"/>
            </a:endParaRPr>
          </a:p>
        </p:txBody>
      </p:sp>
      <p:grpSp>
        <p:nvGrpSpPr>
          <p:cNvPr id="312" name="Google Shape;312;p18"/>
          <p:cNvGrpSpPr/>
          <p:nvPr/>
        </p:nvGrpSpPr>
        <p:grpSpPr>
          <a:xfrm>
            <a:off x="3443754" y="9532459"/>
            <a:ext cx="3998296" cy="515661"/>
            <a:chOff x="3443754" y="9635478"/>
            <a:chExt cx="3998296" cy="515661"/>
          </a:xfrm>
        </p:grpSpPr>
        <p:pic>
          <p:nvPicPr>
            <p:cNvPr id="313" name="Google Shape;313;p18"/>
            <p:cNvPicPr preferRelativeResize="0"/>
            <p:nvPr/>
          </p:nvPicPr>
          <p:blipFill>
            <a:blip r:embed="rId3">
              <a:alphaModFix/>
            </a:blip>
            <a:stretch>
              <a:fillRect/>
            </a:stretch>
          </p:blipFill>
          <p:spPr>
            <a:xfrm>
              <a:off x="3443754" y="9635478"/>
              <a:ext cx="515661" cy="515661"/>
            </a:xfrm>
            <a:prstGeom prst="rect">
              <a:avLst/>
            </a:prstGeom>
            <a:noFill/>
            <a:ln>
              <a:noFill/>
            </a:ln>
          </p:spPr>
        </p:pic>
        <p:sp>
          <p:nvSpPr>
            <p:cNvPr id="314" name="Google Shape;314;p18"/>
            <p:cNvSpPr txBox="1"/>
            <p:nvPr/>
          </p:nvSpPr>
          <p:spPr>
            <a:xfrm>
              <a:off x="4022650" y="9644950"/>
              <a:ext cx="3419400" cy="285600"/>
            </a:xfrm>
            <a:prstGeom prst="rect">
              <a:avLst/>
            </a:prstGeom>
            <a:noFill/>
            <a:ln>
              <a:noFill/>
            </a:ln>
          </p:spPr>
          <p:txBody>
            <a:bodyPr anchorCtr="0" anchor="t" bIns="91175" lIns="91175" spcFirstLastPara="1" rIns="91175" wrap="square" tIns="91175">
              <a:noAutofit/>
            </a:bodyPr>
            <a:lstStyle/>
            <a:p>
              <a:pPr indent="0" lvl="0" marL="0" rtl="0" algn="l">
                <a:spcBef>
                  <a:spcPts val="0"/>
                </a:spcBef>
                <a:spcAft>
                  <a:spcPts val="0"/>
                </a:spcAft>
                <a:buNone/>
              </a:pPr>
              <a:r>
                <a:rPr b="1" lang="ar" sz="1200">
                  <a:latin typeface="Mada"/>
                  <a:ea typeface="Mada"/>
                  <a:cs typeface="Mada"/>
                  <a:sym typeface="Mada"/>
                </a:rPr>
                <a:t>Cardiac:</a:t>
              </a:r>
              <a:r>
                <a:rPr lang="ar" sz="1200">
                  <a:latin typeface="Mada Medium"/>
                  <a:ea typeface="Mada Medium"/>
                  <a:cs typeface="Mada Medium"/>
                  <a:sym typeface="Mada Medium"/>
                </a:rPr>
                <a:t> </a:t>
              </a:r>
              <a:r>
                <a:rPr lang="ar" sz="1200">
                  <a:latin typeface="Mada"/>
                  <a:ea typeface="Mada"/>
                  <a:cs typeface="Mada"/>
                  <a:sym typeface="Mada"/>
                </a:rPr>
                <a:t>Myocardial fibrosis leading to conduction abnormalities, cardiomyopathy and accelerated coronary artery disease. </a:t>
              </a:r>
              <a:r>
                <a:rPr lang="ar" sz="1200">
                  <a:latin typeface="Mada Medium"/>
                  <a:ea typeface="Mada Medium"/>
                  <a:cs typeface="Mada Medium"/>
                  <a:sym typeface="Mada Medium"/>
                </a:rPr>
                <a:t> </a:t>
              </a:r>
              <a:endParaRPr sz="1200">
                <a:latin typeface="Mada Medium"/>
                <a:ea typeface="Mada Medium"/>
                <a:cs typeface="Mada Medium"/>
                <a:sym typeface="Mada Medium"/>
              </a:endParaRPr>
            </a:p>
          </p:txBody>
        </p:sp>
      </p:grpSp>
      <p:grpSp>
        <p:nvGrpSpPr>
          <p:cNvPr id="315" name="Google Shape;315;p18"/>
          <p:cNvGrpSpPr/>
          <p:nvPr/>
        </p:nvGrpSpPr>
        <p:grpSpPr>
          <a:xfrm>
            <a:off x="152408" y="9150069"/>
            <a:ext cx="2834805" cy="1280441"/>
            <a:chOff x="152408" y="9150069"/>
            <a:chExt cx="2834805" cy="1280441"/>
          </a:xfrm>
        </p:grpSpPr>
        <p:pic>
          <p:nvPicPr>
            <p:cNvPr id="316" name="Google Shape;316;p18"/>
            <p:cNvPicPr preferRelativeResize="0"/>
            <p:nvPr/>
          </p:nvPicPr>
          <p:blipFill>
            <a:blip r:embed="rId4">
              <a:alphaModFix/>
            </a:blip>
            <a:stretch>
              <a:fillRect/>
            </a:stretch>
          </p:blipFill>
          <p:spPr>
            <a:xfrm>
              <a:off x="152408" y="9150069"/>
              <a:ext cx="598321" cy="598321"/>
            </a:xfrm>
            <a:prstGeom prst="rect">
              <a:avLst/>
            </a:prstGeom>
            <a:noFill/>
            <a:ln>
              <a:noFill/>
            </a:ln>
          </p:spPr>
        </p:pic>
        <p:sp>
          <p:nvSpPr>
            <p:cNvPr id="317" name="Google Shape;317;p18"/>
            <p:cNvSpPr txBox="1"/>
            <p:nvPr/>
          </p:nvSpPr>
          <p:spPr>
            <a:xfrm>
              <a:off x="772613" y="9201575"/>
              <a:ext cx="2214600" cy="285600"/>
            </a:xfrm>
            <a:prstGeom prst="rect">
              <a:avLst/>
            </a:prstGeom>
            <a:noFill/>
            <a:ln>
              <a:noFill/>
            </a:ln>
          </p:spPr>
          <p:txBody>
            <a:bodyPr anchorCtr="0" anchor="t" bIns="91175" lIns="91175" spcFirstLastPara="1" rIns="91175" wrap="square" tIns="91175">
              <a:noAutofit/>
            </a:bodyPr>
            <a:lstStyle/>
            <a:p>
              <a:pPr indent="0" lvl="0" marL="0" rtl="0" algn="l">
                <a:spcBef>
                  <a:spcPts val="0"/>
                </a:spcBef>
                <a:spcAft>
                  <a:spcPts val="0"/>
                </a:spcAft>
                <a:buNone/>
              </a:pPr>
              <a:r>
                <a:rPr b="1" lang="ar" sz="1200">
                  <a:latin typeface="Mada"/>
                  <a:ea typeface="Mada"/>
                  <a:cs typeface="Mada"/>
                  <a:sym typeface="Mada"/>
                </a:rPr>
                <a:t>Arthritis: </a:t>
              </a:r>
              <a:r>
                <a:rPr lang="ar" sz="1200">
                  <a:latin typeface="Mada"/>
                  <a:ea typeface="Mada"/>
                  <a:cs typeface="Mada"/>
                  <a:sym typeface="Mada"/>
                </a:rPr>
                <a:t>similar to RA with erosions and joint destruction</a:t>
              </a:r>
              <a:r>
                <a:rPr lang="ar" sz="1200">
                  <a:latin typeface="Mada Medium"/>
                  <a:ea typeface="Mada Medium"/>
                  <a:cs typeface="Mada Medium"/>
                  <a:sym typeface="Mada Medium"/>
                </a:rPr>
                <a:t>.</a:t>
              </a:r>
              <a:endParaRPr sz="1200">
                <a:latin typeface="Mada Medium"/>
                <a:ea typeface="Mada Medium"/>
                <a:cs typeface="Mada Medium"/>
                <a:sym typeface="Mada Medium"/>
              </a:endParaRPr>
            </a:p>
          </p:txBody>
        </p:sp>
        <p:pic>
          <p:nvPicPr>
            <p:cNvPr id="318" name="Google Shape;318;p18"/>
            <p:cNvPicPr preferRelativeResize="0"/>
            <p:nvPr/>
          </p:nvPicPr>
          <p:blipFill>
            <a:blip r:embed="rId5">
              <a:alphaModFix/>
            </a:blip>
            <a:stretch>
              <a:fillRect/>
            </a:stretch>
          </p:blipFill>
          <p:spPr>
            <a:xfrm>
              <a:off x="203412" y="9914849"/>
              <a:ext cx="515661" cy="515661"/>
            </a:xfrm>
            <a:prstGeom prst="rect">
              <a:avLst/>
            </a:prstGeom>
            <a:noFill/>
            <a:ln>
              <a:noFill/>
            </a:ln>
          </p:spPr>
        </p:pic>
        <p:sp>
          <p:nvSpPr>
            <p:cNvPr id="319" name="Google Shape;319;p18"/>
            <p:cNvSpPr txBox="1"/>
            <p:nvPr/>
          </p:nvSpPr>
          <p:spPr>
            <a:xfrm>
              <a:off x="782292" y="9925025"/>
              <a:ext cx="2032800" cy="285600"/>
            </a:xfrm>
            <a:prstGeom prst="rect">
              <a:avLst/>
            </a:prstGeom>
            <a:noFill/>
            <a:ln>
              <a:noFill/>
            </a:ln>
          </p:spPr>
          <p:txBody>
            <a:bodyPr anchorCtr="0" anchor="t" bIns="91175" lIns="91175" spcFirstLastPara="1" rIns="91175" wrap="square" tIns="91175">
              <a:noAutofit/>
            </a:bodyPr>
            <a:lstStyle/>
            <a:p>
              <a:pPr indent="0" lvl="0" marL="0" rtl="0" algn="l">
                <a:spcBef>
                  <a:spcPts val="0"/>
                </a:spcBef>
                <a:spcAft>
                  <a:spcPts val="0"/>
                </a:spcAft>
                <a:buNone/>
              </a:pPr>
              <a:r>
                <a:rPr b="1" lang="ar" sz="1200">
                  <a:latin typeface="Mada"/>
                  <a:ea typeface="Mada"/>
                  <a:cs typeface="Mada"/>
                  <a:sym typeface="Mada"/>
                </a:rPr>
                <a:t>Myositis: </a:t>
              </a:r>
              <a:r>
                <a:rPr lang="ar" sz="1200">
                  <a:latin typeface="Mada"/>
                  <a:ea typeface="Mada"/>
                  <a:cs typeface="Mada"/>
                  <a:sym typeface="Mada"/>
                </a:rPr>
                <a:t>manifested by weakness with no pain and high muscle enzymes. </a:t>
              </a:r>
              <a:endParaRPr sz="1200">
                <a:latin typeface="Mada"/>
                <a:ea typeface="Mada"/>
                <a:cs typeface="Mada"/>
                <a:sym typeface="Mada"/>
              </a:endParaRPr>
            </a:p>
          </p:txBody>
        </p:sp>
      </p:grpSp>
      <p:sp>
        <p:nvSpPr>
          <p:cNvPr id="320" name="Google Shape;320;p18"/>
          <p:cNvSpPr/>
          <p:nvPr/>
        </p:nvSpPr>
        <p:spPr>
          <a:xfrm flipH="1">
            <a:off x="203400" y="1928075"/>
            <a:ext cx="3419400" cy="2466900"/>
          </a:xfrm>
          <a:prstGeom prst="round2DiagRect">
            <a:avLst>
              <a:gd fmla="val 16667" name="adj1"/>
              <a:gd fmla="val 0" name="adj2"/>
            </a:avLst>
          </a:prstGeom>
          <a:solidFill>
            <a:srgbClr val="E1DCEC">
              <a:alpha val="4525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166199" lvl="0" marL="104400" rtl="0" algn="l">
              <a:spcBef>
                <a:spcPts val="0"/>
              </a:spcBef>
              <a:spcAft>
                <a:spcPts val="0"/>
              </a:spcAft>
              <a:buClr>
                <a:srgbClr val="1C4588"/>
              </a:buClr>
              <a:buSzPts val="1200"/>
              <a:buFont typeface="Mada Medium"/>
              <a:buChar char="●"/>
            </a:pPr>
            <a:r>
              <a:rPr b="1" lang="ar" sz="1200">
                <a:solidFill>
                  <a:srgbClr val="1C4588"/>
                </a:solidFill>
                <a:latin typeface="Mada"/>
                <a:ea typeface="Mada"/>
                <a:cs typeface="Mada"/>
                <a:sym typeface="Mada"/>
              </a:rPr>
              <a:t>Mostly </a:t>
            </a:r>
            <a:r>
              <a:rPr lang="ar" sz="1200">
                <a:solidFill>
                  <a:srgbClr val="1C4588"/>
                </a:solidFill>
                <a:latin typeface="Mada"/>
                <a:ea typeface="Mada"/>
                <a:cs typeface="Mada"/>
                <a:sym typeface="Mada"/>
              </a:rPr>
              <a:t>in patients with</a:t>
            </a:r>
            <a:r>
              <a:rPr lang="ar" sz="1200">
                <a:solidFill>
                  <a:srgbClr val="1C4588"/>
                </a:solidFill>
                <a:latin typeface="Mada Medium"/>
                <a:ea typeface="Mada Medium"/>
                <a:cs typeface="Mada Medium"/>
                <a:sym typeface="Mada Medium"/>
              </a:rPr>
              <a:t> </a:t>
            </a:r>
            <a:r>
              <a:rPr b="1" lang="ar" sz="1200">
                <a:solidFill>
                  <a:srgbClr val="1C4588"/>
                </a:solidFill>
                <a:latin typeface="Mada"/>
                <a:ea typeface="Mada"/>
                <a:cs typeface="Mada"/>
                <a:sym typeface="Mada"/>
              </a:rPr>
              <a:t>DcSSc.</a:t>
            </a:r>
            <a:endParaRPr b="1" sz="1200">
              <a:solidFill>
                <a:srgbClr val="1C4588"/>
              </a:solidFill>
              <a:latin typeface="Mada"/>
              <a:ea typeface="Mada"/>
              <a:cs typeface="Mada"/>
              <a:sym typeface="Mada"/>
            </a:endParaRPr>
          </a:p>
          <a:p>
            <a:pPr indent="-166199" lvl="0" marL="104400" rtl="0" algn="l">
              <a:spcBef>
                <a:spcPts val="0"/>
              </a:spcBef>
              <a:spcAft>
                <a:spcPts val="0"/>
              </a:spcAft>
              <a:buClr>
                <a:srgbClr val="6AA84F"/>
              </a:buClr>
              <a:buSzPts val="1200"/>
              <a:buFont typeface="Mada Medium"/>
              <a:buChar char="●"/>
            </a:pPr>
            <a:r>
              <a:rPr lang="ar" sz="1200">
                <a:solidFill>
                  <a:srgbClr val="6AA84F"/>
                </a:solidFill>
                <a:latin typeface="Mada"/>
                <a:ea typeface="Mada"/>
                <a:cs typeface="Mada"/>
                <a:sym typeface="Mada"/>
              </a:rPr>
              <a:t>SRC was the leading cause of death in systemic sclerosis patients till the introduction of</a:t>
            </a:r>
            <a:r>
              <a:rPr lang="ar" sz="1200">
                <a:solidFill>
                  <a:srgbClr val="999999"/>
                </a:solidFill>
                <a:latin typeface="Mada Medium"/>
                <a:ea typeface="Mada Medium"/>
                <a:cs typeface="Mada Medium"/>
                <a:sym typeface="Mada Medium"/>
              </a:rPr>
              <a:t> </a:t>
            </a:r>
            <a:r>
              <a:rPr b="1" lang="ar" sz="1200">
                <a:solidFill>
                  <a:srgbClr val="CC0000"/>
                </a:solidFill>
                <a:latin typeface="Mada"/>
                <a:ea typeface="Mada"/>
                <a:cs typeface="Mada"/>
                <a:sym typeface="Mada"/>
              </a:rPr>
              <a:t>ACE inhibitors. </a:t>
            </a:r>
            <a:endParaRPr b="1" sz="1200">
              <a:solidFill>
                <a:srgbClr val="CC0000"/>
              </a:solidFill>
              <a:latin typeface="Mada"/>
              <a:ea typeface="Mada"/>
              <a:cs typeface="Mada"/>
              <a:sym typeface="Mada"/>
            </a:endParaRPr>
          </a:p>
          <a:p>
            <a:pPr indent="-166199" lvl="0" marL="10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Patients with SSc usually have low BP, </a:t>
            </a:r>
            <a:r>
              <a:rPr b="1" lang="ar" sz="1200">
                <a:solidFill>
                  <a:srgbClr val="CC0000"/>
                </a:solidFill>
                <a:latin typeface="Mada"/>
                <a:ea typeface="Mada"/>
                <a:cs typeface="Mada"/>
                <a:sym typeface="Mada"/>
              </a:rPr>
              <a:t>once you see high BP, suspect SRC.</a:t>
            </a:r>
            <a:endParaRPr b="1" sz="1200">
              <a:solidFill>
                <a:srgbClr val="CC0000"/>
              </a:solidFill>
              <a:latin typeface="Mada"/>
              <a:ea typeface="Mada"/>
              <a:cs typeface="Mada"/>
              <a:sym typeface="Mada"/>
            </a:endParaRPr>
          </a:p>
          <a:p>
            <a:pPr indent="-166199" lvl="0" marL="1044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Precipitating factors include: </a:t>
            </a:r>
            <a:r>
              <a:rPr lang="ar" sz="1200">
                <a:solidFill>
                  <a:schemeClr val="dk1"/>
                </a:solidFill>
                <a:latin typeface="Mada"/>
                <a:ea typeface="Mada"/>
                <a:cs typeface="Mada"/>
                <a:sym typeface="Mada"/>
              </a:rPr>
              <a:t>high dose </a:t>
            </a:r>
            <a:r>
              <a:rPr b="1" lang="ar" sz="1200">
                <a:solidFill>
                  <a:schemeClr val="dk1"/>
                </a:solidFill>
                <a:latin typeface="Mada"/>
                <a:ea typeface="Mada"/>
                <a:cs typeface="Mada"/>
                <a:sym typeface="Mada"/>
              </a:rPr>
              <a:t>steroids</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cyclosporin </a:t>
            </a:r>
            <a:r>
              <a:rPr lang="ar" sz="1200">
                <a:solidFill>
                  <a:schemeClr val="dk1"/>
                </a:solidFill>
                <a:latin typeface="Mada"/>
                <a:ea typeface="Mada"/>
                <a:cs typeface="Mada"/>
                <a:sym typeface="Mada"/>
              </a:rPr>
              <a:t>&amp; </a:t>
            </a:r>
            <a:r>
              <a:rPr b="1" lang="ar" sz="1200">
                <a:solidFill>
                  <a:schemeClr val="dk1"/>
                </a:solidFill>
                <a:latin typeface="Mada"/>
                <a:ea typeface="Mada"/>
                <a:cs typeface="Mada"/>
                <a:sym typeface="Mada"/>
              </a:rPr>
              <a:t>pregnancy</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166199" lvl="0" marL="104400" rtl="0" algn="l">
              <a:spcBef>
                <a:spcPts val="0"/>
              </a:spcBef>
              <a:spcAft>
                <a:spcPts val="0"/>
              </a:spcAft>
              <a:buClr>
                <a:schemeClr val="dk1"/>
              </a:buClr>
              <a:buSzPts val="1200"/>
              <a:buFont typeface="Mada Medium"/>
              <a:buChar char="●"/>
            </a:pPr>
            <a:r>
              <a:rPr lang="ar" sz="1200">
                <a:solidFill>
                  <a:schemeClr val="dk1"/>
                </a:solidFill>
                <a:latin typeface="Mada"/>
                <a:ea typeface="Mada"/>
                <a:cs typeface="Mada"/>
                <a:sym typeface="Mada"/>
              </a:rPr>
              <a:t>Anemia in SSc is usually</a:t>
            </a:r>
            <a:r>
              <a:rPr b="1" lang="ar" sz="1200">
                <a:solidFill>
                  <a:schemeClr val="dk1"/>
                </a:solidFill>
                <a:latin typeface="Mada"/>
                <a:ea typeface="Mada"/>
                <a:cs typeface="Mada"/>
                <a:sym typeface="Mada"/>
              </a:rPr>
              <a:t> iron deficiency</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 because of blood loss from the bowel, telangiectasia, chronic diarrhea and reduce uptake</a:t>
            </a:r>
            <a:r>
              <a:rPr lang="ar" sz="1200">
                <a:solidFill>
                  <a:schemeClr val="dk1"/>
                </a:solidFill>
                <a:latin typeface="Mada"/>
                <a:ea typeface="Mada"/>
                <a:cs typeface="Mada"/>
                <a:sym typeface="Mada"/>
              </a:rPr>
              <a:t>. Once you see</a:t>
            </a:r>
            <a:r>
              <a:rPr lang="ar" sz="1200">
                <a:solidFill>
                  <a:schemeClr val="dk1"/>
                </a:solidFill>
                <a:latin typeface="Mada Medium"/>
                <a:ea typeface="Mada Medium"/>
                <a:cs typeface="Mada Medium"/>
                <a:sym typeface="Mada Medium"/>
              </a:rPr>
              <a:t> </a:t>
            </a:r>
            <a:r>
              <a:rPr b="1" lang="ar" sz="1200">
                <a:solidFill>
                  <a:srgbClr val="CC0000"/>
                </a:solidFill>
                <a:latin typeface="Mada"/>
                <a:ea typeface="Mada"/>
                <a:cs typeface="Mada"/>
                <a:sym typeface="Mada"/>
              </a:rPr>
              <a:t>microangiopathic hemolytic anemia</a:t>
            </a:r>
            <a:r>
              <a:rPr lang="ar" sz="1200">
                <a:solidFill>
                  <a:schemeClr val="dk1"/>
                </a:solidFill>
                <a:latin typeface="Mada Medium"/>
                <a:ea typeface="Mada Medium"/>
                <a:cs typeface="Mada Medium"/>
                <a:sym typeface="Mada Medium"/>
              </a:rPr>
              <a:t> s</a:t>
            </a:r>
            <a:r>
              <a:rPr lang="ar" sz="1200">
                <a:solidFill>
                  <a:schemeClr val="dk1"/>
                </a:solidFill>
                <a:latin typeface="Mada"/>
                <a:ea typeface="Mada"/>
                <a:cs typeface="Mada"/>
                <a:sym typeface="Mada"/>
              </a:rPr>
              <a:t>uspect SRC.</a:t>
            </a:r>
            <a:endParaRPr sz="1200">
              <a:solidFill>
                <a:srgbClr val="CC0000"/>
              </a:solidFill>
              <a:latin typeface="Mada"/>
              <a:ea typeface="Mada"/>
              <a:cs typeface="Mada"/>
              <a:sym typeface="Mada"/>
            </a:endParaRPr>
          </a:p>
        </p:txBody>
      </p:sp>
      <p:sp>
        <p:nvSpPr>
          <p:cNvPr id="321" name="Google Shape;321;p18"/>
          <p:cNvSpPr/>
          <p:nvPr/>
        </p:nvSpPr>
        <p:spPr>
          <a:xfrm>
            <a:off x="3937200" y="1928075"/>
            <a:ext cx="3419400" cy="2466900"/>
          </a:xfrm>
          <a:prstGeom prst="round2DiagRect">
            <a:avLst>
              <a:gd fmla="val 16667" name="adj1"/>
              <a:gd fmla="val 0" name="adj2"/>
            </a:avLst>
          </a:prstGeom>
          <a:solidFill>
            <a:srgbClr val="E1DCEC">
              <a:alpha val="4525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The </a:t>
            </a:r>
            <a:r>
              <a:rPr b="1" lang="ar" sz="1200">
                <a:solidFill>
                  <a:schemeClr val="dk1"/>
                </a:solidFill>
                <a:latin typeface="Mada"/>
                <a:ea typeface="Mada"/>
                <a:cs typeface="Mada"/>
                <a:sym typeface="Mada"/>
              </a:rPr>
              <a:t>primary histopathologic </a:t>
            </a:r>
            <a:r>
              <a:rPr lang="ar" sz="1200">
                <a:solidFill>
                  <a:schemeClr val="dk1"/>
                </a:solidFill>
                <a:latin typeface="Mada"/>
                <a:ea typeface="Mada"/>
                <a:cs typeface="Mada"/>
                <a:sym typeface="Mada"/>
              </a:rPr>
              <a:t>changes in the kidney are localized in the</a:t>
            </a:r>
            <a:r>
              <a:rPr lang="ar" sz="1200">
                <a:solidFill>
                  <a:schemeClr val="dk1"/>
                </a:solidFill>
                <a:latin typeface="Mada Medium"/>
                <a:ea typeface="Mada Medium"/>
                <a:cs typeface="Mada Medium"/>
                <a:sym typeface="Mada Medium"/>
              </a:rPr>
              <a:t> </a:t>
            </a:r>
            <a:r>
              <a:rPr lang="ar" sz="1200">
                <a:solidFill>
                  <a:schemeClr val="dk1"/>
                </a:solidFill>
                <a:latin typeface="Mada"/>
                <a:ea typeface="Mada"/>
                <a:cs typeface="Mada"/>
                <a:sym typeface="Mada"/>
              </a:rPr>
              <a:t>small arcuate and interlobular arteries and the glomeruli.</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0" lvl="0" marL="0" rtl="0" algn="l">
              <a:spcBef>
                <a:spcPts val="0"/>
              </a:spcBef>
              <a:spcAft>
                <a:spcPts val="0"/>
              </a:spcAft>
              <a:buNone/>
            </a:pPr>
            <a:r>
              <a:rPr b="1" lang="ar" sz="1200">
                <a:solidFill>
                  <a:schemeClr val="dk1"/>
                </a:solidFill>
                <a:latin typeface="Mada"/>
                <a:ea typeface="Mada"/>
                <a:cs typeface="Mada"/>
                <a:sym typeface="Mada"/>
              </a:rPr>
              <a:t>The characteristic finding is</a:t>
            </a:r>
            <a:r>
              <a:rPr lang="ar" sz="1200">
                <a:solidFill>
                  <a:schemeClr val="dk1"/>
                </a:solidFill>
                <a:latin typeface="Mada Medium"/>
                <a:ea typeface="Mada Medium"/>
                <a:cs typeface="Mada Medium"/>
                <a:sym typeface="Mada Medium"/>
              </a:rPr>
              <a:t>:</a:t>
            </a:r>
            <a:endParaRPr sz="1200">
              <a:solidFill>
                <a:schemeClr val="dk1"/>
              </a:solidFill>
              <a:latin typeface="Mada Medium"/>
              <a:ea typeface="Mada Medium"/>
              <a:cs typeface="Mada Medium"/>
              <a:sym typeface="Mada Medium"/>
            </a:endParaRPr>
          </a:p>
          <a:p>
            <a:pPr indent="-166201" lvl="0" marL="248400" rtl="0" algn="l">
              <a:spcBef>
                <a:spcPts val="0"/>
              </a:spcBef>
              <a:spcAft>
                <a:spcPts val="0"/>
              </a:spcAft>
              <a:buClr>
                <a:schemeClr val="dk1"/>
              </a:buClr>
              <a:buSzPts val="1200"/>
              <a:buFont typeface="Mada Medium"/>
              <a:buChar char="●"/>
            </a:pPr>
            <a:r>
              <a:rPr b="1" lang="ar" sz="1200">
                <a:solidFill>
                  <a:schemeClr val="dk1"/>
                </a:solidFill>
                <a:latin typeface="Mada"/>
                <a:ea typeface="Mada"/>
                <a:cs typeface="Mada"/>
                <a:sym typeface="Mada"/>
              </a:rPr>
              <a:t>intimal</a:t>
            </a:r>
            <a:r>
              <a:rPr b="1" lang="ar" sz="1200">
                <a:solidFill>
                  <a:schemeClr val="dk1"/>
                </a:solidFill>
                <a:latin typeface="Mada"/>
                <a:ea typeface="Mada"/>
                <a:cs typeface="Mada"/>
                <a:sym typeface="Mada"/>
              </a:rPr>
              <a:t> proliferation </a:t>
            </a:r>
            <a:r>
              <a:rPr lang="ar" sz="1200">
                <a:solidFill>
                  <a:schemeClr val="dk1"/>
                </a:solidFill>
                <a:latin typeface="Mada"/>
                <a:ea typeface="Mada"/>
                <a:cs typeface="Mada"/>
                <a:sym typeface="Mada"/>
              </a:rPr>
              <a:t>and</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thickening </a:t>
            </a:r>
            <a:r>
              <a:rPr lang="ar" sz="1200">
                <a:solidFill>
                  <a:schemeClr val="dk1"/>
                </a:solidFill>
                <a:latin typeface="Mada"/>
                <a:ea typeface="Mada"/>
                <a:cs typeface="Mada"/>
                <a:sym typeface="Mada"/>
              </a:rPr>
              <a:t>that leads to</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narrowing </a:t>
            </a:r>
            <a:r>
              <a:rPr lang="ar" sz="1200">
                <a:solidFill>
                  <a:schemeClr val="dk1"/>
                </a:solidFill>
                <a:latin typeface="Mada"/>
                <a:ea typeface="Mada"/>
                <a:cs typeface="Mada"/>
                <a:sym typeface="Mada"/>
              </a:rPr>
              <a:t>and</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obliteration </a:t>
            </a:r>
            <a:r>
              <a:rPr lang="ar" sz="1200">
                <a:solidFill>
                  <a:schemeClr val="dk1"/>
                </a:solidFill>
                <a:latin typeface="Mada"/>
                <a:ea typeface="Mada"/>
                <a:cs typeface="Mada"/>
                <a:sym typeface="Mada"/>
              </a:rPr>
              <a:t>of the vascular lumen, with concentric</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"onion-skin"</a:t>
            </a:r>
            <a:r>
              <a:rPr lang="ar" sz="1200">
                <a:solidFill>
                  <a:schemeClr val="dk1"/>
                </a:solidFill>
                <a:latin typeface="Mada Medium"/>
                <a:ea typeface="Mada Medium"/>
                <a:cs typeface="Mada Medium"/>
                <a:sym typeface="Mada Medium"/>
              </a:rPr>
              <a:t> </a:t>
            </a:r>
            <a:r>
              <a:rPr lang="ar" sz="1200">
                <a:solidFill>
                  <a:schemeClr val="dk1"/>
                </a:solidFill>
                <a:latin typeface="Mada"/>
                <a:ea typeface="Mada"/>
                <a:cs typeface="Mada"/>
                <a:sym typeface="Mada"/>
              </a:rPr>
              <a:t>hypertrophy</a:t>
            </a:r>
            <a:endParaRPr sz="1200">
              <a:solidFill>
                <a:schemeClr val="dk1"/>
              </a:solidFill>
              <a:latin typeface="Mada Medium"/>
              <a:ea typeface="Mada Medium"/>
              <a:cs typeface="Mada Medium"/>
              <a:sym typeface="Mada Medium"/>
            </a:endParaRPr>
          </a:p>
          <a:p>
            <a:pPr indent="-166201" lvl="0" marL="248400" rtl="0" algn="l">
              <a:spcBef>
                <a:spcPts val="0"/>
              </a:spcBef>
              <a:spcAft>
                <a:spcPts val="0"/>
              </a:spcAft>
              <a:buClr>
                <a:schemeClr val="dk1"/>
              </a:buClr>
              <a:buSzPts val="1200"/>
              <a:buFont typeface="Mada Medium"/>
              <a:buChar char="●"/>
            </a:pPr>
            <a:r>
              <a:rPr lang="ar" sz="1200">
                <a:solidFill>
                  <a:schemeClr val="dk1"/>
                </a:solidFill>
                <a:latin typeface="Mada"/>
                <a:ea typeface="Mada"/>
                <a:cs typeface="Mada"/>
                <a:sym typeface="Mada"/>
              </a:rPr>
              <a:t>This will lead to activation of the</a:t>
            </a:r>
            <a:r>
              <a:rPr lang="ar" sz="1200">
                <a:solidFill>
                  <a:schemeClr val="dk1"/>
                </a:solidFill>
                <a:latin typeface="Mada Medium"/>
                <a:ea typeface="Mada Medium"/>
                <a:cs typeface="Mada Medium"/>
                <a:sym typeface="Mada Medium"/>
              </a:rPr>
              <a:t> </a:t>
            </a:r>
            <a:r>
              <a:rPr b="1" lang="ar" sz="1200">
                <a:solidFill>
                  <a:schemeClr val="dk1"/>
                </a:solidFill>
                <a:latin typeface="Mada"/>
                <a:ea typeface="Mada"/>
                <a:cs typeface="Mada"/>
                <a:sym typeface="Mada"/>
              </a:rPr>
              <a:t>aldosterone-renin-angiotensin pathway.</a:t>
            </a:r>
            <a:r>
              <a:rPr lang="ar" sz="1200">
                <a:solidFill>
                  <a:schemeClr val="dk1"/>
                </a:solidFill>
                <a:latin typeface="Mada Medium"/>
                <a:ea typeface="Mada Medium"/>
                <a:cs typeface="Mada Medium"/>
                <a:sym typeface="Mada Medium"/>
              </a:rPr>
              <a:t> </a:t>
            </a:r>
            <a:endParaRPr b="1" sz="1200">
              <a:solidFill>
                <a:srgbClr val="CC0000"/>
              </a:solidFill>
              <a:latin typeface="Mada"/>
              <a:ea typeface="Mada"/>
              <a:cs typeface="Mada"/>
              <a:sym typeface="Mada"/>
            </a:endParaRPr>
          </a:p>
        </p:txBody>
      </p:sp>
      <p:pic>
        <p:nvPicPr>
          <p:cNvPr id="322" name="Google Shape;322;p18"/>
          <p:cNvPicPr preferRelativeResize="0"/>
          <p:nvPr/>
        </p:nvPicPr>
        <p:blipFill>
          <a:blip r:embed="rId6">
            <a:alphaModFix/>
          </a:blip>
          <a:stretch>
            <a:fillRect/>
          </a:stretch>
        </p:blipFill>
        <p:spPr>
          <a:xfrm>
            <a:off x="3385725" y="1409900"/>
            <a:ext cx="788550" cy="788550"/>
          </a:xfrm>
          <a:prstGeom prst="rect">
            <a:avLst/>
          </a:prstGeom>
          <a:noFill/>
          <a:ln>
            <a:noFill/>
          </a:ln>
        </p:spPr>
      </p:pic>
      <p:sp>
        <p:nvSpPr>
          <p:cNvPr id="323" name="Google Shape;323;p18"/>
          <p:cNvSpPr txBox="1"/>
          <p:nvPr/>
        </p:nvSpPr>
        <p:spPr>
          <a:xfrm>
            <a:off x="171300" y="6600800"/>
            <a:ext cx="21009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Treatment</a:t>
            </a:r>
            <a:endParaRPr b="1" sz="2200">
              <a:highlight>
                <a:srgbClr val="E1DCEC"/>
              </a:highlight>
              <a:latin typeface="Mada"/>
              <a:ea typeface="Mada"/>
              <a:cs typeface="Mada"/>
              <a:sym typeface="Mada"/>
            </a:endParaRPr>
          </a:p>
        </p:txBody>
      </p:sp>
      <p:sp>
        <p:nvSpPr>
          <p:cNvPr id="324" name="Google Shape;324;p18"/>
          <p:cNvSpPr txBox="1"/>
          <p:nvPr/>
        </p:nvSpPr>
        <p:spPr>
          <a:xfrm>
            <a:off x="171300" y="4467200"/>
            <a:ext cx="50202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E1DCEC"/>
                </a:highlight>
                <a:latin typeface="Mada"/>
                <a:ea typeface="Mada"/>
                <a:cs typeface="Mada"/>
                <a:sym typeface="Mada"/>
              </a:rPr>
              <a:t>Clinical lab findings</a:t>
            </a:r>
            <a:endParaRPr b="1" sz="2200">
              <a:highlight>
                <a:srgbClr val="E1DCEC"/>
              </a:highlight>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674EA7"/>
      </a:accent1>
      <a:accent2>
        <a:srgbClr val="8E7CC3"/>
      </a:accent2>
      <a:accent3>
        <a:srgbClr val="B4A7D6"/>
      </a:accent3>
      <a:accent4>
        <a:srgbClr val="E1DCEC"/>
      </a:accent4>
      <a:accent5>
        <a:srgbClr val="CEA320"/>
      </a:accent5>
      <a:accent6>
        <a:srgbClr val="D9D2E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